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5" r:id="rId3"/>
    <p:sldId id="257" r:id="rId4"/>
    <p:sldId id="282" r:id="rId5"/>
    <p:sldId id="313" r:id="rId6"/>
    <p:sldId id="312" r:id="rId7"/>
    <p:sldId id="262" r:id="rId8"/>
    <p:sldId id="279" r:id="rId9"/>
    <p:sldId id="306" r:id="rId10"/>
    <p:sldId id="280" r:id="rId11"/>
    <p:sldId id="284" r:id="rId12"/>
    <p:sldId id="285" r:id="rId13"/>
    <p:sldId id="307" r:id="rId14"/>
    <p:sldId id="291" r:id="rId15"/>
    <p:sldId id="292" r:id="rId16"/>
    <p:sldId id="289" r:id="rId17"/>
    <p:sldId id="297" r:id="rId18"/>
    <p:sldId id="309" r:id="rId19"/>
    <p:sldId id="308" r:id="rId20"/>
    <p:sldId id="269" r:id="rId21"/>
    <p:sldId id="298" r:id="rId22"/>
    <p:sldId id="299" r:id="rId23"/>
    <p:sldId id="300" r:id="rId24"/>
    <p:sldId id="310" r:id="rId25"/>
    <p:sldId id="301" r:id="rId26"/>
    <p:sldId id="302" r:id="rId27"/>
    <p:sldId id="277" r:id="rId28"/>
    <p:sldId id="30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FF"/>
    <a:srgbClr val="00FF00"/>
    <a:srgbClr val="27EBE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72310" autoAdjust="0"/>
  </p:normalViewPr>
  <p:slideViewPr>
    <p:cSldViewPr>
      <p:cViewPr varScale="1">
        <p:scale>
          <a:sx n="89" d="100"/>
          <a:sy n="89" d="100"/>
        </p:scale>
        <p:origin x="276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E4C85-D65A-491A-9680-B3B6ECB71512}" type="datetimeFigureOut">
              <a:rPr lang="zh-CN" altLang="en-US" smtClean="0"/>
              <a:t>2019/5/23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F777D-2A30-4FB8-BE7F-269F49FDEA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687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7913A-0200-4615-ABF4-D920BD46B6D5}" type="datetimeFigureOut">
              <a:rPr lang="zh-CN" altLang="en-US" smtClean="0"/>
              <a:pPr/>
              <a:t>2019/5/23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BF79-AFFF-45D0-96C8-316864CF68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6559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44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570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383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665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776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23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832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716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029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375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48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249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40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257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315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369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819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681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030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4557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60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34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918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71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532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8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676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BF79-AFFF-45D0-96C8-316864CF687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36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A875-F139-48D4-96CE-8470541A1E20}" type="datetime1">
              <a:rPr lang="en-US" altLang="zh-CN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FBB9-06B6-41A1-AB19-EE4707A32F73}" type="datetime1">
              <a:rPr lang="en-US" altLang="zh-CN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30B5-E8DC-494C-A56C-78FD6C08375F}" type="datetime1">
              <a:rPr lang="en-US" altLang="zh-CN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9334-0688-4212-A16D-7F72FBF654E2}" type="datetime1">
              <a:rPr lang="en-US" altLang="zh-CN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ED1A-B89B-4941-90F8-BFD700CD4C51}" type="datetime1">
              <a:rPr lang="en-US" altLang="zh-CN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FB22-A2D9-4913-8FF4-B469A2AB808B}" type="datetime1">
              <a:rPr lang="en-US" altLang="zh-CN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CE04-EA37-4DEC-8FC0-1D34A95B71B7}" type="datetime1">
              <a:rPr lang="en-US" altLang="zh-CN" smtClean="0"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C0DF-CBFE-4FBC-ADFE-905663FA66FE}" type="datetime1">
              <a:rPr lang="en-US" altLang="zh-CN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B4B5-FD40-4022-AF4A-53DFC72035CE}" type="datetime1">
              <a:rPr lang="en-US" altLang="zh-CN" smtClean="0"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3261-0469-45D8-8BB9-B27E4B203454}" type="datetime1">
              <a:rPr lang="en-US" altLang="zh-CN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A033-4B21-4345-AC73-3FF1E9B58527}" type="datetime1">
              <a:rPr lang="en-US" altLang="zh-CN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22807-BD94-4981-A041-B1073638522E}" type="datetime1">
              <a:rPr lang="en-US" altLang="zh-CN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10" Type="http://schemas.openxmlformats.org/officeDocument/2006/relationships/image" Target="../media/image33.jpeg"/><Relationship Id="rId4" Type="http://schemas.openxmlformats.org/officeDocument/2006/relationships/image" Target="../media/image19.jp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6.pn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30.png"/><Relationship Id="rId5" Type="http://schemas.openxmlformats.org/officeDocument/2006/relationships/image" Target="../media/image39.jpe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4.jp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9.jp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97"/>
    </mc:Choice>
    <mc:Fallback xmlns="">
      <p:transition spd="slow" advTm="243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56490" y="1143000"/>
            <a:ext cx="804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spc="-100" dirty="0">
                <a:latin typeface="Calibri" panose="020F0502020204030204" pitchFamily="34" charset="0"/>
                <a:ea typeface="方正超粗黑简体" panose="03000509000000000000" pitchFamily="65" charset="-122"/>
                <a:cs typeface="Calibri" panose="020F0502020204030204" pitchFamily="34" charset="0"/>
              </a:rPr>
              <a:t>Why does the phase change due to coupling?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10</a:t>
            </a:fld>
            <a:endParaRPr 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0970" y="2667000"/>
            <a:ext cx="5424230" cy="289802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2702781"/>
            <a:ext cx="4030805" cy="36959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5"/>
    </mc:Choice>
    <mc:Fallback xmlns="">
      <p:transition spd="slow" advTm="11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1441 -1.48148E-6 C -0.20903 -1.48148E-6 -0.2882 -0.06759 -0.2882 -0.12245 L -0.2882 -0.2446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0" y="-122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258591" y="3487405"/>
            <a:ext cx="4043560" cy="3076907"/>
            <a:chOff x="3955317" y="3088142"/>
            <a:chExt cx="4954212" cy="3769858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FA415323-2645-41B2-853E-D92BF2CA5A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0000" b="10959"/>
            <a:stretch/>
          </p:blipFill>
          <p:spPr>
            <a:xfrm>
              <a:off x="5105400" y="3088142"/>
              <a:ext cx="3804129" cy="376985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AC78DFE6-01CA-4253-8C6E-8065DB261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446" t="68015" r="46153" b="9313"/>
            <a:stretch/>
          </p:blipFill>
          <p:spPr>
            <a:xfrm>
              <a:off x="3955317" y="4605370"/>
              <a:ext cx="1299670" cy="106680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556490" y="1143000"/>
            <a:ext cx="6468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方正超粗黑简体" panose="03000509000000000000" pitchFamily="65" charset="-122"/>
                <a:cs typeface="Calibri" panose="020F0502020204030204" pitchFamily="34" charset="0"/>
              </a:rPr>
              <a:t>Observation 2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90101"/>
            <a:ext cx="4021343" cy="25781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11</a:t>
            </a:fld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1588021" y="1600200"/>
            <a:ext cx="4379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Impact of human impedance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82507DF-F4DF-4DA6-B3A5-25F056915B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54" b="13612"/>
          <a:stretch/>
        </p:blipFill>
        <p:spPr>
          <a:xfrm>
            <a:off x="876056" y="3786001"/>
            <a:ext cx="3286428" cy="28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5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61"/>
    </mc:Choice>
    <mc:Fallback xmlns="">
      <p:transition spd="slow" advTm="1796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823A9DA6-2F70-4B3A-BE54-000A375B58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6490" y="2362200"/>
            <a:ext cx="6172200" cy="366474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56490" y="1143000"/>
            <a:ext cx="804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spc="-100" dirty="0">
                <a:latin typeface="Calibri" panose="020F0502020204030204" pitchFamily="34" charset="0"/>
                <a:ea typeface="方正超粗黑简体" panose="03000509000000000000" pitchFamily="65" charset="-122"/>
                <a:cs typeface="Calibri" panose="020F0502020204030204" pitchFamily="34" charset="0"/>
              </a:rPr>
              <a:t>Why does phase change with fingertip touch?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7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62"/>
    </mc:Choice>
    <mc:Fallback xmlns="">
      <p:transition spd="slow" advTm="6586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13</a:t>
            </a:fld>
            <a:endParaRPr 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990600" y="5181600"/>
            <a:ext cx="7607795" cy="1454852"/>
            <a:chOff x="1231405" y="5164368"/>
            <a:chExt cx="7607795" cy="1454852"/>
          </a:xfrm>
        </p:grpSpPr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0E78BB7F-998B-40FE-BD0A-BCD4772A0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31405" y="5164368"/>
              <a:ext cx="6657975" cy="1065953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2273821" y="6096000"/>
              <a:ext cx="65653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latin typeface="Calibri" panose="020F0502020204030204" pitchFamily="34" charset="0"/>
                  <a:ea typeface="方正大黑简体" pitchFamily="2" charset="-122"/>
                  <a:cs typeface="Calibri" panose="020F0502020204030204" pitchFamily="34" charset="0"/>
                </a:rPr>
                <a:t>Phase Difference of Tags (</a:t>
              </a:r>
              <a:r>
                <a:rPr lang="en-US" altLang="zh-CN" sz="2800" b="1" dirty="0" err="1">
                  <a:latin typeface="Calibri" panose="020F0502020204030204" pitchFamily="34" charset="0"/>
                  <a:ea typeface="方正大黑简体" pitchFamily="2" charset="-122"/>
                  <a:cs typeface="Calibri" panose="020F0502020204030204" pitchFamily="34" charset="0"/>
                </a:rPr>
                <a:t>PDoT</a:t>
              </a:r>
              <a:r>
                <a:rPr lang="en-US" altLang="zh-CN" sz="2800" b="1" dirty="0">
                  <a:latin typeface="Calibri" panose="020F0502020204030204" pitchFamily="34" charset="0"/>
                  <a:ea typeface="方正大黑简体" pitchFamily="2" charset="-122"/>
                  <a:cs typeface="Calibri" panose="020F0502020204030204" pitchFamily="34" charset="0"/>
                </a:rPr>
                <a:t>) 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7200" y="2133600"/>
            <a:ext cx="8916953" cy="3240311"/>
            <a:chOff x="67504" y="1651101"/>
            <a:chExt cx="8916953" cy="3240311"/>
          </a:xfrm>
        </p:grpSpPr>
        <p:sp>
          <p:nvSpPr>
            <p:cNvPr id="13" name="TextBox 1"/>
            <p:cNvSpPr txBox="1"/>
            <p:nvPr/>
          </p:nvSpPr>
          <p:spPr>
            <a:xfrm>
              <a:off x="4715704" y="4165701"/>
              <a:ext cx="4268753" cy="725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zh-CN" sz="2000" b="1" kern="0" dirty="0">
                  <a:solidFill>
                    <a:srgbClr val="FF0000"/>
                  </a:solidFill>
                  <a:latin typeface="Calibri" panose="020F0502020204030204" pitchFamily="34" charset="0"/>
                  <a:ea typeface="方正大黑简体" pitchFamily="2" charset="-122"/>
                  <a:cs typeface="Calibri" panose="020F0502020204030204" pitchFamily="34" charset="0"/>
                </a:rPr>
                <a:t>User-dependent &amp; Unique</a:t>
              </a:r>
            </a:p>
            <a:p>
              <a:pPr algn="ctr">
                <a:lnSpc>
                  <a:spcPts val="2400"/>
                </a:lnSpc>
              </a:pPr>
              <a:r>
                <a:rPr lang="en-US" altLang="zh-CN" sz="2000" b="1" kern="0" dirty="0" smtClean="0">
                  <a:solidFill>
                    <a:srgbClr val="FF0000"/>
                  </a:solidFill>
                  <a:latin typeface="Calibri" panose="020F0502020204030204" pitchFamily="34" charset="0"/>
                  <a:ea typeface="方正大黑简体" pitchFamily="2" charset="-122"/>
                  <a:cs typeface="Calibri" panose="020F0502020204030204" pitchFamily="34" charset="0"/>
                </a:rPr>
                <a:t>Phase </a:t>
              </a:r>
              <a:r>
                <a:rPr lang="en-US" altLang="zh-CN" sz="2000" b="1" kern="0" dirty="0">
                  <a:solidFill>
                    <a:srgbClr val="FF0000"/>
                  </a:solidFill>
                  <a:latin typeface="Calibri" panose="020F0502020204030204" pitchFamily="34" charset="0"/>
                  <a:ea typeface="方正大黑简体" pitchFamily="2" charset="-122"/>
                  <a:cs typeface="Calibri" panose="020F0502020204030204" pitchFamily="34" charset="0"/>
                </a:rPr>
                <a:t>Fingerprint</a:t>
              </a:r>
            </a:p>
          </p:txBody>
        </p:sp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DAA16CD5-6ABF-4804-AF22-ACF90AA6E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446" t="68015" r="46153" b="9313"/>
            <a:stretch/>
          </p:blipFill>
          <p:spPr>
            <a:xfrm>
              <a:off x="2270510" y="2758203"/>
              <a:ext cx="701290" cy="870708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582507DF-F4DF-4DA6-B3A5-25F056915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3508" b="14837"/>
            <a:stretch/>
          </p:blipFill>
          <p:spPr>
            <a:xfrm>
              <a:off x="67504" y="1999757"/>
              <a:ext cx="2447096" cy="216594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582507DF-F4DF-4DA6-B3A5-25F056915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754" b="11939"/>
            <a:stretch/>
          </p:blipFill>
          <p:spPr>
            <a:xfrm>
              <a:off x="2682087" y="1993900"/>
              <a:ext cx="2548911" cy="2248001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DAA16CD5-6ABF-4804-AF22-ACF90AA6E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446" t="68015" r="46153" b="9313"/>
            <a:stretch/>
          </p:blipFill>
          <p:spPr>
            <a:xfrm>
              <a:off x="4932987" y="2758203"/>
              <a:ext cx="701290" cy="870708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FA415323-2645-41B2-853E-D92BF2CA5A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0000" b="10959"/>
            <a:stretch/>
          </p:blipFill>
          <p:spPr>
            <a:xfrm>
              <a:off x="5434045" y="1651101"/>
              <a:ext cx="2644536" cy="2620712"/>
            </a:xfrm>
            <a:prstGeom prst="rect">
              <a:avLst/>
            </a:prstGeom>
          </p:spPr>
        </p:pic>
      </p:grpSp>
      <p:pic>
        <p:nvPicPr>
          <p:cNvPr id="27" name="图片 26" descr="标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4570" y="1553643"/>
            <a:ext cx="772356" cy="756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05557"/>
            <a:ext cx="1885876" cy="1209043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941587" y="1556857"/>
            <a:ext cx="756000" cy="756000"/>
            <a:chOff x="762000" y="2514600"/>
            <a:chExt cx="3468111" cy="3413282"/>
          </a:xfrm>
        </p:grpSpPr>
        <p:pic>
          <p:nvPicPr>
            <p:cNvPr id="29" name="图片 28" descr="标签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5000" y="3657600"/>
              <a:ext cx="1151670" cy="1127282"/>
            </a:xfrm>
            <a:prstGeom prst="rect">
              <a:avLst/>
            </a:prstGeom>
          </p:spPr>
        </p:pic>
        <p:pic>
          <p:nvPicPr>
            <p:cNvPr id="30" name="图片 29" descr="标签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8000" y="3657600"/>
              <a:ext cx="1151670" cy="1127282"/>
            </a:xfrm>
            <a:prstGeom prst="rect">
              <a:avLst/>
            </a:prstGeom>
          </p:spPr>
        </p:pic>
        <p:pic>
          <p:nvPicPr>
            <p:cNvPr id="31" name="图片 30" descr="标签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2000" y="3657600"/>
              <a:ext cx="1151670" cy="1127282"/>
            </a:xfrm>
            <a:prstGeom prst="rect">
              <a:avLst/>
            </a:prstGeom>
          </p:spPr>
        </p:pic>
        <p:pic>
          <p:nvPicPr>
            <p:cNvPr id="32" name="图片 31" descr="标签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5000" y="2514600"/>
              <a:ext cx="1151670" cy="1127282"/>
            </a:xfrm>
            <a:prstGeom prst="rect">
              <a:avLst/>
            </a:prstGeom>
          </p:spPr>
        </p:pic>
        <p:pic>
          <p:nvPicPr>
            <p:cNvPr id="33" name="图片 32" descr="标签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8000" y="2514600"/>
              <a:ext cx="1151670" cy="1127282"/>
            </a:xfrm>
            <a:prstGeom prst="rect">
              <a:avLst/>
            </a:prstGeom>
          </p:spPr>
        </p:pic>
        <p:pic>
          <p:nvPicPr>
            <p:cNvPr id="34" name="图片 33" descr="标签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2000" y="2514600"/>
              <a:ext cx="1151670" cy="1127282"/>
            </a:xfrm>
            <a:prstGeom prst="rect">
              <a:avLst/>
            </a:prstGeom>
          </p:spPr>
        </p:pic>
        <p:pic>
          <p:nvPicPr>
            <p:cNvPr id="35" name="图片 34" descr="标签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5000" y="4800600"/>
              <a:ext cx="1151670" cy="1127282"/>
            </a:xfrm>
            <a:prstGeom prst="rect">
              <a:avLst/>
            </a:prstGeom>
          </p:spPr>
        </p:pic>
        <p:pic>
          <p:nvPicPr>
            <p:cNvPr id="36" name="图片 35" descr="标签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8441" y="4800600"/>
              <a:ext cx="1151670" cy="1127282"/>
            </a:xfrm>
            <a:prstGeom prst="rect">
              <a:avLst/>
            </a:prstGeom>
          </p:spPr>
        </p:pic>
        <p:pic>
          <p:nvPicPr>
            <p:cNvPr id="37" name="图片 36" descr="标签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2000" y="4800600"/>
              <a:ext cx="1151670" cy="1127282"/>
            </a:xfrm>
            <a:prstGeom prst="rect">
              <a:avLst/>
            </a:prstGeom>
          </p:spPr>
        </p:pic>
      </p:grpSp>
      <p:sp>
        <p:nvSpPr>
          <p:cNvPr id="25" name="TextBox 1"/>
          <p:cNvSpPr txBox="1"/>
          <p:nvPr/>
        </p:nvSpPr>
        <p:spPr>
          <a:xfrm>
            <a:off x="-458753" y="4658962"/>
            <a:ext cx="4268753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zh-CN" kern="0" dirty="0" smtClean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Phase of individual tags</a:t>
            </a:r>
            <a:endParaRPr lang="en-US" altLang="zh-CN" kern="0" dirty="0">
              <a:latin typeface="Calibri" panose="020F0502020204030204" pitchFamily="34" charset="0"/>
              <a:ea typeface="方正大黑简体" pitchFamily="2" charset="-122"/>
              <a:cs typeface="Calibri" panose="020F0502020204030204" pitchFamily="34" charset="0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2209800" y="4653970"/>
            <a:ext cx="4268753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zh-CN" kern="0" dirty="0" smtClean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Coupling phases of tags</a:t>
            </a:r>
            <a:endParaRPr lang="en-US" altLang="zh-CN" kern="0" dirty="0">
              <a:latin typeface="Calibri" panose="020F0502020204030204" pitchFamily="34" charset="0"/>
              <a:ea typeface="方正大黑简体" pitchFamily="2" charset="-122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42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1"/>
    </mc:Choice>
    <mc:Fallback xmlns="">
      <p:transition spd="slow" advTm="15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56490" y="1143000"/>
            <a:ext cx="804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方正超粗黑简体" panose="03000509000000000000" pitchFamily="65" charset="-122"/>
                <a:cs typeface="Calibri" panose="020F0502020204030204" pitchFamily="34" charset="0"/>
              </a:rPr>
              <a:t>Challenge 1</a:t>
            </a:r>
          </a:p>
        </p:txBody>
      </p:sp>
      <p:sp>
        <p:nvSpPr>
          <p:cNvPr id="2" name="矩形 1"/>
          <p:cNvSpPr/>
          <p:nvPr/>
        </p:nvSpPr>
        <p:spPr>
          <a:xfrm>
            <a:off x="1588021" y="1600200"/>
            <a:ext cx="5303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The impact of touching is unstable.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14</a:t>
            </a:fld>
            <a:endParaRPr 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912847" y="2438401"/>
            <a:ext cx="7469153" cy="3832085"/>
            <a:chOff x="912847" y="2438401"/>
            <a:chExt cx="7469153" cy="3832085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536A9DA2-EAB3-434A-857A-E83682CF05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5706"/>
            <a:stretch/>
          </p:blipFill>
          <p:spPr>
            <a:xfrm>
              <a:off x="1447800" y="2438401"/>
              <a:ext cx="6429375" cy="3200400"/>
            </a:xfrm>
            <a:prstGeom prst="rect">
              <a:avLst/>
            </a:prstGeom>
          </p:spPr>
        </p:pic>
        <p:sp>
          <p:nvSpPr>
            <p:cNvPr id="7" name="TextBox 1"/>
            <p:cNvSpPr txBox="1"/>
            <p:nvPr/>
          </p:nvSpPr>
          <p:spPr>
            <a:xfrm>
              <a:off x="912847" y="5562600"/>
              <a:ext cx="4268753" cy="40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zh-CN" sz="2000" kern="0" dirty="0" smtClean="0">
                  <a:latin typeface="Calibri" panose="020F0502020204030204" pitchFamily="34" charset="0"/>
                  <a:ea typeface="方正大黑简体" pitchFamily="2" charset="-122"/>
                  <a:cs typeface="Calibri" panose="020F0502020204030204" pitchFamily="34" charset="0"/>
                </a:rPr>
                <a:t>Touch different tags</a:t>
              </a:r>
              <a:endParaRPr lang="en-US" altLang="zh-CN" sz="2000" kern="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9" name="TextBox 1"/>
            <p:cNvSpPr txBox="1"/>
            <p:nvPr/>
          </p:nvSpPr>
          <p:spPr>
            <a:xfrm>
              <a:off x="4113247" y="5562600"/>
              <a:ext cx="42687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zh-CN" sz="2000" kern="0" dirty="0" smtClean="0">
                  <a:latin typeface="Calibri" panose="020F0502020204030204" pitchFamily="34" charset="0"/>
                  <a:ea typeface="方正大黑简体" pitchFamily="2" charset="-122"/>
                  <a:cs typeface="Calibri" panose="020F0502020204030204" pitchFamily="34" charset="0"/>
                </a:rPr>
                <a:t>Touch Tag9 3 times </a:t>
              </a:r>
            </a:p>
            <a:p>
              <a:pPr algn="ctr">
                <a:lnSpc>
                  <a:spcPts val="2400"/>
                </a:lnSpc>
              </a:pPr>
              <a:r>
                <a:rPr lang="en-US" altLang="zh-CN" sz="2000" kern="0" dirty="0" smtClean="0">
                  <a:latin typeface="Calibri" panose="020F0502020204030204" pitchFamily="34" charset="0"/>
                  <a:ea typeface="方正大黑简体" pitchFamily="2" charset="-122"/>
                  <a:cs typeface="Calibri" panose="020F0502020204030204" pitchFamily="34" charset="0"/>
                </a:rPr>
                <a:t>without conductor</a:t>
              </a:r>
              <a:endParaRPr lang="en-US" altLang="zh-CN" sz="2000" kern="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3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73"/>
    </mc:Choice>
    <mc:Fallback xmlns="">
      <p:transition spd="slow" advTm="2837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0004C4D-64E1-41F6-8842-B4E0CFBDFD0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2209800"/>
            <a:ext cx="4545169" cy="33969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56490" y="1143000"/>
            <a:ext cx="804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方正超粗黑简体" panose="03000509000000000000" pitchFamily="65" charset="-122"/>
                <a:cs typeface="Calibri" panose="020F0502020204030204" pitchFamily="34" charset="0"/>
              </a:rPr>
              <a:t>Tackle with challenge 1</a:t>
            </a:r>
          </a:p>
        </p:txBody>
      </p:sp>
      <p:sp>
        <p:nvSpPr>
          <p:cNvPr id="6" name="矩形 5"/>
          <p:cNvSpPr/>
          <p:nvPr/>
        </p:nvSpPr>
        <p:spPr>
          <a:xfrm>
            <a:off x="1588021" y="1600200"/>
            <a:ext cx="3462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Introduce a conductor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15</a:t>
            </a:fld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D7C4132-2C0A-48A6-B9B4-1C9D092608AD}"/>
              </a:ext>
            </a:extLst>
          </p:cNvPr>
          <p:cNvSpPr/>
          <p:nvPr/>
        </p:nvSpPr>
        <p:spPr>
          <a:xfrm>
            <a:off x="4724741" y="2323207"/>
            <a:ext cx="43652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Complexity of </a:t>
            </a:r>
            <a:r>
              <a:rPr lang="en-US" altLang="zh-CN" sz="2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coupling</a:t>
            </a:r>
            <a:r>
              <a:rPr lang="zh-CN" altLang="en-US" sz="2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CN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Distance </a:t>
            </a:r>
            <a:r>
              <a:rPr lang="en-US" altLang="zh-CN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between all tags is minimized that phases become more </a:t>
            </a:r>
            <a:r>
              <a:rPr lang="en-US" altLang="zh-CN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complex.</a:t>
            </a:r>
          </a:p>
          <a:p>
            <a:r>
              <a:rPr lang="en-US" altLang="zh-CN" sz="2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Size </a:t>
            </a:r>
            <a:r>
              <a:rPr lang="en-US" altLang="zh-CN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altLang="zh-CN" sz="2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array</a:t>
            </a:r>
            <a:r>
              <a:rPr lang="zh-CN" altLang="en-US" sz="2800" b="1" kern="0" smtClean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CN" sz="2400" smtClean="0"/>
              <a:t>Maximum </a:t>
            </a:r>
            <a:r>
              <a:rPr lang="en-US" altLang="zh-CN" sz="2400" dirty="0"/>
              <a:t>distance of any two tags should be within half of wavelength</a:t>
            </a:r>
            <a:r>
              <a:rPr lang="en-US" altLang="zh-CN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CN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1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5"/>
    </mc:Choice>
    <mc:Fallback xmlns="">
      <p:transition spd="slow" advTm="5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56490" y="1143000"/>
            <a:ext cx="804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方正超粗黑简体" panose="03000509000000000000" pitchFamily="65" charset="-122"/>
                <a:cs typeface="Calibri" panose="020F0502020204030204" pitchFamily="34" charset="0"/>
              </a:rPr>
              <a:t>Challenge 2</a:t>
            </a:r>
          </a:p>
        </p:txBody>
      </p:sp>
      <p:sp>
        <p:nvSpPr>
          <p:cNvPr id="7" name="矩形 6"/>
          <p:cNvSpPr/>
          <p:nvPr/>
        </p:nvSpPr>
        <p:spPr>
          <a:xfrm>
            <a:off x="1588021" y="1600200"/>
            <a:ext cx="4435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Phases change with distance.</a:t>
            </a:r>
          </a:p>
        </p:txBody>
      </p:sp>
      <p:grpSp>
        <p:nvGrpSpPr>
          <p:cNvPr id="5" name="组 4"/>
          <p:cNvGrpSpPr/>
          <p:nvPr/>
        </p:nvGrpSpPr>
        <p:grpSpPr>
          <a:xfrm>
            <a:off x="1556490" y="2379998"/>
            <a:ext cx="5257800" cy="3962400"/>
            <a:chOff x="1143000" y="2057400"/>
            <a:chExt cx="6172200" cy="4651513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90356EE6-A0CC-4B79-AE0F-D445343E0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3000" y="2057400"/>
              <a:ext cx="6172200" cy="4651513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311524" y="2309293"/>
              <a:ext cx="422275" cy="3329507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aseline="-25000" dirty="0"/>
                <a:t> </a:t>
              </a:r>
              <a:endParaRPr lang="zh-CN" altLang="en-US" baseline="-250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4818593" y="2309293"/>
              <a:ext cx="422275" cy="3329507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aseline="-25000" dirty="0"/>
                <a:t> </a:t>
              </a:r>
              <a:endParaRPr lang="zh-CN" altLang="en-US" baseline="-25000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5350934" y="2309293"/>
              <a:ext cx="422275" cy="3329507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aseline="-25000" dirty="0"/>
                <a:t> </a:t>
              </a:r>
              <a:endParaRPr lang="zh-CN" altLang="en-US" baseline="-25000" dirty="0"/>
            </a:p>
          </p:txBody>
        </p: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663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91"/>
    </mc:Choice>
    <mc:Fallback xmlns="">
      <p:transition spd="slow" advTm="3259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56490" y="1143000"/>
            <a:ext cx="804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方正超粗黑简体" panose="03000509000000000000" pitchFamily="65" charset="-122"/>
                <a:cs typeface="Calibri" panose="020F0502020204030204" pitchFamily="34" charset="0"/>
              </a:rPr>
              <a:t>Tackle with challenge 2</a:t>
            </a:r>
          </a:p>
        </p:txBody>
      </p:sp>
      <p:sp>
        <p:nvSpPr>
          <p:cNvPr id="10" name="矩形 9"/>
          <p:cNvSpPr/>
          <p:nvPr/>
        </p:nvSpPr>
        <p:spPr>
          <a:xfrm>
            <a:off x="1588021" y="1600200"/>
            <a:ext cx="3797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Phase shifting algorithm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17</a:t>
            </a:fld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7290" y="2209800"/>
            <a:ext cx="4564910" cy="44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6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0"/>
    </mc:Choice>
    <mc:Fallback xmlns="">
      <p:transition spd="slow" advTm="842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12" y="2165144"/>
            <a:ext cx="9239712" cy="4692856"/>
          </a:xfrm>
          <a:prstGeom prst="rect">
            <a:avLst/>
          </a:prstGeom>
        </p:spPr>
      </p:pic>
      <p:cxnSp>
        <p:nvCxnSpPr>
          <p:cNvPr id="107" name="直接连接符 106"/>
          <p:cNvCxnSpPr/>
          <p:nvPr/>
        </p:nvCxnSpPr>
        <p:spPr>
          <a:xfrm>
            <a:off x="990600" y="6152128"/>
            <a:ext cx="6324600" cy="0"/>
          </a:xfrm>
          <a:prstGeom prst="line">
            <a:avLst/>
          </a:prstGeom>
          <a:ln w="76200">
            <a:solidFill>
              <a:srgbClr val="FFCC00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990600" y="2971800"/>
            <a:ext cx="632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90600" y="3810000"/>
            <a:ext cx="6324600" cy="0"/>
          </a:xfrm>
          <a:prstGeom prst="line">
            <a:avLst/>
          </a:prstGeom>
          <a:ln w="76200">
            <a:solidFill>
              <a:srgbClr val="FFCC00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90600" y="4962625"/>
            <a:ext cx="6324600" cy="0"/>
          </a:xfrm>
          <a:prstGeom prst="line">
            <a:avLst/>
          </a:prstGeom>
          <a:ln w="76200">
            <a:solidFill>
              <a:srgbClr val="27EBE1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90600" y="5486400"/>
            <a:ext cx="632460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90600" y="5845075"/>
            <a:ext cx="63246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5485508" y="3847660"/>
            <a:ext cx="1372492" cy="1079940"/>
            <a:chOff x="5485508" y="3457135"/>
            <a:chExt cx="1372492" cy="1079940"/>
          </a:xfrm>
        </p:grpSpPr>
        <p:cxnSp>
          <p:nvCxnSpPr>
            <p:cNvPr id="22" name="直接箭头连接符 21"/>
            <p:cNvCxnSpPr/>
            <p:nvPr/>
          </p:nvCxnSpPr>
          <p:spPr>
            <a:xfrm>
              <a:off x="6096000" y="4156075"/>
              <a:ext cx="0" cy="3810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5485508" y="3457135"/>
              <a:ext cx="1372492" cy="763731"/>
              <a:chOff x="5485508" y="3457135"/>
              <a:chExt cx="1372492" cy="763731"/>
            </a:xfrm>
          </p:grpSpPr>
          <p:cxnSp>
            <p:nvCxnSpPr>
              <p:cNvPr id="19" name="直接箭头连接符 18"/>
              <p:cNvCxnSpPr/>
              <p:nvPr/>
            </p:nvCxnSpPr>
            <p:spPr>
              <a:xfrm flipV="1">
                <a:off x="6101043" y="3457135"/>
                <a:ext cx="0" cy="39414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矩形 23"/>
              <p:cNvSpPr/>
              <p:nvPr/>
            </p:nvSpPr>
            <p:spPr>
              <a:xfrm>
                <a:off x="5485508" y="3759201"/>
                <a:ext cx="13724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latin typeface="Impact" panose="020B0806030902050204" pitchFamily="34" charset="0"/>
                    <a:ea typeface="方正大黑简体" pitchFamily="2" charset="-122"/>
                  </a:rPr>
                  <a:t>Max </a:t>
                </a:r>
                <a:r>
                  <a:rPr lang="en-US" altLang="zh-CN" sz="2400" dirty="0" err="1">
                    <a:latin typeface="Impact" panose="020B0806030902050204" pitchFamily="34" charset="0"/>
                    <a:ea typeface="方正大黑简体" pitchFamily="2" charset="-122"/>
                  </a:rPr>
                  <a:t>PDoT</a:t>
                </a:r>
                <a:endParaRPr lang="en-US" altLang="zh-CN" sz="2400" dirty="0">
                  <a:latin typeface="Impact" panose="020B0806030902050204" pitchFamily="34" charset="0"/>
                  <a:ea typeface="方正大黑简体" pitchFamily="2" charset="-122"/>
                </a:endParaRPr>
              </a:p>
            </p:txBody>
          </p:sp>
        </p:grpSp>
      </p:grpSp>
      <p:cxnSp>
        <p:nvCxnSpPr>
          <p:cNvPr id="103" name="直接连接符 102"/>
          <p:cNvCxnSpPr/>
          <p:nvPr/>
        </p:nvCxnSpPr>
        <p:spPr>
          <a:xfrm>
            <a:off x="990600" y="6152128"/>
            <a:ext cx="632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8" name="组合 117"/>
          <p:cNvGrpSpPr/>
          <p:nvPr/>
        </p:nvGrpSpPr>
        <p:grpSpPr>
          <a:xfrm>
            <a:off x="5474622" y="2497457"/>
            <a:ext cx="1383378" cy="613886"/>
            <a:chOff x="5485508" y="3759201"/>
            <a:chExt cx="1383378" cy="613886"/>
          </a:xfrm>
        </p:grpSpPr>
        <p:cxnSp>
          <p:nvCxnSpPr>
            <p:cNvPr id="119" name="直接箭头连接符 118"/>
            <p:cNvCxnSpPr/>
            <p:nvPr/>
          </p:nvCxnSpPr>
          <p:spPr>
            <a:xfrm>
              <a:off x="6868886" y="4066144"/>
              <a:ext cx="0" cy="27416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组合 119"/>
            <p:cNvGrpSpPr/>
            <p:nvPr/>
          </p:nvGrpSpPr>
          <p:grpSpPr>
            <a:xfrm>
              <a:off x="5485508" y="3759201"/>
              <a:ext cx="1383378" cy="613886"/>
              <a:chOff x="5485508" y="3759201"/>
              <a:chExt cx="1383378" cy="613886"/>
            </a:xfrm>
          </p:grpSpPr>
          <p:cxnSp>
            <p:nvCxnSpPr>
              <p:cNvPr id="121" name="直接箭头连接符 120"/>
              <p:cNvCxnSpPr/>
              <p:nvPr/>
            </p:nvCxnSpPr>
            <p:spPr>
              <a:xfrm flipV="1">
                <a:off x="6868886" y="3782967"/>
                <a:ext cx="0" cy="28317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矩形 121"/>
                  <p:cNvSpPr/>
                  <p:nvPr/>
                </p:nvSpPr>
                <p:spPr>
                  <a:xfrm>
                    <a:off x="5485508" y="3759201"/>
                    <a:ext cx="1348446" cy="613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ea typeface="方正大黑简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方正大黑简体" pitchFamily="2" charset="-122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方正大黑简体" pitchFamily="2" charset="-122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en-US" altLang="zh-CN" sz="2000" dirty="0">
                        <a:latin typeface="Impact" panose="020B0806030902050204" pitchFamily="34" charset="0"/>
                        <a:ea typeface="方正大黑简体" pitchFamily="2" charset="-122"/>
                      </a:rPr>
                      <a:t> Max </a:t>
                    </a:r>
                    <a:r>
                      <a:rPr lang="en-US" altLang="zh-CN" sz="2000" dirty="0" err="1">
                        <a:latin typeface="Impact" panose="020B0806030902050204" pitchFamily="34" charset="0"/>
                        <a:ea typeface="方正大黑简体" pitchFamily="2" charset="-122"/>
                      </a:rPr>
                      <a:t>PDoT</a:t>
                    </a:r>
                    <a:endParaRPr lang="en-US" altLang="zh-CN" sz="2400" dirty="0">
                      <a:latin typeface="Impact" panose="020B0806030902050204" pitchFamily="34" charset="0"/>
                      <a:ea typeface="方正大黑简体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122" name="矩形 1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85508" y="3759201"/>
                    <a:ext cx="1348446" cy="61388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4072" b="-2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1" name="组合 130"/>
          <p:cNvGrpSpPr/>
          <p:nvPr/>
        </p:nvGrpSpPr>
        <p:grpSpPr>
          <a:xfrm>
            <a:off x="5474622" y="5571019"/>
            <a:ext cx="1383378" cy="613886"/>
            <a:chOff x="5485508" y="3759201"/>
            <a:chExt cx="1383378" cy="613886"/>
          </a:xfrm>
        </p:grpSpPr>
        <p:cxnSp>
          <p:nvCxnSpPr>
            <p:cNvPr id="132" name="直接箭头连接符 131"/>
            <p:cNvCxnSpPr/>
            <p:nvPr/>
          </p:nvCxnSpPr>
          <p:spPr>
            <a:xfrm>
              <a:off x="6868886" y="4066144"/>
              <a:ext cx="0" cy="27416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组合 132"/>
            <p:cNvGrpSpPr/>
            <p:nvPr/>
          </p:nvGrpSpPr>
          <p:grpSpPr>
            <a:xfrm>
              <a:off x="5485508" y="3759201"/>
              <a:ext cx="1383378" cy="613886"/>
              <a:chOff x="5485508" y="3759201"/>
              <a:chExt cx="1383378" cy="613886"/>
            </a:xfrm>
          </p:grpSpPr>
          <p:cxnSp>
            <p:nvCxnSpPr>
              <p:cNvPr id="134" name="直接箭头连接符 133"/>
              <p:cNvCxnSpPr/>
              <p:nvPr/>
            </p:nvCxnSpPr>
            <p:spPr>
              <a:xfrm flipV="1">
                <a:off x="6868886" y="3782967"/>
                <a:ext cx="0" cy="28317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矩形 134"/>
                  <p:cNvSpPr/>
                  <p:nvPr/>
                </p:nvSpPr>
                <p:spPr>
                  <a:xfrm>
                    <a:off x="5485508" y="3759201"/>
                    <a:ext cx="1348446" cy="613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ea typeface="方正大黑简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方正大黑简体" pitchFamily="2" charset="-122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方正大黑简体" pitchFamily="2" charset="-122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en-US" altLang="zh-CN" sz="2000" dirty="0">
                        <a:latin typeface="Impact" panose="020B0806030902050204" pitchFamily="34" charset="0"/>
                        <a:ea typeface="方正大黑简体" pitchFamily="2" charset="-122"/>
                      </a:rPr>
                      <a:t> Max </a:t>
                    </a:r>
                    <a:r>
                      <a:rPr lang="en-US" altLang="zh-CN" sz="2000" dirty="0" err="1">
                        <a:latin typeface="Impact" panose="020B0806030902050204" pitchFamily="34" charset="0"/>
                        <a:ea typeface="方正大黑简体" pitchFamily="2" charset="-122"/>
                      </a:rPr>
                      <a:t>PDoT</a:t>
                    </a:r>
                    <a:endParaRPr lang="en-US" altLang="zh-CN" sz="2400" dirty="0">
                      <a:latin typeface="Impact" panose="020B0806030902050204" pitchFamily="34" charset="0"/>
                      <a:ea typeface="方正大黑简体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135" name="矩形 1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85508" y="3759201"/>
                    <a:ext cx="1348446" cy="613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4072" b="-99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54" name="矩形 153"/>
          <p:cNvSpPr/>
          <p:nvPr/>
        </p:nvSpPr>
        <p:spPr>
          <a:xfrm>
            <a:off x="977900" y="3978414"/>
            <a:ext cx="7848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Impact" panose="020B0806030902050204" pitchFamily="34" charset="0"/>
                <a:ea typeface="方正大黑简体" pitchFamily="2" charset="-122"/>
              </a:rPr>
              <a:t> Get phase fingerprint at this status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18</a:t>
            </a:fld>
            <a:endParaRPr lang="en-US" dirty="0"/>
          </a:p>
        </p:txBody>
      </p:sp>
      <p:sp>
        <p:nvSpPr>
          <p:cNvPr id="29" name="矩形 28"/>
          <p:cNvSpPr/>
          <p:nvPr/>
        </p:nvSpPr>
        <p:spPr>
          <a:xfrm>
            <a:off x="1556490" y="1143000"/>
            <a:ext cx="804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方正超粗黑简体" panose="03000509000000000000" pitchFamily="65" charset="-122"/>
                <a:cs typeface="Calibri" panose="020F0502020204030204" pitchFamily="34" charset="0"/>
              </a:rPr>
              <a:t>Tackle with challenge 2</a:t>
            </a:r>
          </a:p>
        </p:txBody>
      </p:sp>
      <p:sp>
        <p:nvSpPr>
          <p:cNvPr id="30" name="矩形 29"/>
          <p:cNvSpPr/>
          <p:nvPr/>
        </p:nvSpPr>
        <p:spPr>
          <a:xfrm>
            <a:off x="1588021" y="1600200"/>
            <a:ext cx="3797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Phase shifting algorithm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04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53"/>
    </mc:Choice>
    <mc:Fallback xmlns="">
      <p:transition spd="slow" advTm="37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-0.077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-0.07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-0.07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077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-0.077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7777 L 3.33333E-6 -0.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1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7778 L 3.33333E-6 -0.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1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7778 L 3.33333E-6 -0.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1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7778 L 3.33333E-6 -0.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1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3.33333E-6 -0.1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2 L 3.33333E-6 -0.2791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5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2 L 3.33333E-6 -0.2791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5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2 L 3.33333E-6 -0.2791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5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2222 L 3.33333E-6 -0.2013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5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3.33333E-6 -0.0791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19</a:t>
            </a:fld>
            <a:endParaRPr lang="en-US" dirty="0"/>
          </a:p>
        </p:txBody>
      </p:sp>
      <p:sp>
        <p:nvSpPr>
          <p:cNvPr id="14" name="矩形 13"/>
          <p:cNvSpPr/>
          <p:nvPr/>
        </p:nvSpPr>
        <p:spPr>
          <a:xfrm>
            <a:off x="1556490" y="1143000"/>
            <a:ext cx="804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方正超粗黑简体" panose="03000509000000000000" pitchFamily="65" charset="-122"/>
                <a:cs typeface="Calibri" panose="020F0502020204030204" pitchFamily="34" charset="0"/>
              </a:rPr>
              <a:t>Tackle with challenge 2</a:t>
            </a:r>
          </a:p>
        </p:txBody>
      </p:sp>
      <p:sp>
        <p:nvSpPr>
          <p:cNvPr id="15" name="矩形 14"/>
          <p:cNvSpPr/>
          <p:nvPr/>
        </p:nvSpPr>
        <p:spPr>
          <a:xfrm>
            <a:off x="1588021" y="1600200"/>
            <a:ext cx="3797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Phase shifting algorithm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2514600"/>
            <a:ext cx="9144000" cy="3309910"/>
            <a:chOff x="0" y="2719171"/>
            <a:chExt cx="9372600" cy="3392658"/>
          </a:xfrm>
        </p:grpSpPr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7B7AD4F3-EA2D-4241-82E4-DBD286D68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811201"/>
              <a:ext cx="4257564" cy="32085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8B299A0A-F2C4-4C39-BF1B-645C1C4F0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9225" t="68016" r="46880" b="13232"/>
            <a:stretch/>
          </p:blipFill>
          <p:spPr>
            <a:xfrm>
              <a:off x="4114800" y="3678811"/>
              <a:ext cx="796510" cy="638276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495427" y="2984504"/>
              <a:ext cx="295200" cy="230400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aseline="-25000" dirty="0"/>
                <a:t> </a:t>
              </a:r>
              <a:endParaRPr lang="zh-CN" altLang="en-US" baseline="-250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2533725" y="2984504"/>
              <a:ext cx="295200" cy="230400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aseline="-25000" dirty="0"/>
                <a:t> </a:t>
              </a:r>
              <a:endParaRPr lang="zh-CN" altLang="en-US" baseline="-250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2895600" y="2984504"/>
              <a:ext cx="295200" cy="230400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aseline="-25000" dirty="0"/>
                <a:t> </a:t>
              </a:r>
              <a:endParaRPr lang="zh-CN" altLang="en-US" baseline="-25000" dirty="0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2421" y="2719171"/>
              <a:ext cx="4500179" cy="3392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2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11"/>
    </mc:Choice>
    <mc:Fallback xmlns="">
      <p:transition spd="slow" advTm="1471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6294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411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8"/>
    </mc:Choice>
    <mc:Fallback xmlns="">
      <p:transition spd="slow" advTm="381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80F9BC56-9079-4409-9D59-BE40EC4143F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1701" y="2527995"/>
            <a:ext cx="6449797" cy="3976447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20</a:t>
            </a:fld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1447800" y="1143000"/>
            <a:ext cx="362823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1. </a:t>
            </a:r>
            <a:r>
              <a:rPr lang="en-US" altLang="zh-CN" sz="2800" dirty="0" err="1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Impinj</a:t>
            </a:r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 R420 reader</a:t>
            </a:r>
          </a:p>
          <a:p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2. </a:t>
            </a:r>
            <a:r>
              <a:rPr lang="en-US" altLang="zh-CN" sz="2800" dirty="0" err="1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Larid</a:t>
            </a:r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 antenna A9028</a:t>
            </a:r>
          </a:p>
          <a:p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3. Alien-9629 tag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74"/>
    </mc:Choice>
    <mc:Fallback xmlns="">
      <p:transition spd="slow" advTm="1257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56490" y="1143000"/>
            <a:ext cx="804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方正超粗黑简体" panose="03000509000000000000" pitchFamily="65" charset="-122"/>
                <a:cs typeface="Calibri" panose="020F0502020204030204" pitchFamily="34" charset="0"/>
              </a:rPr>
              <a:t>Overall accuracy vs. Human diversity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21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1752600" y="1611868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7 females + 8 males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15 representative tag array layouts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828800" y="2377981"/>
            <a:ext cx="5029200" cy="3794219"/>
            <a:chOff x="1371600" y="2470188"/>
            <a:chExt cx="5715000" cy="4311612"/>
          </a:xfrm>
        </p:grpSpPr>
        <p:grpSp>
          <p:nvGrpSpPr>
            <p:cNvPr id="12" name="组合 11"/>
            <p:cNvGrpSpPr/>
            <p:nvPr/>
          </p:nvGrpSpPr>
          <p:grpSpPr>
            <a:xfrm>
              <a:off x="1371600" y="2470188"/>
              <a:ext cx="5715000" cy="4311612"/>
              <a:chOff x="1556490" y="2534356"/>
              <a:chExt cx="5715000" cy="4311612"/>
            </a:xfrm>
          </p:grpSpPr>
          <p:pic>
            <p:nvPicPr>
              <p:cNvPr id="4" name="图片 3">
                <a:extLst>
                  <a:ext uri="{FF2B5EF4-FFF2-40B4-BE49-F238E27FC236}">
                    <a16:creationId xmlns="" xmlns:a16="http://schemas.microsoft.com/office/drawing/2014/main" id="{3326DD78-00C8-4DB4-83BE-E59B89153E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56490" y="2534356"/>
                <a:ext cx="5715000" cy="4311612"/>
              </a:xfrm>
              <a:prstGeom prst="rect">
                <a:avLst/>
              </a:prstGeom>
            </p:spPr>
          </p:pic>
          <p:cxnSp>
            <p:nvCxnSpPr>
              <p:cNvPr id="7" name="直接连接符 6"/>
              <p:cNvCxnSpPr/>
              <p:nvPr/>
            </p:nvCxnSpPr>
            <p:spPr>
              <a:xfrm>
                <a:off x="2514600" y="3493333"/>
                <a:ext cx="4375890" cy="43258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矩形 9"/>
              <p:cNvSpPr/>
              <p:nvPr/>
            </p:nvSpPr>
            <p:spPr>
              <a:xfrm>
                <a:off x="2890813" y="2981980"/>
                <a:ext cx="26717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方正大黑简体" pitchFamily="2" charset="-122"/>
                    <a:cs typeface="Calibri" panose="020F0502020204030204" pitchFamily="34" charset="0"/>
                  </a:rPr>
                  <a:t>Accuracy &gt; 99%</a:t>
                </a: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2354958" y="3472423"/>
              <a:ext cx="265753" cy="2944252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782761" y="3472423"/>
              <a:ext cx="312042" cy="2944252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667000" y="3962400"/>
              <a:ext cx="228600" cy="2454274"/>
            </a:xfrm>
            <a:prstGeom prst="rect">
              <a:avLst/>
            </a:prstGeom>
            <a:noFill/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133850" y="3962399"/>
              <a:ext cx="287395" cy="2454275"/>
            </a:xfrm>
            <a:prstGeom prst="rect">
              <a:avLst/>
            </a:prstGeom>
            <a:noFill/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1502145" y="6073914"/>
            <a:ext cx="9318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FAR</a:t>
            </a:r>
            <a:r>
              <a:rPr lang="en-US" altLang="zh-CN" sz="2000" dirty="0" smtClean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: Incorrectly </a:t>
            </a:r>
            <a:r>
              <a:rPr lang="en-US" altLang="zh-CN" sz="20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accept </a:t>
            </a:r>
            <a:r>
              <a:rPr lang="en-US" altLang="zh-CN" sz="2000" dirty="0" smtClean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an access of an </a:t>
            </a:r>
            <a:r>
              <a:rPr lang="en-US" altLang="zh-CN" sz="20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unauthorized </a:t>
            </a:r>
            <a:r>
              <a:rPr lang="en-US" altLang="zh-CN" sz="2000" dirty="0" smtClean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user</a:t>
            </a:r>
          </a:p>
          <a:p>
            <a:r>
              <a:rPr lang="en-US" altLang="zh-CN" sz="20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FRR: </a:t>
            </a:r>
            <a:r>
              <a:rPr lang="en-US" altLang="zh-CN" sz="2000" dirty="0" smtClean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Incorrectly </a:t>
            </a:r>
            <a:r>
              <a:rPr lang="en-US" altLang="zh-CN" sz="20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rejects an access of an authorized user</a:t>
            </a:r>
          </a:p>
        </p:txBody>
      </p:sp>
    </p:spTree>
    <p:extLst>
      <p:ext uri="{BB962C8B-B14F-4D97-AF65-F5344CB8AC3E}">
        <p14:creationId xmlns:p14="http://schemas.microsoft.com/office/powerpoint/2010/main" val="3445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41"/>
    </mc:Choice>
    <mc:Fallback xmlns="">
      <p:transition spd="slow" advTm="3744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56490" y="1143000"/>
            <a:ext cx="804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方正超粗黑简体" panose="03000509000000000000" pitchFamily="65" charset="-122"/>
                <a:cs typeface="Calibri" panose="020F0502020204030204" pitchFamily="34" charset="0"/>
              </a:rPr>
              <a:t>Resisting impersonation attack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22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1600200" y="1658340"/>
            <a:ext cx="7161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A</a:t>
            </a:r>
            <a:r>
              <a:rPr lang="en-US" altLang="zh-CN" sz="2400" dirty="0" smtClean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ttackers </a:t>
            </a:r>
            <a:r>
              <a:rPr lang="en-US" altLang="zh-CN" sz="24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try to use an authorized </a:t>
            </a:r>
            <a:r>
              <a:rPr lang="en-US" altLang="zh-CN" sz="2400" dirty="0" smtClean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user’s credential </a:t>
            </a:r>
            <a:r>
              <a:rPr lang="en-US" altLang="zh-CN" sz="24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to access the system</a:t>
            </a:r>
            <a:r>
              <a:rPr lang="en-US" altLang="zh-CN" sz="2400" dirty="0" smtClean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.</a:t>
            </a:r>
            <a:endParaRPr lang="en-US" altLang="zh-CN" sz="2400" dirty="0">
              <a:latin typeface="Calibri" panose="020F0502020204030204" pitchFamily="34" charset="0"/>
              <a:ea typeface="方正大黑简体" pitchFamily="2" charset="-122"/>
              <a:cs typeface="Calibri" panose="020F050202020403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24000" y="2438400"/>
            <a:ext cx="5715000" cy="4267200"/>
            <a:chOff x="1295400" y="2438400"/>
            <a:chExt cx="5715000" cy="4267200"/>
          </a:xfrm>
        </p:grpSpPr>
        <p:sp>
          <p:nvSpPr>
            <p:cNvPr id="13" name="矩形 12"/>
            <p:cNvSpPr/>
            <p:nvPr/>
          </p:nvSpPr>
          <p:spPr>
            <a:xfrm>
              <a:off x="3938738" y="4719935"/>
              <a:ext cx="17000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Calibri" panose="020F0502020204030204" pitchFamily="34" charset="0"/>
                  <a:ea typeface="方正大黑简体" pitchFamily="2" charset="-122"/>
                  <a:cs typeface="Calibri" panose="020F0502020204030204" pitchFamily="34" charset="0"/>
                </a:rPr>
                <a:t>FAR &lt; 0.05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295400" y="2438400"/>
              <a:ext cx="5715000" cy="4267200"/>
              <a:chOff x="1295400" y="2438400"/>
              <a:chExt cx="5715000" cy="426720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295400" y="2438400"/>
                <a:ext cx="5715000" cy="4267200"/>
                <a:chOff x="1295400" y="2313502"/>
                <a:chExt cx="5943600" cy="4528456"/>
              </a:xfrm>
            </p:grpSpPr>
            <p:pic>
              <p:nvPicPr>
                <p:cNvPr id="2" name="图片 1">
                  <a:extLst>
                    <a:ext uri="{FF2B5EF4-FFF2-40B4-BE49-F238E27FC236}">
                      <a16:creationId xmlns="" xmlns:a16="http://schemas.microsoft.com/office/drawing/2014/main" id="{B82483A5-6BE0-4AE7-A7E5-E5D868B5FE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295400" y="2313502"/>
                  <a:ext cx="5943600" cy="4528456"/>
                </a:xfrm>
                <a:prstGeom prst="rect">
                  <a:avLst/>
                </a:prstGeom>
              </p:spPr>
            </p:pic>
            <p:sp>
              <p:nvSpPr>
                <p:cNvPr id="10" name="椭圆 9"/>
                <p:cNvSpPr/>
                <p:nvPr/>
              </p:nvSpPr>
              <p:spPr>
                <a:xfrm>
                  <a:off x="3403531" y="4313840"/>
                  <a:ext cx="342301" cy="322328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1" name="直接连接符 10"/>
                <p:cNvCxnSpPr/>
                <p:nvPr/>
              </p:nvCxnSpPr>
              <p:spPr>
                <a:xfrm>
                  <a:off x="2362200" y="5181600"/>
                  <a:ext cx="4495800" cy="767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矩形 14"/>
              <p:cNvSpPr/>
              <p:nvPr/>
            </p:nvSpPr>
            <p:spPr>
              <a:xfrm>
                <a:off x="2431073" y="3800187"/>
                <a:ext cx="32077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方正大黑简体" pitchFamily="2" charset="-122"/>
                    <a:cs typeface="Calibri" panose="020F0502020204030204" pitchFamily="34" charset="0"/>
                  </a:rPr>
                  <a:t>Maximum FRR &lt; 0.1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86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37"/>
    </mc:Choice>
    <mc:Fallback xmlns="">
      <p:transition spd="slow" advTm="2643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8E2E4840-28E7-4ADB-9C34-C91CBE3A08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7075" y="2659987"/>
            <a:ext cx="5225310" cy="42265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56490" y="1143000"/>
            <a:ext cx="804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方正超粗黑简体" panose="03000509000000000000" pitchFamily="65" charset="-122"/>
                <a:cs typeface="Calibri" panose="020F0502020204030204" pitchFamily="34" charset="0"/>
              </a:rPr>
              <a:t>Resisting counterfeiting attack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23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828675" y="163064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Attacker produces a counterfeited array with the same tag model and </a:t>
            </a:r>
            <a:r>
              <a:rPr lang="en-US" altLang="zh-CN" sz="2400" dirty="0" smtClean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layout.</a:t>
            </a:r>
          </a:p>
          <a:p>
            <a:pPr marL="800100" lvl="1" indent="-342900">
              <a:buFontTx/>
              <a:buChar char="-"/>
            </a:pPr>
            <a:r>
              <a:rPr lang="en-US" altLang="zh-CN" sz="2400" dirty="0" smtClean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90 Alien-9629 tags</a:t>
            </a:r>
          </a:p>
          <a:p>
            <a:pPr marL="800100" lvl="1" indent="-342900">
              <a:buFontTx/>
              <a:buChar char="-"/>
            </a:pPr>
            <a:r>
              <a:rPr lang="en-US" altLang="zh-CN" sz="2400" dirty="0" smtClean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10 arrays</a:t>
            </a:r>
            <a:endParaRPr lang="en-US" altLang="zh-CN" sz="2400" dirty="0">
              <a:latin typeface="Calibri" panose="020F0502020204030204" pitchFamily="34" charset="0"/>
              <a:ea typeface="方正大黑简体" pitchFamily="2" charset="-122"/>
              <a:cs typeface="Calibri" panose="020F05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1475" y="4634873"/>
            <a:ext cx="1667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FRR &lt; 0.005</a:t>
            </a:r>
          </a:p>
        </p:txBody>
      </p:sp>
      <p:sp>
        <p:nvSpPr>
          <p:cNvPr id="15" name="矩形 14"/>
          <p:cNvSpPr/>
          <p:nvPr/>
        </p:nvSpPr>
        <p:spPr>
          <a:xfrm>
            <a:off x="371475" y="4114800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Average FAR &lt; 0.01</a:t>
            </a:r>
          </a:p>
        </p:txBody>
      </p:sp>
      <p:sp>
        <p:nvSpPr>
          <p:cNvPr id="13" name="矩形 12"/>
          <p:cNvSpPr/>
          <p:nvPr/>
        </p:nvSpPr>
        <p:spPr>
          <a:xfrm>
            <a:off x="533400" y="5477563"/>
            <a:ext cx="845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方正大黑简体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8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12"/>
    </mc:Choice>
    <mc:Fallback xmlns="">
      <p:transition spd="slow" advTm="3491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56490" y="1143000"/>
            <a:ext cx="804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方正超粗黑简体" panose="03000509000000000000" pitchFamily="65" charset="-122"/>
                <a:cs typeface="Calibri" panose="020F0502020204030204" pitchFamily="34" charset="0"/>
              </a:rPr>
              <a:t>Resisting replay attack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24</a:t>
            </a:fld>
            <a:endParaRPr 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990600" y="2133600"/>
            <a:ext cx="8763000" cy="1443930"/>
            <a:chOff x="1524000" y="2057400"/>
            <a:chExt cx="7467600" cy="1443930"/>
          </a:xfrm>
        </p:grpSpPr>
        <p:sp>
          <p:nvSpPr>
            <p:cNvPr id="6" name="TextBox 1"/>
            <p:cNvSpPr txBox="1"/>
            <p:nvPr/>
          </p:nvSpPr>
          <p:spPr>
            <a:xfrm>
              <a:off x="1524000" y="2057400"/>
              <a:ext cx="7467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altLang="zh-CN" sz="3000" dirty="0">
                  <a:latin typeface="Calibri" panose="020F0502020204030204" pitchFamily="34" charset="0"/>
                  <a:ea typeface="方正大黑简体" panose="02010601030101010101" pitchFamily="2" charset="-122"/>
                  <a:cs typeface="Calibri" panose="020F0502020204030204" pitchFamily="34" charset="0"/>
                </a:rPr>
                <a:t>Effective read range &lt; 30cm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altLang="zh-CN" sz="3000" dirty="0">
                  <a:latin typeface="Calibri" panose="020F0502020204030204" pitchFamily="34" charset="0"/>
                  <a:ea typeface="方正大黑简体" panose="02010601030101010101" pitchFamily="2" charset="-122"/>
                  <a:cs typeface="Calibri" panose="020F0502020204030204" pitchFamily="34" charset="0"/>
                </a:rPr>
                <a:t>Tolerable space angle of tag rotation &lt; 10°</a:t>
              </a:r>
            </a:p>
          </p:txBody>
        </p:sp>
        <p:sp>
          <p:nvSpPr>
            <p:cNvPr id="7" name="TextBox 1"/>
            <p:cNvSpPr txBox="1"/>
            <p:nvPr/>
          </p:nvSpPr>
          <p:spPr>
            <a:xfrm>
              <a:off x="2007931" y="2978110"/>
              <a:ext cx="693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>
                  <a:latin typeface="Calibri" panose="020F0502020204030204" pitchFamily="34" charset="0"/>
                  <a:ea typeface="方正大黑简体" panose="02010601030101010101" pitchFamily="2" charset="-122"/>
                  <a:cs typeface="Calibri" panose="020F0502020204030204" pitchFamily="34" charset="0"/>
                </a:rPr>
                <a:t>(w.r.t. x-y-z axis)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3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75"/>
    </mc:Choice>
    <mc:Fallback xmlns="">
      <p:transition spd="slow" advTm="2507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56490" y="1143000"/>
            <a:ext cx="804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方正超粗黑简体" panose="03000509000000000000" pitchFamily="65" charset="-122"/>
                <a:cs typeface="Calibri" panose="020F0502020204030204" pitchFamily="34" charset="0"/>
              </a:rPr>
              <a:t>Accuracy vs. distance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295400" y="6134846"/>
                <a:ext cx="5105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方正大黑简体" pitchFamily="2" charset="-122"/>
                    <a:cs typeface="Calibri" panose="020F0502020204030204" pitchFamily="34" charset="0"/>
                  </a:rPr>
                  <a:t>Effective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方正大黑简体" pitchFamily="2" charset="-122"/>
                    <a:cs typeface="Calibri" panose="020F0502020204030204" pitchFamily="34" charset="0"/>
                  </a:rPr>
                  <a:t>range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方正大黑简体" pitchFamily="2" charset="-122"/>
                    <a:cs typeface="Calibri" panose="020F0502020204030204" pitchFamily="34" charset="0"/>
                  </a:rPr>
                  <a:t> 15cm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134846"/>
                <a:ext cx="5105400" cy="461665"/>
              </a:xfrm>
              <a:prstGeom prst="rect">
                <a:avLst/>
              </a:prstGeom>
              <a:blipFill>
                <a:blip r:embed="rId4"/>
                <a:stretch>
                  <a:fillRect l="-1912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4572000" y="6134846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±4cm </a:t>
            </a:r>
            <a:r>
              <a:rPr lang="en-US" altLang="zh-CN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region &gt; 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90% accuracy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-254000" y="1065828"/>
            <a:ext cx="8454828" cy="3201372"/>
            <a:chOff x="-254000" y="914400"/>
            <a:chExt cx="8454828" cy="320137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183"/>
            <a:stretch/>
          </p:blipFill>
          <p:spPr>
            <a:xfrm>
              <a:off x="5128014" y="914400"/>
              <a:ext cx="2568186" cy="317778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914400"/>
              <a:ext cx="3201372" cy="3201372"/>
            </a:xfrm>
            <a:prstGeom prst="rect">
              <a:avLst/>
            </a:prstGeom>
          </p:spPr>
        </p:pic>
        <p:sp>
          <p:nvSpPr>
            <p:cNvPr id="9" name="TextBox 1"/>
            <p:cNvSpPr txBox="1"/>
            <p:nvPr/>
          </p:nvSpPr>
          <p:spPr>
            <a:xfrm>
              <a:off x="-254000" y="1524000"/>
              <a:ext cx="4268753" cy="40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zh-CN" sz="2000" kern="0" dirty="0" smtClean="0">
                  <a:latin typeface="Calibri" panose="020F0502020204030204" pitchFamily="34" charset="0"/>
                  <a:ea typeface="方正大黑简体" pitchFamily="2" charset="-122"/>
                  <a:cs typeface="Calibri" panose="020F0502020204030204" pitchFamily="34" charset="0"/>
                </a:rPr>
                <a:t>Reader antenna</a:t>
              </a:r>
              <a:endParaRPr lang="en-US" altLang="zh-CN" sz="2000" kern="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3505200" y="1524000"/>
              <a:ext cx="4695628" cy="40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zh-CN" sz="2000" kern="0" dirty="0" smtClean="0">
                  <a:latin typeface="Calibri" panose="020F0502020204030204" pitchFamily="34" charset="0"/>
                  <a:ea typeface="方正大黑简体" pitchFamily="2" charset="-122"/>
                  <a:cs typeface="Calibri" panose="020F0502020204030204" pitchFamily="34" charset="0"/>
                </a:rPr>
                <a:t>Reader antenna</a:t>
              </a:r>
              <a:endParaRPr lang="en-US" altLang="zh-CN" sz="2000" kern="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6553200" y="2190690"/>
              <a:ext cx="11368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zh-CN" sz="2000" kern="0" dirty="0" smtClean="0">
                  <a:latin typeface="Calibri" panose="020F0502020204030204" pitchFamily="34" charset="0"/>
                  <a:ea typeface="方正大黑简体" pitchFamily="2" charset="-122"/>
                  <a:cs typeface="Calibri" panose="020F0502020204030204" pitchFamily="34" charset="0"/>
                </a:rPr>
                <a:t>Tag</a:t>
              </a:r>
              <a:endParaRPr lang="en-US" altLang="zh-CN" sz="2000" kern="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13" name="TextBox 1"/>
            <p:cNvSpPr txBox="1"/>
            <p:nvPr/>
          </p:nvSpPr>
          <p:spPr>
            <a:xfrm>
              <a:off x="2082800" y="1809690"/>
              <a:ext cx="11368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zh-CN" sz="2000" kern="0" dirty="0" smtClean="0">
                  <a:latin typeface="Calibri" panose="020F0502020204030204" pitchFamily="34" charset="0"/>
                  <a:ea typeface="方正大黑简体" pitchFamily="2" charset="-122"/>
                  <a:cs typeface="Calibri" panose="020F0502020204030204" pitchFamily="34" charset="0"/>
                </a:rPr>
                <a:t>Tag</a:t>
              </a:r>
              <a:endParaRPr lang="en-US" altLang="zh-CN" sz="2000" kern="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85800" y="3064934"/>
            <a:ext cx="7848600" cy="3183466"/>
            <a:chOff x="762000" y="2971801"/>
            <a:chExt cx="7848600" cy="3183466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977A8A46-6DE4-4D23-A67A-7742A452B8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4413"/>
            <a:stretch/>
          </p:blipFill>
          <p:spPr>
            <a:xfrm>
              <a:off x="990600" y="2971801"/>
              <a:ext cx="7267186" cy="2895600"/>
            </a:xfrm>
            <a:prstGeom prst="rect">
              <a:avLst/>
            </a:prstGeom>
          </p:spPr>
        </p:pic>
        <p:sp>
          <p:nvSpPr>
            <p:cNvPr id="14" name="TextBox 1"/>
            <p:cNvSpPr txBox="1"/>
            <p:nvPr/>
          </p:nvSpPr>
          <p:spPr>
            <a:xfrm>
              <a:off x="762000" y="5750861"/>
              <a:ext cx="4268753" cy="40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zh-CN" sz="2000" kern="0" dirty="0" smtClean="0">
                  <a:latin typeface="Calibri" panose="020F0502020204030204" pitchFamily="34" charset="0"/>
                  <a:ea typeface="方正大黑简体" pitchFamily="2" charset="-122"/>
                  <a:cs typeface="Calibri" panose="020F0502020204030204" pitchFamily="34" charset="0"/>
                </a:rPr>
                <a:t>Vertical distance</a:t>
              </a:r>
              <a:endParaRPr lang="en-US" altLang="zh-CN" sz="2000" kern="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15" name="TextBox 1"/>
            <p:cNvSpPr txBox="1"/>
            <p:nvPr/>
          </p:nvSpPr>
          <p:spPr>
            <a:xfrm>
              <a:off x="4341847" y="5727275"/>
              <a:ext cx="4268753" cy="40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zh-CN" sz="2000" kern="0" dirty="0" smtClean="0">
                  <a:latin typeface="Calibri" panose="020F0502020204030204" pitchFamily="34" charset="0"/>
                  <a:ea typeface="方正大黑简体" pitchFamily="2" charset="-122"/>
                  <a:cs typeface="Calibri" panose="020F0502020204030204" pitchFamily="34" charset="0"/>
                </a:rPr>
                <a:t>Horizontal distance</a:t>
              </a:r>
              <a:endParaRPr lang="en-US" altLang="zh-CN" sz="2000" kern="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8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75"/>
    </mc:Choice>
    <mc:Fallback xmlns="">
      <p:transition spd="slow" advTm="3217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56490" y="1143000"/>
            <a:ext cx="804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方正超粗黑简体" panose="03000509000000000000" pitchFamily="65" charset="-122"/>
                <a:cs typeface="Calibri" panose="020F0502020204030204" pitchFamily="34" charset="0"/>
              </a:rPr>
              <a:t>Accuracy vs. </a:t>
            </a:r>
            <a:r>
              <a:rPr lang="en-US" altLang="zh-CN" sz="3200" b="1" dirty="0" smtClean="0">
                <a:latin typeface="Calibri" panose="020F0502020204030204" pitchFamily="34" charset="0"/>
                <a:ea typeface="方正超粗黑简体" panose="03000509000000000000" pitchFamily="65" charset="-122"/>
                <a:cs typeface="Calibri" panose="020F0502020204030204" pitchFamily="34" charset="0"/>
              </a:rPr>
              <a:t>rotation</a:t>
            </a:r>
            <a:endParaRPr lang="en-US" altLang="zh-CN" sz="3200" b="1" dirty="0">
              <a:latin typeface="Calibri" panose="020F0502020204030204" pitchFamily="34" charset="0"/>
              <a:ea typeface="方正超粗黑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26</a:t>
            </a:fld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2667000" y="5786735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Tolerable space angle &lt; 10°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EA207ACD-A857-49E0-9452-078035B17A7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9945" y="1606151"/>
            <a:ext cx="5029200" cy="43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35"/>
    </mc:Choice>
    <mc:Fallback xmlns="">
      <p:transition spd="slow" advTm="1473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0400" y="1143000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zh-CN" sz="2800" dirty="0">
              <a:latin typeface="Calibri" panose="020F0502020204030204" pitchFamily="34" charset="0"/>
              <a:ea typeface="方正大黑简体" pitchFamily="2" charset="-122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Converting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an array of tags </a:t>
            </a:r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attached on a card into an effective authentication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credential</a:t>
            </a:r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srgbClr val="FF0000"/>
              </a:solidFill>
              <a:latin typeface="Calibri" panose="020F0502020204030204" pitchFamily="34" charset="0"/>
              <a:ea typeface="方正大黑简体" pitchFamily="2" charset="-122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Light-weight, </a:t>
            </a:r>
            <a:r>
              <a:rPr lang="en-US" altLang="zh-CN" sz="2800" dirty="0" smtClean="0">
                <a:solidFill>
                  <a:srgbClr val="FF0000"/>
                </a:solidFill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low-cost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, universal</a:t>
            </a:r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 solution for a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fingertip profiled RF identifier</a:t>
            </a:r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, authenticating both the card and its holder’s identity simultaneously.</a:t>
            </a:r>
          </a:p>
          <a:p>
            <a:pPr algn="just"/>
            <a:endParaRPr lang="en-US" altLang="zh-CN" sz="2800" dirty="0">
              <a:latin typeface="Calibri" panose="020F0502020204030204" pitchFamily="34" charset="0"/>
              <a:ea typeface="方正大黑简体" pitchFamily="2" charset="-122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Demonstrated a working system implemented purely based on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COTS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RFID devices</a:t>
            </a:r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zh-CN" sz="2800" dirty="0">
              <a:latin typeface="Calibri" panose="020F0502020204030204" pitchFamily="34" charset="0"/>
              <a:ea typeface="方正大黑简体" pitchFamily="2" charset="-122"/>
              <a:cs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90"/>
    </mc:Choice>
    <mc:Fallback xmlns="">
      <p:transition spd="slow" advTm="3059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37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0"/>
    </mc:Choice>
    <mc:Fallback xmlns="">
      <p:transition spd="slow" advTm="891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F4F606FD-B5F7-46D2-B62E-B13DE5AE7151}"/>
              </a:ext>
            </a:extLst>
          </p:cNvPr>
          <p:cNvSpPr/>
          <p:nvPr/>
        </p:nvSpPr>
        <p:spPr>
          <a:xfrm>
            <a:off x="152400" y="4285199"/>
            <a:ext cx="9110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0" spc="-100" dirty="0">
                <a:latin typeface="Calibri" panose="020F0502020204030204" pitchFamily="34" charset="0"/>
                <a:ea typeface="方正大黑简体" panose="02010601030101010101" pitchFamily="2" charset="-122"/>
                <a:cs typeface="Calibri" panose="020F0502020204030204" pitchFamily="34" charset="0"/>
              </a:rPr>
              <a:t>Transportation  Card          Access Card                    Credit Card</a:t>
            </a:r>
            <a:endParaRPr lang="zh-CN" altLang="en-US" sz="2800" b="1" kern="0" spc="-100" dirty="0">
              <a:latin typeface="Calibri" panose="020F0502020204030204" pitchFamily="34" charset="0"/>
              <a:ea typeface="方正大黑简体" panose="02010601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73936" y="2293819"/>
            <a:ext cx="8609504" cy="1953278"/>
            <a:chOff x="304800" y="2507673"/>
            <a:chExt cx="8609504" cy="1953278"/>
          </a:xfrm>
        </p:grpSpPr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733FEAB7-68B0-4DCC-87C3-48B008382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3" r="4636"/>
            <a:stretch/>
          </p:blipFill>
          <p:spPr>
            <a:xfrm>
              <a:off x="3237952" y="2507673"/>
              <a:ext cx="2743200" cy="1947384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4" t="16175" r="9591"/>
            <a:stretch/>
          </p:blipFill>
          <p:spPr>
            <a:xfrm>
              <a:off x="304800" y="2507673"/>
              <a:ext cx="2743200" cy="194738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" r="6590"/>
            <a:stretch/>
          </p:blipFill>
          <p:spPr>
            <a:xfrm>
              <a:off x="6171104" y="2507673"/>
              <a:ext cx="2743200" cy="1953278"/>
            </a:xfrm>
            <a:prstGeom prst="rect">
              <a:avLst/>
            </a:prstGeom>
          </p:spPr>
        </p:pic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3</a:t>
            </a:fld>
            <a:endParaRPr lang="en-US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5173544"/>
            <a:ext cx="8627540" cy="118280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0540" tIns="0" rIns="100540" bIns="0" anchor="ctr" anchorCtr="0"/>
          <a:lstStyle>
            <a:defPPr>
              <a:defRPr lang="en-US"/>
            </a:defPPr>
            <a:lvl1pPr marL="231775" algn="ctr" defTabSz="457200">
              <a:defRPr sz="3200" b="1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Calibri" pitchFamily="34" charset="0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lvl="8" algn="ctr" defTabSz="457200">
              <a:spcBef>
                <a:spcPct val="50000"/>
              </a:spcBef>
              <a:buFont typeface="Arial" pitchFamily="34" charset="0"/>
              <a:buChar char="•"/>
              <a:defRPr sz="3200" b="0" i="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zh-CN" dirty="0" smtClean="0"/>
              <a:t>Any </a:t>
            </a:r>
            <a:r>
              <a:rPr lang="en-US" altLang="zh-CN" dirty="0"/>
              <a:t>potential </a:t>
            </a:r>
            <a:r>
              <a:rPr lang="en-US" altLang="zh-CN" dirty="0">
                <a:solidFill>
                  <a:srgbClr val="FFFF00"/>
                </a:solidFill>
              </a:rPr>
              <a:t>security risk </a:t>
            </a:r>
            <a:r>
              <a:rPr lang="en-US" altLang="zh-CN" dirty="0"/>
              <a:t>with these cards?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41"/>
    </mc:Choice>
    <mc:Fallback xmlns="">
      <p:transition spd="slow" advTm="27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4800" y="1981200"/>
            <a:ext cx="8416033" cy="3114021"/>
            <a:chOff x="304800" y="1981200"/>
            <a:chExt cx="8416033" cy="3114021"/>
          </a:xfrm>
        </p:grpSpPr>
        <p:grpSp>
          <p:nvGrpSpPr>
            <p:cNvPr id="2" name="组合 1"/>
            <p:cNvGrpSpPr/>
            <p:nvPr/>
          </p:nvGrpSpPr>
          <p:grpSpPr>
            <a:xfrm>
              <a:off x="304800" y="1981200"/>
              <a:ext cx="8416033" cy="2531345"/>
              <a:chOff x="380999" y="2209799"/>
              <a:chExt cx="8416033" cy="2531345"/>
            </a:xfrm>
          </p:grpSpPr>
          <p:pic>
            <p:nvPicPr>
              <p:cNvPr id="3" name="图片 2">
                <a:extLst>
                  <a:ext uri="{FF2B5EF4-FFF2-40B4-BE49-F238E27FC236}">
                    <a16:creationId xmlns="" xmlns:a16="http://schemas.microsoft.com/office/drawing/2014/main" id="{77FE3D22-A7AF-4105-9A37-54B6E3C93C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501"/>
              <a:stretch/>
            </p:blipFill>
            <p:spPr>
              <a:xfrm>
                <a:off x="4724400" y="2209799"/>
                <a:ext cx="4072632" cy="2531345"/>
              </a:xfrm>
              <a:prstGeom prst="rect">
                <a:avLst/>
              </a:prstGeom>
            </p:spPr>
          </p:pic>
          <p:pic>
            <p:nvPicPr>
              <p:cNvPr id="5" name="图片 4">
                <a:extLst>
                  <a:ext uri="{FF2B5EF4-FFF2-40B4-BE49-F238E27FC236}">
                    <a16:creationId xmlns="" xmlns:a16="http://schemas.microsoft.com/office/drawing/2014/main" id="{4CD99493-990D-4144-994D-E9B9989B2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999" y="2209859"/>
                <a:ext cx="4082815" cy="2531224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3D7C4132-2C0A-48A6-B9B4-1C9D092608AD}"/>
                </a:ext>
              </a:extLst>
            </p:cNvPr>
            <p:cNvSpPr/>
            <p:nvPr/>
          </p:nvSpPr>
          <p:spPr>
            <a:xfrm>
              <a:off x="1371600" y="4572001"/>
              <a:ext cx="6705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Thievery                                            </a:t>
              </a:r>
              <a:r>
                <a:rPr lang="en-US" altLang="zh-CN" sz="2800" b="1" kern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Loss</a:t>
              </a:r>
              <a:endParaRPr lang="zh-CN" altLang="en-US" sz="2800" b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4</a:t>
            </a:fld>
            <a:endParaRPr lang="en-US" sz="1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5029200"/>
            <a:ext cx="8627540" cy="118280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0540" tIns="0" rIns="100540" bIns="0" anchor="ctr" anchorCtr="0"/>
          <a:lstStyle>
            <a:defPPr>
              <a:defRPr lang="en-US"/>
            </a:defPPr>
            <a:lvl1pPr marL="231775" algn="ctr" defTabSz="457200">
              <a:defRPr sz="3200" b="1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Calibri" pitchFamily="34" charset="0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lvl="8" algn="ctr" defTabSz="457200">
              <a:spcBef>
                <a:spcPct val="50000"/>
              </a:spcBef>
              <a:buFont typeface="Arial" pitchFamily="34" charset="0"/>
              <a:buChar char="•"/>
              <a:defRPr sz="3200" b="0" i="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zh-CN" dirty="0" smtClean="0"/>
              <a:t>Why </a:t>
            </a:r>
            <a:r>
              <a:rPr lang="en-US" altLang="zh-CN" dirty="0"/>
              <a:t>can’t these cards resist loss and thievery?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15661" y="1920931"/>
            <a:ext cx="8405172" cy="2637434"/>
            <a:chOff x="528764" y="1904840"/>
            <a:chExt cx="8405172" cy="2637434"/>
          </a:xfrm>
        </p:grpSpPr>
        <p:pic>
          <p:nvPicPr>
            <p:cNvPr id="7" name="图片 6"/>
            <p:cNvPicPr>
              <a:picLocks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5" t="19406" r="32130" b="19232"/>
            <a:stretch/>
          </p:blipFill>
          <p:spPr>
            <a:xfrm>
              <a:off x="3417350" y="1904840"/>
              <a:ext cx="2628000" cy="262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4" r="9789"/>
            <a:stretch/>
          </p:blipFill>
          <p:spPr>
            <a:xfrm>
              <a:off x="6305936" y="1914274"/>
              <a:ext cx="2628000" cy="262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1" r="10143"/>
            <a:stretch/>
          </p:blipFill>
          <p:spPr>
            <a:xfrm>
              <a:off x="528764" y="1904840"/>
              <a:ext cx="2628000" cy="26280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2301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31"/>
    </mc:Choice>
    <mc:Fallback xmlns="">
      <p:transition spd="slow" advTm="34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5</a:t>
            </a:fld>
            <a:endParaRPr lang="en-US" sz="1600" dirty="0"/>
          </a:p>
        </p:txBody>
      </p:sp>
      <p:grpSp>
        <p:nvGrpSpPr>
          <p:cNvPr id="5" name="组合 4"/>
          <p:cNvGrpSpPr/>
          <p:nvPr/>
        </p:nvGrpSpPr>
        <p:grpSpPr>
          <a:xfrm>
            <a:off x="457200" y="1250043"/>
            <a:ext cx="4572000" cy="5074557"/>
            <a:chOff x="457200" y="1250043"/>
            <a:chExt cx="4572000" cy="507455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250043"/>
              <a:ext cx="4572000" cy="4572000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3D7C4132-2C0A-48A6-B9B4-1C9D092608AD}"/>
                </a:ext>
              </a:extLst>
            </p:cNvPr>
            <p:cNvSpPr/>
            <p:nvPr/>
          </p:nvSpPr>
          <p:spPr>
            <a:xfrm>
              <a:off x="1600200" y="5739825"/>
              <a:ext cx="2514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kern="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Sth</a:t>
              </a:r>
              <a:r>
                <a:rPr lang="en-US" altLang="zh-CN" sz="3200" b="1" kern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32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you </a:t>
              </a:r>
              <a:r>
                <a:rPr lang="en-US" altLang="zh-CN" sz="3200" b="1" kern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have?</a:t>
              </a:r>
              <a:endParaRPr lang="zh-CN" altLang="en-US" sz="3200" b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050574" y="1211943"/>
            <a:ext cx="4610100" cy="5112657"/>
            <a:chOff x="4050574" y="1211943"/>
            <a:chExt cx="4610100" cy="5112657"/>
          </a:xfrm>
        </p:grpSpPr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3D7C4132-2C0A-48A6-B9B4-1C9D092608AD}"/>
                </a:ext>
              </a:extLst>
            </p:cNvPr>
            <p:cNvSpPr/>
            <p:nvPr/>
          </p:nvSpPr>
          <p:spPr>
            <a:xfrm>
              <a:off x="5295900" y="5739825"/>
              <a:ext cx="2514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kern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Who are you?</a:t>
              </a:r>
              <a:endParaRPr lang="zh-CN" altLang="en-US" sz="3200" b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574" y="1211943"/>
              <a:ext cx="4610100" cy="4610100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C64423F-36BB-4EF8-9B29-FCA3E0F59660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r="24705" b="10961"/>
          <a:stretch/>
        </p:blipFill>
        <p:spPr>
          <a:xfrm>
            <a:off x="2628900" y="2238530"/>
            <a:ext cx="3899263" cy="292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7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9"/>
    </mc:Choice>
    <mc:Fallback xmlns="">
      <p:transition spd="slow" advTm="18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-0.14167 0.0034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0.12986 -0.0048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505302"/>
            <a:ext cx="8433248" cy="35813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704046" cy="3696401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6057900" y="2584802"/>
            <a:ext cx="838200" cy="838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38400" y="5255743"/>
            <a:ext cx="4512740" cy="992657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0540" tIns="0" rIns="100540" bIns="0" anchor="ctr" anchorCtr="0"/>
          <a:lstStyle>
            <a:defPPr>
              <a:defRPr lang="en-US"/>
            </a:defPPr>
            <a:lvl1pPr marL="231775" algn="ctr" defTabSz="457200">
              <a:defRPr sz="3200" b="1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Calibri" pitchFamily="34" charset="0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lvl="8" algn="ctr" defTabSz="457200">
              <a:spcBef>
                <a:spcPct val="50000"/>
              </a:spcBef>
              <a:buFont typeface="Arial" pitchFamily="34" charset="0"/>
              <a:buChar char="•"/>
              <a:defRPr sz="3200" b="0" i="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zh-CN" dirty="0" smtClean="0">
                <a:solidFill>
                  <a:srgbClr val="FFFF00"/>
                </a:solidFill>
              </a:rPr>
              <a:t>User-dependent</a:t>
            </a:r>
            <a:endParaRPr lang="en-US" altLang="zh-CN" dirty="0">
              <a:solidFill>
                <a:srgbClr val="FFFF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75270" y="5141794"/>
            <a:ext cx="7239000" cy="118280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0540" tIns="0" rIns="100540" bIns="0" anchor="ctr" anchorCtr="0"/>
          <a:lstStyle>
            <a:defPPr>
              <a:defRPr lang="en-US"/>
            </a:defPPr>
            <a:lvl1pPr marL="231775" algn="ctr" defTabSz="457200">
              <a:defRPr sz="3200" b="1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Calibri" pitchFamily="34" charset="0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lvl="8" algn="ctr" defTabSz="457200">
              <a:spcBef>
                <a:spcPct val="50000"/>
              </a:spcBef>
              <a:buFont typeface="Arial" pitchFamily="34" charset="0"/>
              <a:buChar char="•"/>
              <a:defRPr sz="3200" b="0" i="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zh-CN" dirty="0" smtClean="0">
                <a:solidFill>
                  <a:srgbClr val="FFFF00"/>
                </a:solidFill>
              </a:rPr>
              <a:t>Different users </a:t>
            </a:r>
            <a:r>
              <a:rPr lang="en-US" altLang="zh-CN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Different signals </a:t>
            </a:r>
            <a:endParaRPr lang="en-US" altLang="zh-CN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9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94"/>
    </mc:Choice>
    <mc:Fallback xmlns="">
      <p:transition spd="slow" advTm="46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7</a:t>
            </a:fld>
            <a:endParaRPr 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1556490" y="1143000"/>
            <a:ext cx="7435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方正超粗黑简体" panose="03000509000000000000" pitchFamily="65" charset="-122"/>
                <a:cs typeface="Calibri" panose="020F0502020204030204" pitchFamily="34" charset="0"/>
              </a:rPr>
              <a:t>Radiative &amp; Inductive coupling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2325" y="1828800"/>
            <a:ext cx="5419348" cy="341144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1E0D46D9-23FA-4C50-A7D7-EC17D4755C8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6361" y="5157658"/>
            <a:ext cx="6391275" cy="1133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84"/>
    </mc:Choice>
    <mc:Fallback xmlns="">
      <p:transition spd="slow" advTm="4188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56490" y="1143000"/>
            <a:ext cx="6468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方正超粗黑简体" panose="03000509000000000000" pitchFamily="65" charset="-122"/>
                <a:cs typeface="Calibri" panose="020F0502020204030204" pitchFamily="34" charset="0"/>
              </a:rPr>
              <a:t>Observation 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1032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smtClean="0"/>
              <a:pPr/>
              <a:t>8</a:t>
            </a:fld>
            <a:endParaRPr lang="en-US" sz="1600" dirty="0"/>
          </a:p>
        </p:txBody>
      </p:sp>
      <p:sp>
        <p:nvSpPr>
          <p:cNvPr id="23" name="矩形 22"/>
          <p:cNvSpPr/>
          <p:nvPr/>
        </p:nvSpPr>
        <p:spPr>
          <a:xfrm>
            <a:off x="4153242" y="1153180"/>
            <a:ext cx="3845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--- Impact </a:t>
            </a:r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of tag coupling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582507DF-F4DF-4DA6-B3A5-25F056915B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508" b="16491"/>
          <a:stretch/>
        </p:blipFill>
        <p:spPr>
          <a:xfrm>
            <a:off x="4648200" y="2362201"/>
            <a:ext cx="4038600" cy="3505200"/>
          </a:xfrm>
          <a:prstGeom prst="rect">
            <a:avLst/>
          </a:prstGeom>
        </p:spPr>
      </p:pic>
      <p:pic>
        <p:nvPicPr>
          <p:cNvPr id="43" name="图片 42" descr="标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3657600"/>
            <a:ext cx="1151670" cy="1127282"/>
          </a:xfrm>
          <a:prstGeom prst="rect">
            <a:avLst/>
          </a:prstGeom>
        </p:spPr>
      </p:pic>
      <p:pic>
        <p:nvPicPr>
          <p:cNvPr id="44" name="图片 43" descr="标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657600"/>
            <a:ext cx="1151670" cy="1127282"/>
          </a:xfrm>
          <a:prstGeom prst="rect">
            <a:avLst/>
          </a:prstGeom>
        </p:spPr>
      </p:pic>
      <p:pic>
        <p:nvPicPr>
          <p:cNvPr id="45" name="图片 44" descr="标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3657600"/>
            <a:ext cx="1151670" cy="1127282"/>
          </a:xfrm>
          <a:prstGeom prst="rect">
            <a:avLst/>
          </a:prstGeom>
        </p:spPr>
      </p:pic>
      <p:pic>
        <p:nvPicPr>
          <p:cNvPr id="46" name="图片 45" descr="标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2514600"/>
            <a:ext cx="1151670" cy="1127282"/>
          </a:xfrm>
          <a:prstGeom prst="rect">
            <a:avLst/>
          </a:prstGeom>
        </p:spPr>
      </p:pic>
      <p:pic>
        <p:nvPicPr>
          <p:cNvPr id="47" name="图片 46" descr="标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2514600"/>
            <a:ext cx="1151670" cy="1127282"/>
          </a:xfrm>
          <a:prstGeom prst="rect">
            <a:avLst/>
          </a:prstGeom>
        </p:spPr>
      </p:pic>
      <p:pic>
        <p:nvPicPr>
          <p:cNvPr id="48" name="图片 47" descr="标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2514600"/>
            <a:ext cx="1151670" cy="1127282"/>
          </a:xfrm>
          <a:prstGeom prst="rect">
            <a:avLst/>
          </a:prstGeom>
        </p:spPr>
      </p:pic>
      <p:pic>
        <p:nvPicPr>
          <p:cNvPr id="49" name="图片 48" descr="标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4800600"/>
            <a:ext cx="1151670" cy="1127282"/>
          </a:xfrm>
          <a:prstGeom prst="rect">
            <a:avLst/>
          </a:prstGeom>
        </p:spPr>
      </p:pic>
      <p:pic>
        <p:nvPicPr>
          <p:cNvPr id="50" name="图片 49" descr="标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8441" y="4800600"/>
            <a:ext cx="1151670" cy="1127282"/>
          </a:xfrm>
          <a:prstGeom prst="rect">
            <a:avLst/>
          </a:prstGeom>
        </p:spPr>
      </p:pic>
      <p:pic>
        <p:nvPicPr>
          <p:cNvPr id="51" name="图片 50" descr="标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4800600"/>
            <a:ext cx="1151670" cy="1127282"/>
          </a:xfrm>
          <a:prstGeom prst="rect">
            <a:avLst/>
          </a:prstGeom>
        </p:spPr>
      </p:pic>
      <p:sp>
        <p:nvSpPr>
          <p:cNvPr id="52" name="椭圆 51"/>
          <p:cNvSpPr/>
          <p:nvPr/>
        </p:nvSpPr>
        <p:spPr>
          <a:xfrm>
            <a:off x="6572250" y="342265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7023100" y="357505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7270750" y="3987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7200900" y="4460887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6883400" y="497205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6324600" y="4800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5962650" y="445302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5911850" y="40005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6106685" y="3554491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EAB01FB2-F7CC-49A3-B4EF-DCE43D36C64B}"/>
              </a:ext>
            </a:extLst>
          </p:cNvPr>
          <p:cNvSpPr/>
          <p:nvPr/>
        </p:nvSpPr>
        <p:spPr>
          <a:xfrm>
            <a:off x="1066800" y="1727775"/>
            <a:ext cx="8613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Tags in </a:t>
            </a:r>
            <a:r>
              <a:rPr lang="en-US" altLang="zh-CN" sz="2400" dirty="0"/>
              <a:t>a </a:t>
            </a:r>
            <a:r>
              <a:rPr lang="en-US" altLang="zh-CN" sz="2400" dirty="0" smtClean="0"/>
              <a:t>vicinity </a:t>
            </a:r>
            <a:r>
              <a:rPr lang="en-US" altLang="zh-CN" sz="2400" dirty="0" smtClean="0">
                <a:sym typeface="Wingdings" panose="05000000000000000000" pitchFamily="2" charset="2"/>
              </a:rPr>
              <a:t></a:t>
            </a:r>
            <a:r>
              <a:rPr lang="en-US" altLang="zh-CN" sz="2400" dirty="0" smtClean="0"/>
              <a:t> Their phases change</a:t>
            </a:r>
            <a:endParaRPr lang="en-US" altLang="zh-CN" sz="2400" dirty="0">
              <a:latin typeface="Calibri" panose="020F0502020204030204" pitchFamily="34" charset="0"/>
              <a:ea typeface="方正大黑简体" pitchFamily="2" charset="-122"/>
              <a:cs typeface="Calibri" panose="020F0502020204030204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4648200" y="5920194"/>
            <a:ext cx="4268753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zh-CN" sz="2400" kern="0" dirty="0" smtClean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Phase of individual tags</a:t>
            </a:r>
            <a:endParaRPr lang="en-US" altLang="zh-CN" sz="2400" kern="0" dirty="0">
              <a:latin typeface="Calibri" panose="020F0502020204030204" pitchFamily="34" charset="0"/>
              <a:ea typeface="方正大黑简体" pitchFamily="2" charset="-122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55"/>
    </mc:Choice>
    <mc:Fallback xmlns="">
      <p:transition spd="slow" advTm="24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2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75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582507DF-F4DF-4DA6-B3A5-25F056915B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54" b="15393"/>
          <a:stretch/>
        </p:blipFill>
        <p:spPr>
          <a:xfrm>
            <a:off x="4572000" y="2362200"/>
            <a:ext cx="4191000" cy="35512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56490" y="1143000"/>
            <a:ext cx="6468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方正超粗黑简体" panose="03000509000000000000" pitchFamily="65" charset="-122"/>
                <a:cs typeface="Calibri" panose="020F0502020204030204" pitchFamily="34" charset="0"/>
              </a:rPr>
              <a:t>Observation 1</a:t>
            </a: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9</a:t>
            </a:fld>
            <a:endParaRPr lang="en-US" dirty="0"/>
          </a:p>
        </p:txBody>
      </p:sp>
      <p:sp>
        <p:nvSpPr>
          <p:cNvPr id="16" name="矩形 15"/>
          <p:cNvSpPr/>
          <p:nvPr/>
        </p:nvSpPr>
        <p:spPr>
          <a:xfrm>
            <a:off x="4153242" y="1153180"/>
            <a:ext cx="3845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--- Impact </a:t>
            </a:r>
            <a:r>
              <a:rPr lang="en-US" altLang="zh-CN" sz="2800" dirty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of tag coupling</a:t>
            </a:r>
          </a:p>
        </p:txBody>
      </p:sp>
      <p:pic>
        <p:nvPicPr>
          <p:cNvPr id="26" name="图片 25" descr="标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3657600"/>
            <a:ext cx="1151670" cy="1127282"/>
          </a:xfrm>
          <a:prstGeom prst="rect">
            <a:avLst/>
          </a:prstGeom>
        </p:spPr>
      </p:pic>
      <p:pic>
        <p:nvPicPr>
          <p:cNvPr id="27" name="图片 26" descr="标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657600"/>
            <a:ext cx="1151670" cy="1127282"/>
          </a:xfrm>
          <a:prstGeom prst="rect">
            <a:avLst/>
          </a:prstGeom>
        </p:spPr>
      </p:pic>
      <p:pic>
        <p:nvPicPr>
          <p:cNvPr id="28" name="图片 27" descr="标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3657600"/>
            <a:ext cx="1151670" cy="1127282"/>
          </a:xfrm>
          <a:prstGeom prst="rect">
            <a:avLst/>
          </a:prstGeom>
        </p:spPr>
      </p:pic>
      <p:pic>
        <p:nvPicPr>
          <p:cNvPr id="29" name="图片 28" descr="标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2514600"/>
            <a:ext cx="1151670" cy="1127282"/>
          </a:xfrm>
          <a:prstGeom prst="rect">
            <a:avLst/>
          </a:prstGeom>
        </p:spPr>
      </p:pic>
      <p:pic>
        <p:nvPicPr>
          <p:cNvPr id="30" name="图片 29" descr="标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2514600"/>
            <a:ext cx="1151670" cy="1127282"/>
          </a:xfrm>
          <a:prstGeom prst="rect">
            <a:avLst/>
          </a:prstGeom>
        </p:spPr>
      </p:pic>
      <p:pic>
        <p:nvPicPr>
          <p:cNvPr id="31" name="图片 30" descr="标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2514600"/>
            <a:ext cx="1151670" cy="1127282"/>
          </a:xfrm>
          <a:prstGeom prst="rect">
            <a:avLst/>
          </a:prstGeom>
        </p:spPr>
      </p:pic>
      <p:pic>
        <p:nvPicPr>
          <p:cNvPr id="32" name="图片 31" descr="标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4800600"/>
            <a:ext cx="1151670" cy="1127282"/>
          </a:xfrm>
          <a:prstGeom prst="rect">
            <a:avLst/>
          </a:prstGeom>
        </p:spPr>
      </p:pic>
      <p:pic>
        <p:nvPicPr>
          <p:cNvPr id="33" name="图片 32" descr="标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8441" y="4800600"/>
            <a:ext cx="1151670" cy="1127282"/>
          </a:xfrm>
          <a:prstGeom prst="rect">
            <a:avLst/>
          </a:prstGeom>
        </p:spPr>
      </p:pic>
      <p:pic>
        <p:nvPicPr>
          <p:cNvPr id="34" name="图片 33" descr="标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4800600"/>
            <a:ext cx="1151670" cy="1127282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EAB01FB2-F7CC-49A3-B4EF-DCE43D36C64B}"/>
              </a:ext>
            </a:extLst>
          </p:cNvPr>
          <p:cNvSpPr/>
          <p:nvPr/>
        </p:nvSpPr>
        <p:spPr>
          <a:xfrm>
            <a:off x="609600" y="1676299"/>
            <a:ext cx="8613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0000"/>
                </a:solidFill>
              </a:rPr>
              <a:t>What will happen if </a:t>
            </a:r>
            <a:r>
              <a:rPr lang="en-US" altLang="zh-CN" sz="2400" dirty="0" smtClean="0">
                <a:solidFill>
                  <a:srgbClr val="FF0000"/>
                </a:solidFill>
              </a:rPr>
              <a:t>we rotate some of the tags in the array?</a:t>
            </a:r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  <a:ea typeface="方正大黑简体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4572000" y="5920194"/>
            <a:ext cx="4268753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zh-CN" sz="2400" kern="0" dirty="0" smtClean="0">
                <a:latin typeface="Calibri" panose="020F0502020204030204" pitchFamily="34" charset="0"/>
                <a:ea typeface="方正大黑简体" pitchFamily="2" charset="-122"/>
                <a:cs typeface="Calibri" panose="020F0502020204030204" pitchFamily="34" charset="0"/>
              </a:rPr>
              <a:t>Coupling phases of tags</a:t>
            </a:r>
            <a:endParaRPr lang="en-US" altLang="zh-CN" sz="2400" kern="0" dirty="0">
              <a:latin typeface="Calibri" panose="020F0502020204030204" pitchFamily="34" charset="0"/>
              <a:ea typeface="方正大黑简体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84" y="2017470"/>
            <a:ext cx="3968549" cy="39685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63" y="2007326"/>
            <a:ext cx="3968549" cy="39685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45" y="2014880"/>
            <a:ext cx="3941783" cy="39417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13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49"/>
    </mc:Choice>
    <mc:Fallback xmlns="">
      <p:transition spd="slow" advTm="19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3.7|1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1.3|1.9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497</Words>
  <Application>Microsoft Office PowerPoint</Application>
  <PresentationFormat>On-screen Show (4:3)</PresentationFormat>
  <Paragraphs>147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Batang</vt:lpstr>
      <vt:lpstr>等线</vt:lpstr>
      <vt:lpstr>宋体</vt:lpstr>
      <vt:lpstr>方正大黑简体</vt:lpstr>
      <vt:lpstr>方正超粗黑简体</vt:lpstr>
      <vt:lpstr>Arial</vt:lpstr>
      <vt:lpstr>Calibri</vt:lpstr>
      <vt:lpstr>Cambria Math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2019-05-23T10:03:44Z</dcterms:modified>
</cp:coreProperties>
</file>