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sldIdLst>
    <p:sldId id="256" r:id="rId2"/>
    <p:sldId id="257" r:id="rId3"/>
    <p:sldId id="259" r:id="rId4"/>
    <p:sldId id="260" r:id="rId5"/>
    <p:sldId id="261" r:id="rId6"/>
    <p:sldId id="264" r:id="rId7"/>
    <p:sldId id="262" r:id="rId8"/>
    <p:sldId id="263" r:id="rId9"/>
    <p:sldId id="266" r:id="rId10"/>
    <p:sldId id="267" r:id="rId11"/>
    <p:sldId id="268" r:id="rId12"/>
    <p:sldId id="269" r:id="rId13"/>
    <p:sldId id="271" r:id="rId14"/>
    <p:sldId id="283" r:id="rId15"/>
    <p:sldId id="284" r:id="rId16"/>
    <p:sldId id="290" r:id="rId17"/>
    <p:sldId id="270" r:id="rId18"/>
    <p:sldId id="287" r:id="rId19"/>
    <p:sldId id="289" r:id="rId20"/>
    <p:sldId id="291" r:id="rId21"/>
    <p:sldId id="292" r:id="rId22"/>
    <p:sldId id="293" r:id="rId23"/>
    <p:sldId id="273" r:id="rId24"/>
    <p:sldId id="294" r:id="rId25"/>
    <p:sldId id="276" r:id="rId26"/>
    <p:sldId id="275" r:id="rId27"/>
    <p:sldId id="274" r:id="rId28"/>
    <p:sldId id="302" r:id="rId29"/>
    <p:sldId id="301" r:id="rId30"/>
    <p:sldId id="304" r:id="rId31"/>
    <p:sldId id="277" r:id="rId32"/>
    <p:sldId id="297" r:id="rId33"/>
    <p:sldId id="279" r:id="rId34"/>
    <p:sldId id="278" r:id="rId35"/>
    <p:sldId id="298" r:id="rId36"/>
    <p:sldId id="299" r:id="rId37"/>
    <p:sldId id="300" r:id="rId38"/>
    <p:sldId id="282" r:id="rId39"/>
    <p:sldId id="305" r:id="rId40"/>
  </p:sldIdLst>
  <p:sldSz cx="9144000" cy="6858000" type="screen4x3"/>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52" autoAdjust="0"/>
  </p:normalViewPr>
  <p:slideViewPr>
    <p:cSldViewPr>
      <p:cViewPr>
        <p:scale>
          <a:sx n="54" d="100"/>
          <a:sy n="54" d="100"/>
        </p:scale>
        <p:origin x="164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7B595E-384A-484F-A90F-4FACFC01C863}" type="datetimeFigureOut">
              <a:rPr lang="en-AU" smtClean="0"/>
              <a:t>2/11/2017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F98780-7D5F-4F5E-8D68-4A25BC739E2E}" type="slidenum">
              <a:rPr lang="en-AU" smtClean="0"/>
              <a:t>‹#›</a:t>
            </a:fld>
            <a:endParaRPr lang="en-AU"/>
          </a:p>
        </p:txBody>
      </p:sp>
    </p:spTree>
    <p:extLst>
      <p:ext uri="{BB962C8B-B14F-4D97-AF65-F5344CB8AC3E}">
        <p14:creationId xmlns:p14="http://schemas.microsoft.com/office/powerpoint/2010/main" val="865079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DF98780-7D5F-4F5E-8D68-4A25BC739E2E}" type="slidenum">
              <a:rPr lang="en-AU" smtClean="0"/>
              <a:t>5</a:t>
            </a:fld>
            <a:endParaRPr lang="en-AU"/>
          </a:p>
        </p:txBody>
      </p:sp>
    </p:spTree>
    <p:extLst>
      <p:ext uri="{BB962C8B-B14F-4D97-AF65-F5344CB8AC3E}">
        <p14:creationId xmlns:p14="http://schemas.microsoft.com/office/powerpoint/2010/main" val="3582895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Using our previous example, we combine G1(t)…</a:t>
            </a:r>
          </a:p>
        </p:txBody>
      </p:sp>
      <p:sp>
        <p:nvSpPr>
          <p:cNvPr id="4" name="Slide Number Placeholder 3"/>
          <p:cNvSpPr>
            <a:spLocks noGrp="1"/>
          </p:cNvSpPr>
          <p:nvPr>
            <p:ph type="sldNum" sz="quarter" idx="10"/>
          </p:nvPr>
        </p:nvSpPr>
        <p:spPr/>
        <p:txBody>
          <a:bodyPr/>
          <a:lstStyle/>
          <a:p>
            <a:fld id="{FDF98780-7D5F-4F5E-8D68-4A25BC739E2E}" type="slidenum">
              <a:rPr lang="en-AU" smtClean="0"/>
              <a:t>20</a:t>
            </a:fld>
            <a:endParaRPr lang="en-AU"/>
          </a:p>
        </p:txBody>
      </p:sp>
    </p:spTree>
    <p:extLst>
      <p:ext uri="{BB962C8B-B14F-4D97-AF65-F5344CB8AC3E}">
        <p14:creationId xmlns:p14="http://schemas.microsoft.com/office/powerpoint/2010/main" val="1204131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And G2(t)…</a:t>
            </a:r>
          </a:p>
        </p:txBody>
      </p:sp>
      <p:sp>
        <p:nvSpPr>
          <p:cNvPr id="4" name="Slide Number Placeholder 3"/>
          <p:cNvSpPr>
            <a:spLocks noGrp="1"/>
          </p:cNvSpPr>
          <p:nvPr>
            <p:ph type="sldNum" sz="quarter" idx="10"/>
          </p:nvPr>
        </p:nvSpPr>
        <p:spPr/>
        <p:txBody>
          <a:bodyPr/>
          <a:lstStyle/>
          <a:p>
            <a:fld id="{FDF98780-7D5F-4F5E-8D68-4A25BC739E2E}" type="slidenum">
              <a:rPr lang="en-AU" smtClean="0"/>
              <a:t>21</a:t>
            </a:fld>
            <a:endParaRPr lang="en-AU"/>
          </a:p>
        </p:txBody>
      </p:sp>
    </p:spTree>
    <p:extLst>
      <p:ext uri="{BB962C8B-B14F-4D97-AF65-F5344CB8AC3E}">
        <p14:creationId xmlns:p14="http://schemas.microsoft.com/office/powerpoint/2010/main" val="1204131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create our</a:t>
            </a:r>
            <a:r>
              <a:rPr lang="en-AU" baseline="0" dirty="0"/>
              <a:t> final auxiliary graph. </a:t>
            </a:r>
            <a:endParaRPr lang="en-AU" dirty="0"/>
          </a:p>
        </p:txBody>
      </p:sp>
      <p:sp>
        <p:nvSpPr>
          <p:cNvPr id="4" name="Slide Number Placeholder 3"/>
          <p:cNvSpPr>
            <a:spLocks noGrp="1"/>
          </p:cNvSpPr>
          <p:nvPr>
            <p:ph type="sldNum" sz="quarter" idx="10"/>
          </p:nvPr>
        </p:nvSpPr>
        <p:spPr/>
        <p:txBody>
          <a:bodyPr/>
          <a:lstStyle/>
          <a:p>
            <a:fld id="{FDF98780-7D5F-4F5E-8D68-4A25BC739E2E}" type="slidenum">
              <a:rPr lang="en-AU" smtClean="0"/>
              <a:t>22</a:t>
            </a:fld>
            <a:endParaRPr lang="en-AU"/>
          </a:p>
        </p:txBody>
      </p:sp>
    </p:spTree>
    <p:extLst>
      <p:ext uri="{BB962C8B-B14F-4D97-AF65-F5344CB8AC3E}">
        <p14:creationId xmlns:p14="http://schemas.microsoft.com/office/powerpoint/2010/main" val="120413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Augmented Reality can</a:t>
            </a:r>
            <a:r>
              <a:rPr lang="en-AU" baseline="0" dirty="0"/>
              <a:t> be used in museums to digitally restore broken artefacts, and make exhibits more engaging. </a:t>
            </a:r>
          </a:p>
          <a:p>
            <a:r>
              <a:rPr lang="en-AU" dirty="0">
                <a:effectLst/>
              </a:rPr>
              <a:t>A user turns on his mobile device's camera to capture a scene. The</a:t>
            </a:r>
          </a:p>
          <a:p>
            <a:r>
              <a:rPr lang="en-AU" dirty="0">
                <a:effectLst/>
              </a:rPr>
              <a:t>location and direction of the camera are calculated for each captured</a:t>
            </a:r>
          </a:p>
          <a:p>
            <a:r>
              <a:rPr lang="en-AU" dirty="0">
                <a:effectLst/>
              </a:rPr>
              <a:t>video frame and the data is sent to a nearby cloudlet where a rendering</a:t>
            </a:r>
          </a:p>
          <a:p>
            <a:r>
              <a:rPr lang="en-AU" dirty="0">
                <a:effectLst/>
              </a:rPr>
              <a:t>process generates the 2D image of a virtual exhibit, which is then</a:t>
            </a:r>
          </a:p>
          <a:p>
            <a:r>
              <a:rPr lang="en-AU" dirty="0">
                <a:effectLst/>
              </a:rPr>
              <a:t>overlayed on top of the original video frame. The resulting image</a:t>
            </a:r>
          </a:p>
          <a:p>
            <a:r>
              <a:rPr lang="en-AU" dirty="0">
                <a:effectLst/>
              </a:rPr>
              <a:t>is then sent back to the user's device for display, creating the impression</a:t>
            </a:r>
          </a:p>
          <a:p>
            <a:r>
              <a:rPr lang="en-AU" dirty="0">
                <a:effectLst/>
              </a:rPr>
              <a:t>of seeing the virtual exhibit in the real world through the camera</a:t>
            </a:r>
          </a:p>
          <a:p>
            <a:r>
              <a:rPr lang="en-AU" dirty="0">
                <a:effectLst/>
              </a:rPr>
              <a:t>viewport. </a:t>
            </a:r>
            <a:endParaRPr lang="en-AU" dirty="0"/>
          </a:p>
        </p:txBody>
      </p:sp>
      <p:sp>
        <p:nvSpPr>
          <p:cNvPr id="4" name="Slide Number Placeholder 3"/>
          <p:cNvSpPr>
            <a:spLocks noGrp="1"/>
          </p:cNvSpPr>
          <p:nvPr>
            <p:ph type="sldNum" sz="quarter" idx="10"/>
          </p:nvPr>
        </p:nvSpPr>
        <p:spPr/>
        <p:txBody>
          <a:bodyPr/>
          <a:lstStyle/>
          <a:p>
            <a:fld id="{FDF98780-7D5F-4F5E-8D68-4A25BC739E2E}" type="slidenum">
              <a:rPr lang="en-AU" smtClean="0"/>
              <a:t>6</a:t>
            </a:fld>
            <a:endParaRPr lang="en-AU"/>
          </a:p>
        </p:txBody>
      </p:sp>
    </p:spTree>
    <p:extLst>
      <p:ext uri="{BB962C8B-B14F-4D97-AF65-F5344CB8AC3E}">
        <p14:creationId xmlns:p14="http://schemas.microsoft.com/office/powerpoint/2010/main" val="1454867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Augmented</a:t>
            </a:r>
            <a:r>
              <a:rPr lang="en-AU" baseline="0" dirty="0"/>
              <a:t> reality tourism application can point out local attractions, and provide information and directions. </a:t>
            </a:r>
            <a:endParaRPr lang="en-AU" dirty="0"/>
          </a:p>
        </p:txBody>
      </p:sp>
      <p:sp>
        <p:nvSpPr>
          <p:cNvPr id="4" name="Slide Number Placeholder 3"/>
          <p:cNvSpPr>
            <a:spLocks noGrp="1"/>
          </p:cNvSpPr>
          <p:nvPr>
            <p:ph type="sldNum" sz="quarter" idx="10"/>
          </p:nvPr>
        </p:nvSpPr>
        <p:spPr/>
        <p:txBody>
          <a:bodyPr/>
          <a:lstStyle/>
          <a:p>
            <a:fld id="{FDF98780-7D5F-4F5E-8D68-4A25BC739E2E}" type="slidenum">
              <a:rPr lang="en-AU" smtClean="0"/>
              <a:t>7</a:t>
            </a:fld>
            <a:endParaRPr lang="en-AU"/>
          </a:p>
        </p:txBody>
      </p:sp>
    </p:spTree>
    <p:extLst>
      <p:ext uri="{BB962C8B-B14F-4D97-AF65-F5344CB8AC3E}">
        <p14:creationId xmlns:p14="http://schemas.microsoft.com/office/powerpoint/2010/main" val="1454867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Augmented Reality can</a:t>
            </a:r>
            <a:r>
              <a:rPr lang="en-AU" baseline="0" dirty="0"/>
              <a:t> reveal public digital artwork by local artists in spaces. </a:t>
            </a:r>
            <a:endParaRPr lang="en-AU" dirty="0"/>
          </a:p>
        </p:txBody>
      </p:sp>
      <p:sp>
        <p:nvSpPr>
          <p:cNvPr id="4" name="Slide Number Placeholder 3"/>
          <p:cNvSpPr>
            <a:spLocks noGrp="1"/>
          </p:cNvSpPr>
          <p:nvPr>
            <p:ph type="sldNum" sz="quarter" idx="10"/>
          </p:nvPr>
        </p:nvSpPr>
        <p:spPr/>
        <p:txBody>
          <a:bodyPr/>
          <a:lstStyle/>
          <a:p>
            <a:fld id="{FDF98780-7D5F-4F5E-8D68-4A25BC739E2E}" type="slidenum">
              <a:rPr lang="en-AU" smtClean="0"/>
              <a:t>8</a:t>
            </a:fld>
            <a:endParaRPr lang="en-AU"/>
          </a:p>
        </p:txBody>
      </p:sp>
    </p:spTree>
    <p:extLst>
      <p:ext uri="{BB962C8B-B14F-4D97-AF65-F5344CB8AC3E}">
        <p14:creationId xmlns:p14="http://schemas.microsoft.com/office/powerpoint/2010/main" val="1454867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a:t>
            </a:r>
            <a:endParaRPr lang="en-AU" dirty="0"/>
          </a:p>
        </p:txBody>
      </p:sp>
      <p:sp>
        <p:nvSpPr>
          <p:cNvPr id="4" name="Slide Number Placeholder 3"/>
          <p:cNvSpPr>
            <a:spLocks noGrp="1"/>
          </p:cNvSpPr>
          <p:nvPr>
            <p:ph type="sldNum" sz="quarter" idx="10"/>
          </p:nvPr>
        </p:nvSpPr>
        <p:spPr/>
        <p:txBody>
          <a:bodyPr/>
          <a:lstStyle/>
          <a:p>
            <a:fld id="{FDF98780-7D5F-4F5E-8D68-4A25BC739E2E}" type="slidenum">
              <a:rPr lang="en-AU" smtClean="0"/>
              <a:t>9</a:t>
            </a:fld>
            <a:endParaRPr lang="en-AU"/>
          </a:p>
        </p:txBody>
      </p:sp>
    </p:spTree>
    <p:extLst>
      <p:ext uri="{BB962C8B-B14F-4D97-AF65-F5344CB8AC3E}">
        <p14:creationId xmlns:p14="http://schemas.microsoft.com/office/powerpoint/2010/main" val="1454867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DF98780-7D5F-4F5E-8D68-4A25BC739E2E}" type="slidenum">
              <a:rPr lang="en-AU" smtClean="0"/>
              <a:t>16</a:t>
            </a:fld>
            <a:endParaRPr lang="en-AU"/>
          </a:p>
        </p:txBody>
      </p:sp>
    </p:spTree>
    <p:extLst>
      <p:ext uri="{BB962C8B-B14F-4D97-AF65-F5344CB8AC3E}">
        <p14:creationId xmlns:p14="http://schemas.microsoft.com/office/powerpoint/2010/main" val="3648275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exists a</a:t>
            </a:r>
            <a:r>
              <a:rPr lang="en-AU" baseline="0" dirty="0"/>
              <a:t> VNF instance on cloudlet 1, for function 1. As request r 2 requires function 2, there is an edge to x_0,1 to request the creation of a function 2 instance. R 4 and r 5 are too far away from cloudlet 1 to meet their end-to-end delay requirement.</a:t>
            </a:r>
            <a:endParaRPr lang="en-AU" dirty="0"/>
          </a:p>
        </p:txBody>
      </p:sp>
      <p:sp>
        <p:nvSpPr>
          <p:cNvPr id="4" name="Slide Number Placeholder 3"/>
          <p:cNvSpPr>
            <a:spLocks noGrp="1"/>
          </p:cNvSpPr>
          <p:nvPr>
            <p:ph type="sldNum" sz="quarter" idx="10"/>
          </p:nvPr>
        </p:nvSpPr>
        <p:spPr/>
        <p:txBody>
          <a:bodyPr/>
          <a:lstStyle/>
          <a:p>
            <a:fld id="{FDF98780-7D5F-4F5E-8D68-4A25BC739E2E}" type="slidenum">
              <a:rPr lang="en-AU" smtClean="0"/>
              <a:t>17</a:t>
            </a:fld>
            <a:endParaRPr lang="en-AU"/>
          </a:p>
        </p:txBody>
      </p:sp>
    </p:spTree>
    <p:extLst>
      <p:ext uri="{BB962C8B-B14F-4D97-AF65-F5344CB8AC3E}">
        <p14:creationId xmlns:p14="http://schemas.microsoft.com/office/powerpoint/2010/main" val="1204131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On cloudlet 2, there exist VNF instances for function 1 and 2. </a:t>
            </a:r>
            <a:endParaRPr lang="en-AU" dirty="0"/>
          </a:p>
        </p:txBody>
      </p:sp>
      <p:sp>
        <p:nvSpPr>
          <p:cNvPr id="4" name="Slide Number Placeholder 3"/>
          <p:cNvSpPr>
            <a:spLocks noGrp="1"/>
          </p:cNvSpPr>
          <p:nvPr>
            <p:ph type="sldNum" sz="quarter" idx="10"/>
          </p:nvPr>
        </p:nvSpPr>
        <p:spPr/>
        <p:txBody>
          <a:bodyPr/>
          <a:lstStyle/>
          <a:p>
            <a:fld id="{FDF98780-7D5F-4F5E-8D68-4A25BC739E2E}" type="slidenum">
              <a:rPr lang="en-AU" smtClean="0"/>
              <a:t>18</a:t>
            </a:fld>
            <a:endParaRPr lang="en-AU"/>
          </a:p>
        </p:txBody>
      </p:sp>
    </p:spTree>
    <p:extLst>
      <p:ext uri="{BB962C8B-B14F-4D97-AF65-F5344CB8AC3E}">
        <p14:creationId xmlns:p14="http://schemas.microsoft.com/office/powerpoint/2010/main" val="1204131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then construct auxiliary bipartite</a:t>
            </a:r>
            <a:r>
              <a:rPr lang="en-AU" baseline="0" dirty="0"/>
              <a:t> graph G(t) by combining the bipartite graph of each cloudlet. </a:t>
            </a:r>
            <a:endParaRPr lang="en-AU" dirty="0"/>
          </a:p>
        </p:txBody>
      </p:sp>
      <p:sp>
        <p:nvSpPr>
          <p:cNvPr id="4" name="Slide Number Placeholder 3"/>
          <p:cNvSpPr>
            <a:spLocks noGrp="1"/>
          </p:cNvSpPr>
          <p:nvPr>
            <p:ph type="sldNum" sz="quarter" idx="10"/>
          </p:nvPr>
        </p:nvSpPr>
        <p:spPr/>
        <p:txBody>
          <a:bodyPr/>
          <a:lstStyle/>
          <a:p>
            <a:fld id="{FDF98780-7D5F-4F5E-8D68-4A25BC739E2E}" type="slidenum">
              <a:rPr lang="en-AU" smtClean="0"/>
              <a:t>19</a:t>
            </a:fld>
            <a:endParaRPr lang="en-AU"/>
          </a:p>
        </p:txBody>
      </p:sp>
    </p:spTree>
    <p:extLst>
      <p:ext uri="{BB962C8B-B14F-4D97-AF65-F5344CB8AC3E}">
        <p14:creationId xmlns:p14="http://schemas.microsoft.com/office/powerpoint/2010/main" val="525798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0C1980-1DA3-4D74-8703-DCA34B2FC7F2}" type="datetimeFigureOut">
              <a:rPr lang="en-AU" smtClean="0"/>
              <a:t>2/11/2017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8BAA84-0553-48ED-BD20-A566F32D494E}" type="slidenum">
              <a:rPr lang="en-AU" smtClean="0"/>
              <a:t>‹#›</a:t>
            </a:fld>
            <a:endParaRPr lang="en-A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C1980-1DA3-4D74-8703-DCA34B2FC7F2}" type="datetimeFigureOut">
              <a:rPr lang="en-AU" smtClean="0"/>
              <a:t>2/11/2017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8BAA84-0553-48ED-BD20-A566F32D494E}"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0C1980-1DA3-4D74-8703-DCA34B2FC7F2}" type="datetimeFigureOut">
              <a:rPr lang="en-AU" smtClean="0"/>
              <a:t>2/11/2017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8BAA84-0553-48ED-BD20-A566F32D494E}"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C1980-1DA3-4D74-8703-DCA34B2FC7F2}" type="datetimeFigureOut">
              <a:rPr lang="en-AU" smtClean="0"/>
              <a:t>2/11/2017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8BAA84-0553-48ED-BD20-A566F32D494E}"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0C1980-1DA3-4D74-8703-DCA34B2FC7F2}" type="datetimeFigureOut">
              <a:rPr lang="en-AU" smtClean="0"/>
              <a:t>2/11/2017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8BAA84-0553-48ED-BD20-A566F32D494E}" type="slidenum">
              <a:rPr lang="en-AU" smtClean="0"/>
              <a:t>‹#›</a:t>
            </a:fld>
            <a:endParaRPr lang="en-A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0C1980-1DA3-4D74-8703-DCA34B2FC7F2}" type="datetimeFigureOut">
              <a:rPr lang="en-AU" smtClean="0"/>
              <a:t>2/11/2017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8BAA84-0553-48ED-BD20-A566F32D494E}"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0C1980-1DA3-4D74-8703-DCA34B2FC7F2}" type="datetimeFigureOut">
              <a:rPr lang="en-AU" smtClean="0"/>
              <a:t>2/11/2017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B8BAA84-0553-48ED-BD20-A566F32D494E}" type="slidenum">
              <a:rPr lang="en-AU" smtClean="0"/>
              <a:t>‹#›</a:t>
            </a:fld>
            <a:endParaRPr lang="en-A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0C1980-1DA3-4D74-8703-DCA34B2FC7F2}" type="datetimeFigureOut">
              <a:rPr lang="en-AU" smtClean="0"/>
              <a:t>2/11/2017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B8BAA84-0553-48ED-BD20-A566F32D494E}"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0C1980-1DA3-4D74-8703-DCA34B2FC7F2}" type="datetimeFigureOut">
              <a:rPr lang="en-AU" smtClean="0"/>
              <a:t>2/11/2017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B8BAA84-0553-48ED-BD20-A566F32D494E}"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0C1980-1DA3-4D74-8703-DCA34B2FC7F2}" type="datetimeFigureOut">
              <a:rPr lang="en-AU" smtClean="0"/>
              <a:t>2/11/2017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8BAA84-0553-48ED-BD20-A566F32D494E}" type="slidenum">
              <a:rPr lang="en-AU" smtClean="0"/>
              <a:t>‹#›</a:t>
            </a:fld>
            <a:endParaRPr lang="en-A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0C1980-1DA3-4D74-8703-DCA34B2FC7F2}" type="datetimeFigureOut">
              <a:rPr lang="en-AU" smtClean="0"/>
              <a:t>2/11/2017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8BAA84-0553-48ED-BD20-A566F32D494E}"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30C1980-1DA3-4D74-8703-DCA34B2FC7F2}" type="datetimeFigureOut">
              <a:rPr lang="en-AU" smtClean="0"/>
              <a:t>2/11/2017</a:t>
            </a:fld>
            <a:endParaRPr lang="en-A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A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B8BAA84-0553-48ED-BD20-A566F32D494E}"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7.xml"/><Relationship Id="rId7" Type="http://schemas.openxmlformats.org/officeDocument/2006/relationships/image" Target="../media/image14.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9.xml"/><Relationship Id="rId5" Type="http://schemas.openxmlformats.org/officeDocument/2006/relationships/slideLayout" Target="../slideLayouts/slideLayout2.xml"/><Relationship Id="rId10" Type="http://schemas.openxmlformats.org/officeDocument/2006/relationships/image" Target="../media/image17.png"/><Relationship Id="rId4" Type="http://schemas.openxmlformats.org/officeDocument/2006/relationships/tags" Target="../tags/tag8.xml"/><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AU" sz="4200" cap="none" dirty="0" err="1">
                <a:solidFill>
                  <a:srgbClr val="0070C0"/>
                </a:solidFill>
              </a:rPr>
              <a:t>QoS</a:t>
            </a:r>
            <a:r>
              <a:rPr lang="en-AU" sz="4200" cap="none" dirty="0">
                <a:solidFill>
                  <a:srgbClr val="0070C0"/>
                </a:solidFill>
              </a:rPr>
              <a:t>-Aware Task Offloading in Distributed Cloudlets with Virtual Network Function Services</a:t>
            </a:r>
          </a:p>
        </p:txBody>
      </p:sp>
      <p:sp>
        <p:nvSpPr>
          <p:cNvPr id="3" name="Subtitle 2"/>
          <p:cNvSpPr>
            <a:spLocks noGrp="1"/>
          </p:cNvSpPr>
          <p:nvPr>
            <p:ph type="subTitle" idx="1"/>
          </p:nvPr>
        </p:nvSpPr>
        <p:spPr>
          <a:xfrm>
            <a:off x="685800" y="3861048"/>
            <a:ext cx="7702624" cy="1080120"/>
          </a:xfrm>
        </p:spPr>
        <p:txBody>
          <a:bodyPr>
            <a:normAutofit/>
          </a:bodyPr>
          <a:lstStyle/>
          <a:p>
            <a:r>
              <a:rPr lang="en-AU" dirty="0"/>
              <a:t>Mike Jia,       Weifa Liang       and </a:t>
            </a:r>
            <a:r>
              <a:rPr lang="en-AU" dirty="0" err="1"/>
              <a:t>Zichuan</a:t>
            </a:r>
            <a:r>
              <a:rPr lang="en-AU" dirty="0"/>
              <a:t> Xu</a:t>
            </a:r>
          </a:p>
        </p:txBody>
      </p:sp>
      <p:sp>
        <p:nvSpPr>
          <p:cNvPr id="4" name="TextBox 3">
            <a:extLst>
              <a:ext uri="{FF2B5EF4-FFF2-40B4-BE49-F238E27FC236}">
                <a16:creationId xmlns:a16="http://schemas.microsoft.com/office/drawing/2014/main" id="{8761002A-8DFB-47B9-A499-90E39656DA3A}"/>
              </a:ext>
            </a:extLst>
          </p:cNvPr>
          <p:cNvSpPr txBox="1"/>
          <p:nvPr/>
        </p:nvSpPr>
        <p:spPr>
          <a:xfrm rot="10800000" flipV="1">
            <a:off x="395536" y="4732044"/>
            <a:ext cx="7814248" cy="1505268"/>
          </a:xfrm>
          <a:prstGeom prst="rect">
            <a:avLst/>
          </a:prstGeom>
          <a:noFill/>
        </p:spPr>
        <p:txBody>
          <a:bodyPr wrap="square" rtlCol="0">
            <a:noAutofit/>
          </a:bodyPr>
          <a:lstStyle/>
          <a:p>
            <a:pPr algn="ctr"/>
            <a:r>
              <a:rPr lang="en-AU" sz="2400" b="1" dirty="0"/>
              <a:t>Research School of Computer Science</a:t>
            </a:r>
          </a:p>
          <a:p>
            <a:pPr algn="ctr"/>
            <a:r>
              <a:rPr lang="en-AU" sz="2400" b="1" dirty="0"/>
              <a:t>Australian National University</a:t>
            </a:r>
          </a:p>
          <a:p>
            <a:pPr algn="ctr"/>
            <a:r>
              <a:rPr lang="en-AU" sz="2400" b="1" dirty="0"/>
              <a:t>Canberra, ACT 2601, AUSTRALIA</a:t>
            </a:r>
          </a:p>
        </p:txBody>
      </p:sp>
    </p:spTree>
    <p:extLst>
      <p:ext uri="{BB962C8B-B14F-4D97-AF65-F5344CB8AC3E}">
        <p14:creationId xmlns:p14="http://schemas.microsoft.com/office/powerpoint/2010/main" val="2767433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Contributions</a:t>
            </a:r>
          </a:p>
        </p:txBody>
      </p:sp>
      <p:sp>
        <p:nvSpPr>
          <p:cNvPr id="3" name="Content Placeholder 2"/>
          <p:cNvSpPr>
            <a:spLocks noGrp="1"/>
          </p:cNvSpPr>
          <p:nvPr>
            <p:ph idx="1"/>
          </p:nvPr>
        </p:nvSpPr>
        <p:spPr/>
        <p:txBody>
          <a:bodyPr>
            <a:noAutofit/>
          </a:bodyPr>
          <a:lstStyle/>
          <a:p>
            <a:pPr>
              <a:spcAft>
                <a:spcPts val="600"/>
              </a:spcAft>
            </a:pPr>
            <a:r>
              <a:rPr lang="en-AU" dirty="0"/>
              <a:t>We first formulate a novel </a:t>
            </a:r>
            <a:r>
              <a:rPr lang="en-AU" dirty="0" err="1"/>
              <a:t>QoS</a:t>
            </a:r>
            <a:r>
              <a:rPr lang="en-AU" dirty="0"/>
              <a:t>-aware task offloading problem in a wireless metropolitan area network </a:t>
            </a:r>
          </a:p>
          <a:p>
            <a:pPr>
              <a:spcAft>
                <a:spcPts val="600"/>
              </a:spcAft>
            </a:pPr>
            <a:r>
              <a:rPr lang="en-AU" dirty="0"/>
              <a:t>We then devise an efficient online algorithm for offloading requests through a non-trivial reduction that reduces the problem to a series of minimum-weight maximum matching problems in auxiliary bipartite graphs </a:t>
            </a:r>
          </a:p>
          <a:p>
            <a:pPr>
              <a:spcAft>
                <a:spcPts val="600"/>
              </a:spcAft>
            </a:pPr>
            <a:r>
              <a:rPr lang="en-AU" dirty="0"/>
              <a:t>We also investigate offloading request patterns over time, and develop an effective prediction mechanism that can predict the numbers of instances of each network function at different cloudlets to meet the need of future offloading task requests</a:t>
            </a:r>
          </a:p>
          <a:p>
            <a:pPr>
              <a:spcAft>
                <a:spcPts val="600"/>
              </a:spcAft>
            </a:pPr>
            <a:r>
              <a:rPr lang="en-AU" dirty="0"/>
              <a:t>Experimental part</a:t>
            </a:r>
          </a:p>
        </p:txBody>
      </p:sp>
    </p:spTree>
    <p:extLst>
      <p:ext uri="{BB962C8B-B14F-4D97-AF65-F5344CB8AC3E}">
        <p14:creationId xmlns:p14="http://schemas.microsoft.com/office/powerpoint/2010/main" val="3318229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System Model</a:t>
            </a:r>
          </a:p>
        </p:txBody>
      </p:sp>
      <p:sp>
        <p:nvSpPr>
          <p:cNvPr id="3" name="Content Placeholder 2"/>
          <p:cNvSpPr>
            <a:spLocks noGrp="1"/>
          </p:cNvSpPr>
          <p:nvPr>
            <p:ph idx="1"/>
          </p:nvPr>
        </p:nvSpPr>
        <p:spPr/>
        <p:txBody>
          <a:bodyPr>
            <a:normAutofit fontScale="92500"/>
          </a:bodyPr>
          <a:lstStyle/>
          <a:p>
            <a:pPr>
              <a:spcAft>
                <a:spcPts val="600"/>
              </a:spcAft>
            </a:pPr>
            <a:r>
              <a:rPr lang="en-AU" sz="2600" dirty="0"/>
              <a:t>Consider a wireless metropolitan area network consisting of cloudlets which provides VNF services to users </a:t>
            </a:r>
          </a:p>
          <a:p>
            <a:pPr>
              <a:spcAft>
                <a:spcPts val="600"/>
              </a:spcAft>
            </a:pPr>
            <a:r>
              <a:rPr lang="en-AU" sz="2600" dirty="0"/>
              <a:t>Assume some VNF </a:t>
            </a:r>
            <a:r>
              <a:rPr lang="en-AU" sz="2600" dirty="0" err="1"/>
              <a:t>istances</a:t>
            </a:r>
            <a:r>
              <a:rPr lang="en-AU" sz="2600" dirty="0"/>
              <a:t> have already been instantiated in its cloudlets, ready to serve customers, while others can be dynamically created if there are sufficient resources in cloudlets</a:t>
            </a:r>
          </a:p>
          <a:p>
            <a:pPr>
              <a:spcAft>
                <a:spcPts val="600"/>
              </a:spcAft>
            </a:pPr>
            <a:r>
              <a:rPr lang="en-AU" sz="2600" dirty="0"/>
              <a:t>However each VNF instance occupies cloudlet resources while the resource at each cloudlet is limited </a:t>
            </a:r>
          </a:p>
          <a:p>
            <a:pPr>
              <a:spcAft>
                <a:spcPts val="600"/>
              </a:spcAft>
            </a:pPr>
            <a:r>
              <a:rPr lang="en-AU" sz="2600" dirty="0"/>
              <a:t>Each user task requests a specific VNF, and if admitted, its specified end-to-end delay requirement must be meet </a:t>
            </a:r>
          </a:p>
        </p:txBody>
      </p:sp>
    </p:spTree>
    <p:extLst>
      <p:ext uri="{BB962C8B-B14F-4D97-AF65-F5344CB8AC3E}">
        <p14:creationId xmlns:p14="http://schemas.microsoft.com/office/powerpoint/2010/main" val="3650076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Problem Definition</a:t>
            </a:r>
          </a:p>
        </p:txBody>
      </p:sp>
      <p:sp>
        <p:nvSpPr>
          <p:cNvPr id="3" name="Content Placeholder 2"/>
          <p:cNvSpPr>
            <a:spLocks noGrp="1"/>
          </p:cNvSpPr>
          <p:nvPr>
            <p:ph idx="1"/>
          </p:nvPr>
        </p:nvSpPr>
        <p:spPr/>
        <p:txBody>
          <a:bodyPr>
            <a:normAutofit/>
          </a:bodyPr>
          <a:lstStyle/>
          <a:p>
            <a:pPr marL="0" indent="0">
              <a:spcAft>
                <a:spcPts val="600"/>
              </a:spcAft>
              <a:buNone/>
            </a:pPr>
            <a:r>
              <a:rPr lang="en-AU" sz="2500" dirty="0"/>
              <a:t>Given </a:t>
            </a:r>
            <a:r>
              <a:rPr lang="en-AU" sz="2500" i="1" dirty="0"/>
              <a:t>G=(V,E)</a:t>
            </a:r>
            <a:r>
              <a:rPr lang="en-AU" sz="2500" dirty="0"/>
              <a:t>, a set of user requests </a:t>
            </a:r>
            <a:r>
              <a:rPr lang="en-AU" sz="2500" i="1" dirty="0"/>
              <a:t>S</a:t>
            </a:r>
            <a:r>
              <a:rPr lang="en-AU" sz="2500" dirty="0"/>
              <a:t>(</a:t>
            </a:r>
            <a:r>
              <a:rPr lang="en-AU" sz="2500" i="1" dirty="0"/>
              <a:t>t</a:t>
            </a:r>
            <a:r>
              <a:rPr lang="en-AU" sz="2500" dirty="0"/>
              <a:t>) at time slot </a:t>
            </a:r>
            <a:r>
              <a:rPr lang="en-AU" sz="2500" i="1" dirty="0"/>
              <a:t>t</a:t>
            </a:r>
            <a:r>
              <a:rPr lang="en-AU" sz="2500" dirty="0"/>
              <a:t> with each request having an end-to-end delay requirement, and a finite time horizon </a:t>
            </a:r>
            <a:r>
              <a:rPr lang="en-AU" sz="2500" i="1" dirty="0"/>
              <a:t>T</a:t>
            </a:r>
            <a:r>
              <a:rPr lang="en-AU" sz="2500" dirty="0"/>
              <a:t> </a:t>
            </a:r>
          </a:p>
          <a:p>
            <a:pPr marL="0" indent="0">
              <a:spcAft>
                <a:spcPts val="600"/>
              </a:spcAft>
              <a:buNone/>
            </a:pPr>
            <a:r>
              <a:rPr lang="en-AU" sz="2500" i="1" dirty="0"/>
              <a:t>The operational cost minimization problem </a:t>
            </a:r>
            <a:r>
              <a:rPr lang="en-AU" sz="2500" dirty="0"/>
              <a:t>in </a:t>
            </a:r>
            <a:r>
              <a:rPr lang="en-AU" sz="2500" i="1" dirty="0"/>
              <a:t>G </a:t>
            </a:r>
            <a:r>
              <a:rPr lang="en-AU" sz="2500" dirty="0"/>
              <a:t>is to find a schedule of request admissions such that as many of them are admitted during the monitoring period of </a:t>
            </a:r>
            <a:r>
              <a:rPr lang="en-AU" sz="2500" i="1" dirty="0"/>
              <a:t>T</a:t>
            </a:r>
            <a:r>
              <a:rPr lang="en-AU" sz="2500" dirty="0"/>
              <a:t> while the cumulative operational cost for their admissions is minimized, subject to the computing resource capacity constraint and the end-to-end delay requirement of each user request </a:t>
            </a:r>
          </a:p>
        </p:txBody>
      </p:sp>
    </p:spTree>
    <p:extLst>
      <p:ext uri="{BB962C8B-B14F-4D97-AF65-F5344CB8AC3E}">
        <p14:creationId xmlns:p14="http://schemas.microsoft.com/office/powerpoint/2010/main" val="1029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Algorithm for A Single Time Slot</a:t>
            </a:r>
          </a:p>
        </p:txBody>
      </p:sp>
      <p:sp>
        <p:nvSpPr>
          <p:cNvPr id="3" name="Content Placeholder 2"/>
          <p:cNvSpPr>
            <a:spLocks noGrp="1"/>
          </p:cNvSpPr>
          <p:nvPr>
            <p:ph idx="1"/>
          </p:nvPr>
        </p:nvSpPr>
        <p:spPr/>
        <p:txBody>
          <a:bodyPr>
            <a:noAutofit/>
          </a:bodyPr>
          <a:lstStyle/>
          <a:p>
            <a:r>
              <a:rPr lang="en-AU" sz="2600" dirty="0"/>
              <a:t>We first consider admissions of requests in </a:t>
            </a:r>
            <a:r>
              <a:rPr lang="en-AU" sz="2600" i="1" dirty="0"/>
              <a:t>S</a:t>
            </a:r>
            <a:r>
              <a:rPr lang="en-AU" sz="2600" dirty="0"/>
              <a:t>(</a:t>
            </a:r>
            <a:r>
              <a:rPr lang="en-AU" sz="2600" i="1" dirty="0"/>
              <a:t>t</a:t>
            </a:r>
            <a:r>
              <a:rPr lang="en-AU" sz="2600" dirty="0"/>
              <a:t>) in  time slot </a:t>
            </a:r>
            <a:r>
              <a:rPr lang="en-AU" sz="2600" i="1" dirty="0"/>
              <a:t>t</a:t>
            </a:r>
          </a:p>
          <a:p>
            <a:endParaRPr lang="en-AU" sz="2600" dirty="0"/>
          </a:p>
          <a:p>
            <a:r>
              <a:rPr lang="en-AU" sz="2600" dirty="0"/>
              <a:t>The basic idea behind is to reduce the operational cost minimization problem to a series of minimum weight maximum matching problems in a set of auxiliary bipartite graphs</a:t>
            </a:r>
          </a:p>
          <a:p>
            <a:r>
              <a:rPr lang="en-AU" sz="2600" dirty="0"/>
              <a:t>Each matched edge in the maximum matching  corresponds to an assignment of offloading requests to cloudlets in </a:t>
            </a:r>
            <a:r>
              <a:rPr lang="en-AU" sz="2600" i="1" dirty="0"/>
              <a:t>G</a:t>
            </a:r>
            <a:r>
              <a:rPr lang="en-AU" sz="2600" dirty="0"/>
              <a:t>, where the end-to-end delay requirement of each admitted request can be met.</a:t>
            </a:r>
          </a:p>
        </p:txBody>
      </p:sp>
    </p:spTree>
    <p:extLst>
      <p:ext uri="{BB962C8B-B14F-4D97-AF65-F5344CB8AC3E}">
        <p14:creationId xmlns:p14="http://schemas.microsoft.com/office/powerpoint/2010/main" val="1727595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Algorithm for A Single Time Slot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AU" b="1" dirty="0"/>
                  <a:t>Step 1:</a:t>
                </a:r>
                <a:r>
                  <a:rPr lang="en-AU" dirty="0"/>
                  <a:t> For each cloudlet </a:t>
                </a:r>
                <a14:m>
                  <m:oMath xmlns:m="http://schemas.openxmlformats.org/officeDocument/2006/math">
                    <m:sSub>
                      <m:sSubPr>
                        <m:ctrlPr>
                          <a:rPr lang="en-AU" i="1">
                            <a:latin typeface="Cambria Math" panose="02040503050406030204" pitchFamily="18" charset="0"/>
                          </a:rPr>
                        </m:ctrlPr>
                      </m:sSubPr>
                      <m:e>
                        <m:r>
                          <a:rPr lang="en-AU" i="1">
                            <a:latin typeface="Cambria Math"/>
                          </a:rPr>
                          <m:t>𝑐</m:t>
                        </m:r>
                      </m:e>
                      <m:sub>
                        <m:r>
                          <a:rPr lang="en-AU" i="1">
                            <a:latin typeface="Cambria Math"/>
                          </a:rPr>
                          <m:t>𝑗</m:t>
                        </m:r>
                      </m:sub>
                    </m:sSub>
                  </m:oMath>
                </a14:m>
                <a:r>
                  <a:rPr lang="en-AU" dirty="0"/>
                  <a:t>, we construct a bipartite graph</a:t>
                </a:r>
              </a:p>
              <a:p>
                <a:endParaRPr lang="en-AU" dirty="0"/>
              </a:p>
              <a:p>
                <a:pPr marL="0" indent="0">
                  <a:buNone/>
                </a:pPr>
                <a:r>
                  <a:rPr lang="en-AU" dirty="0"/>
                  <a:t>  where</a:t>
                </a:r>
              </a:p>
              <a:p>
                <a:pPr lvl="1"/>
                <a14:m>
                  <m:oMath xmlns:m="http://schemas.openxmlformats.org/officeDocument/2006/math">
                    <m:sSub>
                      <m:sSubPr>
                        <m:ctrlPr>
                          <a:rPr lang="en-AU" sz="2400" i="1" smtClean="0">
                            <a:latin typeface="Cambria Math" panose="02040503050406030204" pitchFamily="18" charset="0"/>
                          </a:rPr>
                        </m:ctrlPr>
                      </m:sSubPr>
                      <m:e>
                        <m:r>
                          <a:rPr lang="en-AU" sz="2400" b="0" i="1" smtClean="0">
                            <a:latin typeface="Cambria Math"/>
                          </a:rPr>
                          <m:t>𝑋</m:t>
                        </m:r>
                      </m:e>
                      <m:sub>
                        <m:r>
                          <a:rPr lang="en-AU" sz="2400" b="0" i="1" smtClean="0">
                            <a:latin typeface="Cambria Math"/>
                          </a:rPr>
                          <m:t>𝑗</m:t>
                        </m:r>
                      </m:sub>
                    </m:sSub>
                  </m:oMath>
                </a14:m>
                <a:r>
                  <a:rPr lang="en-AU" sz="2400" dirty="0"/>
                  <a:t> is the set of VNF instances in cloudlet </a:t>
                </a:r>
                <a14:m>
                  <m:oMath xmlns:m="http://schemas.openxmlformats.org/officeDocument/2006/math">
                    <m:sSub>
                      <m:sSubPr>
                        <m:ctrlPr>
                          <a:rPr lang="en-AU" sz="2400" i="1">
                            <a:latin typeface="Cambria Math" panose="02040503050406030204" pitchFamily="18" charset="0"/>
                          </a:rPr>
                        </m:ctrlPr>
                      </m:sSubPr>
                      <m:e>
                        <m:r>
                          <a:rPr lang="en-AU" sz="2400" b="0" i="1" smtClean="0">
                            <a:latin typeface="Cambria Math"/>
                          </a:rPr>
                          <m:t>𝑐</m:t>
                        </m:r>
                      </m:e>
                      <m:sub>
                        <m:r>
                          <a:rPr lang="en-AU" sz="2400" i="1">
                            <a:latin typeface="Cambria Math"/>
                          </a:rPr>
                          <m:t>𝑗</m:t>
                        </m:r>
                      </m:sub>
                    </m:sSub>
                  </m:oMath>
                </a14:m>
                <a:r>
                  <a:rPr lang="en-AU" sz="2400" dirty="0"/>
                  <a:t>,</a:t>
                </a:r>
              </a:p>
              <a:p>
                <a:pPr lvl="1"/>
                <a14:m>
                  <m:oMath xmlns:m="http://schemas.openxmlformats.org/officeDocument/2006/math">
                    <m:sSub>
                      <m:sSubPr>
                        <m:ctrlPr>
                          <a:rPr lang="en-AU" sz="2400" i="1">
                            <a:latin typeface="Cambria Math" panose="02040503050406030204" pitchFamily="18" charset="0"/>
                          </a:rPr>
                        </m:ctrlPr>
                      </m:sSubPr>
                      <m:e>
                        <m:r>
                          <a:rPr lang="en-AU" sz="2400" b="0" i="1" smtClean="0">
                            <a:latin typeface="Cambria Math"/>
                          </a:rPr>
                          <m:t>𝑥</m:t>
                        </m:r>
                      </m:e>
                      <m:sub>
                        <m:r>
                          <a:rPr lang="en-AU" sz="2400" b="0" i="1" smtClean="0">
                            <a:latin typeface="Cambria Math"/>
                          </a:rPr>
                          <m:t>0,</m:t>
                        </m:r>
                        <m:r>
                          <a:rPr lang="en-AU" sz="2400" b="0" i="1" smtClean="0">
                            <a:latin typeface="Cambria Math"/>
                          </a:rPr>
                          <m:t>𝑗</m:t>
                        </m:r>
                      </m:sub>
                    </m:sSub>
                  </m:oMath>
                </a14:m>
                <a:r>
                  <a:rPr lang="en-AU" sz="2400" dirty="0"/>
                  <a:t> represents the available resources for creating new VNF instances on </a:t>
                </a:r>
                <a14:m>
                  <m:oMath xmlns:m="http://schemas.openxmlformats.org/officeDocument/2006/math">
                    <m:sSub>
                      <m:sSubPr>
                        <m:ctrlPr>
                          <a:rPr lang="en-AU" sz="2400" i="1">
                            <a:latin typeface="Cambria Math" panose="02040503050406030204" pitchFamily="18" charset="0"/>
                          </a:rPr>
                        </m:ctrlPr>
                      </m:sSubPr>
                      <m:e>
                        <m:r>
                          <a:rPr lang="en-AU" sz="2400" i="1">
                            <a:latin typeface="Cambria Math"/>
                          </a:rPr>
                          <m:t>𝑐</m:t>
                        </m:r>
                      </m:e>
                      <m:sub>
                        <m:r>
                          <a:rPr lang="en-AU" sz="2400" i="1">
                            <a:latin typeface="Cambria Math"/>
                          </a:rPr>
                          <m:t>𝑗</m:t>
                        </m:r>
                      </m:sub>
                    </m:sSub>
                  </m:oMath>
                </a14:m>
                <a:r>
                  <a:rPr lang="en-AU" sz="2400" dirty="0"/>
                  <a:t>,</a:t>
                </a:r>
              </a:p>
              <a:p>
                <a:pPr lvl="1"/>
                <a:r>
                  <a:rPr lang="en-AU" sz="2400" dirty="0"/>
                  <a:t> </a:t>
                </a:r>
                <a14:m>
                  <m:oMath xmlns:m="http://schemas.openxmlformats.org/officeDocument/2006/math">
                    <m:sSub>
                      <m:sSubPr>
                        <m:ctrlPr>
                          <a:rPr lang="en-AU" sz="2400" i="1">
                            <a:latin typeface="Cambria Math" panose="02040503050406030204" pitchFamily="18" charset="0"/>
                          </a:rPr>
                        </m:ctrlPr>
                      </m:sSubPr>
                      <m:e>
                        <m:r>
                          <a:rPr lang="en-AU" sz="2400" b="0" i="1" smtClean="0">
                            <a:latin typeface="Cambria Math"/>
                          </a:rPr>
                          <m:t>𝑌</m:t>
                        </m:r>
                      </m:e>
                      <m:sub>
                        <m:r>
                          <a:rPr lang="en-AU" sz="2400" i="1">
                            <a:latin typeface="Cambria Math"/>
                          </a:rPr>
                          <m:t>𝑗</m:t>
                        </m:r>
                      </m:sub>
                    </m:sSub>
                  </m:oMath>
                </a14:m>
                <a:r>
                  <a:rPr lang="en-AU" sz="2400" dirty="0"/>
                  <a:t> is the set of all user requests </a:t>
                </a:r>
                <a14:m>
                  <m:oMath xmlns:m="http://schemas.openxmlformats.org/officeDocument/2006/math">
                    <m:sSub>
                      <m:sSubPr>
                        <m:ctrlPr>
                          <a:rPr lang="en-AU" sz="2400" i="1">
                            <a:latin typeface="Cambria Math" panose="02040503050406030204" pitchFamily="18" charset="0"/>
                          </a:rPr>
                        </m:ctrlPr>
                      </m:sSubPr>
                      <m:e>
                        <m:r>
                          <a:rPr lang="en-AU" sz="2400" b="0" i="1" smtClean="0">
                            <a:latin typeface="Cambria Math"/>
                          </a:rPr>
                          <m:t>𝑟</m:t>
                        </m:r>
                      </m:e>
                      <m:sub>
                        <m:r>
                          <a:rPr lang="en-AU" sz="2400" b="0" i="1" smtClean="0">
                            <a:latin typeface="Cambria Math"/>
                          </a:rPr>
                          <m:t>𝑘</m:t>
                        </m:r>
                      </m:sub>
                    </m:sSub>
                    <m:r>
                      <a:rPr lang="en-AU" sz="2400" i="1" smtClean="0">
                        <a:latin typeface="Cambria Math"/>
                        <a:ea typeface="Cambria Math"/>
                      </a:rPr>
                      <m:t>∈</m:t>
                    </m:r>
                    <m:r>
                      <a:rPr lang="en-AU" sz="2400" b="0" i="1" smtClean="0">
                        <a:latin typeface="Cambria Math"/>
                        <a:ea typeface="Cambria Math"/>
                      </a:rPr>
                      <m:t>𝑆</m:t>
                    </m:r>
                    <m:r>
                      <a:rPr lang="en-AU" sz="2400" b="0" i="1" smtClean="0">
                        <a:latin typeface="Cambria Math"/>
                        <a:ea typeface="Cambria Math"/>
                      </a:rPr>
                      <m:t>(</m:t>
                    </m:r>
                    <m:r>
                      <a:rPr lang="en-AU" sz="2400" b="0" i="1" smtClean="0">
                        <a:latin typeface="Cambria Math"/>
                        <a:ea typeface="Cambria Math"/>
                      </a:rPr>
                      <m:t>𝑡</m:t>
                    </m:r>
                    <m:r>
                      <a:rPr lang="en-AU" sz="2400" b="0" i="1" smtClean="0">
                        <a:latin typeface="Cambria Math"/>
                        <a:ea typeface="Cambria Math"/>
                      </a:rPr>
                      <m:t>)</m:t>
                    </m:r>
                  </m:oMath>
                </a14:m>
                <a:r>
                  <a:rPr lang="en-AU" sz="2400" dirty="0"/>
                  <a:t>,</a:t>
                </a:r>
              </a:p>
              <a:p>
                <a:pPr lvl="1"/>
                <a14:m>
                  <m:oMath xmlns:m="http://schemas.openxmlformats.org/officeDocument/2006/math">
                    <m:sSub>
                      <m:sSubPr>
                        <m:ctrlPr>
                          <a:rPr lang="en-AU" sz="2400" i="1">
                            <a:latin typeface="Cambria Math" panose="02040503050406030204" pitchFamily="18" charset="0"/>
                          </a:rPr>
                        </m:ctrlPr>
                      </m:sSubPr>
                      <m:e>
                        <m:r>
                          <a:rPr lang="en-AU" sz="2400" b="0" i="1" smtClean="0">
                            <a:latin typeface="Cambria Math"/>
                          </a:rPr>
                          <m:t>𝐸</m:t>
                        </m:r>
                      </m:e>
                      <m:sub>
                        <m:r>
                          <a:rPr lang="en-AU" sz="2400" i="1">
                            <a:latin typeface="Cambria Math"/>
                          </a:rPr>
                          <m:t>𝑗</m:t>
                        </m:r>
                      </m:sub>
                    </m:sSub>
                  </m:oMath>
                </a14:m>
                <a:r>
                  <a:rPr lang="en-AU" sz="2400" dirty="0"/>
                  <a:t> is the set of weighted edges between </a:t>
                </a:r>
                <a14:m>
                  <m:oMath xmlns:m="http://schemas.openxmlformats.org/officeDocument/2006/math">
                    <m:sSub>
                      <m:sSubPr>
                        <m:ctrlPr>
                          <a:rPr lang="en-AU" sz="2400" i="1">
                            <a:latin typeface="Cambria Math" panose="02040503050406030204" pitchFamily="18" charset="0"/>
                          </a:rPr>
                        </m:ctrlPr>
                      </m:sSubPr>
                      <m:e>
                        <m:r>
                          <a:rPr lang="en-AU" sz="2400" i="1">
                            <a:latin typeface="Cambria Math"/>
                          </a:rPr>
                          <m:t>𝑋</m:t>
                        </m:r>
                      </m:e>
                      <m:sub>
                        <m:r>
                          <a:rPr lang="en-AU" sz="2400" i="1">
                            <a:latin typeface="Cambria Math"/>
                          </a:rPr>
                          <m:t>𝑗</m:t>
                        </m:r>
                      </m:sub>
                    </m:sSub>
                  </m:oMath>
                </a14:m>
                <a:r>
                  <a:rPr lang="en-AU" sz="2400" dirty="0"/>
                  <a:t> and </a:t>
                </a:r>
                <a14:m>
                  <m:oMath xmlns:m="http://schemas.openxmlformats.org/officeDocument/2006/math">
                    <m:sSub>
                      <m:sSubPr>
                        <m:ctrlPr>
                          <a:rPr lang="en-AU" sz="2400" i="1">
                            <a:latin typeface="Cambria Math" panose="02040503050406030204" pitchFamily="18" charset="0"/>
                          </a:rPr>
                        </m:ctrlPr>
                      </m:sSubPr>
                      <m:e>
                        <m:r>
                          <a:rPr lang="en-AU" sz="2400" i="1">
                            <a:latin typeface="Cambria Math"/>
                          </a:rPr>
                          <m:t>𝑌</m:t>
                        </m:r>
                      </m:e>
                      <m:sub>
                        <m:r>
                          <a:rPr lang="en-AU" sz="2400" i="1">
                            <a:latin typeface="Cambria Math"/>
                          </a:rPr>
                          <m:t>𝑗</m:t>
                        </m:r>
                      </m:sub>
                    </m:sSub>
                  </m:oMath>
                </a14:m>
                <a:r>
                  <a:rPr lang="en-AU" sz="2400"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67" t="-1000" r="-593"/>
                </a:stretch>
              </a:blipFill>
            </p:spPr>
            <p:txBody>
              <a:bodyPr/>
              <a:lstStyle/>
              <a:p>
                <a:r>
                  <a:rPr lang="en-AU">
                    <a:noFill/>
                  </a:rPr>
                  <a:t> </a:t>
                </a:r>
              </a:p>
            </p:txBody>
          </p:sp>
        </mc:Fallback>
      </mc:AlternateContent>
      <p:pic>
        <p:nvPicPr>
          <p:cNvPr id="7" name="Picture 6"/>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979712" y="2492896"/>
            <a:ext cx="4108800" cy="318171"/>
          </a:xfrm>
          <a:prstGeom prst="rect">
            <a:avLst/>
          </a:prstGeom>
        </p:spPr>
      </p:pic>
    </p:spTree>
    <p:extLst>
      <p:ext uri="{BB962C8B-B14F-4D97-AF65-F5344CB8AC3E}">
        <p14:creationId xmlns:p14="http://schemas.microsoft.com/office/powerpoint/2010/main" val="3961167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Algorithm for A Single Time Slot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marL="0" indent="0">
                  <a:buNone/>
                </a:pPr>
                <a:r>
                  <a:rPr lang="en-AU" dirty="0"/>
                  <a:t>There exists an edge </a:t>
                </a:r>
                <a14:m>
                  <m:oMath xmlns:m="http://schemas.openxmlformats.org/officeDocument/2006/math">
                    <m:r>
                      <a:rPr lang="en-AU" i="1" dirty="0">
                        <a:latin typeface="Cambria Math"/>
                        <a:ea typeface="Cambria Math"/>
                      </a:rPr>
                      <m:t>𝑒</m:t>
                    </m:r>
                    <m:r>
                      <a:rPr lang="en-AU" i="1" dirty="0">
                        <a:latin typeface="Cambria Math"/>
                        <a:ea typeface="Cambria Math"/>
                      </a:rPr>
                      <m:t>∈</m:t>
                    </m:r>
                    <m:sSub>
                      <m:sSubPr>
                        <m:ctrlPr>
                          <a:rPr lang="en-AU" i="1" dirty="0">
                            <a:latin typeface="Cambria Math" panose="02040503050406030204" pitchFamily="18" charset="0"/>
                            <a:ea typeface="Cambria Math"/>
                          </a:rPr>
                        </m:ctrlPr>
                      </m:sSubPr>
                      <m:e>
                        <m:r>
                          <a:rPr lang="en-AU" i="1" dirty="0">
                            <a:latin typeface="Cambria Math"/>
                            <a:ea typeface="Cambria Math"/>
                          </a:rPr>
                          <m:t>𝐸</m:t>
                        </m:r>
                      </m:e>
                      <m:sub>
                        <m:r>
                          <a:rPr lang="en-AU" i="1" dirty="0">
                            <a:latin typeface="Cambria Math"/>
                            <a:ea typeface="Cambria Math"/>
                          </a:rPr>
                          <m:t>𝑗</m:t>
                        </m:r>
                      </m:sub>
                    </m:sSub>
                  </m:oMath>
                </a14:m>
                <a:r>
                  <a:rPr lang="en-AU" dirty="0"/>
                  <a:t> between node </a:t>
                </a:r>
                <a14:m>
                  <m:oMath xmlns:m="http://schemas.openxmlformats.org/officeDocument/2006/math">
                    <m:sSub>
                      <m:sSubPr>
                        <m:ctrlPr>
                          <a:rPr lang="en-AU" i="1" dirty="0">
                            <a:latin typeface="Cambria Math" panose="02040503050406030204" pitchFamily="18" charset="0"/>
                            <a:ea typeface="Cambria Math"/>
                          </a:rPr>
                        </m:ctrlPr>
                      </m:sSubPr>
                      <m:e>
                        <m:r>
                          <a:rPr lang="en-AU" i="1" dirty="0">
                            <a:latin typeface="Cambria Math"/>
                            <a:ea typeface="Cambria Math"/>
                          </a:rPr>
                          <m:t>𝑟</m:t>
                        </m:r>
                      </m:e>
                      <m:sub>
                        <m:r>
                          <a:rPr lang="en-AU" i="1" dirty="0">
                            <a:latin typeface="Cambria Math"/>
                            <a:ea typeface="Cambria Math"/>
                          </a:rPr>
                          <m:t>𝑘</m:t>
                        </m:r>
                      </m:sub>
                    </m:sSub>
                    <m:r>
                      <a:rPr lang="en-AU" i="1" dirty="0">
                        <a:latin typeface="Cambria Math"/>
                        <a:ea typeface="Cambria Math"/>
                      </a:rPr>
                      <m:t>∈</m:t>
                    </m:r>
                    <m:sSub>
                      <m:sSubPr>
                        <m:ctrlPr>
                          <a:rPr lang="en-AU" i="1" dirty="0">
                            <a:latin typeface="Cambria Math" panose="02040503050406030204" pitchFamily="18" charset="0"/>
                            <a:ea typeface="Cambria Math"/>
                          </a:rPr>
                        </m:ctrlPr>
                      </m:sSubPr>
                      <m:e>
                        <m:r>
                          <a:rPr lang="en-AU" i="1" dirty="0">
                            <a:latin typeface="Cambria Math"/>
                            <a:ea typeface="Cambria Math"/>
                          </a:rPr>
                          <m:t>𝑌</m:t>
                        </m:r>
                      </m:e>
                      <m:sub>
                        <m:r>
                          <a:rPr lang="en-AU" i="1" dirty="0">
                            <a:latin typeface="Cambria Math"/>
                            <a:ea typeface="Cambria Math"/>
                          </a:rPr>
                          <m:t>𝑗</m:t>
                        </m:r>
                      </m:sub>
                    </m:sSub>
                  </m:oMath>
                </a14:m>
                <a:r>
                  <a:rPr lang="en-AU" dirty="0"/>
                  <a:t> and VNF node</a:t>
                </a:r>
                <a:r>
                  <a:rPr lang="en-AU" dirty="0">
                    <a:ea typeface="Cambria Math"/>
                  </a:rPr>
                  <a:t> </a:t>
                </a:r>
                <a14:m>
                  <m:oMath xmlns:m="http://schemas.openxmlformats.org/officeDocument/2006/math">
                    <m:sSub>
                      <m:sSubPr>
                        <m:ctrlPr>
                          <a:rPr lang="en-AU" i="1" dirty="0">
                            <a:latin typeface="Cambria Math" panose="02040503050406030204" pitchFamily="18" charset="0"/>
                            <a:ea typeface="Cambria Math"/>
                          </a:rPr>
                        </m:ctrlPr>
                      </m:sSubPr>
                      <m:e>
                        <m:r>
                          <a:rPr lang="en-AU" i="1" dirty="0">
                            <a:latin typeface="Cambria Math"/>
                            <a:ea typeface="Cambria Math"/>
                          </a:rPr>
                          <m:t>𝑣</m:t>
                        </m:r>
                      </m:e>
                      <m:sub>
                        <m:r>
                          <a:rPr lang="en-AU" i="1" dirty="0">
                            <a:latin typeface="Cambria Math"/>
                            <a:ea typeface="Cambria Math"/>
                          </a:rPr>
                          <m:t>𝑖</m:t>
                        </m:r>
                        <m:r>
                          <a:rPr lang="en-AU" i="1" dirty="0">
                            <a:latin typeface="Cambria Math"/>
                            <a:ea typeface="Cambria Math"/>
                          </a:rPr>
                          <m:t>,</m:t>
                        </m:r>
                        <m:r>
                          <a:rPr lang="en-AU" i="1" dirty="0">
                            <a:latin typeface="Cambria Math"/>
                            <a:ea typeface="Cambria Math"/>
                          </a:rPr>
                          <m:t>𝑗</m:t>
                        </m:r>
                      </m:sub>
                    </m:sSub>
                    <m:r>
                      <a:rPr lang="en-AU" i="1" dirty="0">
                        <a:latin typeface="Cambria Math"/>
                        <a:ea typeface="Cambria Math"/>
                      </a:rPr>
                      <m:t>∈</m:t>
                    </m:r>
                    <m:sSub>
                      <m:sSubPr>
                        <m:ctrlPr>
                          <a:rPr lang="en-AU" i="1" dirty="0">
                            <a:latin typeface="Cambria Math" panose="02040503050406030204" pitchFamily="18" charset="0"/>
                            <a:ea typeface="Cambria Math"/>
                          </a:rPr>
                        </m:ctrlPr>
                      </m:sSubPr>
                      <m:e>
                        <m:r>
                          <a:rPr lang="en-AU" i="1" dirty="0">
                            <a:latin typeface="Cambria Math"/>
                            <a:ea typeface="Cambria Math"/>
                          </a:rPr>
                          <m:t>𝑋</m:t>
                        </m:r>
                      </m:e>
                      <m:sub>
                        <m:r>
                          <a:rPr lang="en-AU" i="1" dirty="0">
                            <a:latin typeface="Cambria Math"/>
                            <a:ea typeface="Cambria Math"/>
                          </a:rPr>
                          <m:t>𝑗</m:t>
                        </m:r>
                      </m:sub>
                    </m:sSub>
                  </m:oMath>
                </a14:m>
                <a:r>
                  <a:rPr lang="en-AU" dirty="0"/>
                  <a:t> only if:</a:t>
                </a:r>
              </a:p>
              <a:p>
                <a:pPr marL="0" indent="0">
                  <a:buNone/>
                </a:pPr>
                <a:endParaRPr lang="en-AU" dirty="0"/>
              </a:p>
              <a:p>
                <a:pPr marL="457200" indent="-457200">
                  <a:buFont typeface="+mj-lt"/>
                  <a:buAutoNum type="arabicPeriod"/>
                </a:pPr>
                <a:r>
                  <a:rPr lang="en-AU" dirty="0"/>
                  <a:t>The requested VNF of</a:t>
                </a:r>
                <a:r>
                  <a:rPr lang="en-AU" dirty="0">
                    <a:ea typeface="Cambria Math"/>
                  </a:rPr>
                  <a:t> </a:t>
                </a:r>
                <a14:m>
                  <m:oMath xmlns:m="http://schemas.openxmlformats.org/officeDocument/2006/math">
                    <m:sSub>
                      <m:sSubPr>
                        <m:ctrlPr>
                          <a:rPr lang="en-AU" i="1" dirty="0">
                            <a:latin typeface="Cambria Math" panose="02040503050406030204" pitchFamily="18" charset="0"/>
                            <a:ea typeface="Cambria Math"/>
                          </a:rPr>
                        </m:ctrlPr>
                      </m:sSubPr>
                      <m:e>
                        <m:r>
                          <a:rPr lang="en-AU" i="1" dirty="0">
                            <a:latin typeface="Cambria Math"/>
                            <a:ea typeface="Cambria Math"/>
                          </a:rPr>
                          <m:t>𝑟</m:t>
                        </m:r>
                      </m:e>
                      <m:sub>
                        <m:r>
                          <a:rPr lang="en-AU" i="1" dirty="0">
                            <a:latin typeface="Cambria Math"/>
                            <a:ea typeface="Cambria Math"/>
                          </a:rPr>
                          <m:t>𝑘</m:t>
                        </m:r>
                      </m:sub>
                    </m:sSub>
                  </m:oMath>
                </a14:m>
                <a:r>
                  <a:rPr lang="en-AU" dirty="0"/>
                  <a:t> is </a:t>
                </a:r>
                <a14:m>
                  <m:oMath xmlns:m="http://schemas.openxmlformats.org/officeDocument/2006/math">
                    <m:sSub>
                      <m:sSubPr>
                        <m:ctrlPr>
                          <a:rPr lang="en-AU" i="1" dirty="0">
                            <a:latin typeface="Cambria Math" panose="02040503050406030204" pitchFamily="18" charset="0"/>
                            <a:ea typeface="Cambria Math"/>
                          </a:rPr>
                        </m:ctrlPr>
                      </m:sSubPr>
                      <m:e>
                        <m:r>
                          <a:rPr lang="en-AU" i="1" dirty="0">
                            <a:latin typeface="Cambria Math"/>
                            <a:ea typeface="Cambria Math"/>
                          </a:rPr>
                          <m:t>𝑓</m:t>
                        </m:r>
                      </m:e>
                      <m:sub>
                        <m:r>
                          <a:rPr lang="en-AU" i="1" dirty="0">
                            <a:latin typeface="Cambria Math"/>
                            <a:ea typeface="Cambria Math"/>
                          </a:rPr>
                          <m:t>𝑖</m:t>
                        </m:r>
                      </m:sub>
                    </m:sSub>
                  </m:oMath>
                </a14:m>
                <a:r>
                  <a:rPr lang="en-AU" dirty="0"/>
                  <a:t>.</a:t>
                </a:r>
              </a:p>
              <a:p>
                <a:pPr marL="457200" indent="-457200">
                  <a:buFont typeface="+mj-lt"/>
                  <a:buAutoNum type="arabicPeriod"/>
                </a:pPr>
                <a:r>
                  <a:rPr lang="en-AU" dirty="0"/>
                  <a:t>The addition of </a:t>
                </a:r>
                <a14:m>
                  <m:oMath xmlns:m="http://schemas.openxmlformats.org/officeDocument/2006/math">
                    <m:sSub>
                      <m:sSubPr>
                        <m:ctrlPr>
                          <a:rPr lang="en-AU" i="1" dirty="0">
                            <a:latin typeface="Cambria Math" panose="02040503050406030204" pitchFamily="18" charset="0"/>
                            <a:ea typeface="Cambria Math"/>
                          </a:rPr>
                        </m:ctrlPr>
                      </m:sSubPr>
                      <m:e>
                        <m:r>
                          <a:rPr lang="en-AU" i="1" dirty="0">
                            <a:latin typeface="Cambria Math"/>
                            <a:ea typeface="Cambria Math"/>
                          </a:rPr>
                          <m:t>𝑟</m:t>
                        </m:r>
                      </m:e>
                      <m:sub>
                        <m:r>
                          <a:rPr lang="en-AU" i="1" dirty="0">
                            <a:latin typeface="Cambria Math"/>
                            <a:ea typeface="Cambria Math"/>
                          </a:rPr>
                          <m:t>𝑘</m:t>
                        </m:r>
                      </m:sub>
                    </m:sSub>
                  </m:oMath>
                </a14:m>
                <a:r>
                  <a:rPr lang="en-AU" dirty="0"/>
                  <a:t> into the set of admitted requests sharing the instance does not violate the delay constraints of other previously admitted requests.</a:t>
                </a:r>
              </a:p>
              <a:p>
                <a:pPr marL="457200" indent="-457200">
                  <a:buFont typeface="+mj-lt"/>
                  <a:buAutoNum type="arabicPeriod"/>
                </a:pPr>
                <a:r>
                  <a:rPr lang="en-AU" dirty="0"/>
                  <a:t>The total delay incurred by the assignment of </a:t>
                </a:r>
                <a14:m>
                  <m:oMath xmlns:m="http://schemas.openxmlformats.org/officeDocument/2006/math">
                    <m:sSub>
                      <m:sSubPr>
                        <m:ctrlPr>
                          <a:rPr lang="en-AU" i="1" dirty="0">
                            <a:latin typeface="Cambria Math" panose="02040503050406030204" pitchFamily="18" charset="0"/>
                            <a:ea typeface="Cambria Math"/>
                          </a:rPr>
                        </m:ctrlPr>
                      </m:sSubPr>
                      <m:e>
                        <m:r>
                          <a:rPr lang="en-AU" i="1" dirty="0">
                            <a:latin typeface="Cambria Math"/>
                            <a:ea typeface="Cambria Math"/>
                          </a:rPr>
                          <m:t>𝑟</m:t>
                        </m:r>
                      </m:e>
                      <m:sub>
                        <m:r>
                          <a:rPr lang="en-AU" i="1" dirty="0">
                            <a:latin typeface="Cambria Math"/>
                            <a:ea typeface="Cambria Math"/>
                          </a:rPr>
                          <m:t>𝑘</m:t>
                        </m:r>
                      </m:sub>
                    </m:sSub>
                  </m:oMath>
                </a14:m>
                <a:r>
                  <a:rPr lang="en-AU" dirty="0"/>
                  <a:t> is within the end-to-end delay requirement of</a:t>
                </a:r>
                <a:r>
                  <a:rPr lang="en-AU" dirty="0">
                    <a:ea typeface="Cambria Math"/>
                  </a:rPr>
                  <a:t> </a:t>
                </a:r>
                <a14:m>
                  <m:oMath xmlns:m="http://schemas.openxmlformats.org/officeDocument/2006/math">
                    <m:sSub>
                      <m:sSubPr>
                        <m:ctrlPr>
                          <a:rPr lang="en-AU" i="1" dirty="0">
                            <a:latin typeface="Cambria Math" panose="02040503050406030204" pitchFamily="18" charset="0"/>
                            <a:ea typeface="Cambria Math"/>
                          </a:rPr>
                        </m:ctrlPr>
                      </m:sSubPr>
                      <m:e>
                        <m:r>
                          <a:rPr lang="en-AU" i="1" dirty="0">
                            <a:latin typeface="Cambria Math"/>
                            <a:ea typeface="Cambria Math"/>
                          </a:rPr>
                          <m:t>𝑟</m:t>
                        </m:r>
                      </m:e>
                      <m:sub>
                        <m:r>
                          <a:rPr lang="en-AU" i="1" dirty="0">
                            <a:latin typeface="Cambria Math"/>
                            <a:ea typeface="Cambria Math"/>
                          </a:rPr>
                          <m:t>𝑘</m:t>
                        </m:r>
                      </m:sub>
                    </m:sSub>
                  </m:oMath>
                </a14:m>
                <a:r>
                  <a:rPr lang="en-AU" dirty="0"/>
                  <a:t>. </a:t>
                </a:r>
              </a:p>
              <a:p>
                <a:pPr marL="457200" indent="-457200">
                  <a:buFont typeface="+mj-lt"/>
                  <a:buAutoNum type="arabicPeriod"/>
                </a:pPr>
                <a:endParaRPr lang="en-AU" dirty="0"/>
              </a:p>
              <a:p>
                <a:pPr marL="0" indent="0">
                  <a:buNone/>
                </a:pPr>
                <a:r>
                  <a:rPr lang="en-AU" dirty="0"/>
                  <a:t>The weight assigned to this edge is the sum of the routing cost between the user and the cloudlet, and the cost of processing the packet at the VNF instance.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11" t="-1625" r="-963" b="-2500"/>
                </a:stretch>
              </a:blipFill>
            </p:spPr>
            <p:txBody>
              <a:bodyPr/>
              <a:lstStyle/>
              <a:p>
                <a:r>
                  <a:rPr lang="en-AU">
                    <a:noFill/>
                  </a:rPr>
                  <a:t> </a:t>
                </a:r>
              </a:p>
            </p:txBody>
          </p:sp>
        </mc:Fallback>
      </mc:AlternateContent>
    </p:spTree>
    <p:extLst>
      <p:ext uri="{BB962C8B-B14F-4D97-AF65-F5344CB8AC3E}">
        <p14:creationId xmlns:p14="http://schemas.microsoft.com/office/powerpoint/2010/main" val="3708851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Algorithm for A Single Time Slot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pPr marL="0" indent="0">
                  <a:buNone/>
                </a:pPr>
                <a:r>
                  <a:rPr lang="en-AU" dirty="0"/>
                  <a:t>There exists an edge </a:t>
                </a:r>
                <a14:m>
                  <m:oMath xmlns:m="http://schemas.openxmlformats.org/officeDocument/2006/math">
                    <m:r>
                      <a:rPr lang="en-AU" i="1" dirty="0">
                        <a:latin typeface="Cambria Math"/>
                        <a:ea typeface="Cambria Math"/>
                      </a:rPr>
                      <m:t>𝑒</m:t>
                    </m:r>
                    <m:r>
                      <a:rPr lang="en-AU" i="1" dirty="0">
                        <a:latin typeface="Cambria Math"/>
                        <a:ea typeface="Cambria Math"/>
                      </a:rPr>
                      <m:t>∈</m:t>
                    </m:r>
                    <m:sSub>
                      <m:sSubPr>
                        <m:ctrlPr>
                          <a:rPr lang="en-AU" i="1" dirty="0">
                            <a:latin typeface="Cambria Math" panose="02040503050406030204" pitchFamily="18" charset="0"/>
                            <a:ea typeface="Cambria Math"/>
                          </a:rPr>
                        </m:ctrlPr>
                      </m:sSubPr>
                      <m:e>
                        <m:r>
                          <a:rPr lang="en-AU" i="1" dirty="0">
                            <a:latin typeface="Cambria Math"/>
                            <a:ea typeface="Cambria Math"/>
                          </a:rPr>
                          <m:t>𝐸</m:t>
                        </m:r>
                      </m:e>
                      <m:sub>
                        <m:r>
                          <a:rPr lang="en-AU" i="1" dirty="0">
                            <a:latin typeface="Cambria Math"/>
                            <a:ea typeface="Cambria Math"/>
                          </a:rPr>
                          <m:t>𝑗</m:t>
                        </m:r>
                      </m:sub>
                    </m:sSub>
                  </m:oMath>
                </a14:m>
                <a:r>
                  <a:rPr lang="en-AU" dirty="0"/>
                  <a:t> between node </a:t>
                </a:r>
                <a14:m>
                  <m:oMath xmlns:m="http://schemas.openxmlformats.org/officeDocument/2006/math">
                    <m:sSub>
                      <m:sSubPr>
                        <m:ctrlPr>
                          <a:rPr lang="en-AU" i="1" dirty="0">
                            <a:latin typeface="Cambria Math" panose="02040503050406030204" pitchFamily="18" charset="0"/>
                            <a:ea typeface="Cambria Math"/>
                          </a:rPr>
                        </m:ctrlPr>
                      </m:sSubPr>
                      <m:e>
                        <m:r>
                          <a:rPr lang="en-AU" i="1" dirty="0">
                            <a:latin typeface="Cambria Math"/>
                            <a:ea typeface="Cambria Math"/>
                          </a:rPr>
                          <m:t>𝑟</m:t>
                        </m:r>
                      </m:e>
                      <m:sub>
                        <m:r>
                          <a:rPr lang="en-AU" i="1" dirty="0">
                            <a:latin typeface="Cambria Math"/>
                            <a:ea typeface="Cambria Math"/>
                          </a:rPr>
                          <m:t>𝑘</m:t>
                        </m:r>
                      </m:sub>
                    </m:sSub>
                    <m:r>
                      <a:rPr lang="en-AU" i="1" dirty="0">
                        <a:latin typeface="Cambria Math"/>
                        <a:ea typeface="Cambria Math"/>
                      </a:rPr>
                      <m:t>∈</m:t>
                    </m:r>
                    <m:sSub>
                      <m:sSubPr>
                        <m:ctrlPr>
                          <a:rPr lang="en-AU" i="1" dirty="0">
                            <a:latin typeface="Cambria Math" panose="02040503050406030204" pitchFamily="18" charset="0"/>
                            <a:ea typeface="Cambria Math"/>
                          </a:rPr>
                        </m:ctrlPr>
                      </m:sSubPr>
                      <m:e>
                        <m:r>
                          <a:rPr lang="en-AU" i="1" dirty="0">
                            <a:latin typeface="Cambria Math"/>
                            <a:ea typeface="Cambria Math"/>
                          </a:rPr>
                          <m:t>𝑌</m:t>
                        </m:r>
                      </m:e>
                      <m:sub>
                        <m:r>
                          <a:rPr lang="en-AU" i="1" dirty="0">
                            <a:latin typeface="Cambria Math"/>
                            <a:ea typeface="Cambria Math"/>
                          </a:rPr>
                          <m:t>𝑗</m:t>
                        </m:r>
                      </m:sub>
                    </m:sSub>
                  </m:oMath>
                </a14:m>
                <a:r>
                  <a:rPr lang="en-AU" dirty="0"/>
                  <a:t> and VNF node</a:t>
                </a:r>
                <a:r>
                  <a:rPr lang="en-AU" dirty="0">
                    <a:ea typeface="Cambria Math"/>
                  </a:rPr>
                  <a:t> </a:t>
                </a:r>
                <a14:m>
                  <m:oMath xmlns:m="http://schemas.openxmlformats.org/officeDocument/2006/math">
                    <m:sSub>
                      <m:sSubPr>
                        <m:ctrlPr>
                          <a:rPr lang="en-AU" i="1" dirty="0">
                            <a:latin typeface="Cambria Math" panose="02040503050406030204" pitchFamily="18" charset="0"/>
                            <a:ea typeface="Cambria Math"/>
                          </a:rPr>
                        </m:ctrlPr>
                      </m:sSubPr>
                      <m:e>
                        <m:r>
                          <a:rPr lang="en-AU" b="0" i="1" dirty="0" smtClean="0">
                            <a:latin typeface="Cambria Math"/>
                            <a:ea typeface="Cambria Math"/>
                          </a:rPr>
                          <m:t>𝑥</m:t>
                        </m:r>
                      </m:e>
                      <m:sub>
                        <m:r>
                          <a:rPr lang="en-AU" b="0" i="1" dirty="0" smtClean="0">
                            <a:latin typeface="Cambria Math"/>
                            <a:ea typeface="Cambria Math"/>
                          </a:rPr>
                          <m:t>0</m:t>
                        </m:r>
                        <m:r>
                          <a:rPr lang="en-AU" i="1" dirty="0">
                            <a:latin typeface="Cambria Math"/>
                            <a:ea typeface="Cambria Math"/>
                          </a:rPr>
                          <m:t>,</m:t>
                        </m:r>
                        <m:r>
                          <a:rPr lang="en-AU" i="1" dirty="0">
                            <a:latin typeface="Cambria Math"/>
                            <a:ea typeface="Cambria Math"/>
                          </a:rPr>
                          <m:t>𝑗</m:t>
                        </m:r>
                      </m:sub>
                    </m:sSub>
                    <m:r>
                      <a:rPr lang="en-AU" i="1" dirty="0">
                        <a:latin typeface="Cambria Math"/>
                        <a:ea typeface="Cambria Math"/>
                      </a:rPr>
                      <m:t>∈</m:t>
                    </m:r>
                    <m:sSub>
                      <m:sSubPr>
                        <m:ctrlPr>
                          <a:rPr lang="en-AU" i="1" dirty="0">
                            <a:latin typeface="Cambria Math" panose="02040503050406030204" pitchFamily="18" charset="0"/>
                            <a:ea typeface="Cambria Math"/>
                          </a:rPr>
                        </m:ctrlPr>
                      </m:sSubPr>
                      <m:e>
                        <m:r>
                          <a:rPr lang="en-AU" i="1" dirty="0">
                            <a:latin typeface="Cambria Math"/>
                            <a:ea typeface="Cambria Math"/>
                          </a:rPr>
                          <m:t>𝑋</m:t>
                        </m:r>
                      </m:e>
                      <m:sub>
                        <m:r>
                          <a:rPr lang="en-AU" i="1" dirty="0">
                            <a:latin typeface="Cambria Math"/>
                            <a:ea typeface="Cambria Math"/>
                          </a:rPr>
                          <m:t>𝑗</m:t>
                        </m:r>
                      </m:sub>
                    </m:sSub>
                  </m:oMath>
                </a14:m>
                <a:r>
                  <a:rPr lang="en-AU" dirty="0"/>
                  <a:t> only if:</a:t>
                </a:r>
              </a:p>
              <a:p>
                <a:pPr marL="0" indent="0">
                  <a:buNone/>
                </a:pPr>
                <a:endParaRPr lang="en-AU" dirty="0"/>
              </a:p>
              <a:p>
                <a:pPr marL="457200" indent="-457200">
                  <a:buFont typeface="+mj-lt"/>
                  <a:buAutoNum type="arabicPeriod"/>
                </a:pPr>
                <a:r>
                  <a:rPr lang="en-AU" dirty="0"/>
                  <a:t>If there is no edge between </a:t>
                </a:r>
                <a14:m>
                  <m:oMath xmlns:m="http://schemas.openxmlformats.org/officeDocument/2006/math">
                    <m:sSub>
                      <m:sSubPr>
                        <m:ctrlPr>
                          <a:rPr lang="en-AU" i="1" dirty="0">
                            <a:latin typeface="Cambria Math" panose="02040503050406030204" pitchFamily="18" charset="0"/>
                            <a:ea typeface="Cambria Math"/>
                          </a:rPr>
                        </m:ctrlPr>
                      </m:sSubPr>
                      <m:e>
                        <m:r>
                          <a:rPr lang="en-AU" i="1" dirty="0">
                            <a:latin typeface="Cambria Math"/>
                            <a:ea typeface="Cambria Math"/>
                          </a:rPr>
                          <m:t>𝑟</m:t>
                        </m:r>
                      </m:e>
                      <m:sub>
                        <m:r>
                          <a:rPr lang="en-AU" i="1" dirty="0">
                            <a:latin typeface="Cambria Math"/>
                            <a:ea typeface="Cambria Math"/>
                          </a:rPr>
                          <m:t>𝑘</m:t>
                        </m:r>
                      </m:sub>
                    </m:sSub>
                  </m:oMath>
                </a14:m>
                <a:r>
                  <a:rPr lang="en-AU" dirty="0"/>
                  <a:t> and its requested VNF instance on cloudlet </a:t>
                </a:r>
                <a14:m>
                  <m:oMath xmlns:m="http://schemas.openxmlformats.org/officeDocument/2006/math">
                    <m:sSub>
                      <m:sSubPr>
                        <m:ctrlPr>
                          <a:rPr lang="en-AU" i="1" dirty="0">
                            <a:latin typeface="Cambria Math" panose="02040503050406030204" pitchFamily="18" charset="0"/>
                            <a:ea typeface="Cambria Math"/>
                          </a:rPr>
                        </m:ctrlPr>
                      </m:sSubPr>
                      <m:e>
                        <m:r>
                          <a:rPr lang="en-AU" b="0" i="1" dirty="0" smtClean="0">
                            <a:latin typeface="Cambria Math"/>
                            <a:ea typeface="Cambria Math"/>
                          </a:rPr>
                          <m:t>𝑐</m:t>
                        </m:r>
                      </m:e>
                      <m:sub>
                        <m:r>
                          <a:rPr lang="en-AU" b="0" i="1" dirty="0" smtClean="0">
                            <a:latin typeface="Cambria Math"/>
                            <a:ea typeface="Cambria Math"/>
                          </a:rPr>
                          <m:t>𝑗</m:t>
                        </m:r>
                      </m:sub>
                    </m:sSub>
                  </m:oMath>
                </a14:m>
                <a:r>
                  <a:rPr lang="en-AU" dirty="0"/>
                  <a:t>.</a:t>
                </a:r>
              </a:p>
              <a:p>
                <a:pPr marL="457200" indent="-457200">
                  <a:buFont typeface="+mj-lt"/>
                  <a:buAutoNum type="arabicPeriod"/>
                </a:pPr>
                <a:r>
                  <a:rPr lang="en-AU" dirty="0"/>
                  <a:t>If the cloudlet has enough spare capacity to allocate the computing resources demanded by </a:t>
                </a:r>
                <a14:m>
                  <m:oMath xmlns:m="http://schemas.openxmlformats.org/officeDocument/2006/math">
                    <m:sSub>
                      <m:sSubPr>
                        <m:ctrlPr>
                          <a:rPr lang="en-AU" i="1" dirty="0">
                            <a:latin typeface="Cambria Math" panose="02040503050406030204" pitchFamily="18" charset="0"/>
                            <a:ea typeface="Cambria Math"/>
                          </a:rPr>
                        </m:ctrlPr>
                      </m:sSubPr>
                      <m:e>
                        <m:r>
                          <a:rPr lang="en-AU" i="1" dirty="0">
                            <a:latin typeface="Cambria Math"/>
                            <a:ea typeface="Cambria Math"/>
                          </a:rPr>
                          <m:t>𝑟</m:t>
                        </m:r>
                      </m:e>
                      <m:sub>
                        <m:r>
                          <a:rPr lang="en-AU" i="1" dirty="0">
                            <a:latin typeface="Cambria Math"/>
                            <a:ea typeface="Cambria Math"/>
                          </a:rPr>
                          <m:t>𝑘</m:t>
                        </m:r>
                      </m:sub>
                    </m:sSub>
                  </m:oMath>
                </a14:m>
                <a:r>
                  <a:rPr lang="en-AU" dirty="0"/>
                  <a:t>.</a:t>
                </a:r>
              </a:p>
              <a:p>
                <a:pPr marL="457200" indent="-457200">
                  <a:buFont typeface="+mj-lt"/>
                  <a:buAutoNum type="arabicPeriod"/>
                </a:pPr>
                <a:r>
                  <a:rPr lang="en-AU" dirty="0"/>
                  <a:t>The total delay incurred by the assignment of </a:t>
                </a:r>
                <a14:m>
                  <m:oMath xmlns:m="http://schemas.openxmlformats.org/officeDocument/2006/math">
                    <m:sSub>
                      <m:sSubPr>
                        <m:ctrlPr>
                          <a:rPr lang="en-AU" i="1" dirty="0">
                            <a:latin typeface="Cambria Math" panose="02040503050406030204" pitchFamily="18" charset="0"/>
                            <a:ea typeface="Cambria Math"/>
                          </a:rPr>
                        </m:ctrlPr>
                      </m:sSubPr>
                      <m:e>
                        <m:r>
                          <a:rPr lang="en-AU" i="1" dirty="0">
                            <a:latin typeface="Cambria Math"/>
                            <a:ea typeface="Cambria Math"/>
                          </a:rPr>
                          <m:t>𝑟</m:t>
                        </m:r>
                      </m:e>
                      <m:sub>
                        <m:r>
                          <a:rPr lang="en-AU" i="1" dirty="0">
                            <a:latin typeface="Cambria Math"/>
                            <a:ea typeface="Cambria Math"/>
                          </a:rPr>
                          <m:t>𝑘</m:t>
                        </m:r>
                      </m:sub>
                    </m:sSub>
                  </m:oMath>
                </a14:m>
                <a:r>
                  <a:rPr lang="en-AU" dirty="0"/>
                  <a:t> is within the end-to-end delay requirement of </a:t>
                </a:r>
                <a14:m>
                  <m:oMath xmlns:m="http://schemas.openxmlformats.org/officeDocument/2006/math">
                    <m:sSub>
                      <m:sSubPr>
                        <m:ctrlPr>
                          <a:rPr lang="en-AU" i="1" dirty="0">
                            <a:latin typeface="Cambria Math" panose="02040503050406030204" pitchFamily="18" charset="0"/>
                            <a:ea typeface="Cambria Math"/>
                          </a:rPr>
                        </m:ctrlPr>
                      </m:sSubPr>
                      <m:e>
                        <m:r>
                          <a:rPr lang="en-AU" i="1" dirty="0">
                            <a:latin typeface="Cambria Math"/>
                            <a:ea typeface="Cambria Math"/>
                          </a:rPr>
                          <m:t>𝑟</m:t>
                        </m:r>
                      </m:e>
                      <m:sub>
                        <m:r>
                          <a:rPr lang="en-AU" i="1" dirty="0">
                            <a:latin typeface="Cambria Math"/>
                            <a:ea typeface="Cambria Math"/>
                          </a:rPr>
                          <m:t>𝑘</m:t>
                        </m:r>
                      </m:sub>
                    </m:sSub>
                  </m:oMath>
                </a14:m>
                <a:r>
                  <a:rPr lang="en-AU" dirty="0"/>
                  <a:t>. </a:t>
                </a:r>
              </a:p>
              <a:p>
                <a:pPr marL="0" indent="0">
                  <a:buNone/>
                </a:pPr>
                <a:endParaRPr lang="en-AU" dirty="0"/>
              </a:p>
              <a:p>
                <a:pPr marL="0" indent="0">
                  <a:buNone/>
                </a:pPr>
                <a:r>
                  <a:rPr lang="en-AU" dirty="0"/>
                  <a:t>The weight assigned to this edge is the sum of the routing cost between the user and the cloudlet, the cost of processing the packet and the instance creation cost for the request.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63" t="-1500" r="-519"/>
                </a:stretch>
              </a:blipFill>
            </p:spPr>
            <p:txBody>
              <a:bodyPr/>
              <a:lstStyle/>
              <a:p>
                <a:r>
                  <a:rPr lang="en-AU">
                    <a:noFill/>
                  </a:rPr>
                  <a:t> </a:t>
                </a:r>
              </a:p>
            </p:txBody>
          </p:sp>
        </mc:Fallback>
      </mc:AlternateContent>
    </p:spTree>
    <p:extLst>
      <p:ext uri="{BB962C8B-B14F-4D97-AF65-F5344CB8AC3E}">
        <p14:creationId xmlns:p14="http://schemas.microsoft.com/office/powerpoint/2010/main" val="1948859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Algorithm for A Single Time Slot</a:t>
            </a:r>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50423" y="1600200"/>
            <a:ext cx="5643153" cy="4876800"/>
          </a:xfrm>
        </p:spPr>
      </p:pic>
      <p:pic>
        <p:nvPicPr>
          <p:cNvPr id="9" name="Picture 8"/>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572000" y="1357959"/>
            <a:ext cx="930286" cy="414857"/>
          </a:xfrm>
          <a:prstGeom prst="rect">
            <a:avLst/>
          </a:prstGeom>
        </p:spPr>
      </p:pic>
    </p:spTree>
    <p:extLst>
      <p:ext uri="{BB962C8B-B14F-4D97-AF65-F5344CB8AC3E}">
        <p14:creationId xmlns:p14="http://schemas.microsoft.com/office/powerpoint/2010/main" val="1696147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Algorithm for A Single Time Slot</a:t>
            </a:r>
          </a:p>
        </p:txBody>
      </p:sp>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971600" y="2780928"/>
            <a:ext cx="930286" cy="414857"/>
          </a:xfrm>
          <a:prstGeom prst="rect">
            <a:avLst/>
          </a:prstGeom>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750423" y="1600200"/>
            <a:ext cx="5643153" cy="4876800"/>
          </a:xfrm>
        </p:spPr>
      </p:pic>
    </p:spTree>
    <p:extLst>
      <p:ext uri="{BB962C8B-B14F-4D97-AF65-F5344CB8AC3E}">
        <p14:creationId xmlns:p14="http://schemas.microsoft.com/office/powerpoint/2010/main" val="3767482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Algorithm for A Single Time Slot</a:t>
            </a:r>
          </a:p>
        </p:txBody>
      </p:sp>
      <p:sp>
        <p:nvSpPr>
          <p:cNvPr id="3" name="Content Placeholder 2"/>
          <p:cNvSpPr>
            <a:spLocks noGrp="1"/>
          </p:cNvSpPr>
          <p:nvPr>
            <p:ph idx="1"/>
          </p:nvPr>
        </p:nvSpPr>
        <p:spPr/>
        <p:txBody>
          <a:bodyPr/>
          <a:lstStyle/>
          <a:p>
            <a:r>
              <a:rPr lang="en-AU" b="1" dirty="0"/>
              <a:t>Step 2:</a:t>
            </a:r>
            <a:r>
              <a:rPr lang="en-AU" dirty="0"/>
              <a:t> Assume there are</a:t>
            </a:r>
            <a:r>
              <a:rPr lang="en-AU" i="1" dirty="0"/>
              <a:t> m </a:t>
            </a:r>
            <a:r>
              <a:rPr lang="en-AU" dirty="0"/>
              <a:t>cloudlets in </a:t>
            </a:r>
            <a:r>
              <a:rPr lang="en-AU" i="1" dirty="0"/>
              <a:t>G. </a:t>
            </a:r>
          </a:p>
          <a:p>
            <a:endParaRPr lang="en-AU" i="1" dirty="0"/>
          </a:p>
          <a:p>
            <a:r>
              <a:rPr lang="en-AU" dirty="0"/>
              <a:t>An auxiliary bipartite graph is then derived, </a:t>
            </a:r>
          </a:p>
          <a:p>
            <a:endParaRPr lang="en-AU" dirty="0"/>
          </a:p>
          <a:p>
            <a:pPr marL="0" indent="0">
              <a:buNone/>
            </a:pPr>
            <a:endParaRPr lang="en-AU" dirty="0"/>
          </a:p>
          <a:p>
            <a:pPr marL="0" indent="0">
              <a:buNone/>
            </a:pPr>
            <a:r>
              <a:rPr lang="en-AU" dirty="0"/>
              <a:t>where</a:t>
            </a:r>
          </a:p>
          <a:p>
            <a:pPr lvl="1"/>
            <a:r>
              <a:rPr lang="en-AU" sz="2400" dirty="0"/>
              <a:t>        </a:t>
            </a:r>
          </a:p>
          <a:p>
            <a:pPr lvl="1"/>
            <a:r>
              <a:rPr lang="en-AU" sz="2400" dirty="0"/>
              <a:t> </a:t>
            </a:r>
          </a:p>
          <a:p>
            <a:pPr lvl="1"/>
            <a:r>
              <a:rPr lang="en-AU" sz="2400" dirty="0"/>
              <a:t> </a:t>
            </a:r>
          </a:p>
          <a:p>
            <a:pPr lvl="1"/>
            <a:endParaRPr lang="en-AU" sz="2400" dirty="0"/>
          </a:p>
          <a:p>
            <a:pPr lvl="1"/>
            <a:endParaRPr lang="en-AU" sz="2400" dirty="0"/>
          </a:p>
        </p:txBody>
      </p:sp>
      <p:pic>
        <p:nvPicPr>
          <p:cNvPr id="5" name="Picture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296551" y="3186812"/>
            <a:ext cx="5463773" cy="382171"/>
          </a:xfrm>
          <a:prstGeom prst="rect">
            <a:avLst/>
          </a:prstGeom>
        </p:spPr>
      </p:pic>
      <p:pic>
        <p:nvPicPr>
          <p:cNvPr id="8" name="Picture 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339752" y="4430818"/>
            <a:ext cx="3377373" cy="351086"/>
          </a:xfrm>
          <a:prstGeom prst="rect">
            <a:avLst/>
          </a:prstGeom>
        </p:spPr>
      </p:pic>
      <p:pic>
        <p:nvPicPr>
          <p:cNvPr id="9" name="Picture 8"/>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411760" y="5041908"/>
            <a:ext cx="4439769" cy="382172"/>
          </a:xfrm>
          <a:prstGeom prst="rect">
            <a:avLst/>
          </a:prstGeom>
        </p:spPr>
      </p:pic>
      <p:pic>
        <p:nvPicPr>
          <p:cNvPr id="11" name="Picture 10"/>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411760" y="5877272"/>
            <a:ext cx="1936459" cy="349257"/>
          </a:xfrm>
          <a:prstGeom prst="rect">
            <a:avLst/>
          </a:prstGeom>
        </p:spPr>
      </p:pic>
    </p:spTree>
    <p:extLst>
      <p:ext uri="{BB962C8B-B14F-4D97-AF65-F5344CB8AC3E}">
        <p14:creationId xmlns:p14="http://schemas.microsoft.com/office/powerpoint/2010/main" val="1205278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 new computing paradigm – cloudlets</a:t>
            </a:r>
          </a:p>
        </p:txBody>
      </p:sp>
      <p:sp>
        <p:nvSpPr>
          <p:cNvPr id="3" name="Content Placeholder 2"/>
          <p:cNvSpPr>
            <a:spLocks noGrp="1"/>
          </p:cNvSpPr>
          <p:nvPr>
            <p:ph idx="1"/>
          </p:nvPr>
        </p:nvSpPr>
        <p:spPr/>
        <p:txBody>
          <a:bodyPr>
            <a:normAutofit/>
          </a:bodyPr>
          <a:lstStyle/>
          <a:p>
            <a:pPr>
              <a:spcAft>
                <a:spcPts val="600"/>
              </a:spcAft>
            </a:pPr>
            <a:r>
              <a:rPr lang="en-AU" dirty="0"/>
              <a:t>Mobile devices have undergone a transformation from bulky gadgets with limited functionalities to indispensable everyday accessories</a:t>
            </a:r>
          </a:p>
          <a:p>
            <a:pPr>
              <a:spcAft>
                <a:spcPts val="600"/>
              </a:spcAft>
            </a:pPr>
            <a:r>
              <a:rPr lang="en-AU" dirty="0"/>
              <a:t>The computing capacity of mobile devices however remains very limited, due to their portable size by  considering their weight, size, battery life, ergonomics, and heat dissipation </a:t>
            </a:r>
          </a:p>
          <a:p>
            <a:pPr>
              <a:spcAft>
                <a:spcPts val="600"/>
              </a:spcAft>
            </a:pPr>
            <a:r>
              <a:rPr lang="en-AU" dirty="0"/>
              <a:t>Cloud computing provides promising technologies to alleviate such limitations by enabling mobile devices offloading their applications to remote clouds</a:t>
            </a:r>
          </a:p>
        </p:txBody>
      </p:sp>
    </p:spTree>
    <p:extLst>
      <p:ext uri="{BB962C8B-B14F-4D97-AF65-F5344CB8AC3E}">
        <p14:creationId xmlns:p14="http://schemas.microsoft.com/office/powerpoint/2010/main" val="2288667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Algorithm for A Single Time Slot</a:t>
            </a:r>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50423" y="1600200"/>
            <a:ext cx="5643153" cy="4876800"/>
          </a:xfrm>
        </p:spPr>
      </p:pic>
      <p:pic>
        <p:nvPicPr>
          <p:cNvPr id="9" name="Picture 8"/>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572000" y="1357959"/>
            <a:ext cx="930286" cy="414857"/>
          </a:xfrm>
          <a:prstGeom prst="rect">
            <a:avLst/>
          </a:prstGeom>
        </p:spPr>
      </p:pic>
    </p:spTree>
    <p:extLst>
      <p:ext uri="{BB962C8B-B14F-4D97-AF65-F5344CB8AC3E}">
        <p14:creationId xmlns:p14="http://schemas.microsoft.com/office/powerpoint/2010/main" val="3495254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Algorithm for A Single Time Slot</a:t>
            </a:r>
          </a:p>
        </p:txBody>
      </p:sp>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632278" y="3645024"/>
            <a:ext cx="930286" cy="414857"/>
          </a:xfrm>
          <a:prstGeom prst="rect">
            <a:avLst/>
          </a:prstGeom>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547664" y="1983081"/>
            <a:ext cx="5643153" cy="4876800"/>
          </a:xfrm>
        </p:spPr>
      </p:pic>
    </p:spTree>
    <p:extLst>
      <p:ext uri="{BB962C8B-B14F-4D97-AF65-F5344CB8AC3E}">
        <p14:creationId xmlns:p14="http://schemas.microsoft.com/office/powerpoint/2010/main" val="231153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Algorithm for A Single Time Slot</a:t>
            </a:r>
          </a:p>
        </p:txBody>
      </p:sp>
      <p:pic>
        <p:nvPicPr>
          <p:cNvPr id="7" name="Picture 6"/>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55576" y="3789040"/>
            <a:ext cx="744229" cy="414857"/>
          </a:xfrm>
          <a:prstGeom prst="rect">
            <a:avLst/>
          </a:prstGeom>
        </p:spPr>
      </p:pic>
      <p:pic>
        <p:nvPicPr>
          <p:cNvPr id="6" name="Content Placeholder 5"/>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750423" y="1765497"/>
            <a:ext cx="5643153" cy="4876800"/>
          </a:xfrm>
        </p:spPr>
      </p:pic>
    </p:spTree>
    <p:extLst>
      <p:ext uri="{BB962C8B-B14F-4D97-AF65-F5344CB8AC3E}">
        <p14:creationId xmlns:p14="http://schemas.microsoft.com/office/powerpoint/2010/main" val="1479799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Algorithm for A Single Time Slot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Autofit/>
              </a:bodyPr>
              <a:lstStyle/>
              <a:p>
                <a:pPr marL="0" indent="0">
                  <a:buNone/>
                </a:pPr>
                <a:r>
                  <a:rPr lang="en-AU" dirty="0"/>
                  <a:t>To admit requests, the admission algorithm proceeds iteratively. </a:t>
                </a:r>
              </a:p>
              <a:p>
                <a:pPr marL="0" indent="0">
                  <a:buNone/>
                </a:pPr>
                <a:r>
                  <a:rPr lang="en-AU" dirty="0"/>
                  <a:t>First, let </a:t>
                </a:r>
                <a14:m>
                  <m:oMath xmlns:m="http://schemas.openxmlformats.org/officeDocument/2006/math">
                    <m:sSub>
                      <m:sSubPr>
                        <m:ctrlPr>
                          <a:rPr lang="en-AU" i="1" dirty="0">
                            <a:latin typeface="Cambria Math" panose="02040503050406030204" pitchFamily="18" charset="0"/>
                            <a:ea typeface="Cambria Math"/>
                          </a:rPr>
                        </m:ctrlPr>
                      </m:sSubPr>
                      <m:e>
                        <m:r>
                          <a:rPr lang="en-AU" b="0" i="1" dirty="0" smtClean="0">
                            <a:latin typeface="Cambria Math"/>
                            <a:ea typeface="Cambria Math"/>
                          </a:rPr>
                          <m:t>𝐺</m:t>
                        </m:r>
                      </m:e>
                      <m:sub>
                        <m:r>
                          <a:rPr lang="en-AU" b="0" i="1" dirty="0" smtClean="0">
                            <a:latin typeface="Cambria Math"/>
                            <a:ea typeface="Cambria Math"/>
                          </a:rPr>
                          <m:t>𝑙</m:t>
                        </m:r>
                      </m:sub>
                    </m:sSub>
                    <m:d>
                      <m:dPr>
                        <m:ctrlPr>
                          <a:rPr lang="en-AU" b="0" i="1" dirty="0" smtClean="0">
                            <a:latin typeface="Cambria Math" panose="02040503050406030204" pitchFamily="18" charset="0"/>
                            <a:ea typeface="Cambria Math"/>
                          </a:rPr>
                        </m:ctrlPr>
                      </m:dPr>
                      <m:e>
                        <m:r>
                          <a:rPr lang="en-AU" b="0" i="1" dirty="0" smtClean="0">
                            <a:latin typeface="Cambria Math"/>
                            <a:ea typeface="Cambria Math"/>
                          </a:rPr>
                          <m:t>𝑡</m:t>
                        </m:r>
                      </m:e>
                    </m:d>
                    <m:r>
                      <a:rPr lang="en-AU" b="0" i="1" dirty="0" smtClean="0">
                        <a:latin typeface="Cambria Math"/>
                        <a:ea typeface="Cambria Math"/>
                      </a:rPr>
                      <m:t>=</m:t>
                    </m:r>
                    <m:r>
                      <a:rPr lang="en-AU" b="0" i="1" dirty="0" smtClean="0">
                        <a:latin typeface="Cambria Math"/>
                        <a:ea typeface="Cambria Math"/>
                      </a:rPr>
                      <m:t>𝐺</m:t>
                    </m:r>
                    <m:r>
                      <a:rPr lang="en-AU" b="0" i="1" dirty="0" smtClean="0">
                        <a:latin typeface="Cambria Math"/>
                        <a:ea typeface="Cambria Math"/>
                      </a:rPr>
                      <m:t>(</m:t>
                    </m:r>
                    <m:r>
                      <a:rPr lang="en-AU" b="0" i="1" dirty="0" smtClean="0">
                        <a:latin typeface="Cambria Math"/>
                        <a:ea typeface="Cambria Math"/>
                      </a:rPr>
                      <m:t>𝑡</m:t>
                    </m:r>
                    <m:r>
                      <a:rPr lang="en-AU" b="0" i="1" dirty="0" smtClean="0">
                        <a:latin typeface="Cambria Math"/>
                        <a:ea typeface="Cambria Math"/>
                      </a:rPr>
                      <m:t>)</m:t>
                    </m:r>
                  </m:oMath>
                </a14:m>
                <a:r>
                  <a:rPr lang="en-AU" dirty="0"/>
                  <a:t>. </a:t>
                </a:r>
                <a14:m>
                  <m:oMath xmlns:m="http://schemas.openxmlformats.org/officeDocument/2006/math">
                    <m:sSub>
                      <m:sSubPr>
                        <m:ctrlPr>
                          <a:rPr lang="en-AU" i="1" dirty="0">
                            <a:latin typeface="Cambria Math" panose="02040503050406030204" pitchFamily="18" charset="0"/>
                            <a:ea typeface="Cambria Math"/>
                          </a:rPr>
                        </m:ctrlPr>
                      </m:sSubPr>
                      <m:e>
                        <m:r>
                          <a:rPr lang="en-AU" b="0" i="1" dirty="0" smtClean="0">
                            <a:latin typeface="Cambria Math"/>
                            <a:ea typeface="Cambria Math"/>
                          </a:rPr>
                          <m:t>𝑀</m:t>
                        </m:r>
                      </m:e>
                      <m:sub>
                        <m:r>
                          <a:rPr lang="en-AU" i="1" dirty="0">
                            <a:latin typeface="Cambria Math"/>
                            <a:ea typeface="Cambria Math"/>
                          </a:rPr>
                          <m:t>𝑙</m:t>
                        </m:r>
                      </m:sub>
                    </m:sSub>
                  </m:oMath>
                </a14:m>
                <a:endParaRPr lang="en-AU" dirty="0"/>
              </a:p>
              <a:p>
                <a:pPr marL="0" indent="0">
                  <a:buNone/>
                </a:pPr>
                <a:r>
                  <a:rPr lang="en-AU" b="1" dirty="0"/>
                  <a:t>While</a:t>
                </a:r>
                <a:r>
                  <a:rPr lang="en-AU" dirty="0"/>
                  <a:t> </a:t>
                </a:r>
                <a14:m>
                  <m:oMath xmlns:m="http://schemas.openxmlformats.org/officeDocument/2006/math">
                    <m:r>
                      <a:rPr lang="en-AU" i="1" smtClean="0">
                        <a:latin typeface="Cambria Math"/>
                        <a:ea typeface="Cambria Math"/>
                      </a:rPr>
                      <m:t>∃</m:t>
                    </m:r>
                  </m:oMath>
                </a14:m>
                <a:r>
                  <a:rPr lang="en-AU" dirty="0"/>
                  <a:t> minimum weight maximum matching </a:t>
                </a:r>
                <a14:m>
                  <m:oMath xmlns:m="http://schemas.openxmlformats.org/officeDocument/2006/math">
                    <m:sSub>
                      <m:sSubPr>
                        <m:ctrlPr>
                          <a:rPr lang="en-AU" i="1" dirty="0">
                            <a:latin typeface="Cambria Math" panose="02040503050406030204" pitchFamily="18" charset="0"/>
                            <a:ea typeface="Cambria Math"/>
                          </a:rPr>
                        </m:ctrlPr>
                      </m:sSubPr>
                      <m:e>
                        <m:r>
                          <a:rPr lang="en-AU" i="1" dirty="0">
                            <a:latin typeface="Cambria Math"/>
                            <a:ea typeface="Cambria Math"/>
                          </a:rPr>
                          <m:t>𝑀</m:t>
                        </m:r>
                      </m:e>
                      <m:sub>
                        <m:r>
                          <a:rPr lang="en-AU" i="1" dirty="0">
                            <a:latin typeface="Cambria Math"/>
                            <a:ea typeface="Cambria Math"/>
                          </a:rPr>
                          <m:t>𝑙</m:t>
                        </m:r>
                      </m:sub>
                    </m:sSub>
                  </m:oMath>
                </a14:m>
                <a:r>
                  <a:rPr lang="en-AU" dirty="0"/>
                  <a:t> in </a:t>
                </a:r>
                <a14:m>
                  <m:oMath xmlns:m="http://schemas.openxmlformats.org/officeDocument/2006/math">
                    <m:sSub>
                      <m:sSubPr>
                        <m:ctrlPr>
                          <a:rPr lang="en-AU" i="1" dirty="0">
                            <a:latin typeface="Cambria Math" panose="02040503050406030204" pitchFamily="18" charset="0"/>
                            <a:ea typeface="Cambria Math"/>
                          </a:rPr>
                        </m:ctrlPr>
                      </m:sSubPr>
                      <m:e>
                        <m:r>
                          <a:rPr lang="en-AU" i="1" dirty="0">
                            <a:latin typeface="Cambria Math"/>
                            <a:ea typeface="Cambria Math"/>
                          </a:rPr>
                          <m:t>𝐺</m:t>
                        </m:r>
                      </m:e>
                      <m:sub>
                        <m:r>
                          <a:rPr lang="en-AU" i="1" dirty="0">
                            <a:latin typeface="Cambria Math"/>
                            <a:ea typeface="Cambria Math"/>
                          </a:rPr>
                          <m:t>𝑙</m:t>
                        </m:r>
                      </m:sub>
                    </m:sSub>
                    <m:d>
                      <m:dPr>
                        <m:ctrlPr>
                          <a:rPr lang="en-AU" i="1" dirty="0">
                            <a:latin typeface="Cambria Math" panose="02040503050406030204" pitchFamily="18" charset="0"/>
                            <a:ea typeface="Cambria Math"/>
                          </a:rPr>
                        </m:ctrlPr>
                      </m:dPr>
                      <m:e>
                        <m:r>
                          <a:rPr lang="en-AU" i="1" dirty="0">
                            <a:latin typeface="Cambria Math"/>
                            <a:ea typeface="Cambria Math"/>
                          </a:rPr>
                          <m:t>𝑡</m:t>
                        </m:r>
                      </m:e>
                    </m:d>
                  </m:oMath>
                </a14:m>
                <a:r>
                  <a:rPr lang="en-AU" dirty="0"/>
                  <a:t>:</a:t>
                </a:r>
              </a:p>
              <a:p>
                <a:pPr marL="274320" lvl="1" indent="0">
                  <a:buNone/>
                </a:pPr>
                <a:r>
                  <a:rPr lang="en-AU" sz="2400" dirty="0"/>
                  <a:t>Allocate resources to requests in </a:t>
                </a:r>
                <a14:m>
                  <m:oMath xmlns:m="http://schemas.openxmlformats.org/officeDocument/2006/math">
                    <m:sSub>
                      <m:sSubPr>
                        <m:ctrlPr>
                          <a:rPr lang="en-AU" sz="2400" i="1" dirty="0">
                            <a:latin typeface="Cambria Math" panose="02040503050406030204" pitchFamily="18" charset="0"/>
                            <a:ea typeface="Cambria Math"/>
                          </a:rPr>
                        </m:ctrlPr>
                      </m:sSubPr>
                      <m:e>
                        <m:r>
                          <a:rPr lang="en-AU" sz="2400" i="1" dirty="0">
                            <a:latin typeface="Cambria Math"/>
                            <a:ea typeface="Cambria Math"/>
                          </a:rPr>
                          <m:t>𝑀</m:t>
                        </m:r>
                      </m:e>
                      <m:sub>
                        <m:r>
                          <a:rPr lang="en-AU" sz="2400" i="1" dirty="0">
                            <a:latin typeface="Cambria Math"/>
                            <a:ea typeface="Cambria Math"/>
                          </a:rPr>
                          <m:t>𝑙</m:t>
                        </m:r>
                      </m:sub>
                    </m:sSub>
                  </m:oMath>
                </a14:m>
                <a:r>
                  <a:rPr lang="en-AU" sz="2400" dirty="0"/>
                  <a:t>.</a:t>
                </a:r>
              </a:p>
              <a:p>
                <a:pPr marL="274320" lvl="1" indent="0">
                  <a:buNone/>
                </a:pPr>
                <a:r>
                  <a:rPr lang="en-AU" sz="2400" dirty="0"/>
                  <a:t>Update the amounts of available resources and instances of each network function at each cloudlet.</a:t>
                </a:r>
              </a:p>
              <a:p>
                <a:pPr marL="274320" lvl="1" indent="0">
                  <a:buNone/>
                </a:pPr>
                <a:r>
                  <a:rPr lang="en-AU" sz="2400" dirty="0"/>
                  <a:t>Remove matched requests from </a:t>
                </a:r>
                <a14:m>
                  <m:oMath xmlns:m="http://schemas.openxmlformats.org/officeDocument/2006/math">
                    <m:r>
                      <a:rPr lang="en-AU" sz="2400" b="0" i="1" smtClean="0">
                        <a:latin typeface="Cambria Math"/>
                      </a:rPr>
                      <m:t>𝑆</m:t>
                    </m:r>
                    <m:r>
                      <a:rPr lang="en-AU" sz="2400" b="0" i="1" smtClean="0">
                        <a:latin typeface="Cambria Math"/>
                      </a:rPr>
                      <m:t>(</m:t>
                    </m:r>
                    <m:r>
                      <a:rPr lang="en-AU" sz="2400" b="0" i="1" smtClean="0">
                        <a:latin typeface="Cambria Math"/>
                      </a:rPr>
                      <m:t>𝑡</m:t>
                    </m:r>
                    <m:r>
                      <a:rPr lang="en-AU" sz="2400" b="0" i="1" smtClean="0">
                        <a:latin typeface="Cambria Math"/>
                      </a:rPr>
                      <m:t>)</m:t>
                    </m:r>
                  </m:oMath>
                </a14:m>
                <a:r>
                  <a:rPr lang="en-AU" sz="2400" i="1" dirty="0"/>
                  <a:t>.</a:t>
                </a:r>
              </a:p>
              <a:p>
                <a:pPr marL="274320" lvl="1" indent="0">
                  <a:buNone/>
                </a:pPr>
                <a:r>
                  <a:rPr lang="en-AU" sz="2400" dirty="0"/>
                  <a:t>Construct </a:t>
                </a:r>
                <a14:m>
                  <m:oMath xmlns:m="http://schemas.openxmlformats.org/officeDocument/2006/math">
                    <m:sSub>
                      <m:sSubPr>
                        <m:ctrlPr>
                          <a:rPr lang="en-AU" sz="2400" i="1" dirty="0">
                            <a:latin typeface="Cambria Math" panose="02040503050406030204" pitchFamily="18" charset="0"/>
                            <a:ea typeface="Cambria Math"/>
                          </a:rPr>
                        </m:ctrlPr>
                      </m:sSubPr>
                      <m:e>
                        <m:r>
                          <a:rPr lang="en-AU" sz="2400" i="1" dirty="0">
                            <a:latin typeface="Cambria Math"/>
                            <a:ea typeface="Cambria Math"/>
                          </a:rPr>
                          <m:t>𝐺</m:t>
                        </m:r>
                      </m:e>
                      <m:sub>
                        <m:r>
                          <a:rPr lang="en-AU" sz="2400" i="1" dirty="0">
                            <a:latin typeface="Cambria Math"/>
                            <a:ea typeface="Cambria Math"/>
                          </a:rPr>
                          <m:t>𝑙</m:t>
                        </m:r>
                      </m:sub>
                    </m:sSub>
                    <m:d>
                      <m:dPr>
                        <m:ctrlPr>
                          <a:rPr lang="en-AU" sz="2400" i="1" dirty="0">
                            <a:latin typeface="Cambria Math" panose="02040503050406030204" pitchFamily="18" charset="0"/>
                            <a:ea typeface="Cambria Math"/>
                          </a:rPr>
                        </m:ctrlPr>
                      </m:dPr>
                      <m:e>
                        <m:r>
                          <a:rPr lang="en-AU" sz="2400" i="1" dirty="0">
                            <a:latin typeface="Cambria Math"/>
                            <a:ea typeface="Cambria Math"/>
                          </a:rPr>
                          <m:t>𝑡</m:t>
                        </m:r>
                      </m:e>
                    </m:d>
                  </m:oMath>
                </a14:m>
                <a:r>
                  <a:rPr lang="en-AU" sz="2400" dirty="0"/>
                  <a:t> according to the updated resources, instances of VNFs and the remaining requests. </a:t>
                </a:r>
              </a:p>
              <a:p>
                <a:pPr marL="0" indent="0">
                  <a:buNone/>
                </a:pPr>
                <a:r>
                  <a:rPr lang="en-AU" b="1" dirty="0"/>
                  <a:t>Return </a:t>
                </a:r>
                <a:r>
                  <a:rPr lang="en-AU" dirty="0"/>
                  <a:t>matched requests and total cost. </a:t>
                </a:r>
                <a:endParaRPr lang="en-AU" b="1" dirty="0"/>
              </a:p>
              <a:p>
                <a:pPr lvl="2"/>
                <a:r>
                  <a:rPr lang="en-AU" sz="2400" b="1" dirty="0"/>
                  <a:t>Add numbering at each step</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11" t="-875" r="-2000" b="-6750"/>
                </a:stretch>
              </a:blipFill>
            </p:spPr>
            <p:txBody>
              <a:bodyPr/>
              <a:lstStyle/>
              <a:p>
                <a:r>
                  <a:rPr lang="en-AU">
                    <a:noFill/>
                  </a:rPr>
                  <a:t> </a:t>
                </a:r>
              </a:p>
            </p:txBody>
          </p:sp>
        </mc:Fallback>
      </mc:AlternateContent>
    </p:spTree>
    <p:extLst>
      <p:ext uri="{BB962C8B-B14F-4D97-AF65-F5344CB8AC3E}">
        <p14:creationId xmlns:p14="http://schemas.microsoft.com/office/powerpoint/2010/main" val="83968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Algorithm for A Finite Time Horizon</a:t>
            </a:r>
          </a:p>
        </p:txBody>
      </p:sp>
      <p:sp>
        <p:nvSpPr>
          <p:cNvPr id="3" name="Content Placeholder 2"/>
          <p:cNvSpPr>
            <a:spLocks noGrp="1"/>
          </p:cNvSpPr>
          <p:nvPr>
            <p:ph idx="1"/>
          </p:nvPr>
        </p:nvSpPr>
        <p:spPr/>
        <p:txBody>
          <a:bodyPr>
            <a:noAutofit/>
          </a:bodyPr>
          <a:lstStyle/>
          <a:p>
            <a:r>
              <a:rPr lang="en-AU" sz="2700" dirty="0"/>
              <a:t>We have considered the admission of offloading requests within one time slot, but in reality, requests arrive and depart from the system dynamically.</a:t>
            </a:r>
          </a:p>
          <a:p>
            <a:r>
              <a:rPr lang="en-AU" sz="2700" dirty="0"/>
              <a:t>As time goes by, some VNF instances will become idle. </a:t>
            </a:r>
          </a:p>
          <a:p>
            <a:endParaRPr lang="en-AU" sz="2700" dirty="0"/>
          </a:p>
          <a:p>
            <a:r>
              <a:rPr lang="en-AU" sz="2700" dirty="0"/>
              <a:t>How and when should we release idle VNF instances back to the system? </a:t>
            </a:r>
          </a:p>
          <a:p>
            <a:r>
              <a:rPr lang="en-AU" sz="2700" dirty="0"/>
              <a:t>We first look at two simple solutions.</a:t>
            </a:r>
          </a:p>
        </p:txBody>
      </p:sp>
    </p:spTree>
    <p:extLst>
      <p:ext uri="{BB962C8B-B14F-4D97-AF65-F5344CB8AC3E}">
        <p14:creationId xmlns:p14="http://schemas.microsoft.com/office/powerpoint/2010/main" val="3923924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Algorithm for Multiple Time Slot</a:t>
            </a:r>
          </a:p>
        </p:txBody>
      </p:sp>
      <p:sp>
        <p:nvSpPr>
          <p:cNvPr id="3" name="Content Placeholder 2"/>
          <p:cNvSpPr>
            <a:spLocks noGrp="1"/>
          </p:cNvSpPr>
          <p:nvPr>
            <p:ph idx="1"/>
          </p:nvPr>
        </p:nvSpPr>
        <p:spPr/>
        <p:txBody>
          <a:bodyPr>
            <a:noAutofit/>
          </a:bodyPr>
          <a:lstStyle/>
          <a:p>
            <a:pPr marL="457200" indent="-457200">
              <a:buFont typeface="+mj-lt"/>
              <a:buAutoNum type="arabicPeriod"/>
            </a:pPr>
            <a:r>
              <a:rPr lang="en-AU" sz="2500" dirty="0"/>
              <a:t>Do not release any VNF instances in case they are needed in future</a:t>
            </a:r>
          </a:p>
          <a:p>
            <a:pPr lvl="1"/>
            <a:r>
              <a:rPr lang="en-AU" sz="2300" dirty="0"/>
              <a:t>We expect some VNF instances will be shared with subsequent admitted requests. </a:t>
            </a:r>
          </a:p>
          <a:p>
            <a:pPr lvl="1"/>
            <a:r>
              <a:rPr lang="en-AU" sz="2300" dirty="0"/>
              <a:t>However more and more VNF instances will become idle, while available resources will become scarce. </a:t>
            </a:r>
          </a:p>
          <a:p>
            <a:pPr lvl="1"/>
            <a:endParaRPr lang="en-AU" sz="2300" dirty="0"/>
          </a:p>
          <a:p>
            <a:pPr marL="457200" indent="-457200">
              <a:buFont typeface="+mj-lt"/>
              <a:buAutoNum type="arabicPeriod"/>
            </a:pPr>
            <a:r>
              <a:rPr lang="en-AU" sz="2500" dirty="0"/>
              <a:t>Release the VNF instances immediately once they become idle. </a:t>
            </a:r>
          </a:p>
          <a:p>
            <a:pPr lvl="1"/>
            <a:r>
              <a:rPr lang="en-AU" sz="2300" dirty="0"/>
              <a:t>We avoid the maintenance cost of idle VNF instances.</a:t>
            </a:r>
          </a:p>
          <a:p>
            <a:pPr lvl="1"/>
            <a:r>
              <a:rPr lang="en-AU" sz="2300" dirty="0"/>
              <a:t>However, an instance may be demanded immediately after its release, incurring an instantiation cost and possibly causing the delay requirement to be violated.</a:t>
            </a:r>
          </a:p>
          <a:p>
            <a:pPr lvl="1"/>
            <a:endParaRPr lang="en-AU" sz="2300" dirty="0"/>
          </a:p>
          <a:p>
            <a:pPr marL="0" indent="0">
              <a:buNone/>
            </a:pPr>
            <a:r>
              <a:rPr lang="en-AU" sz="2700" dirty="0"/>
              <a:t>	</a:t>
            </a:r>
          </a:p>
        </p:txBody>
      </p:sp>
    </p:spTree>
    <p:extLst>
      <p:ext uri="{BB962C8B-B14F-4D97-AF65-F5344CB8AC3E}">
        <p14:creationId xmlns:p14="http://schemas.microsoft.com/office/powerpoint/2010/main" val="3453154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Algorithm for Multiple Time Slot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AU" dirty="0"/>
                  <a:t>We propose a prediction mechanism to predict idle VNF instance release and new VNF instance creations to respond to changing request patterns over time. </a:t>
                </a:r>
              </a:p>
              <a:p>
                <a:r>
                  <a:rPr lang="en-AU" dirty="0"/>
                  <a:t>Let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a:rPr>
                          <m:t>𝑛</m:t>
                        </m:r>
                      </m:e>
                      <m:sub>
                        <m:r>
                          <a:rPr lang="en-AU" b="0" i="1" smtClean="0">
                            <a:latin typeface="Cambria Math"/>
                          </a:rPr>
                          <m:t>𝑖𝑗</m:t>
                        </m:r>
                      </m:sub>
                    </m:sSub>
                    <m:r>
                      <a:rPr lang="en-AU" b="0" i="1" smtClean="0">
                        <a:latin typeface="Cambria Math"/>
                      </a:rPr>
                      <m:t>(</m:t>
                    </m:r>
                    <m:r>
                      <a:rPr lang="en-AU" b="0" i="1" smtClean="0">
                        <a:latin typeface="Cambria Math"/>
                      </a:rPr>
                      <m:t>𝑡</m:t>
                    </m:r>
                    <m:r>
                      <a:rPr lang="en-AU" b="0" i="1" smtClean="0">
                        <a:latin typeface="Cambria Math"/>
                      </a:rPr>
                      <m:t>)</m:t>
                    </m:r>
                  </m:oMath>
                </a14:m>
                <a:r>
                  <a:rPr lang="en-AU" dirty="0"/>
                  <a:t> be the number of maintained VNF instances of </a:t>
                </a:r>
                <a14:m>
                  <m:oMath xmlns:m="http://schemas.openxmlformats.org/officeDocument/2006/math">
                    <m:sSub>
                      <m:sSubPr>
                        <m:ctrlPr>
                          <a:rPr lang="en-AU" i="1">
                            <a:latin typeface="Cambria Math" panose="02040503050406030204" pitchFamily="18" charset="0"/>
                          </a:rPr>
                        </m:ctrlPr>
                      </m:sSubPr>
                      <m:e>
                        <m:r>
                          <a:rPr lang="en-AU" b="0" i="1" smtClean="0">
                            <a:latin typeface="Cambria Math"/>
                          </a:rPr>
                          <m:t>𝑓</m:t>
                        </m:r>
                      </m:e>
                      <m:sub>
                        <m:r>
                          <a:rPr lang="en-AU" i="1">
                            <a:latin typeface="Cambria Math"/>
                          </a:rPr>
                          <m:t>𝑖</m:t>
                        </m:r>
                      </m:sub>
                    </m:sSub>
                  </m:oMath>
                </a14:m>
                <a:r>
                  <a:rPr lang="en-AU" dirty="0"/>
                  <a:t> in cloudlet </a:t>
                </a:r>
                <a14:m>
                  <m:oMath xmlns:m="http://schemas.openxmlformats.org/officeDocument/2006/math">
                    <m:sSub>
                      <m:sSubPr>
                        <m:ctrlPr>
                          <a:rPr lang="en-AU" i="1" smtClean="0">
                            <a:latin typeface="Cambria Math" panose="02040503050406030204" pitchFamily="18" charset="0"/>
                          </a:rPr>
                        </m:ctrlPr>
                      </m:sSubPr>
                      <m:e>
                        <m:r>
                          <a:rPr lang="en-AU" b="0" i="1" smtClean="0">
                            <a:latin typeface="Cambria Math"/>
                          </a:rPr>
                          <m:t>𝑐</m:t>
                        </m:r>
                      </m:e>
                      <m:sub>
                        <m:r>
                          <a:rPr lang="en-AU" b="0" i="1" smtClean="0">
                            <a:latin typeface="Cambria Math"/>
                          </a:rPr>
                          <m:t>𝑗</m:t>
                        </m:r>
                      </m:sub>
                    </m:sSub>
                    <m:r>
                      <a:rPr lang="en-AU" i="1">
                        <a:latin typeface="Cambria Math"/>
                      </a:rPr>
                      <m:t> </m:t>
                    </m:r>
                  </m:oMath>
                </a14:m>
                <a:r>
                  <a:rPr lang="en-AU" dirty="0"/>
                  <a:t>at time </a:t>
                </a:r>
                <a:r>
                  <a:rPr lang="en-AU" i="1" dirty="0"/>
                  <a:t>t</a:t>
                </a:r>
                <a:r>
                  <a:rPr lang="en-AU" dirty="0"/>
                  <a:t>, and let </a:t>
                </a:r>
                <a14:m>
                  <m:oMath xmlns:m="http://schemas.openxmlformats.org/officeDocument/2006/math">
                    <m:sSub>
                      <m:sSubPr>
                        <m:ctrlPr>
                          <a:rPr lang="en-AU" i="1">
                            <a:latin typeface="Cambria Math" panose="02040503050406030204" pitchFamily="18" charset="0"/>
                          </a:rPr>
                        </m:ctrlPr>
                      </m:sSubPr>
                      <m:e>
                        <m:r>
                          <a:rPr lang="en-AU" i="1">
                            <a:latin typeface="Cambria Math"/>
                          </a:rPr>
                          <m:t>𝑛</m:t>
                        </m:r>
                        <m:r>
                          <a:rPr lang="en-AU" b="0" i="1" smtClean="0">
                            <a:latin typeface="Cambria Math"/>
                          </a:rPr>
                          <m:t>′</m:t>
                        </m:r>
                      </m:e>
                      <m:sub>
                        <m:r>
                          <a:rPr lang="en-AU" i="1">
                            <a:latin typeface="Cambria Math"/>
                          </a:rPr>
                          <m:t>𝑖𝑗</m:t>
                        </m:r>
                      </m:sub>
                    </m:sSub>
                    <m:r>
                      <a:rPr lang="en-AU" i="1">
                        <a:latin typeface="Cambria Math"/>
                      </a:rPr>
                      <m:t>(</m:t>
                    </m:r>
                    <m:r>
                      <a:rPr lang="en-AU" i="1">
                        <a:latin typeface="Cambria Math"/>
                      </a:rPr>
                      <m:t>𝑡</m:t>
                    </m:r>
                    <m:r>
                      <a:rPr lang="en-AU" i="1">
                        <a:latin typeface="Cambria Math"/>
                      </a:rPr>
                      <m:t>)</m:t>
                    </m:r>
                  </m:oMath>
                </a14:m>
                <a:r>
                  <a:rPr lang="en-AU" dirty="0"/>
                  <a:t> be the number of instances required to meet delay requirements of users. </a:t>
                </a:r>
              </a:p>
              <a:p>
                <a:r>
                  <a:rPr lang="en-AU" dirty="0"/>
                  <a:t>The number of idle instances is thus:</a:t>
                </a:r>
              </a:p>
              <a:p>
                <a:pPr marL="0" indent="0">
                  <a:buNone/>
                </a:pPr>
                <a:r>
                  <a:rPr lang="en-AU" dirty="0"/>
                  <a:t>	</a:t>
                </a:r>
              </a:p>
              <a:p>
                <a:r>
                  <a:rPr lang="en-AU" dirty="0"/>
                  <a:t>If the cost overhead for maintaining idle VNF instances is beyond a given threshold </a:t>
                </a:r>
                <a14:m>
                  <m:oMath xmlns:m="http://schemas.openxmlformats.org/officeDocument/2006/math">
                    <m:r>
                      <a:rPr lang="en-AU" i="1" smtClean="0">
                        <a:latin typeface="Cambria Math"/>
                        <a:ea typeface="Cambria Math"/>
                      </a:rPr>
                      <m:t>𝜃</m:t>
                    </m:r>
                  </m:oMath>
                </a14:m>
                <a:r>
                  <a:rPr lang="en-AU" dirty="0"/>
                  <a:t>, we release some of the idle resources back to the system.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667" t="-875" r="-74"/>
                </a:stretch>
              </a:blipFill>
            </p:spPr>
            <p:txBody>
              <a:bodyPr/>
              <a:lstStyle/>
              <a:p>
                <a:r>
                  <a:rPr lang="en-AU">
                    <a:noFill/>
                  </a:rPr>
                  <a:t> </a:t>
                </a:r>
              </a:p>
            </p:txBody>
          </p:sp>
        </mc:Fallback>
      </mc:AlternateContent>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108373" y="4508199"/>
            <a:ext cx="2912915" cy="351086"/>
          </a:xfrm>
          <a:prstGeom prst="rect">
            <a:avLst/>
          </a:prstGeom>
        </p:spPr>
      </p:pic>
    </p:spTree>
    <p:extLst>
      <p:ext uri="{BB962C8B-B14F-4D97-AF65-F5344CB8AC3E}">
        <p14:creationId xmlns:p14="http://schemas.microsoft.com/office/powerpoint/2010/main" val="1881703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Algorithm for Multiple Time Slot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AU" sz="2300" dirty="0"/>
                  <a:t>Clearly at least the required number of instances </a:t>
                </a:r>
                <a14:m>
                  <m:oMath xmlns:m="http://schemas.openxmlformats.org/officeDocument/2006/math">
                    <m:sSub>
                      <m:sSubPr>
                        <m:ctrlPr>
                          <a:rPr lang="en-AU" sz="2300" i="1">
                            <a:latin typeface="Cambria Math" panose="02040503050406030204" pitchFamily="18" charset="0"/>
                          </a:rPr>
                        </m:ctrlPr>
                      </m:sSubPr>
                      <m:e>
                        <m:r>
                          <a:rPr lang="en-AU" sz="2300" i="1">
                            <a:latin typeface="Cambria Math"/>
                          </a:rPr>
                          <m:t>𝑛</m:t>
                        </m:r>
                        <m:r>
                          <a:rPr lang="en-AU" sz="2300" i="1">
                            <a:latin typeface="Cambria Math"/>
                          </a:rPr>
                          <m:t>′</m:t>
                        </m:r>
                      </m:e>
                      <m:sub>
                        <m:r>
                          <a:rPr lang="en-AU" sz="2300" i="1">
                            <a:latin typeface="Cambria Math"/>
                          </a:rPr>
                          <m:t>𝑖𝑗</m:t>
                        </m:r>
                      </m:sub>
                    </m:sSub>
                    <m:r>
                      <a:rPr lang="en-AU" sz="2300" i="1">
                        <a:latin typeface="Cambria Math"/>
                      </a:rPr>
                      <m:t>(</m:t>
                    </m:r>
                    <m:r>
                      <a:rPr lang="en-AU" sz="2300" i="1">
                        <a:latin typeface="Cambria Math"/>
                      </a:rPr>
                      <m:t>𝑡</m:t>
                    </m:r>
                    <m:r>
                      <a:rPr lang="en-AU" sz="2300" i="1">
                        <a:latin typeface="Cambria Math"/>
                      </a:rPr>
                      <m:t>)</m:t>
                    </m:r>
                  </m:oMath>
                </a14:m>
                <a:r>
                  <a:rPr lang="en-AU" sz="2300" dirty="0"/>
                  <a:t> should be maintained. However to avoid a situation where the same resource that was released is immediately requested again, we make a prediction on the number of required instances at the next time slot. </a:t>
                </a:r>
              </a:p>
              <a:p>
                <a:r>
                  <a:rPr lang="en-AU" sz="2300" dirty="0"/>
                  <a:t>Specifically, we adopt an auto-regression method to predict the number of VNF instances </a:t>
                </a:r>
                <a14:m>
                  <m:oMath xmlns:m="http://schemas.openxmlformats.org/officeDocument/2006/math">
                    <m:sSub>
                      <m:sSubPr>
                        <m:ctrlPr>
                          <a:rPr lang="en-AU" sz="2300" b="0" i="1" smtClean="0">
                            <a:latin typeface="Cambria Math" panose="02040503050406030204" pitchFamily="18" charset="0"/>
                          </a:rPr>
                        </m:ctrlPr>
                      </m:sSubPr>
                      <m:e>
                        <m:acc>
                          <m:accPr>
                            <m:chr m:val="̂"/>
                            <m:ctrlPr>
                              <a:rPr lang="en-AU" sz="2300" i="1">
                                <a:latin typeface="Cambria Math" panose="02040503050406030204" pitchFamily="18" charset="0"/>
                              </a:rPr>
                            </m:ctrlPr>
                          </m:accPr>
                          <m:e>
                            <m:r>
                              <a:rPr lang="en-AU" sz="2300" i="1">
                                <a:latin typeface="Cambria Math"/>
                              </a:rPr>
                              <m:t>𝑛</m:t>
                            </m:r>
                          </m:e>
                        </m:acc>
                      </m:e>
                      <m:sub>
                        <m:r>
                          <a:rPr lang="en-AU" sz="2300" b="0" i="1" smtClean="0">
                            <a:latin typeface="Cambria Math"/>
                          </a:rPr>
                          <m:t>𝑖𝑗</m:t>
                        </m:r>
                      </m:sub>
                    </m:sSub>
                    <m:d>
                      <m:dPr>
                        <m:ctrlPr>
                          <a:rPr lang="en-AU" sz="2300" b="0" i="1" smtClean="0">
                            <a:latin typeface="Cambria Math" panose="02040503050406030204" pitchFamily="18" charset="0"/>
                          </a:rPr>
                        </m:ctrlPr>
                      </m:dPr>
                      <m:e>
                        <m:r>
                          <a:rPr lang="en-AU" sz="2300" b="0" i="1" smtClean="0">
                            <a:latin typeface="Cambria Math"/>
                          </a:rPr>
                          <m:t>𝑡</m:t>
                        </m:r>
                      </m:e>
                    </m:d>
                  </m:oMath>
                </a14:m>
                <a:r>
                  <a:rPr lang="en-AU" sz="2300" dirty="0"/>
                  <a:t> of </a:t>
                </a:r>
                <a14:m>
                  <m:oMath xmlns:m="http://schemas.openxmlformats.org/officeDocument/2006/math">
                    <m:sSub>
                      <m:sSubPr>
                        <m:ctrlPr>
                          <a:rPr lang="en-AU" sz="2300" i="1">
                            <a:latin typeface="Cambria Math" panose="02040503050406030204" pitchFamily="18" charset="0"/>
                          </a:rPr>
                        </m:ctrlPr>
                      </m:sSubPr>
                      <m:e>
                        <m:r>
                          <a:rPr lang="en-AU" sz="2300" i="1">
                            <a:latin typeface="Cambria Math"/>
                          </a:rPr>
                          <m:t>𝑓</m:t>
                        </m:r>
                      </m:e>
                      <m:sub>
                        <m:r>
                          <a:rPr lang="en-AU" sz="2300" i="1">
                            <a:latin typeface="Cambria Math"/>
                          </a:rPr>
                          <m:t>𝑖</m:t>
                        </m:r>
                      </m:sub>
                    </m:sSub>
                  </m:oMath>
                </a14:m>
                <a:r>
                  <a:rPr lang="en-AU" sz="2300" dirty="0"/>
                  <a:t> in cloudlet </a:t>
                </a:r>
                <a14:m>
                  <m:oMath xmlns:m="http://schemas.openxmlformats.org/officeDocument/2006/math">
                    <m:sSub>
                      <m:sSubPr>
                        <m:ctrlPr>
                          <a:rPr lang="en-AU" sz="2300" i="1">
                            <a:latin typeface="Cambria Math" panose="02040503050406030204" pitchFamily="18" charset="0"/>
                          </a:rPr>
                        </m:ctrlPr>
                      </m:sSubPr>
                      <m:e>
                        <m:r>
                          <a:rPr lang="en-AU" sz="2300" i="1">
                            <a:latin typeface="Cambria Math"/>
                          </a:rPr>
                          <m:t>𝑐</m:t>
                        </m:r>
                      </m:e>
                      <m:sub>
                        <m:r>
                          <a:rPr lang="en-AU" sz="2300" i="1">
                            <a:latin typeface="Cambria Math"/>
                          </a:rPr>
                          <m:t>𝑗</m:t>
                        </m:r>
                      </m:sub>
                    </m:sSub>
                    <m:r>
                      <a:rPr lang="en-AU" sz="2300" i="1">
                        <a:latin typeface="Cambria Math"/>
                      </a:rPr>
                      <m:t> </m:t>
                    </m:r>
                  </m:oMath>
                </a14:m>
                <a:r>
                  <a:rPr lang="en-AU" sz="2300" dirty="0"/>
                  <a:t>at time </a:t>
                </a:r>
                <a:r>
                  <a:rPr lang="en-AU" sz="2300" i="1" dirty="0"/>
                  <a:t>t</a:t>
                </a:r>
                <a:r>
                  <a:rPr lang="en-AU" sz="2300" dirty="0"/>
                  <a:t>+1:</a:t>
                </a:r>
              </a:p>
              <a:p>
                <a:endParaRPr lang="en-AU" sz="2300" dirty="0"/>
              </a:p>
              <a:p>
                <a:r>
                  <a:rPr lang="en-AU" sz="2300" dirty="0"/>
                  <a:t>Where </a:t>
                </a:r>
                <a14:m>
                  <m:oMath xmlns:m="http://schemas.openxmlformats.org/officeDocument/2006/math">
                    <m:sSub>
                      <m:sSubPr>
                        <m:ctrlPr>
                          <a:rPr lang="en-AU" sz="2300" i="1" smtClean="0">
                            <a:latin typeface="Cambria Math" panose="02040503050406030204" pitchFamily="18" charset="0"/>
                            <a:ea typeface="Cambria Math"/>
                          </a:rPr>
                        </m:ctrlPr>
                      </m:sSubPr>
                      <m:e>
                        <m:r>
                          <a:rPr lang="en-AU" sz="2300" i="1" smtClean="0">
                            <a:latin typeface="Cambria Math"/>
                            <a:ea typeface="Cambria Math"/>
                          </a:rPr>
                          <m:t>𝛼</m:t>
                        </m:r>
                      </m:e>
                      <m:sub>
                        <m:sSup>
                          <m:sSupPr>
                            <m:ctrlPr>
                              <a:rPr lang="en-AU" sz="2300" b="0" i="1" smtClean="0">
                                <a:latin typeface="Cambria Math" panose="02040503050406030204" pitchFamily="18" charset="0"/>
                                <a:ea typeface="Cambria Math"/>
                              </a:rPr>
                            </m:ctrlPr>
                          </m:sSupPr>
                          <m:e>
                            <m:r>
                              <a:rPr lang="en-AU" sz="2300" b="0" i="1" smtClean="0">
                                <a:latin typeface="Cambria Math"/>
                                <a:ea typeface="Cambria Math"/>
                              </a:rPr>
                              <m:t>𝑘</m:t>
                            </m:r>
                          </m:e>
                          <m:sup>
                            <m:r>
                              <a:rPr lang="en-AU" sz="2300" b="0" i="1" smtClean="0">
                                <a:latin typeface="Cambria Math"/>
                                <a:ea typeface="Cambria Math"/>
                              </a:rPr>
                              <m:t>′</m:t>
                            </m:r>
                          </m:sup>
                        </m:sSup>
                      </m:sub>
                    </m:sSub>
                    <m:d>
                      <m:dPr>
                        <m:ctrlPr>
                          <a:rPr lang="en-AU" sz="2300" b="0" i="1" smtClean="0">
                            <a:latin typeface="Cambria Math" panose="02040503050406030204" pitchFamily="18" charset="0"/>
                            <a:ea typeface="Cambria Math"/>
                          </a:rPr>
                        </m:ctrlPr>
                      </m:dPr>
                      <m:e>
                        <m:r>
                          <a:rPr lang="en-AU" sz="2300" b="0" i="1" smtClean="0">
                            <a:latin typeface="Cambria Math"/>
                            <a:ea typeface="Cambria Math"/>
                          </a:rPr>
                          <m:t>&gt;0</m:t>
                        </m:r>
                      </m:e>
                    </m:d>
                  </m:oMath>
                </a14:m>
                <a:r>
                  <a:rPr lang="en-AU" sz="2300" dirty="0"/>
                  <a:t> is a constant with </a:t>
                </a:r>
                <a14:m>
                  <m:oMath xmlns:m="http://schemas.openxmlformats.org/officeDocument/2006/math">
                    <m:r>
                      <a:rPr lang="en-AU" sz="2300" b="0" i="0" smtClean="0">
                        <a:latin typeface="Cambria Math"/>
                        <a:ea typeface="Cambria Math"/>
                      </a:rPr>
                      <m:t>0&lt;</m:t>
                    </m:r>
                    <m:sSub>
                      <m:sSubPr>
                        <m:ctrlPr>
                          <a:rPr lang="en-AU" sz="2300" i="1">
                            <a:latin typeface="Cambria Math" panose="02040503050406030204" pitchFamily="18" charset="0"/>
                            <a:ea typeface="Cambria Math"/>
                          </a:rPr>
                        </m:ctrlPr>
                      </m:sSubPr>
                      <m:e>
                        <m:r>
                          <a:rPr lang="en-AU" sz="2300" i="1">
                            <a:latin typeface="Cambria Math"/>
                            <a:ea typeface="Cambria Math"/>
                          </a:rPr>
                          <m:t>𝛼</m:t>
                        </m:r>
                      </m:e>
                      <m:sub>
                        <m:sSup>
                          <m:sSupPr>
                            <m:ctrlPr>
                              <a:rPr lang="en-AU" sz="2300" i="1">
                                <a:latin typeface="Cambria Math" panose="02040503050406030204" pitchFamily="18" charset="0"/>
                                <a:ea typeface="Cambria Math"/>
                              </a:rPr>
                            </m:ctrlPr>
                          </m:sSupPr>
                          <m:e>
                            <m:r>
                              <a:rPr lang="en-AU" sz="2300" i="1">
                                <a:latin typeface="Cambria Math"/>
                                <a:ea typeface="Cambria Math"/>
                              </a:rPr>
                              <m:t>𝑘</m:t>
                            </m:r>
                          </m:e>
                          <m:sup>
                            <m:r>
                              <a:rPr lang="en-AU" sz="2300" i="1">
                                <a:latin typeface="Cambria Math"/>
                                <a:ea typeface="Cambria Math"/>
                              </a:rPr>
                              <m:t>′</m:t>
                            </m:r>
                          </m:sup>
                        </m:sSup>
                      </m:sub>
                    </m:sSub>
                    <m:r>
                      <a:rPr lang="en-AU" sz="2300" i="1" smtClean="0">
                        <a:latin typeface="Cambria Math"/>
                        <a:ea typeface="Cambria Math"/>
                      </a:rPr>
                      <m:t>≤</m:t>
                    </m:r>
                    <m:r>
                      <a:rPr lang="en-AU" sz="2300" b="0" i="1" smtClean="0">
                        <a:latin typeface="Cambria Math"/>
                        <a:ea typeface="Cambria Math"/>
                      </a:rPr>
                      <m:t>1</m:t>
                    </m:r>
                  </m:oMath>
                </a14:m>
                <a:r>
                  <a:rPr lang="en-AU" sz="2300" dirty="0"/>
                  <a:t>, </a:t>
                </a:r>
              </a:p>
              <a:p>
                <a:pPr marL="0" indent="0">
                  <a:buNone/>
                </a:pPr>
                <a:r>
                  <a:rPr lang="en-AU" sz="2300" dirty="0"/>
                  <a:t>   </a:t>
                </a:r>
                <a14:m>
                  <m:oMath xmlns:m="http://schemas.openxmlformats.org/officeDocument/2006/math">
                    <m:nary>
                      <m:naryPr>
                        <m:chr m:val="∑"/>
                        <m:limLoc m:val="subSup"/>
                        <m:ctrlPr>
                          <a:rPr lang="en-AU" sz="2300" i="1" smtClean="0">
                            <a:latin typeface="Cambria Math" panose="02040503050406030204" pitchFamily="18" charset="0"/>
                          </a:rPr>
                        </m:ctrlPr>
                      </m:naryPr>
                      <m:sub>
                        <m:r>
                          <m:rPr>
                            <m:brk m:alnAt="25"/>
                          </m:rPr>
                          <a:rPr lang="en-AU" sz="2300" b="0" i="1" smtClean="0">
                            <a:latin typeface="Cambria Math"/>
                          </a:rPr>
                          <m:t>𝑙</m:t>
                        </m:r>
                        <m:r>
                          <a:rPr lang="en-AU" sz="2300" b="0" i="1" smtClean="0">
                            <a:latin typeface="Cambria Math"/>
                          </a:rPr>
                          <m:t>=1</m:t>
                        </m:r>
                      </m:sub>
                      <m:sup>
                        <m:r>
                          <a:rPr lang="en-AU" sz="2300" b="0" i="1" smtClean="0">
                            <a:latin typeface="Cambria Math"/>
                          </a:rPr>
                          <m:t>𝑡</m:t>
                        </m:r>
                      </m:sup>
                      <m:e>
                        <m:sSub>
                          <m:sSubPr>
                            <m:ctrlPr>
                              <a:rPr lang="en-AU" sz="2300" i="1" smtClean="0">
                                <a:latin typeface="Cambria Math" panose="02040503050406030204" pitchFamily="18" charset="0"/>
                              </a:rPr>
                            </m:ctrlPr>
                          </m:sSubPr>
                          <m:e>
                            <m:r>
                              <a:rPr lang="en-AU" sz="2300" i="1">
                                <a:latin typeface="Cambria Math"/>
                                <a:ea typeface="Cambria Math"/>
                              </a:rPr>
                              <m:t>𝛼</m:t>
                            </m:r>
                          </m:e>
                          <m:sub>
                            <m:r>
                              <a:rPr lang="en-AU" sz="2300" b="0" i="1" smtClean="0">
                                <a:latin typeface="Cambria Math"/>
                              </a:rPr>
                              <m:t>𝑙</m:t>
                            </m:r>
                          </m:sub>
                        </m:sSub>
                      </m:e>
                    </m:nary>
                    <m:r>
                      <a:rPr lang="en-AU" sz="2300" b="0" i="1" smtClean="0">
                        <a:latin typeface="Cambria Math"/>
                      </a:rPr>
                      <m:t>=1</m:t>
                    </m:r>
                  </m:oMath>
                </a14:m>
                <a:r>
                  <a:rPr lang="en-AU" sz="2300" dirty="0"/>
                  <a:t>, and </a:t>
                </a:r>
                <a14:m>
                  <m:oMath xmlns:m="http://schemas.openxmlformats.org/officeDocument/2006/math">
                    <m:sSub>
                      <m:sSubPr>
                        <m:ctrlPr>
                          <a:rPr lang="en-AU" sz="2300" i="1">
                            <a:latin typeface="Cambria Math" panose="02040503050406030204" pitchFamily="18" charset="0"/>
                            <a:ea typeface="Cambria Math"/>
                          </a:rPr>
                        </m:ctrlPr>
                      </m:sSubPr>
                      <m:e>
                        <m:r>
                          <a:rPr lang="en-AU" sz="2300" i="1">
                            <a:latin typeface="Cambria Math"/>
                            <a:ea typeface="Cambria Math"/>
                          </a:rPr>
                          <m:t>𝛼</m:t>
                        </m:r>
                      </m:e>
                      <m:sub>
                        <m:sSub>
                          <m:sSubPr>
                            <m:ctrlPr>
                              <a:rPr lang="en-AU" sz="2300" i="1" smtClean="0">
                                <a:latin typeface="Cambria Math" panose="02040503050406030204" pitchFamily="18" charset="0"/>
                                <a:ea typeface="Cambria Math"/>
                              </a:rPr>
                            </m:ctrlPr>
                          </m:sSubPr>
                          <m:e>
                            <m:r>
                              <a:rPr lang="en-AU" sz="2300" b="0" i="1" smtClean="0">
                                <a:latin typeface="Cambria Math"/>
                                <a:ea typeface="Cambria Math"/>
                              </a:rPr>
                              <m:t>𝑘</m:t>
                            </m:r>
                          </m:e>
                          <m:sub>
                            <m:r>
                              <a:rPr lang="en-AU" sz="2300" b="0" i="1" smtClean="0">
                                <a:latin typeface="Cambria Math"/>
                                <a:ea typeface="Cambria Math"/>
                              </a:rPr>
                              <m:t>1</m:t>
                            </m:r>
                          </m:sub>
                        </m:sSub>
                      </m:sub>
                    </m:sSub>
                    <m:r>
                      <a:rPr lang="en-AU" sz="2300" i="1" smtClean="0">
                        <a:latin typeface="Cambria Math"/>
                        <a:ea typeface="Cambria Math"/>
                      </a:rPr>
                      <m:t>≥</m:t>
                    </m:r>
                    <m:sSub>
                      <m:sSubPr>
                        <m:ctrlPr>
                          <a:rPr lang="en-AU" sz="2300" i="1">
                            <a:latin typeface="Cambria Math" panose="02040503050406030204" pitchFamily="18" charset="0"/>
                            <a:ea typeface="Cambria Math"/>
                          </a:rPr>
                        </m:ctrlPr>
                      </m:sSubPr>
                      <m:e>
                        <m:r>
                          <a:rPr lang="en-AU" sz="2300" i="1">
                            <a:latin typeface="Cambria Math"/>
                            <a:ea typeface="Cambria Math"/>
                          </a:rPr>
                          <m:t>𝛼</m:t>
                        </m:r>
                      </m:e>
                      <m:sub>
                        <m:sSub>
                          <m:sSubPr>
                            <m:ctrlPr>
                              <a:rPr lang="en-AU" sz="2300" i="1">
                                <a:latin typeface="Cambria Math" panose="02040503050406030204" pitchFamily="18" charset="0"/>
                                <a:ea typeface="Cambria Math"/>
                              </a:rPr>
                            </m:ctrlPr>
                          </m:sSubPr>
                          <m:e>
                            <m:r>
                              <a:rPr lang="en-AU" sz="2300" i="1">
                                <a:latin typeface="Cambria Math"/>
                                <a:ea typeface="Cambria Math"/>
                              </a:rPr>
                              <m:t>𝑘</m:t>
                            </m:r>
                          </m:e>
                          <m:sub>
                            <m:r>
                              <a:rPr lang="en-AU" sz="2300" b="0" i="1" smtClean="0">
                                <a:latin typeface="Cambria Math"/>
                                <a:ea typeface="Cambria Math"/>
                              </a:rPr>
                              <m:t>2</m:t>
                            </m:r>
                          </m:sub>
                        </m:sSub>
                      </m:sub>
                    </m:sSub>
                  </m:oMath>
                </a14:m>
                <a:r>
                  <a:rPr lang="en-AU" sz="2300" dirty="0"/>
                  <a:t> if </a:t>
                </a:r>
                <a14:m>
                  <m:oMath xmlns:m="http://schemas.openxmlformats.org/officeDocument/2006/math">
                    <m:sSub>
                      <m:sSubPr>
                        <m:ctrlPr>
                          <a:rPr lang="en-AU" sz="2300" i="1" smtClean="0">
                            <a:latin typeface="Cambria Math" panose="02040503050406030204" pitchFamily="18" charset="0"/>
                            <a:ea typeface="Cambria Math"/>
                          </a:rPr>
                        </m:ctrlPr>
                      </m:sSubPr>
                      <m:e>
                        <m:r>
                          <a:rPr lang="en-AU" sz="2300" b="0" i="1" smtClean="0">
                            <a:latin typeface="Cambria Math"/>
                            <a:ea typeface="Cambria Math"/>
                          </a:rPr>
                          <m:t>𝑘</m:t>
                        </m:r>
                      </m:e>
                      <m:sub>
                        <m:r>
                          <a:rPr lang="en-AU" sz="2300" b="0" i="1" smtClean="0">
                            <a:latin typeface="Cambria Math"/>
                            <a:ea typeface="Cambria Math"/>
                          </a:rPr>
                          <m:t>1</m:t>
                        </m:r>
                      </m:sub>
                    </m:sSub>
                    <m:r>
                      <a:rPr lang="en-AU" sz="2300" b="0" i="1" smtClean="0">
                        <a:latin typeface="Cambria Math"/>
                        <a:ea typeface="Cambria Math"/>
                      </a:rPr>
                      <m:t>&lt;</m:t>
                    </m:r>
                    <m:sSub>
                      <m:sSubPr>
                        <m:ctrlPr>
                          <a:rPr lang="en-AU" sz="2300" i="1">
                            <a:latin typeface="Cambria Math" panose="02040503050406030204" pitchFamily="18" charset="0"/>
                            <a:ea typeface="Cambria Math"/>
                          </a:rPr>
                        </m:ctrlPr>
                      </m:sSubPr>
                      <m:e>
                        <m:r>
                          <a:rPr lang="en-AU" sz="2300" i="1">
                            <a:latin typeface="Cambria Math"/>
                            <a:ea typeface="Cambria Math"/>
                          </a:rPr>
                          <m:t>𝑘</m:t>
                        </m:r>
                      </m:e>
                      <m:sub>
                        <m:r>
                          <a:rPr lang="en-AU" sz="2300" b="0" i="1" smtClean="0">
                            <a:latin typeface="Cambria Math"/>
                            <a:ea typeface="Cambria Math"/>
                          </a:rPr>
                          <m:t>2</m:t>
                        </m:r>
                      </m:sub>
                    </m:sSub>
                  </m:oMath>
                </a14:m>
                <a:r>
                  <a:rPr lang="en-AU" sz="2300" dirty="0"/>
                  <a:t>.</a:t>
                </a:r>
              </a:p>
              <a:p>
                <a:r>
                  <a:rPr lang="en-AU" sz="2300" dirty="0"/>
                  <a:t>We keep </a:t>
                </a:r>
                <a14:m>
                  <m:oMath xmlns:m="http://schemas.openxmlformats.org/officeDocument/2006/math">
                    <m:r>
                      <m:rPr>
                        <m:sty m:val="p"/>
                      </m:rPr>
                      <a:rPr lang="en-AU" sz="2300" b="0" i="0" smtClean="0">
                        <a:latin typeface="Cambria Math"/>
                      </a:rPr>
                      <m:t>max</m:t>
                    </m:r>
                    <m:r>
                      <a:rPr lang="en-AU" sz="2300" b="0" i="1" smtClean="0">
                        <a:latin typeface="Cambria Math"/>
                      </a:rPr>
                      <m:t>⁡{</m:t>
                    </m:r>
                    <m:sSub>
                      <m:sSubPr>
                        <m:ctrlPr>
                          <a:rPr lang="en-AU" sz="2300" i="1">
                            <a:latin typeface="Cambria Math" panose="02040503050406030204" pitchFamily="18" charset="0"/>
                          </a:rPr>
                        </m:ctrlPr>
                      </m:sSubPr>
                      <m:e>
                        <m:acc>
                          <m:accPr>
                            <m:chr m:val="̂"/>
                            <m:ctrlPr>
                              <a:rPr lang="en-AU" sz="2300" i="1">
                                <a:latin typeface="Cambria Math" panose="02040503050406030204" pitchFamily="18" charset="0"/>
                              </a:rPr>
                            </m:ctrlPr>
                          </m:accPr>
                          <m:e>
                            <m:r>
                              <a:rPr lang="en-AU" sz="2300" i="1">
                                <a:latin typeface="Cambria Math"/>
                              </a:rPr>
                              <m:t>𝑛</m:t>
                            </m:r>
                          </m:e>
                        </m:acc>
                      </m:e>
                      <m:sub>
                        <m:r>
                          <a:rPr lang="en-AU" sz="2300" i="1">
                            <a:latin typeface="Cambria Math"/>
                          </a:rPr>
                          <m:t>𝑖𝑗</m:t>
                        </m:r>
                      </m:sub>
                    </m:sSub>
                    <m:d>
                      <m:dPr>
                        <m:ctrlPr>
                          <a:rPr lang="en-AU" sz="2300" i="1">
                            <a:latin typeface="Cambria Math" panose="02040503050406030204" pitchFamily="18" charset="0"/>
                          </a:rPr>
                        </m:ctrlPr>
                      </m:dPr>
                      <m:e>
                        <m:r>
                          <a:rPr lang="en-AU" sz="2300" i="1">
                            <a:latin typeface="Cambria Math"/>
                          </a:rPr>
                          <m:t>𝑡</m:t>
                        </m:r>
                      </m:e>
                    </m:d>
                    <m:r>
                      <a:rPr lang="en-AU" sz="2300" b="0" i="1" smtClean="0">
                        <a:latin typeface="Cambria Math"/>
                      </a:rPr>
                      <m:t>,</m:t>
                    </m:r>
                    <m:sSub>
                      <m:sSubPr>
                        <m:ctrlPr>
                          <a:rPr lang="en-AU" sz="2300" i="1">
                            <a:latin typeface="Cambria Math" panose="02040503050406030204" pitchFamily="18" charset="0"/>
                          </a:rPr>
                        </m:ctrlPr>
                      </m:sSubPr>
                      <m:e>
                        <m:r>
                          <a:rPr lang="en-AU" sz="2300" i="1">
                            <a:latin typeface="Cambria Math"/>
                          </a:rPr>
                          <m:t>𝑛</m:t>
                        </m:r>
                        <m:r>
                          <a:rPr lang="en-AU" sz="2300" i="1">
                            <a:latin typeface="Cambria Math"/>
                          </a:rPr>
                          <m:t>′</m:t>
                        </m:r>
                      </m:e>
                      <m:sub>
                        <m:r>
                          <a:rPr lang="en-AU" sz="2300" i="1">
                            <a:latin typeface="Cambria Math"/>
                          </a:rPr>
                          <m:t>𝑖𝑗</m:t>
                        </m:r>
                      </m:sub>
                    </m:sSub>
                    <m:r>
                      <a:rPr lang="en-AU" sz="2300" i="1">
                        <a:latin typeface="Cambria Math"/>
                      </a:rPr>
                      <m:t>(</m:t>
                    </m:r>
                    <m:r>
                      <a:rPr lang="en-AU" sz="2300" i="1">
                        <a:latin typeface="Cambria Math"/>
                      </a:rPr>
                      <m:t>𝑡</m:t>
                    </m:r>
                    <m:r>
                      <a:rPr lang="en-AU" sz="2300" i="1">
                        <a:latin typeface="Cambria Math"/>
                      </a:rPr>
                      <m:t>)}</m:t>
                    </m:r>
                  </m:oMath>
                </a14:m>
                <a:r>
                  <a:rPr lang="en-AU" sz="2300" dirty="0"/>
                  <a:t> instances, and release the rest.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2444" t="-1000" r="-1630" b="-5875"/>
                </a:stretch>
              </a:blipFill>
            </p:spPr>
            <p:txBody>
              <a:bodyPr/>
              <a:lstStyle/>
              <a:p>
                <a:r>
                  <a:rPr lang="en-AU">
                    <a:noFill/>
                  </a:rPr>
                  <a:t> </a:t>
                </a:r>
              </a:p>
            </p:txBody>
          </p:sp>
        </mc:Fallback>
      </mc:AlternateContent>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55576" y="4653136"/>
            <a:ext cx="7482515" cy="316343"/>
          </a:xfrm>
          <a:prstGeom prst="rect">
            <a:avLst/>
          </a:prstGeom>
        </p:spPr>
      </p:pic>
    </p:spTree>
    <p:extLst>
      <p:ext uri="{BB962C8B-B14F-4D97-AF65-F5344CB8AC3E}">
        <p14:creationId xmlns:p14="http://schemas.microsoft.com/office/powerpoint/2010/main" val="1304050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Algorithm for Multiple Time Slot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AU" dirty="0"/>
                  <a:t>We also consider the scenario where demand for function </a:t>
                </a:r>
                <a14:m>
                  <m:oMath xmlns:m="http://schemas.openxmlformats.org/officeDocument/2006/math">
                    <m:sSub>
                      <m:sSubPr>
                        <m:ctrlPr>
                          <a:rPr lang="en-AU" i="1">
                            <a:latin typeface="Cambria Math" panose="02040503050406030204" pitchFamily="18" charset="0"/>
                          </a:rPr>
                        </m:ctrlPr>
                      </m:sSubPr>
                      <m:e>
                        <m:r>
                          <a:rPr lang="en-AU" i="1">
                            <a:latin typeface="Cambria Math"/>
                          </a:rPr>
                          <m:t>𝑓</m:t>
                        </m:r>
                      </m:e>
                      <m:sub>
                        <m:r>
                          <a:rPr lang="en-AU" i="1">
                            <a:latin typeface="Cambria Math"/>
                          </a:rPr>
                          <m:t>𝑖</m:t>
                        </m:r>
                      </m:sub>
                    </m:sSub>
                  </m:oMath>
                </a14:m>
                <a:r>
                  <a:rPr lang="en-AU" dirty="0"/>
                  <a:t> continually increases with each time slot. If we incrementally create VNF instances in each time slot as needed, this incurs extra cost and delay with each instance creation. </a:t>
                </a:r>
              </a:p>
              <a:p>
                <a:r>
                  <a:rPr lang="en-AU" dirty="0"/>
                  <a:t>Instead, we may create the expected number of VNF instances all at once, thereby avoiding the extra instantiation costs and delays.</a:t>
                </a:r>
              </a:p>
              <a:p>
                <a:r>
                  <a:rPr lang="en-AU" dirty="0"/>
                  <a:t>To this end, we predict the number of new instances required in the next time slot using a similar auto regression method.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67" t="-875" r="-1037"/>
                </a:stretch>
              </a:blipFill>
            </p:spPr>
            <p:txBody>
              <a:bodyPr/>
              <a:lstStyle/>
              <a:p>
                <a:r>
                  <a:rPr lang="en-AU">
                    <a:noFill/>
                  </a:rPr>
                  <a:t> </a:t>
                </a:r>
              </a:p>
            </p:txBody>
          </p:sp>
        </mc:Fallback>
      </mc:AlternateContent>
    </p:spTree>
    <p:extLst>
      <p:ext uri="{BB962C8B-B14F-4D97-AF65-F5344CB8AC3E}">
        <p14:creationId xmlns:p14="http://schemas.microsoft.com/office/powerpoint/2010/main" val="3363451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Algorithm for Multiple Time Slot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AU" dirty="0"/>
                  <a:t>Let </a:t>
                </a:r>
                <a14:m>
                  <m:oMath xmlns:m="http://schemas.openxmlformats.org/officeDocument/2006/math">
                    <m:sSub>
                      <m:sSubPr>
                        <m:ctrlPr>
                          <a:rPr lang="en-AU" i="1">
                            <a:latin typeface="Cambria Math" panose="02040503050406030204" pitchFamily="18" charset="0"/>
                          </a:rPr>
                        </m:ctrlPr>
                      </m:sSubPr>
                      <m:e>
                        <m:r>
                          <a:rPr lang="en-AU" i="1">
                            <a:latin typeface="Cambria Math"/>
                          </a:rPr>
                          <m:t>𝑎</m:t>
                        </m:r>
                      </m:e>
                      <m:sub>
                        <m:r>
                          <a:rPr lang="en-AU" i="1">
                            <a:latin typeface="Cambria Math"/>
                          </a:rPr>
                          <m:t>𝑖𝑗</m:t>
                        </m:r>
                      </m:sub>
                    </m:sSub>
                    <m:r>
                      <a:rPr lang="en-AU" i="1">
                        <a:latin typeface="Cambria Math"/>
                      </a:rPr>
                      <m:t>(</m:t>
                    </m:r>
                    <m:r>
                      <a:rPr lang="en-AU" i="1">
                        <a:latin typeface="Cambria Math"/>
                      </a:rPr>
                      <m:t>𝑡</m:t>
                    </m:r>
                    <m:r>
                      <a:rPr lang="en-AU" i="1">
                        <a:latin typeface="Cambria Math"/>
                      </a:rPr>
                      <m:t>)</m:t>
                    </m:r>
                  </m:oMath>
                </a14:m>
                <a:r>
                  <a:rPr lang="en-AU" dirty="0"/>
                  <a:t> be the number of newly created VNF instances of </a:t>
                </a:r>
                <a14:m>
                  <m:oMath xmlns:m="http://schemas.openxmlformats.org/officeDocument/2006/math">
                    <m:sSub>
                      <m:sSubPr>
                        <m:ctrlPr>
                          <a:rPr lang="en-AU" i="1">
                            <a:latin typeface="Cambria Math" panose="02040503050406030204" pitchFamily="18" charset="0"/>
                          </a:rPr>
                        </m:ctrlPr>
                      </m:sSubPr>
                      <m:e>
                        <m:r>
                          <a:rPr lang="en-AU" i="1">
                            <a:latin typeface="Cambria Math"/>
                          </a:rPr>
                          <m:t>𝑓</m:t>
                        </m:r>
                      </m:e>
                      <m:sub>
                        <m:r>
                          <a:rPr lang="en-AU" i="1">
                            <a:latin typeface="Cambria Math"/>
                          </a:rPr>
                          <m:t>𝑖</m:t>
                        </m:r>
                      </m:sub>
                    </m:sSub>
                  </m:oMath>
                </a14:m>
                <a:r>
                  <a:rPr lang="en-AU" dirty="0"/>
                  <a:t> in cloudlet </a:t>
                </a:r>
                <a14:m>
                  <m:oMath xmlns:m="http://schemas.openxmlformats.org/officeDocument/2006/math">
                    <m:sSub>
                      <m:sSubPr>
                        <m:ctrlPr>
                          <a:rPr lang="en-AU" i="1">
                            <a:latin typeface="Cambria Math" panose="02040503050406030204" pitchFamily="18" charset="0"/>
                          </a:rPr>
                        </m:ctrlPr>
                      </m:sSubPr>
                      <m:e>
                        <m:r>
                          <a:rPr lang="en-AU" i="1">
                            <a:latin typeface="Cambria Math"/>
                          </a:rPr>
                          <m:t>𝑐</m:t>
                        </m:r>
                      </m:e>
                      <m:sub>
                        <m:r>
                          <a:rPr lang="en-AU" i="1">
                            <a:latin typeface="Cambria Math"/>
                          </a:rPr>
                          <m:t>𝑗</m:t>
                        </m:r>
                      </m:sub>
                    </m:sSub>
                    <m:r>
                      <a:rPr lang="en-AU" i="1">
                        <a:latin typeface="Cambria Math"/>
                      </a:rPr>
                      <m:t> </m:t>
                    </m:r>
                  </m:oMath>
                </a14:m>
                <a:r>
                  <a:rPr lang="en-AU" dirty="0"/>
                  <a:t>at time </a:t>
                </a:r>
                <a:r>
                  <a:rPr lang="en-AU" i="1" dirty="0"/>
                  <a:t>t. </a:t>
                </a:r>
                <a:r>
                  <a:rPr lang="en-AU" dirty="0"/>
                  <a:t>If the number of new VNF instances exceeds a given threshold </a:t>
                </a:r>
                <a14:m>
                  <m:oMath xmlns:m="http://schemas.openxmlformats.org/officeDocument/2006/math">
                    <m:r>
                      <m:rPr>
                        <m:sty m:val="p"/>
                      </m:rPr>
                      <a:rPr lang="el-GR" i="1">
                        <a:latin typeface="Cambria Math"/>
                        <a:ea typeface="Cambria Math"/>
                      </a:rPr>
                      <m:t>Ξ</m:t>
                    </m:r>
                  </m:oMath>
                </a14:m>
                <a:r>
                  <a:rPr lang="en-AU" dirty="0"/>
                  <a:t> then the predicted number of new instances </a:t>
                </a:r>
                <a14:m>
                  <m:oMath xmlns:m="http://schemas.openxmlformats.org/officeDocument/2006/math">
                    <m:sSub>
                      <m:sSubPr>
                        <m:ctrlPr>
                          <a:rPr lang="en-AU" i="1">
                            <a:latin typeface="Cambria Math" panose="02040503050406030204" pitchFamily="18" charset="0"/>
                          </a:rPr>
                        </m:ctrlPr>
                      </m:sSubPr>
                      <m:e>
                        <m:acc>
                          <m:accPr>
                            <m:chr m:val="̂"/>
                            <m:ctrlPr>
                              <a:rPr lang="en-AU" i="1">
                                <a:latin typeface="Cambria Math" panose="02040503050406030204" pitchFamily="18" charset="0"/>
                              </a:rPr>
                            </m:ctrlPr>
                          </m:accPr>
                          <m:e>
                            <m:r>
                              <a:rPr lang="en-AU" i="1" smtClean="0">
                                <a:latin typeface="Cambria Math"/>
                                <a:ea typeface="Cambria Math"/>
                              </a:rPr>
                              <m:t>𝛼</m:t>
                            </m:r>
                          </m:e>
                        </m:acc>
                      </m:e>
                      <m:sub>
                        <m:r>
                          <a:rPr lang="en-AU" i="1">
                            <a:latin typeface="Cambria Math"/>
                          </a:rPr>
                          <m:t>𝑖𝑗</m:t>
                        </m:r>
                      </m:sub>
                    </m:sSub>
                    <m:d>
                      <m:dPr>
                        <m:ctrlPr>
                          <a:rPr lang="en-AU" i="1">
                            <a:latin typeface="Cambria Math" panose="02040503050406030204" pitchFamily="18" charset="0"/>
                          </a:rPr>
                        </m:ctrlPr>
                      </m:dPr>
                      <m:e>
                        <m:r>
                          <a:rPr lang="en-AU" i="1">
                            <a:latin typeface="Cambria Math"/>
                          </a:rPr>
                          <m:t>𝑡</m:t>
                        </m:r>
                      </m:e>
                    </m:d>
                  </m:oMath>
                </a14:m>
                <a:r>
                  <a:rPr lang="en-AU" dirty="0"/>
                  <a:t> is:</a:t>
                </a:r>
              </a:p>
              <a:p>
                <a:endParaRPr lang="en-AU" dirty="0"/>
              </a:p>
              <a:p>
                <a:r>
                  <a:rPr lang="en-AU" dirty="0"/>
                  <a:t>Where </a:t>
                </a:r>
                <a14:m>
                  <m:oMath xmlns:m="http://schemas.openxmlformats.org/officeDocument/2006/math">
                    <m:sSub>
                      <m:sSubPr>
                        <m:ctrlPr>
                          <a:rPr lang="en-AU" i="1" smtClean="0">
                            <a:latin typeface="Cambria Math" panose="02040503050406030204" pitchFamily="18" charset="0"/>
                            <a:ea typeface="Cambria Math"/>
                          </a:rPr>
                        </m:ctrlPr>
                      </m:sSubPr>
                      <m:e>
                        <m:r>
                          <a:rPr lang="en-AU" i="1" smtClean="0">
                            <a:latin typeface="Cambria Math"/>
                            <a:ea typeface="Cambria Math"/>
                          </a:rPr>
                          <m:t>𝛽</m:t>
                        </m:r>
                      </m:e>
                      <m:sub>
                        <m:sSup>
                          <m:sSupPr>
                            <m:ctrlPr>
                              <a:rPr lang="en-AU" b="0" i="1" smtClean="0">
                                <a:latin typeface="Cambria Math" panose="02040503050406030204" pitchFamily="18" charset="0"/>
                                <a:ea typeface="Cambria Math"/>
                              </a:rPr>
                            </m:ctrlPr>
                          </m:sSupPr>
                          <m:e>
                            <m:r>
                              <a:rPr lang="en-AU" b="0" i="1" smtClean="0">
                                <a:latin typeface="Cambria Math"/>
                                <a:ea typeface="Cambria Math"/>
                              </a:rPr>
                              <m:t>𝑘</m:t>
                            </m:r>
                          </m:e>
                          <m:sup>
                            <m:r>
                              <a:rPr lang="en-AU" b="0" i="1" smtClean="0">
                                <a:latin typeface="Cambria Math"/>
                                <a:ea typeface="Cambria Math"/>
                              </a:rPr>
                              <m:t>′</m:t>
                            </m:r>
                          </m:sup>
                        </m:sSup>
                      </m:sub>
                    </m:sSub>
                    <m:d>
                      <m:dPr>
                        <m:ctrlPr>
                          <a:rPr lang="en-AU" b="0" i="1" smtClean="0">
                            <a:latin typeface="Cambria Math" panose="02040503050406030204" pitchFamily="18" charset="0"/>
                            <a:ea typeface="Cambria Math"/>
                          </a:rPr>
                        </m:ctrlPr>
                      </m:dPr>
                      <m:e>
                        <m:r>
                          <a:rPr lang="en-AU" b="0" i="1" smtClean="0">
                            <a:latin typeface="Cambria Math"/>
                            <a:ea typeface="Cambria Math"/>
                          </a:rPr>
                          <m:t>&gt;0</m:t>
                        </m:r>
                      </m:e>
                    </m:d>
                  </m:oMath>
                </a14:m>
                <a:r>
                  <a:rPr lang="en-AU" dirty="0"/>
                  <a:t> is a constant with </a:t>
                </a:r>
                <a14:m>
                  <m:oMath xmlns:m="http://schemas.openxmlformats.org/officeDocument/2006/math">
                    <m:r>
                      <a:rPr lang="en-AU" b="0" i="0" smtClean="0">
                        <a:latin typeface="Cambria Math"/>
                        <a:ea typeface="Cambria Math"/>
                      </a:rPr>
                      <m:t>0&lt;</m:t>
                    </m:r>
                    <m:sSub>
                      <m:sSubPr>
                        <m:ctrlPr>
                          <a:rPr lang="en-AU" i="1">
                            <a:latin typeface="Cambria Math" panose="02040503050406030204" pitchFamily="18" charset="0"/>
                            <a:ea typeface="Cambria Math"/>
                          </a:rPr>
                        </m:ctrlPr>
                      </m:sSubPr>
                      <m:e>
                        <m:r>
                          <a:rPr lang="en-AU" i="1" smtClean="0">
                            <a:latin typeface="Cambria Math"/>
                            <a:ea typeface="Cambria Math"/>
                          </a:rPr>
                          <m:t>𝛽</m:t>
                        </m:r>
                      </m:e>
                      <m:sub>
                        <m:sSup>
                          <m:sSupPr>
                            <m:ctrlPr>
                              <a:rPr lang="en-AU" i="1">
                                <a:latin typeface="Cambria Math" panose="02040503050406030204" pitchFamily="18" charset="0"/>
                                <a:ea typeface="Cambria Math"/>
                              </a:rPr>
                            </m:ctrlPr>
                          </m:sSupPr>
                          <m:e>
                            <m:r>
                              <a:rPr lang="en-AU" i="1">
                                <a:latin typeface="Cambria Math"/>
                                <a:ea typeface="Cambria Math"/>
                              </a:rPr>
                              <m:t>𝑘</m:t>
                            </m:r>
                          </m:e>
                          <m:sup>
                            <m:r>
                              <a:rPr lang="en-AU" i="1">
                                <a:latin typeface="Cambria Math"/>
                                <a:ea typeface="Cambria Math"/>
                              </a:rPr>
                              <m:t>′</m:t>
                            </m:r>
                          </m:sup>
                        </m:sSup>
                      </m:sub>
                    </m:sSub>
                    <m:r>
                      <a:rPr lang="en-AU" i="1" smtClean="0">
                        <a:latin typeface="Cambria Math"/>
                        <a:ea typeface="Cambria Math"/>
                      </a:rPr>
                      <m:t>≤</m:t>
                    </m:r>
                    <m:r>
                      <a:rPr lang="en-AU" b="0" i="1" smtClean="0">
                        <a:latin typeface="Cambria Math"/>
                        <a:ea typeface="Cambria Math"/>
                      </a:rPr>
                      <m:t>1</m:t>
                    </m:r>
                  </m:oMath>
                </a14:m>
                <a:r>
                  <a:rPr lang="en-AU" dirty="0"/>
                  <a:t>, </a:t>
                </a:r>
              </a:p>
              <a:p>
                <a:pPr marL="0" indent="0">
                  <a:buNone/>
                </a:pPr>
                <a:r>
                  <a:rPr lang="en-AU" dirty="0"/>
                  <a:t>   </a:t>
                </a:r>
                <a14:m>
                  <m:oMath xmlns:m="http://schemas.openxmlformats.org/officeDocument/2006/math">
                    <m:nary>
                      <m:naryPr>
                        <m:chr m:val="∑"/>
                        <m:limLoc m:val="subSup"/>
                        <m:ctrlPr>
                          <a:rPr lang="en-AU" i="1" smtClean="0">
                            <a:latin typeface="Cambria Math" panose="02040503050406030204" pitchFamily="18" charset="0"/>
                          </a:rPr>
                        </m:ctrlPr>
                      </m:naryPr>
                      <m:sub>
                        <m:r>
                          <m:rPr>
                            <m:brk m:alnAt="25"/>
                          </m:rPr>
                          <a:rPr lang="en-AU" b="0" i="1" smtClean="0">
                            <a:latin typeface="Cambria Math"/>
                          </a:rPr>
                          <m:t>𝑙</m:t>
                        </m:r>
                        <m:r>
                          <a:rPr lang="en-AU" b="0" i="1" smtClean="0">
                            <a:latin typeface="Cambria Math"/>
                          </a:rPr>
                          <m:t>=1</m:t>
                        </m:r>
                      </m:sub>
                      <m:sup>
                        <m:r>
                          <a:rPr lang="en-AU" b="0" i="1" smtClean="0">
                            <a:latin typeface="Cambria Math"/>
                          </a:rPr>
                          <m:t>𝑡</m:t>
                        </m:r>
                      </m:sup>
                      <m:e>
                        <m:sSub>
                          <m:sSubPr>
                            <m:ctrlPr>
                              <a:rPr lang="en-AU" i="1" smtClean="0">
                                <a:latin typeface="Cambria Math" panose="02040503050406030204" pitchFamily="18" charset="0"/>
                              </a:rPr>
                            </m:ctrlPr>
                          </m:sSubPr>
                          <m:e>
                            <m:r>
                              <a:rPr lang="en-AU" i="1" smtClean="0">
                                <a:latin typeface="Cambria Math"/>
                                <a:ea typeface="Cambria Math"/>
                              </a:rPr>
                              <m:t>𝛽</m:t>
                            </m:r>
                          </m:e>
                          <m:sub>
                            <m:r>
                              <a:rPr lang="en-AU" b="0" i="1" smtClean="0">
                                <a:latin typeface="Cambria Math"/>
                              </a:rPr>
                              <m:t>𝑙</m:t>
                            </m:r>
                          </m:sub>
                        </m:sSub>
                      </m:e>
                    </m:nary>
                    <m:r>
                      <a:rPr lang="en-AU" b="0" i="1" smtClean="0">
                        <a:latin typeface="Cambria Math"/>
                      </a:rPr>
                      <m:t>=1</m:t>
                    </m:r>
                  </m:oMath>
                </a14:m>
                <a:r>
                  <a:rPr lang="en-AU" dirty="0"/>
                  <a:t>, and </a:t>
                </a:r>
                <a14:m>
                  <m:oMath xmlns:m="http://schemas.openxmlformats.org/officeDocument/2006/math">
                    <m:sSub>
                      <m:sSubPr>
                        <m:ctrlPr>
                          <a:rPr lang="en-AU" i="1">
                            <a:latin typeface="Cambria Math" panose="02040503050406030204" pitchFamily="18" charset="0"/>
                            <a:ea typeface="Cambria Math"/>
                          </a:rPr>
                        </m:ctrlPr>
                      </m:sSubPr>
                      <m:e>
                        <m:r>
                          <a:rPr lang="en-AU" i="1" smtClean="0">
                            <a:latin typeface="Cambria Math"/>
                            <a:ea typeface="Cambria Math"/>
                          </a:rPr>
                          <m:t>𝛽</m:t>
                        </m:r>
                      </m:e>
                      <m:sub>
                        <m:sSub>
                          <m:sSubPr>
                            <m:ctrlPr>
                              <a:rPr lang="en-AU" i="1" smtClean="0">
                                <a:latin typeface="Cambria Math" panose="02040503050406030204" pitchFamily="18" charset="0"/>
                                <a:ea typeface="Cambria Math"/>
                              </a:rPr>
                            </m:ctrlPr>
                          </m:sSubPr>
                          <m:e>
                            <m:r>
                              <a:rPr lang="en-AU" b="0" i="1" smtClean="0">
                                <a:latin typeface="Cambria Math"/>
                                <a:ea typeface="Cambria Math"/>
                              </a:rPr>
                              <m:t>𝑘</m:t>
                            </m:r>
                          </m:e>
                          <m:sub>
                            <m:r>
                              <a:rPr lang="en-AU" b="0" i="1" smtClean="0">
                                <a:latin typeface="Cambria Math"/>
                                <a:ea typeface="Cambria Math"/>
                              </a:rPr>
                              <m:t>1</m:t>
                            </m:r>
                          </m:sub>
                        </m:sSub>
                      </m:sub>
                    </m:sSub>
                    <m:r>
                      <a:rPr lang="en-AU" i="1" smtClean="0">
                        <a:latin typeface="Cambria Math"/>
                        <a:ea typeface="Cambria Math"/>
                      </a:rPr>
                      <m:t>≥</m:t>
                    </m:r>
                    <m:sSub>
                      <m:sSubPr>
                        <m:ctrlPr>
                          <a:rPr lang="en-AU" i="1">
                            <a:latin typeface="Cambria Math" panose="02040503050406030204" pitchFamily="18" charset="0"/>
                            <a:ea typeface="Cambria Math"/>
                          </a:rPr>
                        </m:ctrlPr>
                      </m:sSubPr>
                      <m:e>
                        <m:r>
                          <a:rPr lang="en-AU" i="1" smtClean="0">
                            <a:latin typeface="Cambria Math"/>
                            <a:ea typeface="Cambria Math"/>
                          </a:rPr>
                          <m:t>𝛽</m:t>
                        </m:r>
                      </m:e>
                      <m:sub>
                        <m:sSub>
                          <m:sSubPr>
                            <m:ctrlPr>
                              <a:rPr lang="en-AU" i="1">
                                <a:latin typeface="Cambria Math" panose="02040503050406030204" pitchFamily="18" charset="0"/>
                                <a:ea typeface="Cambria Math"/>
                              </a:rPr>
                            </m:ctrlPr>
                          </m:sSubPr>
                          <m:e>
                            <m:r>
                              <a:rPr lang="en-AU" i="1">
                                <a:latin typeface="Cambria Math"/>
                                <a:ea typeface="Cambria Math"/>
                              </a:rPr>
                              <m:t>𝑘</m:t>
                            </m:r>
                          </m:e>
                          <m:sub>
                            <m:r>
                              <a:rPr lang="en-AU" b="0" i="1" smtClean="0">
                                <a:latin typeface="Cambria Math"/>
                                <a:ea typeface="Cambria Math"/>
                              </a:rPr>
                              <m:t>2</m:t>
                            </m:r>
                          </m:sub>
                        </m:sSub>
                      </m:sub>
                    </m:sSub>
                  </m:oMath>
                </a14:m>
                <a:r>
                  <a:rPr lang="en-AU" dirty="0"/>
                  <a:t> if </a:t>
                </a:r>
                <a14:m>
                  <m:oMath xmlns:m="http://schemas.openxmlformats.org/officeDocument/2006/math">
                    <m:sSub>
                      <m:sSubPr>
                        <m:ctrlPr>
                          <a:rPr lang="en-AU" i="1" smtClean="0">
                            <a:latin typeface="Cambria Math" panose="02040503050406030204" pitchFamily="18" charset="0"/>
                            <a:ea typeface="Cambria Math"/>
                          </a:rPr>
                        </m:ctrlPr>
                      </m:sSubPr>
                      <m:e>
                        <m:r>
                          <a:rPr lang="en-AU" b="0" i="1" smtClean="0">
                            <a:latin typeface="Cambria Math"/>
                            <a:ea typeface="Cambria Math"/>
                          </a:rPr>
                          <m:t>𝑘</m:t>
                        </m:r>
                      </m:e>
                      <m:sub>
                        <m:r>
                          <a:rPr lang="en-AU" b="0" i="1" smtClean="0">
                            <a:latin typeface="Cambria Math"/>
                            <a:ea typeface="Cambria Math"/>
                          </a:rPr>
                          <m:t>1</m:t>
                        </m:r>
                      </m:sub>
                    </m:sSub>
                    <m:r>
                      <a:rPr lang="en-AU" b="0" i="1" smtClean="0">
                        <a:latin typeface="Cambria Math"/>
                        <a:ea typeface="Cambria Math"/>
                      </a:rPr>
                      <m:t>&lt;</m:t>
                    </m:r>
                    <m:sSub>
                      <m:sSubPr>
                        <m:ctrlPr>
                          <a:rPr lang="en-AU" i="1">
                            <a:latin typeface="Cambria Math" panose="02040503050406030204" pitchFamily="18" charset="0"/>
                            <a:ea typeface="Cambria Math"/>
                          </a:rPr>
                        </m:ctrlPr>
                      </m:sSubPr>
                      <m:e>
                        <m:r>
                          <a:rPr lang="en-AU" i="1">
                            <a:latin typeface="Cambria Math"/>
                            <a:ea typeface="Cambria Math"/>
                          </a:rPr>
                          <m:t>𝑘</m:t>
                        </m:r>
                      </m:e>
                      <m:sub>
                        <m:r>
                          <a:rPr lang="en-AU" b="0" i="1" smtClean="0">
                            <a:latin typeface="Cambria Math"/>
                            <a:ea typeface="Cambria Math"/>
                          </a:rPr>
                          <m:t>2</m:t>
                        </m:r>
                      </m:sub>
                    </m:sSub>
                  </m:oMath>
                </a14:m>
                <a:r>
                  <a:rPr lang="en-AU" dirty="0"/>
                  <a:t>.</a:t>
                </a:r>
              </a:p>
              <a:p>
                <a:r>
                  <a:rPr lang="en-AU" dirty="0"/>
                  <a:t>As cloudlet resources are limited, not all predicted instances can be created. To fairly allocate the computing resource for instance creations, we proportionally scale down the number of instances of each different network functions at each cloudlet.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2667" t="-1000" r="-667" b="-3375"/>
                </a:stretch>
              </a:blipFill>
            </p:spPr>
            <p:txBody>
              <a:bodyPr/>
              <a:lstStyle/>
              <a:p>
                <a:r>
                  <a:rPr lang="en-AU">
                    <a:noFill/>
                  </a:rPr>
                  <a:t> </a:t>
                </a:r>
              </a:p>
            </p:txBody>
          </p:sp>
        </mc:Fallback>
      </mc:AlternateContent>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55577" y="3284984"/>
            <a:ext cx="7325257" cy="316343"/>
          </a:xfrm>
          <a:prstGeom prst="rect">
            <a:avLst/>
          </a:prstGeom>
        </p:spPr>
      </p:pic>
    </p:spTree>
    <p:extLst>
      <p:ext uri="{BB962C8B-B14F-4D97-AF65-F5344CB8AC3E}">
        <p14:creationId xmlns:p14="http://schemas.microsoft.com/office/powerpoint/2010/main" val="414856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 new computing paradigm – cloudlets</a:t>
            </a:r>
          </a:p>
        </p:txBody>
      </p:sp>
      <p:sp>
        <p:nvSpPr>
          <p:cNvPr id="3" name="Content Placeholder 2"/>
          <p:cNvSpPr>
            <a:spLocks noGrp="1"/>
          </p:cNvSpPr>
          <p:nvPr>
            <p:ph idx="1"/>
          </p:nvPr>
        </p:nvSpPr>
        <p:spPr/>
        <p:txBody>
          <a:bodyPr>
            <a:normAutofit lnSpcReduction="10000"/>
          </a:bodyPr>
          <a:lstStyle/>
          <a:p>
            <a:pPr>
              <a:spcAft>
                <a:spcPts val="600"/>
              </a:spcAft>
            </a:pPr>
            <a:r>
              <a:rPr lang="en-AU" dirty="0"/>
              <a:t>Although mobile devices can access remote clouds by offloading their workload to remote clouds, this could lead to long access delay, thereby degrading mobile user experiences</a:t>
            </a:r>
          </a:p>
          <a:p>
            <a:pPr>
              <a:spcAft>
                <a:spcPts val="600"/>
              </a:spcAft>
            </a:pPr>
            <a:r>
              <a:rPr lang="en-AU" dirty="0"/>
              <a:t>To mitigate the response delay, cloudlets were proposed as an alternative solution. Cloudlets are resource-rich server clusters co-located with wireless Access Points (APs) in a local network, and mobile users can offload their tasks to local cloudlets for processing</a:t>
            </a:r>
          </a:p>
          <a:p>
            <a:pPr>
              <a:spcAft>
                <a:spcPts val="600"/>
              </a:spcAft>
            </a:pPr>
            <a:r>
              <a:rPr lang="en-AU" dirty="0"/>
              <a:t>The physical proximity between mobile users and cloudlets means that the cloudlet access delay on task offloading is greatly reduced, thereby significantly improving user experiences</a:t>
            </a:r>
          </a:p>
        </p:txBody>
      </p:sp>
    </p:spTree>
    <p:extLst>
      <p:ext uri="{BB962C8B-B14F-4D97-AF65-F5344CB8AC3E}">
        <p14:creationId xmlns:p14="http://schemas.microsoft.com/office/powerpoint/2010/main" val="3217743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Algorithm for Multiple Time Slot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AU" dirty="0"/>
                  <a:t>We make use of our prediction mechanisms in two stages. </a:t>
                </a:r>
              </a:p>
              <a:p>
                <a:r>
                  <a:rPr lang="en-AU" b="1" dirty="0"/>
                  <a:t>STAGE one</a:t>
                </a:r>
                <a:r>
                  <a:rPr lang="en-AU" dirty="0"/>
                  <a:t>: for each cloudlet </a:t>
                </a:r>
                <a14:m>
                  <m:oMath xmlns:m="http://schemas.openxmlformats.org/officeDocument/2006/math">
                    <m:sSub>
                      <m:sSubPr>
                        <m:ctrlPr>
                          <a:rPr lang="en-AU" i="1">
                            <a:latin typeface="Cambria Math" panose="02040503050406030204" pitchFamily="18" charset="0"/>
                          </a:rPr>
                        </m:ctrlPr>
                      </m:sSubPr>
                      <m:e>
                        <m:r>
                          <a:rPr lang="en-AU" i="1">
                            <a:latin typeface="Cambria Math"/>
                          </a:rPr>
                          <m:t>𝑐</m:t>
                        </m:r>
                      </m:e>
                      <m:sub>
                        <m:r>
                          <a:rPr lang="en-AU" i="1">
                            <a:latin typeface="Cambria Math"/>
                          </a:rPr>
                          <m:t>𝑗</m:t>
                        </m:r>
                      </m:sub>
                    </m:sSub>
                    <m:r>
                      <a:rPr lang="en-AU" i="1">
                        <a:latin typeface="Cambria Math"/>
                      </a:rPr>
                      <m:t> </m:t>
                    </m:r>
                  </m:oMath>
                </a14:m>
                <a:r>
                  <a:rPr lang="en-AU" dirty="0"/>
                  <a:t>and VNF function </a:t>
                </a:r>
                <a14:m>
                  <m:oMath xmlns:m="http://schemas.openxmlformats.org/officeDocument/2006/math">
                    <m:sSub>
                      <m:sSubPr>
                        <m:ctrlPr>
                          <a:rPr lang="en-AU" i="1">
                            <a:latin typeface="Cambria Math" panose="02040503050406030204" pitchFamily="18" charset="0"/>
                          </a:rPr>
                        </m:ctrlPr>
                      </m:sSubPr>
                      <m:e>
                        <m:r>
                          <a:rPr lang="en-AU" i="1">
                            <a:latin typeface="Cambria Math"/>
                          </a:rPr>
                          <m:t>𝑓</m:t>
                        </m:r>
                      </m:e>
                      <m:sub>
                        <m:r>
                          <a:rPr lang="en-AU" i="1">
                            <a:latin typeface="Cambria Math"/>
                          </a:rPr>
                          <m:t>𝑖</m:t>
                        </m:r>
                      </m:sub>
                    </m:sSub>
                  </m:oMath>
                </a14:m>
                <a:r>
                  <a:rPr lang="en-AU" dirty="0"/>
                  <a:t> we check to see if the cost of maintaining idle instances has exceeded the threshold </a:t>
                </a:r>
                <a14:m>
                  <m:oMath xmlns:m="http://schemas.openxmlformats.org/officeDocument/2006/math">
                    <m:r>
                      <a:rPr lang="en-AU" i="1" smtClean="0">
                        <a:latin typeface="Cambria Math"/>
                        <a:ea typeface="Cambria Math"/>
                      </a:rPr>
                      <m:t>𝜃</m:t>
                    </m:r>
                  </m:oMath>
                </a14:m>
                <a:r>
                  <a:rPr lang="en-AU" dirty="0"/>
                  <a:t>. If so we keep </a:t>
                </a:r>
                <a14:m>
                  <m:oMath xmlns:m="http://schemas.openxmlformats.org/officeDocument/2006/math">
                    <m:func>
                      <m:funcPr>
                        <m:ctrlPr>
                          <a:rPr lang="en-AU" i="1">
                            <a:latin typeface="Cambria Math" panose="02040503050406030204" pitchFamily="18" charset="0"/>
                          </a:rPr>
                        </m:ctrlPr>
                      </m:funcPr>
                      <m:fName>
                        <m:r>
                          <m:rPr>
                            <m:sty m:val="p"/>
                          </m:rPr>
                          <a:rPr lang="en-AU">
                            <a:latin typeface="Cambria Math"/>
                          </a:rPr>
                          <m:t>max</m:t>
                        </m:r>
                      </m:fName>
                      <m:e>
                        <m:d>
                          <m:dPr>
                            <m:begChr m:val="{"/>
                            <m:endChr m:val="}"/>
                            <m:ctrlPr>
                              <a:rPr lang="en-AU" i="1">
                                <a:latin typeface="Cambria Math" panose="02040503050406030204" pitchFamily="18" charset="0"/>
                              </a:rPr>
                            </m:ctrlPr>
                          </m:dPr>
                          <m:e>
                            <m:sSub>
                              <m:sSubPr>
                                <m:ctrlPr>
                                  <a:rPr lang="en-AU" i="1">
                                    <a:latin typeface="Cambria Math" panose="02040503050406030204" pitchFamily="18" charset="0"/>
                                  </a:rPr>
                                </m:ctrlPr>
                              </m:sSubPr>
                              <m:e>
                                <m:acc>
                                  <m:accPr>
                                    <m:chr m:val="̂"/>
                                    <m:ctrlPr>
                                      <a:rPr lang="en-AU" i="1">
                                        <a:latin typeface="Cambria Math" panose="02040503050406030204" pitchFamily="18" charset="0"/>
                                      </a:rPr>
                                    </m:ctrlPr>
                                  </m:accPr>
                                  <m:e>
                                    <m:r>
                                      <a:rPr lang="en-AU" i="1">
                                        <a:latin typeface="Cambria Math"/>
                                      </a:rPr>
                                      <m:t>𝑛</m:t>
                                    </m:r>
                                  </m:e>
                                </m:acc>
                              </m:e>
                              <m:sub>
                                <m:r>
                                  <a:rPr lang="en-AU" i="1">
                                    <a:latin typeface="Cambria Math"/>
                                  </a:rPr>
                                  <m:t>𝑖𝑗</m:t>
                                </m:r>
                              </m:sub>
                            </m:sSub>
                            <m:d>
                              <m:dPr>
                                <m:ctrlPr>
                                  <a:rPr lang="en-AU" i="1">
                                    <a:latin typeface="Cambria Math" panose="02040503050406030204" pitchFamily="18" charset="0"/>
                                  </a:rPr>
                                </m:ctrlPr>
                              </m:dPr>
                              <m:e>
                                <m:r>
                                  <a:rPr lang="en-AU" i="1">
                                    <a:latin typeface="Cambria Math"/>
                                  </a:rPr>
                                  <m:t>𝑡</m:t>
                                </m:r>
                              </m:e>
                            </m:d>
                            <m:r>
                              <a:rPr lang="en-AU" i="1">
                                <a:latin typeface="Cambria Math"/>
                              </a:rPr>
                              <m:t>,</m:t>
                            </m:r>
                            <m:sSub>
                              <m:sSubPr>
                                <m:ctrlPr>
                                  <a:rPr lang="en-AU" i="1">
                                    <a:latin typeface="Cambria Math" panose="02040503050406030204" pitchFamily="18" charset="0"/>
                                  </a:rPr>
                                </m:ctrlPr>
                              </m:sSubPr>
                              <m:e>
                                <m:sSup>
                                  <m:sSupPr>
                                    <m:ctrlPr>
                                      <a:rPr lang="en-AU" i="1">
                                        <a:latin typeface="Cambria Math" panose="02040503050406030204" pitchFamily="18" charset="0"/>
                                      </a:rPr>
                                    </m:ctrlPr>
                                  </m:sSupPr>
                                  <m:e>
                                    <m:r>
                                      <a:rPr lang="en-AU" i="1">
                                        <a:latin typeface="Cambria Math"/>
                                      </a:rPr>
                                      <m:t>𝑛</m:t>
                                    </m:r>
                                  </m:e>
                                  <m:sup>
                                    <m:r>
                                      <a:rPr lang="en-AU" i="1">
                                        <a:latin typeface="Cambria Math"/>
                                      </a:rPr>
                                      <m:t>′</m:t>
                                    </m:r>
                                  </m:sup>
                                </m:sSup>
                              </m:e>
                              <m:sub>
                                <m:r>
                                  <a:rPr lang="en-AU" i="1">
                                    <a:latin typeface="Cambria Math"/>
                                  </a:rPr>
                                  <m:t>𝑖𝑗</m:t>
                                </m:r>
                              </m:sub>
                            </m:sSub>
                            <m:d>
                              <m:dPr>
                                <m:ctrlPr>
                                  <a:rPr lang="en-AU" i="1">
                                    <a:latin typeface="Cambria Math" panose="02040503050406030204" pitchFamily="18" charset="0"/>
                                  </a:rPr>
                                </m:ctrlPr>
                              </m:dPr>
                              <m:e>
                                <m:r>
                                  <a:rPr lang="en-AU" i="1">
                                    <a:latin typeface="Cambria Math"/>
                                  </a:rPr>
                                  <m:t>𝑡</m:t>
                                </m:r>
                              </m:e>
                            </m:d>
                          </m:e>
                        </m:d>
                      </m:e>
                    </m:func>
                  </m:oMath>
                </a14:m>
                <a:r>
                  <a:rPr lang="en-AU" dirty="0"/>
                  <a:t> instances and release the remaining resources. </a:t>
                </a:r>
              </a:p>
              <a:p>
                <a:r>
                  <a:rPr lang="en-AU" b="1" dirty="0"/>
                  <a:t>STAGE two</a:t>
                </a:r>
                <a:r>
                  <a:rPr lang="en-AU" dirty="0"/>
                  <a:t>: for each cloudlet </a:t>
                </a:r>
                <a14:m>
                  <m:oMath xmlns:m="http://schemas.openxmlformats.org/officeDocument/2006/math">
                    <m:sSub>
                      <m:sSubPr>
                        <m:ctrlPr>
                          <a:rPr lang="en-AU" i="1">
                            <a:latin typeface="Cambria Math" panose="02040503050406030204" pitchFamily="18" charset="0"/>
                          </a:rPr>
                        </m:ctrlPr>
                      </m:sSubPr>
                      <m:e>
                        <m:r>
                          <a:rPr lang="en-AU" i="1">
                            <a:latin typeface="Cambria Math"/>
                          </a:rPr>
                          <m:t>𝑐</m:t>
                        </m:r>
                      </m:e>
                      <m:sub>
                        <m:r>
                          <a:rPr lang="en-AU" i="1">
                            <a:latin typeface="Cambria Math"/>
                          </a:rPr>
                          <m:t>𝑗</m:t>
                        </m:r>
                      </m:sub>
                    </m:sSub>
                    <m:r>
                      <a:rPr lang="en-AU" i="1">
                        <a:latin typeface="Cambria Math"/>
                      </a:rPr>
                      <m:t> </m:t>
                    </m:r>
                  </m:oMath>
                </a14:m>
                <a:r>
                  <a:rPr lang="en-AU" dirty="0"/>
                  <a:t>and VNF function </a:t>
                </a:r>
                <a14:m>
                  <m:oMath xmlns:m="http://schemas.openxmlformats.org/officeDocument/2006/math">
                    <m:sSub>
                      <m:sSubPr>
                        <m:ctrlPr>
                          <a:rPr lang="en-AU" i="1">
                            <a:latin typeface="Cambria Math" panose="02040503050406030204" pitchFamily="18" charset="0"/>
                          </a:rPr>
                        </m:ctrlPr>
                      </m:sSubPr>
                      <m:e>
                        <m:r>
                          <a:rPr lang="en-AU" i="1">
                            <a:latin typeface="Cambria Math"/>
                          </a:rPr>
                          <m:t>𝑓</m:t>
                        </m:r>
                      </m:e>
                      <m:sub>
                        <m:r>
                          <a:rPr lang="en-AU" i="1">
                            <a:latin typeface="Cambria Math"/>
                          </a:rPr>
                          <m:t>𝑖</m:t>
                        </m:r>
                      </m:sub>
                    </m:sSub>
                  </m:oMath>
                </a14:m>
                <a:r>
                  <a:rPr lang="en-AU" dirty="0"/>
                  <a:t> we check to see if the number of new instances </a:t>
                </a:r>
                <a14:m>
                  <m:oMath xmlns:m="http://schemas.openxmlformats.org/officeDocument/2006/math">
                    <m:sSub>
                      <m:sSubPr>
                        <m:ctrlPr>
                          <a:rPr lang="en-AU" i="1">
                            <a:latin typeface="Cambria Math" panose="02040503050406030204" pitchFamily="18" charset="0"/>
                          </a:rPr>
                        </m:ctrlPr>
                      </m:sSubPr>
                      <m:e>
                        <m:r>
                          <a:rPr lang="en-AU" i="1">
                            <a:latin typeface="Cambria Math"/>
                          </a:rPr>
                          <m:t>𝑎</m:t>
                        </m:r>
                      </m:e>
                      <m:sub>
                        <m:r>
                          <a:rPr lang="en-AU" i="1">
                            <a:latin typeface="Cambria Math"/>
                          </a:rPr>
                          <m:t>𝑖𝑗</m:t>
                        </m:r>
                      </m:sub>
                    </m:sSub>
                    <m:r>
                      <a:rPr lang="en-AU" i="1">
                        <a:latin typeface="Cambria Math"/>
                      </a:rPr>
                      <m:t>(</m:t>
                    </m:r>
                    <m:r>
                      <a:rPr lang="en-AU" i="1">
                        <a:latin typeface="Cambria Math"/>
                      </a:rPr>
                      <m:t>𝑡</m:t>
                    </m:r>
                    <m:r>
                      <a:rPr lang="en-AU" i="1">
                        <a:latin typeface="Cambria Math"/>
                      </a:rPr>
                      <m:t>)</m:t>
                    </m:r>
                  </m:oMath>
                </a14:m>
                <a:r>
                  <a:rPr lang="en-AU" dirty="0"/>
                  <a:t> has exceeded the threshold </a:t>
                </a:r>
                <a14:m>
                  <m:oMath xmlns:m="http://schemas.openxmlformats.org/officeDocument/2006/math">
                    <m:r>
                      <m:rPr>
                        <m:sty m:val="p"/>
                      </m:rPr>
                      <a:rPr lang="el-GR" i="1" smtClean="0">
                        <a:latin typeface="Cambria Math"/>
                        <a:ea typeface="Cambria Math"/>
                      </a:rPr>
                      <m:t>Ξ</m:t>
                    </m:r>
                  </m:oMath>
                </a14:m>
                <a:r>
                  <a:rPr lang="en-AU" dirty="0"/>
                  <a:t>. If so we create </a:t>
                </a:r>
                <a14:m>
                  <m:oMath xmlns:m="http://schemas.openxmlformats.org/officeDocument/2006/math">
                    <m:sSub>
                      <m:sSubPr>
                        <m:ctrlPr>
                          <a:rPr lang="en-AU" i="1">
                            <a:latin typeface="Cambria Math" panose="02040503050406030204" pitchFamily="18" charset="0"/>
                          </a:rPr>
                        </m:ctrlPr>
                      </m:sSubPr>
                      <m:e>
                        <m:acc>
                          <m:accPr>
                            <m:chr m:val="̂"/>
                            <m:ctrlPr>
                              <a:rPr lang="en-AU" i="1">
                                <a:latin typeface="Cambria Math" panose="02040503050406030204" pitchFamily="18" charset="0"/>
                              </a:rPr>
                            </m:ctrlPr>
                          </m:accPr>
                          <m:e>
                            <m:r>
                              <a:rPr lang="en-AU" i="1">
                                <a:latin typeface="Cambria Math"/>
                                <a:ea typeface="Cambria Math"/>
                              </a:rPr>
                              <m:t>𝛼</m:t>
                            </m:r>
                          </m:e>
                        </m:acc>
                      </m:e>
                      <m:sub>
                        <m:r>
                          <a:rPr lang="en-AU" i="1">
                            <a:latin typeface="Cambria Math"/>
                          </a:rPr>
                          <m:t>𝑖𝑗</m:t>
                        </m:r>
                      </m:sub>
                    </m:sSub>
                    <m:d>
                      <m:dPr>
                        <m:ctrlPr>
                          <a:rPr lang="en-AU" i="1">
                            <a:latin typeface="Cambria Math" panose="02040503050406030204" pitchFamily="18" charset="0"/>
                          </a:rPr>
                        </m:ctrlPr>
                      </m:dPr>
                      <m:e>
                        <m:r>
                          <a:rPr lang="en-AU" i="1">
                            <a:latin typeface="Cambria Math"/>
                          </a:rPr>
                          <m:t>𝑡</m:t>
                        </m:r>
                      </m:e>
                    </m:d>
                  </m:oMath>
                </a14:m>
                <a:r>
                  <a:rPr lang="en-AU" dirty="0"/>
                  <a:t> new instances for the next time slot.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67" t="-875"/>
                </a:stretch>
              </a:blipFill>
            </p:spPr>
            <p:txBody>
              <a:bodyPr/>
              <a:lstStyle/>
              <a:p>
                <a:r>
                  <a:rPr lang="en-AU">
                    <a:noFill/>
                  </a:rPr>
                  <a:t> </a:t>
                </a:r>
              </a:p>
            </p:txBody>
          </p:sp>
        </mc:Fallback>
      </mc:AlternateContent>
    </p:spTree>
    <p:extLst>
      <p:ext uri="{BB962C8B-B14F-4D97-AF65-F5344CB8AC3E}">
        <p14:creationId xmlns:p14="http://schemas.microsoft.com/office/powerpoint/2010/main" val="2184529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Experimental Settings</a:t>
            </a:r>
          </a:p>
        </p:txBody>
      </p:sp>
      <p:sp>
        <p:nvSpPr>
          <p:cNvPr id="3" name="Content Placeholder 2"/>
          <p:cNvSpPr>
            <a:spLocks noGrp="1"/>
          </p:cNvSpPr>
          <p:nvPr>
            <p:ph idx="1"/>
          </p:nvPr>
        </p:nvSpPr>
        <p:spPr/>
        <p:txBody>
          <a:bodyPr>
            <a:normAutofit/>
          </a:bodyPr>
          <a:lstStyle/>
          <a:p>
            <a:r>
              <a:rPr lang="en-AU" sz="2200" dirty="0"/>
              <a:t>The WMAN </a:t>
            </a:r>
            <a:r>
              <a:rPr lang="en-AU" sz="2200" i="1" dirty="0"/>
              <a:t>G</a:t>
            </a:r>
            <a:r>
              <a:rPr lang="en-AU" sz="2200" dirty="0"/>
              <a:t> consists of 100 Aps, where the network is generated using the </a:t>
            </a:r>
            <a:r>
              <a:rPr lang="en-AU" sz="2200" dirty="0" err="1"/>
              <a:t>Barabasi</a:t>
            </a:r>
            <a:r>
              <a:rPr lang="en-AU" sz="2200" dirty="0"/>
              <a:t>-Albert Model.</a:t>
            </a:r>
          </a:p>
          <a:p>
            <a:r>
              <a:rPr lang="en-AU" sz="2200" dirty="0"/>
              <a:t>There are 20 cloudlets randomly deployed in </a:t>
            </a:r>
            <a:r>
              <a:rPr lang="en-AU" sz="2200" i="1" dirty="0"/>
              <a:t>G</a:t>
            </a:r>
            <a:r>
              <a:rPr lang="en-AU" sz="2200" dirty="0"/>
              <a:t>. Each cloudlet capacity has computing capacity between 2000MHz to 4000MHz.</a:t>
            </a:r>
          </a:p>
          <a:p>
            <a:r>
              <a:rPr lang="en-AU" sz="2200" dirty="0"/>
              <a:t>We allow 20 network functions to be available on the cloudlets, where each function requires between 40 and 400MHz.</a:t>
            </a:r>
          </a:p>
          <a:p>
            <a:r>
              <a:rPr lang="en-AU" sz="2200" dirty="0"/>
              <a:t>The default number of requests per time slot is 1,000, and each request has a packet rate between 10 and 80 packets, and end-to-end delay requirement between 0.2 and 1.2 seconds. </a:t>
            </a:r>
          </a:p>
          <a:p>
            <a:r>
              <a:rPr lang="en-AU" sz="2200" dirty="0"/>
              <a:t>The delay between each AP link in </a:t>
            </a:r>
            <a:r>
              <a:rPr lang="en-AU" sz="2200" i="1" dirty="0"/>
              <a:t>G</a:t>
            </a:r>
            <a:r>
              <a:rPr lang="en-AU" sz="2200" dirty="0"/>
              <a:t> is between 2 and 5 milliseconds. </a:t>
            </a:r>
          </a:p>
        </p:txBody>
      </p:sp>
    </p:spTree>
    <p:extLst>
      <p:ext uri="{BB962C8B-B14F-4D97-AF65-F5344CB8AC3E}">
        <p14:creationId xmlns:p14="http://schemas.microsoft.com/office/powerpoint/2010/main" val="1540152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Greedy Benchmark</a:t>
            </a:r>
          </a:p>
        </p:txBody>
      </p:sp>
      <p:sp>
        <p:nvSpPr>
          <p:cNvPr id="3" name="Content Placeholder 2"/>
          <p:cNvSpPr>
            <a:spLocks noGrp="1"/>
          </p:cNvSpPr>
          <p:nvPr>
            <p:ph idx="1"/>
          </p:nvPr>
        </p:nvSpPr>
        <p:spPr/>
        <p:txBody>
          <a:bodyPr>
            <a:normAutofit/>
          </a:bodyPr>
          <a:lstStyle/>
          <a:p>
            <a:r>
              <a:rPr lang="en-AU" dirty="0"/>
              <a:t>We evaluate the proposed algorithms against a greedy baseline which is described as follows. The greedy algorithm assigns each request to the cloudlet with the highest rank in terms of the product of its available number of service chain instances and the inverse of the implementation cost of admitting the request in the cloudlet.</a:t>
            </a:r>
          </a:p>
          <a:p>
            <a:r>
              <a:rPr lang="en-AU" dirty="0"/>
              <a:t>The rationale of this method is to find a cloudlet with high number of available service chain instances and low implementation cost, such that as many as requests are admitted while the implementation cost is minimized.</a:t>
            </a:r>
          </a:p>
        </p:txBody>
      </p:sp>
    </p:spTree>
    <p:extLst>
      <p:ext uri="{BB962C8B-B14F-4D97-AF65-F5344CB8AC3E}">
        <p14:creationId xmlns:p14="http://schemas.microsoft.com/office/powerpoint/2010/main" val="115746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Algorithm Performance within Single Time Slot</a:t>
            </a:r>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603645"/>
            <a:ext cx="4038600" cy="2857210"/>
          </a:xfrm>
        </p:spPr>
      </p:pic>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603645"/>
            <a:ext cx="4038600" cy="2857210"/>
          </a:xfrm>
        </p:spPr>
      </p:pic>
      <p:sp>
        <p:nvSpPr>
          <p:cNvPr id="12" name="TextBox 11"/>
          <p:cNvSpPr txBox="1"/>
          <p:nvPr/>
        </p:nvSpPr>
        <p:spPr>
          <a:xfrm>
            <a:off x="755576" y="1772816"/>
            <a:ext cx="7776864" cy="646331"/>
          </a:xfrm>
          <a:prstGeom prst="rect">
            <a:avLst/>
          </a:prstGeom>
          <a:noFill/>
        </p:spPr>
        <p:txBody>
          <a:bodyPr wrap="square" rtlCol="0">
            <a:spAutoFit/>
          </a:bodyPr>
          <a:lstStyle/>
          <a:p>
            <a:r>
              <a:rPr lang="en-AU" dirty="0"/>
              <a:t>Performance of proposed algorithm ALG and benchmark HRF when changing the number of new requests during time slot</a:t>
            </a:r>
          </a:p>
        </p:txBody>
      </p:sp>
      <p:sp>
        <p:nvSpPr>
          <p:cNvPr id="13" name="TextBox 12"/>
          <p:cNvSpPr txBox="1"/>
          <p:nvPr/>
        </p:nvSpPr>
        <p:spPr>
          <a:xfrm>
            <a:off x="2195736" y="5589240"/>
            <a:ext cx="720080" cy="369332"/>
          </a:xfrm>
          <a:prstGeom prst="rect">
            <a:avLst/>
          </a:prstGeom>
          <a:noFill/>
        </p:spPr>
        <p:txBody>
          <a:bodyPr wrap="square" rtlCol="0">
            <a:spAutoFit/>
          </a:bodyPr>
          <a:lstStyle/>
          <a:p>
            <a:r>
              <a:rPr lang="en-AU" dirty="0"/>
              <a:t>fig. A</a:t>
            </a:r>
          </a:p>
        </p:txBody>
      </p:sp>
      <p:sp>
        <p:nvSpPr>
          <p:cNvPr id="14" name="TextBox 13"/>
          <p:cNvSpPr txBox="1"/>
          <p:nvPr/>
        </p:nvSpPr>
        <p:spPr>
          <a:xfrm>
            <a:off x="6516216" y="5589240"/>
            <a:ext cx="720080" cy="369332"/>
          </a:xfrm>
          <a:prstGeom prst="rect">
            <a:avLst/>
          </a:prstGeom>
          <a:noFill/>
        </p:spPr>
        <p:txBody>
          <a:bodyPr wrap="square" rtlCol="0">
            <a:spAutoFit/>
          </a:bodyPr>
          <a:lstStyle/>
          <a:p>
            <a:r>
              <a:rPr lang="en-AU" dirty="0"/>
              <a:t>fig. B</a:t>
            </a:r>
          </a:p>
        </p:txBody>
      </p:sp>
    </p:spTree>
    <p:extLst>
      <p:ext uri="{BB962C8B-B14F-4D97-AF65-F5344CB8AC3E}">
        <p14:creationId xmlns:p14="http://schemas.microsoft.com/office/powerpoint/2010/main" val="1127189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Algorithm Performance within Single Time Slot</a:t>
            </a:r>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603645"/>
            <a:ext cx="4038600" cy="2857210"/>
          </a:xfrm>
        </p:spPr>
      </p:pic>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603645"/>
            <a:ext cx="4038600" cy="2857210"/>
          </a:xfrm>
        </p:spPr>
      </p:pic>
      <p:sp>
        <p:nvSpPr>
          <p:cNvPr id="12" name="TextBox 11"/>
          <p:cNvSpPr txBox="1"/>
          <p:nvPr/>
        </p:nvSpPr>
        <p:spPr>
          <a:xfrm>
            <a:off x="755576" y="1772816"/>
            <a:ext cx="7776864" cy="646331"/>
          </a:xfrm>
          <a:prstGeom prst="rect">
            <a:avLst/>
          </a:prstGeom>
          <a:noFill/>
        </p:spPr>
        <p:txBody>
          <a:bodyPr wrap="square" rtlCol="0">
            <a:spAutoFit/>
          </a:bodyPr>
          <a:lstStyle/>
          <a:p>
            <a:r>
              <a:rPr lang="en-AU" dirty="0"/>
              <a:t>Performance of proposed algorithm ALG and benchmark HRF when changing the number of cloudlets in </a:t>
            </a:r>
            <a:r>
              <a:rPr lang="en-AU" i="1" dirty="0"/>
              <a:t>G</a:t>
            </a:r>
            <a:endParaRPr lang="en-AU" dirty="0"/>
          </a:p>
        </p:txBody>
      </p:sp>
      <p:sp>
        <p:nvSpPr>
          <p:cNvPr id="13" name="TextBox 12"/>
          <p:cNvSpPr txBox="1"/>
          <p:nvPr/>
        </p:nvSpPr>
        <p:spPr>
          <a:xfrm>
            <a:off x="2195736" y="5589240"/>
            <a:ext cx="720080" cy="369332"/>
          </a:xfrm>
          <a:prstGeom prst="rect">
            <a:avLst/>
          </a:prstGeom>
          <a:noFill/>
        </p:spPr>
        <p:txBody>
          <a:bodyPr wrap="square" rtlCol="0">
            <a:spAutoFit/>
          </a:bodyPr>
          <a:lstStyle/>
          <a:p>
            <a:r>
              <a:rPr lang="en-AU" dirty="0"/>
              <a:t>fig. A</a:t>
            </a:r>
          </a:p>
        </p:txBody>
      </p:sp>
      <p:sp>
        <p:nvSpPr>
          <p:cNvPr id="14" name="TextBox 13"/>
          <p:cNvSpPr txBox="1"/>
          <p:nvPr/>
        </p:nvSpPr>
        <p:spPr>
          <a:xfrm>
            <a:off x="6516216" y="5589240"/>
            <a:ext cx="720080" cy="369332"/>
          </a:xfrm>
          <a:prstGeom prst="rect">
            <a:avLst/>
          </a:prstGeom>
          <a:noFill/>
        </p:spPr>
        <p:txBody>
          <a:bodyPr wrap="square" rtlCol="0">
            <a:spAutoFit/>
          </a:bodyPr>
          <a:lstStyle/>
          <a:p>
            <a:r>
              <a:rPr lang="en-AU" dirty="0"/>
              <a:t>fig. B</a:t>
            </a:r>
          </a:p>
        </p:txBody>
      </p:sp>
    </p:spTree>
    <p:extLst>
      <p:ext uri="{BB962C8B-B14F-4D97-AF65-F5344CB8AC3E}">
        <p14:creationId xmlns:p14="http://schemas.microsoft.com/office/powerpoint/2010/main" val="3668535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Algorithm Performance within Single Time Slot</a:t>
            </a:r>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603645"/>
            <a:ext cx="4038600" cy="2857210"/>
          </a:xfrm>
        </p:spPr>
      </p:pic>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603645"/>
            <a:ext cx="4038600" cy="2857210"/>
          </a:xfrm>
        </p:spPr>
      </p:pic>
      <p:sp>
        <p:nvSpPr>
          <p:cNvPr id="12" name="TextBox 11"/>
          <p:cNvSpPr txBox="1"/>
          <p:nvPr/>
        </p:nvSpPr>
        <p:spPr>
          <a:xfrm>
            <a:off x="755576" y="1772816"/>
            <a:ext cx="7776864" cy="646331"/>
          </a:xfrm>
          <a:prstGeom prst="rect">
            <a:avLst/>
          </a:prstGeom>
          <a:noFill/>
        </p:spPr>
        <p:txBody>
          <a:bodyPr wrap="square" rtlCol="0">
            <a:spAutoFit/>
          </a:bodyPr>
          <a:lstStyle/>
          <a:p>
            <a:r>
              <a:rPr lang="en-AU" dirty="0"/>
              <a:t>Performance of proposed algorithm ALG and benchmark HRF when changing the number of cloudlets in </a:t>
            </a:r>
            <a:r>
              <a:rPr lang="en-AU" i="1" dirty="0"/>
              <a:t>G</a:t>
            </a:r>
            <a:endParaRPr lang="en-AU" dirty="0"/>
          </a:p>
        </p:txBody>
      </p:sp>
      <p:sp>
        <p:nvSpPr>
          <p:cNvPr id="6" name="TextBox 5"/>
          <p:cNvSpPr txBox="1"/>
          <p:nvPr/>
        </p:nvSpPr>
        <p:spPr>
          <a:xfrm>
            <a:off x="2195736" y="5589240"/>
            <a:ext cx="720080" cy="369332"/>
          </a:xfrm>
          <a:prstGeom prst="rect">
            <a:avLst/>
          </a:prstGeom>
          <a:noFill/>
        </p:spPr>
        <p:txBody>
          <a:bodyPr wrap="square" rtlCol="0">
            <a:spAutoFit/>
          </a:bodyPr>
          <a:lstStyle/>
          <a:p>
            <a:r>
              <a:rPr lang="en-AU" dirty="0"/>
              <a:t>fig. A</a:t>
            </a:r>
          </a:p>
        </p:txBody>
      </p:sp>
      <p:sp>
        <p:nvSpPr>
          <p:cNvPr id="7" name="TextBox 6"/>
          <p:cNvSpPr txBox="1"/>
          <p:nvPr/>
        </p:nvSpPr>
        <p:spPr>
          <a:xfrm>
            <a:off x="6516216" y="5589240"/>
            <a:ext cx="720080" cy="369332"/>
          </a:xfrm>
          <a:prstGeom prst="rect">
            <a:avLst/>
          </a:prstGeom>
          <a:noFill/>
        </p:spPr>
        <p:txBody>
          <a:bodyPr wrap="square" rtlCol="0">
            <a:spAutoFit/>
          </a:bodyPr>
          <a:lstStyle/>
          <a:p>
            <a:r>
              <a:rPr lang="en-AU" dirty="0"/>
              <a:t>fig. B</a:t>
            </a:r>
          </a:p>
        </p:txBody>
      </p:sp>
    </p:spTree>
    <p:extLst>
      <p:ext uri="{BB962C8B-B14F-4D97-AF65-F5344CB8AC3E}">
        <p14:creationId xmlns:p14="http://schemas.microsoft.com/office/powerpoint/2010/main" val="1594313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Algorithm Performance over Finite Time Horizon</a:t>
            </a:r>
          </a:p>
        </p:txBody>
      </p:sp>
      <p:sp>
        <p:nvSpPr>
          <p:cNvPr id="12" name="TextBox 11"/>
          <p:cNvSpPr txBox="1"/>
          <p:nvPr/>
        </p:nvSpPr>
        <p:spPr>
          <a:xfrm>
            <a:off x="755576" y="1772816"/>
            <a:ext cx="7776864" cy="646331"/>
          </a:xfrm>
          <a:prstGeom prst="rect">
            <a:avLst/>
          </a:prstGeom>
          <a:noFill/>
        </p:spPr>
        <p:txBody>
          <a:bodyPr wrap="square" rtlCol="0">
            <a:spAutoFit/>
          </a:bodyPr>
          <a:lstStyle/>
          <a:p>
            <a:r>
              <a:rPr lang="en-AU" dirty="0"/>
              <a:t>Performance of proposed algorithm ALG with predictive mechanisms and benchmark HRF over 100 time slots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669327"/>
            <a:ext cx="4038600" cy="2725845"/>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603645"/>
            <a:ext cx="4038600" cy="2857210"/>
          </a:xfrm>
        </p:spPr>
      </p:pic>
      <p:sp>
        <p:nvSpPr>
          <p:cNvPr id="13" name="TextBox 12"/>
          <p:cNvSpPr txBox="1"/>
          <p:nvPr/>
        </p:nvSpPr>
        <p:spPr>
          <a:xfrm>
            <a:off x="2195736" y="5589240"/>
            <a:ext cx="720080" cy="369332"/>
          </a:xfrm>
          <a:prstGeom prst="rect">
            <a:avLst/>
          </a:prstGeom>
          <a:noFill/>
        </p:spPr>
        <p:txBody>
          <a:bodyPr wrap="square" rtlCol="0">
            <a:spAutoFit/>
          </a:bodyPr>
          <a:lstStyle/>
          <a:p>
            <a:r>
              <a:rPr lang="en-AU" dirty="0"/>
              <a:t>fig. A</a:t>
            </a:r>
          </a:p>
        </p:txBody>
      </p:sp>
      <p:sp>
        <p:nvSpPr>
          <p:cNvPr id="14" name="TextBox 13"/>
          <p:cNvSpPr txBox="1"/>
          <p:nvPr/>
        </p:nvSpPr>
        <p:spPr>
          <a:xfrm>
            <a:off x="6516216" y="5589240"/>
            <a:ext cx="720080" cy="369332"/>
          </a:xfrm>
          <a:prstGeom prst="rect">
            <a:avLst/>
          </a:prstGeom>
          <a:noFill/>
        </p:spPr>
        <p:txBody>
          <a:bodyPr wrap="square" rtlCol="0">
            <a:spAutoFit/>
          </a:bodyPr>
          <a:lstStyle/>
          <a:p>
            <a:r>
              <a:rPr lang="en-AU" dirty="0"/>
              <a:t>fig. B</a:t>
            </a:r>
          </a:p>
        </p:txBody>
      </p:sp>
    </p:spTree>
    <p:extLst>
      <p:ext uri="{BB962C8B-B14F-4D97-AF65-F5344CB8AC3E}">
        <p14:creationId xmlns:p14="http://schemas.microsoft.com/office/powerpoint/2010/main" val="1248728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Algorithm Performance over Finite Time Horizon</a:t>
            </a:r>
          </a:p>
        </p:txBody>
      </p:sp>
      <p:sp>
        <p:nvSpPr>
          <p:cNvPr id="12" name="TextBox 11"/>
          <p:cNvSpPr txBox="1"/>
          <p:nvPr/>
        </p:nvSpPr>
        <p:spPr>
          <a:xfrm>
            <a:off x="755576" y="1772816"/>
            <a:ext cx="7776864" cy="646331"/>
          </a:xfrm>
          <a:prstGeom prst="rect">
            <a:avLst/>
          </a:prstGeom>
          <a:noFill/>
        </p:spPr>
        <p:txBody>
          <a:bodyPr wrap="square" rtlCol="0">
            <a:spAutoFit/>
          </a:bodyPr>
          <a:lstStyle/>
          <a:p>
            <a:r>
              <a:rPr lang="en-AU" dirty="0"/>
              <a:t>Performance of proposed algorithm ALG with predictive mechanisms and benchmark HRF over 100 time slots when adjusting idle cost threshold</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603645"/>
            <a:ext cx="4038600" cy="2857210"/>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603645"/>
            <a:ext cx="4038600" cy="2857210"/>
          </a:xfrm>
        </p:spPr>
      </p:pic>
      <p:sp>
        <p:nvSpPr>
          <p:cNvPr id="10" name="TextBox 9"/>
          <p:cNvSpPr txBox="1"/>
          <p:nvPr/>
        </p:nvSpPr>
        <p:spPr>
          <a:xfrm>
            <a:off x="2195736" y="5589240"/>
            <a:ext cx="720080" cy="369332"/>
          </a:xfrm>
          <a:prstGeom prst="rect">
            <a:avLst/>
          </a:prstGeom>
          <a:noFill/>
        </p:spPr>
        <p:txBody>
          <a:bodyPr wrap="square" rtlCol="0">
            <a:spAutoFit/>
          </a:bodyPr>
          <a:lstStyle/>
          <a:p>
            <a:r>
              <a:rPr lang="en-AU" dirty="0"/>
              <a:t>fig. A</a:t>
            </a:r>
          </a:p>
        </p:txBody>
      </p:sp>
      <p:sp>
        <p:nvSpPr>
          <p:cNvPr id="11" name="TextBox 10"/>
          <p:cNvSpPr txBox="1"/>
          <p:nvPr/>
        </p:nvSpPr>
        <p:spPr>
          <a:xfrm>
            <a:off x="6516216" y="5589240"/>
            <a:ext cx="720080" cy="369332"/>
          </a:xfrm>
          <a:prstGeom prst="rect">
            <a:avLst/>
          </a:prstGeom>
          <a:noFill/>
        </p:spPr>
        <p:txBody>
          <a:bodyPr wrap="square" rtlCol="0">
            <a:spAutoFit/>
          </a:bodyPr>
          <a:lstStyle/>
          <a:p>
            <a:r>
              <a:rPr lang="en-AU" dirty="0"/>
              <a:t>fig. B</a:t>
            </a:r>
          </a:p>
        </p:txBody>
      </p:sp>
    </p:spTree>
    <p:extLst>
      <p:ext uri="{BB962C8B-B14F-4D97-AF65-F5344CB8AC3E}">
        <p14:creationId xmlns:p14="http://schemas.microsoft.com/office/powerpoint/2010/main" val="1962053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Conclusion</a:t>
            </a:r>
          </a:p>
        </p:txBody>
      </p:sp>
      <p:sp>
        <p:nvSpPr>
          <p:cNvPr id="3" name="Content Placeholder 2"/>
          <p:cNvSpPr>
            <a:spLocks noGrp="1"/>
          </p:cNvSpPr>
          <p:nvPr>
            <p:ph idx="1"/>
          </p:nvPr>
        </p:nvSpPr>
        <p:spPr/>
        <p:txBody>
          <a:bodyPr>
            <a:normAutofit fontScale="85000" lnSpcReduction="10000"/>
          </a:bodyPr>
          <a:lstStyle/>
          <a:p>
            <a:r>
              <a:rPr lang="en-AU" dirty="0"/>
              <a:t>We studied a novel task offloading problem in a wireless metropolitan area network, where each offloading task has a maximum tolerable delay and different requests need different types of services from the cloudlets in the network. </a:t>
            </a:r>
          </a:p>
          <a:p>
            <a:r>
              <a:rPr lang="en-AU" dirty="0"/>
              <a:t>We focused on maximizing the number of offloading request admissions while minimizing their admission cost within a given time horizon. </a:t>
            </a:r>
          </a:p>
          <a:p>
            <a:r>
              <a:rPr lang="en-AU" dirty="0"/>
              <a:t>We developed an efficient algorithm for the problem through a novel reduction that reduces the problem to a series of minimum weight maximum matching problems in auxiliary bipartite graphs.</a:t>
            </a:r>
          </a:p>
          <a:p>
            <a:r>
              <a:rPr lang="en-AU" dirty="0"/>
              <a:t>We devised an effective prediction mechanism to predict instance releases and creations in different cloudlets within the network for further cost savings. </a:t>
            </a:r>
          </a:p>
          <a:p>
            <a:r>
              <a:rPr lang="en-AU" dirty="0"/>
              <a:t>We finally evaluated the performance of the proposed algorithm through experimental simulations. Experimental results indicate that the proposed algorithm is promising.</a:t>
            </a:r>
          </a:p>
        </p:txBody>
      </p:sp>
    </p:spTree>
    <p:extLst>
      <p:ext uri="{BB962C8B-B14F-4D97-AF65-F5344CB8AC3E}">
        <p14:creationId xmlns:p14="http://schemas.microsoft.com/office/powerpoint/2010/main" val="3472553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Q&amp;A</a:t>
            </a:r>
          </a:p>
        </p:txBody>
      </p:sp>
    </p:spTree>
    <p:extLst>
      <p:ext uri="{BB962C8B-B14F-4D97-AF65-F5344CB8AC3E}">
        <p14:creationId xmlns:p14="http://schemas.microsoft.com/office/powerpoint/2010/main" val="51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 new computing paradigm – cloudlets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9733" y="1600200"/>
            <a:ext cx="7484533" cy="4876800"/>
          </a:xfrm>
        </p:spPr>
      </p:pic>
    </p:spTree>
    <p:extLst>
      <p:ext uri="{BB962C8B-B14F-4D97-AF65-F5344CB8AC3E}">
        <p14:creationId xmlns:p14="http://schemas.microsoft.com/office/powerpoint/2010/main" val="3897753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Motivations</a:t>
            </a:r>
          </a:p>
        </p:txBody>
      </p:sp>
      <p:sp>
        <p:nvSpPr>
          <p:cNvPr id="3" name="Content Placeholder 2"/>
          <p:cNvSpPr>
            <a:spLocks noGrp="1"/>
          </p:cNvSpPr>
          <p:nvPr>
            <p:ph idx="1"/>
          </p:nvPr>
        </p:nvSpPr>
        <p:spPr/>
        <p:txBody>
          <a:bodyPr>
            <a:normAutofit/>
          </a:bodyPr>
          <a:lstStyle/>
          <a:p>
            <a:r>
              <a:rPr lang="en-AU" dirty="0"/>
              <a:t>As the options for user applications are too numerous for server components to be stored in the cloudlet, most studies assumed the use of a personal virtual machines (VM) for each user as a platform for task offloading of the user</a:t>
            </a:r>
          </a:p>
          <a:p>
            <a:pPr marL="0" indent="0">
              <a:buNone/>
            </a:pPr>
            <a:endParaRPr lang="en-AU" dirty="0"/>
          </a:p>
          <a:p>
            <a:r>
              <a:rPr lang="en-AU" dirty="0"/>
              <a:t>A VM image of a mobile device is transferred to the cloudlet, and tasks are remotely executed on the VM in the cloudlet, using task offloading operations</a:t>
            </a:r>
          </a:p>
          <a:p>
            <a:pPr marL="0" indent="0">
              <a:buNone/>
            </a:pPr>
            <a:endParaRPr lang="en-AU" dirty="0"/>
          </a:p>
          <a:p>
            <a:r>
              <a:rPr lang="en-AU" dirty="0"/>
              <a:t>However, many emerging applications and services using Augmented Reality (AR) will be location-specific </a:t>
            </a:r>
          </a:p>
        </p:txBody>
      </p:sp>
    </p:spTree>
    <p:extLst>
      <p:ext uri="{BB962C8B-B14F-4D97-AF65-F5344CB8AC3E}">
        <p14:creationId xmlns:p14="http://schemas.microsoft.com/office/powerpoint/2010/main" val="827691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Motivation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24025"/>
            <a:ext cx="8229600" cy="4629150"/>
          </a:xfrm>
        </p:spPr>
      </p:pic>
    </p:spTree>
    <p:extLst>
      <p:ext uri="{BB962C8B-B14F-4D97-AF65-F5344CB8AC3E}">
        <p14:creationId xmlns:p14="http://schemas.microsoft.com/office/powerpoint/2010/main" val="3816067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Motivation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8506" y="1600200"/>
            <a:ext cx="7106987" cy="4876800"/>
          </a:xfrm>
        </p:spPr>
      </p:pic>
    </p:spTree>
    <p:extLst>
      <p:ext uri="{BB962C8B-B14F-4D97-AF65-F5344CB8AC3E}">
        <p14:creationId xmlns:p14="http://schemas.microsoft.com/office/powerpoint/2010/main" val="961916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Motivation</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2380" y="1600200"/>
            <a:ext cx="5959240" cy="4876800"/>
          </a:xfrm>
        </p:spPr>
      </p:pic>
    </p:spTree>
    <p:extLst>
      <p:ext uri="{BB962C8B-B14F-4D97-AF65-F5344CB8AC3E}">
        <p14:creationId xmlns:p14="http://schemas.microsoft.com/office/powerpoint/2010/main" val="735965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Motivation</a:t>
            </a:r>
          </a:p>
        </p:txBody>
      </p:sp>
      <p:sp>
        <p:nvSpPr>
          <p:cNvPr id="3" name="Content Placeholder 2"/>
          <p:cNvSpPr>
            <a:spLocks noGrp="1"/>
          </p:cNvSpPr>
          <p:nvPr>
            <p:ph idx="1"/>
          </p:nvPr>
        </p:nvSpPr>
        <p:spPr/>
        <p:txBody>
          <a:bodyPr/>
          <a:lstStyle/>
          <a:p>
            <a:pPr>
              <a:spcAft>
                <a:spcPts val="600"/>
              </a:spcAft>
            </a:pPr>
            <a:r>
              <a:rPr lang="en-AU" dirty="0"/>
              <a:t>Each of these applications are location-specific and a virtual network function (VNF) instance running on a nearby cloudlet can serve multiple nearby users without instantiating multiple VNFs for users</a:t>
            </a:r>
          </a:p>
          <a:p>
            <a:pPr marL="0" indent="0">
              <a:spcAft>
                <a:spcPts val="600"/>
              </a:spcAft>
              <a:buNone/>
            </a:pPr>
            <a:r>
              <a:rPr lang="en-AU" dirty="0"/>
              <a:t> </a:t>
            </a:r>
          </a:p>
          <a:p>
            <a:pPr>
              <a:spcAft>
                <a:spcPts val="600"/>
              </a:spcAft>
            </a:pPr>
            <a:r>
              <a:rPr lang="en-AU" dirty="0"/>
              <a:t>However, it becomes a challenge to assign different  users to existing VNF instances, or create additional instances to serve more users while ensuring the </a:t>
            </a:r>
            <a:r>
              <a:rPr lang="en-AU" dirty="0" err="1"/>
              <a:t>QoS</a:t>
            </a:r>
            <a:r>
              <a:rPr lang="en-AU" dirty="0"/>
              <a:t> requirement of each user is met</a:t>
            </a:r>
          </a:p>
        </p:txBody>
      </p:sp>
    </p:spTree>
    <p:extLst>
      <p:ext uri="{BB962C8B-B14F-4D97-AF65-F5344CB8AC3E}">
        <p14:creationId xmlns:p14="http://schemas.microsoft.com/office/powerpoint/2010/main" val="6391025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AMBLE" val="\documentclass{article}&#10;\pagestyle{empty}&#10;\usepackage{xspace,amssymb,amsfonts,amsmath}&#10;\usepackage{color}&#10;\usepackage{TeX4PPT}&#10;"/>
  <p:tag name="MAGPC" val="200"/>
  <p:tag name="FONTSIZE" val="1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277.4654"/>
  <p:tag name="LATEXADDIN" val="\documentclass{article}&#10;\usepackage{amsmath}&#10;\pagestyle{empty}&#10;\begin{document}&#10;&#10;$G_2(t)$&#10;&#10;&#10;\end{document}"/>
  <p:tag name="IGUANATEXSIZE" val="33"/>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221.9723"/>
  <p:tag name="LATEXADDIN" val="\documentclass{article}&#10;\usepackage{amsmath}&#10;\pagestyle{empty}&#10;\begin{document}&#10;&#10;$G(t)$&#10;&#10;&#10;\end{document}"/>
  <p:tag name="IGUANATEXSIZE" val="33"/>
  <p:tag name="IGUANATEXCURSOR" val="87"/>
  <p:tag name="TRANSPARENCY" val="True"/>
  <p:tag name="FILENAME" val=""/>
  <p:tag name="LATEXENGINEID" val="0"/>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43.982"/>
  <p:tag name="ORIGINALWIDTH" val="1194.601"/>
  <p:tag name="LATEXADDIN" val="\documentclass{article}&#10;\usepackage{amsmath}&#10;\pagestyle{empty}&#10;\begin{document}&#10;&#10;&#10;$\delta_{ij}(t)=n_{ij}(t)-n'_{ij}(t)$&#10;&#10;\end{document}"/>
  <p:tag name="IGUANATEXSIZE" val="24"/>
  <p:tag name="IGUANATEXCURSOR" val="118"/>
  <p:tag name="TRANSPARENCY" val="True"/>
  <p:tag name="FILENAME" val=""/>
  <p:tag name="LATEXENGINEID" val="0"/>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3068.617"/>
  <p:tag name="LATEXADDIN" val="\documentclass{article}&#10;\usepackage{amsmath}&#10;\pagestyle{empty}&#10;\begin{document}&#10;&#10;$\hat{n}_{ij}(t)=\alpha_{1}n_{ij}(t-1)+\alpha_{2}n_{ij}(t-2)+\ldots+\alpha_{k}n_{ij}(t-k),\label{est}$&#10;&#10;&#10;\end{document}"/>
  <p:tag name="IGUANATEXSIZE" val="24"/>
  <p:tag name="IGUANATEXCURSOR" val="183"/>
  <p:tag name="TRANSPARENCY" val="True"/>
  <p:tag name="FILENAME" val=""/>
  <p:tag name="LATEXENGINEID" val="0"/>
  <p:tag name="TEMPFOLDER" val="c:\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3004.125"/>
  <p:tag name="LATEXADDIN" val="\documentclass{article}&#10;\usepackage{amsmath}&#10;\pagestyle{empty}&#10;\begin{document}&#10;&#10;$\hat{a}_{ij}(t)=\beta_{1}a_{ij}(t-1)+\beta_{2}a_{ij}(t-2)+\ldots+\beta_{k}a_{ij}(t-k),\label{bst}$&#10;&#10;&#10;\end{document}"/>
  <p:tag name="IGUANATEXSIZE" val="24"/>
  <p:tag name="IGUANATEXCURSOR" val="180"/>
  <p:tag name="TRANSPARENCY" val="True"/>
  <p:tag name="FILENAME" val=""/>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130.4837"/>
  <p:tag name="ORIGINALWIDTH" val="1685.039"/>
  <p:tag name="LATEXADDIN" val="\documentclass{article}&#10;\usepackage{amsmath}&#10;\pagestyle{empty}&#10;\begin{document}&#10;&#10;$G_{j}(t)=(X_{j}\cup\{x_{0,j}\},Y_{j},E_{j};w)$&#10;&#10;\end{document}"/>
  <p:tag name="IGUANATEXSIZE" val="24"/>
  <p:tag name="IGUANATEXCURSOR" val="80"/>
  <p:tag name="TRANSPARENCY" val="True"/>
  <p:tag name="FILENAME" val=""/>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277.4654"/>
  <p:tag name="LATEXADDIN" val="\documentclass{article}&#10;\usepackage{amsmath}&#10;\pagestyle{empty}&#10;\begin{document}&#10;&#10;$G_1(t)$&#10;&#10;&#10;\end{document}"/>
  <p:tag name="IGUANATEXSIZE" val="33"/>
  <p:tag name="IGUANATEXCURSOR" val="87"/>
  <p:tag name="TRANSPARENCY" val="True"/>
  <p:tag name="FILENAME" val=""/>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277.4654"/>
  <p:tag name="LATEXADDIN" val="\documentclass{article}&#10;\usepackage{amsmath}&#10;\pagestyle{empty}&#10;\begin{document}&#10;&#10;$G_2(t)$&#10;&#10;&#10;\end{document}"/>
  <p:tag name="IGUANATEXSIZE" val="33"/>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56.7304"/>
  <p:tag name="ORIGINALWIDTH" val="2240.72"/>
  <p:tag name="LATEXADDIN" val="\documentclass{article}&#10;\usepackage{amsmath}&#10;\pagestyle{empty}&#10;\begin{document}&#10;&#10;$G(t)=\bigcup_{j=1}^{m}G_{j}(t)=(X(t),Y(t),E(t);w)$&#10;&#10;\end{document}"/>
  <p:tag name="IGUANATEXSIZE" val="24"/>
  <p:tag name="IGUANATEXCURSOR" val="81"/>
  <p:tag name="TRANSPARENCY" val="True"/>
  <p:tag name="FILENAME" val=""/>
  <p:tag name="LATEXENGINEID" val="0"/>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43.982"/>
  <p:tag name="ORIGINALWIDTH" val="1385.077"/>
  <p:tag name="LATEXADDIN" val="\documentclass{article}&#10;\usepackage{amsmath}&#10;\pagestyle{empty}&#10;\begin{document}&#10;&#10;$X(t)=\cup_{j=1}^{m}(X_{j}\cup\{x_{0,j}\})$&#10;&#10;&#10;\end{document}"/>
  <p:tag name="IGUANATEXSIZE" val="24"/>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56.7304"/>
  <p:tag name="ORIGINALWIDTH" val="1820.772"/>
  <p:tag name="LATEXADDIN" val="\documentclass{article}&#10;\usepackage{amsmath}&#10;\pagestyle{empty}&#10;\begin{document}&#10;&#10;$Y(t)=\sum_{j=1}^{m}Y_{j}=\{r_{1},r_{2},\ldots,r_{n}\}$&#10;&#10;&#10;\end{document}"/>
  <p:tag name="IGUANATEXSIZE" val="24"/>
  <p:tag name="IGUANATEXCURSOR" val="135"/>
  <p:tag name="TRANSPARENCY" val="True"/>
  <p:tag name="FILENAME" val=""/>
  <p:tag name="LATEXENGINEID" val="0"/>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43.2321"/>
  <p:tag name="ORIGINALWIDTH" val="794.1508"/>
  <p:tag name="LATEXADDIN" val="\documentclass{article}&#10;\usepackage{amsmath}&#10;\pagestyle{empty}&#10;\begin{document}&#10;&#10;$E(t)=\cup_{j=1}^{m}E_{j}$&#10;&#10;\end{document}"/>
  <p:tag name="IGUANATEXSIZE" val="24"/>
  <p:tag name="IGUANATEXCURSOR" val="106"/>
  <p:tag name="TRANSPARENCY" val="True"/>
  <p:tag name="FILENAME" val=""/>
  <p:tag name="LATEXENGINEID" val="0"/>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277.4654"/>
  <p:tag name="LATEXADDIN" val="\documentclass{article}&#10;\usepackage{amsmath}&#10;\pagestyle{empty}&#10;\begin{document}&#10;&#10;$G_1(t)$&#10;&#10;&#10;\end{document}"/>
  <p:tag name="IGUANATEXSIZE" val="33"/>
  <p:tag name="IGUANATEXCURSOR" val="87"/>
  <p:tag name="TRANSPARENCY" val="True"/>
  <p:tag name="FILENAME" val=""/>
  <p:tag name="LATEXENGINEID" val="0"/>
  <p:tag name="TEMPFOLDER" val="c:\temp\"/>
  <p:tag name="LATEXFORMHEIGHT" val="312"/>
  <p:tag name="LATEXFORMWIDTH" val="384"/>
  <p:tag name="LATEXFORMWRAP" val="True"/>
  <p:tag name="BITMAPVECTOR"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8980</TotalTime>
  <Words>2602</Words>
  <Application>Microsoft Office PowerPoint</Application>
  <PresentationFormat>On-screen Show (4:3)</PresentationFormat>
  <Paragraphs>203</Paragraphs>
  <Slides>39</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Cambria Math</vt:lpstr>
      <vt:lpstr>Clarity</vt:lpstr>
      <vt:lpstr>QoS-Aware Task Offloading in Distributed Cloudlets with Virtual Network Function Services</vt:lpstr>
      <vt:lpstr>A new computing paradigm – cloudlets</vt:lpstr>
      <vt:lpstr>A new computing paradigm – cloudlets</vt:lpstr>
      <vt:lpstr>A new computing paradigm – cloudlets</vt:lpstr>
      <vt:lpstr>Motivations</vt:lpstr>
      <vt:lpstr>Motivation</vt:lpstr>
      <vt:lpstr>Motivation</vt:lpstr>
      <vt:lpstr>Motivation</vt:lpstr>
      <vt:lpstr>Motivation</vt:lpstr>
      <vt:lpstr>Contributions</vt:lpstr>
      <vt:lpstr>System Model</vt:lpstr>
      <vt:lpstr>Problem Definition</vt:lpstr>
      <vt:lpstr>Algorithm for A Single Time Slot</vt:lpstr>
      <vt:lpstr>Algorithm for A Single Time Slot</vt:lpstr>
      <vt:lpstr>Algorithm for A Single Time Slot</vt:lpstr>
      <vt:lpstr>Algorithm for A Single Time Slot</vt:lpstr>
      <vt:lpstr>Algorithm for A Single Time Slot</vt:lpstr>
      <vt:lpstr>Algorithm for A Single Time Slot</vt:lpstr>
      <vt:lpstr>Algorithm for A Single Time Slot</vt:lpstr>
      <vt:lpstr>Algorithm for A Single Time Slot</vt:lpstr>
      <vt:lpstr>Algorithm for A Single Time Slot</vt:lpstr>
      <vt:lpstr>Algorithm for A Single Time Slot</vt:lpstr>
      <vt:lpstr>Algorithm for A Single Time Slot</vt:lpstr>
      <vt:lpstr>Algorithm for A Finite Time Horizon</vt:lpstr>
      <vt:lpstr>Algorithm for Multiple Time Slot</vt:lpstr>
      <vt:lpstr>Algorithm for Multiple Time Slot</vt:lpstr>
      <vt:lpstr>Algorithm for Multiple Time Slot</vt:lpstr>
      <vt:lpstr>Algorithm for Multiple Time Slot</vt:lpstr>
      <vt:lpstr>Algorithm for Multiple Time Slot</vt:lpstr>
      <vt:lpstr>Algorithm for Multiple Time Slot</vt:lpstr>
      <vt:lpstr>Experimental Settings</vt:lpstr>
      <vt:lpstr>Greedy Benchmark</vt:lpstr>
      <vt:lpstr>Algorithm Performance within Single Time Slot</vt:lpstr>
      <vt:lpstr>Algorithm Performance within Single Time Slot</vt:lpstr>
      <vt:lpstr>Algorithm Performance within Single Time Slot</vt:lpstr>
      <vt:lpstr>Algorithm Performance over Finite Time Horizon</vt:lpstr>
      <vt:lpstr>Algorithm Performance over Finite Time Horizon</vt:lpstr>
      <vt:lpstr>Conclusion</vt:lpstr>
      <vt:lpstr>Q&amp;A</vt:lpstr>
    </vt:vector>
  </TitlesOfParts>
  <Company>Australian National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CECS</dc:creator>
  <cp:lastModifiedBy>Jeffrey Liang</cp:lastModifiedBy>
  <cp:revision>349</cp:revision>
  <dcterms:created xsi:type="dcterms:W3CDTF">2017-10-23T03:09:53Z</dcterms:created>
  <dcterms:modified xsi:type="dcterms:W3CDTF">2017-11-02T00:36:25Z</dcterms:modified>
</cp:coreProperties>
</file>