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2" r:id="rId3"/>
    <p:sldId id="262" r:id="rId4"/>
    <p:sldId id="259" r:id="rId5"/>
    <p:sldId id="287" r:id="rId6"/>
    <p:sldId id="260" r:id="rId7"/>
    <p:sldId id="261" r:id="rId8"/>
    <p:sldId id="263" r:id="rId9"/>
    <p:sldId id="276" r:id="rId10"/>
    <p:sldId id="275" r:id="rId11"/>
    <p:sldId id="277" r:id="rId12"/>
    <p:sldId id="285" r:id="rId13"/>
    <p:sldId id="288" r:id="rId14"/>
    <p:sldId id="292" r:id="rId15"/>
    <p:sldId id="266" r:id="rId16"/>
    <p:sldId id="272" r:id="rId17"/>
    <p:sldId id="293" r:id="rId18"/>
    <p:sldId id="294" r:id="rId19"/>
    <p:sldId id="269" r:id="rId20"/>
    <p:sldId id="27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78" r:id="rId30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84750" autoAdjust="0"/>
  </p:normalViewPr>
  <p:slideViewPr>
    <p:cSldViewPr snapToGrid="0">
      <p:cViewPr varScale="1">
        <p:scale>
          <a:sx n="93" d="100"/>
          <a:sy n="9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94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3F3E3-4829-425E-9325-AB2A8F038790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76F3F-D636-4F4A-B1E5-A17BBF45C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62C0-8C5C-417F-87D2-15CB9AFD194D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98F45-F096-4AEF-A473-FDEB7EFC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6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= large</a:t>
            </a:r>
            <a:r>
              <a:rPr lang="en-US" baseline="0" dirty="0" smtClean="0"/>
              <a:t> region as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N</a:t>
            </a:r>
            <a:r>
              <a:rPr lang="en-US" dirty="0" smtClean="0"/>
              <a:t>etwork</a:t>
            </a:r>
            <a:r>
              <a:rPr lang="en-US" baseline="0" dirty="0" smtClean="0"/>
              <a:t> data communication is one type of file operation:</a:t>
            </a:r>
          </a:p>
          <a:p>
            <a:r>
              <a:rPr lang="en-US" altLang="ja-JP" baseline="0" dirty="0" smtClean="0"/>
              <a:t>W</a:t>
            </a:r>
            <a:r>
              <a:rPr lang="en-US" baseline="0" dirty="0" smtClean="0"/>
              <a:t>rite </a:t>
            </a:r>
            <a:r>
              <a:rPr lang="en-US" altLang="ja-JP" baseline="0" dirty="0" smtClean="0"/>
              <a:t>–</a:t>
            </a:r>
            <a:r>
              <a:rPr lang="en-US" baseline="0" dirty="0" smtClean="0"/>
              <a:t> read local: file operation</a:t>
            </a:r>
          </a:p>
          <a:p>
            <a:r>
              <a:rPr lang="en-US" altLang="ja-JP" baseline="0" dirty="0" smtClean="0"/>
              <a:t>W</a:t>
            </a:r>
            <a:r>
              <a:rPr lang="en-US" baseline="0" dirty="0" smtClean="0"/>
              <a:t>rite </a:t>
            </a:r>
            <a:r>
              <a:rPr lang="en-US" altLang="ja-JP" baseline="0" dirty="0" smtClean="0"/>
              <a:t>–</a:t>
            </a:r>
            <a:r>
              <a:rPr lang="en-US" baseline="0" dirty="0" smtClean="0"/>
              <a:t> read remote; network data communication</a:t>
            </a:r>
          </a:p>
          <a:p>
            <a:r>
              <a:rPr lang="en-US" altLang="ja-JP" baseline="0" dirty="0" smtClean="0"/>
              <a:t>Synchronous write – read: </a:t>
            </a:r>
            <a:r>
              <a:rPr lang="en-US" altLang="ja-JP" baseline="0" dirty="0" err="1" smtClean="0"/>
              <a:t>skype</a:t>
            </a:r>
            <a:r>
              <a:rPr lang="en-US" altLang="ja-JP" baseline="0" dirty="0" smtClean="0"/>
              <a:t>, or </a:t>
            </a:r>
            <a:r>
              <a:rPr lang="en-US" altLang="ja-JP" baseline="0" dirty="0" err="1" smtClean="0"/>
              <a:t>qq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Prototype implementation is in cloud style</a:t>
            </a:r>
          </a:p>
          <a:p>
            <a:r>
              <a:rPr lang="en-US" dirty="0" smtClean="0"/>
              <a:t>Fig: main components of VSS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60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 When I use</a:t>
            </a:r>
            <a:r>
              <a:rPr lang="en-US" baseline="0" dirty="0" smtClean="0"/>
              <a:t> my PC in my office, how do I access VSS?</a:t>
            </a:r>
            <a:endParaRPr lang="en-US" dirty="0" smtClean="0"/>
          </a:p>
          <a:p>
            <a:r>
              <a:rPr lang="en-US" dirty="0" smtClean="0"/>
              <a:t>Like user upload/download local file to </a:t>
            </a:r>
            <a:r>
              <a:rPr lang="en-US" dirty="0" err="1" smtClean="0"/>
              <a:t>dropbox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60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Left: general / fundamental relationships.</a:t>
            </a:r>
            <a:r>
              <a:rPr lang="en-US" baseline="0" dirty="0" smtClean="0"/>
              <a:t> ASPs social relations are composed from the fundamental ones.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social groups are maintained by VSS. ASP doesn’t have social groups-&gt; avoid social relation fragmentation and facilitate publishing data to “social groups” regardless of ASPs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 Different ASPs have different definitions of social relationships: Weibo</a:t>
            </a:r>
            <a:r>
              <a:rPr lang="en-US" baseline="0" dirty="0" smtClean="0"/>
              <a:t> only requires 1-direction “following”; but Facebook requires both direction consent to become 2-direction friends…</a:t>
            </a:r>
          </a:p>
          <a:p>
            <a:r>
              <a:rPr lang="en-US" baseline="0" dirty="0" smtClean="0"/>
              <a:t>We define general types of “social relations”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3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One-key publication: Publishing</a:t>
            </a:r>
            <a:r>
              <a:rPr lang="en-US" baseline="0" dirty="0" smtClean="0"/>
              <a:t> is targeted to social groups, regardless of ASPs</a:t>
            </a:r>
            <a:endParaRPr lang="en-US" dirty="0" smtClean="0"/>
          </a:p>
          <a:p>
            <a:r>
              <a:rPr lang="en-US" dirty="0" smtClean="0"/>
              <a:t>One-key deletion: Once the file is deleted,</a:t>
            </a:r>
            <a:r>
              <a:rPr lang="en-US" baseline="0" dirty="0" smtClean="0"/>
              <a:t> all gone (so long as they’re stored in VSS system). It doesn’t prevent users from copying the file to their local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UNIX TCP</a:t>
            </a:r>
            <a:r>
              <a:rPr lang="en-US" baseline="0" dirty="0" smtClean="0"/>
              <a:t> socket contains two protocols: 1) file-based </a:t>
            </a:r>
            <a:r>
              <a:rPr lang="en-US" dirty="0" smtClean="0"/>
              <a:t>pipe for communication</a:t>
            </a:r>
            <a:r>
              <a:rPr lang="en-US" baseline="0" dirty="0" smtClean="0"/>
              <a:t> within a file system; 2) internet (IP-based)</a:t>
            </a:r>
          </a:p>
          <a:p>
            <a:r>
              <a:rPr lang="en-US" baseline="0" dirty="0" smtClean="0"/>
              <a:t>This is more natural with the global file system as a communication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Since</a:t>
            </a:r>
            <a:r>
              <a:rPr lang="en-US" baseline="0" smtClean="0"/>
              <a:t> our data are stored in routers all over the world, different from a central cloud, we are more efficient to support user’s mobility</a:t>
            </a:r>
            <a:endParaRPr lang="en-US" smtClean="0"/>
          </a:p>
          <a:p>
            <a:r>
              <a:rPr lang="en-US" dirty="0" smtClean="0"/>
              <a:t>Bob’s home domain is at domain3, roamed to domain2: data pre-cached to domain2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3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4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6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Auto-encryption cannot prevent VSS from stealing information:</a:t>
            </a:r>
            <a:r>
              <a:rPr lang="en-US" baseline="0" dirty="0" smtClean="0"/>
              <a:t> assumption:</a:t>
            </a:r>
            <a:r>
              <a:rPr lang="en-US" dirty="0" smtClean="0"/>
              <a:t> VSS-users have to trust VSS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1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Attribute-based access control requires an independent key distributor</a:t>
            </a:r>
          </a:p>
          <a:p>
            <a:r>
              <a:rPr lang="en-US" baseline="0" dirty="0" smtClean="0"/>
              <a:t>This method uses </a:t>
            </a:r>
            <a:r>
              <a:rPr lang="en-US" baseline="0" dirty="0" err="1" smtClean="0"/>
              <a:t>diffie-hellman</a:t>
            </a:r>
            <a:r>
              <a:rPr lang="en-US" baseline="0" dirty="0" smtClean="0"/>
              <a:t> key to encrypt access control (expressed in principal-based list)</a:t>
            </a:r>
          </a:p>
          <a:p>
            <a:r>
              <a:rPr lang="en-US" baseline="0" dirty="0" smtClean="0"/>
              <a:t>A user who comes to access the data uses the same </a:t>
            </a:r>
            <a:r>
              <a:rPr lang="en-US" baseline="0" dirty="0" err="1" smtClean="0"/>
              <a:t>diffie-hellman</a:t>
            </a:r>
            <a:r>
              <a:rPr lang="en-US" baseline="0" dirty="0" smtClean="0"/>
              <a:t> key to encrypted its ID</a:t>
            </a:r>
          </a:p>
          <a:p>
            <a:r>
              <a:rPr lang="en-US" baseline="0" dirty="0" smtClean="0"/>
              <a:t>VSS systems only performs matching of encrypted ID with the </a:t>
            </a:r>
            <a:r>
              <a:rPr lang="en-US" baseline="0" smtClean="0"/>
              <a:t>access control list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6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hiding:</a:t>
            </a:r>
          </a:p>
          <a:p>
            <a:r>
              <a:rPr lang="en-US" dirty="0" smtClean="0"/>
              <a:t>People/companies</a:t>
            </a:r>
            <a:r>
              <a:rPr lang="en-US" baseline="0" dirty="0" smtClean="0"/>
              <a:t> use public platform, such as WeChat, VSS to subscribe/publish content.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Privacy</a:t>
            </a:r>
            <a:r>
              <a:rPr lang="en-US" baseline="0" dirty="0" smtClean="0"/>
              <a:t> is against VSS (i.e., if VSS is not trustable….)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6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C00000"/>
                </a:solidFill>
              </a:rPr>
              <a:t>Our</a:t>
            </a:r>
            <a:r>
              <a:rPr lang="en-US" altLang="zh-CN" sz="1200" baseline="0" dirty="0" smtClean="0">
                <a:solidFill>
                  <a:srgbClr val="C00000"/>
                </a:solidFill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protocol allows</a:t>
            </a:r>
            <a:r>
              <a:rPr lang="en-US" altLang="zh-CN" sz="1200" baseline="0" dirty="0" smtClean="0">
                <a:solidFill>
                  <a:srgbClr val="C00000"/>
                </a:solidFill>
              </a:rPr>
              <a:t> secure data pub-sub in an unsecure platform: the key is to let subscriber and publisher agree on the same key for encryption / </a:t>
            </a:r>
            <a:r>
              <a:rPr lang="en-US" altLang="zh-CN" sz="1200" baseline="0" dirty="0" smtClean="0">
                <a:solidFill>
                  <a:srgbClr val="C00000"/>
                </a:solidFill>
              </a:rPr>
              <a:t>decryption</a:t>
            </a:r>
            <a:endParaRPr lang="en-US" altLang="zh-CN" sz="1200" dirty="0" smtClean="0">
              <a:solidFill>
                <a:srgbClr val="C00000"/>
              </a:solidFill>
            </a:endParaRPr>
          </a:p>
          <a:p>
            <a:r>
              <a:rPr lang="en-US" altLang="zh-CN" sz="1200" dirty="0" smtClean="0">
                <a:solidFill>
                  <a:srgbClr val="C00000"/>
                </a:solidFill>
              </a:rPr>
              <a:t>We use </a:t>
            </a:r>
            <a:r>
              <a:rPr lang="en-US" altLang="zh-CN" sz="1200" dirty="0" err="1" smtClean="0">
                <a:solidFill>
                  <a:srgbClr val="C00000"/>
                </a:solidFill>
              </a:rPr>
              <a:t>Diffie</a:t>
            </a:r>
            <a:r>
              <a:rPr lang="en-US" altLang="zh-CN" sz="1200" dirty="0" smtClean="0">
                <a:solidFill>
                  <a:srgbClr val="C00000"/>
                </a:solidFill>
              </a:rPr>
              <a:t>-Hellman coding.</a:t>
            </a:r>
          </a:p>
          <a:p>
            <a:r>
              <a:rPr lang="en-US" altLang="zh-CN" sz="1200" dirty="0" smtClean="0">
                <a:solidFill>
                  <a:srgbClr val="C00000"/>
                </a:solidFill>
              </a:rPr>
              <a:t>Note Fig!: VSS in the middle</a:t>
            </a:r>
          </a:p>
          <a:p>
            <a:r>
              <a:rPr lang="en-US" altLang="zh-CN" sz="1200" dirty="0" err="1" smtClean="0">
                <a:solidFill>
                  <a:srgbClr val="C00000"/>
                </a:solidFill>
              </a:rPr>
              <a:t>R</a:t>
            </a:r>
            <a:r>
              <a:rPr lang="en-US" altLang="zh-CN" sz="1200" baseline="-25000" dirty="0" err="1" smtClean="0">
                <a:solidFill>
                  <a:srgbClr val="C00000"/>
                </a:solidFill>
              </a:rPr>
              <a:t>sub</a:t>
            </a:r>
            <a:r>
              <a:rPr lang="en-US" altLang="zh-CN" sz="1200" baseline="-25000" dirty="0" smtClean="0">
                <a:solidFill>
                  <a:srgbClr val="C00000"/>
                </a:solidFill>
              </a:rPr>
              <a:t> </a:t>
            </a:r>
            <a:r>
              <a:rPr lang="en-US" altLang="zh-CN" sz="1200" baseline="0" dirty="0" smtClean="0">
                <a:solidFill>
                  <a:srgbClr val="C00000"/>
                </a:solidFill>
              </a:rPr>
              <a:t>is secret, </a:t>
            </a:r>
            <a:r>
              <a:rPr lang="en-US" altLang="zh-CN" sz="1200" baseline="0" dirty="0" err="1" smtClean="0">
                <a:solidFill>
                  <a:srgbClr val="C00000"/>
                </a:solidFill>
              </a:rPr>
              <a:t>IDpub</a:t>
            </a:r>
            <a:r>
              <a:rPr lang="en-US" altLang="zh-CN" sz="1200" baseline="0" dirty="0" smtClean="0">
                <a:solidFill>
                  <a:srgbClr val="C00000"/>
                </a:solidFill>
              </a:rPr>
              <a:t> is only an ID (not a public key)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6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 and p are the same as step 1.</a:t>
            </a:r>
          </a:p>
          <a:p>
            <a:r>
              <a:rPr lang="en-US" sz="1200" dirty="0" err="1" smtClean="0"/>
              <a:t>Ri</a:t>
            </a:r>
            <a:r>
              <a:rPr lang="en-US" sz="1200" dirty="0" smtClean="0"/>
              <a:t> is the secret,</a:t>
            </a:r>
            <a:r>
              <a:rPr lang="en-US" sz="1200" baseline="0" dirty="0" smtClean="0"/>
              <a:t> but </a:t>
            </a:r>
            <a:r>
              <a:rPr lang="en-US" sz="1200" baseline="0" dirty="0" err="1" smtClean="0"/>
              <a:t>Ypub</a:t>
            </a:r>
            <a:r>
              <a:rPr lang="en-US" sz="1200" baseline="0" dirty="0" smtClean="0"/>
              <a:t> (Yi) is in plaintext</a:t>
            </a:r>
          </a:p>
          <a:p>
            <a:r>
              <a:rPr lang="en-US" altLang="ja-JP" sz="1200" baseline="0" dirty="0" smtClean="0"/>
              <a:t>N</a:t>
            </a:r>
            <a:r>
              <a:rPr lang="en-US" sz="1200" baseline="0" dirty="0" smtClean="0"/>
              <a:t>ote: </a:t>
            </a:r>
            <a:r>
              <a:rPr lang="en-US" altLang="zh-CN" sz="1200" dirty="0" err="1" smtClean="0"/>
              <a:t>Y</a:t>
            </a:r>
            <a:r>
              <a:rPr lang="en-US" altLang="zh-CN" sz="1200" baseline="-25000" dirty="0" err="1" smtClean="0"/>
              <a:t>sub</a:t>
            </a:r>
            <a:r>
              <a:rPr lang="en-US" altLang="zh-CN" sz="1200" baseline="30000" dirty="0" err="1" smtClean="0"/>
              <a:t>Ri</a:t>
            </a:r>
            <a:r>
              <a:rPr lang="en-US" altLang="zh-CN" sz="1200" dirty="0" smtClean="0"/>
              <a:t> mod p = </a:t>
            </a:r>
            <a:r>
              <a:rPr lang="en-US" altLang="zh-CN" sz="1200" dirty="0" err="1" smtClean="0">
                <a:solidFill>
                  <a:srgbClr val="C00000"/>
                </a:solidFill>
              </a:rPr>
              <a:t>g</a:t>
            </a:r>
            <a:r>
              <a:rPr lang="en-US" altLang="zh-CN" sz="1200" baseline="30000" dirty="0" err="1" smtClean="0">
                <a:solidFill>
                  <a:srgbClr val="C00000"/>
                </a:solidFill>
              </a:rPr>
              <a:t>Rsub</a:t>
            </a:r>
            <a:r>
              <a:rPr lang="en-US" altLang="zh-CN" sz="1200" baseline="30000" dirty="0" smtClean="0">
                <a:solidFill>
                  <a:srgbClr val="C00000"/>
                </a:solidFill>
              </a:rPr>
              <a:t> * </a:t>
            </a:r>
            <a:r>
              <a:rPr lang="en-US" altLang="zh-CN" sz="1200" baseline="30000" dirty="0" err="1" smtClean="0">
                <a:solidFill>
                  <a:srgbClr val="C00000"/>
                </a:solidFill>
              </a:rPr>
              <a:t>Ri</a:t>
            </a:r>
            <a:r>
              <a:rPr lang="en-US" altLang="zh-CN" sz="1200" dirty="0" smtClean="0">
                <a:solidFill>
                  <a:srgbClr val="C00000"/>
                </a:solidFill>
              </a:rPr>
              <a:t> mod </a:t>
            </a:r>
            <a:r>
              <a:rPr lang="en-US" altLang="zh-CN" sz="1200" dirty="0" smtClean="0">
                <a:solidFill>
                  <a:srgbClr val="C00000"/>
                </a:solidFill>
              </a:rPr>
              <a:t>p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“data” is encrypted (protect content)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6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 is the same as the</a:t>
            </a:r>
            <a:r>
              <a:rPr lang="en-US" baseline="0" dirty="0" smtClean="0"/>
              <a:t> one used by publisher for encryption</a:t>
            </a:r>
          </a:p>
          <a:p>
            <a:r>
              <a:rPr lang="en-US" baseline="0" dirty="0" smtClean="0"/>
              <a:t>By doing so, subscriber and publisher can have secret conversation via VSS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8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8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 infrastructure is operated</a:t>
            </a:r>
            <a:r>
              <a:rPr lang="en-US" baseline="0" dirty="0" smtClean="0"/>
              <a:t> by telecommunication companies. The content on the web is provided by content providers, such as google,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twitter, etc. We call content providers ASPs.</a:t>
            </a:r>
            <a:endParaRPr lang="en-US" dirty="0" smtClean="0"/>
          </a:p>
          <a:p>
            <a:r>
              <a:rPr lang="en-US" dirty="0" smtClean="0"/>
              <a:t>ASPs getting bigger</a:t>
            </a:r>
            <a:r>
              <a:rPr lang="en-US" baseline="0" dirty="0" smtClean="0"/>
              <a:t> and bigger: factors? They use users’ data and social relations to hijack users to go with them 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ASP occupies market due to its size, not based on </a:t>
            </a:r>
            <a:r>
              <a:rPr lang="en-US" dirty="0" err="1" smtClean="0"/>
              <a:t>QoS</a:t>
            </a:r>
            <a:r>
              <a:rPr lang="en-US" dirty="0" smtClean="0"/>
              <a:t> to users</a:t>
            </a:r>
          </a:p>
          <a:p>
            <a:r>
              <a:rPr lang="en-US" dirty="0" smtClean="0"/>
              <a:t>Can we solve</a:t>
            </a:r>
            <a:r>
              <a:rPr lang="en-US" baseline="0" dirty="0" smtClean="0"/>
              <a:t> this problem? Yes, the Key is to return the ownership of data back to users!</a:t>
            </a:r>
          </a:p>
          <a:p>
            <a:r>
              <a:rPr lang="en-US" baseline="0" dirty="0" smtClean="0"/>
              <a:t>But, how 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NfV</a:t>
            </a:r>
            <a:r>
              <a:rPr lang="en-US" dirty="0" smtClean="0"/>
              <a:t>: (for easy update of S/W)</a:t>
            </a:r>
          </a:p>
          <a:p>
            <a:r>
              <a:rPr lang="en-US" dirty="0" smtClean="0"/>
              <a:t>Give users their own storage, then they can actually</a:t>
            </a:r>
            <a:r>
              <a:rPr lang="en-US" baseline="0" dirty="0" smtClean="0"/>
              <a:t> own their data…</a:t>
            </a:r>
          </a:p>
          <a:p>
            <a:r>
              <a:rPr lang="en-US" baseline="0" dirty="0" smtClean="0"/>
              <a:t>Our aim: build a storage infrastructure for all users!</a:t>
            </a:r>
          </a:p>
          <a:p>
            <a:r>
              <a:rPr lang="en-US" baseline="0" dirty="0" smtClean="0"/>
              <a:t>Internet Infrastructure consists of not only cables and routers, but storage: our 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2-decoupling: </a:t>
            </a:r>
          </a:p>
          <a:p>
            <a:r>
              <a:rPr lang="en-US" dirty="0" smtClean="0"/>
              <a:t>Decouple</a:t>
            </a:r>
            <a:r>
              <a:rPr lang="en-US" baseline="0" dirty="0" smtClean="0"/>
              <a:t> data: users are the true owner of their data </a:t>
            </a:r>
            <a:r>
              <a:rPr lang="en-US" baseline="0" smtClean="0"/>
              <a:t>and have full </a:t>
            </a:r>
            <a:r>
              <a:rPr lang="en-US" baseline="0" dirty="0" smtClean="0"/>
              <a:t>control of their data</a:t>
            </a:r>
          </a:p>
          <a:p>
            <a:r>
              <a:rPr lang="en-US" altLang="ja-JP" baseline="0" dirty="0" smtClean="0"/>
              <a:t>D</a:t>
            </a:r>
            <a:r>
              <a:rPr lang="en-US" baseline="0" dirty="0" smtClean="0"/>
              <a:t>ecouple of social relation: so social group won’t be fragmented</a:t>
            </a:r>
          </a:p>
          <a:p>
            <a:r>
              <a:rPr lang="en-US" baseline="0" dirty="0" smtClean="0"/>
              <a:t>so ASPs have to improve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 to attract users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from information layer -&gt;</a:t>
            </a:r>
            <a:r>
              <a:rPr lang="en-US" baseline="0" dirty="0" smtClean="0"/>
              <a:t> up</a:t>
            </a:r>
          </a:p>
          <a:p>
            <a:r>
              <a:rPr lang="en-US" baseline="0" dirty="0" smtClean="0"/>
              <a:t>Core is the information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services…</a:t>
            </a:r>
          </a:p>
          <a:p>
            <a:r>
              <a:rPr lang="en-US" dirty="0" smtClean="0"/>
              <a:t>Example 1, decouple social relations</a:t>
            </a:r>
            <a:r>
              <a:rPr lang="en-US" baseline="0" dirty="0" smtClean="0"/>
              <a:t> from ASPs</a:t>
            </a:r>
          </a:p>
          <a:p>
            <a:r>
              <a:rPr lang="en-US" baseline="0" dirty="0" smtClean="0"/>
              <a:t>Note the Fig: user-relations are stored with VSS, NOT belong to ASP anymore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2, data decouple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the Fig: user-published data are stored with VSS!</a:t>
            </a:r>
            <a:endParaRPr lang="en-US" dirty="0" smtClean="0"/>
          </a:p>
          <a:p>
            <a:r>
              <a:rPr lang="en-US" dirty="0" smtClean="0"/>
              <a:t>Message publishing</a:t>
            </a:r>
            <a:r>
              <a:rPr lang="en-US" baseline="0" dirty="0" smtClean="0"/>
              <a:t> is targeted to social groups regardless of ASPs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8F45-F096-4AEF-A473-FDEB7EFC4A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23A1-EFFA-49E0-BBF8-684C1A8B921C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3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58BE-8FB3-48E0-A69B-295365FD9D20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7E9D-4FA9-4014-B99D-B4E5FC70CDC7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7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ED10-3818-4CBD-9A65-BFCACCCB5031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3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13F3-0223-4674-8AF9-9680140C31FC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1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8B-E94D-419E-8368-78C1046AC7F0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5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CCDC-C360-41BC-AF30-4ABD71C41F76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0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8B1-ACB5-47C8-A0B0-0BFE14306BBD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6A73-92AC-4D8F-BA9A-6150C28D9853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9B0F96-3160-4BC5-A3A1-A4600C904CA5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3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475-FC53-49FF-B327-F7AEF8F7BC33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53408F-E3DD-44E3-9949-7D41BF3CCDB5}" type="datetime1">
              <a:rPr lang="en-US" smtClean="0"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0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4.png"/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26.png"/><Relationship Id="rId10" Type="http://schemas.openxmlformats.org/officeDocument/2006/relationships/image" Target="../media/image8.emf"/><Relationship Id="rId4" Type="http://schemas.openxmlformats.org/officeDocument/2006/relationships/image" Target="../media/image10.emf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hyperlink" Target="VSS_VideoChat_Demo.wmv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8150" y="555626"/>
            <a:ext cx="8458199" cy="2301874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Versatile Storage System as Infrastructure for Future Networking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731" y="3904566"/>
            <a:ext cx="61891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Prof. </a:t>
            </a:r>
            <a:r>
              <a:rPr lang="en-US" sz="2400" dirty="0" err="1" smtClean="0"/>
              <a:t>Xiaohua</a:t>
            </a:r>
            <a:r>
              <a:rPr lang="en-US" sz="2400" dirty="0" smtClean="0"/>
              <a:t> </a:t>
            </a:r>
            <a:r>
              <a:rPr lang="en-US" sz="2400" dirty="0" err="1" smtClean="0"/>
              <a:t>Jia</a:t>
            </a:r>
            <a:r>
              <a:rPr lang="en-US" sz="2400" dirty="0" smtClean="0"/>
              <a:t>, City University of Hong Kong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Mr. </a:t>
            </a:r>
            <a:r>
              <a:rPr lang="en-US" sz="2400" dirty="0" err="1" smtClean="0"/>
              <a:t>Jianfei</a:t>
            </a:r>
            <a:r>
              <a:rPr lang="en-US" sz="2400" dirty="0" smtClean="0"/>
              <a:t> He, Huawei Technologies Co. Ltd.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云形 38"/>
          <p:cNvSpPr/>
          <p:nvPr/>
        </p:nvSpPr>
        <p:spPr>
          <a:xfrm>
            <a:off x="7383413" y="4750320"/>
            <a:ext cx="1638237" cy="12860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云形 33"/>
          <p:cNvSpPr/>
          <p:nvPr/>
        </p:nvSpPr>
        <p:spPr>
          <a:xfrm>
            <a:off x="4179100" y="4761530"/>
            <a:ext cx="1638237" cy="12860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913419" y="4750320"/>
            <a:ext cx="1638237" cy="12860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63438" y="291158"/>
            <a:ext cx="7543800" cy="7286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Vertical and Horizontal </a:t>
            </a:r>
            <a:r>
              <a:rPr lang="en-US" sz="4400" dirty="0"/>
              <a:t>I</a:t>
            </a:r>
            <a:r>
              <a:rPr lang="en-US" sz="4400" dirty="0" smtClean="0"/>
              <a:t>nterfaces</a:t>
            </a:r>
            <a:endParaRPr 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47698" y="1141643"/>
            <a:ext cx="7543800" cy="815975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Vertical interface</a:t>
            </a:r>
          </a:p>
          <a:p>
            <a:pPr marL="511175" lvl="1" indent="-219075">
              <a:buFont typeface="Calibri" pitchFamily="34" charset="0"/>
              <a:buChar char="-"/>
            </a:pPr>
            <a:r>
              <a:rPr lang="en-US" dirty="0"/>
              <a:t>Provide standard APIs User-Network Interface (UNI) to all ASPs</a:t>
            </a:r>
          </a:p>
          <a:p>
            <a:pPr marL="511175" lvl="1" indent="-219075">
              <a:buFont typeface="Calibri" pitchFamily="34" charset="0"/>
              <a:buChar char="-"/>
            </a:pPr>
            <a:r>
              <a:rPr lang="en-US" dirty="0" smtClean="0"/>
              <a:t>Any ASP </a:t>
            </a:r>
            <a:r>
              <a:rPr lang="en-US" dirty="0"/>
              <a:t>can provide content services </a:t>
            </a:r>
            <a:r>
              <a:rPr lang="en-US" dirty="0" smtClean="0"/>
              <a:t>based </a:t>
            </a:r>
            <a:r>
              <a:rPr lang="en-US" dirty="0"/>
              <a:t>on the information layer of </a:t>
            </a:r>
            <a:r>
              <a:rPr lang="en-US" dirty="0" smtClean="0"/>
              <a:t>VSS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2618667" y="5259683"/>
            <a:ext cx="1333805" cy="231831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926171" y="5246155"/>
            <a:ext cx="1333805" cy="231831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5831" y="5034314"/>
            <a:ext cx="1587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inter-domain interface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6449" y="5010097"/>
            <a:ext cx="1587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inter-domain interface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2784" y="6047625"/>
            <a:ext cx="1766061" cy="224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Domain 1 (China)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07862" y="6036152"/>
            <a:ext cx="238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Domain 2 (UK)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99463" y="6027166"/>
            <a:ext cx="238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Domain </a:t>
            </a:r>
            <a:r>
              <a:rPr lang="en-US" sz="1400" dirty="0" smtClean="0"/>
              <a:t>3 </a:t>
            </a:r>
            <a:r>
              <a:rPr lang="en-US" sz="1400" dirty="0"/>
              <a:t>(</a:t>
            </a:r>
            <a:r>
              <a:rPr lang="en-US" sz="1400" dirty="0" smtClean="0"/>
              <a:t>USA)</a:t>
            </a:r>
            <a:endParaRPr lang="en-US" sz="1400" dirty="0"/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647697" y="3921845"/>
            <a:ext cx="7543801" cy="79037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Horizontal interface</a:t>
            </a:r>
          </a:p>
          <a:p>
            <a:pPr marL="511175" lvl="1" indent="-219075">
              <a:buFont typeface="Calibri" pitchFamily="34" charset="0"/>
              <a:buChar char="-"/>
            </a:pPr>
            <a:r>
              <a:rPr lang="en-US" dirty="0" smtClean="0"/>
              <a:t>VSS consists of multiple autonomous service domains</a:t>
            </a:r>
          </a:p>
          <a:p>
            <a:pPr marL="511175" lvl="1" indent="-219075">
              <a:buFont typeface="Calibri" pitchFamily="34" charset="0"/>
              <a:buChar char="-"/>
            </a:pPr>
            <a:r>
              <a:rPr lang="en-US" dirty="0" smtClean="0"/>
              <a:t>Interconnected by “thin” Network-Network Interface (NNI)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47700" y="1019820"/>
            <a:ext cx="7761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"/>
          <p:cNvGrpSpPr/>
          <p:nvPr/>
        </p:nvGrpSpPr>
        <p:grpSpPr>
          <a:xfrm>
            <a:off x="1384757" y="4971583"/>
            <a:ext cx="622114" cy="801750"/>
            <a:chOff x="4136098" y="4144667"/>
            <a:chExt cx="869092" cy="1081024"/>
          </a:xfrm>
        </p:grpSpPr>
        <p:pic>
          <p:nvPicPr>
            <p:cNvPr id="21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grpSp>
        <p:nvGrpSpPr>
          <p:cNvPr id="27" name="Group 6"/>
          <p:cNvGrpSpPr/>
          <p:nvPr/>
        </p:nvGrpSpPr>
        <p:grpSpPr>
          <a:xfrm>
            <a:off x="4687161" y="5010097"/>
            <a:ext cx="622114" cy="801750"/>
            <a:chOff x="4136098" y="4144667"/>
            <a:chExt cx="869092" cy="1081024"/>
          </a:xfrm>
        </p:grpSpPr>
        <p:pic>
          <p:nvPicPr>
            <p:cNvPr id="28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grpSp>
        <p:nvGrpSpPr>
          <p:cNvPr id="35" name="Group 6"/>
          <p:cNvGrpSpPr/>
          <p:nvPr/>
        </p:nvGrpSpPr>
        <p:grpSpPr>
          <a:xfrm>
            <a:off x="7891474" y="4992492"/>
            <a:ext cx="622114" cy="801750"/>
            <a:chOff x="4136098" y="4144667"/>
            <a:chExt cx="869092" cy="1081024"/>
          </a:xfrm>
        </p:grpSpPr>
        <p:pic>
          <p:nvPicPr>
            <p:cNvPr id="36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3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831" y="1976175"/>
            <a:ext cx="3914905" cy="18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of data networking and communications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89666"/>
          </a:xfrm>
        </p:spPr>
        <p:txBody>
          <a:bodyPr>
            <a:normAutofit/>
          </a:bodyPr>
          <a:lstStyle/>
          <a:p>
            <a:pPr marL="266700" indent="-2667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Data communication based on file systems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Tx/>
              <a:buChar char="-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Integrate networking service into data service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Tx/>
              <a:buChar char="-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Support general data communication</a:t>
            </a:r>
          </a:p>
          <a:p>
            <a:pPr marL="266700" indent="-2667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Real-time </a:t>
            </a:r>
            <a:r>
              <a:rPr lang="en-US" dirty="0">
                <a:solidFill>
                  <a:srgbClr val="0070C0"/>
                </a:solidFill>
              </a:rPr>
              <a:t>communication</a:t>
            </a:r>
            <a:endParaRPr lang="en-US" dirty="0" smtClean="0">
              <a:solidFill>
                <a:srgbClr val="0070C0"/>
              </a:solidFill>
            </a:endParaRPr>
          </a:p>
          <a:p>
            <a:pPr marL="511175" lvl="1" indent="-219075">
              <a:buClr>
                <a:srgbClr val="1CADE4"/>
              </a:buClr>
              <a:buFont typeface="Calibri" panose="020F0502020204030204" pitchFamily="34" charset="0"/>
              <a:buChar char="-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upport inter-person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real-time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communication</a:t>
            </a:r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43" y="4432271"/>
            <a:ext cx="798059" cy="759891"/>
          </a:xfrm>
          <a:prstGeom prst="rect">
            <a:avLst/>
          </a:prstGeom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5" y="4394964"/>
            <a:ext cx="777240" cy="78071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48" y="4316269"/>
            <a:ext cx="859405" cy="859405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38" y="4355616"/>
            <a:ext cx="859405" cy="859405"/>
          </a:xfrm>
          <a:prstGeom prst="rect">
            <a:avLst/>
          </a:prstGeom>
        </p:spPr>
      </p:pic>
      <p:cxnSp>
        <p:nvCxnSpPr>
          <p:cNvPr id="8" name="直接箭头连接符 14"/>
          <p:cNvCxnSpPr/>
          <p:nvPr/>
        </p:nvCxnSpPr>
        <p:spPr>
          <a:xfrm flipV="1">
            <a:off x="2982453" y="4555810"/>
            <a:ext cx="308962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15"/>
          <p:cNvCxnSpPr/>
          <p:nvPr/>
        </p:nvCxnSpPr>
        <p:spPr>
          <a:xfrm flipH="1" flipV="1">
            <a:off x="2982453" y="4845703"/>
            <a:ext cx="3089621" cy="6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68799"/>
          </a:xfrm>
        </p:spPr>
        <p:txBody>
          <a:bodyPr>
            <a:norm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Management of user data</a:t>
            </a:r>
            <a:endParaRPr lang="en-US" sz="2400" dirty="0"/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Management of users social </a:t>
            </a:r>
            <a:r>
              <a:rPr lang="en-US" sz="2400" dirty="0"/>
              <a:t>relations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Roaming of users</a:t>
            </a:r>
            <a:endParaRPr lang="en-US" sz="2400" dirty="0"/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Security and </a:t>
            </a:r>
            <a:r>
              <a:rPr lang="en-US" sz="2400" dirty="0" smtClean="0"/>
              <a:t>privacy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86604"/>
            <a:ext cx="8153400" cy="1450757"/>
          </a:xfrm>
        </p:spPr>
        <p:txBody>
          <a:bodyPr/>
          <a:lstStyle/>
          <a:p>
            <a:r>
              <a:rPr lang="en-US" dirty="0" smtClean="0"/>
              <a:t>Prototype implementation of VSS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730004"/>
          </a:xfrm>
        </p:spPr>
        <p:txBody>
          <a:bodyPr>
            <a:normAutofit/>
          </a:bodyPr>
          <a:lstStyle/>
          <a:p>
            <a:r>
              <a:rPr lang="en-US" dirty="0" smtClean="0"/>
              <a:t>A prototype of VSS is implemented on top of </a:t>
            </a:r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95030"/>
              </p:ext>
            </p:extLst>
          </p:nvPr>
        </p:nvGraphicFramePr>
        <p:xfrm>
          <a:off x="383177" y="2438400"/>
          <a:ext cx="86582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Visio" r:id="rId4" imgW="4603071" imgH="1450452" progId="Visio.Drawing.11">
                  <p:embed/>
                </p:oleObj>
              </mc:Choice>
              <mc:Fallback>
                <p:oleObj name="Visio" r:id="rId4" imgW="4603071" imgH="145045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" y="2438400"/>
                        <a:ext cx="865822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云形 41"/>
          <p:cNvSpPr/>
          <p:nvPr/>
        </p:nvSpPr>
        <p:spPr>
          <a:xfrm>
            <a:off x="5651775" y="3416189"/>
            <a:ext cx="2159814" cy="194724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User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730004"/>
          </a:xfrm>
        </p:spPr>
        <p:txBody>
          <a:bodyPr>
            <a:normAutofit/>
          </a:bodyPr>
          <a:lstStyle/>
          <a:p>
            <a:r>
              <a:rPr lang="en-US" dirty="0" smtClean="0"/>
              <a:t>Users can use either a </a:t>
            </a:r>
            <a:r>
              <a:rPr lang="en-US" dirty="0" smtClean="0">
                <a:solidFill>
                  <a:schemeClr val="tx1"/>
                </a:solidFill>
              </a:rPr>
              <a:t>client application </a:t>
            </a:r>
            <a:r>
              <a:rPr lang="en-US" dirty="0" smtClean="0"/>
              <a:t>or a </a:t>
            </a:r>
            <a:r>
              <a:rPr lang="en-US" dirty="0" smtClean="0">
                <a:solidFill>
                  <a:schemeClr val="tx1"/>
                </a:solidFill>
              </a:rPr>
              <a:t>web interface (web</a:t>
            </a:r>
            <a:r>
              <a:rPr lang="en-US" dirty="0" smtClean="0"/>
              <a:t> browser) to </a:t>
            </a:r>
            <a:r>
              <a:rPr lang="en-US" dirty="0" smtClean="0">
                <a:solidFill>
                  <a:schemeClr val="tx1"/>
                </a:solidFill>
              </a:rPr>
              <a:t>upload local files to or download </a:t>
            </a:r>
            <a:r>
              <a:rPr lang="en-US" dirty="0" smtClean="0"/>
              <a:t>files from the VSS system.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94575" y="2994327"/>
            <a:ext cx="668389" cy="945433"/>
            <a:chOff x="6947365" y="3265471"/>
            <a:chExt cx="704853" cy="99701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8134" y="3265471"/>
              <a:ext cx="583313" cy="70793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47365" y="3905459"/>
              <a:ext cx="704853" cy="35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User</a:t>
              </a:r>
              <a:endParaRPr lang="en-US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2757" y="3021568"/>
            <a:ext cx="1649041" cy="1121029"/>
            <a:chOff x="2015720" y="2480162"/>
            <a:chExt cx="1649041" cy="112102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6192" y="2480162"/>
              <a:ext cx="589407" cy="78924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015720" y="3262637"/>
              <a:ext cx="1649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Client Application</a:t>
              </a:r>
              <a:endParaRPr lang="en-US" sz="16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665" y="2882098"/>
              <a:ext cx="460388" cy="46038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034847" y="4696463"/>
            <a:ext cx="1360052" cy="1144293"/>
            <a:chOff x="2060585" y="4008012"/>
            <a:chExt cx="1360052" cy="1144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1311" y="4008012"/>
              <a:ext cx="838600" cy="80573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60585" y="4813751"/>
              <a:ext cx="1360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Web Interface</a:t>
              </a:r>
              <a:endParaRPr lang="en-US" sz="16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001" y="4406930"/>
              <a:ext cx="437333" cy="437333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1981203" y="3423504"/>
            <a:ext cx="1589311" cy="1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240333" y="4450068"/>
            <a:ext cx="2062495" cy="597548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81203" y="4921117"/>
            <a:ext cx="1569206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40333" y="3377752"/>
            <a:ext cx="2062495" cy="808881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28" name="Group 5"/>
          <p:cNvGrpSpPr/>
          <p:nvPr/>
        </p:nvGrpSpPr>
        <p:grpSpPr>
          <a:xfrm>
            <a:off x="1229801" y="4587281"/>
            <a:ext cx="668389" cy="945433"/>
            <a:chOff x="6947365" y="3265471"/>
            <a:chExt cx="704853" cy="997012"/>
          </a:xfrm>
        </p:grpSpPr>
        <p:pic>
          <p:nvPicPr>
            <p:cNvPr id="32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8134" y="3265471"/>
              <a:ext cx="583313" cy="707933"/>
            </a:xfrm>
            <a:prstGeom prst="rect">
              <a:avLst/>
            </a:prstGeom>
          </p:spPr>
        </p:pic>
        <p:sp>
          <p:nvSpPr>
            <p:cNvPr id="33" name="TextBox 30"/>
            <p:cNvSpPr txBox="1"/>
            <p:nvPr/>
          </p:nvSpPr>
          <p:spPr>
            <a:xfrm>
              <a:off x="6947365" y="3905459"/>
              <a:ext cx="704853" cy="35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User</a:t>
              </a:r>
              <a:endParaRPr lang="en-US" sz="1600" dirty="0"/>
            </a:p>
          </p:txBody>
        </p:sp>
      </p:grpSp>
      <p:grpSp>
        <p:nvGrpSpPr>
          <p:cNvPr id="25" name="Group 6"/>
          <p:cNvGrpSpPr/>
          <p:nvPr/>
        </p:nvGrpSpPr>
        <p:grpSpPr>
          <a:xfrm>
            <a:off x="6193005" y="3646029"/>
            <a:ext cx="1226697" cy="1453303"/>
            <a:chOff x="4136098" y="4144667"/>
            <a:chExt cx="869092" cy="1081024"/>
          </a:xfrm>
        </p:grpSpPr>
        <p:pic>
          <p:nvPicPr>
            <p:cNvPr id="34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1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Management of social relations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845734"/>
            <a:ext cx="746082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VSS manages basic </a:t>
            </a:r>
            <a:r>
              <a:rPr lang="en-US" sz="2400" dirty="0">
                <a:solidFill>
                  <a:srgbClr val="0070C0"/>
                </a:solidFill>
              </a:rPr>
              <a:t>social relations </a:t>
            </a:r>
            <a:r>
              <a:rPr lang="en-US" sz="2400" dirty="0" smtClean="0">
                <a:solidFill>
                  <a:srgbClr val="0070C0"/>
                </a:solidFill>
              </a:rPr>
              <a:t>of users</a:t>
            </a:r>
          </a:p>
          <a:p>
            <a:pPr marL="5143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VSS manages the contact lists and contact groups, decoupling users’ social relations from ASPs</a:t>
            </a:r>
          </a:p>
          <a:p>
            <a:pPr marL="5143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ASPs calls VSS to get social relations of users for content publishing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27" y="3306929"/>
            <a:ext cx="6496192" cy="27959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of </a:t>
            </a:r>
            <a:r>
              <a:rPr lang="en-US" dirty="0"/>
              <a:t>social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45734"/>
            <a:ext cx="745236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VSS models general types of user social relations on the Internet</a:t>
            </a:r>
            <a:endParaRPr lang="en-US" sz="2400" dirty="0">
              <a:solidFill>
                <a:srgbClr val="0070C0"/>
              </a:solidFill>
            </a:endParaRPr>
          </a:p>
          <a:p>
            <a:pPr marL="511175" lvl="1" indent="-284163">
              <a:buFont typeface="Courier New" panose="02070309020205020404" pitchFamily="49" charset="0"/>
              <a:buChar char="o"/>
            </a:pPr>
            <a:r>
              <a:rPr lang="en-US" sz="2000" b="1" dirty="0" smtClean="0"/>
              <a:t>1-way friendship</a:t>
            </a:r>
            <a:r>
              <a:rPr lang="en-US" sz="2000" dirty="0" smtClean="0"/>
              <a:t>: </a:t>
            </a:r>
            <a:r>
              <a:rPr lang="en-US" sz="2000" dirty="0" err="1" smtClean="0"/>
              <a:t>Weibo</a:t>
            </a:r>
            <a:r>
              <a:rPr lang="en-US" sz="2000" dirty="0" smtClean="0"/>
              <a:t>, Twitter, address book, contact list</a:t>
            </a:r>
          </a:p>
          <a:p>
            <a:pPr marL="511175" lvl="1" indent="-284163">
              <a:buFont typeface="Courier New" panose="02070309020205020404" pitchFamily="49" charset="0"/>
              <a:buChar char="o"/>
            </a:pPr>
            <a:r>
              <a:rPr lang="en-US" sz="2000" b="1" dirty="0" smtClean="0"/>
              <a:t>2-way friendship</a:t>
            </a:r>
            <a:r>
              <a:rPr lang="en-US" sz="2000" dirty="0" smtClean="0"/>
              <a:t>: QQ, </a:t>
            </a:r>
            <a:r>
              <a:rPr lang="en-US" sz="2000" dirty="0" err="1" smtClean="0"/>
              <a:t>WeChat</a:t>
            </a:r>
            <a:r>
              <a:rPr lang="en-US" sz="2000" dirty="0" smtClean="0"/>
              <a:t>, Line, WhatsApp, Skype, Facebook</a:t>
            </a:r>
            <a:endParaRPr lang="en-US" sz="2000" dirty="0"/>
          </a:p>
          <a:p>
            <a:pPr marL="511175" lvl="1" indent="-284163">
              <a:buFont typeface="Courier New" panose="02070309020205020404" pitchFamily="49" charset="0"/>
              <a:buChar char="o"/>
            </a:pPr>
            <a:r>
              <a:rPr lang="en-US" sz="2000" b="1" dirty="0" smtClean="0"/>
              <a:t>Workgroups / teams</a:t>
            </a:r>
            <a:r>
              <a:rPr lang="en-US" sz="2000" dirty="0" smtClean="0"/>
              <a:t>: Dropbox shared folder, SkyDrive Groups, QQ / WeChat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 rot="363911">
            <a:off x="2746552" y="3415610"/>
            <a:ext cx="3683116" cy="2578106"/>
          </a:xfrm>
          <a:prstGeom prst="cloud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52736"/>
            <a:ext cx="7207303" cy="1450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Example: ASP-independent information publication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1845734"/>
            <a:ext cx="7467600" cy="1634502"/>
          </a:xfrm>
        </p:spPr>
        <p:txBody>
          <a:bodyPr>
            <a:normAutofit fontScale="92500" lnSpcReduction="20000"/>
          </a:bodyPr>
          <a:lstStyle/>
          <a:p>
            <a:pPr marL="288925" indent="-288925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Alice (in China) shares a photo to her friends Bob and Cathy</a:t>
            </a:r>
            <a:endParaRPr lang="en-US" dirty="0"/>
          </a:p>
          <a:p>
            <a:pPr marL="288925" indent="-288925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VSS China domain stores the photo and sends the notifications to the home domains of Bob and Cathy respectively</a:t>
            </a:r>
          </a:p>
          <a:p>
            <a:pPr marL="288925" indent="-288925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Bob &amp; Cathy can see the photo via any application</a:t>
            </a:r>
          </a:p>
          <a:p>
            <a:pPr marL="288925" indent="-288925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Once the photo is </a:t>
            </a:r>
            <a:r>
              <a:rPr lang="en-US" dirty="0" smtClean="0">
                <a:solidFill>
                  <a:srgbClr val="C00000"/>
                </a:solidFill>
              </a:rPr>
              <a:t>deleted </a:t>
            </a:r>
            <a:r>
              <a:rPr lang="en-US" dirty="0">
                <a:solidFill>
                  <a:srgbClr val="C00000"/>
                </a:solidFill>
              </a:rPr>
              <a:t>by Alice, </a:t>
            </a:r>
            <a:r>
              <a:rPr lang="en-US" dirty="0" smtClean="0">
                <a:solidFill>
                  <a:srgbClr val="C00000"/>
                </a:solidFill>
              </a:rPr>
              <a:t>all references to this photo is removed from the entire system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773" y="3337267"/>
            <a:ext cx="553136" cy="67130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33660" y="5438580"/>
            <a:ext cx="779427" cy="650967"/>
            <a:chOff x="6796852" y="5381191"/>
            <a:chExt cx="1017375" cy="84969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6852" y="5381191"/>
              <a:ext cx="884351" cy="84969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093" y="5760754"/>
              <a:ext cx="470134" cy="47013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381951" y="4261259"/>
            <a:ext cx="738342" cy="918390"/>
            <a:chOff x="4136098" y="4144667"/>
            <a:chExt cx="869092" cy="10810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59" y="4371482"/>
            <a:ext cx="552587" cy="69794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911918" y="4376702"/>
            <a:ext cx="831187" cy="687503"/>
            <a:chOff x="2321311" y="4008012"/>
            <a:chExt cx="1011023" cy="83625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1311" y="4008012"/>
              <a:ext cx="838600" cy="80573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001" y="4406930"/>
              <a:ext cx="437333" cy="43733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705895" y="3569269"/>
            <a:ext cx="738342" cy="918390"/>
            <a:chOff x="4136098" y="4144667"/>
            <a:chExt cx="869092" cy="108102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4705895" y="4621700"/>
            <a:ext cx="738342" cy="918390"/>
            <a:chOff x="4136098" y="4144667"/>
            <a:chExt cx="869092" cy="108102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260604" y="3358254"/>
            <a:ext cx="652483" cy="654352"/>
            <a:chOff x="2426192" y="2480162"/>
            <a:chExt cx="859861" cy="86232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26192" y="2480162"/>
              <a:ext cx="589407" cy="78924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665" y="2882098"/>
              <a:ext cx="460388" cy="460388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4968" y="5438580"/>
            <a:ext cx="593941" cy="73873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54709" y="502576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Alice @ China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524227" y="3928625"/>
            <a:ext cx="1012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Bob @ USA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487807" y="6041306"/>
            <a:ext cx="1048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Cathy @ UK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099773" y="5038233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China Domain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4496532" y="4347676"/>
            <a:ext cx="1095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USA Domain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547152" y="5346095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UK Domain</a:t>
            </a:r>
            <a:endParaRPr lang="en-US" sz="14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5" y="3668598"/>
            <a:ext cx="861343" cy="861343"/>
          </a:xfrm>
          <a:prstGeom prst="rect">
            <a:avLst/>
          </a:prstGeom>
        </p:spPr>
      </p:pic>
      <p:cxnSp>
        <p:nvCxnSpPr>
          <p:cNvPr id="64" name="Straight Connector 63"/>
          <p:cNvCxnSpPr>
            <a:endCxn id="40" idx="1"/>
          </p:cNvCxnSpPr>
          <p:nvPr/>
        </p:nvCxnSpPr>
        <p:spPr>
          <a:xfrm flipV="1">
            <a:off x="1375546" y="4707911"/>
            <a:ext cx="536372" cy="10697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735315" y="4663584"/>
            <a:ext cx="536372" cy="10697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972739" y="4119937"/>
            <a:ext cx="722551" cy="23467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72739" y="4726717"/>
            <a:ext cx="722551" cy="328168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53" idx="1"/>
          </p:cNvCxnSpPr>
          <p:nvPr/>
        </p:nvCxnSpPr>
        <p:spPr>
          <a:xfrm flipV="1">
            <a:off x="5291191" y="3657702"/>
            <a:ext cx="969413" cy="297849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811175" y="3636033"/>
            <a:ext cx="876253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465852" y="5342562"/>
            <a:ext cx="794752" cy="329933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913087" y="5729370"/>
            <a:ext cx="876253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67" y="4276961"/>
            <a:ext cx="561764" cy="56176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67" y="4276961"/>
            <a:ext cx="561764" cy="56176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53" y="3165499"/>
            <a:ext cx="705872" cy="705872"/>
          </a:xfrm>
          <a:prstGeom prst="rect">
            <a:avLst/>
          </a:prstGeom>
        </p:spPr>
      </p:pic>
      <p:sp>
        <p:nvSpPr>
          <p:cNvPr id="83" name="&quot;No&quot; Symbol 82"/>
          <p:cNvSpPr/>
          <p:nvPr/>
        </p:nvSpPr>
        <p:spPr>
          <a:xfrm>
            <a:off x="3381951" y="3764280"/>
            <a:ext cx="590788" cy="590325"/>
          </a:xfrm>
          <a:prstGeom prst="noSmoking">
            <a:avLst/>
          </a:prstGeom>
          <a:solidFill>
            <a:srgbClr val="C00000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05" y="3640980"/>
            <a:ext cx="861343" cy="8613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8316 -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45295 -0.15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80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45312 0.14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51475 0.080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51476 -0.080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1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云形 35"/>
          <p:cNvSpPr/>
          <p:nvPr/>
        </p:nvSpPr>
        <p:spPr>
          <a:xfrm>
            <a:off x="3150281" y="3881024"/>
            <a:ext cx="2754130" cy="239551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6"/>
          <p:cNvGrpSpPr/>
          <p:nvPr/>
        </p:nvGrpSpPr>
        <p:grpSpPr>
          <a:xfrm>
            <a:off x="3720159" y="4284724"/>
            <a:ext cx="1775513" cy="1900621"/>
            <a:chOff x="4136098" y="4144667"/>
            <a:chExt cx="869092" cy="1081024"/>
          </a:xfrm>
        </p:grpSpPr>
        <p:pic>
          <p:nvPicPr>
            <p:cNvPr id="23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25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sp>
        <p:nvSpPr>
          <p:cNvPr id="28" name="Folded Corner 27"/>
          <p:cNvSpPr/>
          <p:nvPr/>
        </p:nvSpPr>
        <p:spPr>
          <a:xfrm>
            <a:off x="4008527" y="4736375"/>
            <a:ext cx="810302" cy="60660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interactive communication in VSS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807504"/>
            <a:ext cx="7543801" cy="2073520"/>
          </a:xfrm>
        </p:spPr>
        <p:txBody>
          <a:bodyPr>
            <a:noAutofit/>
          </a:bodyPr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hared files are used as communication medium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sender writes data to a file and informs the receiver by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placing a token in receiver’s space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receiver checks the token at fixed interval and reads the data from the file when the data becomes available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synchronization frequency depends on the real-time requirement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5" action="ppaction://hlinkfile"/>
              </a:rPr>
              <a:t>Demo</a:t>
            </a:r>
            <a:endParaRPr lang="en-US" sz="1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29" y="4691509"/>
            <a:ext cx="628485" cy="791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29" y="5422317"/>
            <a:ext cx="65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Alice</a:t>
            </a:r>
            <a:endParaRPr lang="en-US" sz="16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1" y="4632105"/>
            <a:ext cx="685340" cy="8108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153377" y="5422317"/>
            <a:ext cx="53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Bob</a:t>
            </a:r>
            <a:endParaRPr lang="en-US" sz="16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7182" y="4596282"/>
            <a:ext cx="737249" cy="886787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6125" y="4613397"/>
            <a:ext cx="925654" cy="852558"/>
          </a:xfrm>
          <a:prstGeom prst="rect">
            <a:avLst/>
          </a:prstGeom>
        </p:spPr>
      </p:pic>
      <p:cxnSp>
        <p:nvCxnSpPr>
          <p:cNvPr id="15" name="Straight Connector 27"/>
          <p:cNvCxnSpPr>
            <a:stCxn id="10" idx="1"/>
          </p:cNvCxnSpPr>
          <p:nvPr/>
        </p:nvCxnSpPr>
        <p:spPr>
          <a:xfrm flipH="1" flipV="1">
            <a:off x="1205057" y="5039675"/>
            <a:ext cx="732125" cy="1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8"/>
          <p:cNvCxnSpPr>
            <a:stCxn id="13" idx="3"/>
            <a:endCxn id="7" idx="1"/>
          </p:cNvCxnSpPr>
          <p:nvPr/>
        </p:nvCxnSpPr>
        <p:spPr>
          <a:xfrm flipV="1">
            <a:off x="6981779" y="5037535"/>
            <a:ext cx="1019222" cy="2141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/>
          <p:cNvCxnSpPr>
            <a:stCxn id="10" idx="3"/>
            <a:endCxn id="28" idx="1"/>
          </p:cNvCxnSpPr>
          <p:nvPr/>
        </p:nvCxnSpPr>
        <p:spPr>
          <a:xfrm>
            <a:off x="2674431" y="5039676"/>
            <a:ext cx="1334096" cy="0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0"/>
          <p:cNvCxnSpPr>
            <a:stCxn id="28" idx="3"/>
            <a:endCxn id="13" idx="1"/>
          </p:cNvCxnSpPr>
          <p:nvPr/>
        </p:nvCxnSpPr>
        <p:spPr>
          <a:xfrm>
            <a:off x="4818829" y="5039676"/>
            <a:ext cx="1237296" cy="0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2"/>
          <p:cNvSpPr txBox="1"/>
          <p:nvPr/>
        </p:nvSpPr>
        <p:spPr>
          <a:xfrm>
            <a:off x="2041401" y="5451392"/>
            <a:ext cx="941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Client App</a:t>
            </a:r>
            <a:endParaRPr lang="en-US" sz="1400" dirty="0"/>
          </a:p>
        </p:txBody>
      </p:sp>
      <p:sp>
        <p:nvSpPr>
          <p:cNvPr id="21" name="TextBox 12"/>
          <p:cNvSpPr txBox="1"/>
          <p:nvPr/>
        </p:nvSpPr>
        <p:spPr>
          <a:xfrm>
            <a:off x="6023686" y="5437706"/>
            <a:ext cx="941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Client App</a:t>
            </a:r>
            <a:endParaRPr lang="en-US" sz="1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4088061" y="4808843"/>
            <a:ext cx="6512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File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18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of user </a:t>
            </a:r>
            <a:r>
              <a:rPr lang="en-US" dirty="0" smtClean="0"/>
              <a:t>roaming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180362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 accessed by a roaming user shall be transferred from its home domain to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destination domain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762358"/>
            <a:ext cx="7543800" cy="34020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1845734"/>
            <a:ext cx="7441474" cy="4023360"/>
          </a:xfrm>
        </p:spPr>
        <p:txBody>
          <a:bodyPr>
            <a:normAutofit/>
          </a:bodyPr>
          <a:lstStyle/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Motivations </a:t>
            </a:r>
            <a:r>
              <a:rPr lang="en-US" sz="2400" dirty="0"/>
              <a:t>and </a:t>
            </a:r>
            <a:r>
              <a:rPr lang="en-US" sz="2400" dirty="0" smtClean="0"/>
              <a:t>Objectives</a:t>
            </a:r>
            <a:endParaRPr lang="en-US" sz="2400" dirty="0"/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System </a:t>
            </a:r>
            <a:r>
              <a:rPr lang="en-US" sz="2400" dirty="0"/>
              <a:t>Architecture</a:t>
            </a:r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System Design and Implementation</a:t>
            </a:r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of user </a:t>
            </a:r>
            <a:r>
              <a:rPr lang="en-US" dirty="0" smtClean="0"/>
              <a:t>roaming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consider user roaming? 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dirty="0" smtClean="0"/>
              <a:t>A user’s information is stored and managed by his home domain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Requirements of roaming handling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b="1" dirty="0" smtClean="0"/>
              <a:t>Remote authentication of users</a:t>
            </a:r>
            <a:br>
              <a:rPr lang="en-US" b="1" dirty="0" smtClean="0"/>
            </a:br>
            <a:r>
              <a:rPr lang="en-US" dirty="0" smtClean="0"/>
              <a:t>There shall be a simple and efficient method to authenticate a roaming user so that the access permission can be assigned to the user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b="1" dirty="0" smtClean="0"/>
              <a:t>Local &amp; remote execution of commands</a:t>
            </a:r>
            <a:br>
              <a:rPr lang="en-US" b="1" dirty="0" smtClean="0"/>
            </a:br>
            <a:r>
              <a:rPr lang="en-US" dirty="0" smtClean="0"/>
              <a:t>Some commands can only be executed locally (or passed back to the home domain for execution if the user is in a remote domain) for security reasons or performance reasons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b="1" dirty="0" smtClean="0"/>
              <a:t>Caching and data pre-fetch</a:t>
            </a:r>
            <a:br>
              <a:rPr lang="en-US" b="1" dirty="0" smtClean="0"/>
            </a:br>
            <a:r>
              <a:rPr lang="en-US" dirty="0" smtClean="0"/>
              <a:t>The domain shall be able to utilize its local cache to improve users’ roaming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security </a:t>
            </a:r>
            <a:r>
              <a:rPr lang="en-US" dirty="0"/>
              <a:t>and </a:t>
            </a:r>
            <a:r>
              <a:rPr lang="en-US" dirty="0" smtClean="0"/>
              <a:t>privacy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444" y="1836108"/>
            <a:ext cx="7666523" cy="217835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Security issues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Storage security: all stored data can be auto-encrypted if user wishes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Security for cross-domain: interoperation and communications</a:t>
            </a:r>
            <a:endParaRPr lang="en-US" dirty="0" smtClean="0"/>
          </a:p>
          <a:p>
            <a:pPr marL="292608" lvl="1" indent="0">
              <a:buNone/>
            </a:pPr>
            <a:endParaRPr lang="en-US" sz="2000" i="1" dirty="0" smtClean="0">
              <a:solidFill>
                <a:srgbClr val="0070C0"/>
              </a:solidFill>
            </a:endParaRPr>
          </a:p>
          <a:p>
            <a:pPr marL="292608" lvl="1" indent="0"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Secure both the data storage and the communication channels!</a:t>
            </a:r>
            <a:endParaRPr lang="en-US" sz="2000" i="1" dirty="0">
              <a:solidFill>
                <a:srgbClr val="0070C0"/>
              </a:solidFill>
            </a:endParaRPr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93" y="3784019"/>
            <a:ext cx="1085542" cy="115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380" y="3784019"/>
            <a:ext cx="1085542" cy="1155336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260035" y="4146397"/>
            <a:ext cx="2797345" cy="583095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Inter-domain channel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44" y="3897663"/>
            <a:ext cx="325125" cy="4974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06678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Privacy-preserving </a:t>
            </a:r>
            <a:r>
              <a:rPr lang="en-US" dirty="0" smtClean="0"/>
              <a:t>access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r>
              <a:rPr lang="en-US" dirty="0" smtClean="0"/>
              <a:t>: </a:t>
            </a:r>
            <a:r>
              <a:rPr lang="en-US" sz="4000" dirty="0" smtClean="0"/>
              <a:t>Hide access control information from VSS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5796"/>
          </a:xfrm>
        </p:spPr>
        <p:txBody>
          <a:bodyPr>
            <a:normAutofit/>
          </a:bodyPr>
          <a:lstStyle/>
          <a:p>
            <a:pPr marL="164592" indent="-257175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1"/>
                </a:solidFill>
              </a:rPr>
              <a:t>Suppose users do not fully trust VSS. </a:t>
            </a:r>
            <a:r>
              <a:rPr lang="en-US" dirty="0" smtClean="0"/>
              <a:t>Users would worry:</a:t>
            </a:r>
          </a:p>
          <a:p>
            <a:pPr marL="457200" lvl="1" indent="-257175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VSS </a:t>
            </a:r>
            <a:r>
              <a:rPr lang="en-US" dirty="0" smtClean="0"/>
              <a:t>may give data access to unauthorized people</a:t>
            </a:r>
            <a:endParaRPr lang="en-US" dirty="0"/>
          </a:p>
          <a:p>
            <a:pPr marL="457200" lvl="1" indent="-257175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VSS can </a:t>
            </a:r>
            <a:r>
              <a:rPr lang="en-US" dirty="0" smtClean="0"/>
              <a:t>see</a:t>
            </a:r>
            <a:r>
              <a:rPr lang="en-US" dirty="0" smtClean="0"/>
              <a:t> </a:t>
            </a:r>
            <a:r>
              <a:rPr lang="en-US" dirty="0"/>
              <a:t>access control policy</a:t>
            </a:r>
          </a:p>
          <a:p>
            <a:pPr marL="287338" indent="-25717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err="1" smtClean="0"/>
              <a:t>Diffie</a:t>
            </a:r>
            <a:r>
              <a:rPr lang="en-US" dirty="0" smtClean="0"/>
              <a:t>-Hellman </a:t>
            </a:r>
            <a:r>
              <a:rPr lang="en-US" dirty="0" smtClean="0"/>
              <a:t>K</a:t>
            </a:r>
            <a:r>
              <a:rPr lang="en-US" dirty="0" smtClean="0"/>
              <a:t>ey-based </a:t>
            </a:r>
            <a:r>
              <a:rPr lang="en-US" dirty="0" smtClean="0"/>
              <a:t>Access Control </a:t>
            </a:r>
            <a:r>
              <a:rPr lang="en-US" dirty="0" smtClean="0"/>
              <a:t>Scheme: use </a:t>
            </a:r>
            <a:r>
              <a:rPr lang="en-US" dirty="0" err="1" smtClean="0"/>
              <a:t>Diffie</a:t>
            </a:r>
            <a:r>
              <a:rPr lang="en-US" dirty="0" smtClean="0"/>
              <a:t>-Hellman code to encrypt users’ ID in access control list</a:t>
            </a:r>
            <a:endParaRPr lang="en-US" dirty="0"/>
          </a:p>
          <a:p>
            <a:pPr marL="457200" lvl="1" indent="-257175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No need of an independent trustable key-distributor (nor key exchange)</a:t>
            </a:r>
          </a:p>
          <a:p>
            <a:pPr marL="457200" lvl="1" indent="-257175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VSS cannot know access control policy of data</a:t>
            </a:r>
          </a:p>
          <a:p>
            <a:pPr marL="457200" lvl="1" indent="-257175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VSS cannot know who access the data</a:t>
            </a:r>
          </a:p>
        </p:txBody>
      </p:sp>
      <p:sp>
        <p:nvSpPr>
          <p:cNvPr id="6" name="云形 41"/>
          <p:cNvSpPr/>
          <p:nvPr/>
        </p:nvSpPr>
        <p:spPr>
          <a:xfrm>
            <a:off x="5605752" y="4126261"/>
            <a:ext cx="2159814" cy="194724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146982" y="4356101"/>
            <a:ext cx="1226697" cy="1453303"/>
            <a:chOff x="4136098" y="4144667"/>
            <a:chExt cx="869092" cy="1081024"/>
          </a:xfrm>
        </p:grpSpPr>
        <p:pic>
          <p:nvPicPr>
            <p:cNvPr id="8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pic>
        <p:nvPicPr>
          <p:cNvPr id="1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84" y="4447922"/>
            <a:ext cx="583313" cy="70793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942" y="5182358"/>
            <a:ext cx="560495" cy="707933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2979506" y="4576665"/>
            <a:ext cx="82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Data Owner A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3349615" y="5348713"/>
            <a:ext cx="74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Data User B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61652" y="4923531"/>
            <a:ext cx="2074761" cy="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06519" y="5472001"/>
            <a:ext cx="2074761" cy="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0"/>
          <p:cNvSpPr txBox="1"/>
          <p:nvPr/>
        </p:nvSpPr>
        <p:spPr>
          <a:xfrm>
            <a:off x="4406519" y="4648827"/>
            <a:ext cx="163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Define access policy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4512298" y="5196535"/>
            <a:ext cx="1200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A</a:t>
            </a:r>
            <a:r>
              <a:rPr lang="en-US" altLang="zh-CN" sz="1400" dirty="0" smtClean="0"/>
              <a:t>ccess data</a:t>
            </a:r>
          </a:p>
        </p:txBody>
      </p:sp>
    </p:spTree>
    <p:extLst>
      <p:ext uri="{BB962C8B-B14F-4D97-AF65-F5344CB8AC3E}">
        <p14:creationId xmlns:p14="http://schemas.microsoft.com/office/powerpoint/2010/main" val="11580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81025"/>
            <a:ext cx="7543800" cy="1181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Secure content publish-subscribe: Hide content from </a:t>
            </a:r>
            <a:r>
              <a:rPr lang="en-US" dirty="0" smtClean="0"/>
              <a:t>VSS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5796"/>
          </a:xfrm>
        </p:spPr>
        <p:txBody>
          <a:bodyPr>
            <a:normAutofit/>
          </a:bodyPr>
          <a:lstStyle/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dirty="0" smtClean="0"/>
              <a:t>ASPs use VSS platform to publish content to users, but do not want to disclose the content to VSS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dirty="0" smtClean="0"/>
              <a:t>Asymmetric encryption is not applicable because i</a:t>
            </a:r>
            <a:r>
              <a:rPr lang="en-US" altLang="zh-CN" dirty="0" smtClean="0"/>
              <a:t>t </a:t>
            </a:r>
            <a:r>
              <a:rPr lang="en-US" altLang="zh-CN" dirty="0"/>
              <a:t>requires a trusted third party to verify the </a:t>
            </a:r>
            <a:r>
              <a:rPr lang="en-US" altLang="zh-CN" dirty="0" smtClean="0">
                <a:solidFill>
                  <a:schemeClr val="tx1"/>
                </a:solidFill>
              </a:rPr>
              <a:t>true identities </a:t>
            </a:r>
            <a:r>
              <a:rPr lang="en-US" altLang="zh-CN" dirty="0" smtClean="0"/>
              <a:t>of users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altLang="zh-CN" dirty="0" smtClean="0"/>
              <a:t>No key-exchange can </a:t>
            </a:r>
            <a:r>
              <a:rPr lang="en-US" altLang="zh-CN" dirty="0"/>
              <a:t>be </a:t>
            </a:r>
            <a:r>
              <a:rPr lang="en-US" altLang="zh-CN" dirty="0" smtClean="0"/>
              <a:t>done through VSS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altLang="zh-CN" dirty="0" smtClean="0"/>
              <a:t>No need for users (subscribers) to manage too many keys for publishers</a:t>
            </a:r>
            <a:endParaRPr lang="en-US" altLang="zh-CN" dirty="0"/>
          </a:p>
          <a:p>
            <a:pPr marL="20002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 smtClean="0"/>
          </a:p>
          <a:p>
            <a:pPr marL="457200" lvl="1" indent="-257175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56" y="4063632"/>
            <a:ext cx="7220904" cy="22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86604"/>
            <a:ext cx="794385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Protocol design (1): subscription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130122" cy="4435796"/>
          </a:xfrm>
        </p:spPr>
        <p:txBody>
          <a:bodyPr>
            <a:normAutofit/>
          </a:bodyPr>
          <a:lstStyle/>
          <a:p>
            <a:pPr marL="164592" indent="-257175">
              <a:buFont typeface="Courier New" panose="02070309020205020404" pitchFamily="49" charset="0"/>
              <a:buChar char="o"/>
            </a:pPr>
            <a:r>
              <a:rPr lang="en-US" sz="2400" dirty="0" smtClean="0"/>
              <a:t>Step 1: Subscription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Subscriber sends </a:t>
            </a:r>
            <a:r>
              <a:rPr lang="en-US" sz="2000" dirty="0" err="1" smtClean="0"/>
              <a:t>sub_request</a:t>
            </a:r>
            <a:r>
              <a:rPr lang="en-US" sz="2000" dirty="0" smtClean="0"/>
              <a:t> </a:t>
            </a:r>
            <a:r>
              <a:rPr lang="en-US" sz="2000" dirty="0" smtClean="0"/>
              <a:t>and key material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sub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to publisher</a:t>
            </a:r>
            <a:endParaRPr lang="en-US" sz="2000" baseline="-25000" dirty="0"/>
          </a:p>
          <a:p>
            <a:pPr marL="640080" lvl="2" indent="-257175"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Y</a:t>
            </a:r>
            <a:r>
              <a:rPr lang="en-US" sz="1800" baseline="-25000" dirty="0" err="1" smtClean="0"/>
              <a:t>sub</a:t>
            </a:r>
            <a:r>
              <a:rPr lang="en-US" sz="1800" dirty="0" smtClean="0"/>
              <a:t> = g</a:t>
            </a:r>
            <a:r>
              <a:rPr lang="en-US" sz="1800" baseline="30000" dirty="0" smtClean="0">
                <a:solidFill>
                  <a:srgbClr val="C00000"/>
                </a:solidFill>
              </a:rPr>
              <a:t>Rsub</a:t>
            </a:r>
            <a:r>
              <a:rPr lang="en-US" sz="1800" dirty="0" smtClean="0"/>
              <a:t> mod p, 	// g and p are public parameters in </a:t>
            </a:r>
            <a:r>
              <a:rPr lang="en-US" sz="1800" dirty="0" err="1" smtClean="0"/>
              <a:t>Diffie</a:t>
            </a:r>
            <a:r>
              <a:rPr lang="en-US" sz="1800" dirty="0" smtClean="0"/>
              <a:t>-Hellman code</a:t>
            </a:r>
            <a:endParaRPr lang="en-US" sz="1800" baseline="-25000" dirty="0" smtClean="0"/>
          </a:p>
          <a:p>
            <a:pPr marL="640080" lvl="2" indent="-257175">
              <a:buFont typeface="Courier New" panose="02070309020205020404" pitchFamily="49" charset="0"/>
              <a:buChar char="o"/>
            </a:pPr>
            <a:r>
              <a:rPr lang="en-US" altLang="zh-CN" sz="1800" dirty="0" err="1">
                <a:solidFill>
                  <a:srgbClr val="C00000"/>
                </a:solidFill>
              </a:rPr>
              <a:t>R</a:t>
            </a:r>
            <a:r>
              <a:rPr lang="en-US" altLang="zh-CN" sz="1800" baseline="-25000" dirty="0" err="1">
                <a:solidFill>
                  <a:srgbClr val="C00000"/>
                </a:solidFill>
              </a:rPr>
              <a:t>sub</a:t>
            </a:r>
            <a:r>
              <a:rPr lang="en-US" altLang="zh-CN" sz="1800" dirty="0" smtClean="0"/>
              <a:t>= PRNG(</a:t>
            </a:r>
            <a:r>
              <a:rPr lang="en-US" altLang="zh-CN" sz="1800" dirty="0" err="1" smtClean="0"/>
              <a:t>SK</a:t>
            </a:r>
            <a:r>
              <a:rPr lang="en-US" altLang="zh-CN" sz="1800" baseline="-25000" dirty="0" err="1" smtClean="0"/>
              <a:t>sub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ID</a:t>
            </a:r>
            <a:r>
              <a:rPr lang="en-US" altLang="zh-CN" sz="1800" baseline="-25000" dirty="0" err="1"/>
              <a:t>pub</a:t>
            </a:r>
            <a:r>
              <a:rPr lang="en-US" altLang="zh-CN" sz="1800" dirty="0"/>
              <a:t>) </a:t>
            </a:r>
            <a:r>
              <a:rPr lang="en-US" altLang="zh-CN" sz="1800" dirty="0" smtClean="0"/>
              <a:t>, 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 // </a:t>
            </a:r>
            <a:r>
              <a:rPr lang="en-US" sz="1800" dirty="0" err="1" smtClean="0"/>
              <a:t>Sk</a:t>
            </a:r>
            <a:r>
              <a:rPr lang="en-US" sz="1800" baseline="-25000" dirty="0" err="1" smtClean="0"/>
              <a:t>sub</a:t>
            </a:r>
            <a:r>
              <a:rPr lang="en-US" sz="1800" dirty="0" smtClean="0"/>
              <a:t> is the secret key of subscriber</a:t>
            </a:r>
            <a:r>
              <a:rPr lang="en-US" sz="1800" dirty="0"/>
              <a:t>, </a:t>
            </a:r>
            <a:r>
              <a:rPr lang="en-US" sz="1800" dirty="0" err="1"/>
              <a:t>ID</a:t>
            </a:r>
            <a:r>
              <a:rPr lang="en-US" sz="1800" baseline="-25000" dirty="0" err="1"/>
              <a:t>pub</a:t>
            </a:r>
            <a:r>
              <a:rPr lang="en-US" sz="1800" baseline="-25000" dirty="0"/>
              <a:t> </a:t>
            </a:r>
            <a:r>
              <a:rPr lang="en-US" sz="1800" dirty="0" smtClean="0"/>
              <a:t>the ID of 			publisher, </a:t>
            </a:r>
            <a:r>
              <a:rPr lang="en-US" altLang="zh-CN" sz="1800" dirty="0" smtClean="0"/>
              <a:t>PRNG a pseudo random number generator.</a:t>
            </a:r>
            <a:r>
              <a:rPr lang="en-US" altLang="zh-CN" sz="1800" b="1" dirty="0" smtClean="0"/>
              <a:t> </a:t>
            </a:r>
            <a:endParaRPr lang="en-US" altLang="zh-CN" sz="1800" baseline="-25000" dirty="0"/>
          </a:p>
          <a:p>
            <a:pPr marL="640080" lvl="2" indent="-257175">
              <a:buFont typeface="Courier New" panose="02070309020205020404" pitchFamily="49" charset="0"/>
              <a:buChar char="o"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11" y="4192219"/>
            <a:ext cx="6507342" cy="1879968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43050" y="3495675"/>
            <a:ext cx="856135" cy="323851"/>
          </a:xfrm>
          <a:prstGeom prst="wedgeEllipseCallout">
            <a:avLst>
              <a:gd name="adj1" fmla="val -32544"/>
              <a:gd name="adj2" fmla="val -129585"/>
            </a:avLst>
          </a:prstGeom>
          <a:solidFill>
            <a:srgbClr val="FFFF66">
              <a:alpha val="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/>
          <a:lstStyle/>
          <a:p>
            <a:r>
              <a:rPr lang="en-US" altLang="zh-TW" sz="1800" dirty="0" smtClean="0">
                <a:solidFill>
                  <a:srgbClr val="660099"/>
                </a:solidFill>
                <a:latin typeface="Cambria" pitchFamily="18" charset="0"/>
                <a:ea typeface="新細明體" pitchFamily="18" charset="-120"/>
              </a:rPr>
              <a:t>secret</a:t>
            </a:r>
            <a:endParaRPr lang="zh-TW" altLang="en-US" sz="1800" dirty="0">
              <a:solidFill>
                <a:srgbClr val="660099"/>
              </a:solidFill>
              <a:latin typeface="Cambria" pitchFamily="18" charset="0"/>
              <a:ea typeface="新細明體" pitchFamily="18" charset="-120"/>
            </a:endParaRPr>
          </a:p>
          <a:p>
            <a:pPr algn="ctr"/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10011" y="2886074"/>
            <a:ext cx="437839" cy="3714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design (2):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979397" cy="4435796"/>
          </a:xfrm>
        </p:spPr>
        <p:txBody>
          <a:bodyPr>
            <a:normAutofit/>
          </a:bodyPr>
          <a:lstStyle/>
          <a:p>
            <a:pPr marL="164592" indent="-257175">
              <a:buFont typeface="Courier New" panose="02070309020205020404" pitchFamily="49" charset="0"/>
              <a:buChar char="o"/>
            </a:pPr>
            <a:r>
              <a:rPr lang="en-US" sz="2400" dirty="0" smtClean="0"/>
              <a:t>Step 2. Publishing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For i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publication, publisher generates a new key K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key material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pub</a:t>
            </a:r>
            <a:endParaRPr lang="en-US" sz="2000" baseline="-25000" dirty="0" smtClean="0"/>
          </a:p>
          <a:p>
            <a:pPr marL="640080" lvl="2" indent="-257175">
              <a:buFont typeface="Courier New" panose="02070309020205020404" pitchFamily="49" charset="0"/>
              <a:buChar char="o"/>
            </a:pPr>
            <a:r>
              <a:rPr lang="en-US" altLang="zh-CN" sz="1800" dirty="0" smtClean="0"/>
              <a:t>K</a:t>
            </a:r>
            <a:r>
              <a:rPr lang="en-US" altLang="zh-CN" sz="1800" baseline="-25000" dirty="0" smtClean="0"/>
              <a:t>i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= </a:t>
            </a:r>
            <a:r>
              <a:rPr lang="en-US" altLang="zh-CN" sz="1800" dirty="0" err="1" smtClean="0"/>
              <a:t>Y</a:t>
            </a:r>
            <a:r>
              <a:rPr lang="en-US" altLang="zh-CN" sz="1800" baseline="-25000" dirty="0" err="1" smtClean="0"/>
              <a:t>sub</a:t>
            </a:r>
            <a:r>
              <a:rPr lang="en-US" altLang="zh-CN" sz="1800" baseline="30000" dirty="0" err="1" smtClean="0"/>
              <a:t>Ri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mod p </a:t>
            </a:r>
            <a:r>
              <a:rPr lang="en-US" altLang="zh-CN" sz="1800" dirty="0" smtClean="0"/>
              <a:t>	//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/>
              <a:t>is a random number </a:t>
            </a:r>
            <a:r>
              <a:rPr lang="en-US" sz="1600" dirty="0" smtClean="0"/>
              <a:t>for </a:t>
            </a:r>
            <a:r>
              <a:rPr lang="en-US" sz="1600" dirty="0" err="1"/>
              <a:t>i</a:t>
            </a:r>
            <a:r>
              <a:rPr lang="en-US" sz="1600" baseline="30000" dirty="0" err="1"/>
              <a:t>th</a:t>
            </a:r>
            <a:r>
              <a:rPr lang="en-US" sz="1600" dirty="0"/>
              <a:t> publication</a:t>
            </a:r>
            <a:endParaRPr lang="en-US" sz="1600" b="1" dirty="0" smtClean="0"/>
          </a:p>
          <a:p>
            <a:pPr marL="640080" lvl="2" indent="-257175"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Y</a:t>
            </a:r>
            <a:r>
              <a:rPr lang="en-US" sz="1800" baseline="-25000" dirty="0" err="1" smtClean="0"/>
              <a:t>pub</a:t>
            </a:r>
            <a:r>
              <a:rPr lang="en-US" sz="1800" dirty="0" smtClean="0"/>
              <a:t> = g</a:t>
            </a:r>
            <a:r>
              <a:rPr lang="en-US" sz="1800" baseline="30000" dirty="0" smtClean="0"/>
              <a:t>Ri</a:t>
            </a:r>
            <a:r>
              <a:rPr lang="en-US" sz="1800" dirty="0" smtClean="0"/>
              <a:t> mod p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Publisher </a:t>
            </a:r>
            <a:r>
              <a:rPr lang="en-US" sz="2000" dirty="0"/>
              <a:t>encrypts data by Ki </a:t>
            </a:r>
            <a:r>
              <a:rPr lang="en-US" sz="2000" dirty="0" smtClean="0"/>
              <a:t>and sends </a:t>
            </a:r>
            <a:r>
              <a:rPr lang="en-US" sz="2000" dirty="0" err="1"/>
              <a:t>ciphertext</a:t>
            </a:r>
            <a:r>
              <a:rPr lang="en-US" sz="2000" dirty="0"/>
              <a:t> and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pub</a:t>
            </a:r>
            <a:r>
              <a:rPr lang="en-US" sz="2000" dirty="0" smtClean="0"/>
              <a:t> to VSS </a:t>
            </a:r>
            <a:endParaRPr lang="en-US" sz="2000" baseline="-25000" dirty="0"/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VSS cannot recover K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or decrypt the data, </a:t>
            </a:r>
            <a:r>
              <a:rPr lang="en-US" sz="2000" dirty="0"/>
              <a:t>e</a:t>
            </a:r>
            <a:r>
              <a:rPr lang="en-US" sz="2000" dirty="0" smtClean="0"/>
              <a:t>ven with the key materials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sub</a:t>
            </a:r>
            <a:r>
              <a:rPr lang="en-US" sz="2000" dirty="0" smtClean="0"/>
              <a:t> and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pub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(it doesn’t know </a:t>
            </a:r>
            <a:r>
              <a:rPr lang="en-US" sz="2000" dirty="0" err="1" smtClean="0"/>
              <a:t>R</a:t>
            </a:r>
            <a:r>
              <a:rPr lang="en-US" baseline="-25000" dirty="0" err="1" smtClean="0"/>
              <a:t>sub</a:t>
            </a:r>
            <a:r>
              <a:rPr lang="en-US" sz="2000" dirty="0" smtClean="0"/>
              <a:t> and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 </a:t>
            </a:r>
            <a:endParaRPr lang="en-US" sz="20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373507"/>
            <a:ext cx="7122469" cy="15650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33800" y="2609850"/>
            <a:ext cx="247650" cy="2667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19524" y="2952749"/>
            <a:ext cx="856135" cy="323851"/>
          </a:xfrm>
          <a:prstGeom prst="wedgeEllipseCallout">
            <a:avLst>
              <a:gd name="adj1" fmla="val -36994"/>
              <a:gd name="adj2" fmla="val -7958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/>
          <a:lstStyle/>
          <a:p>
            <a:r>
              <a:rPr lang="en-US" altLang="zh-TW" sz="1800" dirty="0" smtClean="0">
                <a:solidFill>
                  <a:srgbClr val="660099"/>
                </a:solidFill>
                <a:latin typeface="Cambria" pitchFamily="18" charset="0"/>
                <a:ea typeface="新細明體" pitchFamily="18" charset="-120"/>
              </a:rPr>
              <a:t>secret</a:t>
            </a:r>
            <a:endParaRPr lang="zh-TW" altLang="en-US" sz="1800" dirty="0">
              <a:solidFill>
                <a:srgbClr val="660099"/>
              </a:solidFill>
              <a:latin typeface="Cambria" pitchFamily="18" charset="0"/>
              <a:ea typeface="新細明體" pitchFamily="18" charset="-120"/>
            </a:endParaRPr>
          </a:p>
          <a:p>
            <a:pPr algn="ctr"/>
            <a:endParaRPr lang="zh-TW" alt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45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design (3): content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5796"/>
          </a:xfrm>
        </p:spPr>
        <p:txBody>
          <a:bodyPr>
            <a:normAutofit/>
          </a:bodyPr>
          <a:lstStyle/>
          <a:p>
            <a:pPr marL="164592" indent="-257175">
              <a:buFont typeface="Courier New" panose="02070309020205020404" pitchFamily="49" charset="0"/>
              <a:buChar char="o"/>
            </a:pPr>
            <a:r>
              <a:rPr lang="en-US" sz="2400" dirty="0" smtClean="0"/>
              <a:t>Step 3. VSS delivers the </a:t>
            </a:r>
            <a:r>
              <a:rPr lang="en-US" altLang="ja-JP" sz="2400" dirty="0" err="1" smtClean="0"/>
              <a:t>i</a:t>
            </a:r>
            <a:r>
              <a:rPr lang="en-US" altLang="ja-JP" sz="2400" baseline="30000" dirty="0" err="1" smtClean="0"/>
              <a:t>th</a:t>
            </a:r>
            <a:r>
              <a:rPr lang="en-US" altLang="ja-JP" sz="2400" baseline="300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and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pub</a:t>
            </a:r>
            <a:r>
              <a:rPr lang="en-US" sz="2400" dirty="0" smtClean="0"/>
              <a:t> to subscriber </a:t>
            </a:r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Subscriber generates the decryption key on the fly:</a:t>
            </a:r>
          </a:p>
          <a:p>
            <a:pPr marL="725805" lvl="2" indent="-342900">
              <a:buFont typeface="+mj-lt"/>
              <a:buAutoNum type="arabicPeriod"/>
            </a:pPr>
            <a:r>
              <a:rPr lang="en-US" sz="1800" dirty="0" smtClean="0"/>
              <a:t>Recover the same random number as in step 1: </a:t>
            </a:r>
            <a:r>
              <a:rPr lang="en-US" altLang="zh-CN" sz="1800" b="1" dirty="0" err="1" smtClean="0"/>
              <a:t>R</a:t>
            </a:r>
            <a:r>
              <a:rPr lang="en-US" altLang="zh-CN" sz="1800" b="1" baseline="-25000" dirty="0" err="1" smtClean="0"/>
              <a:t>sub</a:t>
            </a:r>
            <a:r>
              <a:rPr lang="en-US" altLang="zh-CN" sz="1800" b="1" dirty="0" smtClean="0"/>
              <a:t>=PRNG(</a:t>
            </a:r>
            <a:r>
              <a:rPr lang="en-US" altLang="zh-CN" sz="1800" b="1" dirty="0" err="1" smtClean="0"/>
              <a:t>SK</a:t>
            </a:r>
            <a:r>
              <a:rPr lang="en-US" altLang="zh-CN" sz="1800" b="1" baseline="-25000" dirty="0" err="1" smtClean="0"/>
              <a:t>sub</a:t>
            </a:r>
            <a:r>
              <a:rPr lang="en-US" altLang="zh-CN" sz="1800" b="1" dirty="0" smtClean="0"/>
              <a:t> </a:t>
            </a:r>
            <a:r>
              <a:rPr lang="en-US" altLang="zh-CN" sz="1800" b="1" dirty="0"/>
              <a:t>, </a:t>
            </a:r>
            <a:r>
              <a:rPr lang="en-US" altLang="zh-CN" sz="1800" b="1" dirty="0" err="1" smtClean="0"/>
              <a:t>ID</a:t>
            </a:r>
            <a:r>
              <a:rPr lang="en-US" altLang="zh-CN" sz="1800" b="1" baseline="-25000" dirty="0" err="1" smtClean="0"/>
              <a:t>pub</a:t>
            </a:r>
            <a:r>
              <a:rPr lang="en-US" altLang="zh-CN" sz="1800" b="1" dirty="0" smtClean="0"/>
              <a:t>)</a:t>
            </a:r>
            <a:endParaRPr lang="en-US" sz="1800" baseline="-25000" dirty="0" smtClean="0"/>
          </a:p>
          <a:p>
            <a:pPr marL="725805" lvl="2" indent="-342900">
              <a:buFont typeface="+mj-lt"/>
              <a:buAutoNum type="arabicPeriod"/>
            </a:pPr>
            <a:r>
              <a:rPr lang="en-US" sz="1800" dirty="0"/>
              <a:t>G</a:t>
            </a:r>
            <a:r>
              <a:rPr lang="en-US" sz="1800" dirty="0" smtClean="0"/>
              <a:t>enerate decryption key K</a:t>
            </a:r>
            <a:r>
              <a:rPr lang="en-US" sz="1800" baseline="-25000" dirty="0" smtClean="0"/>
              <a:t>i</a:t>
            </a:r>
            <a:r>
              <a:rPr lang="en-US" sz="1800" baseline="30000" dirty="0" smtClean="0"/>
              <a:t>’</a:t>
            </a:r>
            <a:r>
              <a:rPr lang="en-US" sz="1800" dirty="0" smtClean="0"/>
              <a:t> =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pub</a:t>
            </a:r>
            <a:r>
              <a:rPr lang="en-US" sz="1800" baseline="30000" dirty="0" err="1" smtClean="0"/>
              <a:t>Rsub</a:t>
            </a:r>
            <a:r>
              <a:rPr lang="en-US" sz="1800" dirty="0" smtClean="0"/>
              <a:t> mod p </a:t>
            </a:r>
          </a:p>
          <a:p>
            <a:pPr marL="725805" lvl="2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Note: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altLang="ja-JP" sz="1800" dirty="0" smtClean="0"/>
              <a:t>K</a:t>
            </a:r>
            <a:r>
              <a:rPr lang="en-US" altLang="ja-JP" sz="1800" baseline="-25000" dirty="0" smtClean="0"/>
              <a:t>i</a:t>
            </a:r>
            <a:r>
              <a:rPr lang="en-US" altLang="ja-JP" sz="1800" baseline="30000" dirty="0" smtClean="0"/>
              <a:t>’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= </a:t>
            </a:r>
            <a:r>
              <a:rPr lang="en-US" altLang="ja-JP" sz="1800" dirty="0" err="1" smtClean="0"/>
              <a:t>Y</a:t>
            </a:r>
            <a:r>
              <a:rPr lang="en-US" altLang="ja-JP" sz="1800" baseline="-25000" dirty="0" err="1" smtClean="0"/>
              <a:t>pub</a:t>
            </a:r>
            <a:r>
              <a:rPr lang="en-US" altLang="ja-JP" sz="1800" baseline="30000" dirty="0" err="1" smtClean="0"/>
              <a:t>Rsub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mod p = </a:t>
            </a:r>
            <a:r>
              <a:rPr lang="en-US" altLang="ja-JP" sz="1800" dirty="0" smtClean="0">
                <a:solidFill>
                  <a:schemeClr val="tx1"/>
                </a:solidFill>
              </a:rPr>
              <a:t>g</a:t>
            </a:r>
            <a:r>
              <a:rPr lang="en-US" altLang="ja-JP" sz="1800" baseline="30000" dirty="0">
                <a:solidFill>
                  <a:schemeClr val="tx1"/>
                </a:solidFill>
              </a:rPr>
              <a:t> </a:t>
            </a:r>
            <a:r>
              <a:rPr lang="en-US" altLang="ja-JP" sz="1800" baseline="30000" dirty="0" err="1" smtClean="0">
                <a:solidFill>
                  <a:schemeClr val="tx1"/>
                </a:solidFill>
              </a:rPr>
              <a:t>Ri</a:t>
            </a:r>
            <a:r>
              <a:rPr lang="en-US" altLang="ja-JP" sz="1800" baseline="30000" dirty="0">
                <a:solidFill>
                  <a:schemeClr val="tx1"/>
                </a:solidFill>
              </a:rPr>
              <a:t> * </a:t>
            </a:r>
            <a:r>
              <a:rPr lang="en-US" altLang="ja-JP" sz="1800" baseline="30000" dirty="0" err="1" smtClean="0">
                <a:solidFill>
                  <a:schemeClr val="tx1"/>
                </a:solidFill>
              </a:rPr>
              <a:t>Rsub</a:t>
            </a:r>
            <a:r>
              <a:rPr lang="en-US" altLang="ja-JP" sz="1800" baseline="300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mod p = </a:t>
            </a:r>
            <a:r>
              <a:rPr lang="en-US" altLang="zh-CN" sz="1800" dirty="0" err="1"/>
              <a:t>Y</a:t>
            </a:r>
            <a:r>
              <a:rPr lang="en-US" altLang="zh-CN" sz="1800" baseline="-25000" dirty="0" err="1"/>
              <a:t>sub</a:t>
            </a:r>
            <a:r>
              <a:rPr lang="en-US" altLang="zh-CN" sz="1800" baseline="30000" dirty="0" err="1"/>
              <a:t>Ri</a:t>
            </a:r>
            <a:r>
              <a:rPr lang="en-US" altLang="zh-CN" sz="1800" dirty="0"/>
              <a:t> mod p </a:t>
            </a:r>
            <a:r>
              <a:rPr lang="en-US" altLang="zh-CN" sz="1800" dirty="0" smtClean="0"/>
              <a:t>= </a:t>
            </a:r>
            <a:r>
              <a:rPr lang="en-US" altLang="ja-JP" sz="1800" dirty="0" smtClean="0"/>
              <a:t>K</a:t>
            </a:r>
            <a:r>
              <a:rPr lang="en-US" altLang="ja-JP" sz="1800" baseline="-25000" dirty="0" smtClean="0"/>
              <a:t>i</a:t>
            </a:r>
            <a:r>
              <a:rPr lang="en-US" altLang="ja-JP" sz="1800" dirty="0" smtClean="0"/>
              <a:t> 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640080" lvl="2" indent="-257175">
              <a:buFont typeface="Courier New" panose="02070309020205020404" pitchFamily="49" charset="0"/>
              <a:buChar char="o"/>
            </a:pPr>
            <a:endParaRPr lang="en-US" sz="1800" baseline="30000" dirty="0"/>
          </a:p>
          <a:p>
            <a:pPr marL="457200" lvl="1" indent="-257175">
              <a:buFont typeface="Courier New" panose="02070309020205020404" pitchFamily="49" charset="0"/>
              <a:buChar char="o"/>
            </a:pPr>
            <a:r>
              <a:rPr lang="en-US" sz="2000" dirty="0" smtClean="0"/>
              <a:t>A subscriber only needs to keep its own secret key SK</a:t>
            </a:r>
            <a:r>
              <a:rPr lang="en-US" sz="2000" baseline="-25000" dirty="0" smtClean="0"/>
              <a:t>sub</a:t>
            </a:r>
            <a:r>
              <a:rPr lang="en-US" sz="2000" dirty="0" smtClean="0"/>
              <a:t> for all ASPs and it does NOT need to manage many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sub</a:t>
            </a:r>
            <a:r>
              <a:rPr lang="en-US" sz="2000" dirty="0" smtClean="0"/>
              <a:t> of publishers</a:t>
            </a:r>
            <a:endParaRPr lang="en-US" sz="20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21" y="4618909"/>
            <a:ext cx="6619875" cy="15110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48150" y="2895600"/>
            <a:ext cx="403858" cy="342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00450" y="5524500"/>
            <a:ext cx="419100" cy="2857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0"/>
            <a:endCxn id="6" idx="4"/>
          </p:cNvCxnSpPr>
          <p:nvPr/>
        </p:nvCxnSpPr>
        <p:spPr>
          <a:xfrm flipV="1">
            <a:off x="3810000" y="3238500"/>
            <a:ext cx="640079" cy="2286000"/>
          </a:xfrm>
          <a:prstGeom prst="straightConnector1">
            <a:avLst/>
          </a:prstGeom>
          <a:ln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1845734"/>
            <a:ext cx="7430589" cy="4023360"/>
          </a:xfrm>
        </p:spPr>
        <p:txBody>
          <a:bodyPr>
            <a:normAutofit/>
          </a:bodyPr>
          <a:lstStyle/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VSS decouples </a:t>
            </a:r>
            <a:r>
              <a:rPr lang="en-US" sz="2400" dirty="0"/>
              <a:t>ASPs from users' data and users' social </a:t>
            </a:r>
            <a:r>
              <a:rPr lang="en-US" sz="2400" dirty="0" smtClean="0"/>
              <a:t>relations. ASPs have to rely on better </a:t>
            </a:r>
            <a:r>
              <a:rPr lang="en-US" sz="2400" dirty="0"/>
              <a:t>quality services to win user </a:t>
            </a:r>
            <a:r>
              <a:rPr lang="en-US" sz="2400" dirty="0" smtClean="0"/>
              <a:t>groups.</a:t>
            </a:r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VSS integrates </a:t>
            </a:r>
            <a:r>
              <a:rPr lang="en-US" sz="2400" dirty="0"/>
              <a:t>file services with traditional networking services. </a:t>
            </a:r>
            <a:r>
              <a:rPr lang="en-US" sz="2400" dirty="0" smtClean="0"/>
              <a:t>It can be used as universal communication platform.</a:t>
            </a:r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smtClean="0"/>
              <a:t>VSS provides </a:t>
            </a:r>
            <a:r>
              <a:rPr lang="en-US" sz="2400" dirty="0" smtClean="0"/>
              <a:t>uniform security / privacy scheme, making users’ data and communication </a:t>
            </a:r>
            <a:r>
              <a:rPr lang="en-US" sz="2400" smtClean="0"/>
              <a:t>more secure.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VSS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1845734"/>
            <a:ext cx="7430589" cy="4023360"/>
          </a:xfrm>
        </p:spPr>
        <p:txBody>
          <a:bodyPr>
            <a:normAutofit/>
          </a:bodyPr>
          <a:lstStyle/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Huawei has started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stage of VSS system, focusing on the implementation and promotion of VSS concept.</a:t>
            </a:r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400" dirty="0" smtClean="0"/>
              <a:t>The project plans to build a world-wide university information sharing system, called </a:t>
            </a:r>
            <a:r>
              <a:rPr 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EduSharing</a:t>
            </a:r>
            <a:r>
              <a:rPr lang="en-US" sz="2400" dirty="0" smtClean="0"/>
              <a:t>:</a:t>
            </a:r>
            <a:endParaRPr lang="en-US" sz="2200" dirty="0"/>
          </a:p>
          <a:p>
            <a:pPr marL="640271" lvl="1" indent="-347663">
              <a:buFont typeface="Courier New" panose="02070309020205020404" pitchFamily="49" charset="0"/>
              <a:buChar char="o"/>
            </a:pPr>
            <a:r>
              <a:rPr lang="en-US" sz="2000" dirty="0"/>
              <a:t>P</a:t>
            </a:r>
            <a:r>
              <a:rPr lang="en-US" sz="2000" dirty="0" smtClean="0"/>
              <a:t>rovide free storage for individuals (students &amp; professors)</a:t>
            </a:r>
          </a:p>
          <a:p>
            <a:pPr marL="640271" lvl="1" indent="-347663">
              <a:buFont typeface="Courier New" panose="02070309020205020404" pitchFamily="49" charset="0"/>
              <a:buChar char="o"/>
            </a:pPr>
            <a:r>
              <a:rPr lang="en-US" sz="2000" dirty="0" smtClean="0"/>
              <a:t>Aim to create a uniform platform for universities to share data with requirements </a:t>
            </a:r>
            <a:r>
              <a:rPr lang="en-US" sz="2000" smtClean="0"/>
              <a:t>of </a:t>
            </a:r>
            <a:r>
              <a:rPr lang="en-US" sz="2000" smtClean="0"/>
              <a:t>protecting </a:t>
            </a:r>
            <a:r>
              <a:rPr lang="en-US" sz="2000" dirty="0" smtClean="0"/>
              <a:t>data ownership, data security and privacy</a:t>
            </a:r>
          </a:p>
          <a:p>
            <a:pPr marL="640271" lvl="1" indent="-347663">
              <a:buFont typeface="Courier New" panose="02070309020205020404" pitchFamily="49" charset="0"/>
              <a:buChar char="o"/>
            </a:pPr>
            <a:r>
              <a:rPr lang="en-US" sz="2000" dirty="0" smtClean="0"/>
              <a:t>Unify data storage </a:t>
            </a:r>
            <a:r>
              <a:rPr lang="en-US" sz="2000" dirty="0"/>
              <a:t>and access control </a:t>
            </a:r>
            <a:r>
              <a:rPr lang="en-US" sz="2000" dirty="0" smtClean="0"/>
              <a:t>under various applications and in different social networks</a:t>
            </a:r>
          </a:p>
          <a:p>
            <a:pPr marL="640271" lvl="1" indent="-347663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1925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Giant Application </a:t>
            </a:r>
            <a:r>
              <a:rPr lang="en-US" sz="2400" dirty="0"/>
              <a:t>S</a:t>
            </a:r>
            <a:r>
              <a:rPr lang="en-US" sz="2400" dirty="0" smtClean="0"/>
              <a:t>ervice </a:t>
            </a:r>
            <a:r>
              <a:rPr lang="en-US" sz="2400" dirty="0"/>
              <a:t>P</a:t>
            </a:r>
            <a:r>
              <a:rPr lang="en-US" sz="2400" dirty="0" smtClean="0"/>
              <a:t>roviders </a:t>
            </a:r>
            <a:r>
              <a:rPr lang="en-US" sz="2400" dirty="0"/>
              <a:t>(ASPs) </a:t>
            </a:r>
            <a:r>
              <a:rPr lang="en-US" sz="2400" dirty="0" smtClean="0"/>
              <a:t>monopolize the markets based on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U</a:t>
            </a:r>
            <a:r>
              <a:rPr lang="en-US" sz="2200" dirty="0" smtClean="0">
                <a:solidFill>
                  <a:srgbClr val="0070C0"/>
                </a:solidFill>
              </a:rPr>
              <a:t>sers’ data 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Users’ social relations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5" y="3253356"/>
            <a:ext cx="7351876" cy="24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65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the consequences? </a:t>
            </a:r>
          </a:p>
          <a:p>
            <a:pPr marL="457200" lvl="1" indent="-338138">
              <a:buFont typeface="Courier New" panose="02070309020205020404" pitchFamily="49" charset="0"/>
              <a:buChar char="o"/>
            </a:pPr>
            <a:r>
              <a:rPr lang="en-US" sz="2200" dirty="0" smtClean="0"/>
              <a:t>Users’ data and social relations are locked in ASPs. ASPs attract users not by their </a:t>
            </a:r>
            <a:r>
              <a:rPr lang="en-US" sz="2200" dirty="0" err="1" smtClean="0"/>
              <a:t>QoS</a:t>
            </a:r>
            <a:r>
              <a:rPr lang="en-US" sz="2200" dirty="0" smtClean="0"/>
              <a:t>, but by users’ data and social relations</a:t>
            </a:r>
          </a:p>
          <a:p>
            <a:pPr marL="457200" lvl="1" indent="-338138">
              <a:buFont typeface="Courier New" panose="02070309020205020404" pitchFamily="49" charset="0"/>
              <a:buChar char="o"/>
            </a:pPr>
            <a:r>
              <a:rPr lang="en-US" sz="2200"/>
              <a:t>User’s social relations are fragmented on multiple ASPs, and publish-subscribe of user’s data is limited within the scope of an ASP</a:t>
            </a:r>
          </a:p>
          <a:p>
            <a:pPr marL="457200" lvl="1" indent="-338138">
              <a:buFont typeface="Courier New" panose="02070309020205020404" pitchFamily="49" charset="0"/>
              <a:buChar char="o"/>
            </a:pPr>
            <a:r>
              <a:rPr lang="en-US" sz="2200" smtClean="0"/>
              <a:t>Small </a:t>
            </a:r>
            <a:r>
              <a:rPr lang="en-US" sz="2200" dirty="0" smtClean="0"/>
              <a:t>and medium companies are denied of opportunities to enter </a:t>
            </a:r>
            <a:r>
              <a:rPr lang="en-US" sz="2200" dirty="0"/>
              <a:t>the </a:t>
            </a:r>
            <a:r>
              <a:rPr lang="en-US" sz="2200" dirty="0" smtClean="0"/>
              <a:t>business</a:t>
            </a:r>
          </a:p>
          <a:p>
            <a:pPr marL="457200" lvl="1" indent="-338138">
              <a:buFont typeface="Courier New" panose="02070309020205020404" pitchFamily="49" charset="0"/>
              <a:buChar char="o"/>
            </a:pPr>
            <a:r>
              <a:rPr lang="en-US" sz="2200" dirty="0" smtClean="0"/>
              <a:t>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501" y="4843305"/>
            <a:ext cx="5551843" cy="13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1845733"/>
            <a:ext cx="7441474" cy="2335521"/>
          </a:xfrm>
        </p:spPr>
        <p:txBody>
          <a:bodyPr>
            <a:normAutofit fontScale="92500" lnSpcReduction="10000"/>
          </a:bodyPr>
          <a:lstStyle/>
          <a:p>
            <a:pPr marL="282575" indent="-282575">
              <a:buFont typeface="Courier New" panose="02070309020205020404" pitchFamily="49" charset="0"/>
              <a:buChar char="o"/>
            </a:pPr>
            <a:r>
              <a:rPr lang="en-US" dirty="0" smtClean="0"/>
              <a:t>Many ICN (Information Centric Networks) projects, e.g., NDN, </a:t>
            </a:r>
            <a:r>
              <a:rPr lang="en-US" dirty="0" err="1" smtClean="0"/>
              <a:t>NetInf</a:t>
            </a:r>
            <a:r>
              <a:rPr lang="en-US" dirty="0" smtClean="0"/>
              <a:t>, PURSUIT, etc., cache the data on routers along the path it travels</a:t>
            </a:r>
          </a:p>
          <a:p>
            <a:pPr marL="282575" indent="-282575">
              <a:buFont typeface="Courier New" panose="02070309020205020404" pitchFamily="49" charset="0"/>
              <a:buChar char="o"/>
            </a:pPr>
            <a:r>
              <a:rPr lang="en-US" dirty="0" smtClean="0"/>
              <a:t>New effort of </a:t>
            </a:r>
            <a:r>
              <a:rPr lang="en-US" dirty="0" err="1" smtClean="0"/>
              <a:t>NfV</a:t>
            </a:r>
            <a:r>
              <a:rPr lang="en-US" dirty="0" smtClean="0"/>
              <a:t> (Network Function Virtualization) replaces specialized routers (a box of H/W+S/W) </a:t>
            </a:r>
            <a:r>
              <a:rPr lang="en-US" altLang="zh-CN" dirty="0" smtClean="0"/>
              <a:t>by</a:t>
            </a:r>
            <a:r>
              <a:rPr lang="en-US" dirty="0" smtClean="0"/>
              <a:t> general purpose computer servers</a:t>
            </a:r>
          </a:p>
          <a:p>
            <a:pPr marL="282575" indent="-282575">
              <a:buFont typeface="Courier New" panose="02070309020205020404" pitchFamily="49" charset="0"/>
              <a:buChar char="o"/>
            </a:pPr>
            <a:r>
              <a:rPr lang="en-US" dirty="0" smtClean="0"/>
              <a:t>There are huge amount of under-utilized storage and computing powers on routers all over the Internet</a:t>
            </a:r>
          </a:p>
          <a:p>
            <a:pPr marL="282575" indent="-282575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Our aim: build a versatile storage infrastructure for users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39343" y="4452257"/>
            <a:ext cx="925286" cy="566057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6" y="4181255"/>
            <a:ext cx="8199664" cy="20992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2588" lvl="1" indent="-263525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</a:rPr>
              <a:t>Decouple </a:t>
            </a:r>
            <a:r>
              <a:rPr lang="en-US" sz="2400" dirty="0">
                <a:solidFill>
                  <a:srgbClr val="0070C0"/>
                </a:solidFill>
              </a:rPr>
              <a:t>users' </a:t>
            </a:r>
            <a:r>
              <a:rPr lang="en-US" sz="2400" dirty="0" smtClean="0">
                <a:solidFill>
                  <a:srgbClr val="0070C0"/>
                </a:solidFill>
              </a:rPr>
              <a:t>data from ASPs</a:t>
            </a:r>
          </a:p>
          <a:p>
            <a:pPr marL="301943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The </a:t>
            </a:r>
            <a:r>
              <a:rPr lang="en-US" sz="1600" dirty="0"/>
              <a:t>infrastructure stores users data and provides content services to ASPs.</a:t>
            </a:r>
          </a:p>
          <a:p>
            <a:pPr marL="382588" lvl="1" indent="-263525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</a:rPr>
              <a:t>Decouple users’ social </a:t>
            </a:r>
            <a:r>
              <a:rPr lang="en-US" sz="2400" dirty="0">
                <a:solidFill>
                  <a:srgbClr val="0070C0"/>
                </a:solidFill>
              </a:rPr>
              <a:t>relations </a:t>
            </a:r>
            <a:r>
              <a:rPr lang="en-US" sz="2400" dirty="0" smtClean="0">
                <a:solidFill>
                  <a:srgbClr val="0070C0"/>
                </a:solidFill>
              </a:rPr>
              <a:t>from ASPs</a:t>
            </a:r>
            <a:endParaRPr lang="en-US" sz="2400" dirty="0"/>
          </a:p>
          <a:p>
            <a:pPr marL="301943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The information of users social relations is integrated into the infrastructure for data publish-subscribe. </a:t>
            </a:r>
          </a:p>
          <a:p>
            <a:pPr marL="382588" lvl="1" indent="-263525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</a:rPr>
              <a:t>Support </a:t>
            </a:r>
            <a:r>
              <a:rPr lang="en-US" sz="2400" dirty="0" smtClean="0">
                <a:solidFill>
                  <a:srgbClr val="0070C0"/>
                </a:solidFill>
              </a:rPr>
              <a:t>general data communications</a:t>
            </a:r>
          </a:p>
          <a:p>
            <a:pPr marL="1190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    The </a:t>
            </a:r>
            <a:r>
              <a:rPr lang="en-US" sz="1600" dirty="0"/>
              <a:t>infrastructure can support data networking services, such as online video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25" y="4294083"/>
            <a:ext cx="5736172" cy="19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/>
              <a:t>Architecture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09903" y="2298080"/>
            <a:ext cx="3299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Presentation Layer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ASPs or APPs: use data from VSS to provide advanced services </a:t>
            </a:r>
            <a:r>
              <a:rPr lang="en-US" dirty="0"/>
              <a:t>to </a:t>
            </a:r>
            <a:r>
              <a:rPr lang="en-US" dirty="0" smtClean="0"/>
              <a:t>end </a:t>
            </a:r>
            <a:r>
              <a:rPr lang="en-US" dirty="0"/>
              <a:t>users.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67300" y="3731784"/>
            <a:ext cx="3299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Information Layer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VSS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Versatile Storage System</a:t>
            </a:r>
            <a:r>
              <a:rPr lang="en-US" dirty="0" smtClean="0"/>
              <a:t>): responsible </a:t>
            </a:r>
            <a:r>
              <a:rPr lang="en-US" dirty="0"/>
              <a:t>for </a:t>
            </a:r>
            <a:r>
              <a:rPr lang="en-US" dirty="0" smtClean="0"/>
              <a:t>content </a:t>
            </a:r>
            <a:r>
              <a:rPr lang="en-US" dirty="0"/>
              <a:t>storage, access </a:t>
            </a:r>
            <a:r>
              <a:rPr lang="en-US" dirty="0" smtClean="0"/>
              <a:t>control, publishing/ subscribing, and distribution.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1" y="2543098"/>
            <a:ext cx="4915969" cy="23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3815632" y="4891959"/>
            <a:ext cx="1538972" cy="12040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decouple </a:t>
            </a:r>
            <a:r>
              <a:rPr lang="en-US" sz="3600" dirty="0"/>
              <a:t>users </a:t>
            </a:r>
            <a:r>
              <a:rPr lang="en-US" sz="3600" dirty="0" smtClean="0"/>
              <a:t>social relations from ASPs</a:t>
            </a:r>
            <a:endParaRPr 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17883"/>
          </a:xfrm>
        </p:spPr>
        <p:txBody>
          <a:bodyPr>
            <a:normAutofit/>
          </a:bodyPr>
          <a:lstStyle/>
          <a:p>
            <a:pPr marL="218567" indent="-219075">
              <a:buFont typeface="Calibri" panose="020F0502020204030204" pitchFamily="34" charset="0"/>
              <a:buChar char="-"/>
            </a:pPr>
            <a:r>
              <a:rPr lang="en-US" dirty="0" smtClean="0"/>
              <a:t>Manage </a:t>
            </a:r>
            <a:r>
              <a:rPr lang="en-US" dirty="0" smtClean="0">
                <a:solidFill>
                  <a:schemeClr val="tx1"/>
                </a:solidFill>
              </a:rPr>
              <a:t>social </a:t>
            </a:r>
            <a:r>
              <a:rPr lang="en-US" dirty="0">
                <a:solidFill>
                  <a:schemeClr val="tx1"/>
                </a:solidFill>
              </a:rPr>
              <a:t>relations </a:t>
            </a:r>
            <a:r>
              <a:rPr lang="en-US" dirty="0" smtClean="0">
                <a:solidFill>
                  <a:schemeClr val="tx1"/>
                </a:solidFill>
              </a:rPr>
              <a:t>of u</a:t>
            </a:r>
            <a:r>
              <a:rPr lang="en-US" dirty="0" smtClean="0"/>
              <a:t>sers</a:t>
            </a:r>
            <a:endParaRPr lang="en-US" dirty="0"/>
          </a:p>
          <a:p>
            <a:pPr marL="218567" indent="-219075">
              <a:buFont typeface="Calibri" panose="020F0502020204030204" pitchFamily="34" charset="0"/>
              <a:buChar char="-"/>
            </a:pPr>
            <a:r>
              <a:rPr lang="en-US" dirty="0" smtClean="0"/>
              <a:t>Support content publish-subscribe services: access control, publishing and subscribing, ……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70" y="2710242"/>
            <a:ext cx="461062" cy="500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4570" y="316625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Alice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379" y="2734023"/>
            <a:ext cx="481082" cy="50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1413" y="3179775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Bob</a:t>
            </a:r>
            <a:endParaRPr lang="en-US" sz="1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354570" y="3957080"/>
            <a:ext cx="646676" cy="629454"/>
            <a:chOff x="1516421" y="5400359"/>
            <a:chExt cx="862412" cy="8862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421" y="5400359"/>
              <a:ext cx="621563" cy="832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699" y="5816509"/>
              <a:ext cx="470134" cy="47013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824090" y="4529946"/>
            <a:ext cx="1675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Facebook Client App</a:t>
            </a:r>
            <a:endParaRPr lang="en-US" sz="1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138278" y="3983750"/>
            <a:ext cx="673206" cy="483065"/>
            <a:chOff x="6796852" y="5436946"/>
            <a:chExt cx="1017375" cy="84969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6852" y="5436946"/>
              <a:ext cx="884351" cy="8496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093" y="5816509"/>
              <a:ext cx="470134" cy="47013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928143" y="4501841"/>
            <a:ext cx="145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Weibo</a:t>
            </a:r>
            <a:r>
              <a:rPr lang="en-US" sz="1400" dirty="0" smtClean="0"/>
              <a:t> Client App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16862" y="3486537"/>
            <a:ext cx="3186" cy="395862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</p:cNvCxnSpPr>
          <p:nvPr/>
        </p:nvCxnSpPr>
        <p:spPr>
          <a:xfrm flipH="1">
            <a:off x="5500392" y="3487552"/>
            <a:ext cx="6823" cy="394847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5632" y="4837723"/>
            <a:ext cx="276416" cy="417244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174554" y="4749800"/>
            <a:ext cx="182546" cy="505167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8933" y="3370197"/>
            <a:ext cx="321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1. Alice sends a “</a:t>
            </a:r>
            <a:r>
              <a:rPr lang="en-US" dirty="0" smtClean="0">
                <a:solidFill>
                  <a:srgbClr val="C00000"/>
                </a:solidFill>
              </a:rPr>
              <a:t>friend</a:t>
            </a:r>
            <a:r>
              <a:rPr lang="en-US" dirty="0" smtClean="0">
                <a:solidFill>
                  <a:srgbClr val="0070C0"/>
                </a:solidFill>
              </a:rPr>
              <a:t>” request to Bob in Facebook app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23196" y="3301952"/>
            <a:ext cx="2933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2. Bob sees Alice become his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follower in </a:t>
            </a:r>
            <a:r>
              <a:rPr lang="en-US" dirty="0" err="1" smtClean="0">
                <a:solidFill>
                  <a:srgbClr val="0070C0"/>
                </a:solidFill>
              </a:rPr>
              <a:t>Weibo</a:t>
            </a:r>
            <a:r>
              <a:rPr lang="en-US" dirty="0" smtClean="0">
                <a:solidFill>
                  <a:srgbClr val="0070C0"/>
                </a:solidFill>
              </a:rPr>
              <a:t> app, then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Bob “</a:t>
            </a:r>
            <a:r>
              <a:rPr lang="en-US" dirty="0" smtClean="0">
                <a:solidFill>
                  <a:srgbClr val="C00000"/>
                </a:solidFill>
              </a:rPr>
              <a:t>follows</a:t>
            </a:r>
            <a:r>
              <a:rPr lang="en-US" dirty="0" smtClean="0">
                <a:solidFill>
                  <a:srgbClr val="0070C0"/>
                </a:solidFill>
              </a:rPr>
              <a:t>” Alice back.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26543" y="5093225"/>
            <a:ext cx="306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3. Bob becomes Alice’s friend in Facebook app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5" name="Group 6"/>
          <p:cNvGrpSpPr/>
          <p:nvPr/>
        </p:nvGrpSpPr>
        <p:grpSpPr>
          <a:xfrm>
            <a:off x="4336197" y="5063344"/>
            <a:ext cx="667175" cy="764113"/>
            <a:chOff x="4136098" y="4144667"/>
            <a:chExt cx="869092" cy="1081024"/>
          </a:xfrm>
        </p:grpSpPr>
        <p:pic>
          <p:nvPicPr>
            <p:cNvPr id="26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3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pic>
        <p:nvPicPr>
          <p:cNvPr id="18" name="Picture 17"/>
          <p:cNvPicPr/>
          <p:nvPr>
            <p:extLst>
              <p:ext uri="{D42A27DB-BD31-4B8C-83A1-F6EECF244321}">
                <p14:modId xmlns:p14="http://schemas.microsoft.com/office/powerpoint/2010/main" val="275019642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01246" y="5750570"/>
            <a:ext cx="445666" cy="360609"/>
          </a:xfrm>
          <a:prstGeom prst="rect">
            <a:avLst/>
          </a:prstGeom>
        </p:spPr>
      </p:pic>
      <p:pic>
        <p:nvPicPr>
          <p:cNvPr id="19" name="Picture 18"/>
          <p:cNvPicPr/>
          <p:nvPr>
            <p:extLst>
              <p:ext uri="{D42A27DB-BD31-4B8C-83A1-F6EECF244321}">
                <p14:modId xmlns:p14="http://schemas.microsoft.com/office/powerpoint/2010/main" val="198575823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07173" y="5739556"/>
            <a:ext cx="588984" cy="3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云形 26"/>
          <p:cNvSpPr/>
          <p:nvPr/>
        </p:nvSpPr>
        <p:spPr>
          <a:xfrm>
            <a:off x="3868978" y="4980233"/>
            <a:ext cx="1638237" cy="12860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Example: decouple users data from ASPs</a:t>
            </a:r>
            <a:endParaRPr lang="en-US" sz="4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3754" y="2874355"/>
            <a:ext cx="231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4. Alice posts a message to “Friends” in Facebook app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30061" y="3055296"/>
            <a:ext cx="24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5. Bob can see the message in </a:t>
            </a:r>
            <a:r>
              <a:rPr lang="en-US" dirty="0" err="1" smtClean="0">
                <a:solidFill>
                  <a:srgbClr val="0070C0"/>
                </a:solidFill>
              </a:rPr>
              <a:t>Weibo</a:t>
            </a:r>
            <a:r>
              <a:rPr lang="en-US" dirty="0" smtClean="0">
                <a:solidFill>
                  <a:srgbClr val="0070C0"/>
                </a:solidFill>
              </a:rPr>
              <a:t> app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605" y="2006442"/>
            <a:ext cx="729317" cy="791560"/>
          </a:xfrm>
          <a:prstGeom prst="rect">
            <a:avLst/>
          </a:prstGeom>
        </p:spPr>
      </p:pic>
      <p:sp>
        <p:nvSpPr>
          <p:cNvPr id="38" name="TextBox 5"/>
          <p:cNvSpPr txBox="1"/>
          <p:nvPr/>
        </p:nvSpPr>
        <p:spPr>
          <a:xfrm>
            <a:off x="2729730" y="2750769"/>
            <a:ext cx="65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Alice</a:t>
            </a:r>
            <a:endParaRPr lang="en-US" sz="1600" dirty="0"/>
          </a:p>
        </p:txBody>
      </p:sp>
      <p:pic>
        <p:nvPicPr>
          <p:cNvPr id="39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674" y="2006410"/>
            <a:ext cx="760985" cy="810860"/>
          </a:xfrm>
          <a:prstGeom prst="rect">
            <a:avLst/>
          </a:prstGeom>
        </p:spPr>
      </p:pic>
      <p:sp>
        <p:nvSpPr>
          <p:cNvPr id="40" name="TextBox 8"/>
          <p:cNvSpPr txBox="1"/>
          <p:nvPr/>
        </p:nvSpPr>
        <p:spPr>
          <a:xfrm>
            <a:off x="5978695" y="2761166"/>
            <a:ext cx="53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Bob</a:t>
            </a:r>
            <a:endParaRPr lang="en-US" sz="1600" dirty="0"/>
          </a:p>
        </p:txBody>
      </p:sp>
      <p:grpSp>
        <p:nvGrpSpPr>
          <p:cNvPr id="41" name="Group 35"/>
          <p:cNvGrpSpPr/>
          <p:nvPr/>
        </p:nvGrpSpPr>
        <p:grpSpPr>
          <a:xfrm>
            <a:off x="2583605" y="3570752"/>
            <a:ext cx="1022925" cy="944305"/>
            <a:chOff x="1516421" y="5400359"/>
            <a:chExt cx="862412" cy="886284"/>
          </a:xfrm>
        </p:grpSpPr>
        <p:pic>
          <p:nvPicPr>
            <p:cNvPr id="42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421" y="5400359"/>
              <a:ext cx="621563" cy="832300"/>
            </a:xfrm>
            <a:prstGeom prst="rect">
              <a:avLst/>
            </a:prstGeom>
          </p:spPr>
        </p:pic>
        <p:pic>
          <p:nvPicPr>
            <p:cNvPr id="43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699" y="5816509"/>
              <a:ext cx="470134" cy="470134"/>
            </a:xfrm>
            <a:prstGeom prst="rect">
              <a:avLst/>
            </a:prstGeom>
          </p:spPr>
        </p:pic>
      </p:grpSp>
      <p:grpSp>
        <p:nvGrpSpPr>
          <p:cNvPr id="44" name="Group 36"/>
          <p:cNvGrpSpPr/>
          <p:nvPr/>
        </p:nvGrpSpPr>
        <p:grpSpPr>
          <a:xfrm>
            <a:off x="5628475" y="3669587"/>
            <a:ext cx="1064891" cy="852558"/>
            <a:chOff x="6796852" y="5436946"/>
            <a:chExt cx="1017375" cy="849697"/>
          </a:xfrm>
        </p:grpSpPr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6852" y="5436946"/>
              <a:ext cx="884351" cy="849697"/>
            </a:xfrm>
            <a:prstGeom prst="rect">
              <a:avLst/>
            </a:prstGeom>
          </p:spPr>
        </p:pic>
        <p:pic>
          <p:nvPicPr>
            <p:cNvPr id="4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093" y="5816509"/>
              <a:ext cx="470134" cy="470134"/>
            </a:xfrm>
            <a:prstGeom prst="rect">
              <a:avLst/>
            </a:prstGeom>
          </p:spPr>
        </p:pic>
      </p:grpSp>
      <p:sp>
        <p:nvSpPr>
          <p:cNvPr id="47" name="TextBox 16"/>
          <p:cNvSpPr txBox="1"/>
          <p:nvPr/>
        </p:nvSpPr>
        <p:spPr>
          <a:xfrm>
            <a:off x="4979925" y="4450031"/>
            <a:ext cx="230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Weibo</a:t>
            </a:r>
            <a:r>
              <a:rPr lang="en-US" sz="1400" dirty="0" smtClean="0"/>
              <a:t> Client App</a:t>
            </a:r>
            <a:endParaRPr lang="en-US" sz="1400" dirty="0"/>
          </a:p>
        </p:txBody>
      </p:sp>
      <p:cxnSp>
        <p:nvCxnSpPr>
          <p:cNvPr id="48" name="Straight Connector 27"/>
          <p:cNvCxnSpPr/>
          <p:nvPr/>
        </p:nvCxnSpPr>
        <p:spPr>
          <a:xfrm flipH="1">
            <a:off x="3054863" y="3038490"/>
            <a:ext cx="1854" cy="532262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8"/>
          <p:cNvCxnSpPr>
            <a:stCxn id="40" idx="2"/>
          </p:cNvCxnSpPr>
          <p:nvPr/>
        </p:nvCxnSpPr>
        <p:spPr>
          <a:xfrm>
            <a:off x="6245177" y="3099720"/>
            <a:ext cx="0" cy="550567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9"/>
          <p:cNvCxnSpPr/>
          <p:nvPr/>
        </p:nvCxnSpPr>
        <p:spPr>
          <a:xfrm>
            <a:off x="3078514" y="4779518"/>
            <a:ext cx="865112" cy="848013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0"/>
          <p:cNvCxnSpPr/>
          <p:nvPr/>
        </p:nvCxnSpPr>
        <p:spPr>
          <a:xfrm flipV="1">
            <a:off x="5246094" y="4782783"/>
            <a:ext cx="915147" cy="844748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2"/>
          <p:cNvSpPr txBox="1"/>
          <p:nvPr/>
        </p:nvSpPr>
        <p:spPr>
          <a:xfrm>
            <a:off x="2385615" y="4434202"/>
            <a:ext cx="1675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Facebook Client App</a:t>
            </a:r>
            <a:endParaRPr lang="en-US" sz="1400" dirty="0"/>
          </a:p>
        </p:txBody>
      </p:sp>
      <p:grpSp>
        <p:nvGrpSpPr>
          <p:cNvPr id="23" name="Group 6"/>
          <p:cNvGrpSpPr/>
          <p:nvPr/>
        </p:nvGrpSpPr>
        <p:grpSpPr>
          <a:xfrm>
            <a:off x="4412436" y="5156921"/>
            <a:ext cx="682078" cy="810230"/>
            <a:chOff x="4136098" y="4144667"/>
            <a:chExt cx="869092" cy="1081024"/>
          </a:xfrm>
        </p:grpSpPr>
        <p:pic>
          <p:nvPicPr>
            <p:cNvPr id="24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6098" y="4144667"/>
              <a:ext cx="678938" cy="956667"/>
            </a:xfrm>
            <a:prstGeom prst="rect">
              <a:avLst/>
            </a:prstGeom>
          </p:spPr>
        </p:pic>
        <p:pic>
          <p:nvPicPr>
            <p:cNvPr id="26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761" y="4476262"/>
              <a:ext cx="749429" cy="74942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59713384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92" y="5907971"/>
            <a:ext cx="446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5833930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32" y="5873945"/>
            <a:ext cx="5889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4619</TotalTime>
  <Words>2193</Words>
  <Application>Microsoft Office PowerPoint</Application>
  <PresentationFormat>On-screen Show (4:3)</PresentationFormat>
  <Paragraphs>298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Retrospect</vt:lpstr>
      <vt:lpstr>Visio</vt:lpstr>
      <vt:lpstr>A Versatile Storage System as Infrastructure for Future Networking</vt:lpstr>
      <vt:lpstr>Outline</vt:lpstr>
      <vt:lpstr>Motivations</vt:lpstr>
      <vt:lpstr>Motivations</vt:lpstr>
      <vt:lpstr>System Background</vt:lpstr>
      <vt:lpstr>Design Objectives</vt:lpstr>
      <vt:lpstr>System Architecture</vt:lpstr>
      <vt:lpstr>Example: decouple users social relations from ASPs</vt:lpstr>
      <vt:lpstr>Example: decouple users data from ASPs</vt:lpstr>
      <vt:lpstr>Vertical and Horizontal Interfaces</vt:lpstr>
      <vt:lpstr>Support of data networking and communications</vt:lpstr>
      <vt:lpstr>System Designs</vt:lpstr>
      <vt:lpstr>Prototype implementation of VSS</vt:lpstr>
      <vt:lpstr>Management of User Data</vt:lpstr>
      <vt:lpstr>Management of social relations</vt:lpstr>
      <vt:lpstr>Modeling of social relations</vt:lpstr>
      <vt:lpstr>Example: ASP-independent information publication</vt:lpstr>
      <vt:lpstr>Real-time interactive communication in VSS</vt:lpstr>
      <vt:lpstr>Handling of user roaming</vt:lpstr>
      <vt:lpstr>Handling of user roaming</vt:lpstr>
      <vt:lpstr>Uniform security and privacy scheme</vt:lpstr>
      <vt:lpstr>Privacy-preserving access control: Hide access control information from VSS</vt:lpstr>
      <vt:lpstr> Secure content publish-subscribe: Hide content from VSS</vt:lpstr>
      <vt:lpstr>Protocol design (1): subscription</vt:lpstr>
      <vt:lpstr>Protocol design (2): publishing</vt:lpstr>
      <vt:lpstr>Protocol design (3): content delivery</vt:lpstr>
      <vt:lpstr>Conclusion</vt:lpstr>
      <vt:lpstr>Current Status of VSS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AI3:  Application-Independent Information Infrastructure</dc:title>
  <dc:creator>Bo Zhang</dc:creator>
  <cp:lastModifiedBy>Prof. JIA Xiaohua</cp:lastModifiedBy>
  <cp:revision>320</cp:revision>
  <cp:lastPrinted>2015-06-13T03:25:58Z</cp:lastPrinted>
  <dcterms:created xsi:type="dcterms:W3CDTF">2014-05-21T09:01:58Z</dcterms:created>
  <dcterms:modified xsi:type="dcterms:W3CDTF">2016-09-03T00:25:07Z</dcterms:modified>
</cp:coreProperties>
</file>