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112" r:id="rId1"/>
    <p:sldMasterId id="2147485153" r:id="rId2"/>
  </p:sldMasterIdLst>
  <p:notesMasterIdLst>
    <p:notesMasterId r:id="rId30"/>
  </p:notesMasterIdLst>
  <p:handoutMasterIdLst>
    <p:handoutMasterId r:id="rId31"/>
  </p:handoutMasterIdLst>
  <p:sldIdLst>
    <p:sldId id="459" r:id="rId3"/>
    <p:sldId id="456" r:id="rId4"/>
    <p:sldId id="476" r:id="rId5"/>
    <p:sldId id="461" r:id="rId6"/>
    <p:sldId id="442" r:id="rId7"/>
    <p:sldId id="475" r:id="rId8"/>
    <p:sldId id="465" r:id="rId9"/>
    <p:sldId id="466" r:id="rId10"/>
    <p:sldId id="444" r:id="rId11"/>
    <p:sldId id="446" r:id="rId12"/>
    <p:sldId id="447" r:id="rId13"/>
    <p:sldId id="448" r:id="rId14"/>
    <p:sldId id="449" r:id="rId15"/>
    <p:sldId id="457" r:id="rId16"/>
    <p:sldId id="451" r:id="rId17"/>
    <p:sldId id="454" r:id="rId18"/>
    <p:sldId id="462" r:id="rId19"/>
    <p:sldId id="463" r:id="rId20"/>
    <p:sldId id="469" r:id="rId21"/>
    <p:sldId id="471" r:id="rId22"/>
    <p:sldId id="472" r:id="rId23"/>
    <p:sldId id="474" r:id="rId24"/>
    <p:sldId id="477" r:id="rId25"/>
    <p:sldId id="468" r:id="rId26"/>
    <p:sldId id="455" r:id="rId27"/>
    <p:sldId id="414" r:id="rId28"/>
    <p:sldId id="296" r:id="rId29"/>
  </p:sldIdLst>
  <p:sldSz cx="9144000" cy="6858000" type="screen4x3"/>
  <p:notesSz cx="7010400" cy="9296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15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72727" autoAdjust="0"/>
  </p:normalViewPr>
  <p:slideViewPr>
    <p:cSldViewPr>
      <p:cViewPr varScale="1">
        <p:scale>
          <a:sx n="84" d="100"/>
          <a:sy n="84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1DCB977-E702-4160-B4E8-8B9C0A99B533}" type="datetimeFigureOut">
              <a:rPr lang="zh-CN" altLang="en-US"/>
              <a:pPr>
                <a:defRPr/>
              </a:pPr>
              <a:t>2017/5/13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zh-CN"/>
              <a:t>Dept.of Computer Science   CityU of HK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fld id="{9EB2A9C7-88C8-42B3-8533-4F1BB889DB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953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AE18842-9962-4C2D-BCE9-A3E59357BAC6}" type="datetimeFigureOut">
              <a:rPr lang="zh-CN" altLang="en-US"/>
              <a:pPr>
                <a:defRPr/>
              </a:pPr>
              <a:t>2017/5/13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2351" y="4416538"/>
            <a:ext cx="5607337" cy="418338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zh-CN"/>
              <a:t>Dept.of Computer Science   CityU of HK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fld id="{AF30B60F-7EFB-4FA3-936C-173B281904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382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parts of my talk: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64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Two difficulties: 1. how broker builds indexes for different users based on encrypted interests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2. How broker can match tasks with workers on encrypted data</a:t>
            </a:r>
          </a:p>
        </p:txBody>
      </p:sp>
    </p:spTree>
    <p:extLst>
      <p:ext uri="{BB962C8B-B14F-4D97-AF65-F5344CB8AC3E}">
        <p14:creationId xmlns:p14="http://schemas.microsoft.com/office/powerpoint/2010/main" val="383602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Init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by KMS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x: secret key of KMS;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s: seed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h: public key</a:t>
            </a:r>
          </a:p>
          <a:p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Params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are public; MSK: master secret key</a:t>
            </a:r>
          </a:p>
        </p:txBody>
      </p:sp>
    </p:spTree>
    <p:extLst>
      <p:ext uri="{BB962C8B-B14F-4D97-AF65-F5344CB8AC3E}">
        <p14:creationId xmlns:p14="http://schemas.microsoft.com/office/powerpoint/2010/main" val="342675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Notice: xi1, xi2 = x – xi1; one for user (requester or worker), the other for broker; x1 and x2 are complement!!!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User-key mapping database (table)</a:t>
            </a:r>
          </a:p>
        </p:txBody>
      </p:sp>
    </p:spTree>
    <p:extLst>
      <p:ext uri="{BB962C8B-B14F-4D97-AF65-F5344CB8AC3E}">
        <p14:creationId xmlns:p14="http://schemas.microsoft.com/office/powerpoint/2010/main" val="8645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1. To facilitate keyword matching between requester and worker, and between different workers, we take the proxy-encryption approach. That’s to encrypt keyword twice</a:t>
            </a:r>
            <a:r>
              <a:rPr lang="is-I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…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2. Worker Encrypts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and submits it to broker.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g^x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in c^2 is public key. Note: :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Kbi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= x –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Kui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3. Broker re-encrypt c*(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) and transform it to a user independent keyword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ciphertext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c(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) =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g^xro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, which is independent to workers (\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ro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is derived from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). That’s, for the same keyword from different workers, it has the same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ciphertext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.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4. That’s why it can build a (key, value) table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Indexes consists of keyword and users with this keyword; \sigma = fs(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), derived from keyword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Note: broker couldn’t understand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ciphertext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c(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), but can build a indexes of keywords - users</a:t>
            </a:r>
          </a:p>
          <a:p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4625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Similarly, requester encrypts a requirement keyword (assume only one keyword for requirement); the broker needs to convert the 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ciphertext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 of the requirement into the token that can match with the 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ciphertext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 of interests.</a:t>
                </a:r>
              </a:p>
              <a:p>
                <a:pPr>
                  <a:buFontTx/>
                  <a:buAutoNum type="arabicPeriod"/>
                </a:pP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Requester encrypt Q -&gt; 3-tuple, and submit it to broker</a:t>
                </a:r>
              </a:p>
              <a:p>
                <a:pPr>
                  <a:buFontTx/>
                  <a:buAutoNum type="arabicPeriod"/>
                </a:pP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Broker generates a trapdoor out of this 3-tuple (t1, t2)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’ is derived from keyword Q</a:t>
                </a:r>
              </a:p>
              <a:p>
                <a:endParaRPr lang="en-US" altLang="en-US" dirty="0" smtClean="0">
                  <a:latin typeface="Times New Roman" panose="02020603050405020304" pitchFamily="18" charset="0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5059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Similarly, requester encrypts a requirement keyword (assume only one keyword for requirement); the broker needs to convert the 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ciphertext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 of the requirement into the token that can match with the </a:t>
                </a:r>
                <a:r>
                  <a:rPr lang="en-US" altLang="en-US" dirty="0" err="1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ciphertext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 of interests.</a:t>
                </a:r>
              </a:p>
              <a:p>
                <a:pPr>
                  <a:buFontTx/>
                  <a:buAutoNum type="arabicPeriod"/>
                </a:pP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Requester encrypt Q -&gt; 3-tuple, and submit it to broker</a:t>
                </a:r>
              </a:p>
              <a:p>
                <a:pPr>
                  <a:buFontTx/>
                  <a:buAutoNum type="arabicPeriod"/>
                </a:pP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Broker generates a trapdoor out of this 3-tuple (t1, t2)</a:t>
                </a:r>
              </a:p>
              <a:p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’ </a:t>
                </a:r>
                <a:r>
                  <a:rPr lang="en-US" altLang="en-US" dirty="0" smtClean="0">
                    <a:latin typeface="Times New Roman" panose="02020603050405020304" pitchFamily="18" charset="0"/>
                    <a:cs typeface="宋体" panose="02010600030101010101" pitchFamily="2" charset="-122"/>
                  </a:rPr>
                  <a:t>is derived from keyword Q</a:t>
                </a:r>
              </a:p>
              <a:p>
                <a:endParaRPr lang="en-US" altLang="en-US" dirty="0" smtClean="0">
                  <a:latin typeface="Times New Roman" panose="02020603050405020304" pitchFamily="18" charset="0"/>
                  <a:cs typeface="宋体" panose="02010600030101010101" pitchFamily="2" charset="-122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9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If task requirement Q = 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wij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, the above equation satisfied</a:t>
            </a:r>
            <a:r>
              <a:rPr lang="is-I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…The broker selects the group of users in the table indexed by the keyword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N</a:t>
            </a:r>
            <a:r>
              <a:rPr lang="is-I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otice: broker performs matching without understanding anything about the task and workers</a:t>
            </a:r>
            <a:r>
              <a:rPr lang="is-I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!</a:t>
            </a:r>
          </a:p>
          <a:p>
            <a:r>
              <a:rPr lang="is-I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The broker recommends this task</a:t>
            </a:r>
            <a:r>
              <a:rPr lang="is-IS" altLang="en-US" baseline="0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to matched workers -&gt; 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649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The worker needs</a:t>
            </a:r>
            <a:r>
              <a:rPr lang="en-US" altLang="en-US" baseline="0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to receive the task specification, payment, etc. The task spec is encrypted by task-requester…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The 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broker did a transformation, and passes 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task-spec </a:t>
            </a:r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to matched workers.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no need for interaction between the task requester and the worker at this stage</a:t>
            </a:r>
          </a:p>
          <a:p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303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collusion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attack:</a:t>
            </a:r>
            <a:r>
              <a:rPr lang="zh-CN" altLang="en-US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宋体" charset="0"/>
              </a:rPr>
              <a:t>the master key can be easily recovered if a user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宋体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宋体" charset="0"/>
              </a:rPr>
              <a:t>colludes with the broker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1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(1)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𝐾𝑀𝑆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 smtClean="0"/>
                  <a:t>or user registration: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𝐾𝑀𝑆</m:t>
                    </m:r>
                  </m:oMath>
                </a14:m>
                <a:r>
                  <a:rPr lang="en-US" dirty="0" smtClean="0"/>
                  <a:t> outputs some public parameters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𝑃𝑎𝑟𝑎𝑚𝑠</m:t>
                    </m:r>
                  </m:oMath>
                </a14:m>
                <a:r>
                  <a:rPr lang="en-US" dirty="0" smtClean="0"/>
                  <a:t> and generates a secret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for each user.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(2) Any task</a:t>
                </a:r>
                <a:r>
                  <a:rPr lang="en-US" baseline="0" dirty="0" smtClean="0"/>
                  <a:t> requester can </a:t>
                </a:r>
                <a:r>
                  <a:rPr lang="en-US" dirty="0" smtClean="0"/>
                  <a:t>use public parameters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𝑃𝑎𝑟𝑎𝑚𝑠</m:t>
                    </m:r>
                  </m:oMath>
                </a14:m>
                <a:r>
                  <a:rPr lang="en-US" dirty="0" smtClean="0"/>
                  <a:t> to encrypt keywords and sends the keyword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to the Broker. The broker can</a:t>
                </a:r>
                <a:r>
                  <a:rPr lang="en-US" baseline="0" dirty="0" smtClean="0"/>
                  <a:t> build an index table consists of </a:t>
                </a:r>
                <a:r>
                  <a:rPr lang="en-US" baseline="0" dirty="0" err="1" smtClean="0"/>
                  <a:t>taskIDs</a:t>
                </a:r>
                <a:r>
                  <a:rPr lang="en-US" baseline="0" dirty="0" smtClean="0"/>
                  <a:t> and encrypted keywords (requirements)</a:t>
                </a:r>
                <a:endParaRPr lang="en-US" dirty="0" smtClean="0"/>
              </a:p>
              <a:p>
                <a:r>
                  <a:rPr lang="en-US" dirty="0" smtClean="0"/>
                  <a:t>(3) Any authorized worker can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generate a trapdoor with his own secret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dirty="0" smtClean="0"/>
                  <a:t>(4) With the trapdoor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the broker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can</a:t>
                </a:r>
                <a:r>
                  <a:rPr lang="en-US" baseline="0" dirty="0" smtClean="0"/>
                  <a:t> directly</a:t>
                </a:r>
                <a:r>
                  <a:rPr lang="en-US" dirty="0" smtClean="0"/>
                  <a:t> test it with each keyword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(1) A key manger server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𝐾𝑀𝑆</a:t>
                </a:r>
                <a:r>
                  <a:rPr lang="en-US" dirty="0" smtClean="0"/>
                  <a:t> is required for system setup and user enrollment. To set up the system,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𝐾𝑀𝑆</a:t>
                </a:r>
                <a:r>
                  <a:rPr lang="en-US" dirty="0" smtClean="0"/>
                  <a:t> </a:t>
                </a:r>
                <a:r>
                  <a:rPr lang="en-US" dirty="0" smtClean="0"/>
                  <a:t>outputs some public parameters </a:t>
                </a:r>
                <a:r>
                  <a:rPr lang="en-US" altLang="zh-CN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𝑃𝑎𝑟𝑎𝑚𝑠</a:t>
                </a:r>
                <a:r>
                  <a:rPr lang="en-US" dirty="0" smtClean="0"/>
                  <a:t> and a master secret key </a:t>
                </a:r>
                <a:r>
                  <a:rPr lang="en-US" altLang="zh-CN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𝑀𝑆𝐾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(2) For each user,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𝐾𝑀𝑆</a:t>
                </a:r>
                <a:r>
                  <a:rPr lang="en-US" dirty="0" smtClean="0"/>
                  <a:t> </a:t>
                </a:r>
                <a:r>
                  <a:rPr lang="en-US" dirty="0" smtClean="0"/>
                  <a:t>generates a user secret key </a:t>
                </a:r>
                <a:r>
                  <a:rPr lang="en-US" altLang="zh-CN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〖</a:t>
                </a:r>
                <a:r>
                  <a:rPr lang="en-US" altLang="zh-CN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𝑆𝐾</a:t>
                </a:r>
                <a:r>
                  <a:rPr lang="en-US" altLang="zh-CN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〗_</a:t>
                </a:r>
                <a:r>
                  <a:rPr lang="en-US" altLang="zh-CN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𝑖  </a:t>
                </a:r>
                <a:r>
                  <a:rPr lang="en-US" dirty="0" smtClean="0"/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(3) Any task</a:t>
                </a:r>
                <a:r>
                  <a:rPr lang="en-US" baseline="0" dirty="0" smtClean="0"/>
                  <a:t> requester can </a:t>
                </a:r>
                <a:r>
                  <a:rPr lang="en-US" dirty="0" smtClean="0"/>
                  <a:t>use public parameters </a:t>
                </a:r>
                <a:r>
                  <a:rPr lang="en-US" altLang="zh-CN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𝑃𝑎𝑟𝑎𝑚𝑠</a:t>
                </a:r>
                <a:r>
                  <a:rPr lang="en-US" dirty="0" smtClean="0"/>
                  <a:t> </a:t>
                </a:r>
                <a:r>
                  <a:rPr lang="en-US" dirty="0" smtClean="0"/>
                  <a:t>to encrypt keyword and then sends the keyword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𝐶</a:t>
                </a:r>
                <a:r>
                  <a:rPr lang="en-US" dirty="0" smtClean="0"/>
                  <a:t> to the Broker.</a:t>
                </a:r>
              </a:p>
              <a:p>
                <a:r>
                  <a:rPr lang="en-US" dirty="0" smtClean="0"/>
                  <a:t>(4) Any authorized worker can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generate a trapdoor with his own secret key </a:t>
                </a:r>
                <a:r>
                  <a:rPr lang="en-US" altLang="zh-CN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〖</a:t>
                </a:r>
                <a:r>
                  <a:rPr lang="en-US" altLang="zh-CN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𝑆𝐾</a:t>
                </a:r>
                <a:r>
                  <a:rPr lang="en-US" altLang="zh-CN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〗_</a:t>
                </a:r>
                <a:r>
                  <a:rPr lang="en-US" altLang="zh-CN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dirty="0" smtClean="0"/>
                  <a:t>(5) With the trapdoor 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𝑇</a:t>
                </a:r>
                <a:r>
                  <a:rPr lang="en-US" dirty="0" smtClean="0"/>
                  <a:t>, the broker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can</a:t>
                </a:r>
                <a:r>
                  <a:rPr lang="en-US" baseline="0" dirty="0" smtClean="0"/>
                  <a:t> directly</a:t>
                </a:r>
                <a:r>
                  <a:rPr lang="en-US" dirty="0" smtClean="0"/>
                  <a:t> test it with each keyword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 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𝐶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045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 is a group;</a:t>
            </a:r>
            <a:r>
              <a:rPr lang="en-US" baseline="0" dirty="0" smtClean="0"/>
              <a:t> g is </a:t>
            </a:r>
            <a:r>
              <a:rPr lang="en-US" dirty="0" smtClean="0"/>
              <a:t>a generator</a:t>
            </a:r>
            <a:r>
              <a:rPr lang="en-US" baseline="0" dirty="0" smtClean="0"/>
              <a:t> that generates elements in G; g1 and g2 are elements in G, generated by g (notice: g is the base)</a:t>
            </a:r>
            <a:endParaRPr lang="en-US" dirty="0" smtClean="0"/>
          </a:p>
          <a:p>
            <a:r>
              <a:rPr lang="en-US" dirty="0" smtClean="0"/>
              <a:t>In f(x):</a:t>
            </a:r>
            <a:r>
              <a:rPr lang="en-US" baseline="0" dirty="0" smtClean="0"/>
              <a:t> x</a:t>
            </a:r>
            <a:r>
              <a:rPr lang="en-US" dirty="0" smtClean="0"/>
              <a:t>1 is secret key</a:t>
            </a:r>
            <a:r>
              <a:rPr lang="en-US" baseline="0" dirty="0" smtClean="0"/>
              <a:t> (a constant in this function), f1 is a random number (co-efficient of x)</a:t>
            </a:r>
          </a:p>
          <a:p>
            <a:r>
              <a:rPr lang="en-US" baseline="0" dirty="0" smtClean="0"/>
              <a:t>Notice: in </a:t>
            </a:r>
            <a:r>
              <a:rPr lang="en-US" baseline="0" dirty="0" err="1" smtClean="0"/>
              <a:t>Params</a:t>
            </a:r>
            <a:r>
              <a:rPr lang="en-US" baseline="0" dirty="0" smtClean="0"/>
              <a:t>, EK is a public key that contains f(t), a share of secret. Next slide: each user’s Ski contains f(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), another share of secret -&gt; with f(t) and f(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), the secret function f(x) can be recovered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cs typeface="宋体" panose="02010600030101010101" pitchFamily="2" charset="-122"/>
              </a:rPr>
              <a:t>Cloud storage and Data outsourcing:</a:t>
            </a:r>
            <a:r>
              <a:rPr lang="en-US" altLang="en-US" baseline="0" dirty="0" smtClean="0">
                <a:cs typeface="宋体" panose="02010600030101010101" pitchFamily="2" charset="-122"/>
              </a:rPr>
              <a:t> since cloud servers are not fully trustable, the right thing to do is to encrypt data before uploading them to the cloud</a:t>
            </a:r>
          </a:p>
          <a:p>
            <a:r>
              <a:rPr lang="en-US" altLang="en-US" baseline="0" dirty="0" smtClean="0">
                <a:cs typeface="宋体" panose="02010600030101010101" pitchFamily="2" charset="-122"/>
              </a:rPr>
              <a:t>Problem: how to search encrypted data…making it as easy as we do google search or database </a:t>
            </a:r>
            <a:r>
              <a:rPr lang="en-US" altLang="en-US" baseline="0" dirty="0" smtClean="0">
                <a:cs typeface="宋体" panose="02010600030101010101" pitchFamily="2" charset="-122"/>
              </a:rPr>
              <a:t>query</a:t>
            </a:r>
          </a:p>
          <a:p>
            <a:r>
              <a:rPr lang="en-US" altLang="en-US" baseline="0" dirty="0" smtClean="0">
                <a:cs typeface="宋体" panose="02010600030101010101" pitchFamily="2" charset="-122"/>
              </a:rPr>
              <a:t>In the entire process, cloud server cannot learn any information about data nor keyword</a:t>
            </a:r>
            <a:endParaRPr lang="en-US" altLang="en-US" dirty="0" smtClean="0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46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i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zh-CN" sz="1200" i="0" baseline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need </a:t>
                </a:r>
                <a:r>
                  <a:rPr lang="en-US" altLang="zh-CN" sz="1200" i="0" baseline="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sk</a:t>
                </a:r>
                <a:r>
                  <a:rPr lang="en-US" altLang="zh-CN" sz="1200" i="0" baseline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for task-requesters</a:t>
                </a:r>
                <a:endParaRPr lang="en-US" altLang="zh-CN" sz="1200" i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gama</a:t>
                </a:r>
                <a:r>
                  <a:rPr lang="en-US" baseline="0" dirty="0" smtClean="0"/>
                  <a:t>) is a set with two elements: t and </a:t>
                </a:r>
                <a:r>
                  <a:rPr lang="en-US" baseline="0" dirty="0" err="1" smtClean="0"/>
                  <a:t>ti</a:t>
                </a:r>
                <a:endParaRPr lang="en-US" baseline="0" dirty="0" smtClean="0"/>
              </a:p>
              <a:p>
                <a:r>
                  <a:rPr lang="en-US" baseline="0" dirty="0" smtClean="0"/>
                  <a:t>Delta_{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baseline="0" dirty="0" smtClean="0"/>
                  <a:t>}: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is in {t, </a:t>
                </a:r>
                <a:r>
                  <a:rPr lang="en-US" baseline="0" dirty="0" err="1" smtClean="0"/>
                  <a:t>ti</a:t>
                </a:r>
                <a:r>
                  <a:rPr lang="en-US" baseline="0" dirty="0" smtClean="0"/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n-US" altLang="zh-CN" sz="12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aseline="0" dirty="0" smtClean="0"/>
                  <a:t>: is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n-US" altLang="zh-CN" sz="12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aseline="0" dirty="0" smtClean="0"/>
                  <a:t>, where x = 0,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= 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altLang="zh-CN" sz="1200" i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gama</a:t>
                </a:r>
                <a:r>
                  <a:rPr lang="en-US" baseline="0" dirty="0" smtClean="0"/>
                  <a:t>) is </a:t>
                </a:r>
                <a:r>
                  <a:rPr lang="en-US" baseline="0" dirty="0" smtClean="0"/>
                  <a:t>a set with two elements: t and </a:t>
                </a:r>
                <a:r>
                  <a:rPr lang="en-US" baseline="0" dirty="0" err="1" smtClean="0"/>
                  <a:t>ti</a:t>
                </a:r>
                <a:endParaRPr lang="en-US" baseline="0" dirty="0" smtClean="0"/>
              </a:p>
              <a:p>
                <a:r>
                  <a:rPr lang="en-US" baseline="0" dirty="0" smtClean="0"/>
                  <a:t>Delta_{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, </a:t>
                </a:r>
                <a:r>
                  <a:rPr lang="el-GR" altLang="zh-CN" sz="1200" i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baseline="0" dirty="0" smtClean="0"/>
                  <a:t>}: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is in {t, </a:t>
                </a:r>
                <a:r>
                  <a:rPr lang="en-US" baseline="0" dirty="0" err="1" smtClean="0"/>
                  <a:t>ti</a:t>
                </a:r>
                <a:r>
                  <a:rPr lang="en-US" baseline="0" dirty="0" smtClean="0"/>
                  <a:t>}</a:t>
                </a:r>
              </a:p>
              <a:p>
                <a:pPr/>
                <a:r>
                  <a:rPr lang="en-US" altLang="zh-CN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altLang="zh-CN" sz="1200" i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_(</a:t>
                </a:r>
                <a:r>
                  <a:rPr lang="en-US" altLang="zh-CN" sz="1200" b="0" i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𝑡</a:t>
                </a:r>
                <a:r>
                  <a:rPr lang="en-US" altLang="zh-CN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altLang="zh-CN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1200" i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200" i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i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b="0" i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1200" b="0" i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aseline="0" dirty="0" smtClean="0"/>
                  <a:t>: is function </a:t>
                </a:r>
                <a:r>
                  <a:rPr lang="en-US" altLang="zh-CN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altLang="zh-CN" sz="1200" i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_(</a:t>
                </a:r>
                <a:r>
                  <a:rPr lang="en-US" altLang="zh-CN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𝑖,</a:t>
                </a:r>
                <a:r>
                  <a:rPr lang="el-GR" altLang="zh-CN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1200" i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200" i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i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en-US" altLang="zh-CN" sz="1200" i="0">
                    <a:latin typeface="Cambria Math"/>
                    <a:cs typeface="Times New Roman" panose="02020603050405020304" pitchFamily="18" charset="0"/>
                  </a:rPr>
                  <a:t>)</a:t>
                </a:r>
                <a:r>
                  <a:rPr lang="en-US" baseline="0" dirty="0" smtClean="0"/>
                  <a:t>, where x = 0,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= t</a:t>
                </a: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185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requester encrypts task-requirement w by using public key, and sends C to the broker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broker can</a:t>
            </a:r>
            <a:r>
              <a:rPr lang="en-US" baseline="0" dirty="0" smtClean="0"/>
              <a:t> build a task index table of (</a:t>
            </a:r>
            <a:r>
              <a:rPr lang="en-US" baseline="0" dirty="0" err="1" smtClean="0"/>
              <a:t>taskIDs</a:t>
            </a:r>
            <a:r>
              <a:rPr lang="en-US" baseline="0" dirty="0" smtClean="0"/>
              <a:t>, encrypted keywords)</a:t>
            </a:r>
            <a:endParaRPr lang="en-US" dirty="0" smtClean="0"/>
          </a:p>
          <a:p>
            <a:r>
              <a:rPr lang="en-US" dirty="0" smtClean="0"/>
              <a:t>Each Worker</a:t>
            </a:r>
            <a:r>
              <a:rPr lang="en-US" baseline="0" dirty="0" smtClean="0"/>
              <a:t> generates trapdoor (its interest w’) by its secret key AND public </a:t>
            </a:r>
            <a:r>
              <a:rPr lang="en-US" baseline="0" dirty="0" err="1" smtClean="0"/>
              <a:t>params</a:t>
            </a:r>
            <a:endParaRPr lang="en-US" baseline="0" dirty="0" smtClean="0"/>
          </a:p>
          <a:p>
            <a:r>
              <a:rPr lang="en-US" baseline="0" dirty="0" smtClean="0"/>
              <a:t>The key-point: a keyword encrypted by </a:t>
            </a:r>
            <a:r>
              <a:rPr lang="en-US" baseline="0" dirty="0" err="1" smtClean="0"/>
              <a:t>params</a:t>
            </a:r>
            <a:r>
              <a:rPr lang="en-US" baseline="0" dirty="0" smtClean="0"/>
              <a:t> and a trapdoor generated by different users Ski can match!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77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Broker</a:t>
            </a:r>
            <a:r>
              <a:rPr lang="en-US" baseline="0" dirty="0" smtClean="0"/>
              <a:t> only performs matching by testing equation, it doesn’t understand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 or trapdoor!</a:t>
            </a:r>
            <a:endParaRPr lang="en-US" dirty="0" smtClean="0"/>
          </a:p>
          <a:p>
            <a:r>
              <a:rPr lang="en-US" dirty="0" smtClean="0"/>
              <a:t>e: bi-linear</a:t>
            </a:r>
            <a:r>
              <a:rPr lang="en-US" baseline="0" dirty="0" smtClean="0"/>
              <a:t> pairing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1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</a:t>
            </a:r>
            <a:r>
              <a:rPr lang="en-US" baseline="0" dirty="0" smtClean="0"/>
              <a:t> bi-linear paring function: e(g1, g2) = e(g2, g1);</a:t>
            </a:r>
            <a:endParaRPr lang="en-US" dirty="0" smtClean="0"/>
          </a:p>
          <a:p>
            <a:r>
              <a:rPr lang="en-US" baseline="0" dirty="0" smtClean="0"/>
              <a:t>e(g1, g2)</a:t>
            </a:r>
            <a:r>
              <a:rPr lang="en-US" baseline="30000" dirty="0" smtClean="0"/>
              <a:t>r1r2 </a:t>
            </a:r>
            <a:r>
              <a:rPr lang="en-US" baseline="0" dirty="0" smtClean="0"/>
              <a:t>= e(g1</a:t>
            </a:r>
            <a:r>
              <a:rPr lang="en-US" baseline="30000" dirty="0" smtClean="0"/>
              <a:t>r1</a:t>
            </a:r>
            <a:r>
              <a:rPr lang="en-US" baseline="0" dirty="0" smtClean="0"/>
              <a:t>, g2</a:t>
            </a:r>
            <a:r>
              <a:rPr lang="en-US" baseline="30000" dirty="0" smtClean="0"/>
              <a:t>r2</a:t>
            </a:r>
            <a:r>
              <a:rPr lang="en-US" baseline="0" dirty="0" smtClean="0"/>
              <a:t>) = e(g1</a:t>
            </a:r>
            <a:r>
              <a:rPr lang="en-US" baseline="30000" dirty="0" smtClean="0"/>
              <a:t>r2</a:t>
            </a:r>
            <a:r>
              <a:rPr lang="en-US" baseline="0" dirty="0" smtClean="0"/>
              <a:t>, g2</a:t>
            </a:r>
            <a:r>
              <a:rPr lang="en-US" baseline="30000" dirty="0" smtClean="0"/>
              <a:t>r1</a:t>
            </a:r>
            <a:r>
              <a:rPr lang="en-US" baseline="0" dirty="0" smtClean="0"/>
              <a:t>);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69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Adv</a:t>
            </a:r>
            <a:r>
              <a:rPr lang="en-US" dirty="0" smtClean="0"/>
              <a:t>: The broker doesn’t need</a:t>
            </a:r>
            <a:r>
              <a:rPr lang="en-US" baseline="0" dirty="0" smtClean="0"/>
              <a:t> to encrypt anything; all encryption is done by requesters and workers, but</a:t>
            </a:r>
          </a:p>
          <a:p>
            <a:r>
              <a:rPr lang="en-US" baseline="0" dirty="0" smtClean="0"/>
              <a:t>Worker revocation problem: since in this scheme workers generate trapdoors with secret keys, and the broker simply does matching on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. The worker can always generate trapdoors and obtain matched tasks, so long as he has the key.</a:t>
            </a:r>
          </a:p>
          <a:p>
            <a:r>
              <a:rPr lang="en-US" baseline="0" dirty="0" smtClean="0"/>
              <a:t>To disable a worker’s key, all existing users’ keys need to be regenerated and re-distributed, and task-indexes need to be re-generated.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4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宋体" panose="02010600030101010101" pitchFamily="2" charset="-122"/>
              </a:rPr>
              <a:t>Range: 30-40 years old workers? Cannot compare greater / less in ciphertext!</a:t>
            </a:r>
          </a:p>
        </p:txBody>
      </p:sp>
    </p:spTree>
    <p:extLst>
      <p:ext uri="{BB962C8B-B14F-4D97-AF65-F5344CB8AC3E}">
        <p14:creationId xmlns:p14="http://schemas.microsoft.com/office/powerpoint/2010/main" val="3013417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455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718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altLang="en-US" dirty="0" smtClean="0">
                <a:cs typeface="宋体" panose="02010600030101010101" pitchFamily="2" charset="-122"/>
              </a:rPr>
              <a:t>index:</a:t>
            </a:r>
            <a:r>
              <a:rPr lang="en-US" altLang="en-US" baseline="0" dirty="0" smtClean="0">
                <a:cs typeface="宋体" panose="02010600030101010101" pitchFamily="2" charset="-122"/>
              </a:rPr>
              <a:t> keywords to file indexes, encrypted by the data owner and uploaded to the cloud, together with the encrypted files</a:t>
            </a:r>
          </a:p>
          <a:p>
            <a:pPr marL="228600" indent="-228600">
              <a:buAutoNum type="arabicParenR"/>
            </a:pPr>
            <a:r>
              <a:rPr lang="en-US" altLang="en-US" baseline="0" dirty="0" smtClean="0">
                <a:cs typeface="宋体" panose="02010600030101010101" pitchFamily="2" charset="-122"/>
              </a:rPr>
              <a:t>User generates a token (trapdoor) for search</a:t>
            </a:r>
          </a:p>
          <a:p>
            <a:pPr marL="228600" indent="-228600">
              <a:buAutoNum type="arabicParenR"/>
            </a:pPr>
            <a:r>
              <a:rPr lang="en-US" altLang="en-US" baseline="0" dirty="0" smtClean="0">
                <a:cs typeface="宋体" panose="02010600030101010101" pitchFamily="2" charset="-122"/>
              </a:rPr>
              <a:t>Server returned matched files (encrypted)</a:t>
            </a:r>
            <a:endParaRPr lang="en-US" altLang="en-US" dirty="0" smtClean="0">
              <a:cs typeface="宋体" panose="02010600030101010101" pitchFamily="2" charset="-122"/>
            </a:endParaRPr>
          </a:p>
          <a:p>
            <a:r>
              <a:rPr lang="en-US" altLang="en-US" dirty="0" smtClean="0">
                <a:cs typeface="宋体" panose="02010600030101010101" pitchFamily="2" charset="-122"/>
              </a:rPr>
              <a:t>Deterministic encryption: user = owner, or owner give secret keys to all users</a:t>
            </a:r>
          </a:p>
          <a:p>
            <a:r>
              <a:rPr lang="en-US" altLang="en-US" dirty="0" smtClean="0">
                <a:cs typeface="宋体" panose="02010600030101010101" pitchFamily="2" charset="-122"/>
              </a:rPr>
              <a:t>Search pattern</a:t>
            </a:r>
          </a:p>
          <a:p>
            <a:r>
              <a:rPr lang="en-US" altLang="en-US" dirty="0" smtClean="0">
                <a:cs typeface="宋体" panose="02010600030101010101" pitchFamily="2" charset="-122"/>
              </a:rPr>
              <a:t>Access matching between query and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7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cs typeface="宋体" panose="02010600030101010101" pitchFamily="2" charset="-122"/>
              </a:rPr>
              <a:t>PEKS: multiple data owners want to share data with a</a:t>
            </a:r>
            <a:r>
              <a:rPr lang="en-US" altLang="en-US" baseline="0" dirty="0" smtClean="0">
                <a:cs typeface="宋体" panose="02010600030101010101" pitchFamily="2" charset="-122"/>
              </a:rPr>
              <a:t> single</a:t>
            </a:r>
            <a:r>
              <a:rPr lang="en-US" altLang="en-US" dirty="0" smtClean="0">
                <a:cs typeface="宋体" panose="02010600030101010101" pitchFamily="2" charset="-122"/>
              </a:rPr>
              <a:t> user</a:t>
            </a:r>
          </a:p>
          <a:p>
            <a:r>
              <a:rPr lang="en-US" altLang="en-US" dirty="0" smtClean="0">
                <a:cs typeface="宋体" panose="02010600030101010101" pitchFamily="2" charset="-122"/>
              </a:rPr>
              <a:t>Single-owner</a:t>
            </a:r>
            <a:r>
              <a:rPr lang="en-US" altLang="en-US" baseline="0" dirty="0" smtClean="0">
                <a:cs typeface="宋体" panose="02010600030101010101" pitchFamily="2" charset="-122"/>
              </a:rPr>
              <a:t> multi-users: broadcast secret key to multiple users (SSE)</a:t>
            </a:r>
            <a:endParaRPr lang="en-US" altLang="en-US" dirty="0" smtClean="0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83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cs typeface="宋体" panose="02010600030101010101" pitchFamily="2" charset="-122"/>
              </a:rPr>
              <a:t>similarity search: similarity distance in plaintext cannot be preserved in </a:t>
            </a:r>
            <a:r>
              <a:rPr lang="en-US" altLang="en-US" dirty="0" err="1" smtClean="0">
                <a:cs typeface="宋体" panose="02010600030101010101" pitchFamily="2" charset="-122"/>
              </a:rPr>
              <a:t>ciphertext</a:t>
            </a:r>
            <a:r>
              <a:rPr lang="en-US" altLang="en-US" dirty="0" smtClean="0">
                <a:cs typeface="宋体" panose="02010600030101010101" pitchFamily="2" charset="-122"/>
              </a:rPr>
              <a:t>: example</a:t>
            </a:r>
            <a:r>
              <a:rPr lang="en-US" altLang="en-US" baseline="0" dirty="0" smtClean="0">
                <a:cs typeface="宋体" panose="02010600030101010101" pitchFamily="2" charset="-122"/>
              </a:rPr>
              <a:t> of “</a:t>
            </a:r>
            <a:r>
              <a:rPr lang="en-US" altLang="en-US" baseline="0" dirty="0" err="1" smtClean="0">
                <a:cs typeface="宋体" panose="02010600030101010101" pitchFamily="2" charset="-122"/>
              </a:rPr>
              <a:t>similerity</a:t>
            </a:r>
            <a:r>
              <a:rPr lang="en-US" altLang="en-US" baseline="0" dirty="0" smtClean="0">
                <a:cs typeface="宋体" panose="02010600030101010101" pitchFamily="2" charset="-122"/>
              </a:rPr>
              <a:t>”…</a:t>
            </a:r>
          </a:p>
          <a:p>
            <a:r>
              <a:rPr lang="en-US" altLang="en-US" baseline="0" dirty="0" smtClean="0">
                <a:cs typeface="宋体" panose="02010600030101010101" pitchFamily="2" charset="-122"/>
              </a:rPr>
              <a:t>Range queries: difficult to compare numbers in </a:t>
            </a:r>
            <a:r>
              <a:rPr lang="en-US" altLang="en-US" baseline="0" dirty="0" err="1" smtClean="0">
                <a:cs typeface="宋体" panose="02010600030101010101" pitchFamily="2" charset="-122"/>
              </a:rPr>
              <a:t>ciphertext</a:t>
            </a:r>
            <a:r>
              <a:rPr lang="en-US" altLang="en-US" baseline="0" dirty="0" smtClean="0">
                <a:cs typeface="宋体" panose="02010600030101010101" pitchFamily="2" charset="-122"/>
              </a:rPr>
              <a:t> : “greater”, “less” relations cannot be preserved in </a:t>
            </a:r>
            <a:r>
              <a:rPr lang="en-US" altLang="en-US" baseline="0" dirty="0" err="1" smtClean="0">
                <a:cs typeface="宋体" panose="02010600030101010101" pitchFamily="2" charset="-122"/>
              </a:rPr>
              <a:t>ciphertext</a:t>
            </a:r>
            <a:endParaRPr lang="en-US" altLang="en-US" baseline="0" dirty="0" smtClean="0">
              <a:cs typeface="宋体" panose="02010600030101010101" pitchFamily="2" charset="-122"/>
            </a:endParaRPr>
          </a:p>
          <a:p>
            <a:r>
              <a:rPr lang="en-US" altLang="en-US" baseline="0" dirty="0" smtClean="0">
                <a:cs typeface="宋体" panose="02010600030101010101" pitchFamily="2" charset="-122"/>
              </a:rPr>
              <a:t>Conjunctive search…</a:t>
            </a:r>
            <a:endParaRPr lang="en-US" altLang="en-US" dirty="0" smtClean="0"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9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cs typeface="宋体" panose="02010600030101010101" pitchFamily="2" charset="-122"/>
              </a:rPr>
              <a:t>Due to privacy concern, requester encrypts</a:t>
            </a:r>
            <a:r>
              <a:rPr lang="en-US" altLang="en-US" baseline="0" dirty="0" smtClean="0">
                <a:cs typeface="宋体" panose="02010600030101010101" pitchFamily="2" charset="-122"/>
              </a:rPr>
              <a:t> requirement; workers encrypt </a:t>
            </a:r>
            <a:r>
              <a:rPr lang="en-US" altLang="en-US" baseline="0" dirty="0" err="1" smtClean="0">
                <a:cs typeface="宋体" panose="02010600030101010101" pitchFamily="2" charset="-122"/>
              </a:rPr>
              <a:t>interets</a:t>
            </a:r>
            <a:r>
              <a:rPr lang="en-US" altLang="en-US" baseline="0" dirty="0" smtClean="0">
                <a:cs typeface="宋体" panose="02010600030101010101" pitchFamily="2" charset="-122"/>
              </a:rPr>
              <a:t>; </a:t>
            </a:r>
          </a:p>
          <a:p>
            <a:r>
              <a:rPr lang="en-US" altLang="en-US" baseline="0" dirty="0" smtClean="0">
                <a:cs typeface="宋体" panose="02010600030101010101" pitchFamily="2" charset="-122"/>
              </a:rPr>
              <a:t>Our task is: </a:t>
            </a:r>
            <a:r>
              <a:rPr lang="en-US" altLang="en-US" dirty="0" smtClean="0">
                <a:cs typeface="宋体" panose="02010600030101010101" pitchFamily="2" charset="-122"/>
              </a:rPr>
              <a:t>broker can only do matching operation on </a:t>
            </a:r>
            <a:r>
              <a:rPr lang="en-US" altLang="en-US" dirty="0" err="1" smtClean="0">
                <a:cs typeface="宋体" panose="02010600030101010101" pitchFamily="2" charset="-122"/>
              </a:rPr>
              <a:t>ciphertext</a:t>
            </a:r>
            <a:endParaRPr lang="en-US" altLang="en-US" dirty="0" smtClean="0"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cs typeface="宋体" panose="02010600030101010101" pitchFamily="2" charset="-122"/>
              </a:rPr>
              <a:t>Difficulty: M/M</a:t>
            </a:r>
            <a:r>
              <a:rPr lang="en-US" altLang="en-US" baseline="0" dirty="0" smtClean="0">
                <a:cs typeface="宋体" panose="02010600030101010101" pitchFamily="2" charset="-122"/>
              </a:rPr>
              <a:t>: </a:t>
            </a:r>
            <a:r>
              <a:rPr lang="en-US" altLang="en-US" dirty="0" smtClean="0">
                <a:cs typeface="宋体" panose="02010600030101010101" pitchFamily="2" charset="-122"/>
              </a:rPr>
              <a:t>users have different keys, the same keyword encrypted by different workers and by requesters produces different </a:t>
            </a:r>
            <a:r>
              <a:rPr lang="en-US" altLang="en-US" dirty="0" err="1" smtClean="0">
                <a:cs typeface="宋体" panose="02010600030101010101" pitchFamily="2" charset="-122"/>
              </a:rPr>
              <a:t>ciphertext</a:t>
            </a:r>
            <a:r>
              <a:rPr lang="en-US" altLang="en-US" dirty="0" smtClean="0">
                <a:cs typeface="宋体" panose="02010600030101010101" pitchFamily="2" charset="-122"/>
              </a:rPr>
              <a:t> -&gt; </a:t>
            </a:r>
          </a:p>
          <a:p>
            <a:endParaRPr lang="en-US" altLang="en-US" dirty="0" smtClean="0">
              <a:cs typeface="宋体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4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cs typeface="宋体" panose="02010600030101010101" pitchFamily="2" charset="-122"/>
              </a:rPr>
              <a:t>Challenge: M/M: multi-requesters</a:t>
            </a:r>
            <a:r>
              <a:rPr lang="en-US" altLang="en-US" baseline="0" dirty="0" smtClean="0">
                <a:cs typeface="宋体" panose="02010600030101010101" pitchFamily="2" charset="-122"/>
              </a:rPr>
              <a:t> or multi-worker</a:t>
            </a:r>
            <a:r>
              <a:rPr lang="en-US" altLang="en-US" dirty="0" smtClean="0">
                <a:cs typeface="宋体" panose="02010600030101010101" pitchFamily="2" charset="-122"/>
              </a:rPr>
              <a:t>s, all having different keys. the same keyword encrypted by different workers and by requesters produces different </a:t>
            </a:r>
            <a:r>
              <a:rPr lang="en-US" altLang="en-US" dirty="0" err="1" smtClean="0">
                <a:cs typeface="宋体" panose="02010600030101010101" pitchFamily="2" charset="-122"/>
              </a:rPr>
              <a:t>ciphertext</a:t>
            </a:r>
            <a:r>
              <a:rPr lang="en-US" altLang="en-US" dirty="0" smtClean="0">
                <a:cs typeface="宋体" panose="02010600030101010101" pitchFamily="2" charset="-122"/>
              </a:rPr>
              <a:t>!!!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owner authorizes users: workers are un-defined group of dynamic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the broker can tasks</a:t>
            </a:r>
            <a:r>
              <a:rPr lang="en-US" baseline="0" dirty="0" smtClean="0"/>
              <a:t> and workers in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, encrypted by different keys!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2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Task-requester upload two things: task requirement and task content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Workers upload: interests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Broker:</a:t>
            </a:r>
            <a:r>
              <a:rPr lang="en-US" altLang="en-US" baseline="0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 matching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Key-management-server: generate a pair of keys for each user (task-requester or worker): facilitate broker re-encryption: after re-encryption, the broker can do matching, but cannot learn anything!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宋体" panose="02010600030101010101" pitchFamily="2" charset="-122"/>
              </a:rPr>
              <a:t>After successful matching, broker sends matched workers task-content (encrypted). Then worker communicated with requester sub-</a:t>
            </a:r>
            <a:r>
              <a:rPr lang="en-US" altLang="en-US" dirty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sequently</a:t>
            </a:r>
            <a:endParaRPr lang="en-US" altLang="en-US" dirty="0" smtClean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67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zh-CN" smtClean="0"/>
              <a:t>Dept. of Computer Science City University of Hong Kong</a:t>
            </a:r>
            <a:endParaRPr lang="zh-CN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C8608C-B429-4868-A515-DE578D0A82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96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84D9-594B-4487-BAE5-27F9C5CE27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98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5827EEAD-D44B-4B8A-B28A-87E68493CF5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2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6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00800"/>
            <a:ext cx="385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19088" indent="-319088">
              <a:buFont typeface="Wingdings" panose="05000000000000000000" pitchFamily="2" charset="2"/>
              <a:buChar char="q"/>
              <a:defRPr/>
            </a:lvl1pPr>
            <a:lvl2pPr marL="639763" indent="-273050">
              <a:buFont typeface="Wingdings" panose="05000000000000000000" pitchFamily="2" charset="2"/>
              <a:buChar char="q"/>
              <a:defRPr/>
            </a:lvl2pPr>
            <a:lvl4pPr marL="13716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B127870-2419-473B-A995-41E5D2BB7947}" type="datetimeFigureOut">
              <a:rPr lang="en-US" altLang="en-US" smtClean="0"/>
              <a:pPr>
                <a:defRPr/>
              </a:pPr>
              <a:t>5/13/2017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C34DD72-5AFB-471A-A776-D4851C431C6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58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00800"/>
            <a:ext cx="385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52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95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99A27A-03BF-4627-802B-2471EFBFC425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78AFE-79B6-4F42-8B17-665FE9122514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14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68E2-1C9C-43C4-B48E-CC8D22C088AB}" type="datetimeFigureOut">
              <a:rPr lang="en-US" altLang="en-US" smtClean="0"/>
              <a:pPr>
                <a:defRPr/>
              </a:pPr>
              <a:t>5/13/2017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Dept. of Computer Science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3E6B2-F146-4070-9798-09DD45F4EB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1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2000" y="6384925"/>
            <a:ext cx="533400" cy="3810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69FEA208-C04A-444E-B748-AC27322D457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00800"/>
            <a:ext cx="385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400800"/>
            <a:ext cx="3352800" cy="381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66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zh-CN" dirty="0" smtClean="0"/>
              <a:t>Dept. of Computer Science </a:t>
            </a:r>
          </a:p>
          <a:p>
            <a:pPr>
              <a:defRPr/>
            </a:pPr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CE4F3-8280-43DD-9CC8-47D1EEB58E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33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B4206B4B-8FAB-4B84-9935-2A6DFA616E25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Dept. of Computer Science </a:t>
            </a:r>
          </a:p>
          <a:p>
            <a:pPr>
              <a:defRPr/>
            </a:pPr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39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181600" y="64008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067D4C4-A2EA-4786-BD42-79CBA28E792E}" type="datetimeFigureOut">
              <a:rPr lang="en-US" altLang="en-US" smtClean="0"/>
              <a:pPr>
                <a:defRPr/>
              </a:pPr>
              <a:t>5/13/2017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3429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zh-CN" smtClean="0"/>
              <a:t>Dept. of Computer Science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8229600" y="64008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173163"/>
            <a:ext cx="8153400" cy="460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3896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ea typeface="MS PGothic" panose="020B0600070205080204" pitchFamily="34" charset="-128"/>
              </a:defRPr>
            </a:lvl1pPr>
          </a:lstStyle>
          <a:p>
            <a:fld id="{1C7991DF-253B-46D1-9B78-E96F9FC43784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00800"/>
            <a:ext cx="385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2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MS PGothic" pitchFamily="34" charset="-128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宋体" pitchFamily="2" charset="-122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黑体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黑体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黑体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anose="05000000000000000000" pitchFamily="2" charset="2"/>
        <a:buChar char=""/>
        <a:defRPr sz="1600" kern="1200">
          <a:solidFill>
            <a:schemeClr val="tx1"/>
          </a:solidFill>
          <a:latin typeface="+mn-lt"/>
          <a:ea typeface="黑体" panose="02010609060101010101" pitchFamily="49" charset="-122"/>
          <a:cs typeface="黑体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anose="05000000000000000000" pitchFamily="2" charset="2"/>
        <a:buChar char=""/>
        <a:defRPr sz="1400" kern="1200">
          <a:solidFill>
            <a:schemeClr val="tx1"/>
          </a:solidFill>
          <a:latin typeface="+mn-lt"/>
          <a:ea typeface="黑体" panose="02010609060101010101" pitchFamily="49" charset="-122"/>
          <a:cs typeface="黑体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ED2C-4C96-46C6-8F66-430714F47DC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0BBB-7C4F-43FA-BC2F-2CD22CF72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标题 1"/>
          <p:cNvSpPr txBox="1">
            <a:spLocks/>
          </p:cNvSpPr>
          <p:nvPr/>
        </p:nvSpPr>
        <p:spPr bwMode="auto">
          <a:xfrm>
            <a:off x="228600" y="121920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3pPr>
            <a:lvl4pPr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4pPr>
            <a:lvl5pPr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宋体" panose="02010600030101010101" pitchFamily="2" charset="-122"/>
              </a:rPr>
              <a:t>Searchable Encryption </a:t>
            </a: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宋体" panose="02010600030101010101" pitchFamily="2" charset="-122"/>
              </a:rPr>
              <a:t>and </a:t>
            </a: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宋体" panose="02010600030101010101" pitchFamily="2" charset="-122"/>
              </a:rPr>
              <a:t>Privacy-Preserving Task Recommendation in Crowdsourcing</a:t>
            </a:r>
            <a:endParaRPr lang="zh-CN" altLang="en-US" sz="3600" dirty="0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34" charset="-128"/>
              <a:cs typeface="宋体" panose="02010600030101010101" pitchFamily="2" charset="-122"/>
            </a:endParaRPr>
          </a:p>
        </p:txBody>
      </p:sp>
      <p:sp>
        <p:nvSpPr>
          <p:cNvPr id="12292" name="Text Placeholder 4"/>
          <p:cNvSpPr txBox="1">
            <a:spLocks/>
          </p:cNvSpPr>
          <p:nvPr/>
        </p:nvSpPr>
        <p:spPr bwMode="auto">
          <a:xfrm>
            <a:off x="914400" y="3810000"/>
            <a:ext cx="746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3pPr>
            <a:lvl4pPr indent="-22860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4pPr>
            <a:lvl5pPr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600" dirty="0" err="1">
                <a:latin typeface="+mn-lt"/>
              </a:rPr>
              <a:t>Xiaohua</a:t>
            </a:r>
            <a:r>
              <a:rPr lang="en-US" altLang="zh-CN" sz="3600" dirty="0">
                <a:latin typeface="+mn-lt"/>
              </a:rPr>
              <a:t> </a:t>
            </a:r>
            <a:r>
              <a:rPr lang="en-US" altLang="zh-CN" sz="3600" dirty="0" err="1">
                <a:latin typeface="+mn-lt"/>
              </a:rPr>
              <a:t>Jia</a:t>
            </a:r>
            <a:endParaRPr lang="en-US" altLang="zh-CN" sz="36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+mn-lt"/>
              </a:rPr>
              <a:t>City University of Hong Kong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Dept. of Computer Science </a:t>
            </a:r>
          </a:p>
          <a:p>
            <a:pPr>
              <a:defRPr/>
            </a:pPr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Steps of Secure Task Recommendation</a:t>
            </a:r>
            <a:endParaRPr lang="en-US" dirty="0"/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64820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altLang="en-US" dirty="0" smtClean="0"/>
              <a:t>Registration of users (task-requesters and workers)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altLang="en-US" dirty="0" smtClean="0"/>
              <a:t>Worker submits interests (</a:t>
            </a:r>
            <a:r>
              <a:rPr lang="en-US" altLang="en-US" i="1" dirty="0" smtClean="0"/>
              <a:t>encrypted keywords</a:t>
            </a:r>
            <a:r>
              <a:rPr lang="en-US" altLang="en-US" dirty="0" smtClean="0"/>
              <a:t>)</a:t>
            </a:r>
          </a:p>
          <a:p>
            <a:pPr marL="801688" lvl="1" indent="-282575"/>
            <a:r>
              <a:rPr lang="en-US" altLang="en-US" dirty="0" smtClean="0"/>
              <a:t>Broker builds indexes of workers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altLang="en-US" dirty="0"/>
              <a:t>Task requester publishes task with requirement 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encrypted keywords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801688" lvl="1" indent="-338138"/>
            <a:r>
              <a:rPr lang="en-US" altLang="en-US" dirty="0" smtClean="0"/>
              <a:t>Broker generates trapdoor from task requirement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altLang="en-US" dirty="0"/>
              <a:t>Broker performs task-workers matching </a:t>
            </a:r>
            <a:r>
              <a:rPr lang="en-US" altLang="en-US" dirty="0" smtClean="0"/>
              <a:t> and </a:t>
            </a:r>
            <a:r>
              <a:rPr lang="en-US" altLang="en-US" dirty="0"/>
              <a:t>recommends tasks to matched workers</a:t>
            </a:r>
            <a:endParaRPr lang="en-US" altLang="en-US" dirty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altLang="en-US" dirty="0"/>
              <a:t>Worker decrypts content of matched tasks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fld id="{93C532B5-2E50-4023-BBED-765A727116F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Initialization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𝐈𝐧𝐢𝐭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𝑎𝑟𝑎𝑚𝑠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𝑀𝑆𝐾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𝑃𝑎𝑟𝑎𝑚𝑠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𝑀𝑆𝐾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a cyclic </a:t>
                </a:r>
                <a:r>
                  <a:rPr lang="en-US" dirty="0"/>
                  <a:t>group</a:t>
                </a:r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a generator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endParaRPr lang="en-US" dirty="0"/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: a prime order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r>
                  <a:rPr lang="en-US" dirty="0" smtClean="0"/>
                  <a:t>: a </a:t>
                </a:r>
                <a:r>
                  <a:rPr lang="en-US" dirty="0"/>
                  <a:t>collision resistant hash function</a:t>
                </a:r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a </a:t>
                </a:r>
                <a:r>
                  <a:rPr lang="en-US" dirty="0"/>
                  <a:t>pseudorandom function with a seed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 </a:t>
                </a:r>
                <a:endParaRPr lang="en-US" dirty="0"/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secret key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e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public key 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Dept. of Computer Science </a:t>
            </a:r>
          </a:p>
          <a:p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fld id="{AF39DCBD-F028-43B7-AB3B-14FEDA55575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609600" y="260350"/>
            <a:ext cx="815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>
                <a:solidFill>
                  <a:srgbClr val="0070C0"/>
                </a:solidFill>
                <a:latin typeface="+mj-lt"/>
              </a:rPr>
              <a:t>User Registration (Key </a:t>
            </a:r>
            <a:r>
              <a:rPr lang="en-US" altLang="zh-CN" sz="3600" dirty="0">
                <a:solidFill>
                  <a:srgbClr val="0070C0"/>
                </a:solidFill>
                <a:latin typeface="+mj-lt"/>
              </a:rPr>
              <a:t>G</a:t>
            </a:r>
            <a:r>
              <a:rPr lang="en-US" altLang="zh-CN" sz="3600" dirty="0" smtClean="0">
                <a:solidFill>
                  <a:srgbClr val="0070C0"/>
                </a:solidFill>
                <a:latin typeface="+mj-lt"/>
              </a:rPr>
              <a:t>eneration)</a:t>
            </a:r>
            <a:endParaRPr lang="en-US" altLang="zh-CN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5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B95F1C2F-6607-464A-906E-B65EB7AE0A13}" type="slidenum">
              <a:rPr lang="zh-CN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lnSpc>
                  <a:spcPct val="80000"/>
                </a:lnSpc>
              </a:pPr>
              <a:t>11</a:t>
            </a:fld>
            <a:endParaRPr lang="zh-CN" altLang="en-US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𝐊𝐞𝐲𝐆𝐞𝐧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𝑀𝑆𝐾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20675" lvl="1" indent="0">
                  <a:buNone/>
                </a:pPr>
                <a:r>
                  <a:rPr lang="en-US" sz="20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KMS </a:t>
                </a:r>
                <a:r>
                  <a:rPr lang="en-US" sz="20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,1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sz="16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6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 and </a:t>
                </a:r>
                <a:r>
                  <a:rPr lang="en-US" sz="20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,2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i="1" dirty="0">
                        <a:latin typeface="Cambria Math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i="1" dirty="0">
                        <a:latin typeface="Cambria Math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0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:</a:t>
                </a:r>
                <a:endParaRPr lang="en-US" sz="20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User side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Broker side </a:t>
                </a:r>
                <a:r>
                  <a:rPr lang="en-US" sz="20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20675" lvl="1" indent="0">
                  <a:buNone/>
                </a:pPr>
                <a:r>
                  <a:rPr lang="en-US" sz="2000" dirty="0">
                    <a:cs typeface="Times New Roman" panose="02020603050405020304" pitchFamily="18" charset="0"/>
                  </a:rPr>
                  <a:t>The broker 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builds a table for </a:t>
                </a:r>
                <a:r>
                  <a:rPr lang="en-US" sz="2000" dirty="0">
                    <a:cs typeface="Times New Roman" panose="02020603050405020304" pitchFamily="18" charset="0"/>
                  </a:rPr>
                  <a:t>user-key mapping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i="1" dirty="0"/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043645" y="4798163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KMS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2000" y="4798163"/>
                <a:ext cx="1032428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98163"/>
                <a:ext cx="1032428" cy="914400"/>
              </a:xfrm>
              <a:prstGeom prst="rect">
                <a:avLst/>
              </a:prstGeom>
              <a:blipFill rotWithShape="0">
                <a:blip r:embed="rId4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127396" y="4798163"/>
            <a:ext cx="117929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Broker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804482" y="5251192"/>
            <a:ext cx="1221270" cy="41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40114" y="5315681"/>
                <a:ext cx="67640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14" y="5315681"/>
                <a:ext cx="676404" cy="494815"/>
              </a:xfrm>
              <a:prstGeom prst="rect">
                <a:avLst/>
              </a:prstGeom>
              <a:blipFill rotWithShape="0">
                <a:blip r:embed="rId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962400" y="5296604"/>
                <a:ext cx="1163267" cy="497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296604"/>
                <a:ext cx="1163267" cy="497700"/>
              </a:xfrm>
              <a:prstGeom prst="rect">
                <a:avLst/>
              </a:prstGeom>
              <a:blipFill rotWithShape="1"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589016"/>
                  </p:ext>
                </p:extLst>
              </p:nvPr>
            </p:nvGraphicFramePr>
            <p:xfrm>
              <a:off x="6535288" y="4487069"/>
              <a:ext cx="1922912" cy="16572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1456"/>
                    <a:gridCol w="961456"/>
                  </a:tblGrid>
                  <a:tr h="324868"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latin typeface="+mn-lt"/>
                              <a:cs typeface="+mn-cs"/>
                            </a:rPr>
                            <a:t>userID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Broker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side key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24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24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24868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..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…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589016"/>
                  </p:ext>
                </p:extLst>
              </p:nvPr>
            </p:nvGraphicFramePr>
            <p:xfrm>
              <a:off x="6535288" y="4487069"/>
              <a:ext cx="1922912" cy="165722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61456"/>
                    <a:gridCol w="961456"/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latin typeface="+mn-lt"/>
                              <a:cs typeface="+mn-cs"/>
                            </a:rPr>
                            <a:t>userID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Broker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side key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591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67797" r="-100000" b="-22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00000" t="-167797" b="-220339"/>
                          </a:stretch>
                        </a:blipFill>
                      </a:tcPr>
                    </a:tc>
                  </a:tr>
                  <a:tr h="3836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250794" r="-100000" b="-1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00000" t="-250794" b="-106349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..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…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>
            <a:off x="3958045" y="5255363"/>
            <a:ext cx="11693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046133" y="4106093"/>
            <a:ext cx="3657600" cy="2130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862762" y="3962400"/>
            <a:ext cx="1366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dirty="0">
                <a:latin typeface="+mn-lt"/>
                <a:cs typeface="Times New Roman" panose="02020603050405020304" pitchFamily="18" charset="0"/>
              </a:rPr>
              <a:t>user-key</a:t>
            </a:r>
            <a:endParaRPr lang="en-US" altLang="en-US" dirty="0">
              <a:latin typeface="+mn-lt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429000" cy="381000"/>
          </a:xfrm>
        </p:spPr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609600" y="260350"/>
            <a:ext cx="79232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0070C0"/>
                </a:solidFill>
                <a:latin typeface="+mj-lt"/>
              </a:rPr>
              <a:t>Workers Submit Interests </a:t>
            </a:r>
            <a:r>
              <a:rPr lang="en-US" altLang="zh-CN" sz="3600" dirty="0" smtClean="0">
                <a:solidFill>
                  <a:srgbClr val="0070C0"/>
                </a:solidFill>
                <a:latin typeface="+mj-lt"/>
              </a:rPr>
              <a:t>(Keywords</a:t>
            </a:r>
            <a:r>
              <a:rPr lang="en-US" altLang="zh-CN" sz="3600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6858000" y="2286000"/>
            <a:ext cx="1663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i="1" dirty="0" smtClean="0">
                <a:latin typeface="+mn-lt"/>
              </a:rPr>
              <a:t>I </a:t>
            </a:r>
            <a:r>
              <a:rPr lang="en-US" altLang="en-US" sz="2000" dirty="0" smtClean="0">
                <a:latin typeface="+mn-lt"/>
              </a:rPr>
              <a:t>(key , value</a:t>
            </a:r>
            <a:r>
              <a:rPr lang="en-US" altLang="en-US" sz="2000" dirty="0">
                <a:latin typeface="+mn-lt"/>
              </a:rPr>
              <a:t>)</a:t>
            </a:r>
          </a:p>
        </p:txBody>
      </p:sp>
      <p:sp>
        <p:nvSpPr>
          <p:cNvPr id="245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4DAAD887-E9D4-4320-8164-DCC7A9DEF6FA}" type="slidenum">
              <a:rPr lang="zh-CN" altLang="en-US" sz="120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lnSpc>
                  <a:spcPct val="80000"/>
                </a:lnSpc>
              </a:pPr>
              <a:t>12</a:t>
            </a:fld>
            <a:endParaRPr lang="zh-CN" altLang="en-US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Worker</m:t>
                    </m:r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377825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cs typeface="Times New Roman" panose="02020603050405020304" pitchFamily="18" charset="0"/>
                  </a:rPr>
                  <a:t>: interest of worker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 smtClean="0">
                  <a:cs typeface="Times New Roman" panose="02020603050405020304" pitchFamily="18" charset="0"/>
                </a:endParaRPr>
              </a:p>
              <a:p>
                <a:pPr marL="377825" lvl="1" indent="0">
                  <a:buNone/>
                </a:pPr>
                <a:r>
                  <a:rPr lang="en-US" sz="2000" dirty="0">
                    <a:cs typeface="Times New Roman" panose="02020603050405020304" pitchFamily="18" charset="0"/>
                  </a:rPr>
                  <a:t>W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orker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cs typeface="Times New Roman" panose="02020603050405020304" pitchFamily="18" charset="0"/>
                  </a:rPr>
                  <a:t> encrypts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696913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696913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endParaRPr lang="en-US" sz="2000" i="1" dirty="0">
                  <a:ea typeface="Cambria Math" panose="02040503050406030204" pitchFamily="18" charset="0"/>
                </a:endParaRPr>
              </a:p>
              <a:p>
                <a:pPr marL="377825" lvl="1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 smtClean="0">
                    <a:cs typeface="Times New Roman" panose="02020603050405020304" pitchFamily="18" charset="0"/>
                  </a:rPr>
                  <a:t> (random number)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cs typeface="Times New Roman" panose="02020603050405020304" pitchFamily="18" charset="0"/>
                      </a:rPr>
                      <m:t>Broker</m:t>
                    </m:r>
                    <m:r>
                      <m:rPr>
                        <m:nor/>
                      </m:rPr>
                      <a:rPr lang="en-US" b="1" dirty="0"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1" dirty="0">
                        <a:cs typeface="Times New Roman" panose="02020603050405020304" pitchFamily="18" charset="0"/>
                      </a:rPr>
                      <m:t>Enc</m:t>
                    </m:r>
                    <m:r>
                      <a:rPr lang="en-US" b="1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377825" lvl="1" indent="0">
                  <a:buNone/>
                </a:pPr>
                <a:r>
                  <a:rPr lang="en-US" sz="2000" dirty="0">
                    <a:cs typeface="Times New Roman" panose="02020603050405020304" pitchFamily="18" charset="0"/>
                  </a:rPr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, the broker computes </a:t>
                </a:r>
              </a:p>
              <a:p>
                <a:pPr marL="720725" lvl="1" indent="-342900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429000" cy="381000"/>
          </a:xfrm>
        </p:spPr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771144"/>
                  </p:ext>
                </p:extLst>
              </p:nvPr>
            </p:nvGraphicFramePr>
            <p:xfrm>
              <a:off x="6629400" y="2802426"/>
              <a:ext cx="2286000" cy="2455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6800"/>
                    <a:gridCol w="1219200"/>
                  </a:tblGrid>
                  <a:tr h="409229">
                    <a:tc>
                      <a:txBody>
                        <a:bodyPr/>
                        <a:lstStyle/>
                        <a:p>
                          <a:r>
                            <a:rPr lang="en-US" sz="1800" i="1" dirty="0" smtClean="0"/>
                            <a:t>keyword</a:t>
                          </a:r>
                          <a:endParaRPr 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 err="1" smtClean="0"/>
                            <a:t>workerIDs</a:t>
                          </a:r>
                          <a:endParaRPr lang="en-US" sz="1800" i="1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771144"/>
                  </p:ext>
                </p:extLst>
              </p:nvPr>
            </p:nvGraphicFramePr>
            <p:xfrm>
              <a:off x="6629400" y="2802426"/>
              <a:ext cx="2286000" cy="2455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6800"/>
                    <a:gridCol w="1219200"/>
                  </a:tblGrid>
                  <a:tr h="409229">
                    <a:tc>
                      <a:txBody>
                        <a:bodyPr/>
                        <a:lstStyle/>
                        <a:p>
                          <a:r>
                            <a:rPr lang="en-US" sz="1800" i="1" dirty="0" smtClean="0"/>
                            <a:t>keyword</a:t>
                          </a:r>
                          <a:endParaRPr 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 err="1" smtClean="0"/>
                            <a:t>workerIDs</a:t>
                          </a:r>
                          <a:endParaRPr lang="en-US" sz="1800" i="1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71" t="-108955" r="-114286" b="-4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8000" t="-108955" b="-401493"/>
                          </a:stretch>
                        </a:blipFill>
                      </a:tcPr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71" t="-205882" r="-114286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8000" t="-205882" b="-295588"/>
                          </a:stretch>
                        </a:blipFill>
                      </a:tcPr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19B544D5-1E20-4008-9478-9EE5C633B06F}" type="slidenum">
              <a:rPr lang="zh-CN" altLang="en-US" sz="120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lnSpc>
                  <a:spcPct val="80000"/>
                </a:lnSpc>
              </a:pPr>
              <a:t>13</a:t>
            </a:fld>
            <a:endParaRPr lang="zh-CN" altLang="en-US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57200" y="4204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0070C0"/>
                </a:solidFill>
                <a:latin typeface="+mj-lt"/>
              </a:rPr>
              <a:t>Task </a:t>
            </a:r>
            <a:r>
              <a:rPr lang="en-US" altLang="zh-CN" sz="3600" dirty="0" smtClean="0">
                <a:solidFill>
                  <a:srgbClr val="0070C0"/>
                </a:solidFill>
                <a:latin typeface="+mj-lt"/>
              </a:rPr>
              <a:t>Encryption </a:t>
            </a:r>
            <a:r>
              <a:rPr lang="en-US" altLang="zh-CN" sz="3600" dirty="0">
                <a:solidFill>
                  <a:srgbClr val="0070C0"/>
                </a:solidFill>
                <a:latin typeface="+mj-lt"/>
              </a:rPr>
              <a:t>and Trapdoor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95400"/>
                <a:ext cx="81534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1" i="0" dirty="0" smtClean="0">
                        <a:cs typeface="Times New Roman" panose="02020603050405020304" pitchFamily="18" charset="0"/>
                      </a:rPr>
                      <m:t>ask</m:t>
                    </m:r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pPr marL="366713" lvl="1" indent="0">
                  <a:buNone/>
                </a:pPr>
                <a:r>
                  <a:rPr lang="en-US" sz="2000" dirty="0" smtClean="0">
                    <a:cs typeface="Times New Roman" panose="02020603050405020304" pitchFamily="18" charset="0"/>
                  </a:rPr>
                  <a:t>Given task requirement 𝑄, requester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encrypts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595312" lvl="2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>
                    <a:cs typeface="Times New Roman" panose="02020603050405020304" pitchFamily="18" charset="0"/>
                  </a:rPr>
                  <a:t> (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random number</a:t>
                </a:r>
                <a:r>
                  <a:rPr lang="en-US" altLang="zh-CN" dirty="0" smtClean="0">
                    <a:cs typeface="Times New Roman" panose="02020603050405020304" pitchFamily="18" charset="0"/>
                  </a:rPr>
                  <a:t>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Bro</m:t>
                    </m:r>
                    <m:r>
                      <m:rPr>
                        <m:nor/>
                      </m:rPr>
                      <a:rPr lang="en-US" b="1" dirty="0"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ker</m:t>
                    </m:r>
                    <m:r>
                      <m:rPr>
                        <m:nor/>
                      </m:rPr>
                      <a:rPr lang="en-US" b="1" dirty="0"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𝐓𝐫𝐚𝐩𝐝𝐨𝐨𝐫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marL="320675" lvl="1" indent="0">
                  <a:buNone/>
                </a:pPr>
                <a:r>
                  <a:rPr lang="en-US" sz="2000" dirty="0" smtClean="0">
                    <a:cs typeface="Times New Roman" panose="02020603050405020304" pitchFamily="18" charset="0"/>
                  </a:rPr>
                  <a:t>Broker </a:t>
                </a:r>
                <a:r>
                  <a:rPr lang="en-US" sz="2000" dirty="0">
                    <a:cs typeface="Times New Roman" panose="02020603050405020304" pitchFamily="18" charset="0"/>
                  </a:rPr>
                  <a:t>computes 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trapdoor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FF0000"/>
                            </a:solidFill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’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400050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95400"/>
                <a:ext cx="8153400" cy="48768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429000" cy="381000"/>
          </a:xfrm>
        </p:spPr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381000" y="260350"/>
            <a:ext cx="8382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0070C0"/>
                </a:solidFill>
                <a:latin typeface="+mj-lt"/>
              </a:rPr>
              <a:t>Secure Matching between Task and Workers</a:t>
            </a: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A5D4D553-79D5-4974-B512-53E5DEF2049A}" type="slidenum">
              <a:rPr lang="zh-CN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lnSpc>
                  <a:spcPct val="80000"/>
                </a:lnSpc>
              </a:pPr>
              <a:t>14</a:t>
            </a:fld>
            <a:endParaRPr lang="zh-CN" altLang="en-US" sz="12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Match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lvl="0" indent="0" eaLnBrk="1" fontAlgn="auto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US" sz="2000" dirty="0" smtClean="0">
                  <a:solidFill>
                    <a:prstClr val="black"/>
                  </a:solidFill>
                  <a:ea typeface="+mn-ea"/>
                  <a:cs typeface="Times New Roman" panose="02020603050405020304" pitchFamily="18" charset="0"/>
                </a:endParaRPr>
              </a:p>
              <a:p>
                <a:pPr marL="320675" lvl="1" indent="0" eaLnBrk="1" fontAlgn="auto" hangingPunct="1"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smtClean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broker </a:t>
                </a:r>
                <a:r>
                  <a:rPr lang="en-US" sz="2000" dirty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searches </a:t>
                </a:r>
                <a:r>
                  <a:rPr lang="en-US" sz="2000" i="1" dirty="0" smtClean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keyword</a:t>
                </a:r>
                <a:r>
                  <a:rPr lang="en-US" sz="2000" dirty="0" smtClean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 in index table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 by </a:t>
                </a:r>
                <a:r>
                  <a:rPr lang="en-US" sz="2000" dirty="0" smtClean="0">
                    <a:solidFill>
                      <a:prstClr val="black"/>
                    </a:solidFill>
                    <a:ea typeface="+mn-ea"/>
                    <a:cs typeface="Times New Roman" panose="02020603050405020304" pitchFamily="18" charset="0"/>
                  </a:rPr>
                  <a:t>testing: </a:t>
                </a:r>
                <a:endParaRPr lang="en-US" sz="2000" dirty="0">
                  <a:solidFill>
                    <a:prstClr val="black"/>
                  </a:solidFill>
                  <a:ea typeface="+mn-ea"/>
                  <a:cs typeface="Times New Roman" panose="02020603050405020304" pitchFamily="18" charset="0"/>
                </a:endParaRP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1">
                <a:blip r:embed="rId3"/>
                <a:stretch>
                  <a:fillRect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24926" y="3063751"/>
                <a:ext cx="347999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𝑘𝑒𝑦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𝑤𝑜𝑟𝑑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926" y="3063751"/>
                <a:ext cx="34799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98" r="-2443" b="-354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01921"/>
            <a:ext cx="549843" cy="694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7791" y="4572000"/>
                <a:ext cx="334418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The equation holds </a:t>
                </a:r>
                <a:r>
                  <a:rPr lang="en-US" sz="2000" i="1" dirty="0" err="1" smtClean="0">
                    <a:solidFill>
                      <a:schemeClr val="tx1"/>
                    </a:solidFill>
                    <a:latin typeface="+mn-lt"/>
                  </a:rPr>
                  <a:t>iff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Notice: trapdoor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𝑥𝑟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𝑥𝑟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91" y="4572000"/>
                <a:ext cx="3344185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2004" t="-2304" r="-911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429000" cy="381000"/>
          </a:xfrm>
        </p:spPr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6827713"/>
                  </p:ext>
                </p:extLst>
              </p:nvPr>
            </p:nvGraphicFramePr>
            <p:xfrm>
              <a:off x="6187728" y="3491663"/>
              <a:ext cx="2270472" cy="2455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7577"/>
                    <a:gridCol w="1232895"/>
                  </a:tblGrid>
                  <a:tr h="409229">
                    <a:tc>
                      <a:txBody>
                        <a:bodyPr/>
                        <a:lstStyle/>
                        <a:p>
                          <a:r>
                            <a:rPr lang="en-US" sz="1800" i="1" dirty="0" smtClean="0"/>
                            <a:t>keyword</a:t>
                          </a:r>
                          <a:endParaRPr 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 err="1" smtClean="0"/>
                            <a:t>workerIDs</a:t>
                          </a:r>
                          <a:endParaRPr lang="en-US" sz="1800" i="1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6827713"/>
                  </p:ext>
                </p:extLst>
              </p:nvPr>
            </p:nvGraphicFramePr>
            <p:xfrm>
              <a:off x="6187728" y="3491663"/>
              <a:ext cx="2270472" cy="2455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7577"/>
                    <a:gridCol w="1232895"/>
                  </a:tblGrid>
                  <a:tr h="409229">
                    <a:tc>
                      <a:txBody>
                        <a:bodyPr/>
                        <a:lstStyle/>
                        <a:p>
                          <a:r>
                            <a:rPr lang="en-US" sz="1800" i="1" dirty="0" smtClean="0"/>
                            <a:t>keyword</a:t>
                          </a:r>
                          <a:endParaRPr 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 err="1" smtClean="0"/>
                            <a:t>workerIDs</a:t>
                          </a:r>
                          <a:endParaRPr lang="en-US" sz="1800" i="1" dirty="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08955" r="-119412" b="-4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83744" t="-108955" b="-401493"/>
                          </a:stretch>
                        </a:blipFill>
                      </a:tcPr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205882" r="-119412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83744" t="-205882" b="-295588"/>
                          </a:stretch>
                        </a:blipFill>
                      </a:tcPr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</a:tr>
                  <a:tr h="409229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422685" y="3017733"/>
            <a:ext cx="1663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i="1" dirty="0" smtClean="0">
                <a:latin typeface="+mn-lt"/>
              </a:rPr>
              <a:t>I </a:t>
            </a:r>
            <a:r>
              <a:rPr lang="en-US" altLang="en-US" sz="2000" dirty="0" smtClean="0">
                <a:latin typeface="+mn-lt"/>
              </a:rPr>
              <a:t>(key , value</a:t>
            </a:r>
            <a:r>
              <a:rPr lang="en-US" altLang="en-US" sz="20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Task Content Encryption and </a:t>
            </a:r>
            <a:r>
              <a:rPr lang="en-US" altLang="zh-CN" dirty="0" smtClean="0">
                <a:solidFill>
                  <a:srgbClr val="0070C0"/>
                </a:solidFill>
              </a:rPr>
              <a:t>Decryption</a:t>
            </a:r>
            <a:endParaRPr lang="en-US" dirty="0"/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fld id="{E04B325C-253A-4A14-9FE9-05CBF0CC1DB0}" type="slidenum">
              <a:rPr lang="zh-CN" altLang="en-US" sz="1200">
                <a:latin typeface="Arial" panose="020B0604020202020204" pitchFamily="34" charset="0"/>
              </a:rPr>
              <a:pPr>
                <a:lnSpc>
                  <a:spcPct val="80000"/>
                </a:lnSpc>
              </a:pPr>
              <a:t>15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429000" cy="381000"/>
          </a:xfrm>
        </p:spPr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1" y="1657350"/>
            <a:ext cx="8009758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016752" cy="990600"/>
          </a:xfrm>
        </p:spPr>
        <p:txBody>
          <a:bodyPr/>
          <a:lstStyle/>
          <a:p>
            <a:r>
              <a:rPr lang="en-US" dirty="0" smtClean="0"/>
              <a:t>Task Recommendation without Proxy Re-encryption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524000"/>
                <a:ext cx="8229600" cy="4572000"/>
              </a:xfrm>
            </p:spPr>
            <p:txBody>
              <a:bodyPr/>
              <a:lstStyle/>
              <a:p>
                <a:pPr algn="just"/>
                <a:r>
                  <a:rPr lang="en-US" altLang="zh-CN" sz="2400" dirty="0" smtClean="0"/>
                  <a:t>Disadvantages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of proxy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re-encryption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method</a:t>
                </a:r>
              </a:p>
              <a:p>
                <a:pPr lvl="1" algn="just"/>
                <a:r>
                  <a:rPr lang="en-US" altLang="zh-CN" sz="2000" dirty="0" smtClean="0"/>
                  <a:t>V</a:t>
                </a:r>
                <a:r>
                  <a:rPr lang="en-US" sz="2000" dirty="0" smtClean="0"/>
                  <a:t>ulnerable </a:t>
                </a:r>
                <a:r>
                  <a:rPr lang="en-US" altLang="zh-CN" sz="2000" dirty="0" smtClean="0"/>
                  <a:t>to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collusion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attacks</a:t>
                </a:r>
              </a:p>
              <a:p>
                <a:pPr lvl="1" algn="just"/>
                <a:r>
                  <a:rPr lang="en-US" altLang="zh-CN" sz="2000" dirty="0" smtClean="0"/>
                  <a:t>Extra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computation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 storage </a:t>
                </a:r>
                <a:r>
                  <a:rPr lang="en-US" altLang="zh-CN" sz="2000" dirty="0"/>
                  <a:t>cost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at the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broker</a:t>
                </a:r>
              </a:p>
              <a:p>
                <a:pPr lvl="1"/>
                <a:endParaRPr lang="en-US" altLang="zh-CN" dirty="0" smtClean="0"/>
              </a:p>
              <a:p>
                <a:pPr algn="just"/>
                <a:r>
                  <a:rPr lang="en-US" altLang="zh-CN" sz="2400" dirty="0" smtClean="0"/>
                  <a:t>Task-worker matching without proxy re-encryption: </a:t>
                </a:r>
                <a:r>
                  <a:rPr lang="en-US" altLang="zh-CN" sz="2400" dirty="0"/>
                  <a:t>Given </a:t>
                </a:r>
                <a:r>
                  <a:rPr lang="en-US" altLang="zh-CN" sz="2400" dirty="0" err="1"/>
                  <a:t>ciphertext</a:t>
                </a: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of a keyword and a trapdoor, the broker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can perform the matching directly without re-encryption</a:t>
                </a:r>
              </a:p>
              <a:p>
                <a:pPr lvl="1" algn="just"/>
                <a:r>
                  <a:rPr lang="en-US" sz="2000" dirty="0"/>
                  <a:t>To </a:t>
                </a:r>
                <a:r>
                  <a:rPr lang="en-US" sz="2000" dirty="0" smtClean="0"/>
                  <a:t>apply </a:t>
                </a:r>
                <a:r>
                  <a:rPr lang="en-US" sz="2000" dirty="0"/>
                  <a:t>SSE or PEKS </a:t>
                </a:r>
                <a:r>
                  <a:rPr lang="en-US" sz="2000" dirty="0" smtClean="0"/>
                  <a:t>to </a:t>
                </a:r>
                <a:r>
                  <a:rPr lang="en-US" sz="2000" dirty="0"/>
                  <a:t>M/M </a:t>
                </a:r>
                <a:r>
                  <a:rPr lang="en-US" sz="2000" dirty="0" smtClean="0"/>
                  <a:t>crowdsourcing,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critical issue is how to share </a:t>
                </a:r>
                <a:r>
                  <a:rPr lang="en-US" sz="2000" dirty="0"/>
                  <a:t>the secret key </a:t>
                </a:r>
                <a:r>
                  <a:rPr lang="en-US" sz="2000" dirty="0" smtClean="0"/>
                  <a:t>among multiple users </a:t>
                </a:r>
                <a:endParaRPr lang="en-US" sz="2000" dirty="0"/>
              </a:p>
              <a:p>
                <a:pPr marL="663575" lvl="1" indent="-342900" algn="just"/>
                <a:r>
                  <a:rPr lang="en-US" sz="2000" dirty="0" smtClean="0"/>
                  <a:t>We design a scheme to derive </a:t>
                </a:r>
                <a:r>
                  <a:rPr lang="en-US" sz="2000" dirty="0"/>
                  <a:t>multiple secret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from a single secret key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endParaRPr lang="en-US" sz="2000" dirty="0"/>
              </a:p>
              <a:p>
                <a:pPr marL="0" indent="0" algn="just">
                  <a:buNone/>
                </a:pPr>
                <a:endParaRPr lang="en-US" altLang="zh-CN" sz="2400" dirty="0" smtClean="0"/>
              </a:p>
              <a:p>
                <a:endParaRPr lang="en-US" altLang="zh-C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524000"/>
                <a:ext cx="8229600" cy="4572000"/>
              </a:xfrm>
              <a:blipFill rotWithShape="1">
                <a:blip r:embed="rId3"/>
                <a:stretch>
                  <a:fillRect l="-148" t="-106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Dept. of Computer Science </a:t>
            </a:r>
          </a:p>
          <a:p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3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Model and Fundamentals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018" y="2667000"/>
            <a:ext cx="5063982" cy="33585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153400" cy="1642233"/>
          </a:xfrm>
        </p:spPr>
        <p:txBody>
          <a:bodyPr/>
          <a:lstStyle/>
          <a:p>
            <a:pPr algn="just"/>
            <a:r>
              <a:rPr lang="en-US" sz="2400" dirty="0" smtClean="0"/>
              <a:t>The broker performs direct matching between </a:t>
            </a:r>
          </a:p>
          <a:p>
            <a:pPr lvl="1" algn="just"/>
            <a:r>
              <a:rPr lang="en-US" sz="2000" dirty="0" smtClean="0"/>
              <a:t>The</a:t>
            </a:r>
            <a:r>
              <a:rPr lang="en-US" sz="2000" dirty="0" smtClean="0"/>
              <a:t> </a:t>
            </a:r>
            <a:r>
              <a:rPr lang="en-US" sz="2000" dirty="0" err="1" smtClean="0"/>
              <a:t>ciphertext</a:t>
            </a:r>
            <a:r>
              <a:rPr lang="en-US" sz="2000" dirty="0" smtClean="0"/>
              <a:t> (of a keyword) encrypted by </a:t>
            </a:r>
            <a:r>
              <a:rPr lang="en-US" sz="2000" dirty="0"/>
              <a:t>public </a:t>
            </a:r>
            <a:r>
              <a:rPr lang="en-US" sz="2000" dirty="0" err="1" smtClean="0"/>
              <a:t>params</a:t>
            </a:r>
            <a:r>
              <a:rPr lang="en-US" sz="2000" dirty="0" smtClean="0"/>
              <a:t>, and </a:t>
            </a:r>
          </a:p>
          <a:p>
            <a:pPr lvl="1" algn="just"/>
            <a:r>
              <a:rPr lang="en-US" sz="2000" dirty="0" smtClean="0"/>
              <a:t>The</a:t>
            </a:r>
            <a:r>
              <a:rPr lang="en-US" sz="2000" dirty="0" smtClean="0"/>
              <a:t> </a:t>
            </a:r>
            <a:r>
              <a:rPr lang="en-US" sz="2000" dirty="0" smtClean="0"/>
              <a:t>trapdoor generated by a user’s secret key (</a:t>
            </a:r>
            <a:r>
              <a:rPr lang="en-US" sz="2000" i="1" dirty="0" smtClean="0"/>
              <a:t>Sk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84048" y="2813633"/>
                <a:ext cx="4111752" cy="343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eaLnBrk="0" fontAlgn="base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黑体" panose="02010609060101010101" pitchFamily="49" charset="-122"/>
                    <a:cs typeface="黑体" charset="0"/>
                  </a:defRPr>
                </a:lvl1pPr>
                <a:lvl2pPr marL="639763" indent="-273050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黑体" panose="02010609060101010101" pitchFamily="49" charset="-122"/>
                    <a:cs typeface="黑体" charset="0"/>
                  </a:defRPr>
                </a:lvl2pPr>
                <a:lvl3pPr marL="914400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+mn-lt"/>
                    <a:ea typeface="黑体" panose="02010609060101010101" pitchFamily="49" charset="-122"/>
                    <a:cs typeface="黑体" charset="0"/>
                  </a:defRPr>
                </a:lvl3pPr>
                <a:lvl4pPr marL="13716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EB641B"/>
                  </a:buClr>
                  <a:buSzPct val="75000"/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黑体" panose="02010609060101010101" pitchFamily="49" charset="-122"/>
                    <a:cs typeface="黑体" charset="0"/>
                  </a:defRPr>
                </a:lvl4pPr>
                <a:lvl5pPr marL="18288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" panose="05000000000000000000" pitchFamily="2" charset="2"/>
                  <a:buChar char=""/>
                  <a:defRPr sz="1400" kern="1200">
                    <a:solidFill>
                      <a:schemeClr val="tx1"/>
                    </a:solidFill>
                    <a:latin typeface="+mn-lt"/>
                    <a:ea typeface="黑体" panose="02010609060101010101" pitchFamily="49" charset="-122"/>
                    <a:cs typeface="黑体" charset="0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/>
                  <a:t>Shamir </a:t>
                </a:r>
                <a:r>
                  <a:rPr lang="en-US" sz="2400" dirty="0"/>
                  <a:t>secret </a:t>
                </a:r>
                <a:r>
                  <a:rPr lang="en-US" sz="2400" dirty="0" smtClean="0"/>
                  <a:t>sharing:</a:t>
                </a:r>
              </a:p>
              <a:p>
                <a:pPr lvl="1"/>
                <a:r>
                  <a:rPr lang="en-US" sz="2000" dirty="0" smtClean="0"/>
                  <a:t>Use a </a:t>
                </a:r>
                <a:r>
                  <a:rPr lang="en-US" sz="2000" dirty="0"/>
                  <a:t>polynomial function of degree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with the secret key as </a:t>
                </a:r>
                <a:r>
                  <a:rPr lang="en-US" sz="2000" dirty="0" smtClean="0"/>
                  <a:t>constant</a:t>
                </a:r>
              </a:p>
              <a:p>
                <a:pPr lvl="1"/>
                <a:r>
                  <a:rPr lang="en-US" sz="2000" dirty="0" smtClean="0"/>
                  <a:t>Embed 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secret shares into </a:t>
                </a:r>
                <a:r>
                  <a:rPr lang="en-US" sz="2000" dirty="0"/>
                  <a:t>the public </a:t>
                </a:r>
                <a:r>
                  <a:rPr lang="en-US" sz="2000" dirty="0" smtClean="0"/>
                  <a:t>parameters</a:t>
                </a:r>
                <a:endParaRPr lang="en-US" sz="2000" dirty="0"/>
              </a:p>
              <a:p>
                <a:pPr lvl="1"/>
                <a:r>
                  <a:rPr lang="en-US" sz="2000" dirty="0"/>
                  <a:t>E</a:t>
                </a:r>
                <a:r>
                  <a:rPr lang="en-US" sz="2000" dirty="0" smtClean="0"/>
                  <a:t>mbed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secret shares </a:t>
                </a:r>
                <a:r>
                  <a:rPr lang="en-US" sz="2000" dirty="0" smtClean="0"/>
                  <a:t>into a user </a:t>
                </a:r>
                <a:r>
                  <a:rPr lang="en-US" sz="2000" dirty="0"/>
                  <a:t>secret </a:t>
                </a:r>
                <a:r>
                  <a:rPr lang="en-US" sz="2000" dirty="0" smtClean="0"/>
                  <a:t>key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48" y="2813633"/>
                <a:ext cx="4111752" cy="3434767"/>
              </a:xfrm>
              <a:prstGeom prst="rect">
                <a:avLst/>
              </a:prstGeom>
              <a:blipFill rotWithShape="0">
                <a:blip r:embed="rId4"/>
                <a:stretch>
                  <a:fillRect l="-296" t="-1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5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Construction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447800"/>
                <a:ext cx="8156448" cy="4800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𝐈𝐧𝐢𝐭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𝑃𝑎𝑟𝑎𝑚𝑠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𝑀𝑆𝐾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pPr marL="366713" lvl="1" indent="0">
                  <a:buNone/>
                </a:pPr>
                <a:r>
                  <a:rPr lang="en-US" altLang="zh-CN" sz="2000" dirty="0" smtClean="0"/>
                  <a:t>Generate two </a:t>
                </a:r>
                <a:r>
                  <a:rPr lang="en-US" altLang="zh-CN" sz="2000" dirty="0"/>
                  <a:t>multiplicative cyclic </a:t>
                </a:r>
                <a:r>
                  <a:rPr lang="en-US" altLang="zh-CN" sz="2000" dirty="0" smtClean="0"/>
                  <a:t>groups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of the </a:t>
                </a:r>
                <a:r>
                  <a:rPr lang="en-US" altLang="zh-CN" sz="2000" dirty="0"/>
                  <a:t>same prime order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dirty="0" smtClean="0"/>
                  <a:t>, a </a:t>
                </a:r>
                <a:r>
                  <a:rPr lang="en-US" altLang="zh-CN" sz="2000" dirty="0"/>
                  <a:t>bilinear </a:t>
                </a:r>
                <a:r>
                  <a:rPr lang="en-US" altLang="zh-CN" sz="2000" dirty="0" smtClean="0"/>
                  <a:t>map 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and a </a:t>
                </a:r>
                <a:r>
                  <a:rPr lang="en-US" altLang="zh-CN" sz="2000" dirty="0"/>
                  <a:t>resistant hash function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. Let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sz="2000" dirty="0"/>
                  <a:t> be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.</a:t>
                </a:r>
                <a:endParaRPr lang="en-US" altLang="zh-CN" sz="2000" dirty="0"/>
              </a:p>
              <a:p>
                <a:pPr marL="366713" lvl="1" indent="0">
                  <a:buNone/>
                </a:pPr>
                <a:r>
                  <a:rPr lang="en-US" altLang="zh-CN" sz="2000" dirty="0" smtClean="0"/>
                  <a:t>Select </a:t>
                </a:r>
                <a:r>
                  <a:rPr lang="en-US" altLang="zh-CN" sz="2000" dirty="0"/>
                  <a:t>random numbers 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vertJc m:val="bot"/>
                        <m:ctrlPr>
                          <a:rPr lang="en-US" sz="20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 smtClean="0"/>
                  <a:t> and generate </a:t>
                </a:r>
                <a:r>
                  <a:rPr lang="en-US" altLang="zh-CN" sz="2000" dirty="0"/>
                  <a:t>a secret </a:t>
                </a:r>
                <a:r>
                  <a:rPr lang="en-US" altLang="zh-CN" sz="2000" dirty="0" smtClean="0"/>
                  <a:t>polynomial function 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 smtClean="0"/>
                  <a:t>.</a:t>
                </a:r>
              </a:p>
              <a:p>
                <a:pPr lvl="1"/>
                <a:r>
                  <a:rPr lang="en-US" altLang="zh-CN" sz="2000" dirty="0" smtClean="0"/>
                  <a:t>The </a:t>
                </a:r>
                <a:r>
                  <a:rPr lang="en-US" altLang="zh-CN" sz="2000" dirty="0"/>
                  <a:t>public </a:t>
                </a:r>
                <a:r>
                  <a:rPr lang="en-US" altLang="zh-CN" sz="2000" dirty="0" smtClean="0"/>
                  <a:t>parameters are </a:t>
                </a:r>
                <a:r>
                  <a:rPr lang="en-US" altLang="zh-CN" sz="2000" dirty="0"/>
                  <a:t>as: </a:t>
                </a:r>
              </a:p>
              <a:p>
                <a:pPr marL="320675" lvl="1" indent="0">
                  <a:buNone/>
                </a:pPr>
                <a:r>
                  <a:rPr lang="en-US" altLang="zh-CN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𝑃𝑎𝑟𝑎𝑚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𝐸𝐾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/>
                  <a:t>,</a:t>
                </a:r>
                <a:endParaRPr lang="en-US" altLang="zh-CN" sz="2000" dirty="0"/>
              </a:p>
              <a:p>
                <a:pPr marL="320675" lvl="1" indent="0">
                  <a:buNone/>
                </a:pPr>
                <a:r>
                  <a:rPr lang="en-US" altLang="zh-CN" sz="2000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𝐸𝐾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en-US" altLang="zh-CN" sz="2000" dirty="0" smtClean="0"/>
              </a:p>
              <a:p>
                <a:pPr marL="663575" lvl="1" indent="-342900"/>
                <a:r>
                  <a:rPr lang="en-US" altLang="zh-CN" sz="2000" dirty="0"/>
                  <a:t>The system master secret key </a:t>
                </a:r>
                <a:r>
                  <a:rPr lang="en-US" altLang="zh-CN" sz="2000" dirty="0" smtClean="0"/>
                  <a:t>is </a:t>
                </a:r>
                <a:r>
                  <a:rPr lang="en-US" altLang="zh-CN" sz="2000" dirty="0"/>
                  <a:t>as:</a:t>
                </a:r>
              </a:p>
              <a:p>
                <a:pPr marL="320675" lvl="1" indent="0">
                  <a:buNone/>
                </a:pPr>
                <a:r>
                  <a:rPr lang="en-US" altLang="zh-CN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𝑀𝑆𝐾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dirty="0"/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dirty="0"/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dirty="0"/>
                      <m:t>, 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sz="20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447800"/>
                <a:ext cx="8156448" cy="4800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Dept. of Computer Science </a:t>
            </a:r>
          </a:p>
          <a:p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0070C0"/>
                </a:solidFill>
                <a:cs typeface="宋体" panose="02010600030101010101" pitchFamily="2" charset="-122"/>
              </a:rPr>
              <a:t>Search over Encrypted Data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68721" y="2743200"/>
            <a:ext cx="4941479" cy="3505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Data </a:t>
            </a:r>
            <a:r>
              <a:rPr lang="en-US" altLang="en-US" dirty="0" smtClean="0"/>
              <a:t>owner stores data on a server in encrypted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Data user sends a trapdoor of a keyword to the server for search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Server returns </a:t>
            </a:r>
            <a:r>
              <a:rPr lang="en-US" dirty="0" smtClean="0"/>
              <a:t>encrypted data matching the </a:t>
            </a:r>
            <a:r>
              <a:rPr lang="en-US" dirty="0" smtClean="0"/>
              <a:t>keyword</a:t>
            </a:r>
            <a:endParaRPr lang="en-US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CN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smtClean="0">
                <a:solidFill>
                  <a:schemeClr val="tx2"/>
                </a:solidFill>
                <a:latin typeface="+mn-lt"/>
                <a:ea typeface="黑体" panose="02010609060101010101" pitchFamily="49" charset="-122"/>
              </a:rPr>
              <a:t>Dept. of Computer Science </a:t>
            </a:r>
          </a:p>
          <a:p>
            <a:r>
              <a:rPr lang="en-US" altLang="zh-CN" sz="1400" dirty="0" smtClean="0">
                <a:solidFill>
                  <a:schemeClr val="tx2"/>
                </a:solidFill>
                <a:latin typeface="+mn-lt"/>
                <a:ea typeface="黑体" panose="02010609060101010101" pitchFamily="49" charset="-122"/>
              </a:rPr>
              <a:t>City University of Hong Kong</a:t>
            </a:r>
            <a:endParaRPr lang="zh-CN" altLang="en-US" sz="1400" dirty="0" smtClean="0">
              <a:solidFill>
                <a:schemeClr val="tx2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6E347F12-E6E2-461E-B2EC-9A4F2E6835FB}" type="slidenum">
              <a:rPr lang="zh-CN" altLang="en-US" sz="1200" smtClean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pPr>
                <a:lnSpc>
                  <a:spcPct val="80000"/>
                </a:lnSpc>
              </a:pPr>
              <a:t>1</a:t>
            </a:fld>
            <a:endParaRPr lang="en-US" altLang="zh-CN" sz="1200" dirty="0">
              <a:solidFill>
                <a:srgbClr val="FFFF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68" y="2762250"/>
            <a:ext cx="396263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721" y="1295400"/>
            <a:ext cx="83822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黑体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黑体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黑体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641B"/>
              </a:buClr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黑体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黑体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CN" dirty="0" smtClean="0"/>
              <a:t>Searchable encryption (SE) is a </a:t>
            </a:r>
            <a:r>
              <a:rPr lang="en-US" dirty="0" smtClean="0"/>
              <a:t>technique that allows clients to securely search over encrypted data stored on untrusted servers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Secret Keys for Workers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31788" indent="-285750"/>
                <a14:m>
                  <m:oMath xmlns:m="http://schemas.openxmlformats.org/officeDocument/2006/math">
                    <m:r>
                      <a:rPr lang="en-US" altLang="zh-CN" b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𝐊𝐞𝐲𝐆𝐞𝐧</m:t>
                    </m:r>
                    <m:d>
                      <m:dPr>
                        <m:ctrlPr>
                          <a:rPr lang="en-US" altLang="zh-CN" b="1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𝑃𝑎𝑟𝑎𝑚𝑠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i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MSK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66713" lvl="1" indent="0">
                  <a:buNone/>
                </a:pPr>
                <a:r>
                  <a:rPr lang="en-US" altLang="zh-CN" sz="20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Randomly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de-DE" altLang="zh-CN" sz="20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zh-CN" sz="20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66713" lvl="1" indent="0">
                  <a:buNone/>
                </a:pPr>
                <a:r>
                  <a:rPr lang="en-US" altLang="zh-CN" sz="20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for each worker:</a:t>
                </a:r>
                <a:endParaRPr lang="en-US" altLang="zh-CN" sz="2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altLang="zh-CN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US" altLang="zh-CN" sz="20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altLang="zh-CN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de-DE" altLang="zh-CN" sz="20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de-DE" altLang="zh-CN" sz="20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e-DE" altLang="zh-CN" sz="20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 is Lagrange interpolation polynomial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∏</m:t>
                        </m:r>
                        <m:r>
                          <m:rPr>
                            <m:nor/>
                          </m:rPr>
                          <a:rPr lang="de-DE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den>
                    </m:f>
                  </m:oMath>
                </a14:m>
                <a:endParaRPr lang="de-DE" altLang="zh-CN" sz="20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2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Encryption and Trapdoor Generation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Task</m:t>
                    </m:r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dirty="0">
                            <a:latin typeface="Cambria Math"/>
                          </a:rPr>
                          <m:t>𝑃𝑎𝑟𝑎𝑚𝑠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r>
                          <a:rPr lang="en-US" altLang="zh-CN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altLang="zh-CN">
                        <a:latin typeface="Cambria Math"/>
                      </a:rPr>
                      <m:t>→</m:t>
                    </m:r>
                    <m:r>
                      <a:rPr lang="en-US" altLang="zh-CN">
                        <a:latin typeface="Cambria Math"/>
                      </a:rPr>
                      <m:t>𝐶</m:t>
                    </m:r>
                  </m:oMath>
                </a14:m>
                <a:endParaRPr lang="en-US" altLang="zh-CN" dirty="0"/>
              </a:p>
              <a:p>
                <a:pPr marL="366713" lvl="1" indent="0">
                  <a:buNone/>
                </a:pPr>
                <a:r>
                  <a:rPr lang="en-US" sz="2000" dirty="0" smtClean="0"/>
                  <a:t>For task-keyword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𝑤</m:t>
                    </m:r>
                    <m:r>
                      <a:rPr lang="en-US" altLang="zh-CN" sz="20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randomly </a:t>
                </a:r>
                <a:r>
                  <a:rPr lang="en-US" sz="20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sz="20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>
                            <a:latin typeface="Cambria Math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/>
                  <a:t> and encrypt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𝑤</m:t>
                    </m:r>
                    <m:r>
                      <a:rPr lang="en-US" altLang="zh-C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into </a:t>
                </a:r>
                <a:r>
                  <a:rPr lang="en-US" sz="2000" dirty="0" err="1" smtClean="0"/>
                  <a:t>ciphertext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𝐶</m:t>
                    </m:r>
                    <m:r>
                      <a:rPr lang="en-US" altLang="zh-CN" sz="2000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CN" sz="200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~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 smtClean="0"/>
                  <a:t> are as follows: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/>
                          </a:rPr>
                          <m:t>𝐻</m:t>
                        </m:r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>
                            <a:latin typeface="Cambria Math"/>
                          </a:rPr>
                          <m:t>𝑤</m:t>
                        </m:r>
                        <m:r>
                          <a:rPr lang="en-US" sz="200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CN" sz="2000" smtClean="0">
                        <a:latin typeface="Cambria Math"/>
                      </a:rPr>
                      <m:t>,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000" smtClean="0">
                        <a:latin typeface="Cambria Math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/>
                          </a:rPr>
                          <m:t>𝐸𝐾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000" smtClean="0">
                        <a:latin typeface="Cambria Math"/>
                      </a:rPr>
                      <m:t>,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cs typeface="Times New Roman" panose="02020603050405020304" pitchFamily="18" charset="0"/>
                      </a:rPr>
                      <m:t>Worker</m:t>
                    </m:r>
                    <m:r>
                      <m:rPr>
                        <m:nor/>
                      </m:rPr>
                      <a:rPr lang="en-US" b="1" dirty="0"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𝐓𝐫𝐚𝐩𝐝𝐨𝐨𝐫</m:t>
                    </m:r>
                    <m:r>
                      <a:rPr lang="en-US" b="1" i="0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/>
                          </a:rPr>
                          <m:t>𝑃𝑎𝑟𝑎𝑚𝑠</m:t>
                        </m:r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/>
                              </a:rPr>
                              <m:t>𝑆𝐾</m:t>
                            </m:r>
                          </m:e>
                          <m:sub>
                            <m:r>
                              <a:rPr lang="en-US" altLang="zh-CN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>
                        <a:latin typeface="Cambria Math"/>
                      </a:rPr>
                      <m:t>→</m:t>
                    </m:r>
                    <m:r>
                      <a:rPr lang="en-US" altLang="zh-CN">
                        <a:latin typeface="Cambria Math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marL="366713" lvl="1" indent="0">
                  <a:buNone/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worker-interest w</a:t>
                </a:r>
                <a:r>
                  <a:rPr lang="en-US" sz="2000" dirty="0" smtClean="0"/>
                  <a:t>’, randomly </a:t>
                </a:r>
                <a:r>
                  <a:rPr lang="en-US" sz="2000" dirty="0"/>
                  <a:t>choose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𝑟</m:t>
                    </m:r>
                    <m:groupChr>
                      <m:groupChrPr>
                        <m:chr m:val="←"/>
                        <m:vertJc m:val="bot"/>
                        <m:ctrlPr>
                          <a:rPr lang="en-US" sz="20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>
                            <a:latin typeface="Cambria Math"/>
                          </a:rPr>
                          <m:t>𝑅</m:t>
                        </m:r>
                      </m:e>
                    </m:groupCh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:r>
                  <a:rPr lang="en-US" sz="2000" dirty="0" smtClean="0"/>
                  <a:t>generate trapdoor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/>
                      </a:rPr>
                      <m:t> </m:t>
                    </m:r>
                    <m:r>
                      <a:rPr lang="en-US" altLang="zh-CN" sz="2000">
                        <a:latin typeface="Cambria Math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i="1" dirty="0"/>
                      <m:t>w</m:t>
                    </m:r>
                    <m:r>
                      <m:rPr>
                        <m:nor/>
                      </m:rPr>
                      <a:rPr lang="en-US" sz="2000" i="1" dirty="0"/>
                      <m:t>’</m:t>
                    </m:r>
                  </m:oMath>
                </a14:m>
                <a:r>
                  <a:rPr lang="en-US" sz="2000" i="1" dirty="0" smtClean="0"/>
                  <a:t>,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~</m:t>
                    </m:r>
                    <m:r>
                      <a:rPr lang="en-US" sz="200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are as follows</a:t>
                </a:r>
                <a:r>
                  <a:rPr lang="en-US" sz="2000" dirty="0" smtClean="0"/>
                  <a:t>: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  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𝐻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,      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     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sup>
                    </m:sSubSup>
                  </m:oMath>
                </a14:m>
                <a:endParaRPr lang="en-US" sz="20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Dept. of Computer Science </a:t>
            </a:r>
          </a:p>
          <a:p>
            <a:r>
              <a:rPr lang="en-US" altLang="zh-CN" smtClean="0"/>
              <a:t>City University of Hong Kong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between Keyword-</a:t>
            </a:r>
            <a:r>
              <a:rPr lang="en-US" dirty="0" err="1" smtClean="0"/>
              <a:t>ciphertext</a:t>
            </a:r>
            <a:r>
              <a:rPr lang="en-US" dirty="0" smtClean="0"/>
              <a:t> and Trapdoor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905000"/>
                <a:ext cx="8153400" cy="3352800"/>
              </a:xfrm>
            </p:spPr>
            <p:txBody>
              <a:bodyPr/>
              <a:lstStyle/>
              <a:p>
                <a:pPr marL="331788" indent="-285750"/>
                <a14:m>
                  <m:oMath xmlns:m="http://schemas.openxmlformats.org/officeDocument/2006/math">
                    <m:r>
                      <a:rPr lang="en-US" altLang="zh-CN" b="1" smtClean="0">
                        <a:latin typeface="Cambria Math" panose="02040503050406030204" pitchFamily="18" charset="0"/>
                      </a:rPr>
                      <m:t>𝐓𝐞𝐬𝐭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)→1/0</m:t>
                    </m:r>
                  </m:oMath>
                </a14:m>
                <a:endParaRPr lang="en-US" altLang="zh-CN" dirty="0" smtClean="0"/>
              </a:p>
              <a:p>
                <a:pPr marL="366713" lvl="1" indent="0">
                  <a:buNone/>
                </a:pPr>
                <a:r>
                  <a:rPr lang="en-US" altLang="zh-CN" sz="2000" dirty="0" smtClean="0"/>
                  <a:t>The </a:t>
                </a:r>
                <a:r>
                  <a:rPr lang="en-US" altLang="zh-CN" sz="2000" dirty="0"/>
                  <a:t>following equation </a:t>
                </a:r>
                <a:r>
                  <a:rPr lang="en-US" altLang="zh-CN" sz="2000" dirty="0" smtClean="0"/>
                  <a:t>holds only if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:</a:t>
                </a:r>
              </a:p>
              <a:p>
                <a:pPr marL="652463" lvl="1" indent="-285750"/>
                <a:endParaRPr lang="en-US" altLang="zh-CN" sz="2000" dirty="0" smtClean="0"/>
              </a:p>
              <a:p>
                <a:pPr marL="36671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 smtClean="0"/>
              </a:p>
              <a:p>
                <a:pPr marL="366713" lvl="1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905000"/>
                <a:ext cx="8153400" cy="33528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Dept. of Computer Science </a:t>
            </a:r>
          </a:p>
          <a:p>
            <a:pPr>
              <a:defRPr/>
            </a:pPr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Correctness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88938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388938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388938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dirty="0"/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388938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dirty="0"/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marL="388938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CN" sz="20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altLang="zh-CN" sz="2000" dirty="0" smtClean="0"/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CN" sz="20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zh-CN" sz="20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zh-CN" sz="20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dirty="0"/>
                          <m:t> 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marL="388938" indent="-342900">
                  <a:buFont typeface="Wingdings" panose="05000000000000000000" pitchFamily="2" charset="2"/>
                  <a:buChar char="§"/>
                </a:pPr>
                <a:endParaRPr lang="en-US" altLang="zh-CN" sz="2000" dirty="0" smtClean="0"/>
              </a:p>
              <a:p>
                <a:pPr marL="46038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iff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331788" indent="-285750"/>
                <a:endParaRPr lang="en-US" altLang="zh-CN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Dept. of Computer Science </a:t>
            </a:r>
          </a:p>
          <a:p>
            <a:pPr>
              <a:defRPr/>
            </a:pPr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6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Revocation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Revocation incurs very high cost!</a:t>
            </a:r>
          </a:p>
          <a:p>
            <a:pPr lvl="1"/>
            <a:r>
              <a:rPr lang="en-US" sz="2000" dirty="0" smtClean="0"/>
              <a:t>When a worker leaves the system</a:t>
            </a:r>
            <a:r>
              <a:rPr lang="en-US" sz="2000" dirty="0"/>
              <a:t>, secret keys of other </a:t>
            </a:r>
            <a:r>
              <a:rPr lang="en-US" sz="2000" dirty="0" smtClean="0"/>
              <a:t>users and the task index table (</a:t>
            </a:r>
            <a:r>
              <a:rPr lang="en-US" sz="2000" dirty="0" err="1" smtClean="0"/>
              <a:t>ciphertexts</a:t>
            </a:r>
            <a:r>
              <a:rPr lang="en-US" sz="2000" dirty="0" smtClean="0"/>
              <a:t>) all need to be regenerated (recomputed)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Dept. of Computer Science </a:t>
            </a:r>
          </a:p>
          <a:p>
            <a:pPr>
              <a:defRPr/>
            </a:pPr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6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Issues </a:t>
            </a:r>
            <a:r>
              <a:rPr lang="en-US" altLang="en-US" smtClean="0"/>
              <a:t>in Secure Task </a:t>
            </a:r>
            <a:r>
              <a:rPr lang="en-US" altLang="en-US" dirty="0" smtClean="0"/>
              <a:t>Recommendation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Multi-keywords of task requirements</a:t>
            </a:r>
          </a:p>
          <a:p>
            <a:r>
              <a:rPr lang="en-US" altLang="en-US" dirty="0" smtClean="0"/>
              <a:t>Range requirement of tasks</a:t>
            </a:r>
          </a:p>
          <a:p>
            <a:r>
              <a:rPr lang="en-US" altLang="en-US" dirty="0" smtClean="0"/>
              <a:t>Conjunctive</a:t>
            </a:r>
            <a:r>
              <a:rPr lang="en-US" altLang="en-US" dirty="0" smtClean="0"/>
              <a:t> </a:t>
            </a:r>
            <a:r>
              <a:rPr lang="en-US" altLang="en-US" dirty="0" smtClean="0"/>
              <a:t>functions of task requirements and worker interests</a:t>
            </a:r>
          </a:p>
          <a:p>
            <a:r>
              <a:rPr lang="en-US" altLang="en-US" dirty="0" smtClean="0"/>
              <a:t>……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smtClean="0">
                <a:latin typeface="+mn-lt"/>
              </a:rPr>
              <a:t>Dept. of Computer Science </a:t>
            </a:r>
          </a:p>
          <a:p>
            <a:r>
              <a:rPr lang="en-US" altLang="zh-CN" sz="1400" dirty="0" smtClean="0">
                <a:latin typeface="+mn-lt"/>
              </a:rPr>
              <a:t>City University of Hong Kong</a:t>
            </a:r>
            <a:endParaRPr lang="zh-CN" altLang="en-US" sz="1400" dirty="0" smtClean="0">
              <a:latin typeface="+mn-lt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fld id="{11DAD9FE-8CE3-40E0-82DF-FC7C07FC9D7A}" type="slidenum">
              <a:rPr lang="zh-CN" altLang="en-US"/>
              <a:pPr/>
              <a:t>24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4648200"/>
          </a:xfrm>
        </p:spPr>
        <p:txBody>
          <a:bodyPr/>
          <a:lstStyle/>
          <a:p>
            <a:r>
              <a:rPr lang="en-US" altLang="zh-CN" dirty="0" smtClean="0"/>
              <a:t>SSE and PEKS are the major techniques for searchable encryption</a:t>
            </a:r>
          </a:p>
          <a:p>
            <a:pPr lvl="1"/>
            <a:r>
              <a:rPr lang="en-US" altLang="zh-CN" dirty="0" smtClean="0"/>
              <a:t>They are not suitable for secure matching between multi-requesters and multi-workers in crowdsourcing</a:t>
            </a:r>
          </a:p>
          <a:p>
            <a:r>
              <a:rPr lang="en-US" altLang="zh-CN" dirty="0" smtClean="0"/>
              <a:t>Two privacy-preserving task recommendation schemes for crowdsourcing</a:t>
            </a:r>
          </a:p>
          <a:p>
            <a:pPr lvl="1"/>
            <a:r>
              <a:rPr lang="en-US" altLang="zh-CN" dirty="0" smtClean="0"/>
              <a:t>Proxy re-encryption method</a:t>
            </a:r>
          </a:p>
          <a:p>
            <a:pPr lvl="1"/>
            <a:r>
              <a:rPr lang="en-US" altLang="zh-CN" dirty="0" smtClean="0"/>
              <a:t>Server direct matching without re-encryption</a:t>
            </a:r>
          </a:p>
          <a:p>
            <a:pPr lvl="1"/>
            <a:endParaRPr lang="en-US" altLang="zh-CN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smtClean="0">
                <a:latin typeface="+mn-lt"/>
              </a:rPr>
              <a:t>Dept. of Computer Science </a:t>
            </a:r>
          </a:p>
          <a:p>
            <a:r>
              <a:rPr lang="en-US" altLang="zh-CN" sz="1400" dirty="0" smtClean="0">
                <a:latin typeface="+mn-lt"/>
              </a:rPr>
              <a:t>City University of Hong Kong</a:t>
            </a:r>
            <a:endParaRPr lang="zh-CN" altLang="en-US" sz="1400" dirty="0" smtClean="0">
              <a:latin typeface="+mn-lt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fld id="{F6A86796-2E76-4BA1-AA09-1BD231CB6752}" type="slidenum">
              <a:rPr lang="zh-CN" altLang="en-US"/>
              <a:pPr/>
              <a:t>25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6"/>
          <p:cNvSpPr>
            <a:spLocks noGrp="1"/>
          </p:cNvSpPr>
          <p:nvPr>
            <p:ph type="body" idx="1"/>
          </p:nvPr>
        </p:nvSpPr>
        <p:spPr>
          <a:xfrm>
            <a:off x="3810000" y="3429000"/>
            <a:ext cx="1524000" cy="838200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solidFill>
                  <a:srgbClr val="EB641B"/>
                </a:solidFill>
              </a:rPr>
              <a:t>Q&amp;A</a:t>
            </a:r>
            <a:endParaRPr lang="zh-CN" altLang="en-US" sz="4000" dirty="0" smtClean="0">
              <a:solidFill>
                <a:srgbClr val="EB641B"/>
              </a:solidFill>
            </a:endParaRPr>
          </a:p>
        </p:txBody>
      </p:sp>
      <p:sp>
        <p:nvSpPr>
          <p:cNvPr id="307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4800" dirty="0" smtClean="0">
                <a:solidFill>
                  <a:schemeClr val="bg1"/>
                </a:solidFill>
                <a:cs typeface="宋体" panose="02010600030101010101" pitchFamily="2" charset="-122"/>
              </a:rPr>
              <a:t>Thank You!</a:t>
            </a:r>
            <a:endParaRPr lang="zh-CN" altLang="en-US" sz="4800" dirty="0" smtClean="0">
              <a:solidFill>
                <a:schemeClr val="bg1"/>
              </a:solidFill>
              <a:cs typeface="宋体" panose="02010600030101010101" pitchFamily="2" charset="-122"/>
            </a:endParaRP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smtClean="0">
                <a:solidFill>
                  <a:schemeClr val="tx2"/>
                </a:solidFill>
                <a:latin typeface="+mn-lt"/>
                <a:ea typeface="黑体" panose="02010609060101010101" pitchFamily="49" charset="-122"/>
              </a:rPr>
              <a:t>Dept. of Computer Science</a:t>
            </a:r>
          </a:p>
          <a:p>
            <a:r>
              <a:rPr lang="en-US" altLang="zh-CN" sz="1400" dirty="0" smtClean="0">
                <a:solidFill>
                  <a:schemeClr val="tx2"/>
                </a:solidFill>
                <a:latin typeface="+mn-lt"/>
                <a:ea typeface="黑体" panose="02010609060101010101" pitchFamily="49" charset="-122"/>
              </a:rPr>
              <a:t>City University of Hong Kong</a:t>
            </a:r>
            <a:endParaRPr lang="zh-CN" altLang="en-US" sz="1400" dirty="0" smtClean="0">
              <a:solidFill>
                <a:schemeClr val="tx2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0600" y="63896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E5EEC490-2739-47FB-B43A-66668BD241A9}" type="slidenum">
              <a:rPr lang="zh-CN" altLang="en-US" sz="1200">
                <a:solidFill>
                  <a:srgbClr val="FFFFFF"/>
                </a:solidFill>
                <a:ea typeface="黑体" panose="02010609060101010101" pitchFamily="49" charset="-122"/>
              </a:rPr>
              <a:pPr>
                <a:lnSpc>
                  <a:spcPct val="80000"/>
                </a:lnSpc>
              </a:pPr>
              <a:t>26</a:t>
            </a:fld>
            <a:endParaRPr lang="en-US" altLang="zh-CN" sz="120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宋体" panose="02010600030101010101" pitchFamily="2" charset="-122"/>
              </a:rPr>
              <a:t>An Example of Searchable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179888"/>
            <a:ext cx="8153400" cy="206851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Leak </a:t>
            </a:r>
            <a:r>
              <a:rPr lang="en-US" altLang="en-US" dirty="0"/>
              <a:t>no more information than </a:t>
            </a:r>
            <a:r>
              <a:rPr lang="en-US" altLang="en-US" dirty="0" smtClean="0"/>
              <a:t>below:</a:t>
            </a:r>
            <a:endParaRPr lang="en-US" altLang="en-US" dirty="0"/>
          </a:p>
          <a:p>
            <a:pPr lvl="1" eaLnBrk="1" hangingPunct="1">
              <a:spcBef>
                <a:spcPct val="20000"/>
              </a:spcBef>
            </a:pPr>
            <a:r>
              <a:rPr lang="en-US" altLang="en-US" dirty="0"/>
              <a:t>S</a:t>
            </a:r>
            <a:r>
              <a:rPr lang="en-US" altLang="en-US" dirty="0" smtClean="0"/>
              <a:t>earch </a:t>
            </a:r>
            <a:r>
              <a:rPr lang="en-US" altLang="en-US" dirty="0"/>
              <a:t>pattern: whether a search query is repeated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dirty="0"/>
              <a:t>A</a:t>
            </a:r>
            <a:r>
              <a:rPr lang="en-US" altLang="en-US" dirty="0" smtClean="0"/>
              <a:t>ccess </a:t>
            </a:r>
            <a:r>
              <a:rPr lang="en-US" altLang="en-US" dirty="0"/>
              <a:t>pattern: pointers to (encrypted) files that satisfy </a:t>
            </a:r>
            <a:r>
              <a:rPr lang="en-US" altLang="en-US" dirty="0" smtClean="0"/>
              <a:t>a search </a:t>
            </a:r>
            <a:r>
              <a:rPr lang="en-US" altLang="en-US" dirty="0"/>
              <a:t>query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+mn-lt"/>
              </a:rPr>
              <a:t>Dept. of Computer Science </a:t>
            </a:r>
          </a:p>
          <a:p>
            <a:pPr>
              <a:defRPr/>
            </a:pPr>
            <a:r>
              <a:rPr lang="en-US" altLang="zh-CN" dirty="0" smtClean="0">
                <a:latin typeface="+mn-lt"/>
              </a:rPr>
              <a:t>City University of Hong Kong</a:t>
            </a:r>
            <a:endParaRPr lang="zh-CN" alt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>
                <a:latin typeface="+mn-lt"/>
              </a:rPr>
              <a:pPr/>
              <a:t>2</a:t>
            </a:fld>
            <a:endParaRPr lang="zh-CN" altLang="en-US" dirty="0">
              <a:latin typeface="+mn-lt"/>
            </a:endParaRPr>
          </a:p>
        </p:txBody>
      </p:sp>
      <p:pic>
        <p:nvPicPr>
          <p:cNvPr id="6" name="Picture 2" descr="http://fixyoursoftware.com/wp-content/uploads/2015/01/z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619500"/>
            <a:ext cx="328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13300" y="1500188"/>
            <a:ext cx="382588" cy="354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k</a:t>
            </a:r>
            <a:r>
              <a:rPr lang="en-US" sz="1050" dirty="0">
                <a:solidFill>
                  <a:schemeClr val="tx1"/>
                </a:solidFill>
              </a:rPr>
              <a:t>1</a:t>
            </a: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3300" y="2038350"/>
            <a:ext cx="382588" cy="35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k</a:t>
            </a:r>
            <a:r>
              <a:rPr lang="en-US" sz="1050" dirty="0">
                <a:solidFill>
                  <a:schemeClr val="tx1"/>
                </a:solidFill>
              </a:rPr>
              <a:t>2</a:t>
            </a: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3300" y="2587625"/>
            <a:ext cx="382588" cy="35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k</a:t>
            </a:r>
            <a:r>
              <a:rPr lang="en-US" sz="1050" dirty="0">
                <a:solidFill>
                  <a:schemeClr val="tx1"/>
                </a:solidFill>
              </a:rPr>
              <a:t>3</a:t>
            </a: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675" y="1500188"/>
            <a:ext cx="382588" cy="354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3263" y="1500188"/>
            <a:ext cx="382587" cy="354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0613" y="1500188"/>
            <a:ext cx="382587" cy="354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5807" y="31242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宋体" charset="-122"/>
              </a:rPr>
              <a:t>F</a:t>
            </a:r>
            <a:r>
              <a:rPr lang="en-US" sz="825" dirty="0">
                <a:latin typeface="+mn-lt"/>
                <a:ea typeface="宋体" charset="-122"/>
              </a:rPr>
              <a:t>1</a:t>
            </a:r>
            <a:endParaRPr lang="en-US" dirty="0">
              <a:latin typeface="+mn-lt"/>
              <a:ea typeface="宋体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1732" y="31242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宋体" charset="-122"/>
              </a:rPr>
              <a:t>F</a:t>
            </a:r>
            <a:r>
              <a:rPr lang="en-US" sz="825" dirty="0">
                <a:latin typeface="+mn-lt"/>
                <a:ea typeface="宋体" charset="-122"/>
              </a:rPr>
              <a:t>2</a:t>
            </a:r>
            <a:endParaRPr lang="en-US" dirty="0">
              <a:latin typeface="+mn-lt"/>
              <a:ea typeface="宋体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8932" y="31242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宋体" charset="-122"/>
              </a:rPr>
              <a:t>F</a:t>
            </a:r>
            <a:r>
              <a:rPr lang="en-US" sz="825" dirty="0">
                <a:latin typeface="+mn-lt"/>
                <a:ea typeface="宋体" charset="-122"/>
              </a:rPr>
              <a:t>3</a:t>
            </a:r>
            <a:endParaRPr lang="en-US" dirty="0">
              <a:latin typeface="+mn-lt"/>
              <a:ea typeface="宋体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61370" y="31242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宋体" charset="-122"/>
              </a:rPr>
              <a:t>F</a:t>
            </a:r>
            <a:r>
              <a:rPr lang="en-US" sz="825" dirty="0">
                <a:latin typeface="+mn-lt"/>
                <a:ea typeface="宋体" charset="-122"/>
              </a:rPr>
              <a:t>4</a:t>
            </a:r>
            <a:endParaRPr lang="en-US" dirty="0">
              <a:latin typeface="+mn-lt"/>
              <a:ea typeface="宋体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3170" y="31242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宋体" charset="-122"/>
              </a:rPr>
              <a:t>F</a:t>
            </a:r>
            <a:r>
              <a:rPr lang="en-US" sz="825" dirty="0">
                <a:latin typeface="+mn-lt"/>
                <a:ea typeface="宋体" charset="-122"/>
              </a:rPr>
              <a:t>5</a:t>
            </a:r>
            <a:endParaRPr lang="en-US" dirty="0">
              <a:latin typeface="+mn-lt"/>
              <a:ea typeface="宋体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2270" y="3124200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宋体" charset="-122"/>
              </a:rPr>
              <a:t>F</a:t>
            </a:r>
            <a:r>
              <a:rPr lang="en-US" sz="825" dirty="0">
                <a:latin typeface="+mn-lt"/>
                <a:ea typeface="宋体" charset="-122"/>
              </a:rPr>
              <a:t>6</a:t>
            </a:r>
            <a:endParaRPr lang="en-US" dirty="0">
              <a:latin typeface="+mn-lt"/>
              <a:ea typeface="宋体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00675" y="2038350"/>
            <a:ext cx="382588" cy="35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83263" y="2038350"/>
            <a:ext cx="382587" cy="35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0613" y="2038350"/>
            <a:ext cx="382587" cy="35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9550" y="2038350"/>
            <a:ext cx="382588" cy="35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00675" y="2586038"/>
            <a:ext cx="382588" cy="354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83263" y="2586038"/>
            <a:ext cx="382587" cy="354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>
            <a:off x="5195888" y="1677988"/>
            <a:ext cx="204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95888" y="2222500"/>
            <a:ext cx="204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95888" y="2776538"/>
            <a:ext cx="204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57775" y="3482975"/>
            <a:ext cx="466725" cy="490537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09962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fixyoursoftware.com/wp-content/uploads/2015/01/z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619500"/>
            <a:ext cx="3270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549900" y="3482975"/>
            <a:ext cx="465138" cy="490537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9962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fixyoursoftware.com/wp-content/uploads/2015/01/z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3619500"/>
            <a:ext cx="328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038850" y="3482975"/>
            <a:ext cx="466725" cy="490537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509962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fixyoursoftware.com/wp-content/uploads/2015/01/z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3611562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527800" y="3475037"/>
            <a:ext cx="466725" cy="49053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502025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http://fixyoursoftware.com/wp-content/uploads/2015/01/z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3611562"/>
            <a:ext cx="3286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018338" y="3475037"/>
            <a:ext cx="466725" cy="49053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502025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://fixyoursoftware.com/wp-content/uploads/2015/01/z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3611562"/>
            <a:ext cx="327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7508875" y="3475037"/>
            <a:ext cx="465138" cy="49053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3502025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5313363" y="1435100"/>
            <a:ext cx="1503362" cy="471488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1474788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4594225" y="1435100"/>
            <a:ext cx="652463" cy="471488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454150"/>
            <a:ext cx="1587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313363" y="1954213"/>
            <a:ext cx="1878012" cy="471487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0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973263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4594225" y="1954213"/>
            <a:ext cx="652463" cy="471487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973263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313363" y="2519363"/>
            <a:ext cx="1104900" cy="471487"/>
          </a:xfrm>
          <a:prstGeom prst="rect">
            <a:avLst/>
          </a:prstGeom>
          <a:solidFill>
            <a:srgbClr val="00B05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46350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4594225" y="2519363"/>
            <a:ext cx="652463" cy="471487"/>
          </a:xfrm>
          <a:prstGeom prst="rect">
            <a:avLst/>
          </a:prstGeom>
          <a:solidFill>
            <a:srgbClr val="00B05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6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538413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ight Arrow 56"/>
          <p:cNvSpPr/>
          <p:nvPr/>
        </p:nvSpPr>
        <p:spPr>
          <a:xfrm>
            <a:off x="647700" y="2247900"/>
            <a:ext cx="2557463" cy="112713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46238" y="1817688"/>
            <a:ext cx="382587" cy="35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dirty="0">
                <a:solidFill>
                  <a:schemeClr val="tx1"/>
                </a:solidFill>
              </a:rPr>
              <a:t>k</a:t>
            </a:r>
            <a:r>
              <a:rPr lang="en-US" sz="1050" dirty="0">
                <a:solidFill>
                  <a:schemeClr val="tx1"/>
                </a:solidFill>
              </a:rPr>
              <a:t>1</a:t>
            </a: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425575" y="1751013"/>
            <a:ext cx="652463" cy="471487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0" name="Picture 2" descr="http://images.all-free-download.com/images/graphiclarge/lock_10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771650"/>
            <a:ext cx="1587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ight Arrow 60"/>
          <p:cNvSpPr/>
          <p:nvPr/>
        </p:nvSpPr>
        <p:spPr>
          <a:xfrm rot="10800000">
            <a:off x="647700" y="2478088"/>
            <a:ext cx="2557463" cy="112712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295400" y="13716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dirty="0">
                <a:latin typeface="+mn-lt"/>
              </a:rPr>
              <a:t>token</a:t>
            </a:r>
          </a:p>
        </p:txBody>
      </p:sp>
    </p:spTree>
    <p:extLst>
      <p:ext uri="{BB962C8B-B14F-4D97-AF65-F5344CB8AC3E}">
        <p14:creationId xmlns:p14="http://schemas.microsoft.com/office/powerpoint/2010/main" val="30150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3.7037E-7 L -0.12795 0.00162 C -0.15451 0.00278 -0.19288 -0.00486 -0.23281 -0.01875 C -0.2783 -0.03518 -0.31354 -0.05208 -0.33837 -0.0706 L -0.45503 -0.15671 " pathEditMode="relative" rAng="660000" ptsTypes="AAA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1.48148E-6 L -0.12813 0.00162 C -0.15452 0.00278 -0.19289 -0.00486 -0.23282 -0.01875 C -0.2783 -0.03519 -0.31355 -0.05208 -0.33837 -0.0706 L -0.45504 -0.15671 " pathEditMode="relative" rAng="660000" ptsTypes="AAAAA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7037E-7 L -0.12795 0.00162 C -0.15452 0.00278 -0.19288 -0.00486 -0.23281 -0.01875 C -0.2783 -0.03519 -0.31354 -0.05208 -0.33837 -0.0706 L -0.45504 -0.15671 " pathEditMode="relative" rAng="660000" ptsTypes="AAAAA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3.7037E-7 L -0.12795 0.00162 C -0.15451 0.00278 -0.19288 -0.00486 -0.23281 -0.01875 C -0.27812 -0.03518 -0.31354 -0.05208 -0.33837 -0.0706 L -0.45503 -0.15671 " pathEditMode="relative" rAng="660000" ptsTypes="AAAAA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1.48148E-6 L -0.12795 0.00162 C -0.15451 0.00278 -0.19288 -0.00486 -0.23281 -0.01875 C -0.27812 -0.03519 -0.31354 -0.05208 -0.33837 -0.0706 L -0.45503 -0.15671 " pathEditMode="relative" rAng="660000" ptsTypes="AAAAA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3.7037E-7 L -0.12812 0.00162 C -0.15451 0.00278 -0.19288 -0.00486 -0.23281 -0.01875 C -0.27829 -0.03519 -0.31354 -0.05208 -0.33836 -0.0706 L -0.45503 -0.15671 " pathEditMode="relative" rAng="660000" ptsTypes="AAAAA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2.96296E-6 L -0.12796 0.00185 C -0.15452 0.00278 -0.19219 -0.00509 -0.23282 -0.01875 C -0.2783 -0.03518 -0.31407 -0.05231 -0.33837 -0.0706 L -0.45504 -0.15671 " pathEditMode="relative" rAng="660000" ptsTypes="AAAAA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1.11111E-6 L -0.12795 0.00185 C -0.15451 0.00278 -0.19201 -0.00509 -0.23281 -0.01875 C -0.27813 -0.03518 -0.31354 -0.05208 -0.33837 -0.0706 L -0.45503 -0.15671 " pathEditMode="relative" rAng="660000" ptsTypes="AAAAA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2.22222E-6 L -0.12795 0.00185 C -0.15451 0.00278 -0.19219 -0.00509 -0.23281 -0.01875 C -0.27812 -0.03518 -0.31354 -0.05208 -0.33837 -0.0706 L -0.45503 -0.15671 " pathEditMode="relative" rAng="660000" ptsTypes="AAAAA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6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5" grpId="0" animBg="1"/>
      <p:bldP spid="45" grpId="1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cs typeface="宋体" panose="02010600030101010101" pitchFamily="2" charset="-122"/>
              </a:rPr>
              <a:t>Major Techniques for </a:t>
            </a:r>
            <a:r>
              <a:rPr lang="en-US" altLang="zh-CN" dirty="0" smtClean="0">
                <a:cs typeface="宋体" panose="02010600030101010101" pitchFamily="2" charset="-122"/>
              </a:rPr>
              <a:t>Searchable Encryption</a:t>
            </a:r>
            <a:endParaRPr lang="en-US" altLang="zh-CN" sz="3600" dirty="0" smtClean="0">
              <a:cs typeface="宋体" panose="02010600030101010101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232648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zh-CN" dirty="0" smtClean="0"/>
              <a:t>Searchable symmetric encryption (SSE)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zh-CN" dirty="0" smtClean="0"/>
              <a:t>Data owner generates indexes and encrypts it by a secret key. The encrypted index is then uploaded to server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zh-CN" dirty="0" smtClean="0"/>
              <a:t>Data user must use the same key to generate trapdoor of keywords for search (</a:t>
            </a:r>
            <a:r>
              <a:rPr lang="en-US" altLang="zh-CN" dirty="0" smtClean="0">
                <a:solidFill>
                  <a:srgbClr val="C00000"/>
                </a:solidFill>
              </a:rPr>
              <a:t>Single-owner and Single-user</a:t>
            </a:r>
            <a:r>
              <a:rPr lang="en-US" altLang="zh-CN" dirty="0" smtClean="0"/>
              <a:t>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zh-CN" dirty="0" smtClean="0"/>
              <a:t>Public-key encryption with keyword search (PEKS)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zh-CN" dirty="0" smtClean="0"/>
              <a:t>Multiple data owners generate indexes and encrypt them by the targeted user’s public key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zh-CN" dirty="0" smtClean="0"/>
              <a:t>Data user uses its own private key to generate trapdoor for search (</a:t>
            </a:r>
            <a:r>
              <a:rPr lang="en-US" altLang="zh-CN" dirty="0" smtClean="0">
                <a:solidFill>
                  <a:srgbClr val="C00000"/>
                </a:solidFill>
              </a:rPr>
              <a:t>Multi-owner and Single-user</a:t>
            </a:r>
            <a:r>
              <a:rPr lang="en-US" altLang="zh-CN" dirty="0" smtClean="0"/>
              <a:t>)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smtClean="0">
                <a:solidFill>
                  <a:schemeClr val="tx2"/>
                </a:solidFill>
                <a:latin typeface="+mn-lt"/>
                <a:ea typeface="黑体" panose="02010609060101010101" pitchFamily="49" charset="-122"/>
              </a:rPr>
              <a:t>Dept. of Computer Science </a:t>
            </a:r>
          </a:p>
          <a:p>
            <a:r>
              <a:rPr lang="en-US" altLang="zh-CN" sz="1400" smtClean="0">
                <a:solidFill>
                  <a:schemeClr val="tx2"/>
                </a:solidFill>
                <a:latin typeface="+mn-lt"/>
                <a:ea typeface="黑体" panose="02010609060101010101" pitchFamily="49" charset="-122"/>
              </a:rPr>
              <a:t>City University of Hong Kong</a:t>
            </a:r>
            <a:endParaRPr lang="zh-CN" altLang="en-US" sz="1400" dirty="0" smtClean="0">
              <a:solidFill>
                <a:schemeClr val="tx2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B4F68348-9924-4729-853C-8E51DCCC023F}" type="slidenum">
              <a:rPr lang="zh-CN" altLang="en-US" sz="1200" smtClean="0">
                <a:solidFill>
                  <a:srgbClr val="FFFFFF"/>
                </a:solidFill>
                <a:ea typeface="黑体" panose="02010609060101010101" pitchFamily="49" charset="-122"/>
              </a:rPr>
              <a:pPr>
                <a:lnSpc>
                  <a:spcPct val="80000"/>
                </a:lnSpc>
              </a:pPr>
              <a:t>3</a:t>
            </a:fld>
            <a:endParaRPr lang="en-US" altLang="zh-CN" sz="1200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宋体" panose="02010600030101010101" pitchFamily="2" charset="-122"/>
              </a:rPr>
              <a:t>Research Issue</a:t>
            </a:r>
            <a:r>
              <a:rPr lang="en-US" altLang="en-US" sz="3600" dirty="0" smtClean="0">
                <a:cs typeface="宋体" panose="02010600030101010101" pitchFamily="2" charset="-122"/>
              </a:rPr>
              <a:t>s in Searchable Encryption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 err="1" smtClean="0"/>
              <a:t>Simil</a:t>
            </a:r>
            <a:r>
              <a:rPr lang="en-US" altLang="en-US" dirty="0" err="1" smtClean="0">
                <a:solidFill>
                  <a:srgbClr val="FF0000"/>
                </a:solidFill>
              </a:rPr>
              <a:t>e</a:t>
            </a:r>
            <a:r>
              <a:rPr lang="en-US" altLang="en-US" dirty="0" err="1" smtClean="0"/>
              <a:t>rity</a:t>
            </a:r>
            <a:r>
              <a:rPr lang="en-US" altLang="en-US" dirty="0" smtClean="0"/>
              <a:t> search (fuzzy search)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Secure range queries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Secure conjunctive queries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Search with dynamic data updates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……</a:t>
            </a:r>
          </a:p>
          <a:p>
            <a:endParaRPr lang="en-US" alt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 smtClean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Dept. of Computer Science </a:t>
            </a:r>
          </a:p>
          <a:p>
            <a:r>
              <a:rPr lang="en-US" altLang="zh-CN" sz="1400" dirty="0" smtClean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City University of Hong Kong</a:t>
            </a:r>
            <a:endParaRPr lang="zh-CN" altLang="en-US" sz="1400" dirty="0" smtClean="0">
              <a:solidFill>
                <a:schemeClr val="tx2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fld id="{DC1D4ACC-A951-40C6-8B96-3E2DEE451C6B}" type="slidenum">
              <a:rPr lang="zh-CN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lnSpc>
                  <a:spcPct val="80000"/>
                </a:lnSpc>
              </a:pPr>
              <a:t>4</a:t>
            </a:fld>
            <a:endParaRPr lang="zh-CN" altLang="en-US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Privacy-Preserving </a:t>
            </a:r>
            <a:r>
              <a:rPr lang="en-US" altLang="en-US" dirty="0"/>
              <a:t>Task Recommendation in 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4648200"/>
          </a:xfrm>
        </p:spPr>
        <p:txBody>
          <a:bodyPr/>
          <a:lstStyle/>
          <a:p>
            <a:r>
              <a:rPr lang="en-US" altLang="en-US" sz="2400" dirty="0"/>
              <a:t>Crowdsourcing is </a:t>
            </a:r>
            <a:r>
              <a:rPr lang="en-US" altLang="en-US" sz="2400" dirty="0" smtClean="0"/>
              <a:t>a paradigm </a:t>
            </a:r>
            <a:r>
              <a:rPr lang="en-US" altLang="en-US" sz="2400" dirty="0"/>
              <a:t>that enables users (requesters) to outsource tasks to an undefined and large group of people (workers) via an online platform</a:t>
            </a:r>
          </a:p>
          <a:p>
            <a:r>
              <a:rPr lang="en-US" altLang="en-US" sz="2400" dirty="0"/>
              <a:t>Task recommendation is to recommend </a:t>
            </a:r>
            <a:r>
              <a:rPr lang="en-US" altLang="en-US" sz="2400" dirty="0" smtClean="0"/>
              <a:t>suitable tasks </a:t>
            </a:r>
            <a:r>
              <a:rPr lang="en-US" altLang="en-US" sz="2400" dirty="0"/>
              <a:t>to matched workers</a:t>
            </a:r>
          </a:p>
          <a:p>
            <a:r>
              <a:rPr lang="en-US" altLang="en-US" sz="2400" dirty="0"/>
              <a:t>Privacy requirements in task recommendation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Dept. of Computer Science </a:t>
            </a:r>
          </a:p>
          <a:p>
            <a:pPr>
              <a:defRPr/>
            </a:pPr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02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0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Difficulties </a:t>
            </a:r>
            <a:r>
              <a:rPr lang="en-US" altLang="zh-CN" dirty="0" smtClean="0"/>
              <a:t>in Privacy-preserving Task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2752" cy="4953000"/>
          </a:xfrm>
        </p:spPr>
        <p:txBody>
          <a:bodyPr/>
          <a:lstStyle/>
          <a:p>
            <a:r>
              <a:rPr lang="en-US" altLang="en-US" sz="2600" dirty="0" smtClean="0"/>
              <a:t>Multi-requester/Multi-worker (M/M)</a:t>
            </a:r>
          </a:p>
          <a:p>
            <a:pPr lvl="1"/>
            <a:r>
              <a:rPr lang="en-US" altLang="en-US" dirty="0" smtClean="0"/>
              <a:t>Scalability: large number of task-requesters and workers</a:t>
            </a:r>
          </a:p>
          <a:p>
            <a:pPr lvl="1"/>
            <a:r>
              <a:rPr lang="en-US" altLang="en-US" dirty="0" smtClean="0"/>
              <a:t>Dynamics of task-requesters and workers</a:t>
            </a:r>
          </a:p>
          <a:p>
            <a:pPr lvl="2"/>
            <a:r>
              <a:rPr lang="en-US" altLang="en-US" dirty="0" smtClean="0"/>
              <a:t>Dynamic task publications and workers revocation</a:t>
            </a:r>
          </a:p>
          <a:p>
            <a:pPr lvl="1"/>
            <a:r>
              <a:rPr lang="en-US" altLang="en-US" dirty="0" smtClean="0"/>
              <a:t>No owner-enforced search authorization</a:t>
            </a:r>
          </a:p>
          <a:p>
            <a:r>
              <a:rPr lang="en-US" altLang="en-US" sz="2600" dirty="0" smtClean="0"/>
              <a:t>Expressiveness and conjunctive queries</a:t>
            </a:r>
          </a:p>
          <a:p>
            <a:pPr lvl="1"/>
            <a:r>
              <a:rPr lang="en-US" altLang="en-US" dirty="0" smtClean="0"/>
              <a:t>Rich expressions of task requirements </a:t>
            </a:r>
            <a:r>
              <a:rPr lang="en-US" altLang="en-US" dirty="0" smtClean="0"/>
              <a:t>or</a:t>
            </a:r>
            <a:r>
              <a:rPr lang="en-US" altLang="en-US" dirty="0" smtClean="0"/>
              <a:t> </a:t>
            </a:r>
            <a:r>
              <a:rPr lang="en-US" altLang="en-US" dirty="0" smtClean="0"/>
              <a:t>worker interests</a:t>
            </a:r>
          </a:p>
          <a:p>
            <a:pPr lvl="1"/>
            <a:r>
              <a:rPr lang="en-US" altLang="en-US" dirty="0" smtClean="0"/>
              <a:t>Conjunctive </a:t>
            </a:r>
            <a:r>
              <a:rPr lang="en-US" altLang="en-US" dirty="0" smtClean="0"/>
              <a:t>queries with Boolean operations</a:t>
            </a:r>
          </a:p>
          <a:p>
            <a:r>
              <a:rPr lang="en-US" altLang="en-US" sz="2600" dirty="0" smtClean="0"/>
              <a:t>User collusions </a:t>
            </a:r>
            <a:endParaRPr lang="en-US" altLang="en-US" dirty="0" smtClean="0"/>
          </a:p>
          <a:p>
            <a:endParaRPr lang="en-US" altLang="zh-CN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Dept. of Computer Science </a:t>
            </a:r>
          </a:p>
          <a:p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7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Proxy Re-encryption Scheme 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Secure 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We propose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 proxy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re-encryption scheme for secure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 matching</a:t>
            </a:r>
          </a:p>
          <a:p>
            <a:r>
              <a:rPr lang="en-US" altLang="zh-CN" dirty="0" smtClean="0"/>
              <a:t>It is k</a:t>
            </a:r>
            <a:r>
              <a:rPr lang="en-US" dirty="0" smtClean="0"/>
              <a:t>eyword-based </a:t>
            </a:r>
            <a:r>
              <a:rPr lang="en-US" dirty="0" smtClean="0"/>
              <a:t>matching between</a:t>
            </a:r>
            <a:r>
              <a:rPr lang="zh-CN" altLang="en-US" dirty="0" smtClean="0"/>
              <a:t> </a:t>
            </a:r>
            <a:r>
              <a:rPr lang="en-US" dirty="0" smtClean="0"/>
              <a:t>task </a:t>
            </a:r>
            <a:r>
              <a:rPr lang="en-US" altLang="zh-CN" dirty="0" smtClean="0"/>
              <a:t>requirements</a:t>
            </a:r>
            <a:r>
              <a:rPr lang="zh-CN" alt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worker </a:t>
            </a:r>
            <a:r>
              <a:rPr lang="en-US" dirty="0" smtClean="0"/>
              <a:t>interests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KMS generates a pair of keys for each user, one for the user and the other for the broker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broker re-encrypts the </a:t>
            </a:r>
            <a:r>
              <a:rPr lang="en-US" dirty="0" err="1" smtClean="0"/>
              <a:t>ciphertexts</a:t>
            </a:r>
            <a:r>
              <a:rPr lang="en-US" dirty="0" smtClean="0"/>
              <a:t> encrypted by task-requesters or workers, and performs matching over the re-encrypted </a:t>
            </a:r>
            <a:r>
              <a:rPr lang="en-US" dirty="0" err="1"/>
              <a:t>c</a:t>
            </a:r>
            <a:r>
              <a:rPr lang="en-US" dirty="0" err="1" smtClean="0"/>
              <a:t>iphertexts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Dept. of Computer Science </a:t>
            </a:r>
          </a:p>
          <a:p>
            <a:pPr>
              <a:defRPr/>
            </a:pPr>
            <a:r>
              <a:rPr lang="en-US" altLang="zh-CN" dirty="0" smtClean="0"/>
              <a:t>City University of Hong Kong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34DD72-5AFB-471A-A776-D4851C431C6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6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611188" y="446088"/>
            <a:ext cx="79216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800" dirty="0">
              <a:solidFill>
                <a:schemeClr val="tx2"/>
              </a:solidFill>
              <a:latin typeface="+mj-lt"/>
              <a:ea typeface="MS PGothic" pitchFamily="34" charset="-128"/>
              <a:cs typeface="宋体" panose="02010600030101010101" pitchFamily="2" charset="-12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Model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Dept. of Computer Science </a:t>
            </a:r>
          </a:p>
          <a:p>
            <a:r>
              <a:rPr lang="en-US" altLang="zh-CN" smtClean="0"/>
              <a:t>City University of Hong Kong</a:t>
            </a:r>
            <a:endParaRPr lang="zh-CN" altLang="en-US" dirty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495AECF-E210-4D66-AE0C-B093B0579521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4" y="1409699"/>
            <a:ext cx="8631751" cy="491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22959</TotalTime>
  <Words>3984</Words>
  <Application>Microsoft Office PowerPoint</Application>
  <PresentationFormat>On-screen Show (4:3)</PresentationFormat>
  <Paragraphs>379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Custom Design</vt:lpstr>
      <vt:lpstr>PowerPoint Presentation</vt:lpstr>
      <vt:lpstr>Search over Encrypted Data</vt:lpstr>
      <vt:lpstr>An Example of Searchable Encryption</vt:lpstr>
      <vt:lpstr>Major Techniques for Searchable Encryption</vt:lpstr>
      <vt:lpstr>Research Issues in Searchable Encryption</vt:lpstr>
      <vt:lpstr>Privacy-Preserving Task Recommendation in Crowdsourcing</vt:lpstr>
      <vt:lpstr>Difficulties in Privacy-preserving Task Recommendation</vt:lpstr>
      <vt:lpstr>Proxy Re-encryption Scheme for Secure Task Recommendation</vt:lpstr>
      <vt:lpstr>System Model</vt:lpstr>
      <vt:lpstr>Steps of Secure Task Recommendation</vt:lpstr>
      <vt:lpstr>System Initialization</vt:lpstr>
      <vt:lpstr>PowerPoint Presentation</vt:lpstr>
      <vt:lpstr>PowerPoint Presentation</vt:lpstr>
      <vt:lpstr>PowerPoint Presentation</vt:lpstr>
      <vt:lpstr>PowerPoint Presentation</vt:lpstr>
      <vt:lpstr>Task Content Encryption and Decryption</vt:lpstr>
      <vt:lpstr>Task Recommendation without Proxy Re-encryption</vt:lpstr>
      <vt:lpstr>System Model and Fundamentals </vt:lpstr>
      <vt:lpstr>Construction Algorithms</vt:lpstr>
      <vt:lpstr>Generation of Secret Keys for Workers</vt:lpstr>
      <vt:lpstr>Task Encryption and Trapdoor Generation</vt:lpstr>
      <vt:lpstr>Matching between Keyword-ciphertext and Trapdoor</vt:lpstr>
      <vt:lpstr>Correctness Proof</vt:lpstr>
      <vt:lpstr>Worker Revocation Problem</vt:lpstr>
      <vt:lpstr>Research Issues in Secure Task Recommendation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kane</dc:creator>
  <cp:lastModifiedBy>Prof. JIA Xiaohua</cp:lastModifiedBy>
  <cp:revision>1611</cp:revision>
  <cp:lastPrinted>2017-05-11T02:52:04Z</cp:lastPrinted>
  <dcterms:created xsi:type="dcterms:W3CDTF">2010-03-14T01:20:23Z</dcterms:created>
  <dcterms:modified xsi:type="dcterms:W3CDTF">2017-05-13T02:40:31Z</dcterms:modified>
</cp:coreProperties>
</file>