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7" r:id="rId3"/>
    <p:sldId id="260" r:id="rId4"/>
    <p:sldId id="292" r:id="rId5"/>
    <p:sldId id="266" r:id="rId6"/>
    <p:sldId id="303" r:id="rId7"/>
    <p:sldId id="316" r:id="rId8"/>
    <p:sldId id="317" r:id="rId9"/>
    <p:sldId id="322" r:id="rId10"/>
    <p:sldId id="361" r:id="rId11"/>
    <p:sldId id="370" r:id="rId12"/>
    <p:sldId id="371" r:id="rId13"/>
    <p:sldId id="372" r:id="rId14"/>
    <p:sldId id="373" r:id="rId15"/>
    <p:sldId id="308" r:id="rId16"/>
    <p:sldId id="331" r:id="rId17"/>
    <p:sldId id="332" r:id="rId18"/>
    <p:sldId id="356" r:id="rId19"/>
    <p:sldId id="359" r:id="rId20"/>
    <p:sldId id="357" r:id="rId21"/>
    <p:sldId id="360" r:id="rId22"/>
    <p:sldId id="341" r:id="rId23"/>
    <p:sldId id="338" r:id="rId24"/>
    <p:sldId id="369" r:id="rId25"/>
    <p:sldId id="343" r:id="rId26"/>
    <p:sldId id="346" r:id="rId27"/>
    <p:sldId id="353" r:id="rId28"/>
    <p:sldId id="344" r:id="rId29"/>
    <p:sldId id="276" r:id="rId30"/>
    <p:sldId id="289" r:id="rId31"/>
    <p:sldId id="355" r:id="rId32"/>
    <p:sldId id="354" r:id="rId33"/>
    <p:sldId id="315" r:id="rId34"/>
    <p:sldId id="281" r:id="rId35"/>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472C4"/>
    <a:srgbClr val="0D0D0D"/>
    <a:srgbClr val="FFFFFF"/>
    <a:srgbClr val="D9231F"/>
    <a:srgbClr val="A6A6A6"/>
    <a:srgbClr val="FF7373"/>
    <a:srgbClr val="EFA209"/>
    <a:srgbClr val="EB9C02"/>
    <a:srgbClr val="C37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73962" autoAdjust="0"/>
  </p:normalViewPr>
  <p:slideViewPr>
    <p:cSldViewPr snapToGrid="0">
      <p:cViewPr varScale="1">
        <p:scale>
          <a:sx n="81" d="100"/>
          <a:sy n="81" d="100"/>
        </p:scale>
        <p:origin x="92" y="1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5427"/>
          </a:xfrm>
          <a:prstGeom prst="rect">
            <a:avLst/>
          </a:prstGeom>
        </p:spPr>
        <p:txBody>
          <a:bodyPr vert="horz" lIns="93177" tIns="46589" rIns="93177" bIns="46589" rtlCol="0"/>
          <a:lstStyle>
            <a:lvl1pPr algn="r">
              <a:defRPr sz="1200"/>
            </a:lvl1pPr>
          </a:lstStyle>
          <a:p>
            <a:fld id="{EDE4543A-9B83-4D01-90CD-38699B740EC9}" type="datetimeFigureOut">
              <a:rPr lang="en-US" smtClean="0"/>
              <a:t>6/29/2025</a:t>
            </a:fld>
            <a:endParaRPr lang="en-US"/>
          </a:p>
        </p:txBody>
      </p:sp>
      <p:sp>
        <p:nvSpPr>
          <p:cNvPr id="4" name="Footer Placeholder 3"/>
          <p:cNvSpPr>
            <a:spLocks noGrp="1"/>
          </p:cNvSpPr>
          <p:nvPr>
            <p:ph type="ftr" sz="quarter" idx="2"/>
          </p:nvPr>
        </p:nvSpPr>
        <p:spPr>
          <a:xfrm>
            <a:off x="1" y="9378826"/>
            <a:ext cx="2945659" cy="49542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6"/>
            <a:ext cx="2945659" cy="495426"/>
          </a:xfrm>
          <a:prstGeom prst="rect">
            <a:avLst/>
          </a:prstGeom>
        </p:spPr>
        <p:txBody>
          <a:bodyPr vert="horz" lIns="93177" tIns="46589" rIns="93177" bIns="46589" rtlCol="0" anchor="b"/>
          <a:lstStyle>
            <a:lvl1pPr algn="r">
              <a:defRPr sz="1200"/>
            </a:lvl1pPr>
          </a:lstStyle>
          <a:p>
            <a:fld id="{E2B4ACEC-929B-4A69-8CEE-F67E769BBC9F}" type="slidenum">
              <a:rPr lang="en-US" smtClean="0"/>
              <a:t>‹#›</a:t>
            </a:fld>
            <a:endParaRPr lang="en-US"/>
          </a:p>
        </p:txBody>
      </p:sp>
    </p:spTree>
    <p:extLst>
      <p:ext uri="{BB962C8B-B14F-4D97-AF65-F5344CB8AC3E}">
        <p14:creationId xmlns:p14="http://schemas.microsoft.com/office/powerpoint/2010/main" val="2046220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4" y="1"/>
            <a:ext cx="2945659" cy="495427"/>
          </a:xfrm>
          <a:prstGeom prst="rect">
            <a:avLst/>
          </a:prstGeom>
        </p:spPr>
        <p:txBody>
          <a:bodyPr vert="horz" lIns="93177" tIns="46589" rIns="93177" bIns="46589" rtlCol="0"/>
          <a:lstStyle>
            <a:lvl1pPr algn="r">
              <a:defRPr sz="1200"/>
            </a:lvl1pPr>
          </a:lstStyle>
          <a:p>
            <a:fld id="{CA1D3886-E4AB-4469-89A1-72F18BB1F525}" type="datetimeFigureOut">
              <a:rPr lang="en-US" smtClean="0"/>
              <a:t>6/29/2025</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51984"/>
            <a:ext cx="5438140" cy="388798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6"/>
            <a:ext cx="2945659" cy="49542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6"/>
            <a:ext cx="2945659" cy="495426"/>
          </a:xfrm>
          <a:prstGeom prst="rect">
            <a:avLst/>
          </a:prstGeom>
        </p:spPr>
        <p:txBody>
          <a:bodyPr vert="horz" lIns="93177" tIns="46589" rIns="93177" bIns="46589" rtlCol="0" anchor="b"/>
          <a:lstStyle>
            <a:lvl1pPr algn="r">
              <a:defRPr sz="1200"/>
            </a:lvl1pPr>
          </a:lstStyle>
          <a:p>
            <a:fld id="{FD843B60-7AAF-47CB-ACFD-6F98EA72F912}" type="slidenum">
              <a:rPr lang="en-US" smtClean="0"/>
              <a:t>‹#›</a:t>
            </a:fld>
            <a:endParaRPr lang="en-US"/>
          </a:p>
        </p:txBody>
      </p:sp>
    </p:spTree>
    <p:extLst>
      <p:ext uri="{BB962C8B-B14F-4D97-AF65-F5344CB8AC3E}">
        <p14:creationId xmlns:p14="http://schemas.microsoft.com/office/powerpoint/2010/main" val="175455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sharing: 3 key words spell out the 3 key requirements for data sharing</a:t>
            </a:r>
          </a:p>
          <a:p>
            <a:r>
              <a:rPr lang="en-US" baseline="0" dirty="0"/>
              <a:t>Suppose you’ve a good dataset in your hand, I want let you share out your data for training a model: what are your concerns or requirement for you to share out your data</a:t>
            </a:r>
            <a:endParaRPr lang="en-HK" baseline="0" dirty="0"/>
          </a:p>
        </p:txBody>
      </p:sp>
      <p:sp>
        <p:nvSpPr>
          <p:cNvPr id="4" name="Slide Number Placeholder 3"/>
          <p:cNvSpPr>
            <a:spLocks noGrp="1"/>
          </p:cNvSpPr>
          <p:nvPr>
            <p:ph type="sldNum" sz="quarter" idx="10"/>
          </p:nvPr>
        </p:nvSpPr>
        <p:spPr/>
        <p:txBody>
          <a:bodyPr/>
          <a:lstStyle/>
          <a:p>
            <a:fld id="{FD843B60-7AAF-47CB-ACFD-6F98EA72F912}" type="slidenum">
              <a:rPr lang="en-US" smtClean="0"/>
              <a:t>1</a:t>
            </a:fld>
            <a:endParaRPr lang="en-US"/>
          </a:p>
        </p:txBody>
      </p:sp>
    </p:spTree>
    <p:extLst>
      <p:ext uri="{BB962C8B-B14F-4D97-AF65-F5344CB8AC3E}">
        <p14:creationId xmlns:p14="http://schemas.microsoft.com/office/powerpoint/2010/main" val="309267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Two requirements -&gt; Two techniques for </a:t>
            </a:r>
            <a:r>
              <a:rPr lang="en-HK" baseline="0" dirty="0" err="1"/>
              <a:t>data&amp;app</a:t>
            </a:r>
            <a:r>
              <a:rPr lang="en-HK" baseline="0" dirty="0"/>
              <a:t> binding and data masking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1) The server sends the authorized app to the owner</a:t>
            </a:r>
          </a:p>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2) The owner mask data to protect privacy, binds the masked data with the app, and sends them to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3) Server can compute over masked data efficiently</a:t>
            </a:r>
            <a:br>
              <a:rPr lang="en-HK" baseline="0" dirty="0"/>
            </a:br>
            <a:br>
              <a:rPr lang="en-HK" baseline="0" dirty="0"/>
            </a:br>
            <a:r>
              <a:rPr lang="en-HK" baseline="0" dirty="0"/>
              <a:t>Ideally, this solution is non-interactive. The </a:t>
            </a:r>
            <a:r>
              <a:rPr lang="en-HK" baseline="0" dirty="0" err="1"/>
              <a:t>binding’d</a:t>
            </a:r>
            <a:r>
              <a:rPr lang="en-HK" baseline="0" dirty="0"/>
              <a:t> be done only once, </a:t>
            </a:r>
            <a:br>
              <a:rPr lang="en-HK" baseline="0" dirty="0"/>
            </a:br>
            <a:r>
              <a:rPr lang="en-HK" baseline="0" dirty="0"/>
              <a:t>However, we cannot find a good “masking” method that all ML operations can be done on masked-data efficiently… -&gt;</a:t>
            </a:r>
          </a:p>
        </p:txBody>
      </p:sp>
      <p:sp>
        <p:nvSpPr>
          <p:cNvPr id="4" name="Slide Number Placeholder 3"/>
          <p:cNvSpPr>
            <a:spLocks noGrp="1"/>
          </p:cNvSpPr>
          <p:nvPr>
            <p:ph type="sldNum" sz="quarter" idx="10"/>
          </p:nvPr>
        </p:nvSpPr>
        <p:spPr/>
        <p:txBody>
          <a:bodyPr/>
          <a:lstStyle/>
          <a:p>
            <a:fld id="{FD843B60-7AAF-47CB-ACFD-6F98EA72F912}" type="slidenum">
              <a:rPr lang="en-US" smtClean="0"/>
              <a:t>10</a:t>
            </a:fld>
            <a:endParaRPr lang="en-US"/>
          </a:p>
        </p:txBody>
      </p:sp>
    </p:spTree>
    <p:extLst>
      <p:ext uri="{BB962C8B-B14F-4D97-AF65-F5344CB8AC3E}">
        <p14:creationId xmlns:p14="http://schemas.microsoft.com/office/powerpoint/2010/main" val="66790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5D18D-5349-41E1-AD4D-29B594133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96E30-B53E-89A0-0E34-756CC92B7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56583-C1F9-A3FF-9001-93EED6C015E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initialization;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Interactive in each round :</a:t>
            </a:r>
            <a:br>
              <a:rPr lang="en-US" baseline="0" dirty="0"/>
            </a:br>
            <a:r>
              <a:rPr lang="en-US" baseline="0" dirty="0"/>
              <a:t>a) </a:t>
            </a:r>
            <a:r>
              <a:rPr lang="en-HK" baseline="0" dirty="0"/>
              <a:t>Data user sends model parameters w to owner; b) owner computes f(</a:t>
            </a:r>
            <a:r>
              <a:rPr lang="en-HK" baseline="0" dirty="0" err="1"/>
              <a:t>M;w</a:t>
            </a:r>
            <a:r>
              <a:rPr lang="en-HK" baseline="0" dirty="0"/>
              <a:t>) and sends to user; c) the user computer f(</a:t>
            </a:r>
            <a:r>
              <a:rPr lang="en-HK" baseline="0" dirty="0" err="1"/>
              <a:t>maskedData;w</a:t>
            </a:r>
            <a:r>
              <a:rPr lang="en-HK" baseline="0" dirty="0"/>
              <a:t>) – f(</a:t>
            </a:r>
            <a:r>
              <a:rPr lang="en-HK" baseline="0" dirty="0" err="1"/>
              <a:t>M;w</a:t>
            </a:r>
            <a:r>
              <a:rPr lang="en-HK" baseline="0" dirty="0"/>
              <a:t>), obtaining f(data); note: f(</a:t>
            </a:r>
            <a:r>
              <a:rPr lang="en-HK" baseline="0" dirty="0" err="1"/>
              <a:t>M,w</a:t>
            </a:r>
            <a:r>
              <a:rPr lang="en-HK" baseline="0" dirty="0"/>
              <a:t>) cancels the noise added to the data!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HK" baseline="0" dirty="0"/>
              <a:t>Key point: a) model trainer cannot recover data; b) </a:t>
            </a:r>
            <a:r>
              <a:rPr lang="en-HK" baseline="0" dirty="0" err="1"/>
              <a:t>data&amp;model</a:t>
            </a:r>
            <a:r>
              <a:rPr lang="en-HK" baseline="0" dirty="0"/>
              <a:t> binding, </a:t>
            </a:r>
          </a:p>
        </p:txBody>
      </p:sp>
      <p:sp>
        <p:nvSpPr>
          <p:cNvPr id="4" name="Slide Number Placeholder 3">
            <a:extLst>
              <a:ext uri="{FF2B5EF4-FFF2-40B4-BE49-F238E27FC236}">
                <a16:creationId xmlns:a16="http://schemas.microsoft.com/office/drawing/2014/main" id="{CFE7719C-D989-4F5A-EFFE-69B8A89FBCCE}"/>
              </a:ext>
            </a:extLst>
          </p:cNvPr>
          <p:cNvSpPr>
            <a:spLocks noGrp="1"/>
          </p:cNvSpPr>
          <p:nvPr>
            <p:ph type="sldNum" sz="quarter" idx="10"/>
          </p:nvPr>
        </p:nvSpPr>
        <p:spPr/>
        <p:txBody>
          <a:bodyPr/>
          <a:lstStyle/>
          <a:p>
            <a:fld id="{FD843B60-7AAF-47CB-ACFD-6F98EA72F912}" type="slidenum">
              <a:rPr lang="en-US" smtClean="0"/>
              <a:t>11</a:t>
            </a:fld>
            <a:endParaRPr lang="en-US"/>
          </a:p>
        </p:txBody>
      </p:sp>
    </p:spTree>
    <p:extLst>
      <p:ext uri="{BB962C8B-B14F-4D97-AF65-F5344CB8AC3E}">
        <p14:creationId xmlns:p14="http://schemas.microsoft.com/office/powerpoint/2010/main" val="196525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AD625-1AC0-A780-AFFF-3E8A5F125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E37C1-D6D8-9314-BCEB-75E9EA9DED2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99FBFAC-9E75-0BF4-5000-BD9B2EB181A0}"/>
                  </a:ext>
                </a:extLst>
              </p:cNvPr>
              <p:cNvSpPr>
                <a:spLocks noGrp="1"/>
              </p:cNvSpPr>
              <p:nvPr>
                <p:ph type="body" idx="1"/>
              </p:nvPr>
            </p:nvSpPr>
            <p:spPr/>
            <p:txBody>
              <a:bodyPr/>
              <a:lstStyle/>
              <a:p>
                <a:r>
                  <a:rPr lang="en-US" dirty="0"/>
                  <a:t>In</a:t>
                </a:r>
                <a:r>
                  <a:rPr lang="en-US" baseline="0" dirty="0"/>
                  <a:t> details: </a:t>
                </a:r>
                <a:r>
                  <a:rPr lang="en-US" dirty="0"/>
                  <a:t>Training f is</a:t>
                </a:r>
                <a:r>
                  <a:rPr lang="en-US" baseline="0" dirty="0"/>
                  <a:t> </a:t>
                </a:r>
                <a:r>
                  <a:rPr lang="en-US" dirty="0"/>
                  <a:t>to compute the gradients </a:t>
                </a:r>
                <a14:m>
                  <m:oMath xmlns:m="http://schemas.openxmlformats.org/officeDocument/2006/math">
                    <m:r>
                      <m:rPr>
                        <m:sty m:val="p"/>
                      </m:rPr>
                      <a:rPr lang="en-HK" altLang="zh-CN" sz="1200" i="1" smtClean="0">
                        <a:solidFill>
                          <a:srgbClr val="C00000"/>
                        </a:solidFill>
                        <a:latin typeface="Cambria Math" panose="02040503050406030204" pitchFamily="18" charset="0"/>
                        <a:ea typeface="Cambria Math" panose="02040503050406030204" pitchFamily="18" charset="0"/>
                      </a:rPr>
                      <m:t>∇</m:t>
                    </m:r>
                    <m:r>
                      <a:rPr lang="en-US" altLang="zh-CN" sz="1200" b="0" i="1" smtClean="0">
                        <a:solidFill>
                          <a:srgbClr val="C00000"/>
                        </a:solidFill>
                        <a:latin typeface="Cambria Math" panose="02040503050406030204" pitchFamily="18" charset="0"/>
                        <a:ea typeface="Cambria Math" panose="02040503050406030204" pitchFamily="18" charset="0"/>
                      </a:rPr>
                      <m:t>𝑓</m:t>
                    </m:r>
                    <m:r>
                      <a:rPr lang="en-US" altLang="zh-CN" sz="1200" b="0" i="1" smtClean="0">
                        <a:solidFill>
                          <a:srgbClr val="C00000"/>
                        </a:solidFill>
                        <a:latin typeface="Cambria Math" panose="02040503050406030204" pitchFamily="18" charset="0"/>
                        <a:ea typeface="Cambria Math" panose="02040503050406030204" pitchFamily="18" charset="0"/>
                      </a:rPr>
                      <m:t>(</m:t>
                    </m:r>
                    <m:r>
                      <a:rPr lang="en-HK" altLang="zh-CN" sz="1200" i="1">
                        <a:solidFill>
                          <a:srgbClr val="C00000"/>
                        </a:solidFill>
                        <a:latin typeface="Cambria Math" panose="02040503050406030204" pitchFamily="18" charset="0"/>
                        <a:ea typeface="Cambria Math" panose="02040503050406030204" pitchFamily="18" charset="0"/>
                      </a:rPr>
                      <m:t>𝒟</m:t>
                    </m:r>
                    <m:r>
                      <a:rPr lang="en-US" altLang="zh-CN" sz="1200" b="0" i="1" smtClean="0">
                        <a:solidFill>
                          <a:srgbClr val="C00000"/>
                        </a:solidFill>
                        <a:latin typeface="Cambria Math" panose="02040503050406030204" pitchFamily="18" charset="0"/>
                        <a:ea typeface="Cambria Math" panose="02040503050406030204" pitchFamily="18" charset="0"/>
                      </a:rPr>
                      <m:t>;</m:t>
                    </m:r>
                    <m:r>
                      <a:rPr lang="en-US" altLang="zh-CN" sz="1200" b="0" i="1" smtClean="0">
                        <a:solidFill>
                          <a:srgbClr val="C00000"/>
                        </a:solidFill>
                        <a:latin typeface="Cambria Math" panose="02040503050406030204" pitchFamily="18" charset="0"/>
                        <a:ea typeface="Cambria Math" panose="02040503050406030204" pitchFamily="18" charset="0"/>
                      </a:rPr>
                      <m:t>𝑤</m:t>
                    </m:r>
                    <m:r>
                      <a:rPr lang="en-US" altLang="zh-CN" sz="1200" b="0" i="1" smtClean="0">
                        <a:solidFill>
                          <a:srgbClr val="C00000"/>
                        </a:solidFill>
                        <a:latin typeface="Cambria Math" panose="02040503050406030204" pitchFamily="18" charset="0"/>
                        <a:ea typeface="Cambria Math" panose="02040503050406030204" pitchFamily="18" charset="0"/>
                      </a:rPr>
                      <m:t>)</m:t>
                    </m:r>
                  </m:oMath>
                </a14:m>
                <a:r>
                  <a:rPr lang="en-HK" altLang="zh-CN" sz="1200" dirty="0">
                    <a:solidFill>
                      <a:srgbClr val="C00000"/>
                    </a:solidFill>
                  </a:rPr>
                  <a:t> in each iteration.</a:t>
                </a:r>
                <a:r>
                  <a:rPr lang="en-HK" altLang="zh-CN" sz="1200" baseline="0" dirty="0">
                    <a:solidFill>
                      <a:srgbClr val="C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Initialization: M is a </a:t>
                </a:r>
                <a:r>
                  <a:rPr lang="en-US" baseline="0" dirty="0"/>
                  <a:t>noise matrix following Gaussian distribution, \delta is the standard deviation.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when we mask data D, we cannot mask labels y (that’s why y cannot be on server’s side in plaintext).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i-th</a:t>
                </a:r>
                <a:r>
                  <a:rPr lang="en-US" dirty="0"/>
                  <a:t> round:</a:t>
                </a:r>
                <a:r>
                  <a:rPr lang="en-US" baseline="0" dirty="0"/>
                  <a:t> interactive computation of </a:t>
                </a:r>
                <a14:m>
                  <m:oMath xmlns:m="http://schemas.openxmlformats.org/officeDocument/2006/math">
                    <m:r>
                      <m:rPr>
                        <m:sty m:val="p"/>
                      </m:rPr>
                      <a:rPr lang="en-HK" altLang="zh-CN" sz="1200" i="1" smtClean="0">
                        <a:solidFill>
                          <a:srgbClr val="C00000"/>
                        </a:solidFill>
                        <a:latin typeface="Cambria Math" panose="02040503050406030204" pitchFamily="18" charset="0"/>
                        <a:ea typeface="Cambria Math" panose="02040503050406030204" pitchFamily="18" charset="0"/>
                      </a:rPr>
                      <m:t>∇</m:t>
                    </m:r>
                    <m:r>
                      <a:rPr lang="en-US" altLang="zh-CN" sz="1200" b="0" i="1" smtClean="0">
                        <a:solidFill>
                          <a:srgbClr val="C00000"/>
                        </a:solidFill>
                        <a:latin typeface="Cambria Math" panose="02040503050406030204" pitchFamily="18" charset="0"/>
                        <a:ea typeface="Cambria Math" panose="02040503050406030204" pitchFamily="18" charset="0"/>
                      </a:rPr>
                      <m:t>𝑓</m:t>
                    </m:r>
                    <m:r>
                      <a:rPr lang="en-US" altLang="zh-CN" sz="1200" b="0" i="1" smtClean="0">
                        <a:solidFill>
                          <a:srgbClr val="C00000"/>
                        </a:solidFill>
                        <a:latin typeface="Cambria Math" panose="02040503050406030204" pitchFamily="18" charset="0"/>
                        <a:ea typeface="Cambria Math" panose="02040503050406030204" pitchFamily="18" charset="0"/>
                      </a:rPr>
                      <m:t>(</m:t>
                    </m:r>
                    <m:r>
                      <a:rPr lang="en-HK" altLang="zh-CN" sz="1200" i="1">
                        <a:solidFill>
                          <a:srgbClr val="C00000"/>
                        </a:solidFill>
                        <a:latin typeface="Cambria Math" panose="02040503050406030204" pitchFamily="18" charset="0"/>
                        <a:ea typeface="Cambria Math" panose="02040503050406030204" pitchFamily="18" charset="0"/>
                      </a:rPr>
                      <m:t>𝒟</m:t>
                    </m:r>
                    <m:r>
                      <a:rPr lang="en-US" altLang="zh-CN" sz="1200" b="0" i="1" smtClean="0">
                        <a:solidFill>
                          <a:srgbClr val="C00000"/>
                        </a:solidFill>
                        <a:latin typeface="Cambria Math" panose="02040503050406030204" pitchFamily="18" charset="0"/>
                        <a:ea typeface="Cambria Math" panose="02040503050406030204" pitchFamily="18" charset="0"/>
                      </a:rPr>
                      <m:t>;</m:t>
                    </m:r>
                    <m:r>
                      <a:rPr lang="en-US" altLang="zh-CN" sz="1200" b="0" i="1" smtClean="0">
                        <a:solidFill>
                          <a:srgbClr val="C00000"/>
                        </a:solidFill>
                        <a:latin typeface="Cambria Math" panose="02040503050406030204" pitchFamily="18" charset="0"/>
                        <a:ea typeface="Cambria Math" panose="02040503050406030204" pitchFamily="18" charset="0"/>
                      </a:rPr>
                      <m:t>𝑤</m:t>
                    </m:r>
                    <m:r>
                      <a:rPr lang="en-US" altLang="zh-CN" sz="1200" b="0" i="1" smtClean="0">
                        <a:solidFill>
                          <a:srgbClr val="C00000"/>
                        </a:solidFill>
                        <a:latin typeface="Cambria Math" panose="02040503050406030204" pitchFamily="18" charset="0"/>
                        <a:ea typeface="Cambria Math" panose="02040503050406030204" pitchFamily="18" charset="0"/>
                      </a:rPr>
                      <m:t>)</m:t>
                    </m:r>
                  </m:oMath>
                </a14:m>
                <a:r>
                  <a:rPr lang="en-US" dirty="0"/>
                  <a:t>, note: noise M is canceled.</a:t>
                </a:r>
              </a:p>
              <a:p>
                <a:r>
                  <a:rPr lang="en-US" dirty="0"/>
                  <a:t>This is for linear function. However, for non-linear…</a:t>
                </a:r>
                <a:br>
                  <a:rPr lang="en-US" dirty="0"/>
                </a:br>
                <a:br>
                  <a:rPr lang="en-US" dirty="0"/>
                </a:br>
                <a:endParaRPr lang="en-HK" dirty="0"/>
              </a:p>
            </p:txBody>
          </p:sp>
        </mc:Choice>
        <mc:Fallback xmlns="">
          <p:sp>
            <p:nvSpPr>
              <p:cNvPr id="3" name="Notes Placeholder 2">
                <a:extLst>
                  <a:ext uri="{FF2B5EF4-FFF2-40B4-BE49-F238E27FC236}">
                    <a16:creationId xmlns:a16="http://schemas.microsoft.com/office/drawing/2014/main" id="{699FBFAC-9E75-0BF4-5000-BD9B2EB181A0}"/>
                  </a:ext>
                </a:extLst>
              </p:cNvPr>
              <p:cNvSpPr>
                <a:spLocks noGrp="1"/>
              </p:cNvSpPr>
              <p:nvPr>
                <p:ph type="body" idx="1"/>
              </p:nvPr>
            </p:nvSpPr>
            <p:spPr/>
            <p:txBody>
              <a:bodyPr/>
              <a:lstStyle/>
              <a:p>
                <a:r>
                  <a:rPr lang="en-US" dirty="0"/>
                  <a:t>In Deep Learning/Machine Learning, initialize F with f(D, \theta)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dataset, \theta: parameters, y: output label.</a:t>
                </a:r>
                <a:br>
                  <a:rPr lang="en-US" dirty="0"/>
                </a:br>
                <a:r>
                  <a:rPr lang="en-US" dirty="0"/>
                  <a:t>Training f on \theta is equivalent to computing the gradients </a:t>
                </a:r>
                <a:r>
                  <a:rPr lang="en-HK" altLang="zh-CN" sz="1200" i="0">
                    <a:solidFill>
                      <a:srgbClr val="C00000"/>
                    </a:solidFill>
                    <a:latin typeface="Cambria Math" panose="02040503050406030204" pitchFamily="18" charset="0"/>
                    <a:ea typeface="Cambria Math" panose="02040503050406030204" pitchFamily="18" charset="0"/>
                  </a:rPr>
                  <a:t>∇</a:t>
                </a:r>
                <a:r>
                  <a:rPr lang="en-US" altLang="zh-CN" sz="1200" b="0" i="0">
                    <a:solidFill>
                      <a:srgbClr val="C00000"/>
                    </a:solidFill>
                    <a:latin typeface="Cambria Math" panose="02040503050406030204" pitchFamily="18" charset="0"/>
                    <a:ea typeface="Cambria Math" panose="02040503050406030204" pitchFamily="18" charset="0"/>
                  </a:rPr>
                  <a:t>𝑓(</a:t>
                </a:r>
                <a:r>
                  <a:rPr lang="en-HK" altLang="zh-CN" sz="1200" i="0">
                    <a:solidFill>
                      <a:srgbClr val="C00000"/>
                    </a:solidFill>
                    <a:latin typeface="Cambria Math" panose="02040503050406030204" pitchFamily="18" charset="0"/>
                    <a:ea typeface="Cambria Math" panose="02040503050406030204" pitchFamily="18" charset="0"/>
                  </a:rPr>
                  <a:t>𝒟</a:t>
                </a:r>
                <a:r>
                  <a:rPr lang="en-US" altLang="zh-CN" sz="1200" b="0" i="0">
                    <a:solidFill>
                      <a:srgbClr val="C00000"/>
                    </a:solidFill>
                    <a:latin typeface="Cambria Math" panose="02040503050406030204" pitchFamily="18" charset="0"/>
                    <a:ea typeface="Cambria Math" panose="02040503050406030204" pitchFamily="18" charset="0"/>
                  </a:rPr>
                  <a:t>;𝜃)</a:t>
                </a:r>
                <a:r>
                  <a:rPr lang="en-HK" altLang="zh-CN" sz="1200" dirty="0">
                    <a:solidFill>
                      <a:srgbClr val="C00000"/>
                    </a:solidFill>
                  </a:rPr>
                  <a:t> in each iteration.</a:t>
                </a:r>
                <a:r>
                  <a:rPr lang="en-HK" altLang="zh-CN" sz="1200" baseline="0" dirty="0">
                    <a:solidFill>
                      <a:srgbClr val="C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altLang="zh-CN" sz="1200" baseline="0" dirty="0">
                    <a:solidFill>
                      <a:srgbClr val="C00000"/>
                    </a:solidFill>
                  </a:rPr>
                  <a:t>During the training, we want to 1) preserve the privacy, and 2) make sure that </a:t>
                </a:r>
                <a:r>
                  <a:rPr lang="en-HK" altLang="zh-CN" sz="1200" i="0">
                    <a:latin typeface="Cambria Math" panose="02040503050406030204" pitchFamily="18" charset="0"/>
                    <a:ea typeface="Cambria Math" panose="02040503050406030204" pitchFamily="18" charset="0"/>
                  </a:rPr>
                  <a:t>𝒟</a:t>
                </a:r>
                <a:r>
                  <a:rPr lang="en-HK" altLang="zh-CN" sz="1200" dirty="0">
                    <a:solidFill>
                      <a:schemeClr val="tx1"/>
                    </a:solidFill>
                  </a:rPr>
                  <a:t> can only be used on training</a:t>
                </a:r>
                <a:r>
                  <a:rPr lang="en-HK" altLang="zh-CN" sz="1200" baseline="0" dirty="0">
                    <a:solidFill>
                      <a:schemeClr val="tx1"/>
                    </a:solidFill>
                  </a:rPr>
                  <a:t> the authorized model.</a:t>
                </a:r>
                <a:endParaRPr lang="en-HK" altLang="zh-CN"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HK" altLang="zh-CN"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achieve this….the owner computes the gradients on M: </a:t>
                </a:r>
                <a:r>
                  <a:rPr lang="en-HK" altLang="zh-CN" sz="1200" i="0">
                    <a:solidFill>
                      <a:schemeClr val="tx1"/>
                    </a:solidFill>
                    <a:latin typeface="Cambria Math" panose="02040503050406030204" pitchFamily="18" charset="0"/>
                    <a:ea typeface="Cambria Math" panose="02040503050406030204" pitchFamily="18" charset="0"/>
                  </a:rPr>
                  <a:t>∇</a:t>
                </a:r>
                <a:r>
                  <a:rPr lang="en-US" altLang="zh-CN" sz="1200" i="0">
                    <a:solidFill>
                      <a:schemeClr val="tx1"/>
                    </a:solidFill>
                    <a:latin typeface="Cambria Math" panose="02040503050406030204" pitchFamily="18" charset="0"/>
                    <a:ea typeface="Cambria Math" panose="02040503050406030204" pitchFamily="18" charset="0"/>
                  </a:rPr>
                  <a:t>𝑓(ℳ;𝜃)</a:t>
                </a:r>
                <a:endParaRPr lang="en-HK" altLang="zh-CN" sz="1400" dirty="0">
                  <a:solidFill>
                    <a:srgbClr val="4472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computes the gradients on the masked data </a:t>
                </a:r>
                <a:r>
                  <a:rPr lang="en-HK" altLang="zh-CN" sz="1200" i="0">
                    <a:solidFill>
                      <a:schemeClr val="tx1"/>
                    </a:solidFill>
                    <a:latin typeface="Cambria Math" panose="02040503050406030204" pitchFamily="18" charset="0"/>
                    <a:ea typeface="Cambria Math" panose="02040503050406030204" pitchFamily="18" charset="0"/>
                  </a:rPr>
                  <a:t>∇</a:t>
                </a:r>
                <a:r>
                  <a:rPr lang="en-US" altLang="zh-CN" sz="1200" i="0">
                    <a:solidFill>
                      <a:schemeClr val="tx1"/>
                    </a:solidFill>
                    <a:latin typeface="Cambria Math" panose="02040503050406030204" pitchFamily="18" charset="0"/>
                    <a:ea typeface="Cambria Math" panose="02040503050406030204" pitchFamily="18" charset="0"/>
                  </a:rPr>
                  <a:t>𝑓(ℳ</a:t>
                </a:r>
                <a:r>
                  <a:rPr lang="en-US" altLang="zh-CN" sz="1200" b="0" i="0">
                    <a:solidFill>
                      <a:schemeClr val="tx1"/>
                    </a:solidFill>
                    <a:latin typeface="Cambria Math" panose="02040503050406030204" pitchFamily="18" charset="0"/>
                    <a:ea typeface="Cambria Math" panose="02040503050406030204" pitchFamily="18" charset="0"/>
                  </a:rPr>
                  <a:t>⊕</a:t>
                </a:r>
                <a:r>
                  <a:rPr lang="zh-CN" altLang="en-US" sz="1200" b="0" i="0">
                    <a:solidFill>
                      <a:schemeClr val="tx1"/>
                    </a:solidFill>
                    <a:latin typeface="Cambria Math" panose="02040503050406030204" pitchFamily="18" charset="0"/>
                    <a:ea typeface="Cambria Math" panose="02040503050406030204" pitchFamily="18" charset="0"/>
                  </a:rPr>
                  <a:t>𝒟</a:t>
                </a:r>
                <a:r>
                  <a:rPr lang="en-US" altLang="zh-CN" sz="1200" i="0">
                    <a:solidFill>
                      <a:schemeClr val="tx1"/>
                    </a:solidFill>
                    <a:latin typeface="Cambria Math" panose="02040503050406030204" pitchFamily="18" charset="0"/>
                    <a:ea typeface="Cambria Math" panose="02040503050406030204" pitchFamily="18" charset="0"/>
                  </a:rPr>
                  <a:t>;𝜃)</a:t>
                </a:r>
                <a:endParaRPr lang="en-HK" altLang="zh-CN" sz="1200" dirty="0">
                  <a:solidFill>
                    <a:schemeClr val="tx1"/>
                  </a:solidFill>
                </a:endParaRPr>
              </a:p>
              <a:p>
                <a:r>
                  <a:rPr lang="en-US" dirty="0"/>
                  <a:t>The ground truth gradient can be recovered by the last equation.</a:t>
                </a:r>
                <a:br>
                  <a:rPr lang="en-US" dirty="0"/>
                </a:br>
                <a:endParaRPr lang="en-US" dirty="0"/>
              </a:p>
              <a:p>
                <a:r>
                  <a:rPr lang="en-US" dirty="0"/>
                  <a:t>This is a simplification of the training. In real implementation, we also need to consider 1) non-linear operations like activation functions, and 2) loss functions. </a:t>
                </a:r>
                <a:br>
                  <a:rPr lang="en-US" dirty="0"/>
                </a:br>
                <a:r>
                  <a:rPr lang="en-US" dirty="0"/>
                  <a:t>To solve these issues, ---go the next page.</a:t>
                </a:r>
                <a:br>
                  <a:rPr lang="en-US" dirty="0"/>
                </a:br>
                <a:br>
                  <a:rPr lang="en-US" dirty="0"/>
                </a:br>
                <a:r>
                  <a:rPr lang="en-US" dirty="0"/>
                  <a:t>-----------------------------------------------------</a:t>
                </a:r>
                <a:br>
                  <a:rPr lang="en-US" dirty="0"/>
                </a:br>
                <a:r>
                  <a:rPr lang="en-US" dirty="0"/>
                  <a:t>?M</a:t>
                </a:r>
              </a:p>
              <a:p>
                <a:r>
                  <a:rPr lang="en-US" dirty="0"/>
                  <a:t>?plaintext-compatible mask, data recoverable?</a:t>
                </a:r>
              </a:p>
              <a:p>
                <a:r>
                  <a:rPr lang="en-US" dirty="0"/>
                  <a:t>?F(</a:t>
                </a:r>
                <a:r>
                  <a:rPr lang="en-US" dirty="0" err="1"/>
                  <a:t>authstate</a:t>
                </a:r>
                <a:r>
                  <a:rPr lang="en-US" dirty="0"/>
                  <a:t>)</a:t>
                </a:r>
              </a:p>
              <a:p>
                <a:r>
                  <a:rPr lang="en-US" dirty="0"/>
                  <a:t>Data user zero-sum map the \psi app and send it to data owner</a:t>
                </a:r>
              </a:p>
              <a:p>
                <a:r>
                  <a:rPr lang="en-US" dirty="0"/>
                  <a:t>Data owner can verify the app, mask data \</a:t>
                </a:r>
                <a:r>
                  <a:rPr lang="en-US" dirty="0" err="1"/>
                  <a:t>oplus</a:t>
                </a:r>
                <a:r>
                  <a:rPr lang="en-US" dirty="0"/>
                  <a:t> with \psi app, send masked data to user</a:t>
                </a:r>
              </a:p>
              <a:p>
                <a:r>
                  <a:rPr lang="en-US" dirty="0"/>
                  <a:t>Data user can run app over the masked data, but cannot recover it</a:t>
                </a:r>
              </a:p>
              <a:p>
                <a:r>
                  <a:rPr lang="en-HK" dirty="0"/>
                  <a:t>Data \</a:t>
                </a:r>
                <a:r>
                  <a:rPr lang="en-HK" dirty="0" err="1"/>
                  <a:t>oplus</a:t>
                </a:r>
                <a:r>
                  <a:rPr lang="en-HK" dirty="0"/>
                  <a:t> psi app serves two purposes: binding and data masking</a:t>
                </a:r>
              </a:p>
            </p:txBody>
          </p:sp>
        </mc:Fallback>
      </mc:AlternateContent>
      <p:sp>
        <p:nvSpPr>
          <p:cNvPr id="4" name="Slide Number Placeholder 3">
            <a:extLst>
              <a:ext uri="{FF2B5EF4-FFF2-40B4-BE49-F238E27FC236}">
                <a16:creationId xmlns:a16="http://schemas.microsoft.com/office/drawing/2014/main" id="{1B2F3F82-789B-0FBF-AA2E-EED71F4BE3A3}"/>
              </a:ext>
            </a:extLst>
          </p:cNvPr>
          <p:cNvSpPr>
            <a:spLocks noGrp="1"/>
          </p:cNvSpPr>
          <p:nvPr>
            <p:ph type="sldNum" sz="quarter" idx="10"/>
          </p:nvPr>
        </p:nvSpPr>
        <p:spPr/>
        <p:txBody>
          <a:bodyPr/>
          <a:lstStyle/>
          <a:p>
            <a:fld id="{FD843B60-7AAF-47CB-ACFD-6F98EA72F912}" type="slidenum">
              <a:rPr lang="en-US" smtClean="0"/>
              <a:t>12</a:t>
            </a:fld>
            <a:endParaRPr lang="en-US"/>
          </a:p>
        </p:txBody>
      </p:sp>
    </p:spTree>
    <p:extLst>
      <p:ext uri="{BB962C8B-B14F-4D97-AF65-F5344CB8AC3E}">
        <p14:creationId xmlns:p14="http://schemas.microsoft.com/office/powerpoint/2010/main" val="619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FFB9F-92E5-D025-7AEB-9099EB7C6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E9355-15F3-A7BB-0C31-6688F1CA1F8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F369A56-F8EA-CFF8-38CF-CCA521EA7C08}"/>
                  </a:ext>
                </a:extLst>
              </p:cNvPr>
              <p:cNvSpPr>
                <a:spLocks noGrp="1"/>
              </p:cNvSpPr>
              <p:nvPr>
                <p:ph type="body" idx="1"/>
              </p:nvPr>
            </p:nvSpPr>
            <p:spPr/>
            <p:txBody>
              <a:bodyPr/>
              <a:lstStyle/>
              <a:p>
                <a:r>
                  <a:rPr lang="en-US" altLang="zh-CN" dirty="0"/>
                  <a:t>To address the issue of non-linearity and loss function, we first compute </a:t>
                </a:r>
                <a:r>
                  <a:rPr lang="en-US" altLang="zh-CN" dirty="0" err="1"/>
                  <a:t>ReLU</a:t>
                </a:r>
                <a:r>
                  <a:rPr lang="en-US" altLang="zh-CN" dirty="0"/>
                  <a:t> at the owner, denoted as `\sigma` to make f linear. \sigma is computed via one forward pass using data D, can be done efficiently</a:t>
                </a:r>
                <a:r>
                  <a:rPr lang="en-US" altLang="zh-CN" sz="1200" baseline="0" dirty="0"/>
                  <a:t>. </a:t>
                </a:r>
                <a:br>
                  <a:rPr lang="en-US" altLang="zh-CN" dirty="0"/>
                </a:br>
                <a:r>
                  <a:rPr lang="en-US" altLang="zh-CN" dirty="0"/>
                  <a:t>Then, loss-function can be done linearly as by Proposition 1, note: the loss-head and last part are done by the owner. </a:t>
                </a:r>
              </a:p>
              <a:p>
                <a:endParaRPr lang="en-US" dirty="0"/>
              </a:p>
            </p:txBody>
          </p:sp>
        </mc:Choice>
        <mc:Fallback xmlns="">
          <p:sp>
            <p:nvSpPr>
              <p:cNvPr id="3" name="Notes Placeholder 2">
                <a:extLst>
                  <a:ext uri="{FF2B5EF4-FFF2-40B4-BE49-F238E27FC236}">
                    <a16:creationId xmlns:a16="http://schemas.microsoft.com/office/drawing/2014/main" id="{0F369A56-F8EA-CFF8-38CF-CCA521EA7C08}"/>
                  </a:ext>
                </a:extLst>
              </p:cNvPr>
              <p:cNvSpPr>
                <a:spLocks noGrp="1"/>
              </p:cNvSpPr>
              <p:nvPr>
                <p:ph type="body" idx="1"/>
              </p:nvPr>
            </p:nvSpPr>
            <p:spPr/>
            <p:txBody>
              <a:bodyPr/>
              <a:lstStyle/>
              <a:p>
                <a:r>
                  <a:rPr lang="en-US" altLang="zh-CN" dirty="0"/>
                  <a:t>To address the issue of non-linearity and loss function, we 1) fix the activation results as `\sigma` to guarantee the linearity of f; \sigma is computed by the owner via one forward pass using the ground truth data D. The computation can be effectively done (forward pass is very fast). </a:t>
                </a:r>
                <a:br>
                  <a:rPr lang="en-US" altLang="zh-CN" dirty="0"/>
                </a:br>
                <a:r>
                  <a:rPr lang="en-US" altLang="zh-CN" sz="1200" b="0" i="0">
                    <a:solidFill>
                      <a:schemeClr val="tx1"/>
                    </a:solidFill>
                    <a:latin typeface="Cambria Math" panose="02040503050406030204" pitchFamily="18" charset="0"/>
                  </a:rPr>
                  <a:t>𝜎</a:t>
                </a:r>
                <a:r>
                  <a:rPr lang="en-US" altLang="zh-CN" sz="1200" b="0" i="0">
                    <a:latin typeface="Cambria Math" panose="02040503050406030204" pitchFamily="18" charset="0"/>
                  </a:rPr>
                  <a:t>:=𝑓</a:t>
                </a:r>
                <a:r>
                  <a:rPr lang="zh-CN" altLang="en-US" sz="1200" b="0" i="0">
                    <a:latin typeface="Cambria Math" panose="02040503050406030204" pitchFamily="18" charset="0"/>
                  </a:rPr>
                  <a:t>𝕀</a:t>
                </a:r>
                <a:r>
                  <a:rPr lang="en-US" altLang="zh-CN" sz="1200" b="0" i="0">
                    <a:latin typeface="Cambria Math" panose="02040503050406030204" pitchFamily="18" charset="0"/>
                  </a:rPr>
                  <a:t>{𝑓(</a:t>
                </a:r>
                <a:r>
                  <a:rPr lang="zh-CN" altLang="en-US" sz="1200" b="0" i="0">
                    <a:latin typeface="Cambria Math" panose="02040503050406030204" pitchFamily="18" charset="0"/>
                  </a:rPr>
                  <a:t>𝒟</a:t>
                </a:r>
                <a:r>
                  <a:rPr lang="en-US" altLang="zh-CN" sz="1200" b="0" i="0">
                    <a:latin typeface="Cambria Math" panose="02040503050406030204" pitchFamily="18" charset="0"/>
                  </a:rPr>
                  <a:t>,𝜃)}</a:t>
                </a:r>
                <a:r>
                  <a:rPr lang="en-US" altLang="zh-CN" sz="1200" dirty="0"/>
                  <a:t> denotes the ReLU</a:t>
                </a:r>
                <a:r>
                  <a:rPr lang="en-US" altLang="zh-CN" sz="1200" baseline="0" dirty="0"/>
                  <a:t> activation function. </a:t>
                </a:r>
                <a:br>
                  <a:rPr lang="en-US" altLang="zh-CN" dirty="0"/>
                </a:br>
                <a:endParaRPr lang="en-US" altLang="zh-CN" dirty="0"/>
              </a:p>
              <a:p>
                <a:r>
                  <a:rPr lang="en-US" altLang="zh-CN" dirty="0"/>
                  <a:t>2) We propose the loss head trick to deal with the loss function. The owner computes: deviation of L using the activation result \sigma and the label y, over the output of the last layer.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above two steps are completed by the owner, which are computational efficient. </a:t>
                </a:r>
                <a:br>
                  <a:rPr lang="en-US" dirty="0"/>
                </a:br>
                <a:br>
                  <a:rPr lang="en-US" dirty="0"/>
                </a:br>
                <a:r>
                  <a:rPr lang="en-US" dirty="0"/>
                  <a:t>The correctness of the method is guaranteed by </a:t>
                </a:r>
                <a:r>
                  <a:rPr lang="en-US" altLang="zh-CN" dirty="0"/>
                  <a:t>Proposition 1, where we construct theoretical basis of decomposing the backpropagation. </a:t>
                </a:r>
              </a:p>
              <a:p>
                <a:endParaRPr lang="en-US" dirty="0"/>
              </a:p>
            </p:txBody>
          </p:sp>
        </mc:Fallback>
      </mc:AlternateContent>
      <p:sp>
        <p:nvSpPr>
          <p:cNvPr id="4" name="Slide Number Placeholder 3">
            <a:extLst>
              <a:ext uri="{FF2B5EF4-FFF2-40B4-BE49-F238E27FC236}">
                <a16:creationId xmlns:a16="http://schemas.microsoft.com/office/drawing/2014/main" id="{D7AE7D5E-701E-AC21-F067-0790248EC23F}"/>
              </a:ext>
            </a:extLst>
          </p:cNvPr>
          <p:cNvSpPr>
            <a:spLocks noGrp="1"/>
          </p:cNvSpPr>
          <p:nvPr>
            <p:ph type="sldNum" sz="quarter" idx="10"/>
          </p:nvPr>
        </p:nvSpPr>
        <p:spPr/>
        <p:txBody>
          <a:bodyPr/>
          <a:lstStyle/>
          <a:p>
            <a:fld id="{FD843B60-7AAF-47CB-ACFD-6F98EA72F912}" type="slidenum">
              <a:rPr lang="en-US" smtClean="0"/>
              <a:t>13</a:t>
            </a:fld>
            <a:endParaRPr lang="en-US"/>
          </a:p>
        </p:txBody>
      </p:sp>
    </p:spTree>
    <p:extLst>
      <p:ext uri="{BB962C8B-B14F-4D97-AF65-F5344CB8AC3E}">
        <p14:creationId xmlns:p14="http://schemas.microsoft.com/office/powerpoint/2010/main" val="362524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FFB9F-92E5-D025-7AEB-9099EB7C6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E9355-15F3-A7BB-0C31-6688F1CA1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69A56-F8EA-CFF8-38CF-CCA521EA7C08}"/>
              </a:ext>
            </a:extLst>
          </p:cNvPr>
          <p:cNvSpPr>
            <a:spLocks noGrp="1"/>
          </p:cNvSpPr>
          <p:nvPr>
            <p:ph type="body" idx="1"/>
          </p:nvPr>
        </p:nvSpPr>
        <p:spPr/>
        <p:txBody>
          <a:bodyPr/>
          <a:lstStyle/>
          <a:p>
            <a:r>
              <a:rPr lang="en-US" dirty="0"/>
              <a:t>Summary: meet both requirements: data privacy and authorization</a:t>
            </a:r>
          </a:p>
          <a:p>
            <a:r>
              <a:rPr lang="en-US" dirty="0"/>
              <a:t>We can only do this for model-training in ML, not general secure-computation</a:t>
            </a:r>
          </a:p>
        </p:txBody>
      </p:sp>
      <p:sp>
        <p:nvSpPr>
          <p:cNvPr id="4" name="Slide Number Placeholder 3">
            <a:extLst>
              <a:ext uri="{FF2B5EF4-FFF2-40B4-BE49-F238E27FC236}">
                <a16:creationId xmlns:a16="http://schemas.microsoft.com/office/drawing/2014/main" id="{D7AE7D5E-701E-AC21-F067-0790248EC23F}"/>
              </a:ext>
            </a:extLst>
          </p:cNvPr>
          <p:cNvSpPr>
            <a:spLocks noGrp="1"/>
          </p:cNvSpPr>
          <p:nvPr>
            <p:ph type="sldNum" sz="quarter" idx="10"/>
          </p:nvPr>
        </p:nvSpPr>
        <p:spPr/>
        <p:txBody>
          <a:bodyPr/>
          <a:lstStyle/>
          <a:p>
            <a:fld id="{FD843B60-7AAF-47CB-ACFD-6F98EA72F912}" type="slidenum">
              <a:rPr lang="en-US" smtClean="0"/>
              <a:t>14</a:t>
            </a:fld>
            <a:endParaRPr lang="en-US"/>
          </a:p>
        </p:txBody>
      </p:sp>
    </p:spTree>
    <p:extLst>
      <p:ext uri="{BB962C8B-B14F-4D97-AF65-F5344CB8AC3E}">
        <p14:creationId xmlns:p14="http://schemas.microsoft.com/office/powerpoint/2010/main" val="113273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aseline="0" dirty="0"/>
              <a:t>If my data trained app made 1M profit, how much is my share of profit?</a:t>
            </a:r>
          </a:p>
          <a:p>
            <a:r>
              <a:rPr lang="en-HK" baseline="0" dirty="0"/>
              <a:t>What is the “fair” data valuation: </a:t>
            </a:r>
            <a:r>
              <a:rPr lang="en-HK" sz="1200" dirty="0">
                <a:latin typeface="+mn-ea"/>
                <a:ea typeface="+mn-ea"/>
              </a:rPr>
              <a:t>Traditionally,</a:t>
            </a:r>
            <a:r>
              <a:rPr lang="en-HK" sz="1200" baseline="0" dirty="0">
                <a:latin typeface="+mn-ea"/>
                <a:ea typeface="+mn-ea"/>
              </a:rPr>
              <a:t> data valuation is based on data attributes (size) or through auctions, but both of them ignore the quality of the data. </a:t>
            </a:r>
          </a:p>
          <a:p>
            <a:r>
              <a:rPr lang="en-HK" sz="1200" baseline="0" dirty="0">
                <a:latin typeface="+mn-ea"/>
                <a:ea typeface="+mn-ea"/>
              </a:rPr>
              <a:t>Data should be valued based contribution it makes, </a:t>
            </a:r>
            <a:r>
              <a:rPr lang="en-HK" sz="1200" baseline="0" dirty="0" err="1">
                <a:latin typeface="+mn-ea"/>
                <a:ea typeface="+mn-ea"/>
              </a:rPr>
              <a:t>ie</a:t>
            </a:r>
            <a:r>
              <a:rPr lang="en-HK" sz="1200" baseline="0" dirty="0">
                <a:latin typeface="+mn-ea"/>
                <a:ea typeface="+mn-ea"/>
              </a:rPr>
              <a:t>., no contribution, no reward. This prevents people from using low quality or junk data for ML training.</a:t>
            </a:r>
          </a:p>
          <a:p>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15</a:t>
            </a:fld>
            <a:endParaRPr lang="en-US"/>
          </a:p>
        </p:txBody>
      </p:sp>
    </p:spTree>
    <p:extLst>
      <p:ext uri="{BB962C8B-B14F-4D97-AF65-F5344CB8AC3E}">
        <p14:creationId xmlns:p14="http://schemas.microsoft.com/office/powerpoint/2010/main" val="99227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050" baseline="0" dirty="0">
                <a:latin typeface="+mn-ea"/>
                <a:ea typeface="+mn-ea"/>
              </a:rPr>
              <a:t>Common method for contribution based valuation: Shapley-based valuation…</a:t>
            </a:r>
          </a:p>
          <a:p>
            <a:r>
              <a:rPr lang="en-US" altLang="zh-CN" sz="1050" baseline="0" dirty="0">
                <a:latin typeface="+mn-ea"/>
                <a:ea typeface="+mn-ea"/>
              </a:rPr>
              <a:t>Sharpley value was introduced by </a:t>
            </a:r>
            <a:r>
              <a:rPr lang="en-US" altLang="zh-CN" sz="1050" baseline="0" dirty="0" err="1">
                <a:latin typeface="+mn-ea"/>
                <a:ea typeface="+mn-ea"/>
              </a:rPr>
              <a:t>Llod</a:t>
            </a:r>
            <a:r>
              <a:rPr lang="en-US" altLang="zh-CN" sz="1050" baseline="0" dirty="0">
                <a:latin typeface="+mn-ea"/>
                <a:ea typeface="+mn-ea"/>
              </a:rPr>
              <a:t> Shapley, who won </a:t>
            </a:r>
            <a:r>
              <a:rPr lang="en-US" altLang="zh-CN" sz="1050" baseline="0" dirty="0" err="1">
                <a:latin typeface="+mn-ea"/>
                <a:ea typeface="+mn-ea"/>
              </a:rPr>
              <a:t>nobel</a:t>
            </a:r>
            <a:r>
              <a:rPr lang="en-US" altLang="zh-CN" sz="1050" baseline="0" dirty="0">
                <a:latin typeface="+mn-ea"/>
                <a:ea typeface="+mn-ea"/>
              </a:rPr>
              <a:t> prize in 2012 because of it.</a:t>
            </a:r>
            <a:endParaRPr lang="en-HK" sz="1050" baseline="0" dirty="0">
              <a:latin typeface="+mn-ea"/>
              <a:ea typeface="+mn-ea"/>
            </a:endParaRPr>
          </a:p>
          <a:p>
            <a:r>
              <a:rPr lang="en-HK" sz="1050" dirty="0">
                <a:latin typeface="+mn-ea"/>
                <a:ea typeface="+mn-ea"/>
              </a:rPr>
              <a:t>The</a:t>
            </a:r>
            <a:r>
              <a:rPr lang="en-HK" sz="1050" baseline="0" dirty="0">
                <a:latin typeface="+mn-ea"/>
                <a:ea typeface="+mn-ea"/>
              </a:rPr>
              <a:t> score is calculated as the average of “all combinations” of subsets of participants (i.e., 2 participants, 3 participants, … N participants)</a:t>
            </a:r>
          </a:p>
          <a:p>
            <a:r>
              <a:rPr lang="en-HK" sz="1050" baseline="0" dirty="0">
                <a:latin typeface="+mn-ea"/>
                <a:ea typeface="+mn-ea"/>
              </a:rPr>
              <a:t>Dawn Song: Oasis project! But, they’re for selling data. We don’t sell!</a:t>
            </a:r>
            <a:endParaRPr lang="en-US" sz="1050" dirty="0">
              <a:latin typeface="+mn-ea"/>
              <a:ea typeface="+mn-ea"/>
            </a:endParaRPr>
          </a:p>
        </p:txBody>
      </p:sp>
      <p:sp>
        <p:nvSpPr>
          <p:cNvPr id="4" name="Slide Number Placeholder 3"/>
          <p:cNvSpPr>
            <a:spLocks noGrp="1"/>
          </p:cNvSpPr>
          <p:nvPr>
            <p:ph type="sldNum" sz="quarter" idx="10"/>
          </p:nvPr>
        </p:nvSpPr>
        <p:spPr/>
        <p:txBody>
          <a:bodyPr/>
          <a:lstStyle/>
          <a:p>
            <a:fld id="{FD843B60-7AAF-47CB-ACFD-6F98EA72F912}" type="slidenum">
              <a:rPr lang="en-US" smtClean="0"/>
              <a:t>16</a:t>
            </a:fld>
            <a:endParaRPr lang="en-US"/>
          </a:p>
        </p:txBody>
      </p:sp>
    </p:spTree>
    <p:extLst>
      <p:ext uri="{BB962C8B-B14F-4D97-AF65-F5344CB8AC3E}">
        <p14:creationId xmlns:p14="http://schemas.microsoft.com/office/powerpoint/2010/main" val="107446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aseline="0" dirty="0"/>
              <a:t>incurs high computation cost and cannot deal with dynamic data. </a:t>
            </a:r>
          </a:p>
          <a:p>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17</a:t>
            </a:fld>
            <a:endParaRPr lang="en-US"/>
          </a:p>
        </p:txBody>
      </p:sp>
    </p:spTree>
    <p:extLst>
      <p:ext uri="{BB962C8B-B14F-4D97-AF65-F5344CB8AC3E}">
        <p14:creationId xmlns:p14="http://schemas.microsoft.com/office/powerpoint/2010/main" val="352017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baseline="0" dirty="0"/>
          </a:p>
        </p:txBody>
      </p:sp>
      <p:sp>
        <p:nvSpPr>
          <p:cNvPr id="4" name="Slide Number Placeholder 3"/>
          <p:cNvSpPr>
            <a:spLocks noGrp="1"/>
          </p:cNvSpPr>
          <p:nvPr>
            <p:ph type="sldNum" sz="quarter" idx="5"/>
          </p:nvPr>
        </p:nvSpPr>
        <p:spPr/>
        <p:txBody>
          <a:bodyPr/>
          <a:lstStyle/>
          <a:p>
            <a:fld id="{FD843B60-7AAF-47CB-ACFD-6F98EA72F912}" type="slidenum">
              <a:rPr lang="en-US" smtClean="0"/>
              <a:t>18</a:t>
            </a:fld>
            <a:endParaRPr lang="en-US"/>
          </a:p>
        </p:txBody>
      </p:sp>
    </p:spTree>
    <p:extLst>
      <p:ext uri="{BB962C8B-B14F-4D97-AF65-F5344CB8AC3E}">
        <p14:creationId xmlns:p14="http://schemas.microsoft.com/office/powerpoint/2010/main" val="338034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b="0" i="0" dirty="0" err="1">
                    <a:latin typeface="Cambria Math" panose="02040503050406030204" pitchFamily="18" charset="0"/>
                  </a:rPr>
                  <a:t>w</a:t>
                </a:r>
                <a:r>
                  <a:rPr lang="en-US" altLang="zh-CN" b="0" i="0" baseline="-25000" dirty="0" err="1">
                    <a:latin typeface="Cambria Math" panose="02040503050406030204" pitchFamily="18" charset="0"/>
                  </a:rPr>
                  <a:t>t</a:t>
                </a:r>
                <a:r>
                  <a:rPr lang="en-US" altLang="zh-CN" b="0" i="0" dirty="0">
                    <a:latin typeface="Cambria Math" panose="02040503050406030204" pitchFamily="18" charset="0"/>
                  </a:rPr>
                  <a:t>, w</a:t>
                </a:r>
                <a:r>
                  <a:rPr lang="en-US" altLang="zh-CN" b="0" i="0" baseline="-25000" dirty="0">
                    <a:latin typeface="Cambria Math" panose="02040503050406030204" pitchFamily="18" charset="0"/>
                  </a:rPr>
                  <a:t>t+1</a:t>
                </a:r>
                <a:r>
                  <a:rPr lang="en-US" altLang="zh-CN" b="0" i="0" dirty="0">
                    <a:latin typeface="Cambria Math" panose="02040503050406030204" pitchFamily="18" charset="0"/>
                  </a:rPr>
                  <a:t>, …, w</a:t>
                </a:r>
                <a:r>
                  <a:rPr lang="en-US" altLang="zh-CN" b="0" i="0" baseline="-25000" dirty="0">
                    <a:latin typeface="Cambria Math" panose="02040503050406030204" pitchFamily="18" charset="0"/>
                  </a:rPr>
                  <a:t>T-1</a:t>
                </a:r>
                <a:r>
                  <a:rPr lang="en-US" altLang="zh-CN" b="0" i="0" dirty="0">
                    <a:latin typeface="Cambria Math" panose="02040503050406030204" pitchFamily="18" charset="0"/>
                  </a:rPr>
                  <a:t>, w* are model parameters at each step, w* is the final parameters (it’d be done after the completion of training when w* </a:t>
                </a:r>
                <a:r>
                  <a:rPr lang="en-US" altLang="zh-CN" b="0" i="0">
                    <a:latin typeface="Cambria Math" panose="02040503050406030204" pitchFamily="18" charset="0"/>
                  </a:rPr>
                  <a:t>is known)</a:t>
                </a:r>
                <a:endParaRPr lang="en-US" altLang="zh-CN" b="0" i="0" dirty="0">
                  <a:latin typeface="Cambria Math" panose="02040503050406030204" pitchFamily="18" charset="0"/>
                </a:endParaRPr>
              </a:p>
              <a:p>
                <a14:m>
                  <m:oMath xmlns:m="http://schemas.openxmlformats.org/officeDocument/2006/math">
                    <m:r>
                      <a:rPr lang="zh-CN" altLang="en-US" b="0" i="1" smtClean="0">
                        <a:latin typeface="Cambria Math" panose="02040503050406030204" pitchFamily="18" charset="0"/>
                      </a:rPr>
                      <m:t>𝜂</m:t>
                    </m:r>
                  </m:oMath>
                </a14:m>
                <a:r>
                  <a:rPr lang="en-US" altLang="zh-CN" baseline="0" dirty="0"/>
                  <a:t> is the learning rate; </a:t>
                </a:r>
              </a:p>
              <a:p>
                <a14:m>
                  <m:oMath xmlns:m="http://schemas.openxmlformats.org/officeDocument/2006/math">
                    <m:r>
                      <m:rPr>
                        <m:sty m:val="p"/>
                      </m:rPr>
                      <a:rPr lang="zh-CN" altLang="en-US" sz="1200" b="0" i="1" smtClean="0">
                        <a:solidFill>
                          <a:schemeClr val="tx1"/>
                        </a:solidFill>
                        <a:latin typeface="Cambria Math" panose="02040503050406030204" pitchFamily="18" charset="0"/>
                      </a:rPr>
                      <m:t>∇</m:t>
                    </m:r>
                    <m:r>
                      <a:rPr lang="en-US" altLang="zh-CN" sz="1200" b="0" i="1" smtClean="0">
                        <a:solidFill>
                          <a:schemeClr val="tx1"/>
                        </a:solidFill>
                        <a:latin typeface="Cambria Math" panose="02040503050406030204" pitchFamily="18" charset="0"/>
                      </a:rPr>
                      <m:t>𝐿</m:t>
                    </m:r>
                    <m:r>
                      <a:rPr lang="en-US" altLang="zh-CN" sz="1200" b="0" i="1" smtClean="0">
                        <a:solidFill>
                          <a:schemeClr val="tx1"/>
                        </a:solidFill>
                        <a:latin typeface="Cambria Math" panose="02040503050406030204" pitchFamily="18" charset="0"/>
                      </a:rPr>
                      <m:t>(</m:t>
                    </m:r>
                    <m:sSub>
                      <m:sSubPr>
                        <m:ctrlPr>
                          <a:rPr lang="en-US" altLang="zh-CN" sz="1200" i="1" dirty="0" smtClean="0">
                            <a:solidFill>
                              <a:schemeClr val="tx1"/>
                            </a:solidFill>
                            <a:latin typeface="Cambria Math" panose="02040503050406030204" pitchFamily="18" charset="0"/>
                          </a:rPr>
                        </m:ctrlPr>
                      </m:sSubPr>
                      <m:e>
                        <m:r>
                          <a:rPr lang="en-US" altLang="zh-CN" sz="1200" b="0" i="1" dirty="0" smtClean="0">
                            <a:solidFill>
                              <a:schemeClr val="tx1"/>
                            </a:solidFill>
                            <a:latin typeface="Cambria Math" panose="02040503050406030204" pitchFamily="18" charset="0"/>
                          </a:rPr>
                          <m:t>𝑥</m:t>
                        </m:r>
                      </m:e>
                      <m:sub>
                        <m:r>
                          <a:rPr lang="en-US" altLang="zh-CN" sz="1200" b="0" i="1" dirty="0" smtClean="0">
                            <a:solidFill>
                              <a:schemeClr val="tx1"/>
                            </a:solidFill>
                            <a:latin typeface="Cambria Math" panose="02040503050406030204" pitchFamily="18" charset="0"/>
                          </a:rPr>
                          <m:t>𝑖</m:t>
                        </m:r>
                      </m:sub>
                    </m:sSub>
                    <m:r>
                      <a:rPr lang="en-US" altLang="zh-CN" sz="1200" b="0" i="1" dirty="0" smtClean="0">
                        <a:solidFill>
                          <a:schemeClr val="tx1"/>
                        </a:solidFill>
                        <a:latin typeface="Cambria Math" panose="02040503050406030204" pitchFamily="18" charset="0"/>
                      </a:rPr>
                      <m:t>,</m:t>
                    </m:r>
                    <m:sSub>
                      <m:sSubPr>
                        <m:ctrlPr>
                          <a:rPr lang="en-US" altLang="zh-CN" sz="1200" b="0" i="1" dirty="0" smtClean="0">
                            <a:solidFill>
                              <a:schemeClr val="tx1"/>
                            </a:solidFill>
                            <a:latin typeface="Cambria Math" panose="02040503050406030204" pitchFamily="18" charset="0"/>
                          </a:rPr>
                        </m:ctrlPr>
                      </m:sSubPr>
                      <m:e>
                        <m:r>
                          <a:rPr lang="en-US" altLang="zh-CN" sz="1200" b="0" i="1" dirty="0" smtClean="0">
                            <a:solidFill>
                              <a:schemeClr val="tx1"/>
                            </a:solidFill>
                            <a:latin typeface="Cambria Math" panose="02040503050406030204" pitchFamily="18" charset="0"/>
                          </a:rPr>
                          <m:t>𝑦</m:t>
                        </m:r>
                      </m:e>
                      <m:sub>
                        <m:r>
                          <a:rPr lang="en-US" altLang="zh-CN" sz="1200" b="0" i="1" dirty="0" smtClean="0">
                            <a:solidFill>
                              <a:schemeClr val="tx1"/>
                            </a:solidFill>
                            <a:latin typeface="Cambria Math" panose="02040503050406030204" pitchFamily="18" charset="0"/>
                          </a:rPr>
                          <m:t>𝑖</m:t>
                        </m:r>
                      </m:sub>
                    </m:sSub>
                    <m:r>
                      <a:rPr lang="en-US" altLang="zh-CN" sz="1200" b="0" i="1" dirty="0" smtClean="0">
                        <a:solidFill>
                          <a:schemeClr val="tx1"/>
                        </a:solidFill>
                        <a:latin typeface="Cambria Math" panose="02040503050406030204" pitchFamily="18" charset="0"/>
                      </a:rPr>
                      <m:t>;</m:t>
                    </m:r>
                    <m:sSub>
                      <m:sSubPr>
                        <m:ctrlPr>
                          <a:rPr lang="en-US" altLang="zh-CN" sz="1200" i="1">
                            <a:solidFill>
                              <a:schemeClr val="tx1"/>
                            </a:solidFill>
                            <a:latin typeface="Cambria Math" panose="02040503050406030204" pitchFamily="18" charset="0"/>
                          </a:rPr>
                        </m:ctrlPr>
                      </m:sSubPr>
                      <m:e>
                        <m:r>
                          <a:rPr lang="en-US" altLang="zh-CN" sz="1200" b="0" i="1" smtClean="0">
                            <a:solidFill>
                              <a:schemeClr val="tx1"/>
                            </a:solidFill>
                            <a:latin typeface="Cambria Math" panose="02040503050406030204" pitchFamily="18" charset="0"/>
                          </a:rPr>
                          <m:t>𝑤</m:t>
                        </m:r>
                      </m:e>
                      <m:sub>
                        <m:r>
                          <a:rPr lang="en-US" altLang="zh-CN" sz="1200" b="0" i="1" smtClean="0">
                            <a:solidFill>
                              <a:schemeClr val="tx1"/>
                            </a:solidFill>
                            <a:latin typeface="Cambria Math" panose="02040503050406030204" pitchFamily="18" charset="0"/>
                          </a:rPr>
                          <m:t>𝑡</m:t>
                        </m:r>
                      </m:sub>
                    </m:sSub>
                    <m:r>
                      <a:rPr lang="en-US" altLang="zh-CN" sz="1200" b="0" i="1" smtClean="0">
                        <a:solidFill>
                          <a:schemeClr val="tx1"/>
                        </a:solidFill>
                        <a:latin typeface="Cambria Math" panose="02040503050406030204" pitchFamily="18" charset="0"/>
                      </a:rPr>
                      <m:t>)</m:t>
                    </m:r>
                  </m:oMath>
                </a14:m>
                <a:r>
                  <a:rPr lang="en-US" altLang="zh-CN" baseline="0" dirty="0"/>
                  <a:t>: de’rivative of L (the loss-function) over w</a:t>
                </a:r>
                <a:endParaRPr lang="en-HK" baseline="0" dirty="0"/>
              </a:p>
            </p:txBody>
          </p:sp>
        </mc:Choice>
        <mc:Fallback xmlns="">
          <p:sp>
            <p:nvSpPr>
              <p:cNvPr id="3" name="Notes Placeholder 2"/>
              <p:cNvSpPr>
                <a:spLocks noGrp="1"/>
              </p:cNvSpPr>
              <p:nvPr>
                <p:ph type="body" idx="1"/>
              </p:nvPr>
            </p:nvSpPr>
            <p:spPr/>
            <p:txBody>
              <a:bodyPr/>
              <a:lstStyle/>
              <a:p>
                <a:r>
                  <a:rPr lang="zh-CN" altLang="en-US" b="0" i="0">
                    <a:latin typeface="Cambria Math" panose="02040503050406030204" pitchFamily="18" charset="0"/>
                  </a:rPr>
                  <a:t>𝜂</a:t>
                </a:r>
                <a:r>
                  <a:rPr lang="en-US" altLang="zh-CN" baseline="0" dirty="0"/>
                  <a:t> is the learning rate; w is the weight of the model (model parameters).</a:t>
                </a:r>
                <a:endParaRPr lang="en-HK" baseline="0" dirty="0"/>
              </a:p>
            </p:txBody>
          </p:sp>
        </mc:Fallback>
      </mc:AlternateContent>
      <p:sp>
        <p:nvSpPr>
          <p:cNvPr id="4" name="Slide Number Placeholder 3"/>
          <p:cNvSpPr>
            <a:spLocks noGrp="1"/>
          </p:cNvSpPr>
          <p:nvPr>
            <p:ph type="sldNum" sz="quarter" idx="5"/>
          </p:nvPr>
        </p:nvSpPr>
        <p:spPr/>
        <p:txBody>
          <a:bodyPr/>
          <a:lstStyle/>
          <a:p>
            <a:fld id="{FD843B60-7AAF-47CB-ACFD-6F98EA72F912}" type="slidenum">
              <a:rPr lang="en-US" smtClean="0"/>
              <a:t>19</a:t>
            </a:fld>
            <a:endParaRPr lang="en-US"/>
          </a:p>
        </p:txBody>
      </p:sp>
    </p:spTree>
    <p:extLst>
      <p:ext uri="{BB962C8B-B14F-4D97-AF65-F5344CB8AC3E}">
        <p14:creationId xmlns:p14="http://schemas.microsoft.com/office/powerpoint/2010/main" val="22593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altLang="zh-CN" dirty="0"/>
              <a:t>There is an increasing need for data sharing</a:t>
            </a:r>
          </a:p>
          <a:p>
            <a:r>
              <a:rPr lang="en-HK" b="0" dirty="0" err="1">
                <a:solidFill>
                  <a:srgbClr val="0070C0"/>
                </a:solidFill>
              </a:rPr>
              <a:t>ChatGPT</a:t>
            </a:r>
            <a:r>
              <a:rPr lang="en-HK" b="0" dirty="0">
                <a:solidFill>
                  <a:srgbClr val="0070C0"/>
                </a:solidFill>
              </a:rPr>
              <a:t> has seen almost all cloud data -&gt; tap the data in private owner’s hand</a:t>
            </a:r>
            <a:endParaRPr lang="en-US" b="0" dirty="0">
              <a:solidFill>
                <a:srgbClr val="0070C0"/>
              </a:solidFill>
            </a:endParaRPr>
          </a:p>
          <a:p>
            <a:endParaRPr lang="en-US" b="1" dirty="0">
              <a:solidFill>
                <a:srgbClr val="0070C0"/>
              </a:solidFill>
            </a:endParaRPr>
          </a:p>
          <a:p>
            <a:endParaRPr lang="en-US" b="1" dirty="0">
              <a:solidFill>
                <a:srgbClr val="0070C0"/>
              </a:solidFill>
            </a:endParaRPr>
          </a:p>
        </p:txBody>
      </p:sp>
      <p:sp>
        <p:nvSpPr>
          <p:cNvPr id="4" name="Slide Number Placeholder 3"/>
          <p:cNvSpPr>
            <a:spLocks noGrp="1"/>
          </p:cNvSpPr>
          <p:nvPr>
            <p:ph type="sldNum" sz="quarter" idx="10"/>
          </p:nvPr>
        </p:nvSpPr>
        <p:spPr/>
        <p:txBody>
          <a:bodyPr/>
          <a:lstStyle/>
          <a:p>
            <a:fld id="{FD843B60-7AAF-47CB-ACFD-6F98EA72F912}" type="slidenum">
              <a:rPr lang="en-US" smtClean="0"/>
              <a:t>2</a:t>
            </a:fld>
            <a:endParaRPr lang="en-US"/>
          </a:p>
        </p:txBody>
      </p:sp>
    </p:spTree>
    <p:extLst>
      <p:ext uri="{BB962C8B-B14F-4D97-AF65-F5344CB8AC3E}">
        <p14:creationId xmlns:p14="http://schemas.microsoft.com/office/powerpoint/2010/main" val="106618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After completion of training, w* is known</a:t>
                </a:r>
              </a:p>
              <a:p>
                <a:r>
                  <a:rPr lang="en-US" baseline="0" dirty="0"/>
                  <a:t>||v|| Euclidian length of vector v</a:t>
                </a:r>
              </a:p>
              <a:p>
                <a:r>
                  <a:rPr lang="en-US" baseline="0" dirty="0" err="1"/>
                  <a:t>w</a:t>
                </a:r>
                <a:r>
                  <a:rPr lang="en-US" baseline="-25000" dirty="0" err="1"/>
                  <a:t>i,t</a:t>
                </a:r>
                <a:r>
                  <a:rPr lang="en-US" baseline="0" dirty="0"/>
                  <a:t> = </a:t>
                </a:r>
                <a14:m>
                  <m:oMath xmlns:m="http://schemas.openxmlformats.org/officeDocument/2006/math">
                    <m:r>
                      <a:rPr lang="en-US" altLang="zh-CN" sz="1200" i="1" smtClean="0">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𝑤</m:t>
                        </m:r>
                      </m:e>
                      <m:sub>
                        <m:r>
                          <a:rPr lang="en-US" altLang="zh-CN" sz="1200" i="1">
                            <a:latin typeface="Cambria Math" panose="02040503050406030204" pitchFamily="18" charset="0"/>
                          </a:rPr>
                          <m:t>𝑡</m:t>
                        </m:r>
                      </m:sub>
                    </m:sSub>
                    <m:r>
                      <a:rPr lang="en-US" altLang="zh-CN" sz="1200" i="1">
                        <a:latin typeface="Cambria Math" panose="02040503050406030204" pitchFamily="18" charset="0"/>
                      </a:rPr>
                      <m:t>−</m:t>
                    </m:r>
                    <m:sSub>
                      <m:sSubPr>
                        <m:ctrlPr>
                          <a:rPr lang="en-US" altLang="zh-CN" sz="1200" i="1">
                            <a:latin typeface="Cambria Math" panose="02040503050406030204" pitchFamily="18" charset="0"/>
                          </a:rPr>
                        </m:ctrlPr>
                      </m:sSubPr>
                      <m:e>
                        <m:r>
                          <a:rPr lang="zh-CN" altLang="en-US" sz="1200" i="1">
                            <a:latin typeface="Cambria Math" panose="02040503050406030204" pitchFamily="18" charset="0"/>
                          </a:rPr>
                          <m:t>𝜂</m:t>
                        </m:r>
                      </m:e>
                      <m:sub>
                        <m:r>
                          <a:rPr lang="en-US" altLang="zh-CN" sz="1200" i="1">
                            <a:latin typeface="Cambria Math" panose="02040503050406030204" pitchFamily="18" charset="0"/>
                          </a:rPr>
                          <m:t>𝑡</m:t>
                        </m:r>
                      </m:sub>
                    </m:sSub>
                    <m:r>
                      <m:rPr>
                        <m:sty m:val="p"/>
                      </m:rP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𝐿</m:t>
                    </m:r>
                    <m:r>
                      <a:rPr lang="en-US" altLang="zh-CN" sz="1200" i="1">
                        <a:latin typeface="Cambria Math" panose="02040503050406030204" pitchFamily="18" charset="0"/>
                        <a:ea typeface="Cambria Math" panose="02040503050406030204" pitchFamily="18" charset="0"/>
                      </a:rPr>
                      <m:t>(</m:t>
                    </m:r>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𝑥</m:t>
                        </m:r>
                      </m:e>
                      <m:sub>
                        <m:r>
                          <a:rPr lang="en-US" altLang="zh-CN" sz="1200" i="1" dirty="0">
                            <a:latin typeface="Cambria Math" panose="02040503050406030204" pitchFamily="18" charset="0"/>
                          </a:rPr>
                          <m:t>𝑖</m:t>
                        </m:r>
                      </m:sub>
                    </m:sSub>
                    <m:r>
                      <a:rPr lang="en-US" altLang="zh-CN" sz="1200" i="1" dirty="0">
                        <a:latin typeface="Cambria Math" panose="02040503050406030204" pitchFamily="18" charset="0"/>
                      </a:rPr>
                      <m:t>,</m:t>
                    </m:r>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𝑦</m:t>
                        </m:r>
                      </m:e>
                      <m:sub>
                        <m:r>
                          <a:rPr lang="en-US" altLang="zh-CN" sz="1200" i="1" dirty="0">
                            <a:latin typeface="Cambria Math" panose="02040503050406030204" pitchFamily="18" charset="0"/>
                          </a:rPr>
                          <m:t>𝑖</m:t>
                        </m:r>
                      </m:sub>
                    </m:sSub>
                    <m:r>
                      <a:rPr lang="en-US" altLang="zh-CN" sz="1200" i="1" dirty="0">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𝑤</m:t>
                        </m:r>
                      </m:e>
                      <m:sub>
                        <m:r>
                          <a:rPr lang="en-US" altLang="zh-CN" sz="1200" i="1">
                            <a:latin typeface="Cambria Math" panose="02040503050406030204" pitchFamily="18" charset="0"/>
                          </a:rPr>
                          <m:t>𝑡</m:t>
                        </m:r>
                      </m:sub>
                    </m:sSub>
                    <m:r>
                      <a:rPr lang="en-US" altLang="zh-CN" sz="1200" i="1">
                        <a:latin typeface="Cambria Math" panose="02040503050406030204" pitchFamily="18" charset="0"/>
                        <a:ea typeface="Cambria Math" panose="02040503050406030204" pitchFamily="18" charset="0"/>
                      </a:rPr>
                      <m:t>))</m:t>
                    </m:r>
                  </m:oMath>
                </a14:m>
                <a:r>
                  <a:rPr lang="en-US" baseline="0" dirty="0"/>
                  <a:t>, the contribution of xi at t</a:t>
                </a:r>
              </a:p>
              <a:p>
                <a:r>
                  <a:rPr lang="en-US" baseline="0" dirty="0"/>
                  <a:t>||</a:t>
                </a:r>
                <a:r>
                  <a:rPr lang="en-US" baseline="0" dirty="0" err="1"/>
                  <a:t>w</a:t>
                </a:r>
                <a:r>
                  <a:rPr lang="en-US" baseline="-25000" dirty="0" err="1"/>
                  <a:t>t</a:t>
                </a:r>
                <a:r>
                  <a:rPr lang="en-US" baseline="0" dirty="0"/>
                  <a:t> – w*||: vector </a:t>
                </a:r>
                <a:r>
                  <a:rPr lang="en-US" baseline="0" dirty="0" err="1"/>
                  <a:t>wt</a:t>
                </a:r>
                <a:r>
                  <a:rPr lang="en-US" baseline="0" dirty="0"/>
                  <a:t> minus w*, the length of blue line in fig. </a:t>
                </a:r>
              </a:p>
            </p:txBody>
          </p:sp>
        </mc:Choice>
        <mc:Fallback xmlns="">
          <p:sp>
            <p:nvSpPr>
              <p:cNvPr id="3" name="Notes Placeholder 2"/>
              <p:cNvSpPr>
                <a:spLocks noGrp="1"/>
              </p:cNvSpPr>
              <p:nvPr>
                <p:ph type="body" idx="1"/>
              </p:nvPr>
            </p:nvSpPr>
            <p:spPr/>
            <p:txBody>
              <a:bodyPr/>
              <a:lstStyle/>
              <a:p>
                <a:r>
                  <a:rPr lang="zh-CN" altLang="en-US" b="0" i="0">
                    <a:latin typeface="Cambria Math" panose="02040503050406030204" pitchFamily="18" charset="0"/>
                  </a:rPr>
                  <a:t>𝜂</a:t>
                </a:r>
                <a:r>
                  <a:rPr lang="en-US" altLang="zh-CN" baseline="0" dirty="0"/>
                  <a:t> is the learning rate; w is the weight of the model (model parameters).</a:t>
                </a:r>
                <a:endParaRPr lang="en-HK" baseline="0" dirty="0"/>
              </a:p>
            </p:txBody>
          </p:sp>
        </mc:Fallback>
      </mc:AlternateContent>
      <p:sp>
        <p:nvSpPr>
          <p:cNvPr id="4" name="Slide Number Placeholder 3"/>
          <p:cNvSpPr>
            <a:spLocks noGrp="1"/>
          </p:cNvSpPr>
          <p:nvPr>
            <p:ph type="sldNum" sz="quarter" idx="5"/>
          </p:nvPr>
        </p:nvSpPr>
        <p:spPr/>
        <p:txBody>
          <a:bodyPr/>
          <a:lstStyle/>
          <a:p>
            <a:fld id="{FD843B60-7AAF-47CB-ACFD-6F98EA72F912}" type="slidenum">
              <a:rPr lang="en-US" smtClean="0"/>
              <a:t>20</a:t>
            </a:fld>
            <a:endParaRPr lang="en-US"/>
          </a:p>
        </p:txBody>
      </p:sp>
    </p:spTree>
    <p:extLst>
      <p:ext uri="{BB962C8B-B14F-4D97-AF65-F5344CB8AC3E}">
        <p14:creationId xmlns:p14="http://schemas.microsoft.com/office/powerpoint/2010/main" val="2971784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Summary: one round of training and one round of valuation!</a:t>
                </a:r>
                <a:endParaRPr lang="en-HK"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HK" i="0" baseline="0" dirty="0">
                  <a:latin typeface="+mn-lt"/>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latin typeface="+mn-lt"/>
                  </a:rPr>
                  <a:t>An analogy to understand our proposed gradient-based data valuation method</a:t>
                </a:r>
                <a:r>
                  <a:rPr lang="en-US" altLang="zh-CN" b="0" i="0">
                    <a:latin typeface="+mn-lt"/>
                  </a:rPr>
                  <a:t> </a:t>
                </a:r>
                <a:r>
                  <a:rPr lang="en-HK" i="0" baseline="0" dirty="0">
                    <a:latin typeface="+mn-lt"/>
                  </a:rPr>
                  <a:t>(Can be deleted)</a:t>
                </a:r>
              </a:p>
            </p:txBody>
          </p:sp>
        </mc:Fallback>
      </mc:AlternateContent>
      <p:sp>
        <p:nvSpPr>
          <p:cNvPr id="4" name="Slide Number Placeholder 3"/>
          <p:cNvSpPr>
            <a:spLocks noGrp="1"/>
          </p:cNvSpPr>
          <p:nvPr>
            <p:ph type="sldNum" sz="quarter" idx="5"/>
          </p:nvPr>
        </p:nvSpPr>
        <p:spPr/>
        <p:txBody>
          <a:bodyPr/>
          <a:lstStyle/>
          <a:p>
            <a:fld id="{FD843B60-7AAF-47CB-ACFD-6F98EA72F912}" type="slidenum">
              <a:rPr lang="en-US" smtClean="0"/>
              <a:t>21</a:t>
            </a:fld>
            <a:endParaRPr lang="en-US"/>
          </a:p>
        </p:txBody>
      </p:sp>
    </p:spTree>
    <p:extLst>
      <p:ext uri="{BB962C8B-B14F-4D97-AF65-F5344CB8AC3E}">
        <p14:creationId xmlns:p14="http://schemas.microsoft.com/office/powerpoint/2010/main" val="369404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Definition</a:t>
            </a:r>
            <a:r>
              <a:rPr lang="zh-CN" altLang="en-US" sz="1200" b="1" dirty="0"/>
              <a:t>： </a:t>
            </a:r>
            <a:r>
              <a:rPr lang="en-US" altLang="zh-CN" dirty="0"/>
              <a:t>Machine unlearning is the process of removing data points and their influence from a trained model, meaning that the model behaves as if it had never seen the removed data during training.</a:t>
            </a:r>
          </a:p>
          <a:p>
            <a:endParaRPr lang="zh-CN" altLang="en-US" dirty="0"/>
          </a:p>
        </p:txBody>
      </p:sp>
      <p:sp>
        <p:nvSpPr>
          <p:cNvPr id="4" name="灯片编号占位符 3"/>
          <p:cNvSpPr>
            <a:spLocks noGrp="1"/>
          </p:cNvSpPr>
          <p:nvPr>
            <p:ph type="sldNum" sz="quarter" idx="5"/>
          </p:nvPr>
        </p:nvSpPr>
        <p:spPr/>
        <p:txBody>
          <a:bodyPr/>
          <a:lstStyle/>
          <a:p>
            <a:fld id="{FD843B60-7AAF-47CB-ACFD-6F98EA72F912}" type="slidenum">
              <a:rPr lang="en-US" smtClean="0"/>
              <a:t>22</a:t>
            </a:fld>
            <a:endParaRPr lang="en-US"/>
          </a:p>
        </p:txBody>
      </p:sp>
    </p:spTree>
    <p:extLst>
      <p:ext uri="{BB962C8B-B14F-4D97-AF65-F5344CB8AC3E}">
        <p14:creationId xmlns:p14="http://schemas.microsoft.com/office/powerpoint/2010/main" val="46586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3600" b="1" dirty="0"/>
              <a:t>Motivation</a:t>
            </a:r>
            <a:r>
              <a:rPr lang="en-US" altLang="zh-CN" sz="36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Privacy Concerns: ‘</a:t>
            </a:r>
            <a:r>
              <a:rPr lang="en-US" altLang="zh-CN" sz="800" b="0" i="0" kern="1200" dirty="0">
                <a:solidFill>
                  <a:schemeClr val="tx1"/>
                </a:solidFill>
                <a:effectLst/>
                <a:latin typeface="+mn-lt"/>
                <a:ea typeface="+mn-ea"/>
                <a:cs typeface="+mn-cs"/>
              </a:rPr>
              <a:t>Right to be forgotten’ requires the ability to remove individual data points from machine learning models. </a:t>
            </a:r>
            <a:r>
              <a:rPr lang="en-US" altLang="zh-CN" sz="1200" dirty="0"/>
              <a:t>System security: Remove poisoned data points to enhance system security and robustness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Adaptability:  </a:t>
            </a:r>
            <a:r>
              <a:rPr lang="en-US" altLang="zh-CN" sz="800" b="0" i="0" kern="1200" dirty="0">
                <a:solidFill>
                  <a:schemeClr val="tx1"/>
                </a:solidFill>
                <a:effectLst/>
                <a:latin typeface="+mn-lt"/>
                <a:ea typeface="+mn-ea"/>
                <a:cs typeface="+mn-cs"/>
              </a:rPr>
              <a:t>Machine unlearning allows for the removal of incorrect or outdated data from the model, helping it to adapt to changing environments and maintain its accuracy.</a:t>
            </a:r>
            <a:endParaRPr lang="en-US" altLang="zh-CN" sz="1200" dirty="0"/>
          </a:p>
          <a:p>
            <a:r>
              <a:rPr lang="en-US" altLang="zh-CN" b="1" dirty="0"/>
              <a:t>Challenges:</a:t>
            </a:r>
          </a:p>
          <a:p>
            <a:r>
              <a:rPr lang="en-US" altLang="zh-CN" sz="3100" kern="1200" dirty="0">
                <a:solidFill>
                  <a:schemeClr val="tx1"/>
                </a:solidFill>
                <a:latin typeface="+mn-lt"/>
                <a:ea typeface="+mn-ea"/>
                <a:cs typeface="+mn-cs"/>
              </a:rPr>
              <a:t>Interdependence </a:t>
            </a:r>
            <a:r>
              <a:rPr lang="en-US" altLang="zh-CN" sz="1200" b="0" i="0" kern="1200" dirty="0">
                <a:solidFill>
                  <a:schemeClr val="tx1"/>
                </a:solidFill>
                <a:effectLst/>
                <a:latin typeface="+mn-lt"/>
                <a:ea typeface="+mn-ea"/>
                <a:cs typeface="+mn-cs"/>
              </a:rPr>
              <a:t>make it difficult to remove the influence of a single data point without affecting the rest.</a:t>
            </a:r>
            <a:r>
              <a:rPr lang="en-US" altLang="zh-CN" sz="3100" kern="1200" dirty="0">
                <a:solidFill>
                  <a:schemeClr val="tx1"/>
                </a:solidFill>
                <a:latin typeface="+mn-lt"/>
                <a:ea typeface="+mn-ea"/>
                <a:cs typeface="+mn-cs"/>
              </a:rPr>
              <a:t>  </a:t>
            </a:r>
          </a:p>
          <a:p>
            <a:r>
              <a:rPr lang="en-US" altLang="zh-CN" sz="1200" b="0" i="0" kern="1200" dirty="0">
                <a:solidFill>
                  <a:schemeClr val="tx1"/>
                </a:solidFill>
                <a:effectLst/>
                <a:latin typeface="+mn-lt"/>
                <a:ea typeface="+mn-ea"/>
                <a:cs typeface="+mn-cs"/>
              </a:rPr>
              <a:t>Technical challenges</a:t>
            </a:r>
            <a:r>
              <a:rPr lang="en-US" altLang="zh-CN" sz="3200" dirty="0"/>
              <a:t> :  Computational and time overhead</a:t>
            </a:r>
            <a:endParaRPr lang="en-US" altLang="zh-CN" sz="3200" kern="1200" dirty="0">
              <a:solidFill>
                <a:schemeClr val="tx1"/>
              </a:solidFill>
              <a:latin typeface="+mn-lt"/>
              <a:ea typeface="+mn-ea"/>
              <a:cs typeface="+mn-cs"/>
            </a:endParaRPr>
          </a:p>
          <a:p>
            <a:r>
              <a:rPr lang="en-US" altLang="zh-CN" sz="3200" kern="1200" dirty="0">
                <a:solidFill>
                  <a:schemeClr val="tx1"/>
                </a:solidFill>
                <a:latin typeface="+mn-lt"/>
                <a:ea typeface="+mn-ea"/>
                <a:cs typeface="+mn-cs"/>
              </a:rPr>
              <a:t>-&gt; unlearning is hard</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CN" altLang="en-US" sz="3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FD843B60-7AAF-47CB-ACFD-6F98EA72F912}" type="slidenum">
              <a:rPr lang="en-US" smtClean="0"/>
              <a:t>23</a:t>
            </a:fld>
            <a:endParaRPr lang="en-US"/>
          </a:p>
        </p:txBody>
      </p:sp>
    </p:spTree>
    <p:extLst>
      <p:ext uri="{BB962C8B-B14F-4D97-AF65-F5344CB8AC3E}">
        <p14:creationId xmlns:p14="http://schemas.microsoft.com/office/powerpoint/2010/main" val="289430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843B60-7AAF-47CB-ACFD-6F98EA72F912}" type="slidenum">
              <a:rPr lang="en-US" smtClean="0"/>
              <a:t>24</a:t>
            </a:fld>
            <a:endParaRPr lang="en-US"/>
          </a:p>
        </p:txBody>
      </p:sp>
    </p:spTree>
    <p:extLst>
      <p:ext uri="{BB962C8B-B14F-4D97-AF65-F5344CB8AC3E}">
        <p14:creationId xmlns:p14="http://schemas.microsoft.com/office/powerpoint/2010/main" val="1056916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Instead of training a single model on entire training data, </a:t>
            </a:r>
            <a:r>
              <a:rPr lang="en-US" altLang="zh-CN" sz="1200" b="0" i="0" kern="1200" dirty="0" err="1">
                <a:solidFill>
                  <a:schemeClr val="tx1"/>
                </a:solidFill>
                <a:effectLst/>
                <a:latin typeface="+mn-lt"/>
                <a:ea typeface="+mn-ea"/>
                <a:cs typeface="+mn-cs"/>
              </a:rPr>
              <a:t>sharding</a:t>
            </a:r>
            <a:r>
              <a:rPr lang="en-US" altLang="zh-CN" sz="1200" b="0" i="0" kern="1200" dirty="0">
                <a:solidFill>
                  <a:schemeClr val="tx1"/>
                </a:solidFill>
                <a:effectLst/>
                <a:latin typeface="+mn-lt"/>
                <a:ea typeface="+mn-ea"/>
                <a:cs typeface="+mn-cs"/>
              </a:rPr>
              <a:t>-based ML divides the data into shards, each trains a separate sub-model. The final output is an aggregate of these sub-models' results.</a:t>
            </a:r>
            <a:endParaRPr lang="en-US" baseline="0" dirty="0"/>
          </a:p>
        </p:txBody>
      </p:sp>
      <p:sp>
        <p:nvSpPr>
          <p:cNvPr id="4" name="Slide Number Placeholder 3"/>
          <p:cNvSpPr>
            <a:spLocks noGrp="1"/>
          </p:cNvSpPr>
          <p:nvPr>
            <p:ph type="sldNum" sz="quarter" idx="5"/>
          </p:nvPr>
        </p:nvSpPr>
        <p:spPr/>
        <p:txBody>
          <a:bodyPr/>
          <a:lstStyle/>
          <a:p>
            <a:fld id="{FD843B60-7AAF-47CB-ACFD-6F98EA72F912}" type="slidenum">
              <a:rPr lang="en-US" smtClean="0"/>
              <a:t>25</a:t>
            </a:fld>
            <a:endParaRPr lang="en-US"/>
          </a:p>
        </p:txBody>
      </p:sp>
    </p:spTree>
    <p:extLst>
      <p:ext uri="{BB962C8B-B14F-4D97-AF65-F5344CB8AC3E}">
        <p14:creationId xmlns:p14="http://schemas.microsoft.com/office/powerpoint/2010/main" val="341269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sharding</a:t>
            </a:r>
            <a:r>
              <a:rPr lang="en-US" altLang="zh-CN" sz="1200" b="0" i="0" kern="1200" dirty="0">
                <a:solidFill>
                  <a:schemeClr val="tx1"/>
                </a:solidFill>
                <a:effectLst/>
                <a:latin typeface="+mn-lt"/>
                <a:ea typeface="+mn-ea"/>
                <a:cs typeface="+mn-cs"/>
              </a:rPr>
              <a:t>-based machine unlearning only retrains affected sub-models, significantly improving efficiency.</a:t>
            </a:r>
            <a:endParaRPr lang="en-US" baseline="0" dirty="0"/>
          </a:p>
        </p:txBody>
      </p:sp>
      <p:sp>
        <p:nvSpPr>
          <p:cNvPr id="4" name="Slide Number Placeholder 3"/>
          <p:cNvSpPr>
            <a:spLocks noGrp="1"/>
          </p:cNvSpPr>
          <p:nvPr>
            <p:ph type="sldNum" sz="quarter" idx="5"/>
          </p:nvPr>
        </p:nvSpPr>
        <p:spPr/>
        <p:txBody>
          <a:bodyPr/>
          <a:lstStyle/>
          <a:p>
            <a:fld id="{FD843B60-7AAF-47CB-ACFD-6F98EA72F912}" type="slidenum">
              <a:rPr lang="en-US" smtClean="0"/>
              <a:t>26</a:t>
            </a:fld>
            <a:endParaRPr lang="en-US"/>
          </a:p>
        </p:txBody>
      </p:sp>
    </p:spTree>
    <p:extLst>
      <p:ext uri="{BB962C8B-B14F-4D97-AF65-F5344CB8AC3E}">
        <p14:creationId xmlns:p14="http://schemas.microsoft.com/office/powerpoint/2010/main" val="799669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843B60-7AAF-47CB-ACFD-6F98EA72F912}" type="slidenum">
              <a:rPr lang="en-US" smtClean="0"/>
              <a:t>27</a:t>
            </a:fld>
            <a:endParaRPr lang="en-US"/>
          </a:p>
        </p:txBody>
      </p:sp>
    </p:spTree>
    <p:extLst>
      <p:ext uri="{BB962C8B-B14F-4D97-AF65-F5344CB8AC3E}">
        <p14:creationId xmlns:p14="http://schemas.microsoft.com/office/powerpoint/2010/main" val="1270869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Our solution divides the data into public and private datasets. </a:t>
            </a:r>
          </a:p>
          <a:p>
            <a:r>
              <a:rPr lang="en-US" altLang="zh-CN" sz="1200" b="0" i="0" kern="1200" dirty="0">
                <a:solidFill>
                  <a:schemeClr val="tx1"/>
                </a:solidFill>
                <a:effectLst/>
                <a:latin typeface="+mn-lt"/>
                <a:ea typeface="+mn-ea"/>
                <a:cs typeface="+mn-cs"/>
              </a:rPr>
              <a:t>We first pre-train the backbone of the large model using the public data (no unlearning request), and then use the private data (potential unlearning request) for prompt tuning.</a:t>
            </a:r>
            <a:endParaRPr lang="en-US" baseline="0" dirty="0"/>
          </a:p>
        </p:txBody>
      </p:sp>
      <p:sp>
        <p:nvSpPr>
          <p:cNvPr id="4" name="Slide Number Placeholder 3"/>
          <p:cNvSpPr>
            <a:spLocks noGrp="1"/>
          </p:cNvSpPr>
          <p:nvPr>
            <p:ph type="sldNum" sz="quarter" idx="5"/>
          </p:nvPr>
        </p:nvSpPr>
        <p:spPr/>
        <p:txBody>
          <a:bodyPr/>
          <a:lstStyle/>
          <a:p>
            <a:fld id="{FD843B60-7AAF-47CB-ACFD-6F98EA72F912}" type="slidenum">
              <a:rPr lang="en-US" smtClean="0"/>
              <a:t>28</a:t>
            </a:fld>
            <a:endParaRPr lang="en-US"/>
          </a:p>
        </p:txBody>
      </p:sp>
    </p:spTree>
    <p:extLst>
      <p:ext uri="{BB962C8B-B14F-4D97-AF65-F5344CB8AC3E}">
        <p14:creationId xmlns:p14="http://schemas.microsoft.com/office/powerpoint/2010/main" val="588309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take prompt tuning approach.</a:t>
            </a:r>
          </a:p>
          <a:p>
            <a:r>
              <a:rPr lang="en-US" altLang="zh-CN" sz="1200" b="0" i="0" kern="1200" dirty="0">
                <a:solidFill>
                  <a:schemeClr val="tx1"/>
                </a:solidFill>
                <a:effectLst/>
                <a:latin typeface="+mn-lt"/>
                <a:ea typeface="+mn-ea"/>
                <a:cs typeface="+mn-cs"/>
              </a:rPr>
              <a:t>Prompt tuning is a method to adapt a pre-trained model to specific tasks by changing the input prompts, rather than the model's internal parameters. It utilizes the pre-trained model and customizes it for particular tasks through the input prompts. </a:t>
            </a:r>
          </a:p>
          <a:p>
            <a:r>
              <a:rPr lang="en-US" altLang="zh-CN" sz="1200" b="0" i="0" kern="1200" dirty="0">
                <a:solidFill>
                  <a:schemeClr val="tx1"/>
                </a:solidFill>
                <a:effectLst/>
                <a:latin typeface="+mn-lt"/>
                <a:ea typeface="+mn-ea"/>
                <a:cs typeface="+mn-cs"/>
              </a:rPr>
              <a:t>Prompt doesn’t change the parameters of the base-model.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x: tuning training data</a:t>
            </a:r>
          </a:p>
          <a:p>
            <a:r>
              <a:rPr lang="en-US" altLang="zh-CN" sz="1200" b="0" i="0" kern="1200" dirty="0">
                <a:solidFill>
                  <a:schemeClr val="tx1"/>
                </a:solidFill>
                <a:effectLst/>
                <a:latin typeface="+mn-lt"/>
                <a:ea typeface="+mn-ea"/>
                <a:cs typeface="+mn-cs"/>
              </a:rPr>
              <a:t>Advantages: </a:t>
            </a:r>
          </a:p>
          <a:p>
            <a:pPr marL="228600" indent="-228600">
              <a:buFont typeface="Arial" panose="020B0604020202020204" pitchFamily="34" charset="0"/>
              <a:buChar char="•"/>
            </a:pPr>
            <a:r>
              <a:rPr lang="en-US" altLang="zh-CN" sz="1200" b="0" i="0" kern="1200" dirty="0">
                <a:solidFill>
                  <a:schemeClr val="tx1"/>
                </a:solidFill>
                <a:effectLst/>
                <a:latin typeface="+mn-lt"/>
                <a:ea typeface="+mn-ea"/>
                <a:cs typeface="+mn-cs"/>
              </a:rPr>
              <a:t>It avoids retraining the whole model.</a:t>
            </a:r>
          </a:p>
          <a:p>
            <a:pPr marL="228600" indent="-228600">
              <a:buFont typeface="Arial" panose="020B0604020202020204" pitchFamily="34" charset="0"/>
              <a:buChar char="•"/>
            </a:pPr>
            <a:r>
              <a:rPr lang="en-US" altLang="zh-CN" sz="1200" b="0" i="0" kern="1200" dirty="0">
                <a:solidFill>
                  <a:schemeClr val="tx1"/>
                </a:solidFill>
                <a:effectLst/>
                <a:latin typeface="+mn-lt"/>
                <a:ea typeface="+mn-ea"/>
                <a:cs typeface="+mn-cs"/>
              </a:rPr>
              <a:t>Efficient for unlearning: Prompt parameters are separated from base model and much smaller</a:t>
            </a:r>
            <a:endParaRPr lang="zh-CN" altLang="en-US" dirty="0"/>
          </a:p>
        </p:txBody>
      </p:sp>
      <p:sp>
        <p:nvSpPr>
          <p:cNvPr id="4" name="灯片编号占位符 3"/>
          <p:cNvSpPr>
            <a:spLocks noGrp="1"/>
          </p:cNvSpPr>
          <p:nvPr>
            <p:ph type="sldNum" sz="quarter" idx="5"/>
          </p:nvPr>
        </p:nvSpPr>
        <p:spPr/>
        <p:txBody>
          <a:bodyPr/>
          <a:lstStyle/>
          <a:p>
            <a:fld id="{ECED9B62-52CD-4295-A058-C071B72BCC94}" type="slidenum">
              <a:rPr lang="zh-CN" altLang="en-US" smtClean="0"/>
              <a:t>29</a:t>
            </a:fld>
            <a:endParaRPr lang="zh-CN" altLang="en-US"/>
          </a:p>
        </p:txBody>
      </p:sp>
    </p:spTree>
    <p:extLst>
      <p:ext uri="{BB962C8B-B14F-4D97-AF65-F5344CB8AC3E}">
        <p14:creationId xmlns:p14="http://schemas.microsoft.com/office/powerpoint/2010/main" val="338680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baseline="0" dirty="0"/>
              <a:t>However, the reality is: data are often fragmented and isolated…</a:t>
            </a:r>
          </a:p>
          <a:p>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3</a:t>
            </a:fld>
            <a:endParaRPr lang="en-US"/>
          </a:p>
        </p:txBody>
      </p:sp>
    </p:spTree>
    <p:extLst>
      <p:ext uri="{BB962C8B-B14F-4D97-AF65-F5344CB8AC3E}">
        <p14:creationId xmlns:p14="http://schemas.microsoft.com/office/powerpoint/2010/main" val="137608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Input: private data + prompts (to be learned)</a:t>
                </a:r>
              </a:p>
              <a:p>
                <a:r>
                  <a:rPr lang="en-US" altLang="zh-CN" dirty="0"/>
                  <a:t>Frozen backbone: no change of base model</a:t>
                </a:r>
              </a:p>
              <a:p>
                <a:r>
                  <a:rPr lang="en-US" altLang="zh-CN" sz="1200" dirty="0"/>
                  <a:t>Output:</a:t>
                </a:r>
                <a:r>
                  <a:rPr lang="en-US" altLang="zh-CN" sz="1200" baseline="0" dirty="0"/>
                  <a:t> </a:t>
                </a:r>
                <a14:m>
                  <m:oMath xmlns:m="http://schemas.openxmlformats.org/officeDocument/2006/math">
                    <m:sSub>
                      <m:sSubPr>
                        <m:ctrlPr>
                          <a:rPr lang="en-US" altLang="zh-CN" sz="1200" i="1" smtClean="0">
                            <a:latin typeface="Cambria Math" panose="02040503050406030204" pitchFamily="18" charset="0"/>
                          </a:rPr>
                        </m:ctrlPr>
                      </m:sSubPr>
                      <m:e>
                        <m:acc>
                          <m:accPr>
                            <m:chr m:val="̂"/>
                            <m:ctrlPr>
                              <a:rPr lang="en-US" altLang="zh-CN" sz="1200" i="1" smtClean="0">
                                <a:latin typeface="Cambria Math" panose="02040503050406030204" pitchFamily="18" charset="0"/>
                              </a:rPr>
                            </m:ctrlPr>
                          </m:accPr>
                          <m:e>
                            <m:r>
                              <a:rPr lang="en-US" altLang="zh-CN" sz="1200" b="0" i="1" smtClean="0">
                                <a:latin typeface="Cambria Math" panose="02040503050406030204" pitchFamily="18" charset="0"/>
                              </a:rPr>
                              <m:t>𝑦</m:t>
                            </m:r>
                          </m:e>
                        </m:acc>
                      </m:e>
                      <m:sub>
                        <m:r>
                          <a:rPr lang="en-US" altLang="zh-CN" sz="1200" b="0" i="1" smtClean="0">
                            <a:latin typeface="Cambria Math" panose="02040503050406030204" pitchFamily="18" charset="0"/>
                          </a:rPr>
                          <m:t>𝑖</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𝑘</m:t>
                        </m:r>
                      </m:sub>
                    </m:sSub>
                    <m:r>
                      <a:rPr lang="en-US" altLang="zh-CN" sz="1200" b="0" i="1" smtClean="0">
                        <a:latin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ℳ</m:t>
                    </m:r>
                    <m:d>
                      <m:dPr>
                        <m:ctrlPr>
                          <a:rPr lang="en-US" altLang="zh-CN" sz="1200" b="0" i="1" smtClean="0">
                            <a:latin typeface="Cambria Math" panose="02040503050406030204" pitchFamily="18" charset="0"/>
                            <a:ea typeface="Cambria Math" panose="02040503050406030204" pitchFamily="18" charset="0"/>
                          </a:rPr>
                        </m:ctrlPr>
                      </m:dPr>
                      <m:e>
                        <m:sSub>
                          <m:sSubPr>
                            <m:ctrlPr>
                              <a:rPr lang="en-US" altLang="zh-CN" sz="1200" b="0" i="1" smtClean="0">
                                <a:latin typeface="Cambria Math" panose="02040503050406030204" pitchFamily="18" charset="0"/>
                                <a:ea typeface="Cambria Math" panose="02040503050406030204" pitchFamily="18" charset="0"/>
                              </a:rPr>
                            </m:ctrlPr>
                          </m:sSubPr>
                          <m:e>
                            <m:r>
                              <m:rPr>
                                <m:sty m:val="p"/>
                              </m:rPr>
                              <a:rPr lang="el-GR" altLang="zh-CN" sz="1200" b="0" i="1" smtClean="0">
                                <a:latin typeface="Cambria Math" panose="02040503050406030204" pitchFamily="18" charset="0"/>
                                <a:ea typeface="Cambria Math" panose="02040503050406030204" pitchFamily="18" charset="0"/>
                              </a:rPr>
                              <m:t>Φ</m:t>
                            </m:r>
                          </m:e>
                          <m:sub>
                            <m:r>
                              <a:rPr lang="en-US" altLang="zh-CN" sz="1200" b="0" i="1" smtClean="0">
                                <a:latin typeface="Cambria Math" panose="02040503050406030204" pitchFamily="18" charset="0"/>
                                <a:ea typeface="Cambria Math" panose="02040503050406030204" pitchFamily="18" charset="0"/>
                              </a:rPr>
                              <m:t>𝑖</m:t>
                            </m:r>
                            <m:r>
                              <a:rPr lang="en-US" altLang="zh-CN" sz="1200" b="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𝑘</m:t>
                            </m:r>
                          </m:sub>
                        </m:sSub>
                        <m:r>
                          <a:rPr lang="en-US" altLang="zh-CN" sz="1200" b="0" i="1" smtClean="0">
                            <a:latin typeface="Cambria Math" panose="02040503050406030204" pitchFamily="18" charset="0"/>
                            <a:ea typeface="Cambria Math" panose="02040503050406030204" pitchFamily="18" charset="0"/>
                          </a:rPr>
                          <m:t>;</m:t>
                        </m:r>
                        <m:r>
                          <m:rPr>
                            <m:sty m:val="p"/>
                          </m:rPr>
                          <a:rPr lang="el-GR" altLang="zh-CN" sz="1200" b="0" i="1" smtClean="0">
                            <a:latin typeface="Cambria Math" panose="02040503050406030204" pitchFamily="18" charset="0"/>
                            <a:ea typeface="Cambria Math" panose="02040503050406030204" pitchFamily="18" charset="0"/>
                          </a:rPr>
                          <m:t>θ</m:t>
                        </m:r>
                      </m:e>
                    </m:d>
                  </m:oMath>
                </a14:m>
                <a:r>
                  <a:rPr lang="en-US" altLang="zh-CN" dirty="0"/>
                  <a:t>, it is the output corresponding to the input data x_i and the prompt of cluster k.</a:t>
                </a:r>
              </a:p>
            </p:txBody>
          </p:sp>
        </mc:Choice>
        <mc:Fallback xmlns="">
          <p:sp>
            <p:nvSpPr>
              <p:cNvPr id="3" name="备注占位符 2"/>
              <p:cNvSpPr>
                <a:spLocks noGrp="1"/>
              </p:cNvSpPr>
              <p:nvPr>
                <p:ph type="body" idx="1"/>
              </p:nvPr>
            </p:nvSpPr>
            <p:spPr/>
            <p:txBody>
              <a:bodyPr/>
              <a:lstStyle/>
              <a:p>
                <a:r>
                  <a:rPr lang="en-US" altLang="zh-CN" dirty="0"/>
                  <a:t>Frozen, backbone?</a:t>
                </a:r>
              </a:p>
              <a:p>
                <a:r>
                  <a:rPr lang="en-US" altLang="zh-CN" sz="1200" b="0" i="0" kern="1200" dirty="0">
                    <a:solidFill>
                      <a:schemeClr val="tx1"/>
                    </a:solidFill>
                    <a:effectLst/>
                    <a:latin typeface="+mn-lt"/>
                    <a:ea typeface="+mn-ea"/>
                    <a:cs typeface="+mn-cs"/>
                  </a:rPr>
                  <a:t>we use an asterisk (*) next to a variable, like w^*, to indicate its optimal value</a:t>
                </a:r>
              </a:p>
              <a:p>
                <a:endParaRPr lang="en-US" altLang="zh-CN" sz="1200" b="0" i="0" kern="1200" dirty="0">
                  <a:solidFill>
                    <a:schemeClr val="tx1"/>
                  </a:solidFill>
                  <a:effectLst/>
                  <a:latin typeface="+mn-lt"/>
                  <a:ea typeface="+mn-ea"/>
                  <a:cs typeface="+mn-cs"/>
                </a:endParaRPr>
              </a:p>
              <a:p>
                <a:r>
                  <a:rPr lang="en-US" altLang="zh-CN" sz="1200" dirty="0"/>
                  <a:t>Output:</a:t>
                </a:r>
                <a:r>
                  <a:rPr lang="en-US" altLang="zh-CN" sz="1200" baseline="0" dirty="0"/>
                  <a:t> </a:t>
                </a:r>
                <a:r>
                  <a:rPr lang="en-US" altLang="zh-CN" sz="1200" b="0" i="0">
                    <a:latin typeface="Cambria Math" panose="02040503050406030204" pitchFamily="18" charset="0"/>
                  </a:rPr>
                  <a:t>𝑦 ̂_(𝑖,𝑘)=</a:t>
                </a:r>
                <a:r>
                  <a:rPr lang="en-US" altLang="zh-CN" sz="1200" b="0" i="0">
                    <a:latin typeface="Cambria Math" panose="02040503050406030204" pitchFamily="18" charset="0"/>
                    <a:ea typeface="Cambria Math" panose="02040503050406030204" pitchFamily="18" charset="0"/>
                  </a:rPr>
                  <a:t>ℳ(</a:t>
                </a:r>
                <a:r>
                  <a:rPr lang="el-GR" altLang="zh-CN" sz="1200" b="0" i="0">
                    <a:latin typeface="Cambria Math" panose="02040503050406030204" pitchFamily="18" charset="0"/>
                    <a:ea typeface="Cambria Math" panose="02040503050406030204" pitchFamily="18" charset="0"/>
                  </a:rPr>
                  <a:t>Φ</a:t>
                </a:r>
                <a:r>
                  <a:rPr lang="en-US" altLang="zh-CN" sz="1200" b="0" i="0">
                    <a:latin typeface="Cambria Math" panose="02040503050406030204" pitchFamily="18" charset="0"/>
                    <a:ea typeface="Cambria Math" panose="02040503050406030204" pitchFamily="18" charset="0"/>
                  </a:rPr>
                  <a:t>_(𝑖,𝑘);</a:t>
                </a:r>
                <a:r>
                  <a:rPr lang="el-GR" altLang="zh-CN" sz="1200" b="0" i="0">
                    <a:latin typeface="Cambria Math" panose="02040503050406030204" pitchFamily="18" charset="0"/>
                    <a:ea typeface="Cambria Math" panose="02040503050406030204" pitchFamily="18" charset="0"/>
                  </a:rPr>
                  <a:t>θ</a:t>
                </a:r>
                <a:r>
                  <a:rPr lang="en-US" altLang="zh-CN" sz="1200" b="0" i="0">
                    <a:latin typeface="Cambria Math" panose="02040503050406030204" pitchFamily="18" charset="0"/>
                    <a:ea typeface="Cambria Math" panose="02040503050406030204" pitchFamily="18" charset="0"/>
                  </a:rPr>
                  <a:t>)</a:t>
                </a:r>
                <a:r>
                  <a:rPr lang="en-US" altLang="zh-CN" dirty="0"/>
                  <a:t> It is the output corresponding to the input data x_i and the prompt of cluster k.</a:t>
                </a:r>
              </a:p>
              <a:p>
                <a:pPr/>
                <a:br>
                  <a:rPr lang="en-US" altLang="zh-CN" dirty="0"/>
                </a:br>
                <a:r>
                  <a:rPr lang="en-US" altLang="zh-CN" sz="1200" b="0" i="0" kern="1200" dirty="0">
                    <a:solidFill>
                      <a:schemeClr val="tx1"/>
                    </a:solidFill>
                    <a:effectLst/>
                    <a:latin typeface="+mn-lt"/>
                    <a:ea typeface="+mn-ea"/>
                    <a:cs typeface="+mn-cs"/>
                  </a:rPr>
                  <a:t>We use </a:t>
                </a:r>
                <a:r>
                  <a:rPr lang="en-US" altLang="zh-CN" sz="1200" b="0" i="0" kern="1200" dirty="0" err="1">
                    <a:solidFill>
                      <a:schemeClr val="tx1"/>
                    </a:solidFill>
                    <a:effectLst/>
                    <a:latin typeface="+mn-lt"/>
                    <a:ea typeface="+mn-ea"/>
                    <a:cs typeface="+mn-cs"/>
                  </a:rPr>
                  <a:t>i</a:t>
                </a:r>
                <a:r>
                  <a:rPr lang="en-US" altLang="zh-CN" sz="1200" b="0" i="0" kern="1200" dirty="0">
                    <a:solidFill>
                      <a:schemeClr val="tx1"/>
                    </a:solidFill>
                    <a:effectLst/>
                    <a:latin typeface="+mn-lt"/>
                    <a:ea typeface="+mn-ea"/>
                    <a:cs typeface="+mn-cs"/>
                  </a:rPr>
                  <a:t> to represent the variable for data points x, and k to represent the variable for clusters. </a:t>
                </a:r>
                <a:endParaRPr lang="zh-CN" altLang="en-US" dirty="0"/>
              </a:p>
            </p:txBody>
          </p:sp>
        </mc:Fallback>
      </mc:AlternateContent>
      <p:sp>
        <p:nvSpPr>
          <p:cNvPr id="4" name="灯片编号占位符 3"/>
          <p:cNvSpPr>
            <a:spLocks noGrp="1"/>
          </p:cNvSpPr>
          <p:nvPr>
            <p:ph type="sldNum" sz="quarter" idx="5"/>
          </p:nvPr>
        </p:nvSpPr>
        <p:spPr/>
        <p:txBody>
          <a:bodyPr/>
          <a:lstStyle/>
          <a:p>
            <a:fld id="{ECED9B62-52CD-4295-A058-C071B72BCC94}" type="slidenum">
              <a:rPr lang="zh-CN" altLang="en-US" smtClean="0"/>
              <a:t>30</a:t>
            </a:fld>
            <a:endParaRPr lang="zh-CN" altLang="en-US"/>
          </a:p>
        </p:txBody>
      </p:sp>
    </p:spTree>
    <p:extLst>
      <p:ext uri="{BB962C8B-B14F-4D97-AF65-F5344CB8AC3E}">
        <p14:creationId xmlns:p14="http://schemas.microsoft.com/office/powerpoint/2010/main" val="2258048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w</a:t>
            </a:r>
            <a:r>
              <a:rPr lang="en-US" altLang="zh-CN" sz="1200" b="0" i="0" kern="1200" dirty="0">
                <a:solidFill>
                  <a:schemeClr val="tx1"/>
                </a:solidFill>
                <a:effectLst/>
                <a:latin typeface="+mn-lt"/>
                <a:ea typeface="+mn-ea"/>
                <a:cs typeface="+mn-cs"/>
              </a:rPr>
              <a:t>=[w_1,w_2,…,</a:t>
            </a:r>
            <a:r>
              <a:rPr lang="en-US" altLang="zh-CN" sz="1200" b="0" i="0" kern="1200" dirty="0" err="1">
                <a:solidFill>
                  <a:schemeClr val="tx1"/>
                </a:solidFill>
                <a:effectLst/>
                <a:latin typeface="+mn-lt"/>
                <a:ea typeface="+mn-ea"/>
                <a:cs typeface="+mn-cs"/>
              </a:rPr>
              <a:t>w_k</a:t>
            </a:r>
            <a:r>
              <a:rPr lang="en-US" altLang="zh-CN"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w*</a:t>
            </a:r>
            <a:r>
              <a:rPr lang="en-US" altLang="zh-CN" sz="1200" b="0" i="0" kern="1200" dirty="0">
                <a:solidFill>
                  <a:schemeClr val="tx1"/>
                </a:solidFill>
                <a:effectLst/>
                <a:latin typeface="+mn-lt"/>
                <a:ea typeface="+mn-ea"/>
                <a:cs typeface="+mn-cs"/>
              </a:rPr>
              <a:t>=[w_1</a:t>
            </a:r>
            <a:r>
              <a:rPr lang="en-US" altLang="zh-CN" sz="1200" b="1"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,w_2</a:t>
            </a:r>
            <a:r>
              <a:rPr lang="en-US" altLang="zh-CN" sz="1200" b="1"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w_k</a:t>
            </a:r>
            <a:r>
              <a:rPr lang="en-US" altLang="zh-CN" sz="1200" b="1"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are the optimal weights.</a:t>
            </a:r>
          </a:p>
          <a:p>
            <a:r>
              <a:rPr lang="en-US" altLang="zh-CN" sz="1200" b="0" i="0" kern="1200" dirty="0">
                <a:solidFill>
                  <a:schemeClr val="tx1"/>
                </a:solidFill>
                <a:effectLst/>
                <a:latin typeface="+mn-lt"/>
                <a:ea typeface="+mn-ea"/>
                <a:cs typeface="+mn-cs"/>
              </a:rPr>
              <a:t>It is important to improve generalization and reduce overfitting when dealing with large-scale models. A single prompt may not capture all the knowledge embedded in other prompts needed for some complex images</a:t>
            </a:r>
            <a:r>
              <a:rPr lang="en-US" altLang="zh-CN" dirty="0"/>
              <a:t>.</a:t>
            </a:r>
            <a:br>
              <a:rPr lang="en-US" altLang="zh-CN" dirty="0"/>
            </a:br>
            <a:r>
              <a:rPr lang="en-US" altLang="zh-CN" dirty="0"/>
              <a:t>Therefore, we design a proximity-aware adaptive weighted aggregation method that combines the predictions obtained using different prompts. </a:t>
            </a:r>
          </a:p>
          <a:p>
            <a:r>
              <a:rPr lang="en-US" altLang="zh-CN" dirty="0"/>
              <a:t>By using multiple prompts and assigning them weights based on the correlation between clusters and samples, this method not only takes complementary advantages of different prompts, reduces the risk of overfitting, but also ensures that the model remains adaptable to diverse input data, capturing the nuances that a single prompt might miss, leading to more robust and well-rounded predictions.</a:t>
            </a:r>
            <a:endParaRPr lang="zh-CN" altLang="en-US" dirty="0"/>
          </a:p>
        </p:txBody>
      </p:sp>
      <p:sp>
        <p:nvSpPr>
          <p:cNvPr id="4" name="灯片编号占位符 3"/>
          <p:cNvSpPr>
            <a:spLocks noGrp="1"/>
          </p:cNvSpPr>
          <p:nvPr>
            <p:ph type="sldNum" sz="quarter" idx="5"/>
          </p:nvPr>
        </p:nvSpPr>
        <p:spPr/>
        <p:txBody>
          <a:bodyPr/>
          <a:lstStyle/>
          <a:p>
            <a:fld id="{ECED9B62-52CD-4295-A058-C071B72BCC94}" type="slidenum">
              <a:rPr lang="zh-CN" altLang="en-US" smtClean="0"/>
              <a:t>31</a:t>
            </a:fld>
            <a:endParaRPr lang="zh-CN" altLang="en-US"/>
          </a:p>
        </p:txBody>
      </p:sp>
    </p:spTree>
    <p:extLst>
      <p:ext uri="{BB962C8B-B14F-4D97-AF65-F5344CB8AC3E}">
        <p14:creationId xmlns:p14="http://schemas.microsoft.com/office/powerpoint/2010/main" val="2077652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Catastrophic forgetting: since we use frozen model, it avoids catastrophic forgetting even deleting a lot of private data</a:t>
            </a:r>
            <a:endParaRPr lang="zh-CN" altLang="en-US" dirty="0"/>
          </a:p>
        </p:txBody>
      </p:sp>
      <p:sp>
        <p:nvSpPr>
          <p:cNvPr id="4" name="灯片编号占位符 3"/>
          <p:cNvSpPr>
            <a:spLocks noGrp="1"/>
          </p:cNvSpPr>
          <p:nvPr>
            <p:ph type="sldNum" sz="quarter" idx="5"/>
          </p:nvPr>
        </p:nvSpPr>
        <p:spPr/>
        <p:txBody>
          <a:bodyPr/>
          <a:lstStyle/>
          <a:p>
            <a:fld id="{ECED9B62-52CD-4295-A058-C071B72BCC94}" type="slidenum">
              <a:rPr lang="zh-CN" altLang="en-US" smtClean="0"/>
              <a:t>32</a:t>
            </a:fld>
            <a:endParaRPr lang="zh-CN" altLang="en-US"/>
          </a:p>
        </p:txBody>
      </p:sp>
    </p:spTree>
    <p:extLst>
      <p:ext uri="{BB962C8B-B14F-4D97-AF65-F5344CB8AC3E}">
        <p14:creationId xmlns:p14="http://schemas.microsoft.com/office/powerpoint/2010/main" val="366119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summary</a:t>
            </a:r>
          </a:p>
        </p:txBody>
      </p:sp>
      <p:sp>
        <p:nvSpPr>
          <p:cNvPr id="4" name="Slide Number Placeholder 3"/>
          <p:cNvSpPr>
            <a:spLocks noGrp="1"/>
          </p:cNvSpPr>
          <p:nvPr>
            <p:ph type="sldNum" sz="quarter" idx="5"/>
          </p:nvPr>
        </p:nvSpPr>
        <p:spPr/>
        <p:txBody>
          <a:bodyPr/>
          <a:lstStyle/>
          <a:p>
            <a:fld id="{64F96030-22FD-4A37-AE86-503BF6A3AAE1}" type="slidenum">
              <a:rPr lang="en-US" smtClean="0"/>
              <a:t>33</a:t>
            </a:fld>
            <a:endParaRPr lang="en-US"/>
          </a:p>
        </p:txBody>
      </p:sp>
    </p:spTree>
    <p:extLst>
      <p:ext uri="{BB962C8B-B14F-4D97-AF65-F5344CB8AC3E}">
        <p14:creationId xmlns:p14="http://schemas.microsoft.com/office/powerpoint/2010/main" val="1736665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One person’s intelligence</a:t>
            </a:r>
            <a:r>
              <a:rPr lang="en-HK" baseline="0" dirty="0"/>
              <a:t> is always limited, because he has limited data</a:t>
            </a:r>
          </a:p>
          <a:p>
            <a:r>
              <a:rPr lang="en-HK" baseline="0"/>
              <a:t>…..</a:t>
            </a:r>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34</a:t>
            </a:fld>
            <a:endParaRPr lang="en-US"/>
          </a:p>
        </p:txBody>
      </p:sp>
    </p:spTree>
    <p:extLst>
      <p:ext uri="{BB962C8B-B14F-4D97-AF65-F5344CB8AC3E}">
        <p14:creationId xmlns:p14="http://schemas.microsoft.com/office/powerpoint/2010/main" val="223946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horizontal data sharing, challenges are …</a:t>
            </a:r>
          </a:p>
          <a:p>
            <a:r>
              <a:rPr lang="en-US" dirty="0"/>
              <a:t>Security -&gt; data is shared for the authorized purpose of use, and nothing else (owner wishes to retain the data ownership, even sharing with you)</a:t>
            </a:r>
          </a:p>
          <a:p>
            <a:r>
              <a:rPr lang="en-US" dirty="0"/>
              <a:t>What we wish for -&gt; lack of…</a:t>
            </a:r>
          </a:p>
          <a:p>
            <a:r>
              <a:rPr lang="en-US" dirty="0"/>
              <a:t>Incentive -&gt; data valuation</a:t>
            </a:r>
          </a:p>
        </p:txBody>
      </p:sp>
      <p:sp>
        <p:nvSpPr>
          <p:cNvPr id="4" name="Slide Number Placeholder 3"/>
          <p:cNvSpPr>
            <a:spLocks noGrp="1"/>
          </p:cNvSpPr>
          <p:nvPr>
            <p:ph type="sldNum" sz="quarter" idx="10"/>
          </p:nvPr>
        </p:nvSpPr>
        <p:spPr/>
        <p:txBody>
          <a:bodyPr/>
          <a:lstStyle/>
          <a:p>
            <a:fld id="{FD843B60-7AAF-47CB-ACFD-6F98EA72F912}" type="slidenum">
              <a:rPr lang="en-US" smtClean="0"/>
              <a:t>4</a:t>
            </a:fld>
            <a:endParaRPr lang="en-US"/>
          </a:p>
        </p:txBody>
      </p:sp>
    </p:spTree>
    <p:extLst>
      <p:ext uri="{BB962C8B-B14F-4D97-AF65-F5344CB8AC3E}">
        <p14:creationId xmlns:p14="http://schemas.microsoft.com/office/powerpoint/2010/main" val="381602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aseline="0" dirty="0"/>
              <a:t>Explain the figure, the red-box has three tasks</a:t>
            </a:r>
          </a:p>
        </p:txBody>
      </p:sp>
      <p:sp>
        <p:nvSpPr>
          <p:cNvPr id="4" name="Slide Number Placeholder 3"/>
          <p:cNvSpPr>
            <a:spLocks noGrp="1"/>
          </p:cNvSpPr>
          <p:nvPr>
            <p:ph type="sldNum" sz="quarter" idx="5"/>
          </p:nvPr>
        </p:nvSpPr>
        <p:spPr/>
        <p:txBody>
          <a:bodyPr/>
          <a:lstStyle/>
          <a:p>
            <a:fld id="{64F96030-22FD-4A37-AE86-503BF6A3AAE1}" type="slidenum">
              <a:rPr lang="en-US" smtClean="0"/>
              <a:t>5</a:t>
            </a:fld>
            <a:endParaRPr lang="en-US"/>
          </a:p>
        </p:txBody>
      </p:sp>
    </p:spTree>
    <p:extLst>
      <p:ext uri="{BB962C8B-B14F-4D97-AF65-F5344CB8AC3E}">
        <p14:creationId xmlns:p14="http://schemas.microsoft.com/office/powerpoint/2010/main" val="7886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authorized to be used by agreed App only: Implies two requirements: …</a:t>
            </a:r>
            <a:endParaRPr lang="en-HK" dirty="0"/>
          </a:p>
        </p:txBody>
      </p:sp>
      <p:sp>
        <p:nvSpPr>
          <p:cNvPr id="4" name="Slide Number Placeholder 3"/>
          <p:cNvSpPr>
            <a:spLocks noGrp="1"/>
          </p:cNvSpPr>
          <p:nvPr>
            <p:ph type="sldNum" sz="quarter" idx="10"/>
          </p:nvPr>
        </p:nvSpPr>
        <p:spPr/>
        <p:txBody>
          <a:bodyPr/>
          <a:lstStyle/>
          <a:p>
            <a:fld id="{FD843B60-7AAF-47CB-ACFD-6F98EA72F912}" type="slidenum">
              <a:rPr lang="en-US" smtClean="0"/>
              <a:t>6</a:t>
            </a:fld>
            <a:endParaRPr lang="en-US"/>
          </a:p>
        </p:txBody>
      </p:sp>
    </p:spTree>
    <p:extLst>
      <p:ext uri="{BB962C8B-B14F-4D97-AF65-F5344CB8AC3E}">
        <p14:creationId xmlns:p14="http://schemas.microsoft.com/office/powerpoint/2010/main" val="195266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Calypso: EPFL &amp; UCL</a:t>
            </a:r>
          </a:p>
          <a:p>
            <a:r>
              <a:rPr lang="en-HK" dirty="0"/>
              <a:t>Utilize blockchain for</a:t>
            </a:r>
            <a:r>
              <a:rPr lang="en-HK" baseline="0" dirty="0"/>
              <a:t> access-control (authorization verification). </a:t>
            </a:r>
            <a:r>
              <a:rPr lang="en-HK" dirty="0"/>
              <a:t> </a:t>
            </a:r>
          </a:p>
          <a:p>
            <a:r>
              <a:rPr lang="en-HK" dirty="0"/>
              <a:t>A key committee verifies permission via blockchain and passes key</a:t>
            </a:r>
          </a:p>
          <a:p>
            <a:r>
              <a:rPr lang="en-HK" dirty="0"/>
              <a:t>Authorized</a:t>
            </a:r>
            <a:r>
              <a:rPr lang="en-HK" baseline="0" dirty="0"/>
              <a:t> users use the key for decryption.</a:t>
            </a:r>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7</a:t>
            </a:fld>
            <a:endParaRPr lang="en-US"/>
          </a:p>
        </p:txBody>
      </p:sp>
    </p:spTree>
    <p:extLst>
      <p:ext uri="{BB962C8B-B14F-4D97-AF65-F5344CB8AC3E}">
        <p14:creationId xmlns:p14="http://schemas.microsoft.com/office/powerpoint/2010/main" val="377135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43B60-7AAF-47CB-ACFD-6F98EA72F912}" type="slidenum">
              <a:rPr lang="en-US" smtClean="0"/>
              <a:t>8</a:t>
            </a:fld>
            <a:endParaRPr lang="en-US"/>
          </a:p>
        </p:txBody>
      </p:sp>
    </p:spTree>
    <p:extLst>
      <p:ext uri="{BB962C8B-B14F-4D97-AF65-F5344CB8AC3E}">
        <p14:creationId xmlns:p14="http://schemas.microsoft.com/office/powerpoint/2010/main" val="54855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IFC: </a:t>
            </a:r>
            <a:r>
              <a:rPr lang="en-US" dirty="0"/>
              <a:t>enforce the IF policies associated with variables in a program, so as to constrain how data flows through the system (i.e., enforce </a:t>
            </a:r>
            <a:r>
              <a:rPr lang="en-US" dirty="0" err="1"/>
              <a:t>dataID</a:t>
            </a:r>
            <a:r>
              <a:rPr lang="en-US" dirty="0"/>
              <a:t> inside the program to bind </a:t>
            </a:r>
            <a:r>
              <a:rPr lang="en-US" dirty="0" err="1"/>
              <a:t>data&amp;App</a:t>
            </a:r>
            <a:r>
              <a:rPr lang="en-US" dirty="0"/>
              <a:t>), but:</a:t>
            </a:r>
          </a:p>
          <a:p>
            <a:r>
              <a:rPr lang="en-US" dirty="0"/>
              <a:t>1) Rely on central trusted server</a:t>
            </a:r>
            <a:endParaRPr lang="en-HK" dirty="0"/>
          </a:p>
          <a:p>
            <a:r>
              <a:rPr lang="en-HK" dirty="0"/>
              <a:t>2) </a:t>
            </a:r>
            <a:r>
              <a:rPr lang="en-HK" baseline="0" dirty="0"/>
              <a:t>Data leakage… how to authorize data to be used by agreed App only -&gt;</a:t>
            </a:r>
            <a:endParaRPr lang="en-HK" dirty="0"/>
          </a:p>
        </p:txBody>
      </p:sp>
      <p:sp>
        <p:nvSpPr>
          <p:cNvPr id="4" name="Slide Number Placeholder 3"/>
          <p:cNvSpPr>
            <a:spLocks noGrp="1"/>
          </p:cNvSpPr>
          <p:nvPr>
            <p:ph type="sldNum" sz="quarter" idx="10"/>
          </p:nvPr>
        </p:nvSpPr>
        <p:spPr/>
        <p:txBody>
          <a:bodyPr/>
          <a:lstStyle/>
          <a:p>
            <a:fld id="{FD843B60-7AAF-47CB-ACFD-6F98EA72F912}" type="slidenum">
              <a:rPr lang="en-US" smtClean="0"/>
              <a:t>9</a:t>
            </a:fld>
            <a:endParaRPr lang="en-US"/>
          </a:p>
        </p:txBody>
      </p:sp>
    </p:spTree>
    <p:extLst>
      <p:ext uri="{BB962C8B-B14F-4D97-AF65-F5344CB8AC3E}">
        <p14:creationId xmlns:p14="http://schemas.microsoft.com/office/powerpoint/2010/main" val="142891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7EC657-5BBA-244C-9969-36120235ED87}" type="datetime1">
              <a:rPr lang="en-HK" smtClean="0"/>
              <a:t>29/6/2025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54321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7A606-614D-2E4C-BD65-B94E377D07E7}" type="datetime1">
              <a:rPr lang="en-HK" smtClean="0"/>
              <a:t>29/6/2025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64327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378E1-53F9-5C4F-B5C0-6541072A0CFD}" type="datetime1">
              <a:rPr lang="en-HK" smtClean="0"/>
              <a:t>29/6/2025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21025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A77A0-5F09-3849-B67F-A9FCDA8FDBEE}" type="datetime1">
              <a:rPr lang="en-HK" smtClean="0"/>
              <a:t>29/6/2025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21578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C9CC96-04F0-FC4C-AAEB-4CE048CE6378}" type="datetime1">
              <a:rPr lang="en-HK" smtClean="0"/>
              <a:t>29/6/2025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54820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B597E-A406-3B4A-9213-4B62D0FE9DDD}" type="datetime1">
              <a:rPr lang="en-HK" smtClean="0"/>
              <a:t>29/6/2025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132994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E346DF-AE2C-824E-BD0D-AD0BEF0A9B23}" type="datetime1">
              <a:rPr lang="en-HK" smtClean="0"/>
              <a:t>29/6/2025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08248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A6B556-659A-D24C-8912-4E32B119449A}" type="datetime1">
              <a:rPr lang="en-HK" smtClean="0"/>
              <a:t>29/6/2025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152646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5154F-70A0-D142-8FC3-1B4AE28E1921}" type="datetime1">
              <a:rPr lang="en-HK" smtClean="0"/>
              <a:t>29/6/2025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45086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AA7465-2ABF-B749-8FF7-BA189D02D071}" type="datetime1">
              <a:rPr lang="en-HK" smtClean="0"/>
              <a:t>29/6/2025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366264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37955E-5A60-4746-A61D-18B3CC4CDF4C}" type="datetime1">
              <a:rPr lang="en-HK" smtClean="0"/>
              <a:t>29/6/2025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EA9F7-3D7A-48B9-B47B-3DF92E1AF644}" type="slidenum">
              <a:rPr lang="en-US" smtClean="0"/>
              <a:t>‹#›</a:t>
            </a:fld>
            <a:endParaRPr lang="en-US"/>
          </a:p>
        </p:txBody>
      </p:sp>
    </p:spTree>
    <p:extLst>
      <p:ext uri="{BB962C8B-B14F-4D97-AF65-F5344CB8AC3E}">
        <p14:creationId xmlns:p14="http://schemas.microsoft.com/office/powerpoint/2010/main" val="20349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3363-36B9-434C-AA56-2EB0C002D216}" type="datetime1">
              <a:rPr lang="en-HK" smtClean="0"/>
              <a:t>29/6/2025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EA9F7-3D7A-48B9-B47B-3DF92E1AF644}" type="slidenum">
              <a:rPr lang="en-US" smtClean="0"/>
              <a:t>‹#›</a:t>
            </a:fld>
            <a:endParaRPr lang="en-US"/>
          </a:p>
        </p:txBody>
      </p:sp>
    </p:spTree>
    <p:extLst>
      <p:ext uri="{BB962C8B-B14F-4D97-AF65-F5344CB8AC3E}">
        <p14:creationId xmlns:p14="http://schemas.microsoft.com/office/powerpoint/2010/main" val="130485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50.png"/><Relationship Id="rId3" Type="http://schemas.openxmlformats.org/officeDocument/2006/relationships/image" Target="../media/image15.tiff"/><Relationship Id="rId7" Type="http://schemas.openxmlformats.org/officeDocument/2006/relationships/image" Target="../media/image6.png"/><Relationship Id="rId12" Type="http://schemas.openxmlformats.org/officeDocument/2006/relationships/image" Target="../media/image7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2.png"/><Relationship Id="rId10" Type="http://schemas.openxmlformats.org/officeDocument/2006/relationships/image" Target="../media/image36.png"/><Relationship Id="rId4" Type="http://schemas.openxmlformats.org/officeDocument/2006/relationships/image" Target="../media/image7.png"/><Relationship Id="rId9" Type="http://schemas.microsoft.com/office/2007/relationships/hdphoto" Target="../media/hdphoto1.wdp"/><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0.png"/><Relationship Id="rId4" Type="http://schemas.openxmlformats.org/officeDocument/2006/relationships/image" Target="../media/image3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50.png"/><Relationship Id="rId3" Type="http://schemas.openxmlformats.org/officeDocument/2006/relationships/image" Target="../media/image42.png"/><Relationship Id="rId7" Type="http://schemas.openxmlformats.org/officeDocument/2006/relationships/image" Target="../media/image410.png"/><Relationship Id="rId12"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1.png"/><Relationship Id="rId11" Type="http://schemas.openxmlformats.org/officeDocument/2006/relationships/image" Target="../media/image45.png"/><Relationship Id="rId5" Type="http://schemas.openxmlformats.org/officeDocument/2006/relationships/image" Target="../media/image360.png"/><Relationship Id="rId10" Type="http://schemas.openxmlformats.org/officeDocument/2006/relationships/image" Target="../media/image44.png"/><Relationship Id="rId4" Type="http://schemas.openxmlformats.org/officeDocument/2006/relationships/image" Target="../media/image350.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8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6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59.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62.png"/><Relationship Id="rId7" Type="http://schemas.openxmlformats.org/officeDocument/2006/relationships/image" Target="../media/image70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318" y="1173710"/>
            <a:ext cx="10180889" cy="1856642"/>
          </a:xfrm>
        </p:spPr>
        <p:txBody>
          <a:bodyPr>
            <a:noAutofit/>
          </a:bodyPr>
          <a:lstStyle/>
          <a:p>
            <a:r>
              <a:rPr lang="en-US" sz="4000" b="1" dirty="0">
                <a:solidFill>
                  <a:srgbClr val="0070C0"/>
                </a:solidFill>
              </a:rPr>
              <a:t>Secure, Incentivized and Unlearning-enabled </a:t>
            </a:r>
            <a:br>
              <a:rPr lang="en-US" sz="4000" b="1" dirty="0">
                <a:solidFill>
                  <a:srgbClr val="0070C0"/>
                </a:solidFill>
              </a:rPr>
            </a:br>
            <a:r>
              <a:rPr lang="en-US" sz="4000" b="1" dirty="0">
                <a:solidFill>
                  <a:srgbClr val="0070C0"/>
                </a:solidFill>
              </a:rPr>
              <a:t>Data Sharing for Large Model Machine Learning</a:t>
            </a:r>
          </a:p>
        </p:txBody>
      </p:sp>
      <p:sp>
        <p:nvSpPr>
          <p:cNvPr id="3" name="Slide Number Placeholder 2">
            <a:extLst>
              <a:ext uri="{FF2B5EF4-FFF2-40B4-BE49-F238E27FC236}">
                <a16:creationId xmlns:a16="http://schemas.microsoft.com/office/drawing/2014/main" id="{C01D710A-9399-0E41-A9CA-DA1BC680722C}"/>
              </a:ext>
            </a:extLst>
          </p:cNvPr>
          <p:cNvSpPr>
            <a:spLocks noGrp="1"/>
          </p:cNvSpPr>
          <p:nvPr>
            <p:ph type="sldNum" sz="quarter" idx="12"/>
          </p:nvPr>
        </p:nvSpPr>
        <p:spPr/>
        <p:txBody>
          <a:bodyPr/>
          <a:lstStyle/>
          <a:p>
            <a:fld id="{DFEEA9F7-3D7A-48B9-B47B-3DF92E1AF644}" type="slidenum">
              <a:rPr lang="en-US" smtClean="0"/>
              <a:t>1</a:t>
            </a:fld>
            <a:endParaRPr lang="en-US"/>
          </a:p>
        </p:txBody>
      </p:sp>
      <p:sp>
        <p:nvSpPr>
          <p:cNvPr id="6" name="Subtitle 2"/>
          <p:cNvSpPr>
            <a:spLocks noGrp="1"/>
          </p:cNvSpPr>
          <p:nvPr/>
        </p:nvSpPr>
        <p:spPr>
          <a:xfrm>
            <a:off x="2390274" y="3330345"/>
            <a:ext cx="6858000" cy="16266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2800" b="1" dirty="0">
                <a:latin typeface="+mj-lt"/>
              </a:rPr>
              <a:t>Xiaohua </a:t>
            </a:r>
            <a:r>
              <a:rPr lang="en-US" sz="2800" b="1" dirty="0" err="1">
                <a:latin typeface="+mj-lt"/>
              </a:rPr>
              <a:t>Jia</a:t>
            </a:r>
            <a:endParaRPr lang="en-US" sz="2800" b="1" dirty="0">
              <a:latin typeface="+mj-lt"/>
            </a:endParaRPr>
          </a:p>
          <a:p>
            <a:pPr>
              <a:spcBef>
                <a:spcPts val="600"/>
              </a:spcBef>
            </a:pPr>
            <a:r>
              <a:rPr lang="en-HK" sz="2800" b="1" dirty="0" err="1">
                <a:latin typeface="+mj-lt"/>
              </a:rPr>
              <a:t>Dept</a:t>
            </a:r>
            <a:r>
              <a:rPr lang="en-HK" sz="2800" b="1" dirty="0">
                <a:latin typeface="+mj-lt"/>
              </a:rPr>
              <a:t> of Computer Science</a:t>
            </a:r>
            <a:endParaRPr lang="en-US" sz="2800" b="1" dirty="0">
              <a:latin typeface="+mj-lt"/>
            </a:endParaRPr>
          </a:p>
          <a:p>
            <a:pPr>
              <a:spcBef>
                <a:spcPts val="600"/>
              </a:spcBef>
            </a:pPr>
            <a:r>
              <a:rPr lang="en-US" sz="2800" dirty="0"/>
              <a:t>City University of Hong Kong</a:t>
            </a:r>
          </a:p>
          <a:p>
            <a:endParaRPr lang="en-US" sz="2800" b="1" dirty="0">
              <a:latin typeface="+mj-lt"/>
            </a:endParaRPr>
          </a:p>
        </p:txBody>
      </p:sp>
    </p:spTree>
    <p:extLst>
      <p:ext uri="{BB962C8B-B14F-4D97-AF65-F5344CB8AC3E}">
        <p14:creationId xmlns:p14="http://schemas.microsoft.com/office/powerpoint/2010/main" val="90571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89" y="183835"/>
            <a:ext cx="10515600" cy="1325563"/>
          </a:xfrm>
        </p:spPr>
        <p:txBody>
          <a:bodyPr>
            <a:normAutofit/>
          </a:bodyPr>
          <a:lstStyle/>
          <a:p>
            <a:r>
              <a:rPr lang="en-US" dirty="0">
                <a:solidFill>
                  <a:srgbClr val="0070C0"/>
                </a:solidFill>
              </a:rPr>
              <a:t>Our solution (ideally)</a:t>
            </a:r>
          </a:p>
        </p:txBody>
      </p:sp>
      <p:sp>
        <p:nvSpPr>
          <p:cNvPr id="4" name="Slide Number Placeholder 3">
            <a:extLst>
              <a:ext uri="{FF2B5EF4-FFF2-40B4-BE49-F238E27FC236}">
                <a16:creationId xmlns:a16="http://schemas.microsoft.com/office/drawing/2014/main" id="{63D6F3C9-4CA9-A142-8AE5-F0F2B6786DCE}"/>
              </a:ext>
            </a:extLst>
          </p:cNvPr>
          <p:cNvSpPr>
            <a:spLocks noGrp="1"/>
          </p:cNvSpPr>
          <p:nvPr>
            <p:ph type="sldNum" sz="quarter" idx="12"/>
          </p:nvPr>
        </p:nvSpPr>
        <p:spPr/>
        <p:txBody>
          <a:bodyPr/>
          <a:lstStyle/>
          <a:p>
            <a:fld id="{DFEEA9F7-3D7A-48B9-B47B-3DF92E1AF644}" type="slidenum">
              <a:rPr lang="en-US" smtClean="0"/>
              <a:t>10</a:t>
            </a:fld>
            <a:endParaRPr lang="en-US" dirty="0"/>
          </a:p>
        </p:txBody>
      </p:sp>
      <p:sp>
        <p:nvSpPr>
          <p:cNvPr id="52" name="Content Placeholder 2"/>
          <p:cNvSpPr>
            <a:spLocks noGrp="1"/>
          </p:cNvSpPr>
          <p:nvPr>
            <p:ph idx="1"/>
          </p:nvPr>
        </p:nvSpPr>
        <p:spPr>
          <a:xfrm>
            <a:off x="891722" y="4532061"/>
            <a:ext cx="10542777" cy="2028427"/>
          </a:xfrm>
        </p:spPr>
        <p:txBody>
          <a:bodyPr>
            <a:normAutofit fontScale="92500" lnSpcReduction="10000"/>
          </a:bodyPr>
          <a:lstStyle/>
          <a:p>
            <a:r>
              <a:rPr lang="en-HK" dirty="0"/>
              <a:t>Data privacy protection via masking (</a:t>
            </a:r>
            <a:r>
              <a:rPr lang="en-HK" altLang="zh-CN" dirty="0"/>
              <a:t>a one-way function)</a:t>
            </a:r>
            <a:endParaRPr lang="en-HK" dirty="0"/>
          </a:p>
          <a:p>
            <a:pPr lvl="1"/>
            <a:r>
              <a:rPr lang="en-HK" dirty="0"/>
              <a:t>The server cannot recover the data content</a:t>
            </a:r>
          </a:p>
          <a:p>
            <a:r>
              <a:rPr lang="en-HK" altLang="zh-CN" dirty="0"/>
              <a:t>Masked-data &amp; app binding</a:t>
            </a:r>
          </a:p>
          <a:p>
            <a:pPr lvl="1"/>
            <a:r>
              <a:rPr lang="en-HK" altLang="zh-CN" dirty="0"/>
              <a:t>Data can only be used for authorized model training, and nothing else</a:t>
            </a:r>
          </a:p>
          <a:p>
            <a:r>
              <a:rPr lang="en-HK" altLang="zh-CN" dirty="0">
                <a:solidFill>
                  <a:srgbClr val="4472C4"/>
                </a:solidFill>
              </a:rPr>
              <a:t>Ideally, the solution is non-interactive</a:t>
            </a:r>
            <a:r>
              <a:rPr lang="en-US" altLang="zh-CN" dirty="0">
                <a:solidFill>
                  <a:srgbClr val="4472C4"/>
                </a:solidFill>
              </a:rPr>
              <a:t>,</a:t>
            </a:r>
            <a:r>
              <a:rPr lang="zh-CN" altLang="en-US" dirty="0">
                <a:solidFill>
                  <a:srgbClr val="4472C4"/>
                </a:solidFill>
              </a:rPr>
              <a:t> </a:t>
            </a:r>
            <a:r>
              <a:rPr lang="en-US" altLang="zh-CN" dirty="0">
                <a:solidFill>
                  <a:srgbClr val="4472C4"/>
                </a:solidFill>
              </a:rPr>
              <a:t>i.e.,</a:t>
            </a:r>
            <a:r>
              <a:rPr lang="zh-CN" altLang="en-US" dirty="0">
                <a:solidFill>
                  <a:srgbClr val="4472C4"/>
                </a:solidFill>
              </a:rPr>
              <a:t> </a:t>
            </a:r>
            <a:r>
              <a:rPr lang="en-US" altLang="zh-CN" dirty="0">
                <a:solidFill>
                  <a:srgbClr val="4472C4"/>
                </a:solidFill>
              </a:rPr>
              <a:t>binding</a:t>
            </a:r>
            <a:r>
              <a:rPr lang="zh-CN" altLang="en-US" dirty="0">
                <a:solidFill>
                  <a:srgbClr val="4472C4"/>
                </a:solidFill>
              </a:rPr>
              <a:t> </a:t>
            </a:r>
            <a:r>
              <a:rPr lang="en-US" altLang="zh-CN" dirty="0">
                <a:solidFill>
                  <a:srgbClr val="4472C4"/>
                </a:solidFill>
              </a:rPr>
              <a:t>is</a:t>
            </a:r>
            <a:r>
              <a:rPr lang="zh-CN" altLang="en-US" dirty="0">
                <a:solidFill>
                  <a:srgbClr val="4472C4"/>
                </a:solidFill>
              </a:rPr>
              <a:t> </a:t>
            </a:r>
            <a:r>
              <a:rPr lang="en-US" altLang="zh-CN" dirty="0">
                <a:solidFill>
                  <a:srgbClr val="4472C4"/>
                </a:solidFill>
              </a:rPr>
              <a:t>required</a:t>
            </a:r>
            <a:r>
              <a:rPr lang="zh-CN" altLang="en-US" dirty="0">
                <a:solidFill>
                  <a:srgbClr val="4472C4"/>
                </a:solidFill>
              </a:rPr>
              <a:t> </a:t>
            </a:r>
            <a:r>
              <a:rPr lang="en-US" altLang="zh-CN" dirty="0">
                <a:solidFill>
                  <a:srgbClr val="4472C4"/>
                </a:solidFill>
              </a:rPr>
              <a:t>only</a:t>
            </a:r>
            <a:r>
              <a:rPr lang="zh-CN" altLang="en-US" dirty="0">
                <a:solidFill>
                  <a:srgbClr val="4472C4"/>
                </a:solidFill>
              </a:rPr>
              <a:t> </a:t>
            </a:r>
            <a:r>
              <a:rPr lang="en-US" altLang="zh-CN" dirty="0">
                <a:solidFill>
                  <a:srgbClr val="4472C4"/>
                </a:solidFill>
              </a:rPr>
              <a:t>once</a:t>
            </a:r>
            <a:endParaRPr lang="en-HK" altLang="zh-CN" dirty="0">
              <a:solidFill>
                <a:srgbClr val="4472C4"/>
              </a:solidFill>
            </a:endParaRPr>
          </a:p>
        </p:txBody>
      </p:sp>
      <p:sp>
        <p:nvSpPr>
          <p:cNvPr id="27" name="Content Placeholder 2"/>
          <p:cNvSpPr txBox="1">
            <a:spLocks/>
          </p:cNvSpPr>
          <p:nvPr/>
        </p:nvSpPr>
        <p:spPr>
          <a:xfrm>
            <a:off x="891722" y="1411717"/>
            <a:ext cx="10874898" cy="930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Data authorization with </a:t>
            </a:r>
            <a:r>
              <a:rPr lang="en-US" altLang="zh-CN" dirty="0">
                <a:solidFill>
                  <a:srgbClr val="C00000"/>
                </a:solidFill>
              </a:rPr>
              <a:t>data</a:t>
            </a:r>
            <a:r>
              <a:rPr lang="zh-CN" altLang="en-US" dirty="0">
                <a:solidFill>
                  <a:srgbClr val="C00000"/>
                </a:solidFill>
              </a:rPr>
              <a:t> </a:t>
            </a:r>
            <a:r>
              <a:rPr lang="en-US" altLang="zh-CN" dirty="0">
                <a:solidFill>
                  <a:srgbClr val="C00000"/>
                </a:solidFill>
              </a:rPr>
              <a:t>masking </a:t>
            </a:r>
            <a:r>
              <a:rPr lang="en-US" altLang="zh-CN" dirty="0"/>
              <a:t>and</a:t>
            </a:r>
            <a:r>
              <a:rPr lang="en-US" altLang="zh-CN" dirty="0">
                <a:solidFill>
                  <a:srgbClr val="C00000"/>
                </a:solidFill>
              </a:rPr>
              <a:t> </a:t>
            </a:r>
            <a:r>
              <a:rPr lang="en-US" altLang="zh-CN" dirty="0" err="1">
                <a:solidFill>
                  <a:srgbClr val="C00000"/>
                </a:solidFill>
              </a:rPr>
              <a:t>data&amp;app</a:t>
            </a:r>
            <a:r>
              <a:rPr lang="en-US" altLang="zh-CN" dirty="0">
                <a:solidFill>
                  <a:srgbClr val="C00000"/>
                </a:solidFill>
              </a:rPr>
              <a:t> binding </a:t>
            </a:r>
            <a:endParaRPr lang="x-none" sz="2600" dirty="0">
              <a:solidFill>
                <a:srgbClr val="C00000"/>
              </a:solidFill>
            </a:endParaRPr>
          </a:p>
          <a:p>
            <a:pPr marL="0" indent="0">
              <a:buNone/>
            </a:pPr>
            <a:endParaRPr lang="en-US" dirty="0"/>
          </a:p>
        </p:txBody>
      </p:sp>
      <p:sp>
        <p:nvSpPr>
          <p:cNvPr id="18" name="TextBox 17">
            <a:extLst>
              <a:ext uri="{FF2B5EF4-FFF2-40B4-BE49-F238E27FC236}">
                <a16:creationId xmlns:a16="http://schemas.microsoft.com/office/drawing/2014/main" id="{16717F1B-226E-D22D-2A4E-C45462379A9A}"/>
              </a:ext>
            </a:extLst>
          </p:cNvPr>
          <p:cNvSpPr txBox="1"/>
          <p:nvPr/>
        </p:nvSpPr>
        <p:spPr>
          <a:xfrm>
            <a:off x="7687521" y="2834708"/>
            <a:ext cx="518091" cy="338554"/>
          </a:xfrm>
          <a:prstGeom prst="rect">
            <a:avLst/>
          </a:prstGeom>
          <a:noFill/>
        </p:spPr>
        <p:txBody>
          <a:bodyPr wrap="none" rtlCol="0">
            <a:spAutoFit/>
          </a:bodyPr>
          <a:lstStyle/>
          <a:p>
            <a:r>
              <a:rPr lang="en-HK" sz="1600" dirty="0">
                <a:solidFill>
                  <a:schemeClr val="accent5"/>
                </a:solidFill>
                <a:cs typeface="Times New Roman" panose="02020603050405020304" pitchFamily="18" charset="0"/>
              </a:rPr>
              <a:t>App</a:t>
            </a:r>
          </a:p>
        </p:txBody>
      </p:sp>
      <p:sp>
        <p:nvSpPr>
          <p:cNvPr id="5" name="TextBox 58">
            <a:extLst>
              <a:ext uri="{FF2B5EF4-FFF2-40B4-BE49-F238E27FC236}">
                <a16:creationId xmlns:a16="http://schemas.microsoft.com/office/drawing/2014/main" id="{1995952A-6E16-090A-D72F-43D97C0FF96A}"/>
              </a:ext>
            </a:extLst>
          </p:cNvPr>
          <p:cNvSpPr txBox="1"/>
          <p:nvPr/>
        </p:nvSpPr>
        <p:spPr>
          <a:xfrm>
            <a:off x="6280853" y="2036463"/>
            <a:ext cx="4036584" cy="369332"/>
          </a:xfrm>
          <a:prstGeom prst="rect">
            <a:avLst/>
          </a:prstGeom>
          <a:noFill/>
        </p:spPr>
        <p:txBody>
          <a:bodyPr wrap="square" rtlCol="0">
            <a:spAutoFit/>
          </a:bodyPr>
          <a:lstStyle/>
          <a:p>
            <a:r>
              <a:rPr lang="en-HK" b="1" dirty="0">
                <a:solidFill>
                  <a:schemeClr val="accent5"/>
                </a:solidFill>
              </a:rPr>
              <a:t>Computation with </a:t>
            </a:r>
            <a:r>
              <a:rPr lang="en-HK" b="1" dirty="0" err="1">
                <a:solidFill>
                  <a:schemeClr val="accent5"/>
                </a:solidFill>
              </a:rPr>
              <a:t>Data&amp;app</a:t>
            </a:r>
            <a:r>
              <a:rPr lang="en-HK" b="1" dirty="0">
                <a:solidFill>
                  <a:schemeClr val="accent5"/>
                </a:solidFill>
              </a:rPr>
              <a:t> </a:t>
            </a:r>
            <a:r>
              <a:rPr lang="en-US" altLang="zh-CN" b="1" dirty="0">
                <a:solidFill>
                  <a:schemeClr val="accent5"/>
                </a:solidFill>
              </a:rPr>
              <a:t>B</a:t>
            </a:r>
            <a:r>
              <a:rPr lang="en-HK" b="1" dirty="0" err="1">
                <a:solidFill>
                  <a:schemeClr val="accent5"/>
                </a:solidFill>
              </a:rPr>
              <a:t>inding</a:t>
            </a:r>
            <a:r>
              <a:rPr lang="en-HK" b="1" dirty="0">
                <a:solidFill>
                  <a:schemeClr val="accent5"/>
                </a:solidFill>
              </a:rPr>
              <a:t> </a:t>
            </a:r>
            <a:endParaRPr lang="en-US" sz="2400" b="1" dirty="0">
              <a:solidFill>
                <a:schemeClr val="accent5"/>
              </a:solidFill>
            </a:endParaRPr>
          </a:p>
        </p:txBody>
      </p:sp>
      <p:sp>
        <p:nvSpPr>
          <p:cNvPr id="6" name="TextBox 59">
            <a:extLst>
              <a:ext uri="{FF2B5EF4-FFF2-40B4-BE49-F238E27FC236}">
                <a16:creationId xmlns:a16="http://schemas.microsoft.com/office/drawing/2014/main" id="{B849AA97-A2DC-24E6-F9F7-8E802D18F68A}"/>
              </a:ext>
            </a:extLst>
          </p:cNvPr>
          <p:cNvSpPr txBox="1"/>
          <p:nvPr/>
        </p:nvSpPr>
        <p:spPr>
          <a:xfrm>
            <a:off x="2388768" y="2018026"/>
            <a:ext cx="3534814" cy="369332"/>
          </a:xfrm>
          <a:prstGeom prst="rect">
            <a:avLst/>
          </a:prstGeom>
          <a:noFill/>
        </p:spPr>
        <p:txBody>
          <a:bodyPr wrap="none" rtlCol="0">
            <a:spAutoFit/>
          </a:bodyPr>
          <a:lstStyle/>
          <a:p>
            <a:r>
              <a:rPr lang="en-HK" b="1" dirty="0">
                <a:solidFill>
                  <a:schemeClr val="accent5"/>
                </a:solidFill>
              </a:rPr>
              <a:t>Plaintext-Compatible Data Masking</a:t>
            </a:r>
            <a:endParaRPr lang="en-US" sz="2400" b="1" dirty="0">
              <a:solidFill>
                <a:schemeClr val="accent5"/>
              </a:solidFill>
            </a:endParaRPr>
          </a:p>
        </p:txBody>
      </p:sp>
      <p:pic>
        <p:nvPicPr>
          <p:cNvPr id="7" name="Picture 62">
            <a:extLst>
              <a:ext uri="{FF2B5EF4-FFF2-40B4-BE49-F238E27FC236}">
                <a16:creationId xmlns:a16="http://schemas.microsoft.com/office/drawing/2014/main" id="{16835CD4-C202-87BC-5D38-B9E73870D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181" y="3200249"/>
            <a:ext cx="553850" cy="555888"/>
          </a:xfrm>
          <a:prstGeom prst="rect">
            <a:avLst/>
          </a:prstGeom>
        </p:spPr>
      </p:pic>
      <p:sp>
        <p:nvSpPr>
          <p:cNvPr id="9" name="TextBox 23">
            <a:extLst>
              <a:ext uri="{FF2B5EF4-FFF2-40B4-BE49-F238E27FC236}">
                <a16:creationId xmlns:a16="http://schemas.microsoft.com/office/drawing/2014/main" id="{1CD285D4-2408-C241-CE8E-786CA1213881}"/>
              </a:ext>
            </a:extLst>
          </p:cNvPr>
          <p:cNvSpPr txBox="1"/>
          <p:nvPr/>
        </p:nvSpPr>
        <p:spPr>
          <a:xfrm>
            <a:off x="2453287" y="3710896"/>
            <a:ext cx="1155637" cy="338554"/>
          </a:xfrm>
          <a:prstGeom prst="rect">
            <a:avLst/>
          </a:prstGeom>
          <a:noFill/>
        </p:spPr>
        <p:txBody>
          <a:bodyPr wrap="none" rtlCol="0">
            <a:spAutoFit/>
          </a:bodyPr>
          <a:lstStyle/>
          <a:p>
            <a:r>
              <a:rPr lang="en-HK" sz="1600" dirty="0">
                <a:solidFill>
                  <a:schemeClr val="tx1">
                    <a:lumMod val="85000"/>
                    <a:lumOff val="15000"/>
                  </a:schemeClr>
                </a:solidFill>
                <a:cs typeface="Times New Roman" panose="02020603050405020304" pitchFamily="18" charset="0"/>
              </a:rPr>
              <a:t>Data owner</a:t>
            </a:r>
          </a:p>
        </p:txBody>
      </p:sp>
      <p:sp>
        <p:nvSpPr>
          <p:cNvPr id="10" name="Rounded Rectangle 25">
            <a:extLst>
              <a:ext uri="{FF2B5EF4-FFF2-40B4-BE49-F238E27FC236}">
                <a16:creationId xmlns:a16="http://schemas.microsoft.com/office/drawing/2014/main" id="{88509D58-CF62-D3C4-5446-DD1772868B8F}"/>
              </a:ext>
            </a:extLst>
          </p:cNvPr>
          <p:cNvSpPr/>
          <p:nvPr/>
        </p:nvSpPr>
        <p:spPr>
          <a:xfrm>
            <a:off x="6099504" y="2003436"/>
            <a:ext cx="3881525" cy="1750568"/>
          </a:xfrm>
          <a:prstGeom prst="roundRect">
            <a:avLst>
              <a:gd name="adj" fmla="val 14039"/>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endParaRPr>
          </a:p>
        </p:txBody>
      </p:sp>
      <p:sp>
        <p:nvSpPr>
          <p:cNvPr id="14" name="Vertical Scroll 50">
            <a:extLst>
              <a:ext uri="{FF2B5EF4-FFF2-40B4-BE49-F238E27FC236}">
                <a16:creationId xmlns:a16="http://schemas.microsoft.com/office/drawing/2014/main" id="{D7C87463-62D5-2287-3982-9F8AB37BF1E6}"/>
              </a:ext>
            </a:extLst>
          </p:cNvPr>
          <p:cNvSpPr/>
          <p:nvPr/>
        </p:nvSpPr>
        <p:spPr>
          <a:xfrm>
            <a:off x="2631365" y="2416183"/>
            <a:ext cx="3082428" cy="609242"/>
          </a:xfrm>
          <a:prstGeom prst="verticalScrol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19" name="TextBox 51">
                <a:extLst>
                  <a:ext uri="{FF2B5EF4-FFF2-40B4-BE49-F238E27FC236}">
                    <a16:creationId xmlns:a16="http://schemas.microsoft.com/office/drawing/2014/main" id="{7F8FDDA3-E6CE-1114-5E81-8D819D913F97}"/>
                  </a:ext>
                </a:extLst>
              </p:cNvPr>
              <p:cNvSpPr txBox="1"/>
              <p:nvPr/>
            </p:nvSpPr>
            <p:spPr>
              <a:xfrm>
                <a:off x="2557616" y="2481293"/>
                <a:ext cx="3221523" cy="584775"/>
              </a:xfrm>
              <a:prstGeom prst="rect">
                <a:avLst/>
              </a:prstGeom>
              <a:noFill/>
            </p:spPr>
            <p:txBody>
              <a:bodyPr wrap="square" rtlCol="0">
                <a:spAutoFit/>
              </a:bodyPr>
              <a:lstStyle/>
              <a:p>
                <a:pPr algn="ctr"/>
                <a:r>
                  <a:rPr lang="en-US" sz="1600" dirty="0">
                    <a:solidFill>
                      <a:schemeClr val="accent5"/>
                    </a:solidFill>
                  </a:rPr>
                  <a:t>Masked-data :=</a:t>
                </a:r>
                <a14:m>
                  <m:oMath xmlns:m="http://schemas.openxmlformats.org/officeDocument/2006/math">
                    <m:r>
                      <a:rPr lang="en-US" altLang="zh-CN" sz="1600" i="1">
                        <a:solidFill>
                          <a:schemeClr val="accent1">
                            <a:lumMod val="75000"/>
                          </a:schemeClr>
                        </a:solidFill>
                        <a:latin typeface="Cambria Math" panose="02040503050406030204" pitchFamily="18" charset="0"/>
                        <a:ea typeface="Cambria Math" panose="02040503050406030204" pitchFamily="18" charset="0"/>
                      </a:rPr>
                      <m:t>ℳ</m:t>
                    </m:r>
                    <m:r>
                      <a:rPr lang="en-US" altLang="zh-CN" sz="1600" i="1">
                        <a:solidFill>
                          <a:schemeClr val="accent1">
                            <a:lumMod val="75000"/>
                          </a:schemeClr>
                        </a:solidFill>
                        <a:latin typeface="Cambria Math" panose="02040503050406030204" pitchFamily="18" charset="0"/>
                        <a:ea typeface="Cambria Math" panose="02040503050406030204" pitchFamily="18" charset="0"/>
                      </a:rPr>
                      <m:t>⊕</m:t>
                    </m:r>
                  </m:oMath>
                </a14:m>
                <a:r>
                  <a:rPr lang="en-HK" altLang="zh-CN" sz="1600" dirty="0">
                    <a:solidFill>
                      <a:schemeClr val="accent1">
                        <a:lumMod val="75000"/>
                      </a:schemeClr>
                    </a:solidFill>
                  </a:rPr>
                  <a:t> data;</a:t>
                </a:r>
              </a:p>
              <a:p>
                <a:pPr algn="ctr"/>
                <a:r>
                  <a:rPr lang="en-HK" sz="1600" dirty="0">
                    <a:solidFill>
                      <a:schemeClr val="accent5"/>
                    </a:solidFill>
                    <a:ea typeface="Cambria Math" panose="02040503050406030204" pitchFamily="18" charset="0"/>
                    <a:cs typeface="Times New Roman" panose="02020603050405020304" pitchFamily="18" charset="0"/>
                  </a:rPr>
                  <a:t>Masked-data &amp; App binding</a:t>
                </a:r>
                <a:endParaRPr lang="x-none" sz="1600" dirty="0">
                  <a:solidFill>
                    <a:schemeClr val="accent5"/>
                  </a:solidFill>
                  <a:cs typeface="Times New Roman" panose="02020603050405020304" pitchFamily="18" charset="0"/>
                </a:endParaRPr>
              </a:p>
            </p:txBody>
          </p:sp>
        </mc:Choice>
        <mc:Fallback xmlns="">
          <p:sp>
            <p:nvSpPr>
              <p:cNvPr id="19" name="TextBox 51">
                <a:extLst>
                  <a:ext uri="{FF2B5EF4-FFF2-40B4-BE49-F238E27FC236}">
                    <a16:creationId xmlns:a16="http://schemas.microsoft.com/office/drawing/2014/main" id="{7F8FDDA3-E6CE-1114-5E81-8D819D913F97}"/>
                  </a:ext>
                </a:extLst>
              </p:cNvPr>
              <p:cNvSpPr txBox="1">
                <a:spLocks noRot="1" noChangeAspect="1" noMove="1" noResize="1" noEditPoints="1" noAdjustHandles="1" noChangeArrowheads="1" noChangeShapeType="1" noTextEdit="1"/>
              </p:cNvSpPr>
              <p:nvPr/>
            </p:nvSpPr>
            <p:spPr>
              <a:xfrm>
                <a:off x="2557616" y="2481293"/>
                <a:ext cx="3221523" cy="584775"/>
              </a:xfrm>
              <a:prstGeom prst="rect">
                <a:avLst/>
              </a:prstGeom>
              <a:blipFill>
                <a:blip r:embed="rId4"/>
                <a:stretch>
                  <a:fillRect t="-3125" b="-12500"/>
                </a:stretch>
              </a:blipFill>
            </p:spPr>
            <p:txBody>
              <a:bodyPr/>
              <a:lstStyle/>
              <a:p>
                <a:r>
                  <a:rPr lang="zh-CN" altLang="en-US">
                    <a:noFill/>
                  </a:rPr>
                  <a:t> </a:t>
                </a:r>
              </a:p>
            </p:txBody>
          </p:sp>
        </mc:Fallback>
      </mc:AlternateContent>
      <p:pic>
        <p:nvPicPr>
          <p:cNvPr id="22" name="Picture 7" descr="A black background with a black square&#10;&#10;Description automatically generated with medium confidence">
            <a:extLst>
              <a:ext uri="{FF2B5EF4-FFF2-40B4-BE49-F238E27FC236}">
                <a16:creationId xmlns:a16="http://schemas.microsoft.com/office/drawing/2014/main" id="{CFD71D16-4989-3F55-3CA0-A860EFE41A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4227" y="2466158"/>
            <a:ext cx="612609" cy="612609"/>
          </a:xfrm>
          <a:prstGeom prst="rect">
            <a:avLst/>
          </a:prstGeom>
        </p:spPr>
      </p:pic>
      <p:pic>
        <p:nvPicPr>
          <p:cNvPr id="28" name="Picture 10">
            <a:extLst>
              <a:ext uri="{FF2B5EF4-FFF2-40B4-BE49-F238E27FC236}">
                <a16:creationId xmlns:a16="http://schemas.microsoft.com/office/drawing/2014/main" id="{87FFA5CE-AC99-B485-2396-649C88A7DA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4321" y="3152653"/>
            <a:ext cx="463489" cy="462210"/>
          </a:xfrm>
          <a:prstGeom prst="rect">
            <a:avLst/>
          </a:prstGeom>
        </p:spPr>
      </p:pic>
      <p:pic>
        <p:nvPicPr>
          <p:cNvPr id="30" name="Picture 12">
            <a:extLst>
              <a:ext uri="{FF2B5EF4-FFF2-40B4-BE49-F238E27FC236}">
                <a16:creationId xmlns:a16="http://schemas.microsoft.com/office/drawing/2014/main" id="{29F9A292-DFD6-4392-B327-7F7B39816466}"/>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14714" y="2675141"/>
            <a:ext cx="506170" cy="560398"/>
          </a:xfrm>
          <a:prstGeom prst="rect">
            <a:avLst/>
          </a:prstGeom>
          <a:effectLst>
            <a:outerShdw blurRad="76200" dir="18900000" sy="23000" kx="-1200000" algn="bl" rotWithShape="0">
              <a:prstClr val="black">
                <a:alpha val="20000"/>
              </a:prstClr>
            </a:outerShdw>
          </a:effectLst>
        </p:spPr>
      </p:pic>
      <p:sp>
        <p:nvSpPr>
          <p:cNvPr id="32" name="Rounded Rectangle 25">
            <a:extLst>
              <a:ext uri="{FF2B5EF4-FFF2-40B4-BE49-F238E27FC236}">
                <a16:creationId xmlns:a16="http://schemas.microsoft.com/office/drawing/2014/main" id="{37C9C0F3-0129-75BA-6834-D7DB6AAAA876}"/>
              </a:ext>
            </a:extLst>
          </p:cNvPr>
          <p:cNvSpPr/>
          <p:nvPr/>
        </p:nvSpPr>
        <p:spPr>
          <a:xfrm>
            <a:off x="2343304" y="1991736"/>
            <a:ext cx="3554408" cy="2249592"/>
          </a:xfrm>
          <a:prstGeom prst="roundRect">
            <a:avLst>
              <a:gd name="adj" fmla="val 1298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endParaRPr>
          </a:p>
        </p:txBody>
      </p:sp>
      <p:sp>
        <p:nvSpPr>
          <p:cNvPr id="34" name="TextBox 30">
            <a:extLst>
              <a:ext uri="{FF2B5EF4-FFF2-40B4-BE49-F238E27FC236}">
                <a16:creationId xmlns:a16="http://schemas.microsoft.com/office/drawing/2014/main" id="{69CCABC2-52E3-67DB-8628-C5C6D7171F72}"/>
              </a:ext>
            </a:extLst>
          </p:cNvPr>
          <p:cNvSpPr txBox="1"/>
          <p:nvPr/>
        </p:nvSpPr>
        <p:spPr>
          <a:xfrm>
            <a:off x="4359613" y="3223570"/>
            <a:ext cx="1263679" cy="338554"/>
          </a:xfrm>
          <a:prstGeom prst="rect">
            <a:avLst/>
          </a:prstGeom>
          <a:noFill/>
        </p:spPr>
        <p:txBody>
          <a:bodyPr wrap="none" rtlCol="0">
            <a:spAutoFit/>
          </a:bodyPr>
          <a:lstStyle/>
          <a:p>
            <a:r>
              <a:rPr lang="en-HK" sz="1600" dirty="0">
                <a:solidFill>
                  <a:schemeClr val="accent5"/>
                </a:solidFill>
                <a:cs typeface="Times New Roman" panose="02020603050405020304" pitchFamily="18" charset="0"/>
              </a:rPr>
              <a:t>Masked-data</a:t>
            </a:r>
          </a:p>
        </p:txBody>
      </p:sp>
      <p:sp>
        <p:nvSpPr>
          <p:cNvPr id="35" name="Down Arrow 53">
            <a:extLst>
              <a:ext uri="{FF2B5EF4-FFF2-40B4-BE49-F238E27FC236}">
                <a16:creationId xmlns:a16="http://schemas.microsoft.com/office/drawing/2014/main" id="{33C2ACEE-8D96-C0CF-2FC5-3AC1C9B4B24B}"/>
              </a:ext>
            </a:extLst>
          </p:cNvPr>
          <p:cNvSpPr/>
          <p:nvPr/>
        </p:nvSpPr>
        <p:spPr>
          <a:xfrm rot="16200000">
            <a:off x="5884825" y="2791425"/>
            <a:ext cx="275616" cy="61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6" name="Oval 39">
            <a:extLst>
              <a:ext uri="{FF2B5EF4-FFF2-40B4-BE49-F238E27FC236}">
                <a16:creationId xmlns:a16="http://schemas.microsoft.com/office/drawing/2014/main" id="{2F9B9D9B-1F8F-2D87-A98C-DB8C3CCBAA1D}"/>
              </a:ext>
            </a:extLst>
          </p:cNvPr>
          <p:cNvSpPr/>
          <p:nvPr/>
        </p:nvSpPr>
        <p:spPr>
          <a:xfrm>
            <a:off x="2754181" y="2517594"/>
            <a:ext cx="180001" cy="186248"/>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2</a:t>
            </a:r>
            <a:endParaRPr lang="en-HK" dirty="0"/>
          </a:p>
        </p:txBody>
      </p:sp>
      <p:sp>
        <p:nvSpPr>
          <p:cNvPr id="37" name="TextBox 2">
            <a:extLst>
              <a:ext uri="{FF2B5EF4-FFF2-40B4-BE49-F238E27FC236}">
                <a16:creationId xmlns:a16="http://schemas.microsoft.com/office/drawing/2014/main" id="{25795A8E-F723-D3A6-4F6D-BF6A76AD3AFD}"/>
              </a:ext>
            </a:extLst>
          </p:cNvPr>
          <p:cNvSpPr txBox="1"/>
          <p:nvPr/>
        </p:nvSpPr>
        <p:spPr>
          <a:xfrm>
            <a:off x="8213802" y="2988534"/>
            <a:ext cx="1346833" cy="584775"/>
          </a:xfrm>
          <a:prstGeom prst="rect">
            <a:avLst/>
          </a:prstGeom>
          <a:noFill/>
        </p:spPr>
        <p:txBody>
          <a:bodyPr wrap="square" rtlCol="0">
            <a:spAutoFit/>
          </a:bodyPr>
          <a:lstStyle/>
          <a:p>
            <a:pPr algn="ctr"/>
            <a:r>
              <a:rPr lang="en-HK" altLang="zh-CN" sz="1600" dirty="0">
                <a:solidFill>
                  <a:schemeClr val="tx1">
                    <a:lumMod val="85000"/>
                    <a:lumOff val="15000"/>
                  </a:schemeClr>
                </a:solidFill>
                <a:cs typeface="Times New Roman" panose="02020603050405020304" pitchFamily="18" charset="0"/>
              </a:rPr>
              <a:t>Model Trainer</a:t>
            </a:r>
            <a:r>
              <a:rPr lang="en-US" altLang="zh-CN" sz="1600" dirty="0">
                <a:solidFill>
                  <a:schemeClr val="tx1">
                    <a:lumMod val="85000"/>
                    <a:lumOff val="15000"/>
                  </a:schemeClr>
                </a:solidFill>
                <a:cs typeface="Times New Roman" panose="02020603050405020304" pitchFamily="18" charset="0"/>
              </a:rPr>
              <a:t> </a:t>
            </a:r>
            <a:r>
              <a:rPr lang="en-HK" altLang="zh-CN" sz="1600" dirty="0">
                <a:solidFill>
                  <a:schemeClr val="tx1">
                    <a:lumMod val="85000"/>
                    <a:lumOff val="15000"/>
                  </a:schemeClr>
                </a:solidFill>
                <a:cs typeface="Times New Roman" panose="02020603050405020304" pitchFamily="18" charset="0"/>
              </a:rPr>
              <a:t>(Server)</a:t>
            </a:r>
            <a:endParaRPr lang="en-HK" sz="1600" dirty="0">
              <a:solidFill>
                <a:schemeClr val="tx1">
                  <a:lumMod val="85000"/>
                  <a:lumOff val="15000"/>
                </a:schemeClr>
              </a:solidFill>
              <a:cs typeface="Times New Roman" panose="02020603050405020304" pitchFamily="18" charset="0"/>
            </a:endParaRPr>
          </a:p>
        </p:txBody>
      </p:sp>
      <p:sp>
        <p:nvSpPr>
          <p:cNvPr id="43" name="矩形: 圆角 42">
            <a:extLst>
              <a:ext uri="{FF2B5EF4-FFF2-40B4-BE49-F238E27FC236}">
                <a16:creationId xmlns:a16="http://schemas.microsoft.com/office/drawing/2014/main" id="{5BFDE72B-A31C-4988-D8EE-D92DE10C2D6B}"/>
              </a:ext>
            </a:extLst>
          </p:cNvPr>
          <p:cNvSpPr/>
          <p:nvPr/>
        </p:nvSpPr>
        <p:spPr>
          <a:xfrm>
            <a:off x="3806333" y="3122954"/>
            <a:ext cx="553850" cy="491909"/>
          </a:xfrm>
          <a:prstGeom prst="roundRect">
            <a:avLst/>
          </a:prstGeom>
          <a:solidFill>
            <a:schemeClr val="accent2">
              <a:lumMod val="40000"/>
              <a:lumOff val="60000"/>
              <a:alpha val="64000"/>
            </a:schemeClr>
          </a:solidFill>
          <a:ln>
            <a:prstDash val="sysDash"/>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1" name="Arrow: Bent 37">
            <a:extLst>
              <a:ext uri="{FF2B5EF4-FFF2-40B4-BE49-F238E27FC236}">
                <a16:creationId xmlns:a16="http://schemas.microsoft.com/office/drawing/2014/main" id="{3F4BE129-975E-5D74-AA60-8E00BFB626D7}"/>
              </a:ext>
            </a:extLst>
          </p:cNvPr>
          <p:cNvSpPr/>
          <p:nvPr/>
        </p:nvSpPr>
        <p:spPr>
          <a:xfrm rot="10800000">
            <a:off x="5608198" y="3667273"/>
            <a:ext cx="3221522" cy="36003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65" name="Oval 40">
            <a:extLst>
              <a:ext uri="{FF2B5EF4-FFF2-40B4-BE49-F238E27FC236}">
                <a16:creationId xmlns:a16="http://schemas.microsoft.com/office/drawing/2014/main" id="{0A1268D3-53C7-4B4C-AF31-A085C17178AE}"/>
              </a:ext>
            </a:extLst>
          </p:cNvPr>
          <p:cNvSpPr/>
          <p:nvPr/>
        </p:nvSpPr>
        <p:spPr>
          <a:xfrm>
            <a:off x="6809793" y="2664242"/>
            <a:ext cx="180000" cy="180000"/>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3</a:t>
            </a:r>
            <a:endParaRPr lang="en-HK" dirty="0"/>
          </a:p>
        </p:txBody>
      </p:sp>
      <p:pic>
        <p:nvPicPr>
          <p:cNvPr id="66" name="Picture 10">
            <a:extLst>
              <a:ext uri="{FF2B5EF4-FFF2-40B4-BE49-F238E27FC236}">
                <a16:creationId xmlns:a16="http://schemas.microsoft.com/office/drawing/2014/main" id="{E0B0D447-3D25-FABA-AA54-FA7D638FC1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104" y="3741394"/>
            <a:ext cx="440725" cy="442424"/>
          </a:xfrm>
          <a:prstGeom prst="rect">
            <a:avLst/>
          </a:prstGeom>
        </p:spPr>
      </p:pic>
      <p:pic>
        <p:nvPicPr>
          <p:cNvPr id="67" name="Picture 15">
            <a:extLst>
              <a:ext uri="{FF2B5EF4-FFF2-40B4-BE49-F238E27FC236}">
                <a16:creationId xmlns:a16="http://schemas.microsoft.com/office/drawing/2014/main" id="{944452D8-F2EF-3FA3-8730-217DEB55D502}"/>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21648" y="3737005"/>
            <a:ext cx="354455" cy="392429"/>
          </a:xfrm>
          <a:prstGeom prst="rect">
            <a:avLst/>
          </a:prstGeom>
        </p:spPr>
      </p:pic>
      <p:sp>
        <p:nvSpPr>
          <p:cNvPr id="69" name="TextBox 30">
            <a:extLst>
              <a:ext uri="{FF2B5EF4-FFF2-40B4-BE49-F238E27FC236}">
                <a16:creationId xmlns:a16="http://schemas.microsoft.com/office/drawing/2014/main" id="{680D2A90-116A-73FC-D63F-A397148D708C}"/>
              </a:ext>
            </a:extLst>
          </p:cNvPr>
          <p:cNvSpPr txBox="1"/>
          <p:nvPr/>
        </p:nvSpPr>
        <p:spPr>
          <a:xfrm>
            <a:off x="4686827" y="3763942"/>
            <a:ext cx="808235" cy="338554"/>
          </a:xfrm>
          <a:prstGeom prst="rect">
            <a:avLst/>
          </a:prstGeom>
          <a:noFill/>
        </p:spPr>
        <p:txBody>
          <a:bodyPr wrap="none" rtlCol="0">
            <a:spAutoFit/>
          </a:bodyPr>
          <a:lstStyle/>
          <a:p>
            <a:r>
              <a:rPr lang="en-HK" sz="1600" dirty="0">
                <a:solidFill>
                  <a:schemeClr val="accent5"/>
                </a:solidFill>
                <a:cs typeface="Times New Roman" panose="02020603050405020304" pitchFamily="18" charset="0"/>
              </a:rPr>
              <a:t>Binding</a:t>
            </a:r>
          </a:p>
        </p:txBody>
      </p:sp>
      <p:sp>
        <p:nvSpPr>
          <p:cNvPr id="70" name="矩形: 圆角 69">
            <a:extLst>
              <a:ext uri="{FF2B5EF4-FFF2-40B4-BE49-F238E27FC236}">
                <a16:creationId xmlns:a16="http://schemas.microsoft.com/office/drawing/2014/main" id="{6C274B55-DA6F-3831-9E58-44833D2F5157}"/>
              </a:ext>
            </a:extLst>
          </p:cNvPr>
          <p:cNvSpPr/>
          <p:nvPr/>
        </p:nvSpPr>
        <p:spPr>
          <a:xfrm>
            <a:off x="4195178" y="3754003"/>
            <a:ext cx="449812" cy="421309"/>
          </a:xfrm>
          <a:prstGeom prst="roundRect">
            <a:avLst/>
          </a:prstGeom>
          <a:solidFill>
            <a:schemeClr val="accent2">
              <a:lumMod val="40000"/>
              <a:lumOff val="60000"/>
              <a:alpha val="64000"/>
            </a:schemeClr>
          </a:solidFill>
          <a:ln>
            <a:prstDash val="sysDash"/>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68" name="Picture 11">
            <a:extLst>
              <a:ext uri="{FF2B5EF4-FFF2-40B4-BE49-F238E27FC236}">
                <a16:creationId xmlns:a16="http://schemas.microsoft.com/office/drawing/2014/main" id="{06ED7648-9EE5-2C3A-ACE1-56CAA3D291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0368" y="3901813"/>
            <a:ext cx="255937" cy="276139"/>
          </a:xfrm>
          <a:prstGeom prst="rect">
            <a:avLst/>
          </a:prstGeom>
        </p:spPr>
      </p:pic>
      <p:sp>
        <p:nvSpPr>
          <p:cNvPr id="71" name="Oval 38">
            <a:extLst>
              <a:ext uri="{FF2B5EF4-FFF2-40B4-BE49-F238E27FC236}">
                <a16:creationId xmlns:a16="http://schemas.microsoft.com/office/drawing/2014/main" id="{63233B8B-0EF9-C93A-2BE6-8FF28265DDDC}"/>
              </a:ext>
            </a:extLst>
          </p:cNvPr>
          <p:cNvSpPr/>
          <p:nvPr/>
        </p:nvSpPr>
        <p:spPr>
          <a:xfrm>
            <a:off x="6280747" y="4089431"/>
            <a:ext cx="180000" cy="180000"/>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1</a:t>
            </a:r>
            <a:endParaRPr lang="en-HK" dirty="0"/>
          </a:p>
        </p:txBody>
      </p:sp>
      <p:sp>
        <p:nvSpPr>
          <p:cNvPr id="72" name="TextBox 19">
            <a:extLst>
              <a:ext uri="{FF2B5EF4-FFF2-40B4-BE49-F238E27FC236}">
                <a16:creationId xmlns:a16="http://schemas.microsoft.com/office/drawing/2014/main" id="{67974CB8-F821-37C0-2237-F22D0DBDCFB1}"/>
              </a:ext>
            </a:extLst>
          </p:cNvPr>
          <p:cNvSpPr txBox="1"/>
          <p:nvPr/>
        </p:nvSpPr>
        <p:spPr>
          <a:xfrm>
            <a:off x="6447823" y="4003365"/>
            <a:ext cx="2237550" cy="338554"/>
          </a:xfrm>
          <a:prstGeom prst="rect">
            <a:avLst/>
          </a:prstGeom>
          <a:noFill/>
        </p:spPr>
        <p:txBody>
          <a:bodyPr wrap="square" rtlCol="0">
            <a:spAutoFit/>
          </a:bodyPr>
          <a:lstStyle/>
          <a:p>
            <a:r>
              <a:rPr lang="en-HK" sz="1600" dirty="0">
                <a:solidFill>
                  <a:schemeClr val="accent5"/>
                </a:solidFill>
                <a:cs typeface="Times New Roman" panose="02020603050405020304" pitchFamily="18" charset="0"/>
              </a:rPr>
              <a:t>Authorized App</a:t>
            </a:r>
          </a:p>
        </p:txBody>
      </p:sp>
      <p:pic>
        <p:nvPicPr>
          <p:cNvPr id="73" name="Picture 12">
            <a:extLst>
              <a:ext uri="{FF2B5EF4-FFF2-40B4-BE49-F238E27FC236}">
                <a16:creationId xmlns:a16="http://schemas.microsoft.com/office/drawing/2014/main" id="{E858133A-E64E-A2E0-9569-F0D259F45A79}"/>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78095" y="4034686"/>
            <a:ext cx="333653" cy="369399"/>
          </a:xfrm>
          <a:prstGeom prst="rect">
            <a:avLst/>
          </a:prstGeom>
        </p:spPr>
      </p:pic>
    </p:spTree>
    <p:extLst>
      <p:ext uri="{BB962C8B-B14F-4D97-AF65-F5344CB8AC3E}">
        <p14:creationId xmlns:p14="http://schemas.microsoft.com/office/powerpoint/2010/main" val="269980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3768-0055-1225-B05C-FEF3F28A1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04E6D-007B-D7BD-6E74-7C52B685DF97}"/>
              </a:ext>
            </a:extLst>
          </p:cNvPr>
          <p:cNvSpPr>
            <a:spLocks noGrp="1"/>
          </p:cNvSpPr>
          <p:nvPr>
            <p:ph type="title"/>
          </p:nvPr>
        </p:nvSpPr>
        <p:spPr>
          <a:xfrm>
            <a:off x="551792" y="183835"/>
            <a:ext cx="11027979" cy="1325563"/>
          </a:xfrm>
        </p:spPr>
        <p:txBody>
          <a:bodyPr>
            <a:normAutofit/>
          </a:bodyPr>
          <a:lstStyle/>
          <a:p>
            <a:r>
              <a:rPr lang="en-US" sz="3600" dirty="0">
                <a:solidFill>
                  <a:srgbClr val="0070C0"/>
                </a:solidFill>
              </a:rPr>
              <a:t>The actual solution: </a:t>
            </a:r>
            <a:br>
              <a:rPr lang="en-US" sz="3600" dirty="0">
                <a:solidFill>
                  <a:srgbClr val="0070C0"/>
                </a:solidFill>
              </a:rPr>
            </a:br>
            <a:r>
              <a:rPr lang="en-US" sz="3600" dirty="0">
                <a:solidFill>
                  <a:srgbClr val="0070C0"/>
                </a:solidFill>
              </a:rPr>
              <a:t>Training with data</a:t>
            </a:r>
            <a:r>
              <a:rPr lang="zh-CN" altLang="en-US" sz="3600" dirty="0">
                <a:solidFill>
                  <a:srgbClr val="0070C0"/>
                </a:solidFill>
              </a:rPr>
              <a:t> </a:t>
            </a:r>
            <a:r>
              <a:rPr lang="en-US" altLang="zh-CN" sz="3600" dirty="0">
                <a:solidFill>
                  <a:srgbClr val="0070C0"/>
                </a:solidFill>
              </a:rPr>
              <a:t>masking and </a:t>
            </a:r>
            <a:r>
              <a:rPr lang="en-US" altLang="zh-CN" sz="3600" dirty="0" err="1">
                <a:solidFill>
                  <a:srgbClr val="0070C0"/>
                </a:solidFill>
              </a:rPr>
              <a:t>data&amp;app</a:t>
            </a:r>
            <a:r>
              <a:rPr lang="en-US" altLang="zh-CN" sz="3600" dirty="0">
                <a:solidFill>
                  <a:srgbClr val="0070C0"/>
                </a:solidFill>
              </a:rPr>
              <a:t> binding</a:t>
            </a:r>
            <a:endParaRPr lang="en-US" sz="3600" dirty="0">
              <a:solidFill>
                <a:srgbClr val="0070C0"/>
              </a:solidFill>
            </a:endParaRPr>
          </a:p>
        </p:txBody>
      </p:sp>
      <p:sp>
        <p:nvSpPr>
          <p:cNvPr id="4" name="Slide Number Placeholder 3">
            <a:extLst>
              <a:ext uri="{FF2B5EF4-FFF2-40B4-BE49-F238E27FC236}">
                <a16:creationId xmlns:a16="http://schemas.microsoft.com/office/drawing/2014/main" id="{0F9D2C3C-8D2E-2B36-8044-7AE5EDA0A870}"/>
              </a:ext>
            </a:extLst>
          </p:cNvPr>
          <p:cNvSpPr>
            <a:spLocks noGrp="1"/>
          </p:cNvSpPr>
          <p:nvPr>
            <p:ph type="sldNum" sz="quarter" idx="12"/>
          </p:nvPr>
        </p:nvSpPr>
        <p:spPr>
          <a:xfrm>
            <a:off x="8610600" y="6328304"/>
            <a:ext cx="2743200" cy="393172"/>
          </a:xfrm>
        </p:spPr>
        <p:txBody>
          <a:bodyPr/>
          <a:lstStyle/>
          <a:p>
            <a:fld id="{DFEEA9F7-3D7A-48B9-B47B-3DF92E1AF644}" type="slidenum">
              <a:rPr lang="en-US" smtClean="0"/>
              <a:t>11</a:t>
            </a:fld>
            <a:endParaRPr lang="en-US"/>
          </a:p>
        </p:txBody>
      </p:sp>
      <mc:AlternateContent xmlns:mc="http://schemas.openxmlformats.org/markup-compatibility/2006">
        <mc:Choice xmlns:a14="http://schemas.microsoft.com/office/drawing/2010/main" Requires="a14">
          <p:sp>
            <p:nvSpPr>
              <p:cNvPr id="52" name="Content Placeholder 2">
                <a:extLst>
                  <a:ext uri="{FF2B5EF4-FFF2-40B4-BE49-F238E27FC236}">
                    <a16:creationId xmlns:a16="http://schemas.microsoft.com/office/drawing/2014/main" id="{D686E828-ACBA-FD14-0FFA-183D6F97F9E1}"/>
                  </a:ext>
                </a:extLst>
              </p:cNvPr>
              <p:cNvSpPr>
                <a:spLocks noGrp="1"/>
              </p:cNvSpPr>
              <p:nvPr>
                <p:ph idx="1"/>
              </p:nvPr>
            </p:nvSpPr>
            <p:spPr>
              <a:xfrm>
                <a:off x="898634" y="4524517"/>
                <a:ext cx="10535865" cy="2174691"/>
              </a:xfrm>
            </p:spPr>
            <p:txBody>
              <a:bodyPr>
                <a:normAutofit fontScale="92500" lnSpcReduction="10000"/>
              </a:bodyPr>
              <a:lstStyle/>
              <a:p>
                <a:r>
                  <a:rPr lang="en-HK" sz="2400" dirty="0"/>
                  <a:t>Initialization: data owner generates a </a:t>
                </a:r>
                <a:r>
                  <a:rPr lang="en-HK" altLang="zh-CN" sz="2400" dirty="0"/>
                  <a:t>mask and masks the data</a:t>
                </a:r>
                <a:endParaRPr lang="en-HK" sz="2400" dirty="0"/>
              </a:p>
              <a:p>
                <a:r>
                  <a:rPr lang="en-HK" sz="2400" dirty="0"/>
                  <a:t>The </a:t>
                </a:r>
                <a14:m>
                  <m:oMath xmlns:m="http://schemas.openxmlformats.org/officeDocument/2006/math">
                    <m:r>
                      <a:rPr lang="en-US" sz="2400" b="0" i="1" smtClean="0">
                        <a:latin typeface="Cambria Math" panose="02040503050406030204" pitchFamily="18" charset="0"/>
                      </a:rPr>
                      <m:t>𝑖</m:t>
                    </m:r>
                  </m:oMath>
                </a14:m>
                <a:r>
                  <a:rPr lang="en-HK" sz="2400" dirty="0"/>
                  <a:t>-</a:t>
                </a:r>
                <a:r>
                  <a:rPr lang="en-HK" sz="2400" dirty="0" err="1"/>
                  <a:t>th</a:t>
                </a:r>
                <a:r>
                  <a:rPr lang="en-HK" sz="2400" dirty="0"/>
                  <a:t> round: </a:t>
                </a:r>
              </a:p>
              <a:p>
                <a:pPr marL="914400" lvl="1" indent="-457200">
                  <a:buFont typeface="+mj-lt"/>
                  <a:buAutoNum type="arabicParenR"/>
                </a:pPr>
                <a:r>
                  <a:rPr lang="en-HK" altLang="zh-CN" sz="2000" dirty="0"/>
                  <a:t>Model trainer sends the model parameters </a:t>
                </a:r>
                <a14:m>
                  <m:oMath xmlns:m="http://schemas.openxmlformats.org/officeDocument/2006/math">
                    <m:r>
                      <a:rPr lang="en-US" altLang="zh-CN" sz="2000" i="1">
                        <a:latin typeface="Cambria Math" panose="02040503050406030204" pitchFamily="18" charset="0"/>
                        <a:ea typeface="Cambria Math" panose="02040503050406030204" pitchFamily="18" charset="0"/>
                      </a:rPr>
                      <m:t>𝑤</m:t>
                    </m:r>
                  </m:oMath>
                </a14:m>
                <a:endParaRPr lang="en-HK" altLang="zh-CN" sz="2000" dirty="0"/>
              </a:p>
              <a:p>
                <a:pPr marL="914400" lvl="1" indent="-457200">
                  <a:buFont typeface="+mj-lt"/>
                  <a:buAutoNum type="arabicParenR"/>
                </a:pPr>
                <a:r>
                  <a:rPr lang="en-HK" altLang="zh-CN" sz="2000" dirty="0"/>
                  <a:t>Data owner computes </a:t>
                </a:r>
                <a14:m>
                  <m:oMath xmlns:m="http://schemas.openxmlformats.org/officeDocument/2006/math">
                    <m:sSup>
                      <m:sSupPr>
                        <m:ctrlPr>
                          <a:rPr lang="en-US" altLang="zh-CN" sz="2000" i="1" dirty="0" smtClean="0">
                            <a:solidFill>
                              <a:schemeClr val="tx1"/>
                            </a:solidFill>
                            <a:latin typeface="Cambria Math" panose="02040503050406030204" pitchFamily="18" charset="0"/>
                            <a:ea typeface="Cambria Math" panose="02040503050406030204" pitchFamily="18" charset="0"/>
                          </a:rPr>
                        </m:ctrlPr>
                      </m:sSupPr>
                      <m:e>
                        <m:r>
                          <a:rPr lang="en-US" altLang="zh-CN" sz="2000" b="0" i="1" dirty="0" smtClean="0">
                            <a:solidFill>
                              <a:schemeClr val="tx1"/>
                            </a:solidFill>
                            <a:latin typeface="Cambria Math" panose="02040503050406030204" pitchFamily="18" charset="0"/>
                            <a:ea typeface="Cambria Math" panose="02040503050406030204" pitchFamily="18" charset="0"/>
                          </a:rPr>
                          <m:t>𝑓</m:t>
                        </m:r>
                      </m:e>
                      <m:sup>
                        <m:r>
                          <a:rPr lang="en-US" altLang="zh-CN" sz="2000" i="1" dirty="0">
                            <a:solidFill>
                              <a:schemeClr val="tx1"/>
                            </a:solidFill>
                            <a:latin typeface="Cambria Math" panose="02040503050406030204" pitchFamily="18" charset="0"/>
                            <a:ea typeface="Cambria Math" panose="02040503050406030204" pitchFamily="18" charset="0"/>
                          </a:rPr>
                          <m:t>𝑖</m:t>
                        </m:r>
                      </m:sup>
                    </m:sSup>
                    <m:r>
                      <a:rPr lang="en-US" altLang="zh-CN" sz="2000" i="1" dirty="0">
                        <a:solidFill>
                          <a:schemeClr val="tx1"/>
                        </a:solidFill>
                        <a:latin typeface="Cambria Math" panose="02040503050406030204" pitchFamily="18" charset="0"/>
                        <a:ea typeface="Cambria Math" panose="02040503050406030204" pitchFamily="18" charset="0"/>
                      </a:rPr>
                      <m:t>(</m:t>
                    </m:r>
                    <m:r>
                      <a:rPr lang="en-HK" altLang="zh-CN" sz="2000" i="1">
                        <a:solidFill>
                          <a:schemeClr val="tx1"/>
                        </a:solidFill>
                        <a:latin typeface="Cambria Math" panose="02040503050406030204" pitchFamily="18" charset="0"/>
                        <a:ea typeface="Cambria Math" panose="02040503050406030204" pitchFamily="18" charset="0"/>
                      </a:rPr>
                      <m:t>ℳ</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𝑤</m:t>
                    </m:r>
                    <m:r>
                      <a:rPr lang="en-US" altLang="zh-CN" sz="2000" i="1" dirty="0">
                        <a:solidFill>
                          <a:schemeClr val="tx1"/>
                        </a:solidFill>
                        <a:latin typeface="Cambria Math" panose="02040503050406030204" pitchFamily="18" charset="0"/>
                        <a:ea typeface="Cambria Math" panose="02040503050406030204" pitchFamily="18" charset="0"/>
                      </a:rPr>
                      <m:t>)</m:t>
                    </m:r>
                  </m:oMath>
                </a14:m>
                <a:r>
                  <a:rPr lang="en-HK" altLang="zh-CN" sz="2000" dirty="0">
                    <a:solidFill>
                      <a:schemeClr val="tx1"/>
                    </a:solidFill>
                    <a:cs typeface="Times New Roman" panose="02020603050405020304" pitchFamily="18" charset="0"/>
                  </a:rPr>
                  <a:t> , i.e., mask &amp; app binding</a:t>
                </a:r>
                <a:endParaRPr lang="en-HK" altLang="zh-CN" sz="2000" dirty="0">
                  <a:solidFill>
                    <a:schemeClr val="accent5"/>
                  </a:solidFill>
                  <a:cs typeface="Times New Roman" panose="02020603050405020304" pitchFamily="18" charset="0"/>
                </a:endParaRPr>
              </a:p>
              <a:p>
                <a:pPr marL="914400" lvl="1" indent="-457200">
                  <a:buFont typeface="+mj-lt"/>
                  <a:buAutoNum type="arabicParenR"/>
                </a:pPr>
                <a:r>
                  <a:rPr lang="en-HK" altLang="zh-CN" sz="2000" dirty="0"/>
                  <a:t>Model trainer recovers app on the data via </a:t>
                </a:r>
                <a14:m>
                  <m:oMath xmlns:m="http://schemas.openxmlformats.org/officeDocument/2006/math">
                    <m:sSup>
                      <m:sSupPr>
                        <m:ctrlPr>
                          <a:rPr lang="en-US" altLang="zh-CN" sz="2000" i="1" dirty="0" smtClean="0">
                            <a:solidFill>
                              <a:schemeClr val="tx1"/>
                            </a:solidFill>
                            <a:latin typeface="Cambria Math" panose="02040503050406030204" pitchFamily="18" charset="0"/>
                            <a:ea typeface="Cambria Math" panose="02040503050406030204" pitchFamily="18" charset="0"/>
                          </a:rPr>
                        </m:ctrlPr>
                      </m:sSupPr>
                      <m:e>
                        <m:r>
                          <a:rPr lang="en-US" altLang="zh-CN" sz="2000" b="0" i="1" dirty="0" smtClean="0">
                            <a:solidFill>
                              <a:schemeClr val="tx1"/>
                            </a:solidFill>
                            <a:latin typeface="Cambria Math" panose="02040503050406030204" pitchFamily="18" charset="0"/>
                            <a:ea typeface="Cambria Math" panose="02040503050406030204" pitchFamily="18" charset="0"/>
                          </a:rPr>
                          <m:t>𝑓</m:t>
                        </m:r>
                      </m:e>
                      <m:sup>
                        <m:r>
                          <a:rPr lang="en-US" altLang="zh-CN" sz="2000" i="1" dirty="0">
                            <a:solidFill>
                              <a:schemeClr val="tx1"/>
                            </a:solidFill>
                            <a:latin typeface="Cambria Math" panose="02040503050406030204" pitchFamily="18" charset="0"/>
                            <a:ea typeface="Cambria Math" panose="02040503050406030204" pitchFamily="18" charset="0"/>
                          </a:rPr>
                          <m:t>𝑖</m:t>
                        </m:r>
                      </m:sup>
                    </m:sSup>
                  </m:oMath>
                </a14:m>
                <a:r>
                  <a:rPr lang="en-HK" altLang="zh-CN" sz="2000" dirty="0">
                    <a:solidFill>
                      <a:schemeClr val="tx1"/>
                    </a:solidFill>
                    <a:ea typeface="Cambria Math" panose="02040503050406030204" pitchFamily="18" charset="0"/>
                  </a:rPr>
                  <a:t>(data)</a:t>
                </a:r>
                <a14:m>
                  <m:oMath xmlns:m="http://schemas.openxmlformats.org/officeDocument/2006/math">
                    <m:r>
                      <a:rPr lang="en-HK" altLang="zh-CN" sz="2000" i="1" dirty="0">
                        <a:solidFill>
                          <a:schemeClr val="tx1"/>
                        </a:solidFill>
                        <a:latin typeface="Cambria Math" panose="02040503050406030204" pitchFamily="18" charset="0"/>
                        <a:ea typeface="Cambria Math" panose="02040503050406030204" pitchFamily="18" charset="0"/>
                      </a:rPr>
                      <m:t> </m:t>
                    </m:r>
                    <m:r>
                      <a:rPr lang="en-US" altLang="zh-CN" sz="2000" i="1" dirty="0">
                        <a:solidFill>
                          <a:schemeClr val="tx1"/>
                        </a:solidFill>
                        <a:latin typeface="Cambria Math" panose="02040503050406030204" pitchFamily="18" charset="0"/>
                        <a:ea typeface="Cambria Math" panose="02040503050406030204" pitchFamily="18" charset="0"/>
                      </a:rPr>
                      <m:t>≔</m:t>
                    </m:r>
                    <m:sSup>
                      <m:sSupPr>
                        <m:ctrlPr>
                          <a:rPr lang="en-US" altLang="zh-CN" sz="2000" i="1" dirty="0">
                            <a:solidFill>
                              <a:schemeClr val="tx1"/>
                            </a:solidFill>
                            <a:latin typeface="Cambria Math" panose="02040503050406030204" pitchFamily="18" charset="0"/>
                            <a:ea typeface="Cambria Math" panose="02040503050406030204" pitchFamily="18" charset="0"/>
                          </a:rPr>
                        </m:ctrlPr>
                      </m:sSupPr>
                      <m:e>
                        <m:r>
                          <a:rPr lang="en-US" altLang="zh-CN" sz="2000" b="0" i="1" dirty="0" smtClean="0">
                            <a:solidFill>
                              <a:schemeClr val="tx1"/>
                            </a:solidFill>
                            <a:latin typeface="Cambria Math" panose="02040503050406030204" pitchFamily="18" charset="0"/>
                            <a:ea typeface="Cambria Math" panose="02040503050406030204" pitchFamily="18" charset="0"/>
                          </a:rPr>
                          <m:t>𝑓</m:t>
                        </m:r>
                      </m:e>
                      <m:sup>
                        <m:r>
                          <a:rPr lang="en-US" altLang="zh-CN" sz="2000" i="1" dirty="0">
                            <a:solidFill>
                              <a:schemeClr val="tx1"/>
                            </a:solidFill>
                            <a:latin typeface="Cambria Math" panose="02040503050406030204" pitchFamily="18" charset="0"/>
                            <a:ea typeface="Cambria Math" panose="02040503050406030204" pitchFamily="18" charset="0"/>
                          </a:rPr>
                          <m:t>𝑖</m:t>
                        </m:r>
                      </m:sup>
                    </m:sSup>
                  </m:oMath>
                </a14:m>
                <a:r>
                  <a:rPr lang="en-US" altLang="zh-CN" sz="2000" dirty="0">
                    <a:solidFill>
                      <a:schemeClr val="tx1"/>
                    </a:solidFill>
                    <a:cs typeface="Times New Roman" panose="02020603050405020304" pitchFamily="18" charset="0"/>
                  </a:rPr>
                  <a:t>(</a:t>
                </a:r>
                <a:r>
                  <a:rPr lang="en-US" altLang="zh-CN" sz="2000" dirty="0" err="1">
                    <a:solidFill>
                      <a:schemeClr val="tx1"/>
                    </a:solidFill>
                  </a:rPr>
                  <a:t>MaskedData</a:t>
                </a:r>
                <a:r>
                  <a:rPr lang="en-US" altLang="zh-CN" sz="2000" dirty="0">
                    <a:solidFill>
                      <a:schemeClr val="tx1"/>
                    </a:solidFill>
                  </a:rPr>
                  <a:t>; </a:t>
                </a:r>
                <a:r>
                  <a:rPr lang="en-US" altLang="zh-CN" sz="2000" i="1" dirty="0">
                    <a:solidFill>
                      <a:schemeClr val="tx1"/>
                    </a:solidFill>
                  </a:rPr>
                  <a:t>w</a:t>
                </a:r>
                <a:r>
                  <a:rPr lang="en-US" altLang="zh-CN" sz="2000" dirty="0">
                    <a:solidFill>
                      <a:schemeClr val="tx1"/>
                    </a:solidFill>
                    <a:cs typeface="Times New Roman" panose="02020603050405020304" pitchFamily="18" charset="0"/>
                  </a:rPr>
                  <a:t>)</a:t>
                </a:r>
                <a:r>
                  <a:rPr lang="en-HK" altLang="zh-CN" sz="2000" dirty="0">
                    <a:solidFill>
                      <a:schemeClr val="tx1"/>
                    </a:solidFill>
                    <a:ea typeface="Cambria Math" panose="02040503050406030204" pitchFamily="18" charset="0"/>
                  </a:rPr>
                  <a:t> </a:t>
                </a:r>
                <a14:m>
                  <m:oMath xmlns:m="http://schemas.openxmlformats.org/officeDocument/2006/math">
                    <m:r>
                      <a:rPr lang="en-US" altLang="zh-CN" sz="2000" i="1" dirty="0" smtClean="0">
                        <a:solidFill>
                          <a:srgbClr val="FF0000"/>
                        </a:solidFill>
                        <a:latin typeface="Cambria Math" panose="02040503050406030204" pitchFamily="18" charset="0"/>
                        <a:ea typeface="Cambria Math" panose="02040503050406030204" pitchFamily="18" charset="0"/>
                      </a:rPr>
                      <m:t>⊝</m:t>
                    </m:r>
                    <m:r>
                      <a:rPr lang="en-US" altLang="zh-CN" sz="2000" i="1" dirty="0">
                        <a:solidFill>
                          <a:schemeClr val="tx1"/>
                        </a:solidFill>
                        <a:latin typeface="Cambria Math" panose="02040503050406030204" pitchFamily="18" charset="0"/>
                        <a:ea typeface="Cambria Math" panose="02040503050406030204" pitchFamily="18" charset="0"/>
                      </a:rPr>
                      <m:t> </m:t>
                    </m:r>
                    <m:sSup>
                      <m:sSupPr>
                        <m:ctrlPr>
                          <a:rPr lang="en-US" altLang="zh-CN" sz="2000" i="1" dirty="0">
                            <a:solidFill>
                              <a:schemeClr val="tx1"/>
                            </a:solidFill>
                            <a:latin typeface="Cambria Math" panose="02040503050406030204" pitchFamily="18" charset="0"/>
                            <a:ea typeface="Cambria Math" panose="02040503050406030204" pitchFamily="18" charset="0"/>
                          </a:rPr>
                        </m:ctrlPr>
                      </m:sSupPr>
                      <m:e>
                        <m:r>
                          <a:rPr lang="en-US" altLang="zh-CN" sz="2000" b="0" i="1" dirty="0" smtClean="0">
                            <a:solidFill>
                              <a:schemeClr val="tx1"/>
                            </a:solidFill>
                            <a:latin typeface="Cambria Math" panose="02040503050406030204" pitchFamily="18" charset="0"/>
                            <a:ea typeface="Cambria Math" panose="02040503050406030204" pitchFamily="18" charset="0"/>
                          </a:rPr>
                          <m:t>𝑓</m:t>
                        </m:r>
                      </m:e>
                      <m:sup>
                        <m:r>
                          <a:rPr lang="en-US" altLang="zh-CN" sz="2000" i="1" dirty="0">
                            <a:solidFill>
                              <a:schemeClr val="tx1"/>
                            </a:solidFill>
                            <a:latin typeface="Cambria Math" panose="02040503050406030204" pitchFamily="18" charset="0"/>
                            <a:ea typeface="Cambria Math" panose="02040503050406030204" pitchFamily="18" charset="0"/>
                          </a:rPr>
                          <m:t>𝑖</m:t>
                        </m:r>
                      </m:sup>
                    </m:sSup>
                    <m:r>
                      <a:rPr lang="en-US" altLang="zh-CN" sz="2000" i="1" dirty="0">
                        <a:solidFill>
                          <a:schemeClr val="tx1"/>
                        </a:solidFill>
                        <a:latin typeface="Cambria Math" panose="02040503050406030204" pitchFamily="18" charset="0"/>
                        <a:ea typeface="Cambria Math" panose="02040503050406030204" pitchFamily="18" charset="0"/>
                      </a:rPr>
                      <m:t>(</m:t>
                    </m:r>
                    <m:r>
                      <a:rPr lang="en-HK" altLang="zh-CN" sz="2000" i="1">
                        <a:solidFill>
                          <a:schemeClr val="tx1"/>
                        </a:solidFill>
                        <a:latin typeface="Cambria Math" panose="02040503050406030204" pitchFamily="18" charset="0"/>
                        <a:ea typeface="Cambria Math" panose="02040503050406030204" pitchFamily="18" charset="0"/>
                      </a:rPr>
                      <m:t>ℳ</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𝑤</m:t>
                    </m:r>
                    <m:r>
                      <a:rPr lang="en-US" altLang="zh-CN" sz="2000" i="1" dirty="0">
                        <a:solidFill>
                          <a:schemeClr val="tx1"/>
                        </a:solidFill>
                        <a:latin typeface="Cambria Math" panose="02040503050406030204" pitchFamily="18" charset="0"/>
                        <a:ea typeface="Cambria Math" panose="02040503050406030204" pitchFamily="18" charset="0"/>
                      </a:rPr>
                      <m:t>)</m:t>
                    </m:r>
                  </m:oMath>
                </a14:m>
                <a:endParaRPr lang="en-HK" altLang="zh-CN" sz="2000" dirty="0">
                  <a:solidFill>
                    <a:schemeClr val="tx1"/>
                  </a:solidFill>
                </a:endParaRPr>
              </a:p>
              <a:p>
                <a:r>
                  <a:rPr lang="en-HK" altLang="zh-CN" sz="2400" dirty="0">
                    <a:solidFill>
                      <a:srgbClr val="4472C4"/>
                    </a:solidFill>
                  </a:rPr>
                  <a:t>The training is interactive between data owner and model trainer</a:t>
                </a:r>
                <a:endParaRPr lang="en-HK" altLang="zh-CN" sz="2400" dirty="0"/>
              </a:p>
              <a:p>
                <a:pPr lvl="1"/>
                <a:endParaRPr lang="en-HK" dirty="0"/>
              </a:p>
            </p:txBody>
          </p:sp>
        </mc:Choice>
        <mc:Fallback>
          <p:sp>
            <p:nvSpPr>
              <p:cNvPr id="52" name="Content Placeholder 2">
                <a:extLst>
                  <a:ext uri="{FF2B5EF4-FFF2-40B4-BE49-F238E27FC236}">
                    <a16:creationId xmlns:a16="http://schemas.microsoft.com/office/drawing/2014/main" id="{D686E828-ACBA-FD14-0FFA-183D6F97F9E1}"/>
                  </a:ext>
                </a:extLst>
              </p:cNvPr>
              <p:cNvSpPr>
                <a:spLocks noGrp="1" noRot="1" noChangeAspect="1" noMove="1" noResize="1" noEditPoints="1" noAdjustHandles="1" noChangeArrowheads="1" noChangeShapeType="1" noTextEdit="1"/>
              </p:cNvSpPr>
              <p:nvPr>
                <p:ph idx="1"/>
              </p:nvPr>
            </p:nvSpPr>
            <p:spPr>
              <a:xfrm>
                <a:off x="898634" y="4524517"/>
                <a:ext cx="10535865" cy="2174691"/>
              </a:xfrm>
              <a:blipFill>
                <a:blip r:embed="rId3"/>
                <a:stretch>
                  <a:fillRect l="-636" t="-4762" b="-280"/>
                </a:stretch>
              </a:blipFill>
            </p:spPr>
            <p:txBody>
              <a:bodyPr/>
              <a:lstStyle/>
              <a:p>
                <a:r>
                  <a:rPr lang="en-HK">
                    <a:noFill/>
                  </a:rPr>
                  <a:t> </a:t>
                </a:r>
              </a:p>
            </p:txBody>
          </p:sp>
        </mc:Fallback>
      </mc:AlternateContent>
      <p:grpSp>
        <p:nvGrpSpPr>
          <p:cNvPr id="24" name="Group 23">
            <a:extLst>
              <a:ext uri="{FF2B5EF4-FFF2-40B4-BE49-F238E27FC236}">
                <a16:creationId xmlns:a16="http://schemas.microsoft.com/office/drawing/2014/main" id="{27C6C94E-63FC-402B-8791-A7ADB29898A7}"/>
              </a:ext>
            </a:extLst>
          </p:cNvPr>
          <p:cNvGrpSpPr/>
          <p:nvPr/>
        </p:nvGrpSpPr>
        <p:grpSpPr>
          <a:xfrm>
            <a:off x="778989" y="1611481"/>
            <a:ext cx="11100773" cy="2743712"/>
            <a:chOff x="778989" y="1863734"/>
            <a:chExt cx="11100773" cy="2743712"/>
          </a:xfrm>
        </p:grpSpPr>
        <p:cxnSp>
          <p:nvCxnSpPr>
            <p:cNvPr id="44" name="直接箭头连接符 43">
              <a:extLst>
                <a:ext uri="{FF2B5EF4-FFF2-40B4-BE49-F238E27FC236}">
                  <a16:creationId xmlns:a16="http://schemas.microsoft.com/office/drawing/2014/main" id="{6E5224B0-0EA9-F95D-B878-6B844C40032C}"/>
                </a:ext>
              </a:extLst>
            </p:cNvPr>
            <p:cNvCxnSpPr>
              <a:cxnSpLocks/>
              <a:stCxn id="17" idx="0"/>
              <a:endCxn id="17" idx="2"/>
            </p:cNvCxnSpPr>
            <p:nvPr/>
          </p:nvCxnSpPr>
          <p:spPr>
            <a:xfrm>
              <a:off x="7815130" y="1912468"/>
              <a:ext cx="0" cy="2694977"/>
            </a:xfrm>
            <a:prstGeom prst="straightConnector1">
              <a:avLst/>
            </a:prstGeom>
            <a:ln w="127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7DD45C4-D28C-BDE0-F736-38B7A1406400}"/>
                    </a:ext>
                  </a:extLst>
                </p:cNvPr>
                <p:cNvSpPr txBox="1"/>
                <p:nvPr/>
              </p:nvSpPr>
              <p:spPr>
                <a:xfrm>
                  <a:off x="6380062" y="1863734"/>
                  <a:ext cx="2968313" cy="400110"/>
                </a:xfrm>
                <a:prstGeom prst="rect">
                  <a:avLst/>
                </a:prstGeom>
                <a:noFill/>
              </p:spPr>
              <p:txBody>
                <a:bodyPr wrap="none" rtlCol="0">
                  <a:spAutoFit/>
                </a:bodyPr>
                <a:lstStyle/>
                <a:p>
                  <a:r>
                    <a:rPr lang="en-HK" sz="2000" b="1" dirty="0">
                      <a:solidFill>
                        <a:schemeClr val="accent5"/>
                      </a:solidFill>
                    </a:rPr>
                    <a:t>In the </a:t>
                  </a:r>
                  <a14:m>
                    <m:oMath xmlns:m="http://schemas.openxmlformats.org/officeDocument/2006/math">
                      <m:r>
                        <a:rPr lang="en-US" sz="2000" b="1" i="1" smtClean="0">
                          <a:solidFill>
                            <a:schemeClr val="accent5"/>
                          </a:solidFill>
                          <a:latin typeface="Cambria Math" panose="02040503050406030204" pitchFamily="18" charset="0"/>
                        </a:rPr>
                        <m:t>𝒊</m:t>
                      </m:r>
                    </m:oMath>
                  </a14:m>
                  <a:r>
                    <a:rPr lang="en-HK" sz="2000" b="1" dirty="0">
                      <a:solidFill>
                        <a:schemeClr val="accent5"/>
                      </a:solidFill>
                    </a:rPr>
                    <a:t>-</a:t>
                  </a:r>
                  <a:r>
                    <a:rPr lang="en-HK" sz="2000" b="1" dirty="0" err="1">
                      <a:solidFill>
                        <a:schemeClr val="accent5"/>
                      </a:solidFill>
                    </a:rPr>
                    <a:t>th</a:t>
                  </a:r>
                  <a:r>
                    <a:rPr lang="en-HK" sz="2000" b="1" dirty="0">
                      <a:solidFill>
                        <a:schemeClr val="accent5"/>
                      </a:solidFill>
                    </a:rPr>
                    <a:t> training round: </a:t>
                  </a:r>
                  <a:endParaRPr lang="en-US" sz="2800" b="1" dirty="0">
                    <a:solidFill>
                      <a:schemeClr val="accent5"/>
                    </a:solidFill>
                  </a:endParaRPr>
                </a:p>
              </p:txBody>
            </p:sp>
          </mc:Choice>
          <mc:Fallback xmlns="">
            <p:sp>
              <p:nvSpPr>
                <p:cNvPr id="60" name="TextBox 59">
                  <a:extLst>
                    <a:ext uri="{FF2B5EF4-FFF2-40B4-BE49-F238E27FC236}">
                      <a16:creationId xmlns:a16="http://schemas.microsoft.com/office/drawing/2014/main" id="{A7DD45C4-D28C-BDE0-F736-38B7A1406400}"/>
                    </a:ext>
                  </a:extLst>
                </p:cNvPr>
                <p:cNvSpPr txBox="1">
                  <a:spLocks noRot="1" noChangeAspect="1" noMove="1" noResize="1" noEditPoints="1" noAdjustHandles="1" noChangeArrowheads="1" noChangeShapeType="1" noTextEdit="1"/>
                </p:cNvSpPr>
                <p:nvPr/>
              </p:nvSpPr>
              <p:spPr>
                <a:xfrm>
                  <a:off x="6380062" y="1863734"/>
                  <a:ext cx="2968313" cy="400110"/>
                </a:xfrm>
                <a:prstGeom prst="rect">
                  <a:avLst/>
                </a:prstGeom>
                <a:blipFill>
                  <a:blip r:embed="rId4"/>
                  <a:stretch>
                    <a:fillRect l="-2259" t="-7576" r="-1027" b="-25758"/>
                  </a:stretch>
                </a:blipFill>
              </p:spPr>
              <p:txBody>
                <a:bodyPr/>
                <a:lstStyle/>
                <a:p>
                  <a:r>
                    <a:rPr lang="en-HK">
                      <a:noFill/>
                    </a:rPr>
                    <a:t> </a:t>
                  </a:r>
                </a:p>
              </p:txBody>
            </p:sp>
          </mc:Fallback>
        </mc:AlternateContent>
        <p:sp>
          <p:nvSpPr>
            <p:cNvPr id="5" name="Vertical Scroll 50">
              <a:extLst>
                <a:ext uri="{FF2B5EF4-FFF2-40B4-BE49-F238E27FC236}">
                  <a16:creationId xmlns:a16="http://schemas.microsoft.com/office/drawing/2014/main" id="{5AE02B4E-93DE-ED8F-4FBE-BA2FD9826855}"/>
                </a:ext>
              </a:extLst>
            </p:cNvPr>
            <p:cNvSpPr/>
            <p:nvPr/>
          </p:nvSpPr>
          <p:spPr>
            <a:xfrm>
              <a:off x="3930745" y="2349352"/>
              <a:ext cx="3451907" cy="404642"/>
            </a:xfrm>
            <a:prstGeom prst="verticalScrol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6" name="TextBox 51">
                  <a:extLst>
                    <a:ext uri="{FF2B5EF4-FFF2-40B4-BE49-F238E27FC236}">
                      <a16:creationId xmlns:a16="http://schemas.microsoft.com/office/drawing/2014/main" id="{B70148F6-9483-9021-E0E3-9F78A9B1511F}"/>
                    </a:ext>
                  </a:extLst>
                </p:cNvPr>
                <p:cNvSpPr txBox="1"/>
                <p:nvPr/>
              </p:nvSpPr>
              <p:spPr>
                <a:xfrm>
                  <a:off x="4161131" y="2400479"/>
                  <a:ext cx="3221523" cy="346570"/>
                </a:xfrm>
                <a:prstGeom prst="rect">
                  <a:avLst/>
                </a:prstGeom>
                <a:noFill/>
              </p:spPr>
              <p:txBody>
                <a:bodyPr wrap="square" rtlCol="0">
                  <a:spAutoFit/>
                </a:bodyPr>
                <a:lstStyle/>
                <a:p>
                  <a:pPr algn="ctr"/>
                  <a:r>
                    <a:rPr lang="en-HK" altLang="zh-CN" sz="1600" dirty="0">
                      <a:solidFill>
                        <a:schemeClr val="accent5"/>
                      </a:solidFill>
                      <a:ea typeface="Cambria Math" panose="02040503050406030204" pitchFamily="18" charset="0"/>
                    </a:rPr>
                    <a:t>Apply App on mask: </a:t>
                  </a:r>
                  <a14:m>
                    <m:oMath xmlns:m="http://schemas.openxmlformats.org/officeDocument/2006/math">
                      <m:sSup>
                        <m:sSupPr>
                          <m:ctrlPr>
                            <a:rPr lang="en-US" altLang="zh-CN" sz="1600" b="0" i="1" dirty="0" smtClean="0">
                              <a:solidFill>
                                <a:schemeClr val="accent5"/>
                              </a:solidFill>
                              <a:latin typeface="Cambria Math" panose="02040503050406030204" pitchFamily="18" charset="0"/>
                              <a:ea typeface="Cambria Math" panose="02040503050406030204" pitchFamily="18" charset="0"/>
                            </a:rPr>
                          </m:ctrlPr>
                        </m:sSupPr>
                        <m:e>
                          <m:r>
                            <a:rPr lang="en-US" altLang="zh-CN" sz="16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600" b="0" i="1" dirty="0" smtClean="0">
                              <a:solidFill>
                                <a:schemeClr val="accent5"/>
                              </a:solidFill>
                              <a:latin typeface="Cambria Math" panose="02040503050406030204" pitchFamily="18" charset="0"/>
                              <a:ea typeface="Cambria Math" panose="02040503050406030204" pitchFamily="18" charset="0"/>
                            </a:rPr>
                            <m:t>𝑖</m:t>
                          </m:r>
                        </m:sup>
                      </m:sSup>
                      <m:r>
                        <a:rPr lang="en-US" altLang="zh-CN" sz="1600" i="1" dirty="0">
                          <a:solidFill>
                            <a:schemeClr val="accent5"/>
                          </a:solidFill>
                          <a:latin typeface="Cambria Math" panose="02040503050406030204" pitchFamily="18" charset="0"/>
                          <a:ea typeface="Cambria Math" panose="02040503050406030204" pitchFamily="18" charset="0"/>
                        </a:rPr>
                        <m:t>(</m:t>
                      </m:r>
                      <m:r>
                        <a:rPr lang="en-HK" altLang="zh-CN" sz="1600" i="1">
                          <a:solidFill>
                            <a:schemeClr val="accent1">
                              <a:lumMod val="75000"/>
                            </a:schemeClr>
                          </a:solidFill>
                          <a:latin typeface="Cambria Math" panose="02040503050406030204" pitchFamily="18" charset="0"/>
                          <a:ea typeface="Cambria Math" panose="02040503050406030204" pitchFamily="18" charset="0"/>
                        </a:rPr>
                        <m:t>ℳ</m:t>
                      </m:r>
                      <m:r>
                        <a:rPr lang="en-US" altLang="zh-CN" sz="1600" b="0" i="1" smtClean="0">
                          <a:solidFill>
                            <a:schemeClr val="accent1">
                              <a:lumMod val="75000"/>
                            </a:schemeClr>
                          </a:solidFill>
                          <a:latin typeface="Cambria Math" panose="02040503050406030204" pitchFamily="18" charset="0"/>
                          <a:ea typeface="Cambria Math" panose="02040503050406030204" pitchFamily="18" charset="0"/>
                        </a:rPr>
                        <m:t>;</m:t>
                      </m:r>
                      <m:r>
                        <a:rPr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𝑤</m:t>
                      </m:r>
                      <m:r>
                        <a:rPr lang="en-US" altLang="zh-CN" sz="1600" i="1" dirty="0">
                          <a:solidFill>
                            <a:schemeClr val="accent5"/>
                          </a:solidFill>
                          <a:latin typeface="Cambria Math" panose="02040503050406030204" pitchFamily="18" charset="0"/>
                          <a:ea typeface="Cambria Math" panose="02040503050406030204" pitchFamily="18" charset="0"/>
                        </a:rPr>
                        <m:t>)</m:t>
                      </m:r>
                    </m:oMath>
                  </a14:m>
                  <a:endParaRPr lang="x-none" sz="1600" dirty="0">
                    <a:solidFill>
                      <a:schemeClr val="accent5"/>
                    </a:solidFill>
                    <a:cs typeface="Times New Roman" panose="02020603050405020304" pitchFamily="18" charset="0"/>
                  </a:endParaRPr>
                </a:p>
              </p:txBody>
            </p:sp>
          </mc:Choice>
          <mc:Fallback xmlns="">
            <p:sp>
              <p:nvSpPr>
                <p:cNvPr id="6" name="TextBox 51">
                  <a:extLst>
                    <a:ext uri="{FF2B5EF4-FFF2-40B4-BE49-F238E27FC236}">
                      <a16:creationId xmlns:a16="http://schemas.microsoft.com/office/drawing/2014/main" id="{B70148F6-9483-9021-E0E3-9F78A9B1511F}"/>
                    </a:ext>
                  </a:extLst>
                </p:cNvPr>
                <p:cNvSpPr txBox="1">
                  <a:spLocks noRot="1" noChangeAspect="1" noMove="1" noResize="1" noEditPoints="1" noAdjustHandles="1" noChangeArrowheads="1" noChangeShapeType="1" noTextEdit="1"/>
                </p:cNvSpPr>
                <p:nvPr/>
              </p:nvSpPr>
              <p:spPr>
                <a:xfrm>
                  <a:off x="4161131" y="2400479"/>
                  <a:ext cx="3221523" cy="346570"/>
                </a:xfrm>
                <a:prstGeom prst="rect">
                  <a:avLst/>
                </a:prstGeom>
                <a:blipFill>
                  <a:blip r:embed="rId5"/>
                  <a:stretch>
                    <a:fillRect t="-1754" b="-22807"/>
                  </a:stretch>
                </a:blipFill>
              </p:spPr>
              <p:txBody>
                <a:bodyPr/>
                <a:lstStyle/>
                <a:p>
                  <a:r>
                    <a:rPr lang="en-HK">
                      <a:noFill/>
                    </a:rPr>
                    <a:t> </a:t>
                  </a:r>
                </a:p>
              </p:txBody>
            </p:sp>
          </mc:Fallback>
        </mc:AlternateContent>
        <p:pic>
          <p:nvPicPr>
            <p:cNvPr id="8" name="Picture 7" descr="A black background with a black square&#10;&#10;Description automatically generated with medium confidence">
              <a:extLst>
                <a:ext uri="{FF2B5EF4-FFF2-40B4-BE49-F238E27FC236}">
                  <a16:creationId xmlns:a16="http://schemas.microsoft.com/office/drawing/2014/main" id="{0193FAD0-D4D5-478C-EE66-4DB1A763B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8419" y="3046767"/>
              <a:ext cx="612609" cy="612609"/>
            </a:xfrm>
            <a:prstGeom prst="rect">
              <a:avLst/>
            </a:prstGeom>
          </p:spPr>
        </p:pic>
        <p:pic>
          <p:nvPicPr>
            <p:cNvPr id="13" name="Picture 12">
              <a:extLst>
                <a:ext uri="{FF2B5EF4-FFF2-40B4-BE49-F238E27FC236}">
                  <a16:creationId xmlns:a16="http://schemas.microsoft.com/office/drawing/2014/main" id="{FF28AB0D-F751-723F-8A33-0168D1F3509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71818" y="3035650"/>
              <a:ext cx="506170" cy="560398"/>
            </a:xfrm>
            <a:prstGeom prst="rect">
              <a:avLst/>
            </a:prstGeom>
            <a:effectLst>
              <a:outerShdw blurRad="76200" dir="18900000" sy="23000" kx="-1200000" algn="bl" rotWithShape="0">
                <a:prstClr val="black">
                  <a:alpha val="20000"/>
                </a:prstClr>
              </a:outerShdw>
            </a:effectLst>
          </p:spPr>
        </p:pic>
        <p:sp>
          <p:nvSpPr>
            <p:cNvPr id="17" name="Rounded Rectangle 25">
              <a:extLst>
                <a:ext uri="{FF2B5EF4-FFF2-40B4-BE49-F238E27FC236}">
                  <a16:creationId xmlns:a16="http://schemas.microsoft.com/office/drawing/2014/main" id="{556B72C1-4AD4-4301-1179-E9B5819003A4}"/>
                </a:ext>
              </a:extLst>
            </p:cNvPr>
            <p:cNvSpPr/>
            <p:nvPr/>
          </p:nvSpPr>
          <p:spPr>
            <a:xfrm>
              <a:off x="3837372" y="1912468"/>
              <a:ext cx="7955516" cy="2694977"/>
            </a:xfrm>
            <a:prstGeom prst="roundRect">
              <a:avLst>
                <a:gd name="adj" fmla="val 1298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82C77B-96D0-B00B-1A06-ED43D664F3E3}"/>
                    </a:ext>
                  </a:extLst>
                </p:cNvPr>
                <p:cNvSpPr txBox="1"/>
                <p:nvPr/>
              </p:nvSpPr>
              <p:spPr>
                <a:xfrm>
                  <a:off x="9647780" y="3658340"/>
                  <a:ext cx="906399" cy="314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dirty="0" smtClean="0">
                                <a:solidFill>
                                  <a:schemeClr val="accent5"/>
                                </a:solidFill>
                                <a:latin typeface="Cambria Math" panose="02040503050406030204" pitchFamily="18" charset="0"/>
                                <a:ea typeface="Cambria Math" panose="02040503050406030204" pitchFamily="18" charset="0"/>
                              </a:rPr>
                            </m:ctrlPr>
                          </m:sSupPr>
                          <m:e>
                            <m:r>
                              <a:rPr lang="en-US" altLang="zh-CN" sz="14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400" b="0" i="1" dirty="0" smtClean="0">
                                <a:solidFill>
                                  <a:schemeClr val="accent5"/>
                                </a:solidFill>
                                <a:latin typeface="Cambria Math" panose="02040503050406030204" pitchFamily="18" charset="0"/>
                                <a:ea typeface="Cambria Math" panose="02040503050406030204" pitchFamily="18" charset="0"/>
                              </a:rPr>
                              <m:t>𝑖</m:t>
                            </m:r>
                          </m:sup>
                        </m:sSup>
                        <m:r>
                          <a:rPr lang="en-US" altLang="zh-CN" sz="1400" b="0" i="1" dirty="0" smtClean="0">
                            <a:solidFill>
                              <a:schemeClr val="accent5"/>
                            </a:solidFill>
                            <a:latin typeface="Cambria Math" panose="02040503050406030204" pitchFamily="18" charset="0"/>
                            <a:ea typeface="Cambria Math" panose="02040503050406030204" pitchFamily="18" charset="0"/>
                          </a:rPr>
                          <m:t>(</m:t>
                        </m:r>
                        <m:r>
                          <a:rPr lang="en-HK" altLang="zh-CN" sz="1400" b="0" i="1">
                            <a:solidFill>
                              <a:schemeClr val="accent1">
                                <a:lumMod val="75000"/>
                              </a:schemeClr>
                            </a:solidFill>
                            <a:latin typeface="Cambria Math" panose="02040503050406030204" pitchFamily="18" charset="0"/>
                            <a:ea typeface="Cambria Math" panose="02040503050406030204" pitchFamily="18" charset="0"/>
                          </a:rPr>
                          <m:t>ℳ</m:t>
                        </m:r>
                        <m:r>
                          <a:rPr lang="en-US" altLang="zh-CN" sz="1400" b="0" i="1" dirty="0" smtClean="0">
                            <a:solidFill>
                              <a:schemeClr val="accent5"/>
                            </a:solidFill>
                            <a:latin typeface="Cambria Math" panose="02040503050406030204" pitchFamily="18" charset="0"/>
                            <a:ea typeface="Cambria Math" panose="02040503050406030204" pitchFamily="18" charset="0"/>
                          </a:rPr>
                          <m:t>)</m:t>
                        </m:r>
                      </m:oMath>
                    </m:oMathPara>
                  </a14:m>
                  <a:endParaRPr lang="en-HK" sz="1400" dirty="0">
                    <a:solidFill>
                      <a:schemeClr val="accent5"/>
                    </a:solidFill>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7C82C77B-96D0-B00B-1A06-ED43D664F3E3}"/>
                    </a:ext>
                  </a:extLst>
                </p:cNvPr>
                <p:cNvSpPr txBox="1">
                  <a:spLocks noRot="1" noChangeAspect="1" noMove="1" noResize="1" noEditPoints="1" noAdjustHandles="1" noChangeArrowheads="1" noChangeShapeType="1" noTextEdit="1"/>
                </p:cNvSpPr>
                <p:nvPr/>
              </p:nvSpPr>
              <p:spPr>
                <a:xfrm>
                  <a:off x="9647780" y="3658340"/>
                  <a:ext cx="906399" cy="314702"/>
                </a:xfrm>
                <a:prstGeom prst="rect">
                  <a:avLst/>
                </a:prstGeom>
                <a:blipFill>
                  <a:blip r:embed="rId8"/>
                  <a:stretch>
                    <a:fillRect b="-9804"/>
                  </a:stretch>
                </a:blipFill>
              </p:spPr>
              <p:txBody>
                <a:bodyPr/>
                <a:lstStyle/>
                <a:p>
                  <a:r>
                    <a:rPr lang="en-HK">
                      <a:noFill/>
                    </a:rPr>
                    <a:t> </a:t>
                  </a:r>
                </a:p>
              </p:txBody>
            </p:sp>
          </mc:Fallback>
        </mc:AlternateContent>
        <p:sp>
          <p:nvSpPr>
            <p:cNvPr id="31" name="TextBox 30">
              <a:extLst>
                <a:ext uri="{FF2B5EF4-FFF2-40B4-BE49-F238E27FC236}">
                  <a16:creationId xmlns:a16="http://schemas.microsoft.com/office/drawing/2014/main" id="{BC7BCC87-6AE6-1978-890E-059DB97B67C9}"/>
                </a:ext>
              </a:extLst>
            </p:cNvPr>
            <p:cNvSpPr txBox="1"/>
            <p:nvPr/>
          </p:nvSpPr>
          <p:spPr>
            <a:xfrm>
              <a:off x="2170456" y="3547625"/>
              <a:ext cx="1615821" cy="523220"/>
            </a:xfrm>
            <a:prstGeom prst="rect">
              <a:avLst/>
            </a:prstGeom>
            <a:noFill/>
          </p:spPr>
          <p:txBody>
            <a:bodyPr wrap="square" rtlCol="0">
              <a:spAutoFit/>
            </a:bodyPr>
            <a:lstStyle/>
            <a:p>
              <a:pPr algn="ctr"/>
              <a:r>
                <a:rPr lang="en-HK" sz="1400" dirty="0" err="1">
                  <a:solidFill>
                    <a:schemeClr val="accent5"/>
                  </a:solidFill>
                  <a:cs typeface="Times New Roman" panose="02020603050405020304" pitchFamily="18" charset="0"/>
                </a:rPr>
                <a:t>MaskedData</a:t>
              </a:r>
              <a:endParaRPr lang="en-HK" sz="1400" dirty="0">
                <a:solidFill>
                  <a:schemeClr val="accent5"/>
                </a:solidFill>
                <a:cs typeface="Times New Roman" panose="02020603050405020304" pitchFamily="18" charset="0"/>
              </a:endParaRPr>
            </a:p>
            <a:p>
              <a:pPr algn="ctr"/>
              <a:r>
                <a:rPr lang="en-HK" sz="1400" dirty="0">
                  <a:solidFill>
                    <a:schemeClr val="accent5"/>
                  </a:solidFill>
                  <a:cs typeface="Times New Roman" panose="02020603050405020304" pitchFamily="18" charset="0"/>
                </a:rPr>
                <a:t>Sent to the trainer</a:t>
              </a:r>
            </a:p>
          </p:txBody>
        </p:sp>
        <p:sp>
          <p:nvSpPr>
            <p:cNvPr id="15" name="Down Arrow 53">
              <a:extLst>
                <a:ext uri="{FF2B5EF4-FFF2-40B4-BE49-F238E27FC236}">
                  <a16:creationId xmlns:a16="http://schemas.microsoft.com/office/drawing/2014/main" id="{C80E24A2-DF3C-C1A2-1418-8A89E7715767}"/>
                </a:ext>
              </a:extLst>
            </p:cNvPr>
            <p:cNvSpPr/>
            <p:nvPr/>
          </p:nvSpPr>
          <p:spPr>
            <a:xfrm rot="16200000">
              <a:off x="7622537" y="3057970"/>
              <a:ext cx="222696" cy="641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40" name="Oval 39">
              <a:extLst>
                <a:ext uri="{FF2B5EF4-FFF2-40B4-BE49-F238E27FC236}">
                  <a16:creationId xmlns:a16="http://schemas.microsoft.com/office/drawing/2014/main" id="{8D26BCC3-AAC2-51A3-2035-E11717582ECC}"/>
                </a:ext>
              </a:extLst>
            </p:cNvPr>
            <p:cNvSpPr/>
            <p:nvPr/>
          </p:nvSpPr>
          <p:spPr>
            <a:xfrm>
              <a:off x="4220138" y="2479711"/>
              <a:ext cx="183610" cy="188105"/>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2</a:t>
              </a:r>
              <a:endParaRPr lang="en-HK" dirty="0"/>
            </a:p>
          </p:txBody>
        </p:sp>
        <p:sp>
          <p:nvSpPr>
            <p:cNvPr id="3" name="TextBox 2">
              <a:extLst>
                <a:ext uri="{FF2B5EF4-FFF2-40B4-BE49-F238E27FC236}">
                  <a16:creationId xmlns:a16="http://schemas.microsoft.com/office/drawing/2014/main" id="{028881AA-340B-A962-BB60-50E5E9DC2424}"/>
                </a:ext>
              </a:extLst>
            </p:cNvPr>
            <p:cNvSpPr txBox="1"/>
            <p:nvPr/>
          </p:nvSpPr>
          <p:spPr>
            <a:xfrm>
              <a:off x="10496475" y="3615664"/>
              <a:ext cx="1383287" cy="338554"/>
            </a:xfrm>
            <a:prstGeom prst="rect">
              <a:avLst/>
            </a:prstGeom>
            <a:noFill/>
          </p:spPr>
          <p:txBody>
            <a:bodyPr wrap="square" rtlCol="0">
              <a:spAutoFit/>
            </a:bodyPr>
            <a:lstStyle/>
            <a:p>
              <a:pPr algn="ctr"/>
              <a:r>
                <a:rPr lang="en-US" sz="1600" dirty="0">
                  <a:solidFill>
                    <a:schemeClr val="tx1">
                      <a:lumMod val="85000"/>
                      <a:lumOff val="15000"/>
                    </a:schemeClr>
                  </a:solidFill>
                  <a:cs typeface="Times New Roman" panose="02020603050405020304" pitchFamily="18" charset="0"/>
                </a:rPr>
                <a:t>Model Trainer</a:t>
              </a:r>
              <a:endParaRPr lang="en-HK" sz="1600" dirty="0">
                <a:solidFill>
                  <a:schemeClr val="tx1">
                    <a:lumMod val="85000"/>
                    <a:lumOff val="15000"/>
                  </a:schemeClr>
                </a:solidFill>
                <a:cs typeface="Times New Roman" panose="02020603050405020304" pitchFamily="18" charset="0"/>
              </a:endParaRPr>
            </a:p>
          </p:txBody>
        </p:sp>
        <p:pic>
          <p:nvPicPr>
            <p:cNvPr id="23" name="Picture 10">
              <a:extLst>
                <a:ext uri="{FF2B5EF4-FFF2-40B4-BE49-F238E27FC236}">
                  <a16:creationId xmlns:a16="http://schemas.microsoft.com/office/drawing/2014/main" id="{4CF98FDC-4D6D-C93D-7BFE-9F3E961001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4886" y="3197611"/>
              <a:ext cx="463489" cy="462210"/>
            </a:xfrm>
            <a:prstGeom prst="rect">
              <a:avLst/>
            </a:prstGeom>
          </p:spPr>
        </p:pic>
        <p:grpSp>
          <p:nvGrpSpPr>
            <p:cNvPr id="25" name="组合 24">
              <a:extLst>
                <a:ext uri="{FF2B5EF4-FFF2-40B4-BE49-F238E27FC236}">
                  <a16:creationId xmlns:a16="http://schemas.microsoft.com/office/drawing/2014/main" id="{3905B67D-CEF7-F370-073F-2FA47EC62955}"/>
                </a:ext>
              </a:extLst>
            </p:cNvPr>
            <p:cNvGrpSpPr/>
            <p:nvPr/>
          </p:nvGrpSpPr>
          <p:grpSpPr>
            <a:xfrm>
              <a:off x="2706081" y="3086211"/>
              <a:ext cx="553850" cy="491909"/>
              <a:chOff x="2153217" y="3235695"/>
              <a:chExt cx="553850" cy="491909"/>
            </a:xfrm>
          </p:grpSpPr>
          <p:pic>
            <p:nvPicPr>
              <p:cNvPr id="11" name="Picture 10">
                <a:extLst>
                  <a:ext uri="{FF2B5EF4-FFF2-40B4-BE49-F238E27FC236}">
                    <a16:creationId xmlns:a16="http://schemas.microsoft.com/office/drawing/2014/main" id="{113812F7-3F58-D04F-FD65-0ABA742BD4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0851" y="3264129"/>
                <a:ext cx="463489" cy="462210"/>
              </a:xfrm>
              <a:prstGeom prst="rect">
                <a:avLst/>
              </a:prstGeom>
            </p:spPr>
          </p:pic>
          <p:sp>
            <p:nvSpPr>
              <p:cNvPr id="30" name="矩形: 圆角 29">
                <a:extLst>
                  <a:ext uri="{FF2B5EF4-FFF2-40B4-BE49-F238E27FC236}">
                    <a16:creationId xmlns:a16="http://schemas.microsoft.com/office/drawing/2014/main" id="{E24C3215-4C71-F5E4-0FD0-3E1878468F0F}"/>
                  </a:ext>
                </a:extLst>
              </p:cNvPr>
              <p:cNvSpPr/>
              <p:nvPr/>
            </p:nvSpPr>
            <p:spPr>
              <a:xfrm>
                <a:off x="2153217" y="3235695"/>
                <a:ext cx="553850" cy="491909"/>
              </a:xfrm>
              <a:prstGeom prst="roundRect">
                <a:avLst/>
              </a:prstGeom>
              <a:solidFill>
                <a:schemeClr val="accent2">
                  <a:lumMod val="40000"/>
                  <a:lumOff val="60000"/>
                  <a:alpha val="64000"/>
                </a:schemeClr>
              </a:solidFill>
              <a:ln>
                <a:prstDash val="sysDash"/>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33" name="矩形: 圆角 32">
              <a:extLst>
                <a:ext uri="{FF2B5EF4-FFF2-40B4-BE49-F238E27FC236}">
                  <a16:creationId xmlns:a16="http://schemas.microsoft.com/office/drawing/2014/main" id="{CEACCDB3-5A85-BA11-5151-FE66AA6394B3}"/>
                </a:ext>
              </a:extLst>
            </p:cNvPr>
            <p:cNvSpPr/>
            <p:nvPr/>
          </p:nvSpPr>
          <p:spPr>
            <a:xfrm>
              <a:off x="8829766" y="3179117"/>
              <a:ext cx="553850" cy="491909"/>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4" name="Vertical Scroll 50">
              <a:extLst>
                <a:ext uri="{FF2B5EF4-FFF2-40B4-BE49-F238E27FC236}">
                  <a16:creationId xmlns:a16="http://schemas.microsoft.com/office/drawing/2014/main" id="{971B2AF6-F4F7-7C3D-7D0F-A00F0FE3E2C1}"/>
                </a:ext>
              </a:extLst>
            </p:cNvPr>
            <p:cNvSpPr/>
            <p:nvPr/>
          </p:nvSpPr>
          <p:spPr>
            <a:xfrm>
              <a:off x="7854899" y="2348783"/>
              <a:ext cx="3898221" cy="398655"/>
            </a:xfrm>
            <a:prstGeom prst="verticalScrol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35" name="TextBox 51">
                  <a:extLst>
                    <a:ext uri="{FF2B5EF4-FFF2-40B4-BE49-F238E27FC236}">
                      <a16:creationId xmlns:a16="http://schemas.microsoft.com/office/drawing/2014/main" id="{E06DFDBB-904A-CC67-21A5-D9F7D57AB827}"/>
                    </a:ext>
                  </a:extLst>
                </p:cNvPr>
                <p:cNvSpPr txBox="1"/>
                <p:nvPr/>
              </p:nvSpPr>
              <p:spPr>
                <a:xfrm>
                  <a:off x="8084157" y="2413893"/>
                  <a:ext cx="3579529" cy="346570"/>
                </a:xfrm>
                <a:prstGeom prst="rect">
                  <a:avLst/>
                </a:prstGeom>
                <a:noFill/>
              </p:spPr>
              <p:txBody>
                <a:bodyPr wrap="square" rtlCol="0">
                  <a:spAutoFit/>
                </a:bodyPr>
                <a:lstStyle/>
                <a:p>
                  <a:pPr algn="ctr"/>
                  <a14:m>
                    <m:oMath xmlns:m="http://schemas.openxmlformats.org/officeDocument/2006/math">
                      <m:sSup>
                        <m:sSupPr>
                          <m:ctrlPr>
                            <a:rPr lang="en-US" altLang="zh-CN" sz="1600" b="0" i="1" dirty="0" smtClean="0">
                              <a:solidFill>
                                <a:schemeClr val="accent5"/>
                              </a:solidFill>
                              <a:latin typeface="Cambria Math" panose="02040503050406030204" pitchFamily="18" charset="0"/>
                              <a:ea typeface="Cambria Math" panose="02040503050406030204" pitchFamily="18" charset="0"/>
                            </a:rPr>
                          </m:ctrlPr>
                        </m:sSupPr>
                        <m:e>
                          <m:r>
                            <a:rPr lang="en-US" altLang="zh-CN" sz="16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600" b="0" i="1" dirty="0" smtClean="0">
                              <a:solidFill>
                                <a:schemeClr val="accent5"/>
                              </a:solidFill>
                              <a:latin typeface="Cambria Math" panose="02040503050406030204" pitchFamily="18" charset="0"/>
                              <a:ea typeface="Cambria Math" panose="02040503050406030204" pitchFamily="18" charset="0"/>
                            </a:rPr>
                            <m:t>𝑖</m:t>
                          </m:r>
                        </m:sup>
                      </m:sSup>
                    </m:oMath>
                  </a14:m>
                  <a:r>
                    <a:rPr lang="en-HK" altLang="zh-CN" sz="1600" dirty="0">
                      <a:solidFill>
                        <a:schemeClr val="accent5"/>
                      </a:solidFill>
                      <a:ea typeface="Cambria Math" panose="02040503050406030204" pitchFamily="18" charset="0"/>
                    </a:rPr>
                    <a:t>(data)</a:t>
                  </a:r>
                  <a14:m>
                    <m:oMath xmlns:m="http://schemas.openxmlformats.org/officeDocument/2006/math">
                      <m:r>
                        <a:rPr lang="en-HK" altLang="zh-CN" sz="1600" b="0" i="1" dirty="0" smtClean="0">
                          <a:solidFill>
                            <a:schemeClr val="accent5"/>
                          </a:solidFill>
                          <a:latin typeface="Cambria Math" panose="02040503050406030204" pitchFamily="18" charset="0"/>
                          <a:ea typeface="Cambria Math" panose="02040503050406030204" pitchFamily="18" charset="0"/>
                        </a:rPr>
                        <m:t> </m:t>
                      </m:r>
                      <m:r>
                        <a:rPr lang="en-US" altLang="zh-CN" sz="1600" b="0" i="1" dirty="0" smtClean="0">
                          <a:solidFill>
                            <a:schemeClr val="accent5"/>
                          </a:solidFill>
                          <a:latin typeface="Cambria Math" panose="02040503050406030204" pitchFamily="18" charset="0"/>
                          <a:ea typeface="Cambria Math" panose="02040503050406030204" pitchFamily="18" charset="0"/>
                        </a:rPr>
                        <m:t>≔</m:t>
                      </m:r>
                      <m:sSup>
                        <m:sSupPr>
                          <m:ctrlPr>
                            <a:rPr lang="en-US" altLang="zh-CN" sz="1600" b="0" i="1" dirty="0" smtClean="0">
                              <a:solidFill>
                                <a:schemeClr val="accent5"/>
                              </a:solidFill>
                              <a:latin typeface="Cambria Math" panose="02040503050406030204" pitchFamily="18" charset="0"/>
                              <a:ea typeface="Cambria Math" panose="02040503050406030204" pitchFamily="18" charset="0"/>
                            </a:rPr>
                          </m:ctrlPr>
                        </m:sSupPr>
                        <m:e>
                          <m:r>
                            <a:rPr lang="en-US" altLang="zh-CN" sz="1600" b="0" i="1" dirty="0" smtClean="0">
                              <a:solidFill>
                                <a:schemeClr val="accent5"/>
                              </a:solidFill>
                              <a:latin typeface="Cambria Math" panose="02040503050406030204" pitchFamily="18" charset="0"/>
                              <a:ea typeface="Cambria Math" panose="02040503050406030204" pitchFamily="18" charset="0"/>
                            </a:rPr>
                            <m:t>𝑓</m:t>
                          </m:r>
                        </m:e>
                        <m:sup>
                          <m:r>
                            <a:rPr lang="en-US" sz="1600" b="0" i="1" dirty="0" smtClean="0">
                              <a:solidFill>
                                <a:schemeClr val="accent5"/>
                              </a:solidFill>
                              <a:latin typeface="Cambria Math" panose="02040503050406030204" pitchFamily="18" charset="0"/>
                              <a:ea typeface="Cambria Math" panose="02040503050406030204" pitchFamily="18" charset="0"/>
                            </a:rPr>
                            <m:t>𝑖</m:t>
                          </m:r>
                        </m:sup>
                      </m:sSup>
                    </m:oMath>
                  </a14:m>
                  <a:r>
                    <a:rPr lang="en-US" sz="1600" dirty="0">
                      <a:solidFill>
                        <a:schemeClr val="accent5"/>
                      </a:solidFill>
                      <a:cs typeface="Times New Roman" panose="02020603050405020304" pitchFamily="18" charset="0"/>
                    </a:rPr>
                    <a:t>(</a:t>
                  </a:r>
                  <a:r>
                    <a:rPr lang="en-US" sz="1600" dirty="0" err="1">
                      <a:solidFill>
                        <a:schemeClr val="accent5"/>
                      </a:solidFill>
                    </a:rPr>
                    <a:t>M</a:t>
                  </a:r>
                  <a:r>
                    <a:rPr lang="en-US" altLang="zh-CN" sz="1600" dirty="0" err="1">
                      <a:solidFill>
                        <a:schemeClr val="accent5"/>
                      </a:solidFill>
                    </a:rPr>
                    <a:t>a</a:t>
                  </a:r>
                  <a:r>
                    <a:rPr lang="en-US" sz="1600" dirty="0" err="1">
                      <a:solidFill>
                        <a:schemeClr val="accent5"/>
                      </a:solidFill>
                    </a:rPr>
                    <a:t>skedData</a:t>
                  </a:r>
                  <a:r>
                    <a:rPr lang="en-US" sz="1600" dirty="0">
                      <a:solidFill>
                        <a:schemeClr val="accent5"/>
                      </a:solidFill>
                      <a:cs typeface="Times New Roman" panose="02020603050405020304" pitchFamily="18" charset="0"/>
                    </a:rPr>
                    <a:t>)</a:t>
                  </a:r>
                  <a:r>
                    <a:rPr lang="en-HK" altLang="zh-CN" sz="1600" dirty="0">
                      <a:solidFill>
                        <a:schemeClr val="accent5"/>
                      </a:solidFill>
                      <a:ea typeface="Cambria Math" panose="02040503050406030204" pitchFamily="18" charset="0"/>
                    </a:rPr>
                    <a:t> </a:t>
                  </a:r>
                  <a14:m>
                    <m:oMath xmlns:m="http://schemas.openxmlformats.org/officeDocument/2006/math">
                      <m:r>
                        <a:rPr lang="en-US" altLang="zh-CN" sz="1600" b="0" i="1" dirty="0" smtClean="0">
                          <a:solidFill>
                            <a:schemeClr val="accent5"/>
                          </a:solidFill>
                          <a:latin typeface="Cambria Math" panose="02040503050406030204" pitchFamily="18" charset="0"/>
                          <a:ea typeface="Cambria Math" panose="02040503050406030204" pitchFamily="18" charset="0"/>
                        </a:rPr>
                        <m:t>⊝ </m:t>
                      </m:r>
                      <m:sSup>
                        <m:sSupPr>
                          <m:ctrlPr>
                            <a:rPr lang="en-US" altLang="zh-CN" sz="1600" b="0" i="1" dirty="0" smtClean="0">
                              <a:solidFill>
                                <a:schemeClr val="accent5"/>
                              </a:solidFill>
                              <a:latin typeface="Cambria Math" panose="02040503050406030204" pitchFamily="18" charset="0"/>
                              <a:ea typeface="Cambria Math" panose="02040503050406030204" pitchFamily="18" charset="0"/>
                            </a:rPr>
                          </m:ctrlPr>
                        </m:sSupPr>
                        <m:e>
                          <m:r>
                            <a:rPr lang="en-US" altLang="zh-CN" sz="16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600" b="0" i="1" dirty="0" smtClean="0">
                              <a:solidFill>
                                <a:schemeClr val="accent5"/>
                              </a:solidFill>
                              <a:latin typeface="Cambria Math" panose="02040503050406030204" pitchFamily="18" charset="0"/>
                              <a:ea typeface="Cambria Math" panose="02040503050406030204" pitchFamily="18" charset="0"/>
                            </a:rPr>
                            <m:t>𝑖</m:t>
                          </m:r>
                        </m:sup>
                      </m:sSup>
                      <m:r>
                        <a:rPr lang="en-US" altLang="zh-CN" sz="1600" b="0" i="1" dirty="0" smtClean="0">
                          <a:solidFill>
                            <a:schemeClr val="accent5"/>
                          </a:solidFill>
                          <a:latin typeface="Cambria Math" panose="02040503050406030204" pitchFamily="18" charset="0"/>
                          <a:ea typeface="Cambria Math" panose="02040503050406030204" pitchFamily="18" charset="0"/>
                        </a:rPr>
                        <m:t>(</m:t>
                      </m:r>
                      <m:r>
                        <a:rPr lang="en-HK" altLang="zh-CN" sz="1600" b="0" i="1">
                          <a:solidFill>
                            <a:schemeClr val="accent1">
                              <a:lumMod val="75000"/>
                            </a:schemeClr>
                          </a:solidFill>
                          <a:latin typeface="Cambria Math" panose="02040503050406030204" pitchFamily="18" charset="0"/>
                          <a:ea typeface="Cambria Math" panose="02040503050406030204" pitchFamily="18" charset="0"/>
                        </a:rPr>
                        <m:t>ℳ</m:t>
                      </m:r>
                      <m:r>
                        <a:rPr lang="en-US" altLang="zh-CN" sz="1600" b="0" i="1" dirty="0" smtClean="0">
                          <a:solidFill>
                            <a:schemeClr val="accent5"/>
                          </a:solidFill>
                          <a:latin typeface="Cambria Math" panose="02040503050406030204" pitchFamily="18" charset="0"/>
                          <a:ea typeface="Cambria Math" panose="02040503050406030204" pitchFamily="18" charset="0"/>
                        </a:rPr>
                        <m:t>)</m:t>
                      </m:r>
                    </m:oMath>
                  </a14:m>
                  <a:endParaRPr lang="x-none" sz="1600" dirty="0">
                    <a:solidFill>
                      <a:schemeClr val="accent5"/>
                    </a:solidFill>
                    <a:cs typeface="Times New Roman" panose="02020603050405020304" pitchFamily="18" charset="0"/>
                  </a:endParaRPr>
                </a:p>
              </p:txBody>
            </p:sp>
          </mc:Choice>
          <mc:Fallback xmlns="">
            <p:sp>
              <p:nvSpPr>
                <p:cNvPr id="35" name="TextBox 51">
                  <a:extLst>
                    <a:ext uri="{FF2B5EF4-FFF2-40B4-BE49-F238E27FC236}">
                      <a16:creationId xmlns:a16="http://schemas.microsoft.com/office/drawing/2014/main" id="{E06DFDBB-904A-CC67-21A5-D9F7D57AB827}"/>
                    </a:ext>
                  </a:extLst>
                </p:cNvPr>
                <p:cNvSpPr txBox="1">
                  <a:spLocks noRot="1" noChangeAspect="1" noMove="1" noResize="1" noEditPoints="1" noAdjustHandles="1" noChangeArrowheads="1" noChangeShapeType="1" noTextEdit="1"/>
                </p:cNvSpPr>
                <p:nvPr/>
              </p:nvSpPr>
              <p:spPr>
                <a:xfrm>
                  <a:off x="8084157" y="2413893"/>
                  <a:ext cx="3579529" cy="346570"/>
                </a:xfrm>
                <a:prstGeom prst="rect">
                  <a:avLst/>
                </a:prstGeom>
                <a:blipFill>
                  <a:blip r:embed="rId10"/>
                  <a:stretch>
                    <a:fillRect t="-1786" b="-25000"/>
                  </a:stretch>
                </a:blipFill>
              </p:spPr>
              <p:txBody>
                <a:bodyPr/>
                <a:lstStyle/>
                <a:p>
                  <a:r>
                    <a:rPr lang="en-HK">
                      <a:noFill/>
                    </a:rPr>
                    <a:t> </a:t>
                  </a:r>
                </a:p>
              </p:txBody>
            </p:sp>
          </mc:Fallback>
        </mc:AlternateContent>
        <p:cxnSp>
          <p:nvCxnSpPr>
            <p:cNvPr id="37" name="连接符: 曲线 36">
              <a:extLst>
                <a:ext uri="{FF2B5EF4-FFF2-40B4-BE49-F238E27FC236}">
                  <a16:creationId xmlns:a16="http://schemas.microsoft.com/office/drawing/2014/main" id="{C5929ED4-1F55-FA54-EC85-5D2D07C5E603}"/>
                </a:ext>
              </a:extLst>
            </p:cNvPr>
            <p:cNvCxnSpPr>
              <a:stCxn id="13" idx="0"/>
              <a:endCxn id="33" idx="0"/>
            </p:cNvCxnSpPr>
            <p:nvPr/>
          </p:nvCxnSpPr>
          <p:spPr>
            <a:xfrm rot="16200000" flipH="1">
              <a:off x="8694063" y="2766489"/>
              <a:ext cx="143467" cy="681788"/>
            </a:xfrm>
            <a:prstGeom prst="curvedConnector3">
              <a:avLst>
                <a:gd name="adj1" fmla="val -83134"/>
              </a:avLst>
            </a:prstGeom>
            <a:ln>
              <a:tailEnd type="triangle"/>
            </a:ln>
          </p:spPr>
          <p:style>
            <a:lnRef idx="1">
              <a:schemeClr val="accent3"/>
            </a:lnRef>
            <a:fillRef idx="0">
              <a:schemeClr val="accent3"/>
            </a:fillRef>
            <a:effectRef idx="0">
              <a:schemeClr val="accent3"/>
            </a:effectRef>
            <a:fontRef idx="minor">
              <a:schemeClr val="tx1"/>
            </a:fontRef>
          </p:style>
        </p:cxnSp>
        <p:sp>
          <p:nvSpPr>
            <p:cNvPr id="49" name="矩形: 圆角 48">
              <a:extLst>
                <a:ext uri="{FF2B5EF4-FFF2-40B4-BE49-F238E27FC236}">
                  <a16:creationId xmlns:a16="http://schemas.microsoft.com/office/drawing/2014/main" id="{A96902EF-4B1A-7B69-2FCD-15D13FE9418E}"/>
                </a:ext>
              </a:extLst>
            </p:cNvPr>
            <p:cNvSpPr/>
            <p:nvPr/>
          </p:nvSpPr>
          <p:spPr>
            <a:xfrm>
              <a:off x="6053982" y="3288653"/>
              <a:ext cx="381459" cy="385872"/>
            </a:xfrm>
            <a:prstGeom prst="roundRect">
              <a:avLst/>
            </a:prstGeom>
            <a:solidFill>
              <a:schemeClr val="accent2">
                <a:lumMod val="40000"/>
                <a:lumOff val="60000"/>
                <a:alpha val="64000"/>
              </a:schemeClr>
            </a:solidFill>
            <a:ln>
              <a:prstDash val="sysDash"/>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50" name="Picture 12">
              <a:extLst>
                <a:ext uri="{FF2B5EF4-FFF2-40B4-BE49-F238E27FC236}">
                  <a16:creationId xmlns:a16="http://schemas.microsoft.com/office/drawing/2014/main" id="{4C6EA61B-121B-008E-0CA9-24843CB8D670}"/>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59465" y="3162322"/>
              <a:ext cx="421677" cy="466853"/>
            </a:xfrm>
            <a:prstGeom prst="rect">
              <a:avLst/>
            </a:prstGeom>
            <a:effectLst>
              <a:outerShdw blurRad="76200" dir="18900000" sy="23000" kx="-1200000" algn="bl" rotWithShape="0">
                <a:prstClr val="black">
                  <a:alpha val="20000"/>
                </a:prstClr>
              </a:outerShdw>
            </a:effectLst>
          </p:spPr>
        </p:pic>
        <p:pic>
          <p:nvPicPr>
            <p:cNvPr id="51" name="Picture 11">
              <a:extLst>
                <a:ext uri="{FF2B5EF4-FFF2-40B4-BE49-F238E27FC236}">
                  <a16:creationId xmlns:a16="http://schemas.microsoft.com/office/drawing/2014/main" id="{705BD5FC-B96F-6EEA-9F4C-7EC968D78F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2955" y="3457978"/>
              <a:ext cx="255937" cy="276139"/>
            </a:xfrm>
            <a:prstGeom prst="rect">
              <a:avLst/>
            </a:prstGeom>
          </p:spPr>
        </p:pic>
        <mc:AlternateContent xmlns:mc="http://schemas.openxmlformats.org/markup-compatibility/2006" xmlns:a14="http://schemas.microsoft.com/office/drawing/2010/main">
          <mc:Choice Requires="a14">
            <p:sp>
              <p:nvSpPr>
                <p:cNvPr id="53" name="TextBox 30">
                  <a:extLst>
                    <a:ext uri="{FF2B5EF4-FFF2-40B4-BE49-F238E27FC236}">
                      <a16:creationId xmlns:a16="http://schemas.microsoft.com/office/drawing/2014/main" id="{34AA5F73-EAE3-46AA-23AA-1C0F696B2828}"/>
                    </a:ext>
                  </a:extLst>
                </p:cNvPr>
                <p:cNvSpPr txBox="1"/>
                <p:nvPr/>
              </p:nvSpPr>
              <p:spPr>
                <a:xfrm>
                  <a:off x="5181596" y="3698639"/>
                  <a:ext cx="2506568" cy="592791"/>
                </a:xfrm>
                <a:prstGeom prst="rect">
                  <a:avLst/>
                </a:prstGeom>
                <a:noFill/>
              </p:spPr>
              <p:txBody>
                <a:bodyPr wrap="square" rtlCol="0">
                  <a:spAutoFit/>
                </a:bodyPr>
                <a:lstStyle/>
                <a:p>
                  <a:r>
                    <a:rPr lang="en-HK" sz="1600" dirty="0" err="1">
                      <a:solidFill>
                        <a:schemeClr val="accent5"/>
                      </a:solidFill>
                      <a:cs typeface="Times New Roman" panose="02020603050405020304" pitchFamily="18" charset="0"/>
                    </a:rPr>
                    <a:t>Mask&amp;App</a:t>
                  </a:r>
                  <a:r>
                    <a:rPr lang="en-HK" sz="1600" dirty="0">
                      <a:solidFill>
                        <a:schemeClr val="accent5"/>
                      </a:solidFill>
                      <a:cs typeface="Times New Roman" panose="02020603050405020304" pitchFamily="18" charset="0"/>
                    </a:rPr>
                    <a:t> binding:</a:t>
                  </a:r>
                </a:p>
                <a:p>
                  <a14:m>
                    <m:oMath xmlns:m="http://schemas.openxmlformats.org/officeDocument/2006/math">
                      <m:sSup>
                        <m:sSupPr>
                          <m:ctrlPr>
                            <a:rPr lang="en-US" altLang="zh-CN" sz="1600" b="0" i="1" dirty="0" smtClean="0">
                              <a:solidFill>
                                <a:schemeClr val="accent5"/>
                              </a:solidFill>
                              <a:latin typeface="Cambria Math" panose="02040503050406030204" pitchFamily="18" charset="0"/>
                              <a:ea typeface="Cambria Math" panose="02040503050406030204" pitchFamily="18" charset="0"/>
                            </a:rPr>
                          </m:ctrlPr>
                        </m:sSupPr>
                        <m:e>
                          <m:r>
                            <a:rPr lang="en-US" altLang="zh-CN" sz="16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600" b="0" i="1" dirty="0" smtClean="0">
                              <a:solidFill>
                                <a:schemeClr val="accent5"/>
                              </a:solidFill>
                              <a:latin typeface="Cambria Math" panose="02040503050406030204" pitchFamily="18" charset="0"/>
                              <a:ea typeface="Cambria Math" panose="02040503050406030204" pitchFamily="18" charset="0"/>
                            </a:rPr>
                            <m:t>𝑖</m:t>
                          </m:r>
                        </m:sup>
                      </m:sSup>
                      <m:r>
                        <a:rPr lang="en-US" altLang="zh-CN" sz="1600" i="1" dirty="0">
                          <a:solidFill>
                            <a:schemeClr val="accent5"/>
                          </a:solidFill>
                          <a:latin typeface="Cambria Math" panose="02040503050406030204" pitchFamily="18" charset="0"/>
                          <a:ea typeface="Cambria Math" panose="02040503050406030204" pitchFamily="18" charset="0"/>
                        </a:rPr>
                        <m:t>(</m:t>
                      </m:r>
                      <m:r>
                        <a:rPr lang="en-HK" altLang="zh-CN" sz="1600" i="1">
                          <a:solidFill>
                            <a:schemeClr val="accent1">
                              <a:lumMod val="75000"/>
                            </a:schemeClr>
                          </a:solidFill>
                          <a:latin typeface="Cambria Math" panose="02040503050406030204" pitchFamily="18" charset="0"/>
                          <a:ea typeface="Cambria Math" panose="02040503050406030204" pitchFamily="18" charset="0"/>
                        </a:rPr>
                        <m:t>ℳ</m:t>
                      </m:r>
                      <m:r>
                        <a:rPr lang="en-US" altLang="zh-CN" sz="1600" b="0" i="1" smtClean="0">
                          <a:solidFill>
                            <a:schemeClr val="accent1">
                              <a:lumMod val="75000"/>
                            </a:schemeClr>
                          </a:solidFill>
                          <a:latin typeface="Cambria Math" panose="02040503050406030204" pitchFamily="18" charset="0"/>
                          <a:ea typeface="Cambria Math" panose="02040503050406030204" pitchFamily="18" charset="0"/>
                        </a:rPr>
                        <m:t>;</m:t>
                      </m:r>
                      <m:r>
                        <a:rPr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𝑤</m:t>
                      </m:r>
                      <m:r>
                        <a:rPr lang="en-US" altLang="zh-CN" sz="1600" i="1" dirty="0">
                          <a:solidFill>
                            <a:schemeClr val="accent5"/>
                          </a:solidFill>
                          <a:latin typeface="Cambria Math" panose="02040503050406030204" pitchFamily="18" charset="0"/>
                          <a:ea typeface="Cambria Math" panose="02040503050406030204" pitchFamily="18" charset="0"/>
                        </a:rPr>
                        <m:t>)</m:t>
                      </m:r>
                    </m:oMath>
                  </a14:m>
                  <a:r>
                    <a:rPr lang="en-HK" altLang="zh-CN" sz="1600" dirty="0">
                      <a:solidFill>
                        <a:schemeClr val="accent5"/>
                      </a:solidFill>
                      <a:cs typeface="Times New Roman" panose="02020603050405020304" pitchFamily="18" charset="0"/>
                    </a:rPr>
                    <a:t> </a:t>
                  </a:r>
                  <a:r>
                    <a:rPr lang="en-HK" altLang="zh-CN" sz="1600" dirty="0">
                      <a:solidFill>
                        <a:srgbClr val="0070C0"/>
                      </a:solidFill>
                      <a:cs typeface="Times New Roman" panose="02020603050405020304" pitchFamily="18" charset="0"/>
                    </a:rPr>
                    <a:t>in round </a:t>
                  </a:r>
                  <a14:m>
                    <m:oMath xmlns:m="http://schemas.openxmlformats.org/officeDocument/2006/math">
                      <m:r>
                        <a:rPr lang="en-US" altLang="zh-CN" sz="1600" b="0" i="1" smtClean="0">
                          <a:solidFill>
                            <a:srgbClr val="0070C0"/>
                          </a:solidFill>
                          <a:latin typeface="Cambria Math" panose="02040503050406030204" pitchFamily="18" charset="0"/>
                          <a:cs typeface="Times New Roman" panose="02020603050405020304" pitchFamily="18" charset="0"/>
                        </a:rPr>
                        <m:t>𝑖</m:t>
                      </m:r>
                    </m:oMath>
                  </a14:m>
                  <a:endParaRPr lang="en-HK" altLang="zh-CN" sz="1600" dirty="0">
                    <a:solidFill>
                      <a:srgbClr val="C00000"/>
                    </a:solidFill>
                    <a:cs typeface="Times New Roman" panose="02020603050405020304" pitchFamily="18" charset="0"/>
                  </a:endParaRPr>
                </a:p>
              </p:txBody>
            </p:sp>
          </mc:Choice>
          <mc:Fallback xmlns="">
            <p:sp>
              <p:nvSpPr>
                <p:cNvPr id="53" name="TextBox 30">
                  <a:extLst>
                    <a:ext uri="{FF2B5EF4-FFF2-40B4-BE49-F238E27FC236}">
                      <a16:creationId xmlns:a16="http://schemas.microsoft.com/office/drawing/2014/main" id="{34AA5F73-EAE3-46AA-23AA-1C0F696B2828}"/>
                    </a:ext>
                  </a:extLst>
                </p:cNvPr>
                <p:cNvSpPr txBox="1">
                  <a:spLocks noRot="1" noChangeAspect="1" noMove="1" noResize="1" noEditPoints="1" noAdjustHandles="1" noChangeArrowheads="1" noChangeShapeType="1" noTextEdit="1"/>
                </p:cNvSpPr>
                <p:nvPr/>
              </p:nvSpPr>
              <p:spPr>
                <a:xfrm>
                  <a:off x="5181596" y="3698639"/>
                  <a:ext cx="2506568" cy="592791"/>
                </a:xfrm>
                <a:prstGeom prst="rect">
                  <a:avLst/>
                </a:prstGeom>
                <a:blipFill>
                  <a:blip r:embed="rId12"/>
                  <a:stretch>
                    <a:fillRect l="-1217" t="-3061" b="-12245"/>
                  </a:stretch>
                </a:blipFill>
              </p:spPr>
              <p:txBody>
                <a:bodyPr/>
                <a:lstStyle/>
                <a:p>
                  <a:r>
                    <a:rPr lang="en-HK">
                      <a:noFill/>
                    </a:rPr>
                    <a:t> </a:t>
                  </a:r>
                </a:p>
              </p:txBody>
            </p:sp>
          </mc:Fallback>
        </mc:AlternateContent>
        <p:pic>
          <p:nvPicPr>
            <p:cNvPr id="55" name="Picture 12">
              <a:extLst>
                <a:ext uri="{FF2B5EF4-FFF2-40B4-BE49-F238E27FC236}">
                  <a16:creationId xmlns:a16="http://schemas.microsoft.com/office/drawing/2014/main" id="{378EB1C6-6E8E-7C2F-10EE-018068494839}"/>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00408" y="3209979"/>
              <a:ext cx="421677" cy="466853"/>
            </a:xfrm>
            <a:prstGeom prst="rect">
              <a:avLst/>
            </a:prstGeom>
            <a:effectLst>
              <a:outerShdw blurRad="76200" dir="18900000" sy="23000" kx="-1200000" algn="bl" rotWithShape="0">
                <a:prstClr val="black">
                  <a:alpha val="20000"/>
                </a:prstClr>
              </a:outerShdw>
            </a:effectLst>
          </p:spPr>
        </p:pic>
        <p:sp>
          <p:nvSpPr>
            <p:cNvPr id="47" name="矩形: 圆角 46">
              <a:extLst>
                <a:ext uri="{FF2B5EF4-FFF2-40B4-BE49-F238E27FC236}">
                  <a16:creationId xmlns:a16="http://schemas.microsoft.com/office/drawing/2014/main" id="{7F3225ED-30C5-7BA5-1291-5E0BFFF65149}"/>
                </a:ext>
              </a:extLst>
            </p:cNvPr>
            <p:cNvSpPr/>
            <p:nvPr/>
          </p:nvSpPr>
          <p:spPr>
            <a:xfrm>
              <a:off x="9834322" y="3179117"/>
              <a:ext cx="553850" cy="491909"/>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2" name="Picture 11">
              <a:extLst>
                <a:ext uri="{FF2B5EF4-FFF2-40B4-BE49-F238E27FC236}">
                  <a16:creationId xmlns:a16="http://schemas.microsoft.com/office/drawing/2014/main" id="{24297878-C2AA-15BE-D2E5-B56EB45139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9190" y="3484708"/>
              <a:ext cx="255937" cy="276139"/>
            </a:xfrm>
            <a:prstGeom prst="rect">
              <a:avLst/>
            </a:prstGeom>
          </p:spPr>
        </p:pic>
        <p:cxnSp>
          <p:nvCxnSpPr>
            <p:cNvPr id="56" name="连接符: 曲线 55">
              <a:extLst>
                <a:ext uri="{FF2B5EF4-FFF2-40B4-BE49-F238E27FC236}">
                  <a16:creationId xmlns:a16="http://schemas.microsoft.com/office/drawing/2014/main" id="{C6C532D2-3F4B-1336-58B4-493EED10D325}"/>
                </a:ext>
              </a:extLst>
            </p:cNvPr>
            <p:cNvCxnSpPr>
              <a:cxnSpLocks/>
              <a:stCxn id="50" idx="0"/>
              <a:endCxn id="49" idx="0"/>
            </p:cNvCxnSpPr>
            <p:nvPr/>
          </p:nvCxnSpPr>
          <p:spPr>
            <a:xfrm rot="16200000" flipH="1">
              <a:off x="5944342" y="2988283"/>
              <a:ext cx="126331" cy="474408"/>
            </a:xfrm>
            <a:prstGeom prst="curvedConnector3">
              <a:avLst>
                <a:gd name="adj1" fmla="val -180953"/>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2425FDF-48CA-5585-DBA5-524026366117}"/>
                    </a:ext>
                  </a:extLst>
                </p:cNvPr>
                <p:cNvSpPr txBox="1"/>
                <p:nvPr/>
              </p:nvSpPr>
              <p:spPr>
                <a:xfrm>
                  <a:off x="9336216" y="3267599"/>
                  <a:ext cx="5641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dirty="0" smtClean="0">
                            <a:solidFill>
                              <a:schemeClr val="accent5"/>
                            </a:solidFill>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14" name="文本框 13">
                  <a:extLst>
                    <a:ext uri="{FF2B5EF4-FFF2-40B4-BE49-F238E27FC236}">
                      <a16:creationId xmlns:a16="http://schemas.microsoft.com/office/drawing/2014/main" id="{32425FDF-48CA-5585-DBA5-524026366117}"/>
                    </a:ext>
                  </a:extLst>
                </p:cNvPr>
                <p:cNvSpPr txBox="1">
                  <a:spLocks noRot="1" noChangeAspect="1" noMove="1" noResize="1" noEditPoints="1" noAdjustHandles="1" noChangeArrowheads="1" noChangeShapeType="1" noTextEdit="1"/>
                </p:cNvSpPr>
                <p:nvPr/>
              </p:nvSpPr>
              <p:spPr>
                <a:xfrm>
                  <a:off x="9336216" y="3267599"/>
                  <a:ext cx="564192" cy="369332"/>
                </a:xfrm>
                <a:prstGeom prst="rect">
                  <a:avLst/>
                </a:prstGeom>
                <a:blipFill>
                  <a:blip r:embed="rId13"/>
                  <a:stretch>
                    <a:fillRect b="-666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FD8DCDA-8E3A-D35D-912E-F581E8F7A441}"/>
                    </a:ext>
                  </a:extLst>
                </p:cNvPr>
                <p:cNvSpPr txBox="1"/>
                <p:nvPr/>
              </p:nvSpPr>
              <p:spPr>
                <a:xfrm>
                  <a:off x="8119374" y="3656297"/>
                  <a:ext cx="1712014" cy="314702"/>
                </a:xfrm>
                <a:prstGeom prst="rect">
                  <a:avLst/>
                </a:prstGeom>
                <a:noFill/>
              </p:spPr>
              <p:txBody>
                <a:bodyPr wrap="square">
                  <a:spAutoFit/>
                </a:bodyPr>
                <a:lstStyle/>
                <a:p>
                  <a14:m>
                    <m:oMath xmlns:m="http://schemas.openxmlformats.org/officeDocument/2006/math">
                      <m:sSup>
                        <m:sSupPr>
                          <m:ctrlPr>
                            <a:rPr lang="en-US" altLang="zh-CN" sz="1400" b="0" i="1" dirty="0" smtClean="0">
                              <a:solidFill>
                                <a:schemeClr val="accent5"/>
                              </a:solidFill>
                              <a:latin typeface="Cambria Math" panose="02040503050406030204" pitchFamily="18" charset="0"/>
                              <a:ea typeface="Cambria Math" panose="02040503050406030204" pitchFamily="18" charset="0"/>
                            </a:rPr>
                          </m:ctrlPr>
                        </m:sSupPr>
                        <m:e>
                          <m:r>
                            <a:rPr lang="en-US" altLang="zh-CN" sz="1400" b="0" i="1" dirty="0" smtClean="0">
                              <a:solidFill>
                                <a:schemeClr val="accent5"/>
                              </a:solidFill>
                              <a:latin typeface="Cambria Math" panose="02040503050406030204" pitchFamily="18" charset="0"/>
                              <a:ea typeface="Cambria Math" panose="02040503050406030204" pitchFamily="18" charset="0"/>
                            </a:rPr>
                            <m:t>𝑓</m:t>
                          </m:r>
                        </m:e>
                        <m:sup>
                          <m:r>
                            <a:rPr lang="en-US" altLang="zh-CN" sz="1400" b="0" i="1" dirty="0" smtClean="0">
                              <a:solidFill>
                                <a:schemeClr val="accent5"/>
                              </a:solidFill>
                              <a:latin typeface="Cambria Math" panose="02040503050406030204" pitchFamily="18" charset="0"/>
                              <a:ea typeface="Cambria Math" panose="02040503050406030204" pitchFamily="18" charset="0"/>
                            </a:rPr>
                            <m:t>𝑖</m:t>
                          </m:r>
                        </m:sup>
                      </m:sSup>
                    </m:oMath>
                  </a14:m>
                  <a:r>
                    <a:rPr lang="en-US" altLang="zh-CN" sz="1400" dirty="0">
                      <a:solidFill>
                        <a:schemeClr val="accent5"/>
                      </a:solidFill>
                      <a:cs typeface="Times New Roman" panose="02020603050405020304" pitchFamily="18" charset="0"/>
                    </a:rPr>
                    <a:t>(</a:t>
                  </a:r>
                  <a:r>
                    <a:rPr lang="en-US" altLang="zh-CN" sz="1400" dirty="0" err="1">
                      <a:solidFill>
                        <a:schemeClr val="accent5"/>
                      </a:solidFill>
                    </a:rPr>
                    <a:t>MaskedData</a:t>
                  </a:r>
                  <a:r>
                    <a:rPr lang="en-US" altLang="zh-CN" sz="1400" dirty="0">
                      <a:solidFill>
                        <a:schemeClr val="accent5"/>
                      </a:solidFill>
                      <a:cs typeface="Times New Roman" panose="02020603050405020304" pitchFamily="18" charset="0"/>
                    </a:rPr>
                    <a:t>)</a:t>
                  </a:r>
                  <a:r>
                    <a:rPr lang="en-HK" altLang="zh-CN" sz="1400" dirty="0">
                      <a:solidFill>
                        <a:schemeClr val="accent5"/>
                      </a:solidFill>
                      <a:ea typeface="Cambria Math" panose="02040503050406030204" pitchFamily="18" charset="0"/>
                    </a:rPr>
                    <a:t> </a:t>
                  </a:r>
                  <a:endParaRPr lang="zh-CN" altLang="en-US" sz="1400" dirty="0"/>
                </a:p>
              </p:txBody>
            </p:sp>
          </mc:Choice>
          <mc:Fallback xmlns="">
            <p:sp>
              <p:nvSpPr>
                <p:cNvPr id="19" name="文本框 18">
                  <a:extLst>
                    <a:ext uri="{FF2B5EF4-FFF2-40B4-BE49-F238E27FC236}">
                      <a16:creationId xmlns:a16="http://schemas.microsoft.com/office/drawing/2014/main" id="{6FD8DCDA-8E3A-D35D-912E-F581E8F7A441}"/>
                    </a:ext>
                  </a:extLst>
                </p:cNvPr>
                <p:cNvSpPr txBox="1">
                  <a:spLocks noRot="1" noChangeAspect="1" noMove="1" noResize="1" noEditPoints="1" noAdjustHandles="1" noChangeArrowheads="1" noChangeShapeType="1" noTextEdit="1"/>
                </p:cNvSpPr>
                <p:nvPr/>
              </p:nvSpPr>
              <p:spPr>
                <a:xfrm>
                  <a:off x="8119374" y="3656297"/>
                  <a:ext cx="1712014" cy="314702"/>
                </a:xfrm>
                <a:prstGeom prst="rect">
                  <a:avLst/>
                </a:prstGeom>
                <a:blipFill>
                  <a:blip r:embed="rId14"/>
                  <a:stretch>
                    <a:fillRect b="-21154"/>
                  </a:stretch>
                </a:blipFill>
              </p:spPr>
              <p:txBody>
                <a:bodyPr/>
                <a:lstStyle/>
                <a:p>
                  <a:r>
                    <a:rPr lang="en-HK">
                      <a:noFill/>
                    </a:rPr>
                    <a:t> </a:t>
                  </a:r>
                </a:p>
              </p:txBody>
            </p:sp>
          </mc:Fallback>
        </mc:AlternateContent>
        <p:sp>
          <p:nvSpPr>
            <p:cNvPr id="7" name="Arrow: Bent 37">
              <a:extLst>
                <a:ext uri="{FF2B5EF4-FFF2-40B4-BE49-F238E27FC236}">
                  <a16:creationId xmlns:a16="http://schemas.microsoft.com/office/drawing/2014/main" id="{8F6CC322-3BA4-2606-7057-0CE45BBA14B0}"/>
                </a:ext>
              </a:extLst>
            </p:cNvPr>
            <p:cNvSpPr/>
            <p:nvPr/>
          </p:nvSpPr>
          <p:spPr>
            <a:xfrm rot="10800000">
              <a:off x="7363606" y="3986496"/>
              <a:ext cx="3634437" cy="3559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9" name="Oval 38">
              <a:extLst>
                <a:ext uri="{FF2B5EF4-FFF2-40B4-BE49-F238E27FC236}">
                  <a16:creationId xmlns:a16="http://schemas.microsoft.com/office/drawing/2014/main" id="{4AF102DE-A764-AEB8-5B81-56451F38AF1F}"/>
                </a:ext>
              </a:extLst>
            </p:cNvPr>
            <p:cNvSpPr/>
            <p:nvPr/>
          </p:nvSpPr>
          <p:spPr>
            <a:xfrm>
              <a:off x="8020707" y="4335338"/>
              <a:ext cx="180000" cy="180000"/>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1</a:t>
              </a:r>
              <a:endParaRPr lang="en-HK" dirty="0"/>
            </a:p>
          </p:txBody>
        </p:sp>
        <mc:AlternateContent xmlns:mc="http://schemas.openxmlformats.org/markup-compatibility/2006" xmlns:a14="http://schemas.microsoft.com/office/drawing/2010/main">
          <mc:Choice Requires="a14">
            <p:sp>
              <p:nvSpPr>
                <p:cNvPr id="16" name="TextBox 19">
                  <a:extLst>
                    <a:ext uri="{FF2B5EF4-FFF2-40B4-BE49-F238E27FC236}">
                      <a16:creationId xmlns:a16="http://schemas.microsoft.com/office/drawing/2014/main" id="{8DDE9FE8-D070-C896-D880-0F4F413E8304}"/>
                    </a:ext>
                  </a:extLst>
                </p:cNvPr>
                <p:cNvSpPr txBox="1"/>
                <p:nvPr/>
              </p:nvSpPr>
              <p:spPr>
                <a:xfrm>
                  <a:off x="8170621" y="4268892"/>
                  <a:ext cx="2824479" cy="338554"/>
                </a:xfrm>
                <a:prstGeom prst="rect">
                  <a:avLst/>
                </a:prstGeom>
                <a:noFill/>
              </p:spPr>
              <p:txBody>
                <a:bodyPr wrap="square" rtlCol="0">
                  <a:spAutoFit/>
                </a:bodyPr>
                <a:lstStyle/>
                <a:p>
                  <a:r>
                    <a:rPr lang="en-HK" sz="1600" dirty="0">
                      <a:solidFill>
                        <a:schemeClr val="accent5"/>
                      </a:solidFill>
                      <a:cs typeface="Times New Roman" panose="02020603050405020304" pitchFamily="18" charset="0"/>
                    </a:rPr>
                    <a:t>Model parameters </a:t>
                  </a:r>
                  <a:r>
                    <a:rPr lang="en-HK" sz="1600" i="1" dirty="0">
                      <a:solidFill>
                        <a:schemeClr val="accent5"/>
                      </a:solidFill>
                      <a:cs typeface="Times New Roman" panose="02020603050405020304" pitchFamily="18" charset="0"/>
                    </a:rPr>
                    <a:t>w</a:t>
                  </a:r>
                  <a:r>
                    <a:rPr lang="en-HK" sz="1600" dirty="0">
                      <a:solidFill>
                        <a:schemeClr val="accent5"/>
                      </a:solidFill>
                      <a:cs typeface="Times New Roman" panose="02020603050405020304" pitchFamily="18" charset="0"/>
                    </a:rPr>
                    <a:t> in </a:t>
                  </a:r>
                  <a:r>
                    <a:rPr lang="en-HK" sz="1600" dirty="0">
                      <a:solidFill>
                        <a:srgbClr val="0070C0"/>
                      </a:solidFill>
                      <a:cs typeface="Times New Roman" panose="02020603050405020304" pitchFamily="18" charset="0"/>
                    </a:rPr>
                    <a:t>round </a:t>
                  </a:r>
                  <a14:m>
                    <m:oMath xmlns:m="http://schemas.openxmlformats.org/officeDocument/2006/math">
                      <m:r>
                        <a:rPr lang="en-US" sz="1600" b="0" i="1" smtClean="0">
                          <a:solidFill>
                            <a:srgbClr val="0070C0"/>
                          </a:solidFill>
                          <a:latin typeface="Cambria Math" panose="02040503050406030204" pitchFamily="18" charset="0"/>
                          <a:cs typeface="Times New Roman" panose="02020603050405020304" pitchFamily="18" charset="0"/>
                        </a:rPr>
                        <m:t>𝑖</m:t>
                      </m:r>
                    </m:oMath>
                  </a14:m>
                  <a:endParaRPr lang="en-HK" sz="1600" dirty="0">
                    <a:solidFill>
                      <a:srgbClr val="C00000"/>
                    </a:solidFill>
                    <a:cs typeface="Times New Roman" panose="02020603050405020304" pitchFamily="18" charset="0"/>
                  </a:endParaRPr>
                </a:p>
              </p:txBody>
            </p:sp>
          </mc:Choice>
          <mc:Fallback xmlns="">
            <p:sp>
              <p:nvSpPr>
                <p:cNvPr id="16" name="TextBox 19">
                  <a:extLst>
                    <a:ext uri="{FF2B5EF4-FFF2-40B4-BE49-F238E27FC236}">
                      <a16:creationId xmlns:a16="http://schemas.microsoft.com/office/drawing/2014/main" id="{8DDE9FE8-D070-C896-D880-0F4F413E8304}"/>
                    </a:ext>
                  </a:extLst>
                </p:cNvPr>
                <p:cNvSpPr txBox="1">
                  <a:spLocks noRot="1" noChangeAspect="1" noMove="1" noResize="1" noEditPoints="1" noAdjustHandles="1" noChangeArrowheads="1" noChangeShapeType="1" noTextEdit="1"/>
                </p:cNvSpPr>
                <p:nvPr/>
              </p:nvSpPr>
              <p:spPr>
                <a:xfrm>
                  <a:off x="8170621" y="4268892"/>
                  <a:ext cx="2824479" cy="338554"/>
                </a:xfrm>
                <a:prstGeom prst="rect">
                  <a:avLst/>
                </a:prstGeom>
                <a:blipFill>
                  <a:blip r:embed="rId15"/>
                  <a:stretch>
                    <a:fillRect l="-1078" t="-5455" b="-23636"/>
                  </a:stretch>
                </a:blipFill>
              </p:spPr>
              <p:txBody>
                <a:bodyPr/>
                <a:lstStyle/>
                <a:p>
                  <a:r>
                    <a:rPr lang="en-HK">
                      <a:noFill/>
                    </a:rPr>
                    <a:t> </a:t>
                  </a:r>
                </a:p>
              </p:txBody>
            </p:sp>
          </mc:Fallback>
        </mc:AlternateContent>
        <p:sp>
          <p:nvSpPr>
            <p:cNvPr id="41" name="Oval 40">
              <a:extLst>
                <a:ext uri="{FF2B5EF4-FFF2-40B4-BE49-F238E27FC236}">
                  <a16:creationId xmlns:a16="http://schemas.microsoft.com/office/drawing/2014/main" id="{2B7DA92F-155B-7F4E-B937-AA30266E949F}"/>
                </a:ext>
              </a:extLst>
            </p:cNvPr>
            <p:cNvSpPr/>
            <p:nvPr/>
          </p:nvSpPr>
          <p:spPr>
            <a:xfrm>
              <a:off x="7967321" y="2475387"/>
              <a:ext cx="180000" cy="180000"/>
            </a:xfrm>
            <a:prstGeom prst="ellipse">
              <a:avLst/>
            </a:prstGeom>
            <a:solidFill>
              <a:srgbClr val="D92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K" sz="1400" dirty="0"/>
                <a:t>3</a:t>
              </a:r>
              <a:endParaRPr lang="en-HK" dirty="0"/>
            </a:p>
          </p:txBody>
        </p:sp>
        <p:sp>
          <p:nvSpPr>
            <p:cNvPr id="10" name="TextBox 59">
              <a:extLst>
                <a:ext uri="{FF2B5EF4-FFF2-40B4-BE49-F238E27FC236}">
                  <a16:creationId xmlns:a16="http://schemas.microsoft.com/office/drawing/2014/main" id="{FECBC164-3312-157D-11A7-C780DC4C12D8}"/>
                </a:ext>
              </a:extLst>
            </p:cNvPr>
            <p:cNvSpPr txBox="1"/>
            <p:nvPr/>
          </p:nvSpPr>
          <p:spPr>
            <a:xfrm>
              <a:off x="1795650" y="2156802"/>
              <a:ext cx="1423531" cy="369332"/>
            </a:xfrm>
            <a:prstGeom prst="rect">
              <a:avLst/>
            </a:prstGeom>
            <a:noFill/>
          </p:spPr>
          <p:txBody>
            <a:bodyPr wrap="none" rtlCol="0">
              <a:spAutoFit/>
            </a:bodyPr>
            <a:lstStyle/>
            <a:p>
              <a:r>
                <a:rPr lang="en-HK" b="1" dirty="0">
                  <a:solidFill>
                    <a:schemeClr val="accent5"/>
                  </a:solidFill>
                </a:rPr>
                <a:t>Initialization</a:t>
              </a:r>
              <a:endParaRPr lang="en-US" sz="2400" b="1" dirty="0">
                <a:solidFill>
                  <a:schemeClr val="accent5"/>
                </a:solidFill>
              </a:endParaRPr>
            </a:p>
          </p:txBody>
        </p:sp>
        <p:sp>
          <p:nvSpPr>
            <p:cNvPr id="20" name="Rounded Rectangle 25">
              <a:extLst>
                <a:ext uri="{FF2B5EF4-FFF2-40B4-BE49-F238E27FC236}">
                  <a16:creationId xmlns:a16="http://schemas.microsoft.com/office/drawing/2014/main" id="{AA435D68-2862-65B6-F2CA-1332BCF2EBBF}"/>
                </a:ext>
              </a:extLst>
            </p:cNvPr>
            <p:cNvSpPr/>
            <p:nvPr/>
          </p:nvSpPr>
          <p:spPr>
            <a:xfrm>
              <a:off x="1037509" y="2167279"/>
              <a:ext cx="2673171" cy="2062893"/>
            </a:xfrm>
            <a:prstGeom prst="roundRect">
              <a:avLst>
                <a:gd name="adj" fmla="val 1298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endParaRPr>
            </a:p>
          </p:txBody>
        </p:sp>
        <p:pic>
          <p:nvPicPr>
            <p:cNvPr id="21" name="Picture 62">
              <a:extLst>
                <a:ext uri="{FF2B5EF4-FFF2-40B4-BE49-F238E27FC236}">
                  <a16:creationId xmlns:a16="http://schemas.microsoft.com/office/drawing/2014/main" id="{D971D75B-200B-46A2-3EBE-835527F3585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82302" y="3110877"/>
              <a:ext cx="553850" cy="555888"/>
            </a:xfrm>
            <a:prstGeom prst="rect">
              <a:avLst/>
            </a:prstGeom>
          </p:spPr>
        </p:pic>
        <p:sp>
          <p:nvSpPr>
            <p:cNvPr id="22" name="TextBox 23">
              <a:extLst>
                <a:ext uri="{FF2B5EF4-FFF2-40B4-BE49-F238E27FC236}">
                  <a16:creationId xmlns:a16="http://schemas.microsoft.com/office/drawing/2014/main" id="{0B839ADF-5763-1DC4-D05F-0F2204728F16}"/>
                </a:ext>
              </a:extLst>
            </p:cNvPr>
            <p:cNvSpPr txBox="1"/>
            <p:nvPr/>
          </p:nvSpPr>
          <p:spPr>
            <a:xfrm>
              <a:off x="1079509" y="3692886"/>
              <a:ext cx="1155637" cy="338554"/>
            </a:xfrm>
            <a:prstGeom prst="rect">
              <a:avLst/>
            </a:prstGeom>
            <a:noFill/>
          </p:spPr>
          <p:txBody>
            <a:bodyPr wrap="none" rtlCol="0">
              <a:spAutoFit/>
            </a:bodyPr>
            <a:lstStyle/>
            <a:p>
              <a:r>
                <a:rPr lang="en-HK" sz="1600" dirty="0">
                  <a:solidFill>
                    <a:schemeClr val="tx1">
                      <a:lumMod val="85000"/>
                      <a:lumOff val="15000"/>
                    </a:schemeClr>
                  </a:solidFill>
                  <a:cs typeface="Times New Roman" panose="02020603050405020304" pitchFamily="18" charset="0"/>
                </a:rPr>
                <a:t>Data owner</a:t>
              </a:r>
            </a:p>
          </p:txBody>
        </p:sp>
        <p:pic>
          <p:nvPicPr>
            <p:cNvPr id="28" name="Picture 62">
              <a:extLst>
                <a:ext uri="{FF2B5EF4-FFF2-40B4-BE49-F238E27FC236}">
                  <a16:creationId xmlns:a16="http://schemas.microsoft.com/office/drawing/2014/main" id="{56207C59-EF61-34AF-4A35-F185A3B0F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68841" y="3134142"/>
              <a:ext cx="553850" cy="555888"/>
            </a:xfrm>
            <a:prstGeom prst="rect">
              <a:avLst/>
            </a:prstGeom>
          </p:spPr>
        </p:pic>
        <p:sp>
          <p:nvSpPr>
            <p:cNvPr id="29" name="TextBox 23">
              <a:extLst>
                <a:ext uri="{FF2B5EF4-FFF2-40B4-BE49-F238E27FC236}">
                  <a16:creationId xmlns:a16="http://schemas.microsoft.com/office/drawing/2014/main" id="{C8B02B3F-EF9D-3127-7319-2AD8ADED5BB6}"/>
                </a:ext>
              </a:extLst>
            </p:cNvPr>
            <p:cNvSpPr txBox="1"/>
            <p:nvPr/>
          </p:nvSpPr>
          <p:spPr>
            <a:xfrm>
              <a:off x="4087786" y="3644789"/>
              <a:ext cx="1155637" cy="338554"/>
            </a:xfrm>
            <a:prstGeom prst="rect">
              <a:avLst/>
            </a:prstGeom>
            <a:noFill/>
          </p:spPr>
          <p:txBody>
            <a:bodyPr wrap="none" rtlCol="0">
              <a:spAutoFit/>
            </a:bodyPr>
            <a:lstStyle/>
            <a:p>
              <a:r>
                <a:rPr lang="en-HK" sz="1600" dirty="0">
                  <a:solidFill>
                    <a:schemeClr val="tx1">
                      <a:lumMod val="85000"/>
                      <a:lumOff val="15000"/>
                    </a:schemeClr>
                  </a:solidFill>
                  <a:cs typeface="Times New Roman" panose="02020603050405020304" pitchFamily="18" charset="0"/>
                </a:rPr>
                <a:t>Data owner</a:t>
              </a:r>
            </a:p>
          </p:txBody>
        </p:sp>
        <p:sp>
          <p:nvSpPr>
            <p:cNvPr id="32" name="Vertical Scroll 50">
              <a:extLst>
                <a:ext uri="{FF2B5EF4-FFF2-40B4-BE49-F238E27FC236}">
                  <a16:creationId xmlns:a16="http://schemas.microsoft.com/office/drawing/2014/main" id="{A7720DEE-004C-7310-5E2B-B6DC1BCC023A}"/>
                </a:ext>
              </a:extLst>
            </p:cNvPr>
            <p:cNvSpPr/>
            <p:nvPr/>
          </p:nvSpPr>
          <p:spPr>
            <a:xfrm>
              <a:off x="1182018" y="2523704"/>
              <a:ext cx="2398785" cy="434716"/>
            </a:xfrm>
            <a:prstGeom prst="verticalScrol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36" name="TextBox 51">
                  <a:extLst>
                    <a:ext uri="{FF2B5EF4-FFF2-40B4-BE49-F238E27FC236}">
                      <a16:creationId xmlns:a16="http://schemas.microsoft.com/office/drawing/2014/main" id="{655FA534-DCC0-E29E-ACF6-727CC6BBB7F7}"/>
                    </a:ext>
                  </a:extLst>
                </p:cNvPr>
                <p:cNvSpPr txBox="1"/>
                <p:nvPr/>
              </p:nvSpPr>
              <p:spPr>
                <a:xfrm>
                  <a:off x="778989" y="2588814"/>
                  <a:ext cx="3221523" cy="338554"/>
                </a:xfrm>
                <a:prstGeom prst="rect">
                  <a:avLst/>
                </a:prstGeom>
                <a:noFill/>
              </p:spPr>
              <p:txBody>
                <a:bodyPr wrap="square" rtlCol="0">
                  <a:spAutoFit/>
                </a:bodyPr>
                <a:lstStyle/>
                <a:p>
                  <a:pPr algn="ctr"/>
                  <a:r>
                    <a:rPr lang="en-US" sz="1600" dirty="0" err="1">
                      <a:solidFill>
                        <a:schemeClr val="accent5"/>
                      </a:solidFill>
                    </a:rPr>
                    <a:t>MaskedData</a:t>
                  </a:r>
                  <a:r>
                    <a:rPr lang="en-US" sz="1600" dirty="0">
                      <a:solidFill>
                        <a:schemeClr val="accent5"/>
                      </a:solidFill>
                    </a:rPr>
                    <a:t> :=</a:t>
                  </a:r>
                  <a14:m>
                    <m:oMath xmlns:m="http://schemas.openxmlformats.org/officeDocument/2006/math">
                      <m:r>
                        <a:rPr lang="en-US" altLang="zh-CN" sz="1600" i="1">
                          <a:solidFill>
                            <a:schemeClr val="accent1">
                              <a:lumMod val="75000"/>
                            </a:schemeClr>
                          </a:solidFill>
                          <a:latin typeface="Cambria Math" panose="02040503050406030204" pitchFamily="18" charset="0"/>
                          <a:ea typeface="Cambria Math" panose="02040503050406030204" pitchFamily="18" charset="0"/>
                        </a:rPr>
                        <m:t>ℳ</m:t>
                      </m:r>
                      <m:r>
                        <a:rPr lang="en-US" altLang="zh-CN" sz="1600" i="1">
                          <a:solidFill>
                            <a:schemeClr val="accent1">
                              <a:lumMod val="75000"/>
                            </a:schemeClr>
                          </a:solidFill>
                          <a:latin typeface="Cambria Math" panose="02040503050406030204" pitchFamily="18" charset="0"/>
                          <a:ea typeface="Cambria Math" panose="02040503050406030204" pitchFamily="18" charset="0"/>
                        </a:rPr>
                        <m:t>⊕</m:t>
                      </m:r>
                    </m:oMath>
                  </a14:m>
                  <a:r>
                    <a:rPr lang="en-HK" altLang="zh-CN" sz="1600" dirty="0">
                      <a:solidFill>
                        <a:schemeClr val="accent1">
                          <a:lumMod val="75000"/>
                        </a:schemeClr>
                      </a:solidFill>
                    </a:rPr>
                    <a:t> data</a:t>
                  </a:r>
                </a:p>
              </p:txBody>
            </p:sp>
          </mc:Choice>
          <mc:Fallback xmlns="">
            <p:sp>
              <p:nvSpPr>
                <p:cNvPr id="36" name="TextBox 51">
                  <a:extLst>
                    <a:ext uri="{FF2B5EF4-FFF2-40B4-BE49-F238E27FC236}">
                      <a16:creationId xmlns:a16="http://schemas.microsoft.com/office/drawing/2014/main" id="{655FA534-DCC0-E29E-ACF6-727CC6BBB7F7}"/>
                    </a:ext>
                  </a:extLst>
                </p:cNvPr>
                <p:cNvSpPr txBox="1">
                  <a:spLocks noRot="1" noChangeAspect="1" noMove="1" noResize="1" noEditPoints="1" noAdjustHandles="1" noChangeArrowheads="1" noChangeShapeType="1" noTextEdit="1"/>
                </p:cNvSpPr>
                <p:nvPr/>
              </p:nvSpPr>
              <p:spPr>
                <a:xfrm>
                  <a:off x="778989" y="2588814"/>
                  <a:ext cx="3221523" cy="338554"/>
                </a:xfrm>
                <a:prstGeom prst="rect">
                  <a:avLst/>
                </a:prstGeom>
                <a:blipFill>
                  <a:blip r:embed="rId17"/>
                  <a:stretch>
                    <a:fillRect t="-5357" b="-21429"/>
                  </a:stretch>
                </a:blipFill>
              </p:spPr>
              <p:txBody>
                <a:bodyPr/>
                <a:lstStyle/>
                <a:p>
                  <a:r>
                    <a:rPr lang="en-HK">
                      <a:noFill/>
                    </a:rPr>
                    <a:t> </a:t>
                  </a:r>
                </a:p>
              </p:txBody>
            </p:sp>
          </mc:Fallback>
        </mc:AlternateContent>
      </p:grpSp>
    </p:spTree>
    <p:extLst>
      <p:ext uri="{BB962C8B-B14F-4D97-AF65-F5344CB8AC3E}">
        <p14:creationId xmlns:p14="http://schemas.microsoft.com/office/powerpoint/2010/main" val="336456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06BCF-E439-6FFD-9BFB-DADA60111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6CBEA-40BA-1CBA-F9F7-3D1D333D1ECC}"/>
              </a:ext>
            </a:extLst>
          </p:cNvPr>
          <p:cNvSpPr>
            <a:spLocks noGrp="1"/>
          </p:cNvSpPr>
          <p:nvPr>
            <p:ph type="title"/>
          </p:nvPr>
        </p:nvSpPr>
        <p:spPr>
          <a:xfrm>
            <a:off x="719638" y="286508"/>
            <a:ext cx="10785763" cy="1325563"/>
          </a:xfrm>
        </p:spPr>
        <p:txBody>
          <a:bodyPr>
            <a:normAutofit/>
          </a:bodyPr>
          <a:lstStyle/>
          <a:p>
            <a:r>
              <a:rPr lang="en-US" sz="4000" dirty="0">
                <a:solidFill>
                  <a:srgbClr val="0070C0"/>
                </a:solidFill>
              </a:rPr>
              <a:t>How it work:</a:t>
            </a:r>
            <a:br>
              <a:rPr lang="en-US" sz="4000" dirty="0">
                <a:solidFill>
                  <a:srgbClr val="0070C0"/>
                </a:solidFill>
              </a:rPr>
            </a:br>
            <a:r>
              <a:rPr lang="en-US" sz="4000" dirty="0">
                <a:solidFill>
                  <a:srgbClr val="0070C0"/>
                </a:solidFill>
              </a:rPr>
              <a:t>Training with data</a:t>
            </a:r>
            <a:r>
              <a:rPr lang="zh-CN" altLang="en-US" sz="4000" dirty="0">
                <a:solidFill>
                  <a:srgbClr val="0070C0"/>
                </a:solidFill>
              </a:rPr>
              <a:t> </a:t>
            </a:r>
            <a:r>
              <a:rPr lang="en-US" altLang="zh-CN" sz="4000" dirty="0">
                <a:solidFill>
                  <a:srgbClr val="0070C0"/>
                </a:solidFill>
              </a:rPr>
              <a:t>masking and </a:t>
            </a:r>
            <a:r>
              <a:rPr lang="en-US" altLang="zh-CN" sz="4000" dirty="0" err="1">
                <a:solidFill>
                  <a:srgbClr val="0070C0"/>
                </a:solidFill>
              </a:rPr>
              <a:t>data&amp;app</a:t>
            </a:r>
            <a:r>
              <a:rPr lang="en-US" altLang="zh-CN" sz="4000" dirty="0">
                <a:solidFill>
                  <a:srgbClr val="0070C0"/>
                </a:solidFill>
              </a:rPr>
              <a:t> binding</a:t>
            </a:r>
            <a:endParaRPr lang="en-US" sz="4000" dirty="0">
              <a:solidFill>
                <a:schemeClr val="accent5"/>
              </a:solidFill>
            </a:endParaRPr>
          </a:p>
        </p:txBody>
      </p:sp>
      <mc:AlternateContent xmlns:mc="http://schemas.openxmlformats.org/markup-compatibility/2006" xmlns:a14="http://schemas.microsoft.com/office/drawing/2010/main">
        <mc:Choice Requires="a14">
          <p:sp>
            <p:nvSpPr>
              <p:cNvPr id="35" name="Content Placeholder 2">
                <a:extLst>
                  <a:ext uri="{FF2B5EF4-FFF2-40B4-BE49-F238E27FC236}">
                    <a16:creationId xmlns:a16="http://schemas.microsoft.com/office/drawing/2014/main" id="{01E98358-31B9-7251-B34A-07DB972D8CA5}"/>
                  </a:ext>
                </a:extLst>
              </p:cNvPr>
              <p:cNvSpPr>
                <a:spLocks noGrp="1"/>
              </p:cNvSpPr>
              <p:nvPr>
                <p:ph idx="1"/>
              </p:nvPr>
            </p:nvSpPr>
            <p:spPr>
              <a:xfrm>
                <a:off x="731558" y="1597048"/>
                <a:ext cx="11305308" cy="5180027"/>
              </a:xfrm>
            </p:spPr>
            <p:txBody>
              <a:bodyPr>
                <a:normAutofit lnSpcReduction="10000"/>
              </a:bodyPr>
              <a:lstStyle/>
              <a:p>
                <a:pPr marL="0" indent="0">
                  <a:buNone/>
                </a:pPr>
                <a:r>
                  <a:rPr lang="en-US" altLang="zh-CN" sz="2400" dirty="0"/>
                  <a:t>Suppose we </a:t>
                </a:r>
                <a:r>
                  <a:rPr lang="en-HK" sz="2400" dirty="0"/>
                  <a:t>train a model </a:t>
                </a:r>
                <a14:m>
                  <m:oMath xmlns:m="http://schemas.openxmlformats.org/officeDocument/2006/math">
                    <m:r>
                      <a:rPr lang="en-US" sz="2400" b="0" i="1" smtClean="0">
                        <a:latin typeface="Cambria Math" panose="02040503050406030204" pitchFamily="18" charset="0"/>
                      </a:rPr>
                      <m:t>𝑓</m:t>
                    </m:r>
                  </m:oMath>
                </a14:m>
                <a:r>
                  <a:rPr lang="en-HK" sz="2400" dirty="0"/>
                  <a:t> with parameters </a:t>
                </a:r>
                <a14:m>
                  <m:oMath xmlns:m="http://schemas.openxmlformats.org/officeDocument/2006/math">
                    <m:r>
                      <a:rPr lang="en-US" altLang="zh-CN" sz="2400" i="1">
                        <a:latin typeface="Cambria Math" panose="02040503050406030204" pitchFamily="18" charset="0"/>
                        <a:ea typeface="Cambria Math" panose="02040503050406030204" pitchFamily="18" charset="0"/>
                      </a:rPr>
                      <m:t>𝑤</m:t>
                    </m:r>
                    <m:r>
                      <a:rPr lang="en-US" altLang="zh-CN" sz="2400" i="1">
                        <a:latin typeface="Cambria Math" panose="02040503050406030204" pitchFamily="18" charset="0"/>
                        <a:ea typeface="Cambria Math" panose="02040503050406030204" pitchFamily="18" charset="0"/>
                      </a:rPr>
                      <m:t> </m:t>
                    </m:r>
                  </m:oMath>
                </a14:m>
                <a:r>
                  <a:rPr lang="en-HK" sz="2400" dirty="0"/>
                  <a:t>on data </a:t>
                </a:r>
                <a14:m>
                  <m:oMath xmlns:m="http://schemas.openxmlformats.org/officeDocument/2006/math">
                    <m:r>
                      <a:rPr lang="en-HK" sz="2400" i="1" smtClean="0">
                        <a:latin typeface="Cambria Math" panose="02040503050406030204" pitchFamily="18" charset="0"/>
                        <a:ea typeface="Cambria Math" panose="02040503050406030204" pitchFamily="18" charset="0"/>
                      </a:rPr>
                      <m:t>𝒟</m:t>
                    </m:r>
                  </m:oMath>
                </a14:m>
                <a:r>
                  <a:rPr lang="en-HK" sz="2400" dirty="0"/>
                  <a:t>, i.e., </a:t>
                </a:r>
                <a14:m>
                  <m:oMath xmlns:m="http://schemas.openxmlformats.org/officeDocument/2006/math">
                    <m:r>
                      <m:rPr>
                        <m:sty m:val="p"/>
                      </m:rPr>
                      <a:rPr lang="en-HK"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𝑓</m:t>
                    </m:r>
                    <m:r>
                      <a:rPr lang="en-US" sz="2400" b="0" i="1" smtClean="0">
                        <a:solidFill>
                          <a:schemeClr val="tx1"/>
                        </a:solidFill>
                        <a:latin typeface="Cambria Math" panose="02040503050406030204" pitchFamily="18" charset="0"/>
                        <a:ea typeface="Cambria Math" panose="02040503050406030204" pitchFamily="18" charset="0"/>
                      </a:rPr>
                      <m:t>(</m:t>
                    </m:r>
                    <m:r>
                      <a:rPr lang="en-HK" altLang="zh-CN" sz="2400" i="1">
                        <a:latin typeface="Cambria Math" panose="02040503050406030204" pitchFamily="18" charset="0"/>
                        <a:ea typeface="Cambria Math" panose="02040503050406030204" pitchFamily="18" charset="0"/>
                      </a:rPr>
                      <m:t>𝒟</m:t>
                    </m:r>
                    <m:r>
                      <a:rPr lang="en-US" altLang="zh-CN" sz="2400" b="0" i="1" smtClean="0">
                        <a:solidFill>
                          <a:schemeClr val="tx1"/>
                        </a:solidFill>
                        <a:latin typeface="Cambria Math" panose="02040503050406030204" pitchFamily="18" charset="0"/>
                        <a:ea typeface="Cambria Math" panose="02040503050406030204" pitchFamily="18" charset="0"/>
                      </a:rPr>
                      <m:t>;</m:t>
                    </m:r>
                    <m:r>
                      <a:rPr lang="en-US" altLang="zh-CN" sz="2400" b="0" i="1" smtClean="0">
                        <a:solidFill>
                          <a:schemeClr val="tx1"/>
                        </a:solidFill>
                        <a:latin typeface="Cambria Math" panose="02040503050406030204" pitchFamily="18" charset="0"/>
                        <a:ea typeface="Cambria Math" panose="02040503050406030204" pitchFamily="18" charset="0"/>
                      </a:rPr>
                      <m:t>𝑤</m:t>
                    </m:r>
                    <m:r>
                      <a:rPr lang="en-US" sz="2400" b="0" i="1" smtClean="0">
                        <a:solidFill>
                          <a:schemeClr val="tx1"/>
                        </a:solidFill>
                        <a:latin typeface="Cambria Math" panose="02040503050406030204" pitchFamily="18" charset="0"/>
                        <a:ea typeface="Cambria Math" panose="02040503050406030204" pitchFamily="18" charset="0"/>
                      </a:rPr>
                      <m:t>)</m:t>
                    </m:r>
                  </m:oMath>
                </a14:m>
                <a:endParaRPr lang="en-HK" sz="2400" dirty="0">
                  <a:solidFill>
                    <a:schemeClr val="tx1"/>
                  </a:solidFill>
                </a:endParaRPr>
              </a:p>
              <a:p>
                <a:endParaRPr lang="en-HK" sz="2400" dirty="0">
                  <a:solidFill>
                    <a:schemeClr val="tx1"/>
                  </a:solidFill>
                </a:endParaRPr>
              </a:p>
              <a:p>
                <a:r>
                  <a:rPr lang="en-HK" sz="2400" u="sng" dirty="0"/>
                  <a:t>Initialization</a:t>
                </a:r>
                <a:r>
                  <a:rPr lang="en-HK" sz="2400" dirty="0"/>
                  <a:t>: data owner </a:t>
                </a:r>
                <a:r>
                  <a:rPr lang="en-HK" altLang="zh-CN" sz="2400" dirty="0"/>
                  <a:t>generates a plaintext-compatible mask </a:t>
                </a:r>
                <a14:m>
                  <m:oMath xmlns:m="http://schemas.openxmlformats.org/officeDocument/2006/math">
                    <m:r>
                      <a:rPr lang="en-US" altLang="zh-CN" sz="2400" i="1">
                        <a:latin typeface="Cambria Math" panose="02040503050406030204" pitchFamily="18" charset="0"/>
                        <a:ea typeface="Cambria Math" panose="02040503050406030204" pitchFamily="18" charset="0"/>
                      </a:rPr>
                      <m:t>ℳ</m:t>
                    </m:r>
                    <m:r>
                      <a:rPr lang="en-US" altLang="zh-CN" sz="2400" i="1">
                        <a:latin typeface="Cambria Math" panose="02040503050406030204" pitchFamily="18" charset="0"/>
                        <a:ea typeface="Cambria Math" panose="02040503050406030204" pitchFamily="18" charset="0"/>
                      </a:rPr>
                      <m:t>~</m:t>
                    </m:r>
                    <m:r>
                      <m:rPr>
                        <m:sty m:val="p"/>
                      </m:rPr>
                      <a:rPr lang="en-US" altLang="zh-CN" sz="2400" i="1">
                        <a:latin typeface="Cambria Math" panose="02040503050406030204" pitchFamily="18" charset="0"/>
                        <a:ea typeface="Cambria Math" panose="02040503050406030204" pitchFamily="18" charset="0"/>
                      </a:rPr>
                      <m:t>Norm</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0, </m:t>
                        </m:r>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𝛿</m:t>
                            </m:r>
                          </m:e>
                          <m:sup>
                            <m:r>
                              <a:rPr lang="en-US" altLang="zh-CN" sz="2400" i="1">
                                <a:latin typeface="Cambria Math" panose="02040503050406030204" pitchFamily="18" charset="0"/>
                                <a:ea typeface="Cambria Math" panose="02040503050406030204" pitchFamily="18" charset="0"/>
                              </a:rPr>
                              <m:t>2</m:t>
                            </m:r>
                          </m:sup>
                        </m:sSup>
                      </m:e>
                    </m:d>
                  </m:oMath>
                </a14:m>
                <a:endParaRPr lang="en-US" altLang="zh-CN" sz="2400" dirty="0">
                  <a:ea typeface="Cambria Math" panose="02040503050406030204" pitchFamily="18" charset="0"/>
                </a:endParaRPr>
              </a:p>
              <a:p>
                <a:pPr lvl="1"/>
                <a:r>
                  <a:rPr lang="en-HK" altLang="zh-CN" dirty="0"/>
                  <a:t>Data is</a:t>
                </a:r>
                <a:r>
                  <a:rPr lang="en-HK" altLang="zh-CN" dirty="0">
                    <a:solidFill>
                      <a:srgbClr val="4472C4"/>
                    </a:solidFill>
                  </a:rPr>
                  <a:t> </a:t>
                </a:r>
                <a:r>
                  <a:rPr lang="en-HK" altLang="zh-CN" dirty="0"/>
                  <a:t>masked</a:t>
                </a:r>
                <a:r>
                  <a:rPr lang="en-HK" altLang="zh-CN" dirty="0">
                    <a:solidFill>
                      <a:srgbClr val="4472C4"/>
                    </a:solidFill>
                  </a:rPr>
                  <a:t> </a:t>
                </a:r>
                <a:r>
                  <a:rPr lang="en-HK" altLang="zh-CN" dirty="0"/>
                  <a:t>via </a:t>
                </a:r>
                <a14:m>
                  <m:oMath xmlns:m="http://schemas.openxmlformats.org/officeDocument/2006/math">
                    <m:r>
                      <a:rPr lang="en-US" altLang="zh-CN" i="1">
                        <a:latin typeface="Cambria Math" panose="02040503050406030204" pitchFamily="18" charset="0"/>
                        <a:ea typeface="Cambria Math" panose="02040503050406030204" pitchFamily="18" charset="0"/>
                      </a:rPr>
                      <m:t>ℳ</m:t>
                    </m:r>
                    <m:r>
                      <a:rPr lang="en-US" altLang="zh-CN" i="1">
                        <a:latin typeface="Cambria Math" panose="02040503050406030204" pitchFamily="18" charset="0"/>
                        <a:ea typeface="Cambria Math" panose="02040503050406030204" pitchFamily="18" charset="0"/>
                      </a:rPr>
                      <m:t>⊕</m:t>
                    </m:r>
                    <m:r>
                      <a:rPr lang="en-HK" altLang="zh-CN" i="1">
                        <a:latin typeface="Cambria Math" panose="02040503050406030204" pitchFamily="18" charset="0"/>
                        <a:ea typeface="Cambria Math" panose="02040503050406030204" pitchFamily="18" charset="0"/>
                      </a:rPr>
                      <m:t>𝒟</m:t>
                    </m:r>
                  </m:oMath>
                </a14:m>
                <a:endParaRPr lang="en-HK" altLang="zh-CN" dirty="0"/>
              </a:p>
              <a:p>
                <a:pPr lvl="1"/>
                <a14:m>
                  <m:oMath xmlns:m="http://schemas.openxmlformats.org/officeDocument/2006/math">
                    <m:r>
                      <a:rPr lang="en-US" altLang="zh-CN" i="1">
                        <a:latin typeface="Cambria Math" panose="02040503050406030204" pitchFamily="18" charset="0"/>
                      </a:rPr>
                      <m:t>𝑓</m:t>
                    </m:r>
                  </m:oMath>
                </a14:m>
                <a:r>
                  <a:rPr lang="en-HK" altLang="zh-CN" dirty="0"/>
                  <a:t> can be applied</a:t>
                </a:r>
                <a:r>
                  <a:rPr lang="en-HK" altLang="zh-CN" dirty="0">
                    <a:solidFill>
                      <a:srgbClr val="4472C4"/>
                    </a:solidFill>
                  </a:rPr>
                  <a:t> </a:t>
                </a:r>
                <a:r>
                  <a:rPr lang="en-HK" altLang="zh-CN" dirty="0"/>
                  <a:t>efficiently on ℳ⊕</a:t>
                </a:r>
                <a:r>
                  <a:rPr lang="zh-CN" altLang="en-HK" dirty="0"/>
                  <a:t>𝒟</a:t>
                </a:r>
                <a:endParaRPr lang="en-HK" altLang="zh-CN" dirty="0"/>
              </a:p>
              <a:p>
                <a:pPr lvl="1"/>
                <a:endParaRPr lang="en-HK" altLang="zh-CN" dirty="0">
                  <a:solidFill>
                    <a:srgbClr val="4472C4"/>
                  </a:solidFill>
                </a:endParaRPr>
              </a:p>
              <a:p>
                <a:r>
                  <a:rPr lang="en-HK" sz="2400" u="sng" dirty="0">
                    <a:solidFill>
                      <a:schemeClr val="tx1"/>
                    </a:solidFill>
                  </a:rPr>
                  <a:t>In each round of training</a:t>
                </a:r>
                <a:r>
                  <a:rPr lang="en-HK" sz="2400" dirty="0">
                    <a:solidFill>
                      <a:schemeClr val="tx1"/>
                    </a:solidFill>
                  </a:rPr>
                  <a:t>:</a:t>
                </a:r>
              </a:p>
              <a:p>
                <a:pPr lvl="1"/>
                <a:r>
                  <a:rPr lang="en-HK" dirty="0">
                    <a:solidFill>
                      <a:srgbClr val="7030A0"/>
                    </a:solidFill>
                  </a:rPr>
                  <a:t>Data owner</a:t>
                </a:r>
                <a:r>
                  <a:rPr lang="en-HK" dirty="0"/>
                  <a:t> computes</a:t>
                </a:r>
                <a:r>
                  <a:rPr lang="en-HK" dirty="0">
                    <a:solidFill>
                      <a:srgbClr val="4472C4"/>
                    </a:solidFill>
                  </a:rPr>
                  <a:t> </a:t>
                </a:r>
                <a14:m>
                  <m:oMath xmlns:m="http://schemas.openxmlformats.org/officeDocument/2006/math">
                    <m:r>
                      <m:rPr>
                        <m:sty m:val="p"/>
                      </m:rPr>
                      <a:rPr lang="en-HK" altLang="zh-CN"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𝑓</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ℳ</m:t>
                    </m:r>
                    <m:r>
                      <a:rPr lang="en-US" altLang="zh-CN" i="1">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𝑤</m:t>
                    </m:r>
                    <m:r>
                      <a:rPr lang="en-US" altLang="zh-CN" i="1">
                        <a:solidFill>
                          <a:schemeClr val="tx1"/>
                        </a:solidFill>
                        <a:latin typeface="Cambria Math" panose="02040503050406030204" pitchFamily="18" charset="0"/>
                        <a:ea typeface="Cambria Math" panose="02040503050406030204" pitchFamily="18" charset="0"/>
                      </a:rPr>
                      <m:t>)</m:t>
                    </m:r>
                  </m:oMath>
                </a14:m>
                <a:endParaRPr lang="en-HK" dirty="0">
                  <a:solidFill>
                    <a:srgbClr val="4472C4"/>
                  </a:solidFill>
                </a:endParaRPr>
              </a:p>
              <a:p>
                <a:pPr lvl="1"/>
                <a:r>
                  <a:rPr lang="en-HK" dirty="0">
                    <a:solidFill>
                      <a:schemeClr val="accent2"/>
                    </a:solidFill>
                  </a:rPr>
                  <a:t>Model trainer </a:t>
                </a:r>
                <a:r>
                  <a:rPr lang="en-HK" dirty="0"/>
                  <a:t>computes </a:t>
                </a:r>
                <a14:m>
                  <m:oMath xmlns:m="http://schemas.openxmlformats.org/officeDocument/2006/math">
                    <m:r>
                      <m:rPr>
                        <m:sty m:val="p"/>
                      </m:rPr>
                      <a:rPr lang="en-HK" altLang="zh-CN"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𝑓</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ℳ</m:t>
                    </m:r>
                    <m:r>
                      <a:rPr lang="en-US" altLang="zh-CN" b="0" i="1" smtClean="0">
                        <a:solidFill>
                          <a:schemeClr val="tx1"/>
                        </a:solidFill>
                        <a:latin typeface="Cambria Math" panose="02040503050406030204" pitchFamily="18" charset="0"/>
                        <a:ea typeface="Cambria Math" panose="02040503050406030204" pitchFamily="18" charset="0"/>
                      </a:rPr>
                      <m:t>⊕</m:t>
                    </m:r>
                    <m:r>
                      <a:rPr lang="en-HK" altLang="zh-CN" i="1">
                        <a:solidFill>
                          <a:prstClr val="black"/>
                        </a:solidFill>
                        <a:latin typeface="Cambria Math" panose="02040503050406030204" pitchFamily="18" charset="0"/>
                        <a:ea typeface="Cambria Math" panose="02040503050406030204" pitchFamily="18" charset="0"/>
                      </a:rPr>
                      <m:t>𝒟</m:t>
                    </m:r>
                    <m:r>
                      <a:rPr lang="en-US" altLang="zh-CN" i="1">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𝑤</m:t>
                    </m:r>
                    <m:r>
                      <a:rPr lang="en-US" altLang="zh-CN" i="1">
                        <a:solidFill>
                          <a:schemeClr val="tx1"/>
                        </a:solidFill>
                        <a:latin typeface="Cambria Math" panose="02040503050406030204" pitchFamily="18" charset="0"/>
                        <a:ea typeface="Cambria Math" panose="02040503050406030204" pitchFamily="18" charset="0"/>
                      </a:rPr>
                      <m:t>)</m:t>
                    </m:r>
                  </m:oMath>
                </a14:m>
                <a:r>
                  <a:rPr lang="en-HK" altLang="zh-CN" dirty="0"/>
                  <a:t>, and recovers the gradient by</a:t>
                </a:r>
              </a:p>
              <a:p>
                <a:pPr lvl="1"/>
                <a:endParaRPr lang="en-HK" altLang="zh-CN" sz="2200" dirty="0"/>
              </a:p>
              <a:p>
                <a:pPr lvl="1"/>
                <a:endParaRPr lang="en-HK" altLang="zh-CN" sz="2200" dirty="0">
                  <a:solidFill>
                    <a:srgbClr val="4472C4"/>
                  </a:solidFill>
                </a:endParaRPr>
              </a:p>
              <a:p>
                <a:pPr marL="457200" lvl="1" indent="0">
                  <a:buNone/>
                </a:pPr>
                <a:endParaRPr lang="en-HK" altLang="zh-CN" sz="2200" dirty="0">
                  <a:solidFill>
                    <a:srgbClr val="4472C4"/>
                  </a:solidFill>
                </a:endParaRPr>
              </a:p>
              <a:p>
                <a:pPr lvl="1"/>
                <a:r>
                  <a:rPr lang="en-HK" altLang="zh-CN" dirty="0">
                    <a:solidFill>
                      <a:srgbClr val="4472C4"/>
                    </a:solidFill>
                  </a:rPr>
                  <a:t>This is always true for linear functions, however …</a:t>
                </a:r>
              </a:p>
              <a:p>
                <a:pPr marL="457200" lvl="1" indent="0">
                  <a:buNone/>
                </a:pPr>
                <a:endParaRPr lang="en-HK" altLang="zh-CN" sz="2000" dirty="0">
                  <a:solidFill>
                    <a:srgbClr val="C00000"/>
                  </a:solidFill>
                </a:endParaRPr>
              </a:p>
              <a:p>
                <a:pPr marL="457200" lvl="1" indent="0">
                  <a:buNone/>
                </a:pPr>
                <a:endParaRPr lang="en-HK" altLang="zh-CN" sz="2200" dirty="0"/>
              </a:p>
              <a:p>
                <a:pPr lvl="1"/>
                <a:endParaRPr lang="en-HK" dirty="0"/>
              </a:p>
            </p:txBody>
          </p:sp>
        </mc:Choice>
        <mc:Fallback xmlns="">
          <p:sp>
            <p:nvSpPr>
              <p:cNvPr id="35" name="Content Placeholder 2">
                <a:extLst>
                  <a:ext uri="{FF2B5EF4-FFF2-40B4-BE49-F238E27FC236}">
                    <a16:creationId xmlns:a16="http://schemas.microsoft.com/office/drawing/2014/main" id="{01E98358-31B9-7251-B34A-07DB972D8CA5}"/>
                  </a:ext>
                </a:extLst>
              </p:cNvPr>
              <p:cNvSpPr>
                <a:spLocks noGrp="1" noRot="1" noChangeAspect="1" noMove="1" noResize="1" noEditPoints="1" noAdjustHandles="1" noChangeArrowheads="1" noChangeShapeType="1" noTextEdit="1"/>
              </p:cNvSpPr>
              <p:nvPr>
                <p:ph idx="1"/>
              </p:nvPr>
            </p:nvSpPr>
            <p:spPr>
              <a:xfrm>
                <a:off x="731558" y="1597048"/>
                <a:ext cx="11305308" cy="5180027"/>
              </a:xfrm>
              <a:blipFill>
                <a:blip r:embed="rId3"/>
                <a:stretch>
                  <a:fillRect l="-809" t="-2235"/>
                </a:stretch>
              </a:blipFill>
            </p:spPr>
            <p:txBody>
              <a:bodyPr/>
              <a:lstStyle/>
              <a:p>
                <a:r>
                  <a:rPr lang="en-HK">
                    <a:noFill/>
                  </a:rPr>
                  <a:t> </a:t>
                </a:r>
              </a:p>
            </p:txBody>
          </p:sp>
        </mc:Fallback>
      </mc:AlternateContent>
      <p:cxnSp>
        <p:nvCxnSpPr>
          <p:cNvPr id="16" name="直接箭头连接符 15">
            <a:extLst>
              <a:ext uri="{FF2B5EF4-FFF2-40B4-BE49-F238E27FC236}">
                <a16:creationId xmlns:a16="http://schemas.microsoft.com/office/drawing/2014/main" id="{D76CF3B6-B3BC-303D-1821-212954D6A535}"/>
              </a:ext>
            </a:extLst>
          </p:cNvPr>
          <p:cNvCxnSpPr>
            <a:cxnSpLocks/>
            <a:endCxn id="19" idx="0"/>
          </p:cNvCxnSpPr>
          <p:nvPr/>
        </p:nvCxnSpPr>
        <p:spPr>
          <a:xfrm>
            <a:off x="4247572" y="4592049"/>
            <a:ext cx="2059659" cy="584164"/>
          </a:xfrm>
          <a:prstGeom prst="straightConnector1">
            <a:avLst/>
          </a:prstGeom>
          <a:ln>
            <a:noFill/>
            <a:tailEnd type="triangle"/>
          </a:ln>
        </p:spPr>
        <p:style>
          <a:lnRef idx="2">
            <a:schemeClr val="accent6"/>
          </a:lnRef>
          <a:fillRef idx="1">
            <a:schemeClr val="lt1"/>
          </a:fillRef>
          <a:effectRef idx="0">
            <a:schemeClr val="accent6"/>
          </a:effectRef>
          <a:fontRef idx="minor">
            <a:schemeClr val="dk1"/>
          </a:fontRef>
        </p:style>
      </p:cxnSp>
      <p:sp>
        <p:nvSpPr>
          <p:cNvPr id="19" name="图文框 18">
            <a:extLst>
              <a:ext uri="{FF2B5EF4-FFF2-40B4-BE49-F238E27FC236}">
                <a16:creationId xmlns:a16="http://schemas.microsoft.com/office/drawing/2014/main" id="{52747B25-5457-605D-877D-0A657E3744CD}"/>
              </a:ext>
            </a:extLst>
          </p:cNvPr>
          <p:cNvSpPr/>
          <p:nvPr/>
        </p:nvSpPr>
        <p:spPr>
          <a:xfrm>
            <a:off x="5258920" y="5176213"/>
            <a:ext cx="2096621" cy="584165"/>
          </a:xfrm>
          <a:prstGeom prst="frame">
            <a:avLst>
              <a:gd name="adj1" fmla="val 4575"/>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rgbClr val="7030A0"/>
              </a:solidFill>
            </a:endParaRPr>
          </a:p>
        </p:txBody>
      </p:sp>
      <p:sp>
        <p:nvSpPr>
          <p:cNvPr id="28" name="图文框 27">
            <a:extLst>
              <a:ext uri="{FF2B5EF4-FFF2-40B4-BE49-F238E27FC236}">
                <a16:creationId xmlns:a16="http://schemas.microsoft.com/office/drawing/2014/main" id="{CA6B490A-453D-FFD0-854B-26F7B7DE7B31}"/>
              </a:ext>
            </a:extLst>
          </p:cNvPr>
          <p:cNvSpPr/>
          <p:nvPr/>
        </p:nvSpPr>
        <p:spPr>
          <a:xfrm>
            <a:off x="7649601" y="5172399"/>
            <a:ext cx="1427164" cy="584165"/>
          </a:xfrm>
          <a:prstGeom prst="frame">
            <a:avLst>
              <a:gd name="adj1" fmla="val 4575"/>
            </a:avLst>
          </a:prstGeom>
          <a:solidFill>
            <a:srgbClr val="7030A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chemeClr val="tx1"/>
              </a:solidFill>
            </a:endParaRPr>
          </a:p>
        </p:txBody>
      </p:sp>
      <p:sp>
        <p:nvSpPr>
          <p:cNvPr id="41" name="文本框 40">
            <a:extLst>
              <a:ext uri="{FF2B5EF4-FFF2-40B4-BE49-F238E27FC236}">
                <a16:creationId xmlns:a16="http://schemas.microsoft.com/office/drawing/2014/main" id="{62930202-97A3-6550-BC18-952F0CC6DB31}"/>
              </a:ext>
            </a:extLst>
          </p:cNvPr>
          <p:cNvSpPr txBox="1"/>
          <p:nvPr/>
        </p:nvSpPr>
        <p:spPr>
          <a:xfrm>
            <a:off x="6384212" y="5706532"/>
            <a:ext cx="1339155" cy="369332"/>
          </a:xfrm>
          <a:prstGeom prst="rect">
            <a:avLst/>
          </a:prstGeom>
          <a:noFill/>
        </p:spPr>
        <p:txBody>
          <a:bodyPr wrap="square" rtlCol="0">
            <a:spAutoFit/>
          </a:bodyPr>
          <a:lstStyle/>
          <a:p>
            <a:r>
              <a:rPr lang="en-US" altLang="zh-CN" dirty="0"/>
              <a:t>by</a:t>
            </a:r>
            <a:r>
              <a:rPr lang="en-US" altLang="zh-CN" dirty="0">
                <a:solidFill>
                  <a:srgbClr val="C00000"/>
                </a:solidFill>
              </a:rPr>
              <a:t> </a:t>
            </a:r>
            <a:r>
              <a:rPr lang="en-US" altLang="zh-CN" dirty="0">
                <a:solidFill>
                  <a:schemeClr val="accent2"/>
                </a:solidFill>
              </a:rPr>
              <a:t>trainer</a:t>
            </a:r>
            <a:endParaRPr lang="zh-CN" altLang="en-US" dirty="0">
              <a:solidFill>
                <a:schemeClr val="accent2"/>
              </a:solidFill>
            </a:endParaRPr>
          </a:p>
        </p:txBody>
      </p:sp>
      <p:sp>
        <p:nvSpPr>
          <p:cNvPr id="42" name="文本框 41">
            <a:extLst>
              <a:ext uri="{FF2B5EF4-FFF2-40B4-BE49-F238E27FC236}">
                <a16:creationId xmlns:a16="http://schemas.microsoft.com/office/drawing/2014/main" id="{7EFBBC9A-3299-78DD-08FF-81FF855D152B}"/>
              </a:ext>
            </a:extLst>
          </p:cNvPr>
          <p:cNvSpPr txBox="1"/>
          <p:nvPr/>
        </p:nvSpPr>
        <p:spPr>
          <a:xfrm>
            <a:off x="8115107" y="5706532"/>
            <a:ext cx="1255718" cy="369332"/>
          </a:xfrm>
          <a:prstGeom prst="rect">
            <a:avLst/>
          </a:prstGeom>
          <a:noFill/>
        </p:spPr>
        <p:txBody>
          <a:bodyPr wrap="square" rtlCol="0">
            <a:spAutoFit/>
          </a:bodyPr>
          <a:lstStyle/>
          <a:p>
            <a:r>
              <a:rPr lang="en-US" altLang="zh-CN" dirty="0"/>
              <a:t>by</a:t>
            </a:r>
            <a:r>
              <a:rPr lang="en-US" altLang="zh-CN" dirty="0">
                <a:solidFill>
                  <a:srgbClr val="C00000"/>
                </a:solidFill>
              </a:rPr>
              <a:t> </a:t>
            </a:r>
            <a:r>
              <a:rPr lang="en-US" altLang="zh-CN" dirty="0">
                <a:solidFill>
                  <a:srgbClr val="7030A0"/>
                </a:solidFill>
              </a:rPr>
              <a:t>owner</a:t>
            </a:r>
            <a:endParaRPr lang="zh-CN" altLang="en-US" dirty="0">
              <a:solidFill>
                <a:srgbClr val="7030A0"/>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1878D18-B364-20C7-74A9-658C94D6557A}"/>
                  </a:ext>
                </a:extLst>
              </p:cNvPr>
              <p:cNvSpPr txBox="1"/>
              <p:nvPr/>
            </p:nvSpPr>
            <p:spPr>
              <a:xfrm>
                <a:off x="3172966" y="5265149"/>
                <a:ext cx="6589599" cy="461665"/>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r>
                        <m:rPr>
                          <m:sty m:val="p"/>
                        </m:rPr>
                        <a:rPr lang="en-HK" altLang="zh-CN" sz="2400" i="1" smtClean="0">
                          <a:solidFill>
                            <a:schemeClr val="tx1"/>
                          </a:solidFill>
                          <a:latin typeface="Cambria Math" panose="02040503050406030204" pitchFamily="18" charset="0"/>
                          <a:ea typeface="Cambria Math" panose="02040503050406030204" pitchFamily="18" charset="0"/>
                        </a:rPr>
                        <m:t>∇</m:t>
                      </m:r>
                      <m:r>
                        <a:rPr lang="en-US" altLang="zh-CN" sz="2400" i="1">
                          <a:solidFill>
                            <a:schemeClr val="tx1"/>
                          </a:solidFill>
                          <a:latin typeface="Cambria Math" panose="02040503050406030204" pitchFamily="18" charset="0"/>
                          <a:ea typeface="Cambria Math" panose="02040503050406030204" pitchFamily="18" charset="0"/>
                        </a:rPr>
                        <m:t>𝑓</m:t>
                      </m:r>
                      <m:d>
                        <m:dPr>
                          <m:ctrlPr>
                            <a:rPr lang="en-US" altLang="zh-CN" sz="2400" i="1">
                              <a:solidFill>
                                <a:schemeClr val="tx1"/>
                              </a:solidFill>
                              <a:latin typeface="Cambria Math" panose="02040503050406030204" pitchFamily="18" charset="0"/>
                              <a:ea typeface="Cambria Math" panose="02040503050406030204" pitchFamily="18" charset="0"/>
                            </a:rPr>
                          </m:ctrlPr>
                        </m:dPr>
                        <m:e>
                          <m:r>
                            <a:rPr lang="en-HK" altLang="zh-CN" sz="2400" i="1" smtClean="0">
                              <a:solidFill>
                                <a:schemeClr val="tx1"/>
                              </a:solidFill>
                              <a:latin typeface="Cambria Math" panose="02040503050406030204" pitchFamily="18" charset="0"/>
                              <a:ea typeface="Cambria Math" panose="02040503050406030204" pitchFamily="18" charset="0"/>
                            </a:rPr>
                            <m:t>𝒟</m:t>
                          </m:r>
                          <m:r>
                            <a:rPr lang="en-US" altLang="zh-CN" sz="2400" i="1">
                              <a:solidFill>
                                <a:schemeClr val="tx1"/>
                              </a:solidFill>
                              <a:latin typeface="Cambria Math" panose="02040503050406030204" pitchFamily="18" charset="0"/>
                              <a:ea typeface="Cambria Math" panose="02040503050406030204" pitchFamily="18" charset="0"/>
                            </a:rPr>
                            <m:t>;</m:t>
                          </m:r>
                          <m:r>
                            <a:rPr lang="en-US" altLang="zh-CN" sz="2400" b="0" i="1" smtClean="0">
                              <a:solidFill>
                                <a:schemeClr val="tx1"/>
                              </a:solidFill>
                              <a:latin typeface="Cambria Math" panose="02040503050406030204" pitchFamily="18" charset="0"/>
                              <a:ea typeface="Cambria Math" panose="02040503050406030204" pitchFamily="18" charset="0"/>
                            </a:rPr>
                            <m:t>𝑤</m:t>
                          </m:r>
                        </m:e>
                      </m:d>
                      <m:r>
                        <a:rPr lang="en-US" altLang="zh-CN" sz="2400" b="0" i="1" smtClean="0">
                          <a:solidFill>
                            <a:schemeClr val="tx1"/>
                          </a:solidFill>
                          <a:latin typeface="Cambria Math" panose="02040503050406030204" pitchFamily="18" charset="0"/>
                          <a:ea typeface="Cambria Math" panose="02040503050406030204" pitchFamily="18" charset="0"/>
                        </a:rPr>
                        <m:t>=</m:t>
                      </m:r>
                      <m:r>
                        <m:rPr>
                          <m:sty m:val="p"/>
                        </m:rPr>
                        <a:rPr lang="en-HK" altLang="zh-CN" sz="2400" i="1" smtClean="0">
                          <a:solidFill>
                            <a:schemeClr val="tx1"/>
                          </a:solidFill>
                          <a:latin typeface="Cambria Math" panose="02040503050406030204" pitchFamily="18" charset="0"/>
                          <a:ea typeface="Cambria Math" panose="02040503050406030204" pitchFamily="18" charset="0"/>
                        </a:rPr>
                        <m:t>∇</m:t>
                      </m:r>
                      <m:r>
                        <a:rPr lang="en-US" altLang="zh-CN" sz="2400" i="1">
                          <a:solidFill>
                            <a:schemeClr val="tx1"/>
                          </a:solidFill>
                          <a:latin typeface="Cambria Math" panose="02040503050406030204" pitchFamily="18" charset="0"/>
                          <a:ea typeface="Cambria Math" panose="02040503050406030204" pitchFamily="18" charset="0"/>
                        </a:rPr>
                        <m:t>𝑓</m:t>
                      </m:r>
                      <m:d>
                        <m:dPr>
                          <m:ctrlPr>
                            <a:rPr lang="en-US" altLang="zh-CN" sz="2400" i="1">
                              <a:solidFill>
                                <a:schemeClr val="tx1"/>
                              </a:solidFill>
                              <a:latin typeface="Cambria Math" panose="02040503050406030204" pitchFamily="18" charset="0"/>
                              <a:ea typeface="Cambria Math" panose="02040503050406030204" pitchFamily="18" charset="0"/>
                            </a:rPr>
                          </m:ctrlPr>
                        </m:dPr>
                        <m:e>
                          <m:r>
                            <a:rPr lang="en-US" altLang="zh-CN" sz="2400" i="1">
                              <a:solidFill>
                                <a:schemeClr val="tx1"/>
                              </a:solidFill>
                              <a:latin typeface="Cambria Math" panose="02040503050406030204" pitchFamily="18" charset="0"/>
                              <a:ea typeface="Cambria Math" panose="02040503050406030204" pitchFamily="18" charset="0"/>
                            </a:rPr>
                            <m:t>ℳ</m:t>
                          </m:r>
                          <m:r>
                            <a:rPr lang="en-US" altLang="zh-CN" sz="2400" i="1">
                              <a:solidFill>
                                <a:schemeClr val="tx1"/>
                              </a:solidFill>
                              <a:latin typeface="Cambria Math" panose="02040503050406030204" pitchFamily="18" charset="0"/>
                              <a:ea typeface="Cambria Math" panose="02040503050406030204" pitchFamily="18" charset="0"/>
                            </a:rPr>
                            <m:t>⊕</m:t>
                          </m:r>
                          <m:r>
                            <a:rPr lang="en-HK" altLang="zh-CN" sz="2400" i="1">
                              <a:latin typeface="Cambria Math" panose="02040503050406030204" pitchFamily="18" charset="0"/>
                              <a:ea typeface="Cambria Math" panose="02040503050406030204" pitchFamily="18" charset="0"/>
                            </a:rPr>
                            <m:t>𝒟</m:t>
                          </m:r>
                          <m:r>
                            <a:rPr lang="en-US" altLang="zh-CN" sz="2400" i="1">
                              <a:solidFill>
                                <a:schemeClr val="tx1"/>
                              </a:solidFill>
                              <a:latin typeface="Cambria Math" panose="02040503050406030204" pitchFamily="18" charset="0"/>
                              <a:ea typeface="Cambria Math" panose="02040503050406030204" pitchFamily="18" charset="0"/>
                            </a:rPr>
                            <m:t>;</m:t>
                          </m:r>
                          <m:r>
                            <a:rPr lang="en-US" altLang="zh-CN" sz="2400" b="0" i="1" smtClean="0">
                              <a:solidFill>
                                <a:schemeClr val="tx1"/>
                              </a:solidFill>
                              <a:latin typeface="Cambria Math" panose="02040503050406030204" pitchFamily="18" charset="0"/>
                              <a:ea typeface="Cambria Math" panose="02040503050406030204" pitchFamily="18" charset="0"/>
                            </a:rPr>
                            <m:t>𝑤</m:t>
                          </m:r>
                        </m:e>
                      </m:d>
                      <m:r>
                        <a:rPr lang="en-US" altLang="zh-CN" sz="2400" b="0" i="1" smtClean="0">
                          <a:solidFill>
                            <a:schemeClr val="tx1"/>
                          </a:solidFill>
                          <a:latin typeface="Cambria Math" panose="02040503050406030204" pitchFamily="18" charset="0"/>
                          <a:ea typeface="Cambria Math" panose="02040503050406030204" pitchFamily="18" charset="0"/>
                        </a:rPr>
                        <m:t>−</m:t>
                      </m:r>
                      <m:r>
                        <m:rPr>
                          <m:sty m:val="p"/>
                        </m:rPr>
                        <a:rPr lang="en-HK" altLang="zh-CN" sz="2400" i="1">
                          <a:solidFill>
                            <a:schemeClr val="tx1"/>
                          </a:solidFill>
                          <a:latin typeface="Cambria Math" panose="02040503050406030204" pitchFamily="18" charset="0"/>
                          <a:ea typeface="Cambria Math" panose="02040503050406030204" pitchFamily="18" charset="0"/>
                        </a:rPr>
                        <m:t>∇</m:t>
                      </m:r>
                      <m:r>
                        <a:rPr lang="en-US" altLang="zh-CN" sz="2400" i="1">
                          <a:solidFill>
                            <a:schemeClr val="tx1"/>
                          </a:solidFill>
                          <a:latin typeface="Cambria Math" panose="02040503050406030204" pitchFamily="18" charset="0"/>
                          <a:ea typeface="Cambria Math" panose="02040503050406030204" pitchFamily="18" charset="0"/>
                        </a:rPr>
                        <m:t>𝑓</m:t>
                      </m:r>
                      <m:r>
                        <a:rPr lang="en-US" altLang="zh-CN" sz="2400" i="1">
                          <a:solidFill>
                            <a:schemeClr val="tx1"/>
                          </a:solidFill>
                          <a:latin typeface="Cambria Math" panose="02040503050406030204" pitchFamily="18" charset="0"/>
                          <a:ea typeface="Cambria Math" panose="02040503050406030204" pitchFamily="18" charset="0"/>
                        </a:rPr>
                        <m:t>(</m:t>
                      </m:r>
                      <m:r>
                        <a:rPr lang="en-US" altLang="zh-CN" sz="2400" i="1">
                          <a:solidFill>
                            <a:schemeClr val="tx1"/>
                          </a:solidFill>
                          <a:latin typeface="Cambria Math" panose="02040503050406030204" pitchFamily="18" charset="0"/>
                          <a:ea typeface="Cambria Math" panose="02040503050406030204" pitchFamily="18" charset="0"/>
                        </a:rPr>
                        <m:t>ℳ</m:t>
                      </m:r>
                      <m:r>
                        <a:rPr lang="en-US" altLang="zh-CN" sz="2400" i="1">
                          <a:solidFill>
                            <a:schemeClr val="tx1"/>
                          </a:solidFill>
                          <a:latin typeface="Cambria Math" panose="02040503050406030204" pitchFamily="18" charset="0"/>
                          <a:ea typeface="Cambria Math" panose="02040503050406030204" pitchFamily="18" charset="0"/>
                        </a:rPr>
                        <m:t>;</m:t>
                      </m:r>
                      <m:r>
                        <a:rPr lang="en-US" altLang="zh-CN" sz="2400" b="0" i="1" smtClean="0">
                          <a:solidFill>
                            <a:schemeClr val="tx1"/>
                          </a:solidFill>
                          <a:latin typeface="Cambria Math" panose="02040503050406030204" pitchFamily="18" charset="0"/>
                          <a:ea typeface="Cambria Math" panose="02040503050406030204" pitchFamily="18" charset="0"/>
                        </a:rPr>
                        <m:t>𝑤</m:t>
                      </m:r>
                      <m:r>
                        <a:rPr lang="en-US" altLang="zh-CN" sz="2400" i="1">
                          <a:solidFill>
                            <a:schemeClr val="tx1"/>
                          </a:solidFill>
                          <a:latin typeface="Cambria Math" panose="02040503050406030204" pitchFamily="18" charset="0"/>
                          <a:ea typeface="Cambria Math" panose="02040503050406030204" pitchFamily="18" charset="0"/>
                        </a:rPr>
                        <m:t>)</m:t>
                      </m:r>
                    </m:oMath>
                  </m:oMathPara>
                </a14:m>
                <a:endParaRPr lang="en-HK" altLang="zh-CN" sz="2000" dirty="0">
                  <a:solidFill>
                    <a:schemeClr val="tx1"/>
                  </a:solidFill>
                </a:endParaRPr>
              </a:p>
            </p:txBody>
          </p:sp>
        </mc:Choice>
        <mc:Fallback xmlns="">
          <p:sp>
            <p:nvSpPr>
              <p:cNvPr id="4" name="文本框 3">
                <a:extLst>
                  <a:ext uri="{FF2B5EF4-FFF2-40B4-BE49-F238E27FC236}">
                    <a16:creationId xmlns:a16="http://schemas.microsoft.com/office/drawing/2014/main" id="{B1878D18-B364-20C7-74A9-658C94D6557A}"/>
                  </a:ext>
                </a:extLst>
              </p:cNvPr>
              <p:cNvSpPr txBox="1">
                <a:spLocks noRot="1" noChangeAspect="1" noMove="1" noResize="1" noEditPoints="1" noAdjustHandles="1" noChangeArrowheads="1" noChangeShapeType="1" noTextEdit="1"/>
              </p:cNvSpPr>
              <p:nvPr/>
            </p:nvSpPr>
            <p:spPr>
              <a:xfrm>
                <a:off x="3172966" y="5265149"/>
                <a:ext cx="6589599" cy="461665"/>
              </a:xfrm>
              <a:prstGeom prst="rect">
                <a:avLst/>
              </a:prstGeom>
              <a:blipFill>
                <a:blip r:embed="rId4"/>
                <a:stretch>
                  <a:fillRect b="-18667"/>
                </a:stretch>
              </a:blipFill>
            </p:spPr>
            <p:txBody>
              <a:bodyPr/>
              <a:lstStyle/>
              <a:p>
                <a:r>
                  <a:rPr lang="zh-CN" altLang="en-US">
                    <a:noFill/>
                  </a:rPr>
                  <a:t> </a:t>
                </a:r>
              </a:p>
            </p:txBody>
          </p:sp>
        </mc:Fallback>
      </mc:AlternateContent>
      <p:cxnSp>
        <p:nvCxnSpPr>
          <p:cNvPr id="13" name="连接符: 曲线 12">
            <a:extLst>
              <a:ext uri="{FF2B5EF4-FFF2-40B4-BE49-F238E27FC236}">
                <a16:creationId xmlns:a16="http://schemas.microsoft.com/office/drawing/2014/main" id="{6FC768E0-D72B-92E6-9E1D-FC12B3E60BD4}"/>
              </a:ext>
            </a:extLst>
          </p:cNvPr>
          <p:cNvCxnSpPr>
            <a:cxnSpLocks/>
            <a:endCxn id="19" idx="0"/>
          </p:cNvCxnSpPr>
          <p:nvPr/>
        </p:nvCxnSpPr>
        <p:spPr>
          <a:xfrm>
            <a:off x="5829300" y="5009029"/>
            <a:ext cx="477931" cy="167184"/>
          </a:xfrm>
          <a:prstGeom prst="curved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连接符: 曲线 13">
            <a:extLst>
              <a:ext uri="{FF2B5EF4-FFF2-40B4-BE49-F238E27FC236}">
                <a16:creationId xmlns:a16="http://schemas.microsoft.com/office/drawing/2014/main" id="{FAC29E62-80D9-9339-D098-162F277A3CC8}"/>
              </a:ext>
            </a:extLst>
          </p:cNvPr>
          <p:cNvCxnSpPr>
            <a:cxnSpLocks/>
            <a:endCxn id="28" idx="0"/>
          </p:cNvCxnSpPr>
          <p:nvPr/>
        </p:nvCxnSpPr>
        <p:spPr>
          <a:xfrm>
            <a:off x="5764092" y="4491318"/>
            <a:ext cx="2599091" cy="681081"/>
          </a:xfrm>
          <a:prstGeom prst="curved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3B63-A81A-DC5B-459E-D1EE8C97B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DF2E8-011E-5F1C-A38E-EDEAA6C0242C}"/>
              </a:ext>
            </a:extLst>
          </p:cNvPr>
          <p:cNvSpPr>
            <a:spLocks noGrp="1"/>
          </p:cNvSpPr>
          <p:nvPr>
            <p:ph type="title"/>
          </p:nvPr>
        </p:nvSpPr>
        <p:spPr>
          <a:xfrm>
            <a:off x="684705" y="298655"/>
            <a:ext cx="11263745" cy="1325563"/>
          </a:xfrm>
        </p:spPr>
        <p:txBody>
          <a:bodyPr>
            <a:normAutofit/>
          </a:bodyPr>
          <a:lstStyle/>
          <a:p>
            <a:r>
              <a:rPr lang="en-US" dirty="0">
                <a:solidFill>
                  <a:schemeClr val="accent5"/>
                </a:solidFill>
              </a:rPr>
              <a:t>When </a:t>
            </a:r>
            <a:r>
              <a:rPr lang="en-US" dirty="0" err="1">
                <a:solidFill>
                  <a:schemeClr val="accent5"/>
                </a:solidFill>
              </a:rPr>
              <a:t>ReLU</a:t>
            </a:r>
            <a:r>
              <a:rPr lang="en-US" dirty="0">
                <a:solidFill>
                  <a:schemeClr val="accent5"/>
                </a:solidFill>
              </a:rPr>
              <a:t> and loss-function are non-linear</a:t>
            </a:r>
          </a:p>
        </p:txBody>
      </p:sp>
      <p:sp>
        <p:nvSpPr>
          <p:cNvPr id="4" name="Slide Number Placeholder 3">
            <a:extLst>
              <a:ext uri="{FF2B5EF4-FFF2-40B4-BE49-F238E27FC236}">
                <a16:creationId xmlns:a16="http://schemas.microsoft.com/office/drawing/2014/main" id="{26201216-79EC-4ACD-B544-6C32230B9A45}"/>
              </a:ext>
            </a:extLst>
          </p:cNvPr>
          <p:cNvSpPr>
            <a:spLocks noGrp="1"/>
          </p:cNvSpPr>
          <p:nvPr>
            <p:ph type="sldNum" sz="quarter" idx="12"/>
          </p:nvPr>
        </p:nvSpPr>
        <p:spPr/>
        <p:txBody>
          <a:bodyPr/>
          <a:lstStyle/>
          <a:p>
            <a:fld id="{DFEEA9F7-3D7A-48B9-B47B-3DF92E1AF644}" type="slidenum">
              <a:rPr lang="en-US" smtClean="0"/>
              <a:t>13</a:t>
            </a:fld>
            <a:endParaRPr 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DFD2CFF-D1F0-DDC7-1ED3-8D9ED73B40AF}"/>
                  </a:ext>
                </a:extLst>
              </p:cNvPr>
              <p:cNvSpPr txBox="1"/>
              <p:nvPr/>
            </p:nvSpPr>
            <p:spPr>
              <a:xfrm>
                <a:off x="684703" y="3829817"/>
                <a:ext cx="10542777" cy="2722861"/>
              </a:xfrm>
              <a:prstGeom prst="rect">
                <a:avLst/>
              </a:prstGeom>
              <a:noFill/>
            </p:spPr>
            <p:txBody>
              <a:bodyPr wrap="square">
                <a:spAutoFit/>
              </a:bodyPr>
              <a:lstStyle/>
              <a:p>
                <a:pPr algn="just">
                  <a:buSzPct val="60000"/>
                </a:pPr>
                <a:r>
                  <a:rPr lang="en-HK" altLang="zh-CN" sz="2400" dirty="0">
                    <a:solidFill>
                      <a:srgbClr val="4472C4"/>
                    </a:solidFill>
                  </a:rPr>
                  <a:t>The correctness is guaranteed by…</a:t>
                </a:r>
                <a:endParaRPr lang="en-US" altLang="zh-CN" sz="2000" dirty="0">
                  <a:solidFill>
                    <a:schemeClr val="tx1"/>
                  </a:solidFill>
                </a:endParaRPr>
              </a:p>
              <a:p>
                <a:pPr marL="342900" indent="-342900" algn="just">
                  <a:buSzPct val="60000"/>
                  <a:buFont typeface="Wingdings" panose="05000000000000000000" pitchFamily="2" charset="2"/>
                  <a:buChar char="l"/>
                </a:pPr>
                <a:r>
                  <a:rPr lang="en-US" altLang="zh-CN" sz="2000" dirty="0">
                    <a:solidFill>
                      <a:schemeClr val="tx1"/>
                    </a:solidFill>
                  </a:rPr>
                  <a:t>Proposition 1 (</a:t>
                </a:r>
                <a:r>
                  <a:rPr lang="en-US" altLang="zh-CN" sz="2000" b="1" dirty="0">
                    <a:solidFill>
                      <a:schemeClr val="tx1"/>
                    </a:solidFill>
                  </a:rPr>
                  <a:t>Decomposition of Backpropagation</a:t>
                </a:r>
                <a:r>
                  <a:rPr lang="en-US" altLang="zh-CN" sz="2000" dirty="0">
                    <a:solidFill>
                      <a:schemeClr val="tx1"/>
                    </a:solidFill>
                  </a:rPr>
                  <a:t>). For any network </a:t>
                </a:r>
                <a14:m>
                  <m:oMath xmlns:m="http://schemas.openxmlformats.org/officeDocument/2006/math">
                    <m:r>
                      <a:rPr lang="en-US" altLang="zh-CN" sz="2000" i="1" dirty="0">
                        <a:solidFill>
                          <a:schemeClr val="tx1"/>
                        </a:solidFill>
                        <a:latin typeface="Cambria Math" panose="02040503050406030204" pitchFamily="18" charset="0"/>
                        <a:cs typeface="Cambria Math" panose="02040503050406030204" pitchFamily="18" charset="0"/>
                      </a:rPr>
                      <m:t>𝑓</m:t>
                    </m:r>
                  </m:oMath>
                </a14:m>
                <a:r>
                  <a:rPr lang="en-US" altLang="zh-CN" sz="2000" dirty="0">
                    <a:solidFill>
                      <a:schemeClr val="tx1"/>
                    </a:solidFill>
                  </a:rPr>
                  <a:t> with </a:t>
                </a:r>
                <a:r>
                  <a:rPr lang="en-US" altLang="zh-CN" sz="2000" dirty="0" err="1">
                    <a:solidFill>
                      <a:schemeClr val="tx1"/>
                    </a:solidFill>
                  </a:rPr>
                  <a:t>ReLU</a:t>
                </a:r>
                <a:r>
                  <a:rPr lang="en-US" altLang="zh-CN" sz="2000" dirty="0">
                    <a:solidFill>
                      <a:schemeClr val="tx1"/>
                    </a:solidFill>
                  </a:rPr>
                  <a:t> </a:t>
                </a:r>
                <a:r>
                  <a:rPr lang="en-US" altLang="zh-CN" sz="2000" dirty="0"/>
                  <a:t>output </a:t>
                </a:r>
                <a14:m>
                  <m:oMath xmlns:m="http://schemas.openxmlformats.org/officeDocument/2006/math">
                    <m:r>
                      <a:rPr lang="en-US" altLang="zh-CN" sz="2000" i="1">
                        <a:solidFill>
                          <a:srgbClr val="FF0000"/>
                        </a:solidFill>
                        <a:latin typeface="Cambria Math" panose="02040503050406030204" pitchFamily="18" charset="0"/>
                      </a:rPr>
                      <m:t>𝜎</m:t>
                    </m:r>
                    <m:r>
                      <a:rPr lang="en-US" altLang="zh-CN" sz="2000" i="1">
                        <a:solidFill>
                          <a:srgbClr val="FF0000"/>
                        </a:solidFill>
                        <a:latin typeface="Cambria Math" panose="02040503050406030204" pitchFamily="18" charset="0"/>
                      </a:rPr>
                      <m:t> </m:t>
                    </m:r>
                  </m:oMath>
                </a14:m>
                <a:r>
                  <a:rPr lang="en-US" altLang="zh-CN" sz="2000" dirty="0">
                    <a:solidFill>
                      <a:schemeClr val="tx1"/>
                    </a:solidFill>
                  </a:rPr>
                  <a:t>and loss function </a:t>
                </a:r>
                <a14:m>
                  <m:oMath xmlns:m="http://schemas.openxmlformats.org/officeDocument/2006/math">
                    <m:r>
                      <a:rPr lang="en-US" altLang="zh-CN" sz="2000" b="0" i="1" smtClean="0">
                        <a:solidFill>
                          <a:schemeClr val="tx1"/>
                        </a:solidFill>
                        <a:latin typeface="Cambria Math" panose="02040503050406030204" pitchFamily="18" charset="0"/>
                      </a:rPr>
                      <m:t>𝐿</m:t>
                    </m:r>
                  </m:oMath>
                </a14:m>
                <a:r>
                  <a:rPr lang="en-US" altLang="zh-CN" sz="2000" dirty="0">
                    <a:solidFill>
                      <a:schemeClr val="tx1"/>
                    </a:solidFill>
                  </a:rPr>
                  <a:t>, the following equation always holds true,</a:t>
                </a:r>
              </a:p>
              <a:p>
                <a:pPr marL="342900" indent="-342900" algn="just">
                  <a:buSzPct val="60000"/>
                  <a:buFont typeface="Wingdings" panose="05000000000000000000" pitchFamily="2" charset="2"/>
                  <a:buChar char="l"/>
                </a:pPr>
                <a:endParaRPr lang="en-US" altLang="zh-CN" sz="2000" dirty="0">
                  <a:solidFill>
                    <a:schemeClr val="tx1"/>
                  </a:solidFill>
                </a:endParaRPr>
              </a:p>
              <a:p>
                <a:pPr algn="just">
                  <a:buClr>
                    <a:schemeClr val="accent2"/>
                  </a:buClr>
                  <a:buSzPct val="60000"/>
                </a:pPr>
                <a14:m>
                  <m:oMathPara xmlns:m="http://schemas.openxmlformats.org/officeDocument/2006/math">
                    <m:oMathParaPr>
                      <m:jc m:val="centerGroup"/>
                    </m:oMathParaPr>
                    <m:oMath xmlns:m="http://schemas.openxmlformats.org/officeDocument/2006/math">
                      <m:sSub>
                        <m:sSubPr>
                          <m:ctrlPr>
                            <a:rPr lang="en-US" altLang="zh-CN" sz="2000" i="1" dirty="0">
                              <a:solidFill>
                                <a:schemeClr val="tx1"/>
                              </a:solidFill>
                              <a:latin typeface="Cambria Math" panose="02040503050406030204" pitchFamily="18" charset="0"/>
                              <a:cs typeface="Cambria Math" panose="02040503050406030204" pitchFamily="18" charset="0"/>
                              <a:sym typeface="+mn-ea"/>
                            </a:rPr>
                          </m:ctrlPr>
                        </m:sSubPr>
                        <m:e>
                          <m:r>
                            <a:rPr lang="en-US" altLang="zh-CN" sz="2000" i="1" dirty="0">
                              <a:solidFill>
                                <a:schemeClr val="tx1"/>
                              </a:solidFill>
                              <a:latin typeface="Cambria Math" panose="02040503050406030204" pitchFamily="18" charset="0"/>
                              <a:cs typeface="Cambria Math" panose="02040503050406030204" pitchFamily="18" charset="0"/>
                            </a:rPr>
                            <m:t>𝛻</m:t>
                          </m:r>
                        </m:e>
                        <m:sub>
                          <m:r>
                            <a:rPr lang="en-US" altLang="zh-CN" sz="2000" b="0" i="1" dirty="0" smtClean="0">
                              <a:solidFill>
                                <a:schemeClr val="tx1"/>
                              </a:solidFill>
                              <a:latin typeface="Cambria Math" panose="02040503050406030204" pitchFamily="18" charset="0"/>
                              <a:cs typeface="Cambria Math" panose="02040503050406030204" pitchFamily="18" charset="0"/>
                            </a:rPr>
                            <m:t>𝑤</m:t>
                          </m:r>
                        </m:sub>
                      </m:sSub>
                      <m:r>
                        <a:rPr lang="en-US" altLang="zh-CN" sz="2000" b="0" i="1" dirty="0" smtClean="0">
                          <a:solidFill>
                            <a:schemeClr val="tx1"/>
                          </a:solidFill>
                          <a:latin typeface="Cambria Math" panose="02040503050406030204" pitchFamily="18" charset="0"/>
                          <a:cs typeface="Cambria Math" panose="02040503050406030204" pitchFamily="18" charset="0"/>
                          <a:sym typeface="+mn-ea"/>
                        </a:rPr>
                        <m:t>𝐿</m:t>
                      </m:r>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𝑓</m:t>
                      </m:r>
                      <m:r>
                        <a:rPr lang="en-US" altLang="zh-CN" sz="2000" i="1" dirty="0">
                          <a:solidFill>
                            <a:schemeClr val="tx1"/>
                          </a:solidFill>
                          <a:latin typeface="Cambria Math" panose="02040503050406030204" pitchFamily="18" charset="0"/>
                          <a:cs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𝒟</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rgbClr val="C00000"/>
                          </a:solidFill>
                          <a:latin typeface="Cambria Math" panose="02040503050406030204" pitchFamily="18" charset="0"/>
                          <a:cs typeface="Cambria Math" panose="02040503050406030204" pitchFamily="18" charset="0"/>
                        </a:rPr>
                        <m:t>𝜎</m:t>
                      </m:r>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𝑦</m:t>
                      </m:r>
                      <m:r>
                        <a:rPr lang="en-US" altLang="zh-CN" sz="2000" i="1" dirty="0">
                          <a:solidFill>
                            <a:schemeClr val="tx1"/>
                          </a:solidFill>
                          <a:latin typeface="Cambria Math" panose="02040503050406030204" pitchFamily="18" charset="0"/>
                          <a:cs typeface="Cambria Math" panose="02040503050406030204" pitchFamily="18" charset="0"/>
                        </a:rPr>
                        <m:t>)=</m:t>
                      </m:r>
                      <m:f>
                        <m:fPr>
                          <m:ctrlPr>
                            <a:rPr lang="en-US" altLang="zh-CN" sz="2000" i="1" dirty="0">
                              <a:solidFill>
                                <a:schemeClr val="tx1"/>
                              </a:solidFill>
                              <a:latin typeface="Cambria Math" panose="02040503050406030204" pitchFamily="18" charset="0"/>
                              <a:cs typeface="Cambria Math" panose="02040503050406030204" pitchFamily="18" charset="0"/>
                            </a:rPr>
                          </m:ctrlPr>
                        </m:fPr>
                        <m:num>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𝐿</m:t>
                          </m:r>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𝑓</m:t>
                          </m:r>
                          <m:r>
                            <a:rPr lang="en-US" altLang="zh-CN" sz="2000" i="1" dirty="0">
                              <a:solidFill>
                                <a:schemeClr val="tx1"/>
                              </a:solidFill>
                              <a:latin typeface="Cambria Math" panose="02040503050406030204" pitchFamily="18" charset="0"/>
                              <a:cs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𝒟</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rgbClr val="C00000"/>
                              </a:solidFill>
                              <a:latin typeface="Cambria Math" panose="02040503050406030204" pitchFamily="18" charset="0"/>
                              <a:cs typeface="Cambria Math" panose="02040503050406030204" pitchFamily="18" charset="0"/>
                            </a:rPr>
                            <m:t>𝜎</m:t>
                          </m:r>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𝑦</m:t>
                          </m:r>
                          <m:r>
                            <a:rPr lang="en-US" altLang="zh-CN" sz="2000" i="1" dirty="0">
                              <a:solidFill>
                                <a:schemeClr val="tx1"/>
                              </a:solidFill>
                              <a:latin typeface="Cambria Math" panose="02040503050406030204" pitchFamily="18" charset="0"/>
                              <a:cs typeface="Cambria Math" panose="02040503050406030204" pitchFamily="18" charset="0"/>
                            </a:rPr>
                            <m:t>)</m:t>
                          </m:r>
                        </m:num>
                        <m:den>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𝑓</m:t>
                          </m:r>
                        </m:den>
                      </m:f>
                      <m:r>
                        <a:rPr lang="en-US" altLang="zh-CN" sz="2000" i="1" dirty="0">
                          <a:solidFill>
                            <a:schemeClr val="tx1"/>
                          </a:solidFill>
                          <a:latin typeface="Cambria Math" panose="02040503050406030204" pitchFamily="18" charset="0"/>
                          <a:cs typeface="Cambria Math" panose="02040503050406030204" pitchFamily="18" charset="0"/>
                        </a:rPr>
                        <m:t>∙</m:t>
                      </m:r>
                      <m:d>
                        <m:dPr>
                          <m:ctrlPr>
                            <a:rPr lang="en-US" altLang="zh-CN" sz="2000" i="1" dirty="0">
                              <a:solidFill>
                                <a:schemeClr val="tx1"/>
                              </a:solidFill>
                              <a:latin typeface="Cambria Math" panose="02040503050406030204" pitchFamily="18" charset="0"/>
                              <a:cs typeface="Cambria Math" panose="02040503050406030204" pitchFamily="18" charset="0"/>
                            </a:rPr>
                          </m:ctrlPr>
                        </m:dPr>
                        <m:e>
                          <m:f>
                            <m:fPr>
                              <m:ctrlPr>
                                <a:rPr lang="en-US" altLang="zh-CN" sz="2000" i="1" dirty="0">
                                  <a:solidFill>
                                    <a:schemeClr val="tx1"/>
                                  </a:solidFill>
                                  <a:latin typeface="Cambria Math" panose="02040503050406030204" pitchFamily="18" charset="0"/>
                                  <a:cs typeface="Cambria Math" panose="02040503050406030204" pitchFamily="18" charset="0"/>
                                </a:rPr>
                              </m:ctrlPr>
                            </m:fPr>
                            <m:num>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𝑓</m:t>
                              </m:r>
                              <m:r>
                                <a:rPr lang="en-US" altLang="zh-CN" sz="2000" i="1" dirty="0">
                                  <a:solidFill>
                                    <a:schemeClr val="tx1"/>
                                  </a:solidFill>
                                  <a:latin typeface="Cambria Math" panose="02040503050406030204" pitchFamily="18" charset="0"/>
                                  <a:cs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𝒟</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i="1" dirty="0" smtClean="0">
                                  <a:solidFill>
                                    <a:schemeClr val="tx1"/>
                                  </a:solidFill>
                                  <a:latin typeface="Cambria Math" panose="02040503050406030204" pitchFamily="18" charset="0"/>
                                  <a:ea typeface="Cambria Math" panose="02040503050406030204" pitchFamily="18" charset="0"/>
                                  <a:cs typeface="Cambria Math" panose="02040503050406030204" pitchFamily="18" charset="0"/>
                                </a:rPr>
                                <m:t>ℳ</m:t>
                              </m:r>
                              <m:r>
                                <a:rPr lang="en-US" altLang="zh-CN" sz="2000" b="0" i="1" dirty="0" smtClean="0">
                                  <a:solidFill>
                                    <a:schemeClr val="tx1"/>
                                  </a:solidFill>
                                  <a:latin typeface="Cambria Math" panose="02040503050406030204" pitchFamily="18" charset="0"/>
                                  <a:ea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rgbClr val="C00000"/>
                                  </a:solidFill>
                                  <a:latin typeface="Cambria Math" panose="02040503050406030204" pitchFamily="18" charset="0"/>
                                  <a:cs typeface="Cambria Math" panose="02040503050406030204" pitchFamily="18" charset="0"/>
                                </a:rPr>
                                <m:t>𝜎</m:t>
                              </m:r>
                              <m:r>
                                <a:rPr lang="en-US" altLang="zh-CN" sz="2000" i="1" dirty="0">
                                  <a:solidFill>
                                    <a:schemeClr val="tx1"/>
                                  </a:solidFill>
                                  <a:latin typeface="Cambria Math" panose="02040503050406030204" pitchFamily="18" charset="0"/>
                                  <a:cs typeface="Cambria Math" panose="02040503050406030204" pitchFamily="18" charset="0"/>
                                </a:rPr>
                                <m:t>)</m:t>
                              </m:r>
                            </m:num>
                            <m:den>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den>
                          </m:f>
                          <m:r>
                            <a:rPr lang="en-US" altLang="zh-CN" sz="2000" i="1" dirty="0">
                              <a:solidFill>
                                <a:schemeClr val="tx1"/>
                              </a:solidFill>
                              <a:latin typeface="Cambria Math" panose="02040503050406030204" pitchFamily="18" charset="0"/>
                              <a:cs typeface="Cambria Math" panose="02040503050406030204" pitchFamily="18" charset="0"/>
                            </a:rPr>
                            <m:t>−</m:t>
                          </m:r>
                          <m:f>
                            <m:fPr>
                              <m:ctrlPr>
                                <a:rPr lang="en-US" altLang="zh-CN" sz="2000" i="1" dirty="0">
                                  <a:solidFill>
                                    <a:schemeClr val="tx1"/>
                                  </a:solidFill>
                                  <a:latin typeface="Cambria Math" panose="02040503050406030204" pitchFamily="18" charset="0"/>
                                  <a:cs typeface="Cambria Math" panose="02040503050406030204" pitchFamily="18" charset="0"/>
                                </a:rPr>
                              </m:ctrlPr>
                            </m:fPr>
                            <m:num>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a:solidFill>
                                    <a:schemeClr val="tx1"/>
                                  </a:solidFill>
                                  <a:latin typeface="Cambria Math" panose="02040503050406030204" pitchFamily="18" charset="0"/>
                                  <a:cs typeface="Cambria Math" panose="02040503050406030204" pitchFamily="18" charset="0"/>
                                </a:rPr>
                                <m:t>𝑓</m:t>
                              </m:r>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i="1" dirty="0" smtClean="0">
                                  <a:solidFill>
                                    <a:schemeClr val="tx1"/>
                                  </a:solidFill>
                                  <a:latin typeface="Cambria Math" panose="02040503050406030204" pitchFamily="18" charset="0"/>
                                  <a:ea typeface="Cambria Math" panose="02040503050406030204" pitchFamily="18" charset="0"/>
                                  <a:cs typeface="Cambria Math" panose="02040503050406030204" pitchFamily="18" charset="0"/>
                                </a:rPr>
                                <m:t>ℳ</m:t>
                              </m:r>
                              <m:r>
                                <a:rPr lang="en-US" altLang="zh-CN" sz="2000" b="0" i="1" dirty="0" smtClean="0">
                                  <a:solidFill>
                                    <a:schemeClr val="tx1"/>
                                  </a:solidFill>
                                  <a:latin typeface="Cambria Math" panose="02040503050406030204" pitchFamily="18" charset="0"/>
                                  <a:ea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r>
                                <a:rPr lang="en-US" altLang="zh-CN" sz="2000" b="0" i="1" dirty="0" smtClean="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rgbClr val="C00000"/>
                                  </a:solidFill>
                                  <a:latin typeface="Cambria Math" panose="02040503050406030204" pitchFamily="18" charset="0"/>
                                  <a:cs typeface="Cambria Math" panose="02040503050406030204" pitchFamily="18" charset="0"/>
                                </a:rPr>
                                <m:t>𝜎</m:t>
                              </m:r>
                              <m:r>
                                <a:rPr lang="en-US" altLang="zh-CN" sz="2000" i="1" dirty="0">
                                  <a:solidFill>
                                    <a:schemeClr val="tx1"/>
                                  </a:solidFill>
                                  <a:latin typeface="Cambria Math" panose="02040503050406030204" pitchFamily="18" charset="0"/>
                                  <a:cs typeface="Cambria Math" panose="02040503050406030204" pitchFamily="18" charset="0"/>
                                </a:rPr>
                                <m:t>)</m:t>
                              </m:r>
                            </m:num>
                            <m:den>
                              <m:r>
                                <a:rPr lang="en-US" altLang="zh-CN" sz="2000" i="1" dirty="0">
                                  <a:solidFill>
                                    <a:schemeClr val="tx1"/>
                                  </a:solidFill>
                                  <a:latin typeface="Cambria Math" panose="02040503050406030204" pitchFamily="18" charset="0"/>
                                  <a:cs typeface="Cambria Math" panose="02040503050406030204" pitchFamily="18" charset="0"/>
                                </a:rPr>
                                <m:t>𝜕</m:t>
                              </m:r>
                              <m:r>
                                <a:rPr lang="en-US" altLang="zh-CN" sz="2000" b="0" i="1" dirty="0" smtClean="0">
                                  <a:solidFill>
                                    <a:schemeClr val="tx1"/>
                                  </a:solidFill>
                                  <a:latin typeface="Cambria Math" panose="02040503050406030204" pitchFamily="18" charset="0"/>
                                  <a:cs typeface="Cambria Math" panose="02040503050406030204" pitchFamily="18" charset="0"/>
                                </a:rPr>
                                <m:t>𝑤</m:t>
                              </m:r>
                            </m:den>
                          </m:f>
                        </m:e>
                      </m:d>
                    </m:oMath>
                  </m:oMathPara>
                </a14:m>
                <a:endParaRPr lang="en-US" altLang="zh-CN" sz="2000" dirty="0">
                  <a:solidFill>
                    <a:schemeClr val="tx1"/>
                  </a:solidFill>
                  <a:sym typeface="+mn-ea"/>
                </a:endParaRPr>
              </a:p>
              <a:p>
                <a:pPr algn="just">
                  <a:buClr>
                    <a:schemeClr val="accent2"/>
                  </a:buClr>
                  <a:buSzPct val="60000"/>
                </a:pPr>
                <a:endParaRPr lang="en-US" altLang="zh-CN" sz="2000" dirty="0">
                  <a:solidFill>
                    <a:schemeClr val="tx1"/>
                  </a:solidFill>
                  <a:sym typeface="+mn-ea"/>
                </a:endParaRPr>
              </a:p>
              <a:p>
                <a:pPr algn="just">
                  <a:buClr>
                    <a:schemeClr val="accent2"/>
                  </a:buClr>
                  <a:buSzPct val="60000"/>
                </a:pPr>
                <a:r>
                  <a:rPr lang="en-US" altLang="zh-CN" sz="2000" dirty="0">
                    <a:solidFill>
                      <a:schemeClr val="tx1"/>
                    </a:solidFill>
                    <a:sym typeface="+mn-ea"/>
                  </a:rPr>
                  <a:t>     </a:t>
                </a:r>
                <a:endParaRPr lang="en-HK" altLang="zh-CN" sz="2400" i="1" dirty="0">
                  <a:solidFill>
                    <a:srgbClr val="4472C4"/>
                  </a:solidFill>
                </a:endParaRPr>
              </a:p>
            </p:txBody>
          </p:sp>
        </mc:Choice>
        <mc:Fallback xmlns="">
          <p:sp>
            <p:nvSpPr>
              <p:cNvPr id="14" name="文本框 13">
                <a:extLst>
                  <a:ext uri="{FF2B5EF4-FFF2-40B4-BE49-F238E27FC236}">
                    <a16:creationId xmlns:a16="http://schemas.microsoft.com/office/drawing/2014/main" id="{DDFD2CFF-D1F0-DDC7-1ED3-8D9ED73B40AF}"/>
                  </a:ext>
                </a:extLst>
              </p:cNvPr>
              <p:cNvSpPr txBox="1">
                <a:spLocks noRot="1" noChangeAspect="1" noMove="1" noResize="1" noEditPoints="1" noAdjustHandles="1" noChangeArrowheads="1" noChangeShapeType="1" noTextEdit="1"/>
              </p:cNvSpPr>
              <p:nvPr/>
            </p:nvSpPr>
            <p:spPr>
              <a:xfrm>
                <a:off x="684703" y="3829817"/>
                <a:ext cx="10542777" cy="2722861"/>
              </a:xfrm>
              <a:prstGeom prst="rect">
                <a:avLst/>
              </a:prstGeom>
              <a:blipFill>
                <a:blip r:embed="rId3"/>
                <a:stretch>
                  <a:fillRect l="-867" t="-1790" r="-578"/>
                </a:stretch>
              </a:blipFill>
            </p:spPr>
            <p:txBody>
              <a:bodyPr/>
              <a:lstStyle/>
              <a:p>
                <a:r>
                  <a:rPr lang="en-HK">
                    <a:noFill/>
                  </a:rPr>
                  <a:t> </a:t>
                </a:r>
              </a:p>
            </p:txBody>
          </p:sp>
        </mc:Fallback>
      </mc:AlternateContent>
      <p:sp>
        <p:nvSpPr>
          <p:cNvPr id="18" name="图文框 17">
            <a:extLst>
              <a:ext uri="{FF2B5EF4-FFF2-40B4-BE49-F238E27FC236}">
                <a16:creationId xmlns:a16="http://schemas.microsoft.com/office/drawing/2014/main" id="{AF94E490-E272-86F5-6D9B-1876779C31D7}"/>
              </a:ext>
            </a:extLst>
          </p:cNvPr>
          <p:cNvSpPr/>
          <p:nvPr/>
        </p:nvSpPr>
        <p:spPr>
          <a:xfrm>
            <a:off x="4144489" y="5042628"/>
            <a:ext cx="1951512" cy="875408"/>
          </a:xfrm>
          <a:prstGeom prst="frame">
            <a:avLst>
              <a:gd name="adj1" fmla="val 3174"/>
            </a:avLst>
          </a:prstGeom>
          <a:noFill/>
          <a:ln w="952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chemeClr val="tx1"/>
              </a:solidFill>
            </a:endParaRPr>
          </a:p>
        </p:txBody>
      </p:sp>
      <p:sp>
        <p:nvSpPr>
          <p:cNvPr id="19" name="文本框 18">
            <a:extLst>
              <a:ext uri="{FF2B5EF4-FFF2-40B4-BE49-F238E27FC236}">
                <a16:creationId xmlns:a16="http://schemas.microsoft.com/office/drawing/2014/main" id="{37F0B270-8D9B-20F0-0B40-977AC9035BD3}"/>
              </a:ext>
            </a:extLst>
          </p:cNvPr>
          <p:cNvSpPr txBox="1"/>
          <p:nvPr/>
        </p:nvSpPr>
        <p:spPr>
          <a:xfrm>
            <a:off x="4121263" y="5865975"/>
            <a:ext cx="2025470" cy="369332"/>
          </a:xfrm>
          <a:prstGeom prst="rect">
            <a:avLst/>
          </a:prstGeom>
          <a:noFill/>
        </p:spPr>
        <p:txBody>
          <a:bodyPr wrap="square" rtlCol="0">
            <a:spAutoFit/>
          </a:bodyPr>
          <a:lstStyle/>
          <a:p>
            <a:r>
              <a:rPr lang="en-US" altLang="zh-CN" dirty="0">
                <a:solidFill>
                  <a:srgbClr val="C00000"/>
                </a:solidFill>
              </a:rPr>
              <a:t>Loss head </a:t>
            </a:r>
            <a:r>
              <a:rPr lang="en-US" altLang="zh-CN" dirty="0">
                <a:solidFill>
                  <a:srgbClr val="7030A0"/>
                </a:solidFill>
              </a:rPr>
              <a:t>by owner</a:t>
            </a:r>
            <a:endParaRPr lang="zh-CN" altLang="en-US" dirty="0">
              <a:solidFill>
                <a:srgbClr val="7030A0"/>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73F06DF-6896-592F-7E9B-B96EE26CBEB9}"/>
                  </a:ext>
                </a:extLst>
              </p:cNvPr>
              <p:cNvSpPr txBox="1"/>
              <p:nvPr/>
            </p:nvSpPr>
            <p:spPr>
              <a:xfrm>
                <a:off x="684704" y="1624218"/>
                <a:ext cx="10542777" cy="1107996"/>
              </a:xfrm>
              <a:prstGeom prst="rect">
                <a:avLst/>
              </a:prstGeom>
              <a:noFill/>
            </p:spPr>
            <p:txBody>
              <a:bodyPr wrap="square">
                <a:spAutoFit/>
              </a:bodyPr>
              <a:lstStyle/>
              <a:p>
                <a:pPr marL="457200" indent="-457200" algn="just">
                  <a:buClr>
                    <a:srgbClr val="0D0D0D"/>
                  </a:buClr>
                  <a:buSzPct val="60000"/>
                  <a:buFont typeface="Wingdings" panose="05000000000000000000" pitchFamily="2" charset="2"/>
                  <a:buChar char="l"/>
                </a:pPr>
                <a:r>
                  <a:rPr lang="en-US" altLang="zh-CN" sz="2200" dirty="0"/>
                  <a:t>Computing ReLU activation function: </a:t>
                </a:r>
              </a:p>
              <a:p>
                <a:pPr marL="800100" lvl="1" indent="-342900" algn="just">
                  <a:buSzPct val="60000"/>
                  <a:buFont typeface="Wingdings" panose="05000000000000000000" pitchFamily="2" charset="2"/>
                  <a:buChar char="l"/>
                </a:pPr>
                <a:r>
                  <a:rPr lang="en-US" altLang="zh-CN" sz="2200" dirty="0"/>
                  <a:t>Done by the </a:t>
                </a:r>
                <a:r>
                  <a:rPr lang="en-US" altLang="zh-CN" sz="2200" dirty="0">
                    <a:solidFill>
                      <a:srgbClr val="7030A0"/>
                    </a:solidFill>
                  </a:rPr>
                  <a:t>data owner </a:t>
                </a:r>
                <a:r>
                  <a:rPr lang="en-US" altLang="zh-CN" sz="2200" dirty="0"/>
                  <a:t>on </a:t>
                </a:r>
                <a14:m>
                  <m:oMath xmlns:m="http://schemas.openxmlformats.org/officeDocument/2006/math">
                    <m:r>
                      <a:rPr lang="en-HK" altLang="zh-CN" sz="2200" i="1">
                        <a:latin typeface="Cambria Math" panose="02040503050406030204" pitchFamily="18" charset="0"/>
                        <a:ea typeface="Cambria Math" panose="02040503050406030204" pitchFamily="18" charset="0"/>
                      </a:rPr>
                      <m:t>𝒟</m:t>
                    </m:r>
                    <m:r>
                      <a:rPr lang="en-US" altLang="zh-CN" sz="2200" b="0" i="0" smtClean="0">
                        <a:latin typeface="Cambria Math" panose="02040503050406030204" pitchFamily="18" charset="0"/>
                        <a:ea typeface="Cambria Math" panose="02040503050406030204" pitchFamily="18" charset="0"/>
                      </a:rPr>
                      <m:t>,</m:t>
                    </m:r>
                  </m:oMath>
                </a14:m>
                <a:r>
                  <a:rPr lang="en-US" altLang="zh-CN" sz="2200" dirty="0"/>
                  <a:t> and send output </a:t>
                </a:r>
                <a14:m>
                  <m:oMath xmlns:m="http://schemas.openxmlformats.org/officeDocument/2006/math">
                    <m:r>
                      <a:rPr lang="en-US" altLang="zh-CN" sz="2200" i="1" smtClean="0">
                        <a:solidFill>
                          <a:srgbClr val="FF0000"/>
                        </a:solidFill>
                        <a:latin typeface="Cambria Math" panose="02040503050406030204" pitchFamily="18" charset="0"/>
                      </a:rPr>
                      <m:t>𝜎</m:t>
                    </m:r>
                    <m:r>
                      <a:rPr lang="en-US" altLang="zh-CN" sz="2200" i="1" smtClean="0">
                        <a:solidFill>
                          <a:srgbClr val="FF0000"/>
                        </a:solidFill>
                        <a:latin typeface="Cambria Math" panose="02040503050406030204" pitchFamily="18" charset="0"/>
                      </a:rPr>
                      <m:t> </m:t>
                    </m:r>
                  </m:oMath>
                </a14:m>
                <a:r>
                  <a:rPr lang="en-US" altLang="zh-CN" sz="2200" dirty="0"/>
                  <a:t>to the trainer </a:t>
                </a:r>
              </a:p>
              <a:p>
                <a:pPr marL="800100" lvl="1" indent="-342900" algn="just">
                  <a:buSzPct val="60000"/>
                  <a:buFont typeface="Wingdings" panose="05000000000000000000" pitchFamily="2" charset="2"/>
                  <a:buChar char="l"/>
                </a:pPr>
                <a:r>
                  <a:rPr lang="en-US" altLang="zh-CN" sz="2200" dirty="0"/>
                  <a:t>The trainer uses </a:t>
                </a:r>
                <a14:m>
                  <m:oMath xmlns:m="http://schemas.openxmlformats.org/officeDocument/2006/math">
                    <m:r>
                      <a:rPr lang="en-US" altLang="zh-CN" sz="2200" b="0" i="1" smtClean="0">
                        <a:latin typeface="Cambria Math" panose="02040503050406030204" pitchFamily="18" charset="0"/>
                      </a:rPr>
                      <m:t>𝜎</m:t>
                    </m:r>
                  </m:oMath>
                </a14:m>
                <a:r>
                  <a:rPr lang="en-US" altLang="zh-CN" sz="2200" dirty="0"/>
                  <a:t> for rest of the training computation</a:t>
                </a:r>
              </a:p>
            </p:txBody>
          </p:sp>
        </mc:Choice>
        <mc:Fallback xmlns="">
          <p:sp>
            <p:nvSpPr>
              <p:cNvPr id="3" name="文本框 2">
                <a:extLst>
                  <a:ext uri="{FF2B5EF4-FFF2-40B4-BE49-F238E27FC236}">
                    <a16:creationId xmlns:a16="http://schemas.microsoft.com/office/drawing/2014/main" id="{A73F06DF-6896-592F-7E9B-B96EE26CBEB9}"/>
                  </a:ext>
                </a:extLst>
              </p:cNvPr>
              <p:cNvSpPr txBox="1">
                <a:spLocks noRot="1" noChangeAspect="1" noMove="1" noResize="1" noEditPoints="1" noAdjustHandles="1" noChangeArrowheads="1" noChangeShapeType="1" noTextEdit="1"/>
              </p:cNvSpPr>
              <p:nvPr/>
            </p:nvSpPr>
            <p:spPr>
              <a:xfrm>
                <a:off x="684704" y="1624218"/>
                <a:ext cx="10542777" cy="1107996"/>
              </a:xfrm>
              <a:prstGeom prst="rect">
                <a:avLst/>
              </a:prstGeom>
              <a:blipFill>
                <a:blip r:embed="rId4"/>
                <a:stretch>
                  <a:fillRect l="-58" t="-3297" b="-1044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B3512C5-F7D9-1A6B-392D-7EAFA36F42B3}"/>
                  </a:ext>
                </a:extLst>
              </p:cNvPr>
              <p:cNvSpPr txBox="1"/>
              <p:nvPr/>
            </p:nvSpPr>
            <p:spPr>
              <a:xfrm>
                <a:off x="684702" y="2717358"/>
                <a:ext cx="10542777" cy="769441"/>
              </a:xfrm>
              <a:prstGeom prst="rect">
                <a:avLst/>
              </a:prstGeom>
              <a:noFill/>
            </p:spPr>
            <p:txBody>
              <a:bodyPr wrap="square">
                <a:spAutoFit/>
              </a:bodyPr>
              <a:lstStyle/>
              <a:p>
                <a:pPr marL="457200" indent="-457200" algn="just">
                  <a:buSzPct val="60000"/>
                  <a:buFont typeface="Wingdings" panose="05000000000000000000" pitchFamily="2" charset="2"/>
                  <a:buChar char="l"/>
                </a:pPr>
                <a:r>
                  <a:rPr lang="en-US" altLang="zh-CN" sz="2200" dirty="0"/>
                  <a:t>Computing loss function </a:t>
                </a:r>
                <a14:m>
                  <m:oMath xmlns:m="http://schemas.openxmlformats.org/officeDocument/2006/math">
                    <m:r>
                      <a:rPr lang="en-US" altLang="zh-CN" sz="2200" b="0" i="1" smtClean="0">
                        <a:latin typeface="Cambria Math" panose="02040503050406030204" pitchFamily="18" charset="0"/>
                      </a:rPr>
                      <m:t>𝐿</m:t>
                    </m:r>
                  </m:oMath>
                </a14:m>
                <a:r>
                  <a:rPr lang="en-US" altLang="zh-CN" sz="2200" dirty="0"/>
                  <a:t>:</a:t>
                </a:r>
              </a:p>
              <a:p>
                <a:pPr marL="800100" lvl="1" indent="-342900" algn="just">
                  <a:buSzPct val="60000"/>
                  <a:buFont typeface="Wingdings" panose="05000000000000000000" pitchFamily="2" charset="2"/>
                  <a:buChar char="l"/>
                </a:pPr>
                <a:r>
                  <a:rPr lang="en-US" altLang="zh-CN" sz="2200" dirty="0"/>
                  <a:t>Joint computation by data owner the model trainer interactively, as below</a:t>
                </a:r>
              </a:p>
            </p:txBody>
          </p:sp>
        </mc:Choice>
        <mc:Fallback xmlns="">
          <p:sp>
            <p:nvSpPr>
              <p:cNvPr id="5" name="文本框 4">
                <a:extLst>
                  <a:ext uri="{FF2B5EF4-FFF2-40B4-BE49-F238E27FC236}">
                    <a16:creationId xmlns:a16="http://schemas.microsoft.com/office/drawing/2014/main" id="{5B3512C5-F7D9-1A6B-392D-7EAFA36F42B3}"/>
                  </a:ext>
                </a:extLst>
              </p:cNvPr>
              <p:cNvSpPr txBox="1">
                <a:spLocks noRot="1" noChangeAspect="1" noMove="1" noResize="1" noEditPoints="1" noAdjustHandles="1" noChangeArrowheads="1" noChangeShapeType="1" noTextEdit="1"/>
              </p:cNvSpPr>
              <p:nvPr/>
            </p:nvSpPr>
            <p:spPr>
              <a:xfrm>
                <a:off x="684702" y="2717358"/>
                <a:ext cx="10542777" cy="769441"/>
              </a:xfrm>
              <a:prstGeom prst="rect">
                <a:avLst/>
              </a:prstGeom>
              <a:blipFill>
                <a:blip r:embed="rId5"/>
                <a:stretch>
                  <a:fillRect l="-58" t="-5556" b="-15079"/>
                </a:stretch>
              </a:blipFill>
            </p:spPr>
            <p:txBody>
              <a:bodyPr/>
              <a:lstStyle/>
              <a:p>
                <a:r>
                  <a:rPr lang="en-HK">
                    <a:noFill/>
                  </a:rPr>
                  <a:t> </a:t>
                </a:r>
              </a:p>
            </p:txBody>
          </p:sp>
        </mc:Fallback>
      </mc:AlternateContent>
      <p:sp>
        <p:nvSpPr>
          <p:cNvPr id="6" name="图文框 5">
            <a:extLst>
              <a:ext uri="{FF2B5EF4-FFF2-40B4-BE49-F238E27FC236}">
                <a16:creationId xmlns:a16="http://schemas.microsoft.com/office/drawing/2014/main" id="{4BAD5FB8-860D-E2B3-5A0E-C96A053360FA}"/>
              </a:ext>
            </a:extLst>
          </p:cNvPr>
          <p:cNvSpPr/>
          <p:nvPr/>
        </p:nvSpPr>
        <p:spPr>
          <a:xfrm>
            <a:off x="6273053" y="5059026"/>
            <a:ext cx="2025470" cy="806949"/>
          </a:xfrm>
          <a:prstGeom prst="frame">
            <a:avLst>
              <a:gd name="adj1" fmla="val 3742"/>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rgbClr val="7030A0"/>
              </a:solidFill>
            </a:endParaRPr>
          </a:p>
        </p:txBody>
      </p:sp>
      <p:sp>
        <p:nvSpPr>
          <p:cNvPr id="7" name="图文框 6">
            <a:extLst>
              <a:ext uri="{FF2B5EF4-FFF2-40B4-BE49-F238E27FC236}">
                <a16:creationId xmlns:a16="http://schemas.microsoft.com/office/drawing/2014/main" id="{63402D48-9EE0-5F89-C581-645B8D709975}"/>
              </a:ext>
            </a:extLst>
          </p:cNvPr>
          <p:cNvSpPr/>
          <p:nvPr/>
        </p:nvSpPr>
        <p:spPr>
          <a:xfrm>
            <a:off x="8498541" y="5059026"/>
            <a:ext cx="1425388" cy="806949"/>
          </a:xfrm>
          <a:prstGeom prst="frame">
            <a:avLst>
              <a:gd name="adj1" fmla="val 2909"/>
            </a:avLst>
          </a:prstGeom>
          <a:solidFill>
            <a:srgbClr val="7030A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chemeClr val="tx1"/>
              </a:solidFill>
            </a:endParaRPr>
          </a:p>
        </p:txBody>
      </p:sp>
      <p:sp>
        <p:nvSpPr>
          <p:cNvPr id="8" name="文本框 7">
            <a:extLst>
              <a:ext uri="{FF2B5EF4-FFF2-40B4-BE49-F238E27FC236}">
                <a16:creationId xmlns:a16="http://schemas.microsoft.com/office/drawing/2014/main" id="{969FE357-DE43-E53E-074A-640EDC78EE97}"/>
              </a:ext>
            </a:extLst>
          </p:cNvPr>
          <p:cNvSpPr txBox="1"/>
          <p:nvPr/>
        </p:nvSpPr>
        <p:spPr>
          <a:xfrm>
            <a:off x="7271445" y="5782235"/>
            <a:ext cx="1339155" cy="369332"/>
          </a:xfrm>
          <a:prstGeom prst="rect">
            <a:avLst/>
          </a:prstGeom>
          <a:noFill/>
        </p:spPr>
        <p:txBody>
          <a:bodyPr wrap="square" rtlCol="0">
            <a:spAutoFit/>
          </a:bodyPr>
          <a:lstStyle/>
          <a:p>
            <a:r>
              <a:rPr lang="en-US" altLang="zh-CN" dirty="0"/>
              <a:t>by</a:t>
            </a:r>
            <a:r>
              <a:rPr lang="en-US" altLang="zh-CN" dirty="0">
                <a:solidFill>
                  <a:srgbClr val="C00000"/>
                </a:solidFill>
              </a:rPr>
              <a:t> </a:t>
            </a:r>
            <a:r>
              <a:rPr lang="en-US" altLang="zh-CN" dirty="0">
                <a:solidFill>
                  <a:schemeClr val="accent2"/>
                </a:solidFill>
              </a:rPr>
              <a:t>trainer</a:t>
            </a:r>
            <a:endParaRPr lang="zh-CN" altLang="en-US" dirty="0">
              <a:solidFill>
                <a:schemeClr val="accent2"/>
              </a:solidFill>
            </a:endParaRPr>
          </a:p>
        </p:txBody>
      </p:sp>
      <p:sp>
        <p:nvSpPr>
          <p:cNvPr id="9" name="文本框 8">
            <a:extLst>
              <a:ext uri="{FF2B5EF4-FFF2-40B4-BE49-F238E27FC236}">
                <a16:creationId xmlns:a16="http://schemas.microsoft.com/office/drawing/2014/main" id="{DEB0F5DB-2337-05E4-8222-E8C6D555BD1A}"/>
              </a:ext>
            </a:extLst>
          </p:cNvPr>
          <p:cNvSpPr txBox="1"/>
          <p:nvPr/>
        </p:nvSpPr>
        <p:spPr>
          <a:xfrm>
            <a:off x="8981133" y="5782235"/>
            <a:ext cx="1255718" cy="369332"/>
          </a:xfrm>
          <a:prstGeom prst="rect">
            <a:avLst/>
          </a:prstGeom>
          <a:noFill/>
        </p:spPr>
        <p:txBody>
          <a:bodyPr wrap="square" rtlCol="0">
            <a:spAutoFit/>
          </a:bodyPr>
          <a:lstStyle/>
          <a:p>
            <a:r>
              <a:rPr lang="en-US" altLang="zh-CN" dirty="0"/>
              <a:t>by</a:t>
            </a:r>
            <a:r>
              <a:rPr lang="en-US" altLang="zh-CN" dirty="0">
                <a:solidFill>
                  <a:srgbClr val="C00000"/>
                </a:solidFill>
              </a:rPr>
              <a:t> </a:t>
            </a:r>
            <a:r>
              <a:rPr lang="en-US" altLang="zh-CN" dirty="0">
                <a:solidFill>
                  <a:srgbClr val="7030A0"/>
                </a:solidFill>
              </a:rPr>
              <a:t>owner</a:t>
            </a:r>
            <a:endParaRPr lang="zh-CN" altLang="en-US" dirty="0">
              <a:solidFill>
                <a:srgbClr val="7030A0"/>
              </a:solidFill>
            </a:endParaRPr>
          </a:p>
        </p:txBody>
      </p:sp>
    </p:spTree>
    <p:extLst>
      <p:ext uri="{BB962C8B-B14F-4D97-AF65-F5344CB8AC3E}">
        <p14:creationId xmlns:p14="http://schemas.microsoft.com/office/powerpoint/2010/main" val="25421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3B63-A81A-DC5B-459E-D1EE8C97B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DF2E8-011E-5F1C-A38E-EDEAA6C0242C}"/>
              </a:ext>
            </a:extLst>
          </p:cNvPr>
          <p:cNvSpPr>
            <a:spLocks noGrp="1"/>
          </p:cNvSpPr>
          <p:nvPr>
            <p:ph type="title"/>
          </p:nvPr>
        </p:nvSpPr>
        <p:spPr>
          <a:xfrm>
            <a:off x="520262" y="298655"/>
            <a:ext cx="11445765" cy="1325563"/>
          </a:xfrm>
        </p:spPr>
        <p:txBody>
          <a:bodyPr>
            <a:normAutofit/>
          </a:bodyPr>
          <a:lstStyle/>
          <a:p>
            <a:r>
              <a:rPr lang="en-US" sz="4000" dirty="0">
                <a:solidFill>
                  <a:schemeClr val="accent5"/>
                </a:solidFill>
              </a:rPr>
              <a:t>Summary: </a:t>
            </a:r>
            <a:r>
              <a:rPr lang="en-US" sz="4000" dirty="0" err="1">
                <a:solidFill>
                  <a:schemeClr val="accent5"/>
                </a:solidFill>
              </a:rPr>
              <a:t>data&amp;app</a:t>
            </a:r>
            <a:r>
              <a:rPr lang="en-US" sz="4000" dirty="0">
                <a:solidFill>
                  <a:schemeClr val="accent5"/>
                </a:solidFill>
              </a:rPr>
              <a:t> binding for authorized training</a:t>
            </a:r>
          </a:p>
        </p:txBody>
      </p:sp>
      <p:sp>
        <p:nvSpPr>
          <p:cNvPr id="4" name="Slide Number Placeholder 3">
            <a:extLst>
              <a:ext uri="{FF2B5EF4-FFF2-40B4-BE49-F238E27FC236}">
                <a16:creationId xmlns:a16="http://schemas.microsoft.com/office/drawing/2014/main" id="{26201216-79EC-4ACD-B544-6C32230B9A45}"/>
              </a:ext>
            </a:extLst>
          </p:cNvPr>
          <p:cNvSpPr>
            <a:spLocks noGrp="1"/>
          </p:cNvSpPr>
          <p:nvPr>
            <p:ph type="sldNum" sz="quarter" idx="12"/>
          </p:nvPr>
        </p:nvSpPr>
        <p:spPr/>
        <p:txBody>
          <a:bodyPr/>
          <a:lstStyle/>
          <a:p>
            <a:fld id="{DFEEA9F7-3D7A-48B9-B47B-3DF92E1AF644}" type="slidenum">
              <a:rPr lang="en-US" smtClean="0"/>
              <a:t>14</a:t>
            </a:fld>
            <a:endParaRPr lang="en-US" dirty="0"/>
          </a:p>
        </p:txBody>
      </p:sp>
      <p:grpSp>
        <p:nvGrpSpPr>
          <p:cNvPr id="3" name="组合 2">
            <a:extLst>
              <a:ext uri="{FF2B5EF4-FFF2-40B4-BE49-F238E27FC236}">
                <a16:creationId xmlns:a16="http://schemas.microsoft.com/office/drawing/2014/main" id="{52B98AF8-9F20-0E7F-E3CB-8D5EF4D8994C}"/>
              </a:ext>
            </a:extLst>
          </p:cNvPr>
          <p:cNvGrpSpPr/>
          <p:nvPr/>
        </p:nvGrpSpPr>
        <p:grpSpPr>
          <a:xfrm>
            <a:off x="2077087" y="3846784"/>
            <a:ext cx="8478980" cy="2877288"/>
            <a:chOff x="5798922" y="4659458"/>
            <a:chExt cx="6402536" cy="2203839"/>
          </a:xfrm>
        </p:grpSpPr>
        <p:sp>
          <p:nvSpPr>
            <p:cNvPr id="54" name="Down Arrow 53">
              <a:extLst>
                <a:ext uri="{FF2B5EF4-FFF2-40B4-BE49-F238E27FC236}">
                  <a16:creationId xmlns:a16="http://schemas.microsoft.com/office/drawing/2014/main" id="{290C650B-EC94-52AF-C045-BFB3D69415BD}"/>
                </a:ext>
              </a:extLst>
            </p:cNvPr>
            <p:cNvSpPr/>
            <p:nvPr/>
          </p:nvSpPr>
          <p:spPr>
            <a:xfrm rot="16200000">
              <a:off x="9125689" y="5026593"/>
              <a:ext cx="219485" cy="409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62" name="Down Arrow 53">
              <a:extLst>
                <a:ext uri="{FF2B5EF4-FFF2-40B4-BE49-F238E27FC236}">
                  <a16:creationId xmlns:a16="http://schemas.microsoft.com/office/drawing/2014/main" id="{8D5741E9-4008-E668-93B3-469E5E62E020}"/>
                </a:ext>
              </a:extLst>
            </p:cNvPr>
            <p:cNvSpPr/>
            <p:nvPr/>
          </p:nvSpPr>
          <p:spPr>
            <a:xfrm rot="16200000">
              <a:off x="9125689" y="5819492"/>
              <a:ext cx="219485" cy="409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024" name="Picture 86">
              <a:extLst>
                <a:ext uri="{FF2B5EF4-FFF2-40B4-BE49-F238E27FC236}">
                  <a16:creationId xmlns:a16="http://schemas.microsoft.com/office/drawing/2014/main" id="{6516947D-6371-B961-765D-DFC10C4D937F}"/>
                </a:ext>
              </a:extLst>
            </p:cNvPr>
            <p:cNvPicPr>
              <a:picLocks noChangeAspect="1"/>
            </p:cNvPicPr>
            <p:nvPr/>
          </p:nvPicPr>
          <p:blipFill>
            <a:blip r:embed="rId3"/>
            <a:stretch>
              <a:fillRect/>
            </a:stretch>
          </p:blipFill>
          <p:spPr>
            <a:xfrm>
              <a:off x="9604427" y="5022702"/>
              <a:ext cx="436812" cy="420475"/>
            </a:xfrm>
            <a:prstGeom prst="rect">
              <a:avLst/>
            </a:prstGeom>
          </p:spPr>
        </p:pic>
        <p:sp>
          <p:nvSpPr>
            <p:cNvPr id="1025" name="TextBox 1024">
              <a:extLst>
                <a:ext uri="{FF2B5EF4-FFF2-40B4-BE49-F238E27FC236}">
                  <a16:creationId xmlns:a16="http://schemas.microsoft.com/office/drawing/2014/main" id="{D1D9E1C6-DFAD-803E-A320-8D4B62D0976A}"/>
                </a:ext>
              </a:extLst>
            </p:cNvPr>
            <p:cNvSpPr txBox="1"/>
            <p:nvPr/>
          </p:nvSpPr>
          <p:spPr>
            <a:xfrm>
              <a:off x="10050116" y="5065986"/>
              <a:ext cx="1568478" cy="333908"/>
            </a:xfrm>
            <a:prstGeom prst="rect">
              <a:avLst/>
            </a:prstGeom>
            <a:noFill/>
          </p:spPr>
          <p:txBody>
            <a:bodyPr wrap="none" rtlCol="0">
              <a:spAutoFit/>
            </a:bodyPr>
            <a:lstStyle/>
            <a:p>
              <a:r>
                <a:rPr lang="en-HK" dirty="0">
                  <a:solidFill>
                    <a:schemeClr val="accent5"/>
                  </a:solidFill>
                  <a:cs typeface="Times New Roman" panose="02020603050405020304" pitchFamily="18" charset="0"/>
                </a:rPr>
                <a:t>Valid Gradients</a:t>
              </a:r>
            </a:p>
          </p:txBody>
        </p:sp>
        <p:pic>
          <p:nvPicPr>
            <p:cNvPr id="30" name="Picture 12">
              <a:extLst>
                <a:ext uri="{FF2B5EF4-FFF2-40B4-BE49-F238E27FC236}">
                  <a16:creationId xmlns:a16="http://schemas.microsoft.com/office/drawing/2014/main" id="{F3B12CB7-2353-5D21-99F9-93102527CAC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8922" y="4858675"/>
              <a:ext cx="495308" cy="506648"/>
            </a:xfrm>
            <a:prstGeom prst="rect">
              <a:avLst/>
            </a:prstGeom>
            <a:effectLst>
              <a:outerShdw blurRad="76200" dir="18900000" sy="23000" kx="-1200000" algn="bl" rotWithShape="0">
                <a:prstClr val="black">
                  <a:alpha val="20000"/>
                </a:prstClr>
              </a:outerShdw>
            </a:effectLst>
          </p:spPr>
        </p:pic>
        <p:pic>
          <p:nvPicPr>
            <p:cNvPr id="31" name="Picture 10">
              <a:extLst>
                <a:ext uri="{FF2B5EF4-FFF2-40B4-BE49-F238E27FC236}">
                  <a16:creationId xmlns:a16="http://schemas.microsoft.com/office/drawing/2014/main" id="{122C15D4-1856-130E-B06E-B825D2A3F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6688" y="5005102"/>
              <a:ext cx="453543" cy="417878"/>
            </a:xfrm>
            <a:prstGeom prst="rect">
              <a:avLst/>
            </a:prstGeom>
          </p:spPr>
        </p:pic>
        <p:sp>
          <p:nvSpPr>
            <p:cNvPr id="32" name="矩形: 圆角 31">
              <a:extLst>
                <a:ext uri="{FF2B5EF4-FFF2-40B4-BE49-F238E27FC236}">
                  <a16:creationId xmlns:a16="http://schemas.microsoft.com/office/drawing/2014/main" id="{83151C3D-E300-57E4-4AA9-AC3BC0360C4A}"/>
                </a:ext>
              </a:extLst>
            </p:cNvPr>
            <p:cNvSpPr/>
            <p:nvPr/>
          </p:nvSpPr>
          <p:spPr>
            <a:xfrm>
              <a:off x="6442751" y="4988382"/>
              <a:ext cx="541965" cy="444728"/>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33" name="连接符: 曲线 32">
              <a:extLst>
                <a:ext uri="{FF2B5EF4-FFF2-40B4-BE49-F238E27FC236}">
                  <a16:creationId xmlns:a16="http://schemas.microsoft.com/office/drawing/2014/main" id="{90509860-8046-4770-BE25-DF9F1B74DA3E}"/>
                </a:ext>
              </a:extLst>
            </p:cNvPr>
            <p:cNvCxnSpPr>
              <a:stCxn id="30" idx="0"/>
              <a:endCxn id="32" idx="0"/>
            </p:cNvCxnSpPr>
            <p:nvPr/>
          </p:nvCxnSpPr>
          <p:spPr>
            <a:xfrm rot="16200000" flipH="1">
              <a:off x="6315301" y="4589949"/>
              <a:ext cx="129707" cy="667157"/>
            </a:xfrm>
            <a:prstGeom prst="curvedConnector3">
              <a:avLst>
                <a:gd name="adj1" fmla="val -83134"/>
              </a:avLst>
            </a:prstGeom>
            <a:ln>
              <a:tailEnd type="triangle"/>
            </a:ln>
          </p:spPr>
          <p:style>
            <a:lnRef idx="1">
              <a:schemeClr val="accent3"/>
            </a:lnRef>
            <a:fillRef idx="0">
              <a:schemeClr val="accent3"/>
            </a:fillRef>
            <a:effectRef idx="0">
              <a:schemeClr val="accent3"/>
            </a:effectRef>
            <a:fontRef idx="minor">
              <a:schemeClr val="tx1"/>
            </a:fontRef>
          </p:style>
        </p:cxnSp>
        <p:sp>
          <p:nvSpPr>
            <p:cNvPr id="37" name="矩形: 圆角 36">
              <a:extLst>
                <a:ext uri="{FF2B5EF4-FFF2-40B4-BE49-F238E27FC236}">
                  <a16:creationId xmlns:a16="http://schemas.microsoft.com/office/drawing/2014/main" id="{BEB6DA4C-2B60-C6CB-B998-224665062B57}"/>
                </a:ext>
              </a:extLst>
            </p:cNvPr>
            <p:cNvSpPr/>
            <p:nvPr/>
          </p:nvSpPr>
          <p:spPr>
            <a:xfrm>
              <a:off x="8215102" y="4988382"/>
              <a:ext cx="541965" cy="444728"/>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39" name="Picture 23">
              <a:extLst>
                <a:ext uri="{FF2B5EF4-FFF2-40B4-BE49-F238E27FC236}">
                  <a16:creationId xmlns:a16="http://schemas.microsoft.com/office/drawing/2014/main" id="{9ECCDF61-2217-11E5-AB01-80955C51AC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3" t="1" b="44993"/>
            <a:stretch/>
          </p:blipFill>
          <p:spPr>
            <a:xfrm>
              <a:off x="6079984" y="5157597"/>
              <a:ext cx="310773" cy="332030"/>
            </a:xfrm>
            <a:prstGeom prst="rect">
              <a:avLst/>
            </a:prstGeom>
          </p:spPr>
        </p:pic>
        <p:pic>
          <p:nvPicPr>
            <p:cNvPr id="40" name="Picture 12">
              <a:extLst>
                <a:ext uri="{FF2B5EF4-FFF2-40B4-BE49-F238E27FC236}">
                  <a16:creationId xmlns:a16="http://schemas.microsoft.com/office/drawing/2014/main" id="{777AE427-106C-668D-FDAF-AEAA663A720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2060" y="4858675"/>
              <a:ext cx="495308" cy="506648"/>
            </a:xfrm>
            <a:prstGeom prst="rect">
              <a:avLst/>
            </a:prstGeom>
            <a:effectLst>
              <a:outerShdw blurRad="76200" dir="18900000" sy="23000" kx="-1200000" algn="bl" rotWithShape="0">
                <a:prstClr val="black">
                  <a:alpha val="20000"/>
                </a:prstClr>
              </a:outerShdw>
            </a:effectLst>
          </p:spPr>
        </p:pic>
        <p:pic>
          <p:nvPicPr>
            <p:cNvPr id="41" name="Picture 23">
              <a:extLst>
                <a:ext uri="{FF2B5EF4-FFF2-40B4-BE49-F238E27FC236}">
                  <a16:creationId xmlns:a16="http://schemas.microsoft.com/office/drawing/2014/main" id="{FFAEC93E-5FF1-52D1-522C-51C4858233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3" t="1" b="44993"/>
            <a:stretch/>
          </p:blipFill>
          <p:spPr>
            <a:xfrm>
              <a:off x="7793123" y="5157597"/>
              <a:ext cx="310773" cy="332030"/>
            </a:xfrm>
            <a:prstGeom prst="rect">
              <a:avLst/>
            </a:prstGeom>
          </p:spPr>
        </p:pic>
        <p:cxnSp>
          <p:nvCxnSpPr>
            <p:cNvPr id="44" name="连接符: 曲线 43">
              <a:extLst>
                <a:ext uri="{FF2B5EF4-FFF2-40B4-BE49-F238E27FC236}">
                  <a16:creationId xmlns:a16="http://schemas.microsoft.com/office/drawing/2014/main" id="{FA1133AB-A4AD-6B56-EBF1-E015D4A93BF4}"/>
                </a:ext>
              </a:extLst>
            </p:cNvPr>
            <p:cNvCxnSpPr>
              <a:cxnSpLocks/>
              <a:stCxn id="40" idx="0"/>
              <a:endCxn id="37" idx="0"/>
            </p:cNvCxnSpPr>
            <p:nvPr/>
          </p:nvCxnSpPr>
          <p:spPr>
            <a:xfrm rot="16200000" flipH="1">
              <a:off x="8058046" y="4560343"/>
              <a:ext cx="129707" cy="726370"/>
            </a:xfrm>
            <a:prstGeom prst="curvedConnector3">
              <a:avLst>
                <a:gd name="adj1" fmla="val -110845"/>
              </a:avLst>
            </a:prstGeom>
            <a:ln>
              <a:tailEnd type="triangle"/>
            </a:ln>
          </p:spPr>
          <p:style>
            <a:lnRef idx="1">
              <a:schemeClr val="accent3"/>
            </a:lnRef>
            <a:fillRef idx="0">
              <a:schemeClr val="accent3"/>
            </a:fillRef>
            <a:effectRef idx="0">
              <a:schemeClr val="accent3"/>
            </a:effectRef>
            <a:fontRef idx="minor">
              <a:schemeClr val="tx1"/>
            </a:fontRef>
          </p:style>
        </p:cxnSp>
        <p:pic>
          <p:nvPicPr>
            <p:cNvPr id="63" name="Picture 12">
              <a:extLst>
                <a:ext uri="{FF2B5EF4-FFF2-40B4-BE49-F238E27FC236}">
                  <a16:creationId xmlns:a16="http://schemas.microsoft.com/office/drawing/2014/main" id="{4E6CF70C-CE46-C0CA-0B7E-B111500EFEE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21615" y="5676113"/>
              <a:ext cx="495308" cy="506648"/>
            </a:xfrm>
            <a:prstGeom prst="rect">
              <a:avLst/>
            </a:prstGeom>
            <a:effectLst>
              <a:outerShdw blurRad="76200" dir="18900000" sy="23000" kx="-1200000" algn="bl" rotWithShape="0">
                <a:prstClr val="black">
                  <a:alpha val="20000"/>
                </a:prstClr>
              </a:outerShdw>
            </a:effectLst>
          </p:spPr>
        </p:pic>
        <p:pic>
          <p:nvPicPr>
            <p:cNvPr id="1027" name="Picture 10">
              <a:extLst>
                <a:ext uri="{FF2B5EF4-FFF2-40B4-BE49-F238E27FC236}">
                  <a16:creationId xmlns:a16="http://schemas.microsoft.com/office/drawing/2014/main" id="{4DBD0E52-FE0F-6A5F-49FD-BDD44921F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381" y="5822539"/>
              <a:ext cx="453543" cy="417878"/>
            </a:xfrm>
            <a:prstGeom prst="rect">
              <a:avLst/>
            </a:prstGeom>
          </p:spPr>
        </p:pic>
        <p:sp>
          <p:nvSpPr>
            <p:cNvPr id="1028" name="矩形: 圆角 1027">
              <a:extLst>
                <a:ext uri="{FF2B5EF4-FFF2-40B4-BE49-F238E27FC236}">
                  <a16:creationId xmlns:a16="http://schemas.microsoft.com/office/drawing/2014/main" id="{C39A0C80-1917-F536-1A6F-F04BCE412143}"/>
                </a:ext>
              </a:extLst>
            </p:cNvPr>
            <p:cNvSpPr/>
            <p:nvPr/>
          </p:nvSpPr>
          <p:spPr>
            <a:xfrm>
              <a:off x="6465444" y="5805819"/>
              <a:ext cx="541965" cy="444728"/>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1030" name="连接符: 曲线 1029">
              <a:extLst>
                <a:ext uri="{FF2B5EF4-FFF2-40B4-BE49-F238E27FC236}">
                  <a16:creationId xmlns:a16="http://schemas.microsoft.com/office/drawing/2014/main" id="{4C403C71-94B4-8643-DFF7-197192947E53}"/>
                </a:ext>
              </a:extLst>
            </p:cNvPr>
            <p:cNvCxnSpPr>
              <a:stCxn id="63" idx="0"/>
              <a:endCxn id="1028" idx="0"/>
            </p:cNvCxnSpPr>
            <p:nvPr/>
          </p:nvCxnSpPr>
          <p:spPr>
            <a:xfrm rot="16200000" flipH="1">
              <a:off x="6337994" y="5407387"/>
              <a:ext cx="129707" cy="667157"/>
            </a:xfrm>
            <a:prstGeom prst="curvedConnector3">
              <a:avLst>
                <a:gd name="adj1" fmla="val -83134"/>
              </a:avLst>
            </a:prstGeom>
            <a:ln>
              <a:tailEnd type="triangle"/>
            </a:ln>
          </p:spPr>
          <p:style>
            <a:lnRef idx="1">
              <a:schemeClr val="accent3"/>
            </a:lnRef>
            <a:fillRef idx="0">
              <a:schemeClr val="accent3"/>
            </a:fillRef>
            <a:effectRef idx="0">
              <a:schemeClr val="accent3"/>
            </a:effectRef>
            <a:fontRef idx="minor">
              <a:schemeClr val="tx1"/>
            </a:fontRef>
          </p:style>
        </p:cxnSp>
        <p:sp>
          <p:nvSpPr>
            <p:cNvPr id="1034" name="矩形: 圆角 1033">
              <a:extLst>
                <a:ext uri="{FF2B5EF4-FFF2-40B4-BE49-F238E27FC236}">
                  <a16:creationId xmlns:a16="http://schemas.microsoft.com/office/drawing/2014/main" id="{B6030629-CB52-497E-3CAE-CE5AAD9AEAE7}"/>
                </a:ext>
              </a:extLst>
            </p:cNvPr>
            <p:cNvSpPr/>
            <p:nvPr/>
          </p:nvSpPr>
          <p:spPr>
            <a:xfrm>
              <a:off x="8237796" y="5805819"/>
              <a:ext cx="541965" cy="444728"/>
            </a:xfrm>
            <a:prstGeom prst="roundRect">
              <a:avLst/>
            </a:prstGeom>
            <a:solidFill>
              <a:schemeClr val="accent2">
                <a:lumMod val="40000"/>
                <a:lumOff val="60000"/>
                <a:alpha val="64000"/>
              </a:schemeClr>
            </a:solidFill>
            <a:ln>
              <a:prstDash val="sysDash"/>
            </a:ln>
            <a:effectLst>
              <a:outerShdw blurRad="76200" dir="18900000" sy="23000" kx="-1200000" algn="bl" rotWithShape="0">
                <a:prstClr val="black">
                  <a:alpha val="2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035" name="Picture 11">
              <a:extLst>
                <a:ext uri="{FF2B5EF4-FFF2-40B4-BE49-F238E27FC236}">
                  <a16:creationId xmlns:a16="http://schemas.microsoft.com/office/drawing/2014/main" id="{1B2FCC71-8127-8325-1C3A-F6C74A6B25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7792" y="6256413"/>
              <a:ext cx="250445" cy="249653"/>
            </a:xfrm>
            <a:prstGeom prst="rect">
              <a:avLst/>
            </a:prstGeom>
          </p:spPr>
        </p:pic>
        <p:pic>
          <p:nvPicPr>
            <p:cNvPr id="1037" name="Picture 12">
              <a:extLst>
                <a:ext uri="{FF2B5EF4-FFF2-40B4-BE49-F238E27FC236}">
                  <a16:creationId xmlns:a16="http://schemas.microsoft.com/office/drawing/2014/main" id="{D99F283D-86FE-F848-B4D3-6D88D11B2DE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34754" y="5676113"/>
              <a:ext cx="495308" cy="506648"/>
            </a:xfrm>
            <a:prstGeom prst="rect">
              <a:avLst/>
            </a:prstGeom>
            <a:effectLst>
              <a:outerShdw blurRad="76200" dir="18900000" sy="23000" kx="-1200000" algn="bl" rotWithShape="0">
                <a:prstClr val="black">
                  <a:alpha val="20000"/>
                </a:prstClr>
              </a:outerShdw>
            </a:effectLst>
          </p:spPr>
        </p:pic>
        <p:pic>
          <p:nvPicPr>
            <p:cNvPr id="1038" name="Picture 23">
              <a:extLst>
                <a:ext uri="{FF2B5EF4-FFF2-40B4-BE49-F238E27FC236}">
                  <a16:creationId xmlns:a16="http://schemas.microsoft.com/office/drawing/2014/main" id="{11823997-F9F4-3D7B-8E25-B9CEC54AA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3" t="1" b="44993"/>
            <a:stretch/>
          </p:blipFill>
          <p:spPr>
            <a:xfrm>
              <a:off x="7815816" y="5975034"/>
              <a:ext cx="310773" cy="332030"/>
            </a:xfrm>
            <a:prstGeom prst="rect">
              <a:avLst/>
            </a:prstGeom>
          </p:spPr>
        </p:pic>
        <p:cxnSp>
          <p:nvCxnSpPr>
            <p:cNvPr id="1039" name="连接符: 曲线 1038">
              <a:extLst>
                <a:ext uri="{FF2B5EF4-FFF2-40B4-BE49-F238E27FC236}">
                  <a16:creationId xmlns:a16="http://schemas.microsoft.com/office/drawing/2014/main" id="{26358CA3-B22F-7850-F38E-2202FA0553E3}"/>
                </a:ext>
              </a:extLst>
            </p:cNvPr>
            <p:cNvCxnSpPr>
              <a:cxnSpLocks/>
              <a:stCxn id="1037" idx="0"/>
              <a:endCxn id="1034" idx="0"/>
            </p:cNvCxnSpPr>
            <p:nvPr/>
          </p:nvCxnSpPr>
          <p:spPr>
            <a:xfrm rot="16200000" flipH="1">
              <a:off x="8080739" y="5377780"/>
              <a:ext cx="129707" cy="726370"/>
            </a:xfrm>
            <a:prstGeom prst="curvedConnector3">
              <a:avLst>
                <a:gd name="adj1" fmla="val -110845"/>
              </a:avLst>
            </a:prstGeom>
            <a:ln>
              <a:tailEnd type="triangle"/>
            </a:ln>
          </p:spPr>
          <p:style>
            <a:lnRef idx="1">
              <a:schemeClr val="accent3"/>
            </a:lnRef>
            <a:fillRef idx="0">
              <a:schemeClr val="accent3"/>
            </a:fillRef>
            <a:effectRef idx="0">
              <a:schemeClr val="accent3"/>
            </a:effectRef>
            <a:fontRef idx="minor">
              <a:schemeClr val="tx1"/>
            </a:fontRef>
          </p:style>
        </p:cxnSp>
        <p:pic>
          <p:nvPicPr>
            <p:cNvPr id="1046" name="Picture 30">
              <a:extLst>
                <a:ext uri="{FF2B5EF4-FFF2-40B4-BE49-F238E27FC236}">
                  <a16:creationId xmlns:a16="http://schemas.microsoft.com/office/drawing/2014/main" id="{B4CC039E-4852-50DD-05EA-7593ED85170F}"/>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6075510" y="5964825"/>
              <a:ext cx="377683" cy="348946"/>
            </a:xfrm>
            <a:prstGeom prst="rect">
              <a:avLst/>
            </a:prstGeom>
          </p:spPr>
        </p:pic>
        <p:sp>
          <p:nvSpPr>
            <p:cNvPr id="1047" name="TextBox 1028">
              <a:extLst>
                <a:ext uri="{FF2B5EF4-FFF2-40B4-BE49-F238E27FC236}">
                  <a16:creationId xmlns:a16="http://schemas.microsoft.com/office/drawing/2014/main" id="{713800E2-540E-4491-5216-B2CEA013E4E7}"/>
                </a:ext>
              </a:extLst>
            </p:cNvPr>
            <p:cNvSpPr txBox="1"/>
            <p:nvPr/>
          </p:nvSpPr>
          <p:spPr>
            <a:xfrm>
              <a:off x="10050116" y="5874340"/>
              <a:ext cx="2151342" cy="282887"/>
            </a:xfrm>
            <a:prstGeom prst="rect">
              <a:avLst/>
            </a:prstGeom>
            <a:noFill/>
          </p:spPr>
          <p:txBody>
            <a:bodyPr wrap="square" rtlCol="0">
              <a:spAutoFit/>
            </a:bodyPr>
            <a:lstStyle/>
            <a:p>
              <a:r>
                <a:rPr lang="en-HK" dirty="0">
                  <a:solidFill>
                    <a:schemeClr val="accent5"/>
                  </a:solidFill>
                  <a:cs typeface="Times New Roman" panose="02020603050405020304" pitchFamily="18" charset="0"/>
                </a:rPr>
                <a:t>Meaningless Results</a:t>
              </a:r>
            </a:p>
          </p:txBody>
        </p:sp>
        <p:pic>
          <p:nvPicPr>
            <p:cNvPr id="1048" name="Picture 1031" descr="A garbage can and a bag&#10;&#10;Description automatically generated">
              <a:extLst>
                <a:ext uri="{FF2B5EF4-FFF2-40B4-BE49-F238E27FC236}">
                  <a16:creationId xmlns:a16="http://schemas.microsoft.com/office/drawing/2014/main" id="{72F1FAD4-7A84-928B-68A6-43E06D248B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4859" y="5826915"/>
              <a:ext cx="460907" cy="425838"/>
            </a:xfrm>
            <a:prstGeom prst="rect">
              <a:avLst/>
            </a:prstGeom>
          </p:spPr>
        </p:pic>
        <p:sp>
          <p:nvSpPr>
            <p:cNvPr id="1049" name="矩形: 圆角 1048">
              <a:extLst>
                <a:ext uri="{FF2B5EF4-FFF2-40B4-BE49-F238E27FC236}">
                  <a16:creationId xmlns:a16="http://schemas.microsoft.com/office/drawing/2014/main" id="{A57A8C7F-DFEA-7397-7B94-2DA03214B31A}"/>
                </a:ext>
              </a:extLst>
            </p:cNvPr>
            <p:cNvSpPr/>
            <p:nvPr/>
          </p:nvSpPr>
          <p:spPr>
            <a:xfrm>
              <a:off x="7434116" y="4659458"/>
              <a:ext cx="1431830" cy="1754875"/>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50" name="TextBox 1024">
              <a:extLst>
                <a:ext uri="{FF2B5EF4-FFF2-40B4-BE49-F238E27FC236}">
                  <a16:creationId xmlns:a16="http://schemas.microsoft.com/office/drawing/2014/main" id="{AF1D6A0D-0B6F-C5B6-ABA4-291C07E4D9AF}"/>
                </a:ext>
              </a:extLst>
            </p:cNvPr>
            <p:cNvSpPr txBox="1"/>
            <p:nvPr/>
          </p:nvSpPr>
          <p:spPr>
            <a:xfrm>
              <a:off x="7452584" y="6415393"/>
              <a:ext cx="1570422" cy="447904"/>
            </a:xfrm>
            <a:prstGeom prst="rect">
              <a:avLst/>
            </a:prstGeom>
            <a:noFill/>
          </p:spPr>
          <p:txBody>
            <a:bodyPr wrap="none" rtlCol="0">
              <a:spAutoFit/>
            </a:bodyPr>
            <a:lstStyle/>
            <a:p>
              <a:pPr algn="ctr"/>
              <a:r>
                <a:rPr lang="en-HK" sz="1600" dirty="0">
                  <a:solidFill>
                    <a:schemeClr val="accent5"/>
                  </a:solidFill>
                  <a:cs typeface="Times New Roman" panose="02020603050405020304" pitchFamily="18" charset="0"/>
                </a:rPr>
                <a:t>Provided by the owner</a:t>
              </a:r>
            </a:p>
            <a:p>
              <a:pPr algn="ctr"/>
              <a:r>
                <a:rPr lang="en-HK" sz="1600" dirty="0">
                  <a:solidFill>
                    <a:srgbClr val="C00000"/>
                  </a:solidFill>
                  <a:cs typeface="Times New Roman" panose="02020603050405020304" pitchFamily="18" charset="0"/>
                </a:rPr>
                <a:t>App-Mask binding</a:t>
              </a: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0255C49-20DB-950F-ED5C-38181949E025}"/>
                    </a:ext>
                  </a:extLst>
                </p:cNvPr>
                <p:cNvSpPr txBox="1"/>
                <p:nvPr/>
              </p:nvSpPr>
              <p:spPr>
                <a:xfrm>
                  <a:off x="6929337" y="5022205"/>
                  <a:ext cx="5616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dirty="0" smtClean="0">
                            <a:solidFill>
                              <a:schemeClr val="accent5"/>
                            </a:solidFill>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23" name="文本框 22">
                  <a:extLst>
                    <a:ext uri="{FF2B5EF4-FFF2-40B4-BE49-F238E27FC236}">
                      <a16:creationId xmlns:a16="http://schemas.microsoft.com/office/drawing/2014/main" id="{D0255C49-20DB-950F-ED5C-38181949E025}"/>
                    </a:ext>
                  </a:extLst>
                </p:cNvPr>
                <p:cNvSpPr txBox="1">
                  <a:spLocks noRot="1" noChangeAspect="1" noMove="1" noResize="1" noEditPoints="1" noAdjustHandles="1" noChangeArrowheads="1" noChangeShapeType="1" noTextEdit="1"/>
                </p:cNvSpPr>
                <p:nvPr/>
              </p:nvSpPr>
              <p:spPr>
                <a:xfrm>
                  <a:off x="6929337" y="5022205"/>
                  <a:ext cx="561699" cy="369332"/>
                </a:xfrm>
                <a:prstGeom prst="rect">
                  <a:avLst/>
                </a:prstGeom>
                <a:blipFill>
                  <a:blip r:embed="rId12"/>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4DCFFE51-E5E0-5756-B220-765885639E13}"/>
                    </a:ext>
                  </a:extLst>
                </p:cNvPr>
                <p:cNvSpPr txBox="1"/>
                <p:nvPr/>
              </p:nvSpPr>
              <p:spPr>
                <a:xfrm>
                  <a:off x="6945918" y="5795689"/>
                  <a:ext cx="5616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dirty="0" smtClean="0">
                            <a:solidFill>
                              <a:schemeClr val="accent5"/>
                            </a:solidFill>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24" name="文本框 23">
                  <a:extLst>
                    <a:ext uri="{FF2B5EF4-FFF2-40B4-BE49-F238E27FC236}">
                      <a16:creationId xmlns:a16="http://schemas.microsoft.com/office/drawing/2014/main" id="{4DCFFE51-E5E0-5756-B220-765885639E13}"/>
                    </a:ext>
                  </a:extLst>
                </p:cNvPr>
                <p:cNvSpPr txBox="1">
                  <a:spLocks noRot="1" noChangeAspect="1" noMove="1" noResize="1" noEditPoints="1" noAdjustHandles="1" noChangeArrowheads="1" noChangeShapeType="1" noTextEdit="1"/>
                </p:cNvSpPr>
                <p:nvPr/>
              </p:nvSpPr>
              <p:spPr>
                <a:xfrm>
                  <a:off x="6945918" y="5795689"/>
                  <a:ext cx="561699" cy="369332"/>
                </a:xfrm>
                <a:prstGeom prst="rect">
                  <a:avLst/>
                </a:prstGeom>
                <a:blipFill>
                  <a:blip r:embed="rId13"/>
                  <a:stretch>
                    <a:fillRect b="-666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8" name="文本框 13">
                <a:extLst>
                  <a:ext uri="{FF2B5EF4-FFF2-40B4-BE49-F238E27FC236}">
                    <a16:creationId xmlns:a16="http://schemas.microsoft.com/office/drawing/2014/main" id="{79469AD8-8CEE-4005-BD01-013691CF6212}"/>
                  </a:ext>
                </a:extLst>
              </p:cNvPr>
              <p:cNvSpPr txBox="1"/>
              <p:nvPr/>
            </p:nvSpPr>
            <p:spPr>
              <a:xfrm>
                <a:off x="684704" y="1624219"/>
                <a:ext cx="10561227" cy="1384995"/>
              </a:xfrm>
              <a:prstGeom prst="rect">
                <a:avLst/>
              </a:prstGeom>
              <a:noFill/>
            </p:spPr>
            <p:txBody>
              <a:bodyPr wrap="square">
                <a:spAutoFit/>
              </a:bodyPr>
              <a:lstStyle/>
              <a:p>
                <a:pPr marL="342900" indent="-342900">
                  <a:buClr>
                    <a:schemeClr val="tx1"/>
                  </a:buClr>
                  <a:buSzPct val="60000"/>
                  <a:buFont typeface="Wingdings" panose="05000000000000000000" pitchFamily="2" charset="2"/>
                  <a:buChar char="l"/>
                </a:pPr>
                <a:r>
                  <a:rPr lang="en-HK" altLang="zh-CN" sz="2400" dirty="0"/>
                  <a:t>Privacy-preservation: </a:t>
                </a:r>
                <a14:m>
                  <m:oMath xmlns:m="http://schemas.openxmlformats.org/officeDocument/2006/math">
                    <m:r>
                      <a:rPr lang="en-HK" altLang="zh-CN" sz="2400" i="1">
                        <a:latin typeface="Cambria Math" panose="02040503050406030204" pitchFamily="18" charset="0"/>
                        <a:ea typeface="Cambria Math" panose="02040503050406030204" pitchFamily="18" charset="0"/>
                      </a:rPr>
                      <m:t>𝒟</m:t>
                    </m:r>
                  </m:oMath>
                </a14:m>
                <a:r>
                  <a:rPr lang="en-HK" altLang="zh-CN" sz="2400" dirty="0"/>
                  <a:t> is masked by </a:t>
                </a:r>
                <a14:m>
                  <m:oMath xmlns:m="http://schemas.openxmlformats.org/officeDocument/2006/math">
                    <m:r>
                      <a:rPr lang="en-US" altLang="zh-CN" sz="2400" i="0" dirty="0">
                        <a:latin typeface="Cambria Math" panose="02040503050406030204" pitchFamily="18" charset="0"/>
                        <a:ea typeface="Cambria Math" panose="02040503050406030204" pitchFamily="18" charset="0"/>
                        <a:cs typeface="Cambria Math" panose="02040503050406030204" pitchFamily="18" charset="0"/>
                      </a:rPr>
                      <m:t>ℳ</m:t>
                    </m:r>
                  </m:oMath>
                </a14:m>
                <a:endParaRPr lang="en-HK" altLang="zh-CN" sz="2400" dirty="0"/>
              </a:p>
              <a:p>
                <a:pPr marL="342900" indent="-342900">
                  <a:lnSpc>
                    <a:spcPct val="150000"/>
                  </a:lnSpc>
                  <a:buClr>
                    <a:schemeClr val="tx1"/>
                  </a:buClr>
                  <a:buSzPct val="60000"/>
                  <a:buFont typeface="Wingdings" panose="05000000000000000000" pitchFamily="2" charset="2"/>
                  <a:buChar char="l"/>
                </a:pPr>
                <a:r>
                  <a:rPr lang="en-HK" altLang="zh-CN" sz="2400" dirty="0"/>
                  <a:t>Authorized usage: model &amp; mask (i.e., app &amp; data) binding</a:t>
                </a:r>
              </a:p>
              <a:p>
                <a:pPr marL="800100" lvl="1" indent="-342900">
                  <a:buClr>
                    <a:schemeClr val="tx1"/>
                  </a:buClr>
                  <a:buSzPct val="90000"/>
                  <a:buFont typeface="Courier New" panose="02070309020205020404" pitchFamily="49" charset="0"/>
                  <a:buChar char="o"/>
                </a:pPr>
                <a:r>
                  <a:rPr lang="en-US" altLang="zh-CN" sz="2400" dirty="0">
                    <a:solidFill>
                      <a:schemeClr val="tx1"/>
                    </a:solidFill>
                    <a:cs typeface="Cambria Math" panose="02040503050406030204" pitchFamily="18" charset="0"/>
                  </a:rPr>
                  <a:t>Unauthorized model </a:t>
                </a:r>
                <a14:m>
                  <m:oMath xmlns:m="http://schemas.openxmlformats.org/officeDocument/2006/math">
                    <m:r>
                      <a:rPr lang="en-US" altLang="zh-CN" sz="2400" b="0" i="1" smtClean="0">
                        <a:solidFill>
                          <a:schemeClr val="tx1"/>
                        </a:solidFill>
                        <a:latin typeface="Cambria Math" panose="02040503050406030204" pitchFamily="18" charset="0"/>
                        <a:cs typeface="Cambria Math" panose="02040503050406030204" pitchFamily="18" charset="0"/>
                      </a:rPr>
                      <m:t>𝑓</m:t>
                    </m:r>
                    <m:r>
                      <a:rPr lang="en-US" altLang="zh-CN" sz="2400" b="0" i="1" smtClean="0">
                        <a:solidFill>
                          <a:schemeClr val="tx1"/>
                        </a:solidFill>
                        <a:latin typeface="Cambria Math" panose="02040503050406030204" pitchFamily="18" charset="0"/>
                        <a:cs typeface="Cambria Math" panose="02040503050406030204" pitchFamily="18" charset="0"/>
                      </a:rPr>
                      <m:t>′</m:t>
                    </m:r>
                  </m:oMath>
                </a14:m>
                <a:r>
                  <a:rPr lang="en-US" altLang="zh-CN" sz="2400" i="1" dirty="0">
                    <a:solidFill>
                      <a:schemeClr val="tx1"/>
                    </a:solidFill>
                    <a:cs typeface="Cambria Math" panose="02040503050406030204" pitchFamily="18" charset="0"/>
                  </a:rPr>
                  <a:t> </a:t>
                </a:r>
                <a:r>
                  <a:rPr lang="en-US" altLang="zh-CN" sz="2400" dirty="0">
                    <a:solidFill>
                      <a:schemeClr val="tx1"/>
                    </a:solidFill>
                    <a:cs typeface="Cambria Math" panose="02040503050406030204" pitchFamily="18" charset="0"/>
                  </a:rPr>
                  <a:t>cannot recover the gradients</a:t>
                </a:r>
              </a:p>
            </p:txBody>
          </p:sp>
        </mc:Choice>
        <mc:Fallback xmlns="">
          <p:sp>
            <p:nvSpPr>
              <p:cNvPr id="38" name="文本框 13">
                <a:extLst>
                  <a:ext uri="{FF2B5EF4-FFF2-40B4-BE49-F238E27FC236}">
                    <a16:creationId xmlns:a16="http://schemas.microsoft.com/office/drawing/2014/main" id="{79469AD8-8CEE-4005-BD01-013691CF6212}"/>
                  </a:ext>
                </a:extLst>
              </p:cNvPr>
              <p:cNvSpPr txBox="1">
                <a:spLocks noRot="1" noChangeAspect="1" noMove="1" noResize="1" noEditPoints="1" noAdjustHandles="1" noChangeArrowheads="1" noChangeShapeType="1" noTextEdit="1"/>
              </p:cNvSpPr>
              <p:nvPr/>
            </p:nvSpPr>
            <p:spPr>
              <a:xfrm>
                <a:off x="684704" y="1624219"/>
                <a:ext cx="10561227" cy="1384995"/>
              </a:xfrm>
              <a:prstGeom prst="rect">
                <a:avLst/>
              </a:prstGeom>
              <a:blipFill>
                <a:blip r:embed="rId14"/>
                <a:stretch>
                  <a:fillRect l="-115" t="-3509" b="-8772"/>
                </a:stretch>
              </a:blipFill>
            </p:spPr>
            <p:txBody>
              <a:bodyPr/>
              <a:lstStyle/>
              <a:p>
                <a:r>
                  <a:rPr lang="en-HK">
                    <a:noFill/>
                  </a:rPr>
                  <a:t> </a:t>
                </a:r>
              </a:p>
            </p:txBody>
          </p:sp>
        </mc:Fallback>
      </mc:AlternateContent>
    </p:spTree>
    <p:extLst>
      <p:ext uri="{BB962C8B-B14F-4D97-AF65-F5344CB8AC3E}">
        <p14:creationId xmlns:p14="http://schemas.microsoft.com/office/powerpoint/2010/main" val="79690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66613" cy="1325563"/>
          </a:xfrm>
        </p:spPr>
        <p:txBody>
          <a:bodyPr/>
          <a:lstStyle/>
          <a:p>
            <a:r>
              <a:rPr lang="en-HK" dirty="0">
                <a:solidFill>
                  <a:srgbClr val="0070C0"/>
                </a:solidFill>
              </a:rPr>
              <a:t>Task 2: Fair </a:t>
            </a:r>
            <a:r>
              <a:rPr lang="en-US" dirty="0">
                <a:solidFill>
                  <a:srgbClr val="0070C0"/>
                </a:solidFill>
              </a:rPr>
              <a:t>data valuation for profit sharing</a:t>
            </a:r>
          </a:p>
        </p:txBody>
      </p:sp>
      <p:sp>
        <p:nvSpPr>
          <p:cNvPr id="3" name="Content Placeholder 2"/>
          <p:cNvSpPr>
            <a:spLocks noGrp="1"/>
          </p:cNvSpPr>
          <p:nvPr>
            <p:ph idx="1"/>
          </p:nvPr>
        </p:nvSpPr>
        <p:spPr>
          <a:xfrm>
            <a:off x="838200" y="1870364"/>
            <a:ext cx="10515600" cy="4919540"/>
          </a:xfrm>
          <a:ln w="28575">
            <a:noFill/>
          </a:ln>
        </p:spPr>
        <p:txBody>
          <a:bodyPr>
            <a:normAutofit/>
          </a:bodyPr>
          <a:lstStyle/>
          <a:p>
            <a:r>
              <a:rPr lang="en-HK" altLang="zh-CN" dirty="0"/>
              <a:t>Attribute-based or auction-based data valuation</a:t>
            </a:r>
            <a:endParaRPr lang="en-US" altLang="zh-CN" dirty="0"/>
          </a:p>
          <a:p>
            <a:r>
              <a:rPr lang="en-US" dirty="0"/>
              <a:t>Contribution-based data valuation</a:t>
            </a:r>
          </a:p>
        </p:txBody>
      </p:sp>
      <p:sp>
        <p:nvSpPr>
          <p:cNvPr id="4" name="Slide Number Placeholder 3"/>
          <p:cNvSpPr>
            <a:spLocks noGrp="1"/>
          </p:cNvSpPr>
          <p:nvPr>
            <p:ph type="sldNum" sz="quarter" idx="12"/>
          </p:nvPr>
        </p:nvSpPr>
        <p:spPr/>
        <p:txBody>
          <a:bodyPr/>
          <a:lstStyle/>
          <a:p>
            <a:fld id="{DFEEA9F7-3D7A-48B9-B47B-3DF92E1AF644}" type="slidenum">
              <a:rPr lang="en-US" smtClean="0"/>
              <a:t>15</a:t>
            </a:fld>
            <a:endParaRPr lang="en-US"/>
          </a:p>
        </p:txBody>
      </p:sp>
      <p:sp>
        <p:nvSpPr>
          <p:cNvPr id="17" name="Freeform 16">
            <a:extLst>
              <a:ext uri="{FF2B5EF4-FFF2-40B4-BE49-F238E27FC236}">
                <a16:creationId xmlns:a16="http://schemas.microsoft.com/office/drawing/2014/main" id="{C8897CE9-E7A4-284F-B5D5-BCB412FDB77E}"/>
              </a:ext>
            </a:extLst>
          </p:cNvPr>
          <p:cNvSpPr/>
          <p:nvPr/>
        </p:nvSpPr>
        <p:spPr>
          <a:xfrm>
            <a:off x="6191901" y="3672117"/>
            <a:ext cx="4305170" cy="1669110"/>
          </a:xfrm>
          <a:custGeom>
            <a:avLst/>
            <a:gdLst>
              <a:gd name="connsiteX0" fmla="*/ 0 w 1812598"/>
              <a:gd name="connsiteY0" fmla="*/ 0 h 1087559"/>
              <a:gd name="connsiteX1" fmla="*/ 1812598 w 1812598"/>
              <a:gd name="connsiteY1" fmla="*/ 0 h 1087559"/>
              <a:gd name="connsiteX2" fmla="*/ 1812598 w 1812598"/>
              <a:gd name="connsiteY2" fmla="*/ 1087559 h 1087559"/>
              <a:gd name="connsiteX3" fmla="*/ 0 w 1812598"/>
              <a:gd name="connsiteY3" fmla="*/ 1087559 h 1087559"/>
              <a:gd name="connsiteX4" fmla="*/ 0 w 1812598"/>
              <a:gd name="connsiteY4" fmla="*/ 0 h 108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598" h="1087559">
                <a:moveTo>
                  <a:pt x="0" y="0"/>
                </a:moveTo>
                <a:lnTo>
                  <a:pt x="1812598" y="0"/>
                </a:lnTo>
                <a:lnTo>
                  <a:pt x="1812598" y="1087559"/>
                </a:lnTo>
                <a:lnTo>
                  <a:pt x="0" y="1087559"/>
                </a:lnTo>
                <a:lnTo>
                  <a:pt x="0" y="0"/>
                </a:lnTo>
                <a:close/>
              </a:path>
            </a:pathLst>
          </a:custGeom>
          <a:solidFill>
            <a:schemeClr val="accent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457200" lvl="0" indent="-457200" defTabSz="889000" rtl="0">
              <a:lnSpc>
                <a:spcPct val="90000"/>
              </a:lnSpc>
              <a:spcBef>
                <a:spcPct val="0"/>
              </a:spcBef>
              <a:spcAft>
                <a:spcPct val="35000"/>
              </a:spcAft>
              <a:buAutoNum type="arabicPeriod"/>
            </a:pPr>
            <a:r>
              <a:rPr lang="en-US" sz="2000" dirty="0">
                <a:solidFill>
                  <a:schemeClr val="bg1"/>
                </a:solidFill>
              </a:rPr>
              <a:t>Efficient contribution-based data valuation</a:t>
            </a:r>
          </a:p>
          <a:p>
            <a:pPr marL="457200" lvl="0" indent="-457200" defTabSz="889000">
              <a:lnSpc>
                <a:spcPct val="90000"/>
              </a:lnSpc>
              <a:spcBef>
                <a:spcPct val="0"/>
              </a:spcBef>
              <a:spcAft>
                <a:spcPct val="35000"/>
              </a:spcAft>
              <a:buAutoNum type="arabicPeriod"/>
            </a:pPr>
            <a:r>
              <a:rPr lang="en-US" sz="2000" kern="1200" dirty="0">
                <a:solidFill>
                  <a:schemeClr val="bg1"/>
                </a:solidFill>
              </a:rPr>
              <a:t>Minimize overhead incurred by data valuation</a:t>
            </a:r>
          </a:p>
        </p:txBody>
      </p:sp>
      <p:sp>
        <p:nvSpPr>
          <p:cNvPr id="19" name="TextBox 18">
            <a:extLst>
              <a:ext uri="{FF2B5EF4-FFF2-40B4-BE49-F238E27FC236}">
                <a16:creationId xmlns:a16="http://schemas.microsoft.com/office/drawing/2014/main" id="{09E4BD34-F617-F34F-A6A5-79178DCA9D9A}"/>
              </a:ext>
            </a:extLst>
          </p:cNvPr>
          <p:cNvSpPr txBox="1"/>
          <p:nvPr/>
        </p:nvSpPr>
        <p:spPr>
          <a:xfrm>
            <a:off x="6963073" y="3186799"/>
            <a:ext cx="2504212" cy="461665"/>
          </a:xfrm>
          <a:prstGeom prst="rect">
            <a:avLst/>
          </a:prstGeom>
          <a:noFill/>
        </p:spPr>
        <p:txBody>
          <a:bodyPr wrap="none" rtlCol="0">
            <a:spAutoFit/>
          </a:bodyPr>
          <a:lstStyle/>
          <a:p>
            <a:r>
              <a:rPr lang="en-HK" sz="2400" b="1" dirty="0"/>
              <a:t>Challenging issues</a:t>
            </a:r>
            <a:endParaRPr lang="en-US" sz="2400" b="1" dirty="0"/>
          </a:p>
        </p:txBody>
      </p:sp>
      <p:grpSp>
        <p:nvGrpSpPr>
          <p:cNvPr id="5" name="Group 4"/>
          <p:cNvGrpSpPr/>
          <p:nvPr/>
        </p:nvGrpSpPr>
        <p:grpSpPr>
          <a:xfrm>
            <a:off x="1679686" y="3719146"/>
            <a:ext cx="3639660" cy="1708313"/>
            <a:chOff x="1599146" y="3773298"/>
            <a:chExt cx="2989800" cy="1522566"/>
          </a:xfrm>
        </p:grpSpPr>
        <p:pic>
          <p:nvPicPr>
            <p:cNvPr id="25" name="Picture 24">
              <a:extLst>
                <a:ext uri="{FF2B5EF4-FFF2-40B4-BE49-F238E27FC236}">
                  <a16:creationId xmlns:a16="http://schemas.microsoft.com/office/drawing/2014/main" id="{4A8CB9E5-E388-A34D-A2BF-505BC68C667B}"/>
                </a:ext>
              </a:extLst>
            </p:cNvPr>
            <p:cNvPicPr>
              <a:picLocks noChangeAspect="1"/>
            </p:cNvPicPr>
            <p:nvPr/>
          </p:nvPicPr>
          <p:blipFill>
            <a:blip r:embed="rId3">
              <a:duotone>
                <a:schemeClr val="accent1">
                  <a:shade val="45000"/>
                  <a:satMod val="135000"/>
                </a:schemeClr>
                <a:prstClr val="white"/>
              </a:duotone>
            </a:blip>
            <a:stretch>
              <a:fillRect/>
            </a:stretch>
          </p:blipFill>
          <p:spPr>
            <a:xfrm>
              <a:off x="2964716" y="4788073"/>
              <a:ext cx="547729" cy="50779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1732" y="4098972"/>
              <a:ext cx="537214" cy="615681"/>
            </a:xfrm>
            <a:prstGeom prst="rect">
              <a:avLst/>
            </a:prstGeom>
          </p:spPr>
        </p:pic>
        <p:pic>
          <p:nvPicPr>
            <p:cNvPr id="35" name="Picture 34" descr="File:588-&lt;strong&gt;hospital&lt;/strong&gt;.svg - Wikimedia Common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146" y="4077149"/>
              <a:ext cx="659325" cy="659325"/>
            </a:xfrm>
            <a:prstGeom prst="rect">
              <a:avLst/>
            </a:prstGeom>
          </p:spPr>
        </p:pic>
        <p:sp>
          <p:nvSpPr>
            <p:cNvPr id="6" name="Right Arrow 5"/>
            <p:cNvSpPr/>
            <p:nvPr/>
          </p:nvSpPr>
          <p:spPr>
            <a:xfrm>
              <a:off x="2520086" y="4250358"/>
              <a:ext cx="1354015" cy="23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0800000">
              <a:off x="2481082" y="4504190"/>
              <a:ext cx="1354015" cy="23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98" y="3773298"/>
              <a:ext cx="440725" cy="442424"/>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6508" y="3994844"/>
              <a:ext cx="255937" cy="276139"/>
            </a:xfrm>
            <a:prstGeom prst="rect">
              <a:avLst/>
            </a:prstGeom>
          </p:spPr>
        </p:pic>
      </p:grpSp>
    </p:spTree>
    <p:extLst>
      <p:ext uri="{BB962C8B-B14F-4D97-AF65-F5344CB8AC3E}">
        <p14:creationId xmlns:p14="http://schemas.microsoft.com/office/powerpoint/2010/main" val="98109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36" y="367836"/>
            <a:ext cx="11180063" cy="1325563"/>
          </a:xfrm>
        </p:spPr>
        <p:txBody>
          <a:bodyPr>
            <a:normAutofit/>
          </a:bodyPr>
          <a:lstStyle/>
          <a:p>
            <a:r>
              <a:rPr lang="en-US" dirty="0">
                <a:solidFill>
                  <a:srgbClr val="0070C0"/>
                </a:solidFill>
              </a:rPr>
              <a:t>Contribution-based data valuation</a:t>
            </a:r>
            <a:endParaRPr lang="en-US" dirty="0"/>
          </a:p>
        </p:txBody>
      </p:sp>
      <p:sp>
        <p:nvSpPr>
          <p:cNvPr id="3" name="Content Placeholder 2"/>
          <p:cNvSpPr>
            <a:spLocks noGrp="1"/>
          </p:cNvSpPr>
          <p:nvPr>
            <p:ph idx="1"/>
          </p:nvPr>
        </p:nvSpPr>
        <p:spPr/>
        <p:txBody>
          <a:bodyPr/>
          <a:lstStyle/>
          <a:p>
            <a:pPr>
              <a:spcBef>
                <a:spcPts val="600"/>
              </a:spcBef>
            </a:pPr>
            <a:r>
              <a:rPr lang="en-US" altLang="zh-CN" dirty="0"/>
              <a:t>Shapley value-based data valuation</a:t>
            </a:r>
            <a:endParaRPr lang="en-US" dirty="0"/>
          </a:p>
        </p:txBody>
      </p:sp>
      <p:sp>
        <p:nvSpPr>
          <p:cNvPr id="4" name="Slide Number Placeholder 3"/>
          <p:cNvSpPr>
            <a:spLocks noGrp="1"/>
          </p:cNvSpPr>
          <p:nvPr>
            <p:ph type="sldNum" sz="quarter" idx="12"/>
          </p:nvPr>
        </p:nvSpPr>
        <p:spPr/>
        <p:txBody>
          <a:bodyPr/>
          <a:lstStyle/>
          <a:p>
            <a:fld id="{DFEEA9F7-3D7A-48B9-B47B-3DF92E1AF644}" type="slidenum">
              <a:rPr lang="en-US" smtClean="0"/>
              <a:t>16</a:t>
            </a:fld>
            <a:endParaRPr lang="en-US" dirty="0"/>
          </a:p>
        </p:txBody>
      </p:sp>
      <p:sp>
        <p:nvSpPr>
          <p:cNvPr id="35" name="矩形 8">
            <a:extLst>
              <a:ext uri="{FF2B5EF4-FFF2-40B4-BE49-F238E27FC236}">
                <a16:creationId xmlns:a16="http://schemas.microsoft.com/office/drawing/2014/main" id="{628FBC95-1D57-47E6-8A6A-3CEB1B267D07}"/>
              </a:ext>
            </a:extLst>
          </p:cNvPr>
          <p:cNvSpPr/>
          <p:nvPr/>
        </p:nvSpPr>
        <p:spPr>
          <a:xfrm>
            <a:off x="1226504" y="6228401"/>
            <a:ext cx="9989490" cy="523220"/>
          </a:xfrm>
          <a:prstGeom prst="rect">
            <a:avLst/>
          </a:prstGeom>
        </p:spPr>
        <p:txBody>
          <a:bodyPr wrap="square">
            <a:spAutoFit/>
          </a:bodyPr>
          <a:lstStyle/>
          <a:p>
            <a:pPr lvl="0" eaLnBrk="0" fontAlgn="base" hangingPunct="0">
              <a:spcBef>
                <a:spcPct val="0"/>
              </a:spcBef>
              <a:spcAft>
                <a:spcPct val="0"/>
              </a:spcAft>
              <a:defRPr/>
            </a:pPr>
            <a:r>
              <a:rPr lang="en-HK" altLang="zh-CN" sz="1400" dirty="0">
                <a:latin typeface="Calibri" panose="020F0502020204030204" pitchFamily="34" charset="0"/>
                <a:ea typeface="仿宋" panose="02010609060101010101" pitchFamily="49" charset="-122"/>
                <a:cs typeface="Calibri" panose="020F0502020204030204" pitchFamily="34" charset="0"/>
              </a:rPr>
              <a:t>Dawn Song, Oasis project, https://www.oasislabs.com/dawn-song.</a:t>
            </a:r>
            <a:endParaRPr lang="en-US" altLang="zh-CN" sz="1400" dirty="0">
              <a:latin typeface="Calibri" panose="020F0502020204030204" pitchFamily="34" charset="0"/>
              <a:ea typeface="仿宋" panose="02010609060101010101" pitchFamily="49" charset="-122"/>
              <a:cs typeface="Calibri" panose="020F0502020204030204" pitchFamily="34" charset="0"/>
            </a:endParaRPr>
          </a:p>
          <a:p>
            <a:pPr lvl="0" eaLnBrk="0" fontAlgn="base" hangingPunct="0">
              <a:spcBef>
                <a:spcPct val="0"/>
              </a:spcBef>
              <a:spcAft>
                <a:spcPct val="0"/>
              </a:spcAft>
              <a:defRPr/>
            </a:pP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A. </a:t>
            </a:r>
            <a:r>
              <a:rPr lang="en-US" altLang="zh-CN" sz="1400" dirty="0" err="1">
                <a:solidFill>
                  <a:srgbClr val="000000"/>
                </a:solidFill>
                <a:latin typeface="Calibri" panose="020F0502020204030204" pitchFamily="34" charset="0"/>
                <a:ea typeface="仿宋" panose="02010609060101010101" pitchFamily="49" charset="-122"/>
                <a:cs typeface="Calibri" panose="020F0502020204030204" pitchFamily="34" charset="0"/>
              </a:rPr>
              <a:t>Ghorbani</a:t>
            </a: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 and J. Y. Zou, “Data </a:t>
            </a:r>
            <a:r>
              <a:rPr lang="en-US" altLang="zh-CN" sz="1400" dirty="0" err="1">
                <a:solidFill>
                  <a:srgbClr val="000000"/>
                </a:solidFill>
                <a:latin typeface="Calibri" panose="020F0502020204030204" pitchFamily="34" charset="0"/>
                <a:ea typeface="仿宋" panose="02010609060101010101" pitchFamily="49" charset="-122"/>
                <a:cs typeface="Calibri" panose="020F0502020204030204" pitchFamily="34" charset="0"/>
              </a:rPr>
              <a:t>shapley</a:t>
            </a: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 Equitable valuation of data for machine learning,” in Proc. of ICML, 2019.</a:t>
            </a:r>
            <a:endParaRPr kumimoji="0" lang="en-US" sz="1400" b="0" i="0" u="none" strike="noStrike" kern="1200" cap="none" spc="0" normalizeH="0" baseline="0" noProof="0" dirty="0">
              <a:ln>
                <a:noFill/>
              </a:ln>
              <a:solidFill>
                <a:prstClr val="black"/>
              </a:solidFill>
              <a:effectLst/>
              <a:uLnTx/>
              <a:uFillTx/>
              <a:cs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3321358" y="4611381"/>
                <a:ext cx="2899891" cy="584775"/>
              </a:xfrm>
              <a:prstGeom prst="rect">
                <a:avLst/>
              </a:prstGeom>
              <a:noFill/>
            </p:spPr>
            <p:txBody>
              <a:bodyPr wrap="square" rtlCol="0">
                <a:spAutoFit/>
              </a:bodyPr>
              <a:lstStyle/>
              <a:p>
                <a:r>
                  <a:rPr lang="en-US" sz="1600" dirty="0"/>
                  <a:t>Weighted average across all subsets where </a:t>
                </a:r>
                <a14:m>
                  <m:oMath xmlns:m="http://schemas.openxmlformats.org/officeDocument/2006/math">
                    <m:r>
                      <a:rPr lang="en-US" sz="1600" b="0" i="1" smtClean="0">
                        <a:latin typeface="Cambria Math" panose="02040503050406030204" pitchFamily="18" charset="0"/>
                      </a:rPr>
                      <m:t>𝑗</m:t>
                    </m:r>
                    <m:r>
                      <a:rPr lang="en-US" sz="1600" b="0" i="1" smtClean="0">
                        <a:latin typeface="Cambria Math" panose="02040503050406030204" pitchFamily="18" charset="0"/>
                      </a:rPr>
                      <m:t>∉</m:t>
                    </m:r>
                    <m:r>
                      <a:rPr lang="en-US" sz="1600" b="0" i="1" smtClean="0">
                        <a:latin typeface="Cambria Math" panose="02040503050406030204" pitchFamily="18" charset="0"/>
                      </a:rPr>
                      <m:t>𝑆</m:t>
                    </m:r>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321358" y="4611381"/>
                <a:ext cx="2899891" cy="584775"/>
              </a:xfrm>
              <a:prstGeom prst="rect">
                <a:avLst/>
              </a:prstGeom>
              <a:blipFill rotWithShape="0">
                <a:blip r:embed="rId3"/>
                <a:stretch>
                  <a:fillRect l="-1261"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643330" y="4292025"/>
                <a:ext cx="2899891" cy="338554"/>
              </a:xfrm>
              <a:prstGeom prst="rect">
                <a:avLst/>
              </a:prstGeom>
              <a:noFill/>
            </p:spPr>
            <p:txBody>
              <a:bodyPr wrap="square" rtlCol="0">
                <a:spAutoFit/>
              </a:bodyPr>
              <a:lstStyle/>
              <a:p>
                <a:r>
                  <a:rPr lang="en-US" sz="1600" dirty="0"/>
                  <a:t>Gain by including </a:t>
                </a:r>
                <a14:m>
                  <m:oMath xmlns:m="http://schemas.openxmlformats.org/officeDocument/2006/math">
                    <m:r>
                      <a:rPr lang="en-US" sz="1600" b="0" i="1" smtClean="0">
                        <a:latin typeface="Cambria Math" panose="02040503050406030204" pitchFamily="18" charset="0"/>
                      </a:rPr>
                      <m:t>𝑗</m:t>
                    </m:r>
                  </m:oMath>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643330" y="4292025"/>
                <a:ext cx="2899891" cy="338554"/>
              </a:xfrm>
              <a:prstGeom prst="rect">
                <a:avLst/>
              </a:prstGeom>
              <a:blipFill>
                <a:blip r:embed="rId4"/>
                <a:stretch>
                  <a:fillRect l="-1261" t="-5357" b="-2142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24050" y="2923577"/>
                <a:ext cx="2899891" cy="338554"/>
              </a:xfrm>
              <a:prstGeom prst="rect">
                <a:avLst/>
              </a:prstGeom>
              <a:noFill/>
            </p:spPr>
            <p:txBody>
              <a:bodyPr wrap="square" rtlCol="0">
                <a:spAutoFit/>
              </a:bodyPr>
              <a:lstStyle/>
              <a:p>
                <a:r>
                  <a:rPr lang="en-US" sz="1600" dirty="0"/>
                  <a:t>Score </a:t>
                </a:r>
                <a:r>
                  <a:rPr lang="en-US" sz="1600"/>
                  <a:t>for dataset  </a:t>
                </a:r>
                <a14:m>
                  <m:oMath xmlns:m="http://schemas.openxmlformats.org/officeDocument/2006/math">
                    <m:r>
                      <a:rPr lang="en-US" sz="1600" b="0" i="1" smtClean="0">
                        <a:latin typeface="Cambria Math" panose="02040503050406030204" pitchFamily="18" charset="0"/>
                      </a:rPr>
                      <m:t>𝑗</m:t>
                    </m:r>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24050" y="2923577"/>
                <a:ext cx="2899891" cy="338554"/>
              </a:xfrm>
              <a:prstGeom prst="rect">
                <a:avLst/>
              </a:prstGeom>
              <a:blipFill>
                <a:blip r:embed="rId5"/>
                <a:stretch>
                  <a:fillRect l="-1263" t="-5455" b="-23636"/>
                </a:stretch>
              </a:blipFill>
            </p:spPr>
            <p:txBody>
              <a:bodyPr/>
              <a:lstStyle/>
              <a:p>
                <a:r>
                  <a:rPr lang="en-HK">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4521" y="3259457"/>
            <a:ext cx="7582958" cy="1066949"/>
          </a:xfrm>
          <a:prstGeom prst="rect">
            <a:avLst/>
          </a:prstGeom>
        </p:spPr>
      </p:pic>
      <p:cxnSp>
        <p:nvCxnSpPr>
          <p:cNvPr id="16" name="Straight Arrow Connector 15"/>
          <p:cNvCxnSpPr/>
          <p:nvPr/>
        </p:nvCxnSpPr>
        <p:spPr>
          <a:xfrm flipV="1">
            <a:off x="8293256" y="3941943"/>
            <a:ext cx="0" cy="381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750820" y="3259457"/>
            <a:ext cx="4412" cy="3010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52342" y="4206086"/>
            <a:ext cx="0" cy="381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7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a:solidFill>
                  <a:schemeClr val="accent5"/>
                </a:solidFill>
              </a:rPr>
              <a:t>Problems with Shapley-based valuation</a:t>
            </a:r>
            <a:endParaRPr lang="en-US" dirty="0">
              <a:solidFill>
                <a:schemeClr val="accent5"/>
              </a:solidFill>
            </a:endParaRPr>
          </a:p>
        </p:txBody>
      </p:sp>
      <p:sp>
        <p:nvSpPr>
          <p:cNvPr id="4" name="Slide Number Placeholder 3"/>
          <p:cNvSpPr>
            <a:spLocks noGrp="1"/>
          </p:cNvSpPr>
          <p:nvPr>
            <p:ph type="sldNum" sz="quarter" idx="12"/>
          </p:nvPr>
        </p:nvSpPr>
        <p:spPr/>
        <p:txBody>
          <a:bodyPr/>
          <a:lstStyle/>
          <a:p>
            <a:fld id="{DFEEA9F7-3D7A-48B9-B47B-3DF92E1AF644}" type="slidenum">
              <a:rPr lang="en-US" smtClean="0"/>
              <a:t>17</a:t>
            </a:fld>
            <a:endParaRPr lang="en-US"/>
          </a:p>
        </p:txBody>
      </p:sp>
      <p:sp>
        <p:nvSpPr>
          <p:cNvPr id="35" name="Content Placeholder 2"/>
          <p:cNvSpPr>
            <a:spLocks noGrp="1"/>
          </p:cNvSpPr>
          <p:nvPr>
            <p:ph idx="1"/>
          </p:nvPr>
        </p:nvSpPr>
        <p:spPr>
          <a:xfrm>
            <a:off x="838200" y="1960684"/>
            <a:ext cx="10542777" cy="3991708"/>
          </a:xfrm>
        </p:spPr>
        <p:txBody>
          <a:bodyPr>
            <a:normAutofit/>
          </a:bodyPr>
          <a:lstStyle/>
          <a:p>
            <a:r>
              <a:rPr lang="en-US" altLang="zh-CN" dirty="0"/>
              <a:t>High computation cost</a:t>
            </a:r>
          </a:p>
          <a:p>
            <a:pPr lvl="1"/>
            <a:r>
              <a:rPr lang="en-US" dirty="0"/>
              <a:t>The valuation of each combination of subsets of participants requires a complete training process</a:t>
            </a:r>
          </a:p>
          <a:p>
            <a:pPr lvl="1"/>
            <a:r>
              <a:rPr lang="en-US" dirty="0"/>
              <a:t>The computation cost is too high for datasets of multiple parties</a:t>
            </a:r>
          </a:p>
          <a:p>
            <a:pPr>
              <a:spcBef>
                <a:spcPts val="1800"/>
              </a:spcBef>
            </a:pPr>
            <a:r>
              <a:rPr lang="en-HK" dirty="0"/>
              <a:t>Not applicable to dynamic data (e.g., streaming data)</a:t>
            </a:r>
          </a:p>
        </p:txBody>
      </p:sp>
    </p:spTree>
    <p:extLst>
      <p:ext uri="{BB962C8B-B14F-4D97-AF65-F5344CB8AC3E}">
        <p14:creationId xmlns:p14="http://schemas.microsoft.com/office/powerpoint/2010/main" val="69362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6" y="321169"/>
            <a:ext cx="10515600" cy="1325563"/>
          </a:xfrm>
        </p:spPr>
        <p:txBody>
          <a:bodyPr/>
          <a:lstStyle/>
          <a:p>
            <a:r>
              <a:rPr lang="en-US" dirty="0">
                <a:solidFill>
                  <a:srgbClr val="0070C0"/>
                </a:solidFill>
              </a:rPr>
              <a:t>Our Solution</a:t>
            </a:r>
          </a:p>
        </p:txBody>
      </p:sp>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18</a:t>
            </a:fld>
            <a:endParaRPr lang="en-US"/>
          </a:p>
        </p:txBody>
      </p:sp>
      <p:sp>
        <p:nvSpPr>
          <p:cNvPr id="3" name="Content Placeholder 2">
            <a:extLst>
              <a:ext uri="{FF2B5EF4-FFF2-40B4-BE49-F238E27FC236}">
                <a16:creationId xmlns:a16="http://schemas.microsoft.com/office/drawing/2014/main" id="{C815DA55-1429-8B26-41D8-409F313C775B}"/>
              </a:ext>
            </a:extLst>
          </p:cNvPr>
          <p:cNvSpPr>
            <a:spLocks noGrp="1"/>
          </p:cNvSpPr>
          <p:nvPr>
            <p:ph idx="1"/>
          </p:nvPr>
        </p:nvSpPr>
        <p:spPr>
          <a:xfrm>
            <a:off x="605556" y="1582768"/>
            <a:ext cx="10515600" cy="4351338"/>
          </a:xfrm>
        </p:spPr>
        <p:txBody>
          <a:bodyPr/>
          <a:lstStyle/>
          <a:p>
            <a:r>
              <a:rPr lang="en-US" dirty="0"/>
              <a:t>Gradient-based Data Valuation</a:t>
            </a:r>
          </a:p>
          <a:p>
            <a:pPr lvl="1">
              <a:spcBef>
                <a:spcPts val="1200"/>
              </a:spcBef>
            </a:pPr>
            <a:r>
              <a:rPr lang="en-US" dirty="0">
                <a:solidFill>
                  <a:srgbClr val="0070C0"/>
                </a:solidFill>
              </a:rPr>
              <a:t> Evaluate data points based on their impact </a:t>
            </a:r>
            <a:r>
              <a:rPr lang="en-US" altLang="zh-CN" b="0" i="0" dirty="0">
                <a:solidFill>
                  <a:srgbClr val="0070C0"/>
                </a:solidFill>
                <a:effectLst/>
              </a:rPr>
              <a:t>on the model </a:t>
            </a:r>
            <a:r>
              <a:rPr lang="en-US" dirty="0">
                <a:solidFill>
                  <a:srgbClr val="0070C0"/>
                </a:solidFill>
              </a:rPr>
              <a:t>during Stochastic Gradient Descent (</a:t>
            </a:r>
            <a:r>
              <a:rPr lang="en-US" altLang="zh-CN" dirty="0">
                <a:solidFill>
                  <a:srgbClr val="0070C0"/>
                </a:solidFill>
              </a:rPr>
              <a:t>SGD</a:t>
            </a:r>
            <a:r>
              <a:rPr lang="en-US" dirty="0">
                <a:solidFill>
                  <a:srgbClr val="0070C0"/>
                </a:solidFill>
              </a:rPr>
              <a:t>) training process</a:t>
            </a:r>
          </a:p>
          <a:p>
            <a:pPr lvl="1">
              <a:spcBef>
                <a:spcPts val="1200"/>
              </a:spcBef>
            </a:pPr>
            <a:r>
              <a:rPr lang="en-US" altLang="zh-CN" dirty="0"/>
              <a:t>Two-phase of data valuation </a:t>
            </a:r>
          </a:p>
          <a:p>
            <a:pPr marL="914400" lvl="2" indent="0">
              <a:spcBef>
                <a:spcPts val="1200"/>
              </a:spcBef>
              <a:buNone/>
            </a:pPr>
            <a:r>
              <a:rPr lang="en-US" altLang="zh-CN" sz="2400" dirty="0"/>
              <a:t>1) Training Phase: Store necessary information during SGD training </a:t>
            </a:r>
          </a:p>
          <a:p>
            <a:pPr marL="914400" lvl="2" indent="0">
              <a:spcBef>
                <a:spcPts val="1200"/>
              </a:spcBef>
              <a:buNone/>
            </a:pPr>
            <a:r>
              <a:rPr lang="en-US" altLang="zh-CN" sz="2400" dirty="0"/>
              <a:t>2) Data Valuation Phase: Calculate value score for each data point</a:t>
            </a:r>
          </a:p>
          <a:p>
            <a:pPr lvl="3">
              <a:spcBef>
                <a:spcPts val="1200"/>
              </a:spcBef>
            </a:pPr>
            <a:r>
              <a:rPr lang="en-US" altLang="zh-CN" sz="2400" dirty="0"/>
              <a:t>Measures each data point's contribution towards the final model*</a:t>
            </a:r>
          </a:p>
        </p:txBody>
      </p:sp>
    </p:spTree>
    <p:extLst>
      <p:ext uri="{BB962C8B-B14F-4D97-AF65-F5344CB8AC3E}">
        <p14:creationId xmlns:p14="http://schemas.microsoft.com/office/powerpoint/2010/main" val="14197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6" y="321169"/>
            <a:ext cx="10515600" cy="1325563"/>
          </a:xfrm>
        </p:spPr>
        <p:txBody>
          <a:bodyPr/>
          <a:lstStyle/>
          <a:p>
            <a:r>
              <a:rPr lang="en-US" dirty="0">
                <a:solidFill>
                  <a:srgbClr val="0070C0"/>
                </a:solidFill>
              </a:rPr>
              <a:t>Gradient-based data valuation (1)</a:t>
            </a:r>
          </a:p>
        </p:txBody>
      </p:sp>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19</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15DA55-1429-8B26-41D8-409F313C775B}"/>
                  </a:ext>
                </a:extLst>
              </p:cNvPr>
              <p:cNvSpPr>
                <a:spLocks noGrp="1"/>
              </p:cNvSpPr>
              <p:nvPr>
                <p:ph idx="1"/>
              </p:nvPr>
            </p:nvSpPr>
            <p:spPr>
              <a:xfrm>
                <a:off x="562708" y="1575733"/>
                <a:ext cx="7377672" cy="5282267"/>
              </a:xfrm>
            </p:spPr>
            <p:txBody>
              <a:bodyPr>
                <a:normAutofit/>
              </a:bodyPr>
              <a:lstStyle/>
              <a:p>
                <a:pPr marL="0" indent="0">
                  <a:buNone/>
                </a:pPr>
                <a:r>
                  <a:rPr lang="en-US" dirty="0">
                    <a:solidFill>
                      <a:srgbClr val="0070C0"/>
                    </a:solidFill>
                  </a:rPr>
                  <a:t>Phase 1: Record contribution of data points during training time</a:t>
                </a:r>
              </a:p>
              <a:p>
                <a:r>
                  <a:rPr lang="en-US" altLang="zh-CN" sz="2600" dirty="0"/>
                  <a:t>Perform standard</a:t>
                </a:r>
                <a:r>
                  <a:rPr lang="en-US" altLang="zh-CN" sz="2600" b="0" dirty="0">
                    <a:solidFill>
                      <a:schemeClr val="tx1"/>
                    </a:solidFill>
                    <a:effectLst/>
                  </a:rPr>
                  <a:t> SGD updates</a:t>
                </a:r>
                <a:r>
                  <a:rPr lang="en-US" altLang="zh-CN" sz="2600" dirty="0"/>
                  <a:t>:</a:t>
                </a:r>
              </a:p>
              <a:p>
                <a:pPr marL="0" indent="0">
                  <a:buNone/>
                </a:pPr>
                <a:r>
                  <a:rPr lang="en-US" altLang="zh-CN" sz="2400" dirty="0"/>
                  <a:t>      </a:t>
                </a: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𝑤</m:t>
                        </m:r>
                      </m:e>
                      <m:sub>
                        <m:r>
                          <a:rPr lang="en-US" altLang="zh-CN" sz="2400" b="0" i="1" smtClean="0">
                            <a:solidFill>
                              <a:schemeClr val="tx1"/>
                            </a:solidFill>
                            <a:latin typeface="Cambria Math" panose="02040503050406030204" pitchFamily="18" charset="0"/>
                          </a:rPr>
                          <m:t>𝑡</m:t>
                        </m:r>
                        <m:r>
                          <a:rPr lang="en-US" altLang="zh-CN" sz="2400" b="0" i="1" smtClean="0">
                            <a:solidFill>
                              <a:schemeClr val="tx1"/>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𝑤</m:t>
                        </m:r>
                      </m:e>
                      <m:sub>
                        <m:r>
                          <a:rPr lang="en-US" altLang="zh-CN" sz="2400" b="0" i="1" smtClean="0">
                            <a:solidFill>
                              <a:schemeClr val="tx1"/>
                            </a:solidFill>
                            <a:latin typeface="Cambria Math" panose="02040503050406030204" pitchFamily="18" charset="0"/>
                          </a:rPr>
                          <m:t>𝑡</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zh-CN" altLang="en-US" sz="2400" i="1">
                            <a:solidFill>
                              <a:schemeClr val="tx1"/>
                            </a:solidFill>
                            <a:latin typeface="Cambria Math" panose="02040503050406030204" pitchFamily="18" charset="0"/>
                          </a:rPr>
                          <m:t>𝜂</m:t>
                        </m:r>
                      </m:e>
                      <m:sub>
                        <m:r>
                          <a:rPr lang="en-US" altLang="zh-CN" sz="2400" b="0" i="1" smtClean="0">
                            <a:solidFill>
                              <a:schemeClr val="tx1"/>
                            </a:solidFill>
                            <a:latin typeface="Cambria Math" panose="02040503050406030204" pitchFamily="18" charset="0"/>
                          </a:rPr>
                          <m:t>𝑡</m:t>
                        </m:r>
                      </m:sub>
                    </m:sSub>
                    <m:r>
                      <m:rPr>
                        <m:sty m:val="p"/>
                      </m:rPr>
                      <a:rPr lang="zh-CN" altLang="en-US"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𝐿</m:t>
                    </m:r>
                    <m:r>
                      <a:rPr lang="en-US" altLang="zh-CN" sz="2400" b="0" i="1" smtClean="0">
                        <a:solidFill>
                          <a:schemeClr val="tx1"/>
                        </a:solidFill>
                        <a:latin typeface="Cambria Math" panose="02040503050406030204" pitchFamily="18" charset="0"/>
                      </a:rPr>
                      <m:t>(</m:t>
                    </m:r>
                    <m:sSub>
                      <m:sSubPr>
                        <m:ctrlPr>
                          <a:rPr lang="en-US" altLang="zh-CN" sz="2400" i="1" dirty="0" smtClean="0">
                            <a:solidFill>
                              <a:schemeClr val="tx1"/>
                            </a:solidFill>
                            <a:latin typeface="Cambria Math" panose="02040503050406030204" pitchFamily="18" charset="0"/>
                          </a:rPr>
                        </m:ctrlPr>
                      </m:sSubPr>
                      <m:e>
                        <m:r>
                          <a:rPr lang="en-US" altLang="zh-CN" sz="2400" b="0" i="1" dirty="0" smtClean="0">
                            <a:solidFill>
                              <a:schemeClr val="tx1"/>
                            </a:solidFill>
                            <a:latin typeface="Cambria Math" panose="02040503050406030204" pitchFamily="18" charset="0"/>
                          </a:rPr>
                          <m:t>𝑥</m:t>
                        </m:r>
                      </m:e>
                      <m:sub>
                        <m:r>
                          <a:rPr lang="en-US" altLang="zh-CN" sz="2400" b="0" i="1" dirty="0" smtClean="0">
                            <a:solidFill>
                              <a:schemeClr val="tx1"/>
                            </a:solidFill>
                            <a:latin typeface="Cambria Math" panose="02040503050406030204" pitchFamily="18" charset="0"/>
                          </a:rPr>
                          <m:t>𝑖</m:t>
                        </m:r>
                      </m:sub>
                    </m:sSub>
                    <m:r>
                      <a:rPr lang="en-US" altLang="zh-CN" sz="2400" b="0" i="1" dirty="0" smtClean="0">
                        <a:solidFill>
                          <a:schemeClr val="tx1"/>
                        </a:solidFill>
                        <a:latin typeface="Cambria Math" panose="02040503050406030204" pitchFamily="18" charset="0"/>
                      </a:rPr>
                      <m:t>,</m:t>
                    </m:r>
                    <m:sSub>
                      <m:sSubPr>
                        <m:ctrlPr>
                          <a:rPr lang="en-US" altLang="zh-CN" sz="2400" b="0" i="1" dirty="0" smtClean="0">
                            <a:solidFill>
                              <a:schemeClr val="tx1"/>
                            </a:solidFill>
                            <a:latin typeface="Cambria Math" panose="02040503050406030204" pitchFamily="18" charset="0"/>
                          </a:rPr>
                        </m:ctrlPr>
                      </m:sSubPr>
                      <m:e>
                        <m:r>
                          <a:rPr lang="en-US" altLang="zh-CN" sz="2400" b="0" i="1" dirty="0" smtClean="0">
                            <a:solidFill>
                              <a:schemeClr val="tx1"/>
                            </a:solidFill>
                            <a:latin typeface="Cambria Math" panose="02040503050406030204" pitchFamily="18" charset="0"/>
                          </a:rPr>
                          <m:t>𝑦</m:t>
                        </m:r>
                      </m:e>
                      <m:sub>
                        <m:r>
                          <a:rPr lang="en-US" altLang="zh-CN" sz="2400" b="0" i="1" dirty="0" smtClean="0">
                            <a:solidFill>
                              <a:schemeClr val="tx1"/>
                            </a:solidFill>
                            <a:latin typeface="Cambria Math" panose="02040503050406030204" pitchFamily="18" charset="0"/>
                          </a:rPr>
                          <m:t>𝑖</m:t>
                        </m:r>
                      </m:sub>
                    </m:sSub>
                    <m:r>
                      <a:rPr lang="en-US" altLang="zh-CN" sz="2400" b="0" i="1" dirty="0" smtClean="0">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𝑤</m:t>
                        </m:r>
                      </m:e>
                      <m:sub>
                        <m:r>
                          <a:rPr lang="en-US" altLang="zh-CN" sz="2400" b="0" i="1" smtClean="0">
                            <a:solidFill>
                              <a:schemeClr val="tx1"/>
                            </a:solidFill>
                            <a:latin typeface="Cambria Math" panose="02040503050406030204" pitchFamily="18" charset="0"/>
                          </a:rPr>
                          <m:t>𝑡</m:t>
                        </m:r>
                      </m:sub>
                    </m:sSub>
                    <m:r>
                      <a:rPr lang="en-US" altLang="zh-CN" sz="2400" b="0" i="1" smtClean="0">
                        <a:solidFill>
                          <a:schemeClr val="tx1"/>
                        </a:solidFill>
                        <a:latin typeface="Cambria Math" panose="02040503050406030204" pitchFamily="18" charset="0"/>
                      </a:rPr>
                      <m:t>)</m:t>
                    </m:r>
                  </m:oMath>
                </a14:m>
                <a:endParaRPr lang="en-US" altLang="zh-CN" sz="2400" dirty="0">
                  <a:solidFill>
                    <a:schemeClr val="tx1"/>
                  </a:solidFill>
                </a:endParaRPr>
              </a:p>
              <a:p>
                <a:pPr lvl="1">
                  <a:spcBef>
                    <a:spcPts val="1200"/>
                  </a:spcBef>
                </a:pP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𝜂</m:t>
                        </m:r>
                      </m:e>
                      <m:sub>
                        <m:r>
                          <a:rPr lang="en-US" altLang="zh-CN" i="1">
                            <a:latin typeface="Cambria Math" panose="02040503050406030204" pitchFamily="18" charset="0"/>
                          </a:rPr>
                          <m:t>𝑡</m:t>
                        </m:r>
                      </m:sub>
                    </m:sSub>
                    <m:r>
                      <m:rPr>
                        <m:sty m:val="p"/>
                      </m:rPr>
                      <a:rPr lang="zh-CN" altLang="en-US"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𝐿</m:t>
                    </m:r>
                    <m:r>
                      <a:rPr lang="en-US" altLang="zh-CN" b="0" i="1" smtClean="0">
                        <a:solidFill>
                          <a:schemeClr val="tx1"/>
                        </a:solidFill>
                        <a:latin typeface="Cambria Math" panose="02040503050406030204" pitchFamily="18" charset="0"/>
                      </a:rPr>
                      <m:t>(</m:t>
                    </m:r>
                    <m:sSub>
                      <m:sSubPr>
                        <m:ctrlPr>
                          <a:rPr lang="en-US" altLang="zh-CN"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𝑥</m:t>
                        </m:r>
                      </m:e>
                      <m:sub>
                        <m:r>
                          <a:rPr lang="en-US" altLang="zh-CN" b="0" i="1" dirty="0" smtClean="0">
                            <a:solidFill>
                              <a:schemeClr val="tx1"/>
                            </a:solidFill>
                            <a:latin typeface="Cambria Math" panose="02040503050406030204" pitchFamily="18" charset="0"/>
                          </a:rPr>
                          <m:t>𝑖</m:t>
                        </m:r>
                      </m:sub>
                    </m:sSub>
                    <m:r>
                      <a:rPr lang="en-US" altLang="zh-CN" b="0" i="1" dirty="0" smtClean="0">
                        <a:solidFill>
                          <a:schemeClr val="tx1"/>
                        </a:solidFill>
                        <a:latin typeface="Cambria Math" panose="02040503050406030204" pitchFamily="18" charset="0"/>
                      </a:rPr>
                      <m:t>,</m:t>
                    </m:r>
                    <m:sSub>
                      <m:sSubPr>
                        <m:ctrlPr>
                          <a:rPr lang="en-US" altLang="zh-CN" b="0"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𝑦</m:t>
                        </m:r>
                      </m:e>
                      <m:sub>
                        <m:r>
                          <a:rPr lang="en-US" altLang="zh-CN" b="0" i="1" dirty="0" smtClean="0">
                            <a:solidFill>
                              <a:schemeClr val="tx1"/>
                            </a:solidFill>
                            <a:latin typeface="Cambria Math" panose="02040503050406030204" pitchFamily="18" charset="0"/>
                          </a:rPr>
                          <m:t>𝑖</m:t>
                        </m:r>
                      </m:sub>
                    </m:sSub>
                    <m:r>
                      <a:rPr lang="en-US" altLang="zh-CN" b="0" i="1" dirty="0"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𝑤</m:t>
                        </m:r>
                      </m:e>
                      <m:sub>
                        <m:r>
                          <a:rPr lang="en-US" altLang="zh-CN" b="0" i="1" smtClean="0">
                            <a:solidFill>
                              <a:schemeClr val="tx1"/>
                            </a:solidFill>
                            <a:latin typeface="Cambria Math" panose="02040503050406030204" pitchFamily="18" charset="0"/>
                          </a:rPr>
                          <m:t>𝑡</m:t>
                        </m:r>
                      </m:sub>
                    </m:sSub>
                    <m:r>
                      <a:rPr lang="en-US" altLang="zh-CN" b="0" i="1" smtClean="0">
                        <a:solidFill>
                          <a:schemeClr val="tx1"/>
                        </a:solidFill>
                        <a:latin typeface="Cambria Math" panose="02040503050406030204" pitchFamily="18" charset="0"/>
                      </a:rPr>
                      <m:t>)</m:t>
                    </m:r>
                  </m:oMath>
                </a14:m>
                <a:r>
                  <a:rPr lang="en-US" altLang="zh-CN" dirty="0">
                    <a:solidFill>
                      <a:schemeClr val="tx1"/>
                    </a:solidFill>
                  </a:rPr>
                  <a:t> </a:t>
                </a:r>
                <a:r>
                  <a:rPr lang="en-US" altLang="zh-CN" dirty="0"/>
                  <a:t>represents</a:t>
                </a:r>
                <a:r>
                  <a:rPr lang="en-US" altLang="zh-CN" dirty="0">
                    <a:solidFill>
                      <a:schemeClr val="tx1"/>
                    </a:solidFill>
                  </a:rPr>
                  <a:t> the gradient contribution of data point </a:t>
                </a:r>
                <a14:m>
                  <m:oMath xmlns:m="http://schemas.openxmlformats.org/officeDocument/2006/math">
                    <m:d>
                      <m:dPr>
                        <m:ctrlPr>
                          <a:rPr lang="en-US" altLang="zh-CN" i="1" smtClean="0">
                            <a:solidFill>
                              <a:schemeClr val="tx1"/>
                            </a:solidFill>
                            <a:latin typeface="Cambria Math" panose="02040503050406030204" pitchFamily="18" charset="0"/>
                          </a:rPr>
                        </m:ctrlPr>
                      </m:dPr>
                      <m:e>
                        <m:sSub>
                          <m:sSubPr>
                            <m:ctrlPr>
                              <a:rPr lang="en-US" altLang="zh-CN" i="1" dirty="0">
                                <a:solidFill>
                                  <a:schemeClr val="tx1"/>
                                </a:solidFill>
                                <a:latin typeface="Cambria Math" panose="02040503050406030204" pitchFamily="18" charset="0"/>
                              </a:rPr>
                            </m:ctrlPr>
                          </m:sSubPr>
                          <m:e>
                            <m:r>
                              <a:rPr lang="en-US" altLang="zh-CN" i="1" dirty="0">
                                <a:solidFill>
                                  <a:schemeClr val="tx1"/>
                                </a:solidFill>
                                <a:latin typeface="Cambria Math" panose="02040503050406030204" pitchFamily="18" charset="0"/>
                              </a:rPr>
                              <m:t>𝑥</m:t>
                            </m:r>
                          </m:e>
                          <m:sub>
                            <m:r>
                              <a:rPr lang="en-US" altLang="zh-CN" i="1" dirty="0">
                                <a:solidFill>
                                  <a:schemeClr val="tx1"/>
                                </a:solidFill>
                                <a:latin typeface="Cambria Math" panose="02040503050406030204" pitchFamily="18" charset="0"/>
                              </a:rPr>
                              <m:t>𝑖</m:t>
                            </m:r>
                          </m:sub>
                        </m:sSub>
                        <m:r>
                          <a:rPr lang="en-US" altLang="zh-CN" i="1" dirty="0">
                            <a:solidFill>
                              <a:schemeClr val="tx1"/>
                            </a:solidFill>
                            <a:latin typeface="Cambria Math" panose="02040503050406030204" pitchFamily="18" charset="0"/>
                          </a:rPr>
                          <m:t>,</m:t>
                        </m:r>
                        <m:sSub>
                          <m:sSubPr>
                            <m:ctrlPr>
                              <a:rPr lang="en-US" altLang="zh-CN" i="1" dirty="0">
                                <a:solidFill>
                                  <a:schemeClr val="tx1"/>
                                </a:solidFill>
                                <a:latin typeface="Cambria Math" panose="02040503050406030204" pitchFamily="18" charset="0"/>
                              </a:rPr>
                            </m:ctrlPr>
                          </m:sSubPr>
                          <m:e>
                            <m:r>
                              <a:rPr lang="en-US" altLang="zh-CN" i="1" dirty="0">
                                <a:solidFill>
                                  <a:schemeClr val="tx1"/>
                                </a:solidFill>
                                <a:latin typeface="Cambria Math" panose="02040503050406030204" pitchFamily="18" charset="0"/>
                              </a:rPr>
                              <m:t>𝑦</m:t>
                            </m:r>
                          </m:e>
                          <m:sub>
                            <m:r>
                              <a:rPr lang="en-US" altLang="zh-CN" i="1" dirty="0">
                                <a:solidFill>
                                  <a:schemeClr val="tx1"/>
                                </a:solidFill>
                                <a:latin typeface="Cambria Math" panose="02040503050406030204" pitchFamily="18" charset="0"/>
                              </a:rPr>
                              <m:t>𝑖</m:t>
                            </m:r>
                          </m:sub>
                        </m:sSub>
                      </m:e>
                    </m:d>
                  </m:oMath>
                </a14:m>
                <a:r>
                  <a:rPr lang="en-US" altLang="zh-CN" dirty="0">
                    <a:solidFill>
                      <a:schemeClr val="tx1"/>
                    </a:solidFill>
                  </a:rPr>
                  <a:t> at </a:t>
                </a:r>
                <a:r>
                  <a:rPr lang="en-US" altLang="zh-CN" i="1" dirty="0">
                    <a:solidFill>
                      <a:schemeClr val="tx1"/>
                    </a:solidFill>
                  </a:rPr>
                  <a:t>t</a:t>
                </a:r>
              </a:p>
              <a:p>
                <a:r>
                  <a:rPr lang="en-US" altLang="zh-CN" sz="2600" b="0" i="0" dirty="0">
                    <a:solidFill>
                      <a:schemeClr val="tx1"/>
                    </a:solidFill>
                    <a:effectLst/>
                  </a:rPr>
                  <a:t>Store </a:t>
                </a:r>
                <a14:m>
                  <m:oMath xmlns:m="http://schemas.openxmlformats.org/officeDocument/2006/math">
                    <m:sSub>
                      <m:sSubPr>
                        <m:ctrlPr>
                          <a:rPr lang="en-US" altLang="zh-CN" sz="2600" b="0" i="1" smtClean="0">
                            <a:solidFill>
                              <a:schemeClr val="tx1"/>
                            </a:solidFill>
                            <a:effectLst/>
                            <a:latin typeface="Cambria Math" panose="02040503050406030204" pitchFamily="18" charset="0"/>
                          </a:rPr>
                        </m:ctrlPr>
                      </m:sSubPr>
                      <m:e>
                        <m:r>
                          <a:rPr lang="en-US" altLang="zh-CN" sz="2600" b="0" i="1" smtClean="0">
                            <a:solidFill>
                              <a:schemeClr val="tx1"/>
                            </a:solidFill>
                            <a:effectLst/>
                            <a:latin typeface="Cambria Math" panose="02040503050406030204" pitchFamily="18" charset="0"/>
                          </a:rPr>
                          <m:t>𝑤</m:t>
                        </m:r>
                      </m:e>
                      <m:sub>
                        <m:r>
                          <a:rPr lang="en-US" altLang="zh-CN" sz="2600" b="0" i="1" smtClean="0">
                            <a:solidFill>
                              <a:schemeClr val="tx1"/>
                            </a:solidFill>
                            <a:effectLst/>
                            <a:latin typeface="Cambria Math" panose="02040503050406030204" pitchFamily="18" charset="0"/>
                          </a:rPr>
                          <m:t>0</m:t>
                        </m:r>
                      </m:sub>
                    </m:sSub>
                  </m:oMath>
                </a14:m>
                <a:r>
                  <a:rPr lang="en-US" altLang="zh-CN" sz="2600" dirty="0"/>
                  <a:t>, </a:t>
                </a:r>
                <a14:m>
                  <m:oMath xmlns:m="http://schemas.openxmlformats.org/officeDocument/2006/math">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𝑤</m:t>
                        </m:r>
                      </m:e>
                      <m:sub>
                        <m:r>
                          <a:rPr lang="en-US" altLang="zh-CN" sz="2600" b="0" i="1" smtClean="0">
                            <a:latin typeface="Cambria Math" panose="02040503050406030204" pitchFamily="18" charset="0"/>
                          </a:rPr>
                          <m:t>1</m:t>
                        </m:r>
                      </m:sub>
                    </m:sSub>
                    <m:r>
                      <a:rPr lang="en-US" altLang="zh-CN" sz="2600" i="1">
                        <a:latin typeface="Cambria Math" panose="02040503050406030204" pitchFamily="18" charset="0"/>
                      </a:rPr>
                      <m:t> </m:t>
                    </m:r>
                  </m:oMath>
                </a14:m>
                <a:r>
                  <a:rPr lang="en-US" altLang="zh-CN" sz="2600" dirty="0"/>
                  <a:t>, …, </a:t>
                </a:r>
                <a14:m>
                  <m:oMath xmlns:m="http://schemas.openxmlformats.org/officeDocument/2006/math">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𝑤</m:t>
                        </m:r>
                      </m:e>
                      <m:sub>
                        <m:r>
                          <a:rPr lang="en-US" altLang="zh-CN" sz="2600" b="0" i="1" smtClean="0">
                            <a:latin typeface="Cambria Math" panose="02040503050406030204" pitchFamily="18" charset="0"/>
                          </a:rPr>
                          <m:t>𝑇</m:t>
                        </m:r>
                      </m:sub>
                    </m:sSub>
                    <m:r>
                      <a:rPr lang="en-US" altLang="zh-CN" sz="2600" b="0" i="1" smtClean="0">
                        <a:latin typeface="Cambria Math" panose="02040503050406030204" pitchFamily="18" charset="0"/>
                      </a:rPr>
                      <m:t> </m:t>
                    </m:r>
                  </m:oMath>
                </a14:m>
                <a:r>
                  <a:rPr lang="en-US" altLang="zh-CN" sz="2600" b="0" i="0" dirty="0">
                    <a:solidFill>
                      <a:schemeClr val="tx1"/>
                    </a:solidFill>
                    <a:effectLst/>
                  </a:rPr>
                  <a:t>for valuation</a:t>
                </a:r>
              </a:p>
              <a:p>
                <a:r>
                  <a:rPr lang="en-US" altLang="zh-CN" sz="2600" b="0" i="0" dirty="0">
                    <a:solidFill>
                      <a:schemeClr val="tx1"/>
                    </a:solidFill>
                    <a:effectLst/>
                  </a:rPr>
                  <a:t>Use </a:t>
                </a:r>
                <a:r>
                  <a:rPr lang="en-US" altLang="zh-CN" sz="2600" dirty="0"/>
                  <a:t>the final</a:t>
                </a:r>
                <a:r>
                  <a:rPr lang="en-US" altLang="zh-CN" sz="2600" b="0" i="0" dirty="0">
                    <a:solidFill>
                      <a:schemeClr val="tx1"/>
                    </a:solidFill>
                    <a:effectLst/>
                  </a:rPr>
                  <a:t> </a:t>
                </a:r>
                <a:r>
                  <a:rPr lang="en-US" altLang="zh-CN" sz="2600" dirty="0">
                    <a:solidFill>
                      <a:schemeClr val="tx1"/>
                    </a:solidFill>
                  </a:rPr>
                  <a:t>parameters </a:t>
                </a:r>
                <a14:m>
                  <m:oMath xmlns:m="http://schemas.openxmlformats.org/officeDocument/2006/math">
                    <m:sSup>
                      <m:sSupPr>
                        <m:ctrlPr>
                          <a:rPr lang="en-US" altLang="zh-CN" sz="2800" i="1" dirty="0" smtClean="0">
                            <a:solidFill>
                              <a:srgbClr val="0D0D0D"/>
                            </a:solidFill>
                            <a:latin typeface="Cambria Math" panose="02040503050406030204" pitchFamily="18" charset="0"/>
                          </a:rPr>
                        </m:ctrlPr>
                      </m:sSupPr>
                      <m:e>
                        <m:r>
                          <a:rPr lang="en-US" altLang="zh-CN" sz="2800" i="1" dirty="0">
                            <a:solidFill>
                              <a:srgbClr val="0D0D0D"/>
                            </a:solidFill>
                            <a:latin typeface="Cambria Math" panose="02040503050406030204" pitchFamily="18" charset="0"/>
                          </a:rPr>
                          <m:t>𝑤</m:t>
                        </m:r>
                      </m:e>
                      <m:sup>
                        <m:r>
                          <a:rPr lang="en-US" altLang="zh-CN" sz="2800" i="1" dirty="0">
                            <a:solidFill>
                              <a:srgbClr val="0D0D0D"/>
                            </a:solidFill>
                            <a:latin typeface="Cambria Math" panose="02040503050406030204" pitchFamily="18" charset="0"/>
                          </a:rPr>
                          <m:t>∗</m:t>
                        </m:r>
                      </m:sup>
                    </m:sSup>
                    <m:r>
                      <a:rPr lang="en-US" altLang="zh-CN" sz="2800" i="1" dirty="0">
                        <a:solidFill>
                          <a:srgbClr val="0D0D0D"/>
                        </a:solidFill>
                        <a:latin typeface="Cambria Math" panose="02040503050406030204" pitchFamily="18" charset="0"/>
                      </a:rPr>
                      <m:t> </m:t>
                    </m:r>
                  </m:oMath>
                </a14:m>
                <a:r>
                  <a:rPr lang="en-US" altLang="zh-CN" sz="2600" dirty="0">
                    <a:solidFill>
                      <a:schemeClr val="tx1"/>
                    </a:solidFill>
                  </a:rPr>
                  <a:t>as </a:t>
                </a:r>
                <a:r>
                  <a:rPr lang="en-US" altLang="zh-CN" sz="2600" b="0" i="0" dirty="0">
                    <a:solidFill>
                      <a:schemeClr val="tx1"/>
                    </a:solidFill>
                    <a:effectLst/>
                  </a:rPr>
                  <a:t>benchmark</a:t>
                </a:r>
              </a:p>
              <a:p>
                <a:pPr lvl="1"/>
                <a:r>
                  <a:rPr lang="en-US" altLang="zh-CN" dirty="0"/>
                  <a:t>Assume the final </a:t>
                </a:r>
                <a14:m>
                  <m:oMath xmlns:m="http://schemas.openxmlformats.org/officeDocument/2006/math">
                    <m:sSup>
                      <m:sSupPr>
                        <m:ctrlPr>
                          <a:rPr lang="en-US" altLang="zh-CN" sz="2400" i="1" dirty="0" smtClean="0">
                            <a:solidFill>
                              <a:srgbClr val="0D0D0D"/>
                            </a:solidFill>
                            <a:latin typeface="Cambria Math" panose="02040503050406030204" pitchFamily="18" charset="0"/>
                          </a:rPr>
                        </m:ctrlPr>
                      </m:sSupPr>
                      <m:e>
                        <m:r>
                          <a:rPr lang="en-US" altLang="zh-CN" sz="2400" i="1" dirty="0">
                            <a:solidFill>
                              <a:srgbClr val="0D0D0D"/>
                            </a:solidFill>
                            <a:latin typeface="Cambria Math" panose="02040503050406030204" pitchFamily="18" charset="0"/>
                          </a:rPr>
                          <m:t>𝑤</m:t>
                        </m:r>
                      </m:e>
                      <m:sup>
                        <m:r>
                          <a:rPr lang="en-US" altLang="zh-CN" sz="2400" i="1" dirty="0">
                            <a:solidFill>
                              <a:srgbClr val="0D0D0D"/>
                            </a:solidFill>
                            <a:latin typeface="Cambria Math" panose="02040503050406030204" pitchFamily="18" charset="0"/>
                          </a:rPr>
                          <m:t>∗</m:t>
                        </m:r>
                      </m:sup>
                    </m:sSup>
                    <m:r>
                      <a:rPr lang="en-US" altLang="zh-CN" sz="2400" i="1" dirty="0">
                        <a:solidFill>
                          <a:srgbClr val="0D0D0D"/>
                        </a:solidFill>
                        <a:latin typeface="Cambria Math" panose="02040503050406030204" pitchFamily="18" charset="0"/>
                      </a:rPr>
                      <m:t> </m:t>
                    </m:r>
                  </m:oMath>
                </a14:m>
                <a:r>
                  <a:rPr lang="en-US" altLang="zh-CN" dirty="0"/>
                  <a:t>as the optimal parameters</a:t>
                </a:r>
              </a:p>
              <a:p>
                <a:pPr lvl="1"/>
                <a:r>
                  <a:rPr lang="en-US" altLang="zh-CN" dirty="0"/>
                  <a:t>Measure each data point's contribution towards </a:t>
                </a:r>
                <a14:m>
                  <m:oMath xmlns:m="http://schemas.openxmlformats.org/officeDocument/2006/math">
                    <m:sSup>
                      <m:sSupPr>
                        <m:ctrlPr>
                          <a:rPr lang="en-US" altLang="zh-CN" sz="2400" i="1" dirty="0" smtClean="0">
                            <a:solidFill>
                              <a:srgbClr val="0D0D0D"/>
                            </a:solidFill>
                            <a:latin typeface="Cambria Math" panose="02040503050406030204" pitchFamily="18" charset="0"/>
                          </a:rPr>
                        </m:ctrlPr>
                      </m:sSupPr>
                      <m:e>
                        <m:r>
                          <a:rPr lang="en-US" altLang="zh-CN" sz="2400" i="1" dirty="0">
                            <a:solidFill>
                              <a:srgbClr val="0D0D0D"/>
                            </a:solidFill>
                            <a:latin typeface="Cambria Math" panose="02040503050406030204" pitchFamily="18" charset="0"/>
                          </a:rPr>
                          <m:t>𝑤</m:t>
                        </m:r>
                      </m:e>
                      <m:sup>
                        <m:r>
                          <a:rPr lang="en-US" altLang="zh-CN" sz="2400" i="1" dirty="0">
                            <a:solidFill>
                              <a:srgbClr val="0D0D0D"/>
                            </a:solidFill>
                            <a:latin typeface="Cambria Math" panose="02040503050406030204" pitchFamily="18" charset="0"/>
                          </a:rPr>
                          <m:t>∗</m:t>
                        </m:r>
                      </m:sup>
                    </m:sSup>
                  </m:oMath>
                </a14:m>
                <a:endParaRPr lang="en-US" altLang="zh-CN" b="0" i="0" dirty="0">
                  <a:solidFill>
                    <a:schemeClr val="tx1"/>
                  </a:solidFill>
                  <a:effectLst/>
                </a:endParaRPr>
              </a:p>
            </p:txBody>
          </p:sp>
        </mc:Choice>
        <mc:Fallback xmlns="">
          <p:sp>
            <p:nvSpPr>
              <p:cNvPr id="3" name="Content Placeholder 2">
                <a:extLst>
                  <a:ext uri="{FF2B5EF4-FFF2-40B4-BE49-F238E27FC236}">
                    <a16:creationId xmlns:a16="http://schemas.microsoft.com/office/drawing/2014/main" id="{C815DA55-1429-8B26-41D8-409F313C775B}"/>
                  </a:ext>
                </a:extLst>
              </p:cNvPr>
              <p:cNvSpPr>
                <a:spLocks noGrp="1" noRot="1" noChangeAspect="1" noMove="1" noResize="1" noEditPoints="1" noAdjustHandles="1" noChangeArrowheads="1" noChangeShapeType="1" noTextEdit="1"/>
              </p:cNvSpPr>
              <p:nvPr>
                <p:ph idx="1"/>
              </p:nvPr>
            </p:nvSpPr>
            <p:spPr>
              <a:xfrm>
                <a:off x="562708" y="1575733"/>
                <a:ext cx="7377672" cy="5282267"/>
              </a:xfrm>
              <a:blipFill>
                <a:blip r:embed="rId3"/>
                <a:stretch>
                  <a:fillRect l="-1652" t="-1845"/>
                </a:stretch>
              </a:blipFill>
            </p:spPr>
            <p:txBody>
              <a:bodyPr/>
              <a:lstStyle/>
              <a:p>
                <a:r>
                  <a:rPr lang="en-HK">
                    <a:noFill/>
                  </a:rPr>
                  <a:t> </a:t>
                </a:r>
              </a:p>
            </p:txBody>
          </p:sp>
        </mc:Fallback>
      </mc:AlternateContent>
      <p:grpSp>
        <p:nvGrpSpPr>
          <p:cNvPr id="5" name="组合 4">
            <a:extLst>
              <a:ext uri="{FF2B5EF4-FFF2-40B4-BE49-F238E27FC236}">
                <a16:creationId xmlns:a16="http://schemas.microsoft.com/office/drawing/2014/main" id="{0486F480-A6D9-6C27-13C5-B0703975709F}"/>
              </a:ext>
            </a:extLst>
          </p:cNvPr>
          <p:cNvGrpSpPr/>
          <p:nvPr/>
        </p:nvGrpSpPr>
        <p:grpSpPr>
          <a:xfrm>
            <a:off x="7931595" y="2559401"/>
            <a:ext cx="3562066" cy="2514056"/>
            <a:chOff x="7874758" y="2997137"/>
            <a:chExt cx="3562066" cy="2514056"/>
          </a:xfrm>
        </p:grpSpPr>
        <p:cxnSp>
          <p:nvCxnSpPr>
            <p:cNvPr id="6" name="直接箭头连接符 5">
              <a:extLst>
                <a:ext uri="{FF2B5EF4-FFF2-40B4-BE49-F238E27FC236}">
                  <a16:creationId xmlns:a16="http://schemas.microsoft.com/office/drawing/2014/main" id="{3D3C023E-1F9B-E7B0-8E71-EC1965819B4A}"/>
                </a:ext>
              </a:extLst>
            </p:cNvPr>
            <p:cNvCxnSpPr>
              <a:cxnSpLocks/>
            </p:cNvCxnSpPr>
            <p:nvPr/>
          </p:nvCxnSpPr>
          <p:spPr>
            <a:xfrm>
              <a:off x="7874758" y="5499518"/>
              <a:ext cx="3562066"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27C64081-10B8-72EC-98F3-8994A95F9F19}"/>
                </a:ext>
              </a:extLst>
            </p:cNvPr>
            <p:cNvCxnSpPr>
              <a:cxnSpLocks/>
            </p:cNvCxnSpPr>
            <p:nvPr/>
          </p:nvCxnSpPr>
          <p:spPr>
            <a:xfrm flipV="1">
              <a:off x="7880369" y="2997137"/>
              <a:ext cx="0" cy="25140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任意多边形: 形状 47">
            <a:extLst>
              <a:ext uri="{FF2B5EF4-FFF2-40B4-BE49-F238E27FC236}">
                <a16:creationId xmlns:a16="http://schemas.microsoft.com/office/drawing/2014/main" id="{F2818DC7-F039-7936-A123-83D8B5A92528}"/>
              </a:ext>
            </a:extLst>
          </p:cNvPr>
          <p:cNvSpPr/>
          <p:nvPr/>
        </p:nvSpPr>
        <p:spPr>
          <a:xfrm>
            <a:off x="8197871" y="2935755"/>
            <a:ext cx="3216048" cy="1896906"/>
          </a:xfrm>
          <a:custGeom>
            <a:avLst/>
            <a:gdLst>
              <a:gd name="connsiteX0" fmla="*/ 0 w 3704811"/>
              <a:gd name="connsiteY0" fmla="*/ 0 h 1896906"/>
              <a:gd name="connsiteX1" fmla="*/ 980440 w 3704811"/>
              <a:gd name="connsiteY1" fmla="*/ 1524000 h 1896906"/>
              <a:gd name="connsiteX2" fmla="*/ 1798320 w 3704811"/>
              <a:gd name="connsiteY2" fmla="*/ 1894840 h 1896906"/>
              <a:gd name="connsiteX3" fmla="*/ 2514600 w 3704811"/>
              <a:gd name="connsiteY3" fmla="*/ 1645920 h 1896906"/>
              <a:gd name="connsiteX4" fmla="*/ 3083560 w 3704811"/>
              <a:gd name="connsiteY4" fmla="*/ 1076960 h 1896906"/>
              <a:gd name="connsiteX5" fmla="*/ 3632200 w 3704811"/>
              <a:gd name="connsiteY5" fmla="*/ 152400 h 1896906"/>
              <a:gd name="connsiteX6" fmla="*/ 3683000 w 3704811"/>
              <a:gd name="connsiteY6" fmla="*/ 35560 h 18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11" h="1896906">
                <a:moveTo>
                  <a:pt x="0" y="0"/>
                </a:moveTo>
                <a:cubicBezTo>
                  <a:pt x="340360" y="604096"/>
                  <a:pt x="680720" y="1208193"/>
                  <a:pt x="980440" y="1524000"/>
                </a:cubicBezTo>
                <a:cubicBezTo>
                  <a:pt x="1280160" y="1839807"/>
                  <a:pt x="1542627" y="1874520"/>
                  <a:pt x="1798320" y="1894840"/>
                </a:cubicBezTo>
                <a:cubicBezTo>
                  <a:pt x="2054013" y="1915160"/>
                  <a:pt x="2300393" y="1782233"/>
                  <a:pt x="2514600" y="1645920"/>
                </a:cubicBezTo>
                <a:cubicBezTo>
                  <a:pt x="2728807" y="1509607"/>
                  <a:pt x="2897293" y="1325880"/>
                  <a:pt x="3083560" y="1076960"/>
                </a:cubicBezTo>
                <a:cubicBezTo>
                  <a:pt x="3269827" y="828040"/>
                  <a:pt x="3532293" y="325967"/>
                  <a:pt x="3632200" y="152400"/>
                </a:cubicBezTo>
                <a:cubicBezTo>
                  <a:pt x="3732107" y="-21167"/>
                  <a:pt x="3707553" y="7196"/>
                  <a:pt x="3683000" y="35560"/>
                </a:cubicBezTo>
              </a:path>
            </a:pathLst>
          </a:custGeom>
          <a:noFill/>
          <a:ln w="12700">
            <a:solidFill>
              <a:srgbClr val="0D0D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FA31A23F-4654-968A-DA61-9CA60161206F}"/>
              </a:ext>
            </a:extLst>
          </p:cNvPr>
          <p:cNvSpPr/>
          <p:nvPr/>
        </p:nvSpPr>
        <p:spPr>
          <a:xfrm>
            <a:off x="9773512" y="4810939"/>
            <a:ext cx="59734" cy="59734"/>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9" name="椭圆 28">
            <a:extLst>
              <a:ext uri="{FF2B5EF4-FFF2-40B4-BE49-F238E27FC236}">
                <a16:creationId xmlns:a16="http://schemas.microsoft.com/office/drawing/2014/main" id="{6A004A6D-123A-68F5-ED05-100E7C0999D1}"/>
              </a:ext>
            </a:extLst>
          </p:cNvPr>
          <p:cNvSpPr/>
          <p:nvPr/>
        </p:nvSpPr>
        <p:spPr>
          <a:xfrm>
            <a:off x="8414166" y="3428618"/>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E9CAE96-202E-BC09-21A2-247BD1DD85C3}"/>
                  </a:ext>
                </a:extLst>
              </p:cNvPr>
              <p:cNvSpPr txBox="1"/>
              <p:nvPr/>
            </p:nvSpPr>
            <p:spPr>
              <a:xfrm>
                <a:off x="8454754" y="3217912"/>
                <a:ext cx="3618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31" name="文本框 30">
                <a:extLst>
                  <a:ext uri="{FF2B5EF4-FFF2-40B4-BE49-F238E27FC236}">
                    <a16:creationId xmlns:a16="http://schemas.microsoft.com/office/drawing/2014/main" id="{0E9CAE96-202E-BC09-21A2-247BD1DD85C3}"/>
                  </a:ext>
                </a:extLst>
              </p:cNvPr>
              <p:cNvSpPr txBox="1">
                <a:spLocks noRot="1" noChangeAspect="1" noMove="1" noResize="1" noEditPoints="1" noAdjustHandles="1" noChangeArrowheads="1" noChangeShapeType="1" noTextEdit="1"/>
              </p:cNvSpPr>
              <p:nvPr/>
            </p:nvSpPr>
            <p:spPr>
              <a:xfrm>
                <a:off x="8454754" y="3217912"/>
                <a:ext cx="361854" cy="369332"/>
              </a:xfrm>
              <a:prstGeom prst="rect">
                <a:avLst/>
              </a:prstGeom>
              <a:blipFill>
                <a:blip r:embed="rId4"/>
                <a:stretch>
                  <a:fillRect r="-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5309EEAD-DEEE-C5EC-44B4-4309BB1F7B4E}"/>
                  </a:ext>
                </a:extLst>
              </p:cNvPr>
              <p:cNvSpPr txBox="1"/>
              <p:nvPr/>
            </p:nvSpPr>
            <p:spPr>
              <a:xfrm>
                <a:off x="9850286" y="4806845"/>
                <a:ext cx="3281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solidFill>
                                <a:srgbClr val="00B050"/>
                              </a:solidFill>
                              <a:latin typeface="Cambria Math" panose="02040503050406030204" pitchFamily="18" charset="0"/>
                            </a:rPr>
                          </m:ctrlPr>
                        </m:sSupPr>
                        <m:e>
                          <m:r>
                            <a:rPr lang="en-US" altLang="zh-CN" b="0" i="1" smtClean="0">
                              <a:solidFill>
                                <a:srgbClr val="00B050"/>
                              </a:solidFill>
                              <a:latin typeface="Cambria Math" panose="02040503050406030204" pitchFamily="18" charset="0"/>
                            </a:rPr>
                            <m:t>𝑤</m:t>
                          </m:r>
                        </m:e>
                        <m:sup>
                          <m:r>
                            <a:rPr lang="en-US" altLang="zh-CN" b="0" i="1" smtClean="0">
                              <a:solidFill>
                                <a:srgbClr val="00B050"/>
                              </a:solidFill>
                              <a:latin typeface="Cambria Math" panose="02040503050406030204" pitchFamily="18" charset="0"/>
                            </a:rPr>
                            <m:t>∗</m:t>
                          </m:r>
                        </m:sup>
                      </m:sSup>
                    </m:oMath>
                  </m:oMathPara>
                </a14:m>
                <a:endParaRPr lang="zh-CN" altLang="en-US" dirty="0"/>
              </a:p>
            </p:txBody>
          </p:sp>
        </mc:Choice>
        <mc:Fallback xmlns="">
          <p:sp>
            <p:nvSpPr>
              <p:cNvPr id="32" name="文本框 31">
                <a:extLst>
                  <a:ext uri="{FF2B5EF4-FFF2-40B4-BE49-F238E27FC236}">
                    <a16:creationId xmlns:a16="http://schemas.microsoft.com/office/drawing/2014/main" id="{5309EEAD-DEEE-C5EC-44B4-4309BB1F7B4E}"/>
                  </a:ext>
                </a:extLst>
              </p:cNvPr>
              <p:cNvSpPr txBox="1">
                <a:spLocks noRot="1" noChangeAspect="1" noMove="1" noResize="1" noEditPoints="1" noAdjustHandles="1" noChangeArrowheads="1" noChangeShapeType="1" noTextEdit="1"/>
              </p:cNvSpPr>
              <p:nvPr/>
            </p:nvSpPr>
            <p:spPr>
              <a:xfrm>
                <a:off x="9850286" y="4806845"/>
                <a:ext cx="328167" cy="276999"/>
              </a:xfrm>
              <a:prstGeom prst="rect">
                <a:avLst/>
              </a:prstGeom>
              <a:blipFill>
                <a:blip r:embed="rId5"/>
                <a:stretch>
                  <a:fillRect l="-11111" r="-1852"/>
                </a:stretch>
              </a:blipFill>
            </p:spPr>
            <p:txBody>
              <a:bodyPr/>
              <a:lstStyle/>
              <a:p>
                <a:r>
                  <a:rPr lang="zh-CN" altLang="en-US">
                    <a:noFill/>
                  </a:rPr>
                  <a:t> </a:t>
                </a:r>
              </a:p>
            </p:txBody>
          </p:sp>
        </mc:Fallback>
      </mc:AlternateContent>
      <p:sp>
        <p:nvSpPr>
          <p:cNvPr id="45" name="椭圆 44">
            <a:extLst>
              <a:ext uri="{FF2B5EF4-FFF2-40B4-BE49-F238E27FC236}">
                <a16:creationId xmlns:a16="http://schemas.microsoft.com/office/drawing/2014/main" id="{FCB1808F-7BC5-DE53-A246-8C8B82C8CF9C}"/>
              </a:ext>
            </a:extLst>
          </p:cNvPr>
          <p:cNvSpPr/>
          <p:nvPr/>
        </p:nvSpPr>
        <p:spPr>
          <a:xfrm>
            <a:off x="8819289" y="4150795"/>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p:sp>
        <p:nvSpPr>
          <p:cNvPr id="46" name="椭圆 45">
            <a:extLst>
              <a:ext uri="{FF2B5EF4-FFF2-40B4-BE49-F238E27FC236}">
                <a16:creationId xmlns:a16="http://schemas.microsoft.com/office/drawing/2014/main" id="{273DEBE0-2BEC-28B2-6B5C-97BC8F2A4C3D}"/>
              </a:ext>
            </a:extLst>
          </p:cNvPr>
          <p:cNvSpPr/>
          <p:nvPr/>
        </p:nvSpPr>
        <p:spPr>
          <a:xfrm>
            <a:off x="9506602" y="4773223"/>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01729C7A-CF3E-B80D-CF81-0203AA110D12}"/>
                  </a:ext>
                </a:extLst>
              </p:cNvPr>
              <p:cNvSpPr txBox="1"/>
              <p:nvPr/>
            </p:nvSpPr>
            <p:spPr>
              <a:xfrm>
                <a:off x="8846092" y="3889544"/>
                <a:ext cx="3618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m:oMathPara>
                </a14:m>
                <a:endParaRPr lang="zh-CN" altLang="en-US" dirty="0"/>
              </a:p>
            </p:txBody>
          </p:sp>
        </mc:Choice>
        <mc:Fallback xmlns="">
          <p:sp>
            <p:nvSpPr>
              <p:cNvPr id="47" name="文本框 46">
                <a:extLst>
                  <a:ext uri="{FF2B5EF4-FFF2-40B4-BE49-F238E27FC236}">
                    <a16:creationId xmlns:a16="http://schemas.microsoft.com/office/drawing/2014/main" id="{01729C7A-CF3E-B80D-CF81-0203AA110D12}"/>
                  </a:ext>
                </a:extLst>
              </p:cNvPr>
              <p:cNvSpPr txBox="1">
                <a:spLocks noRot="1" noChangeAspect="1" noMove="1" noResize="1" noEditPoints="1" noAdjustHandles="1" noChangeArrowheads="1" noChangeShapeType="1" noTextEdit="1"/>
              </p:cNvSpPr>
              <p:nvPr/>
            </p:nvSpPr>
            <p:spPr>
              <a:xfrm>
                <a:off x="8846092" y="3889544"/>
                <a:ext cx="361854" cy="369332"/>
              </a:xfrm>
              <a:prstGeom prst="rect">
                <a:avLst/>
              </a:prstGeom>
              <a:blipFill>
                <a:blip r:embed="rId6"/>
                <a:stretch>
                  <a:fillRect r="-694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20C34FB-73CD-A0D9-AC47-7FBB09809B99}"/>
                  </a:ext>
                </a:extLst>
              </p:cNvPr>
              <p:cNvSpPr txBox="1"/>
              <p:nvPr/>
            </p:nvSpPr>
            <p:spPr>
              <a:xfrm>
                <a:off x="8941357" y="4641133"/>
                <a:ext cx="3618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−1</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C20C34FB-73CD-A0D9-AC47-7FBB09809B99}"/>
                  </a:ext>
                </a:extLst>
              </p:cNvPr>
              <p:cNvSpPr txBox="1">
                <a:spLocks noRot="1" noChangeAspect="1" noMove="1" noResize="1" noEditPoints="1" noAdjustHandles="1" noChangeArrowheads="1" noChangeShapeType="1" noTextEdit="1"/>
              </p:cNvSpPr>
              <p:nvPr/>
            </p:nvSpPr>
            <p:spPr>
              <a:xfrm>
                <a:off x="8941357" y="4641133"/>
                <a:ext cx="361854" cy="369332"/>
              </a:xfrm>
              <a:prstGeom prst="rect">
                <a:avLst/>
              </a:prstGeom>
              <a:blipFill>
                <a:blip r:embed="rId7"/>
                <a:stretch>
                  <a:fillRect r="-77966"/>
                </a:stretch>
              </a:blipFill>
            </p:spPr>
            <p:txBody>
              <a:bodyPr/>
              <a:lstStyle/>
              <a:p>
                <a:r>
                  <a:rPr lang="zh-CN" altLang="en-US">
                    <a:noFill/>
                  </a:rPr>
                  <a:t> </a:t>
                </a:r>
              </a:p>
            </p:txBody>
          </p:sp>
        </mc:Fallback>
      </mc:AlternateContent>
      <p:cxnSp>
        <p:nvCxnSpPr>
          <p:cNvPr id="51" name="直接箭头连接符 50">
            <a:extLst>
              <a:ext uri="{FF2B5EF4-FFF2-40B4-BE49-F238E27FC236}">
                <a16:creationId xmlns:a16="http://schemas.microsoft.com/office/drawing/2014/main" id="{5AC407DD-6473-DF24-E92E-80C64412794E}"/>
              </a:ext>
            </a:extLst>
          </p:cNvPr>
          <p:cNvCxnSpPr>
            <a:cxnSpLocks/>
          </p:cNvCxnSpPr>
          <p:nvPr/>
        </p:nvCxnSpPr>
        <p:spPr>
          <a:xfrm>
            <a:off x="8453166" y="3447028"/>
            <a:ext cx="398734" cy="75667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68BCF4EB-23B1-C549-B549-E8AB3C297BAB}"/>
              </a:ext>
            </a:extLst>
          </p:cNvPr>
          <p:cNvCxnSpPr>
            <a:cxnSpLocks/>
            <a:endCxn id="48" idx="1"/>
          </p:cNvCxnSpPr>
          <p:nvPr/>
        </p:nvCxnSpPr>
        <p:spPr>
          <a:xfrm>
            <a:off x="8851900" y="4191000"/>
            <a:ext cx="197065" cy="26875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7EDF04A6-054A-E0A3-77B2-45D80B02F95B}"/>
              </a:ext>
            </a:extLst>
          </p:cNvPr>
          <p:cNvCxnSpPr>
            <a:cxnSpLocks/>
            <a:endCxn id="28" idx="2"/>
          </p:cNvCxnSpPr>
          <p:nvPr/>
        </p:nvCxnSpPr>
        <p:spPr>
          <a:xfrm>
            <a:off x="9578340" y="4808220"/>
            <a:ext cx="195172" cy="3258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95B38CE3-65E9-8B8E-A031-1B81AF0D1EAF}"/>
              </a:ext>
            </a:extLst>
          </p:cNvPr>
          <p:cNvCxnSpPr>
            <a:cxnSpLocks/>
          </p:cNvCxnSpPr>
          <p:nvPr/>
        </p:nvCxnSpPr>
        <p:spPr>
          <a:xfrm>
            <a:off x="9290685" y="4682490"/>
            <a:ext cx="212940" cy="11318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085D0E62-BFFD-7B1E-08B5-D6C7F41CF204}"/>
              </a:ext>
            </a:extLst>
          </p:cNvPr>
          <p:cNvSpPr txBox="1"/>
          <p:nvPr/>
        </p:nvSpPr>
        <p:spPr>
          <a:xfrm>
            <a:off x="7957420" y="2358059"/>
            <a:ext cx="538930" cy="369332"/>
          </a:xfrm>
          <a:prstGeom prst="rect">
            <a:avLst/>
          </a:prstGeom>
          <a:noFill/>
        </p:spPr>
        <p:txBody>
          <a:bodyPr wrap="none" rtlCol="0">
            <a:spAutoFit/>
          </a:bodyPr>
          <a:lstStyle/>
          <a:p>
            <a:r>
              <a:rPr lang="en-US" altLang="zh-CN" dirty="0"/>
              <a:t>loss</a:t>
            </a:r>
            <a:endParaRPr lang="zh-CN" altLang="en-US" dirty="0"/>
          </a:p>
        </p:txBody>
      </p:sp>
      <p:sp>
        <p:nvSpPr>
          <p:cNvPr id="68" name="文本框 67">
            <a:extLst>
              <a:ext uri="{FF2B5EF4-FFF2-40B4-BE49-F238E27FC236}">
                <a16:creationId xmlns:a16="http://schemas.microsoft.com/office/drawing/2014/main" id="{5980CCF5-4BCD-E8FD-912D-5D33F92C9E74}"/>
              </a:ext>
            </a:extLst>
          </p:cNvPr>
          <p:cNvSpPr txBox="1"/>
          <p:nvPr/>
        </p:nvSpPr>
        <p:spPr>
          <a:xfrm>
            <a:off x="11258454" y="5087403"/>
            <a:ext cx="821700" cy="369332"/>
          </a:xfrm>
          <a:prstGeom prst="rect">
            <a:avLst/>
          </a:prstGeom>
          <a:noFill/>
        </p:spPr>
        <p:txBody>
          <a:bodyPr wrap="none" rtlCol="0">
            <a:spAutoFit/>
          </a:bodyPr>
          <a:lstStyle/>
          <a:p>
            <a:r>
              <a:rPr lang="en-US" altLang="zh-CN" dirty="0"/>
              <a:t>weight</a:t>
            </a:r>
            <a:endParaRPr lang="zh-CN" altLang="en-US" dirty="0"/>
          </a:p>
        </p:txBody>
      </p:sp>
    </p:spTree>
    <p:extLst>
      <p:ext uri="{BB962C8B-B14F-4D97-AF65-F5344CB8AC3E}">
        <p14:creationId xmlns:p14="http://schemas.microsoft.com/office/powerpoint/2010/main" val="14466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Increasing need for data sharing </a:t>
            </a:r>
          </a:p>
        </p:txBody>
      </p:sp>
      <p:sp>
        <p:nvSpPr>
          <p:cNvPr id="3" name="Content Placeholder 2"/>
          <p:cNvSpPr>
            <a:spLocks noGrp="1"/>
          </p:cNvSpPr>
          <p:nvPr>
            <p:ph idx="1"/>
          </p:nvPr>
        </p:nvSpPr>
        <p:spPr>
          <a:xfrm>
            <a:off x="838200" y="1850420"/>
            <a:ext cx="10515600" cy="3649835"/>
          </a:xfrm>
        </p:spPr>
        <p:txBody>
          <a:bodyPr>
            <a:normAutofit/>
          </a:bodyPr>
          <a:lstStyle/>
          <a:p>
            <a:r>
              <a:rPr lang="en-US" dirty="0"/>
              <a:t>Machine Learning relies on data, big and quality data</a:t>
            </a:r>
          </a:p>
          <a:p>
            <a:endParaRPr lang="en-US" dirty="0"/>
          </a:p>
          <a:p>
            <a:r>
              <a:rPr lang="en-HK" dirty="0"/>
              <a:t>As training over public data is reaching its limit, it requires individuals/institutions to share their private data</a:t>
            </a:r>
          </a:p>
          <a:p>
            <a:endParaRPr lang="en-HK" dirty="0"/>
          </a:p>
          <a:p>
            <a:r>
              <a:rPr lang="en-HK" dirty="0"/>
              <a:t>Cross-domain data sharing is more important for data-driven Apps</a:t>
            </a:r>
            <a:endParaRPr lang="en-US" dirty="0"/>
          </a:p>
          <a:p>
            <a:pPr marL="0" indent="0" algn="r">
              <a:buNone/>
            </a:pPr>
            <a:endParaRPr lang="en-US" dirty="0"/>
          </a:p>
        </p:txBody>
      </p:sp>
      <p:sp>
        <p:nvSpPr>
          <p:cNvPr id="4" name="Slide Number Placeholder 3"/>
          <p:cNvSpPr>
            <a:spLocks noGrp="1"/>
          </p:cNvSpPr>
          <p:nvPr>
            <p:ph type="sldNum" sz="quarter" idx="12"/>
          </p:nvPr>
        </p:nvSpPr>
        <p:spPr/>
        <p:txBody>
          <a:bodyPr/>
          <a:lstStyle/>
          <a:p>
            <a:fld id="{DFEEA9F7-3D7A-48B9-B47B-3DF92E1AF644}" type="slidenum">
              <a:rPr lang="en-US" smtClean="0"/>
              <a:t>2</a:t>
            </a:fld>
            <a:endParaRPr lang="en-US" dirty="0"/>
          </a:p>
        </p:txBody>
      </p:sp>
    </p:spTree>
    <p:extLst>
      <p:ext uri="{BB962C8B-B14F-4D97-AF65-F5344CB8AC3E}">
        <p14:creationId xmlns:p14="http://schemas.microsoft.com/office/powerpoint/2010/main" val="195441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6" y="321169"/>
            <a:ext cx="10515600" cy="1325563"/>
          </a:xfrm>
        </p:spPr>
        <p:txBody>
          <a:bodyPr/>
          <a:lstStyle/>
          <a:p>
            <a:r>
              <a:rPr lang="en-US" dirty="0">
                <a:solidFill>
                  <a:srgbClr val="0070C0"/>
                </a:solidFill>
              </a:rPr>
              <a:t>Gradient-based data valuation (2)</a:t>
            </a:r>
          </a:p>
        </p:txBody>
      </p:sp>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20</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A3630EB-928B-A33E-2337-04CE1B8F04EF}"/>
                  </a:ext>
                </a:extLst>
              </p:cNvPr>
              <p:cNvSpPr txBox="1">
                <a:spLocks/>
              </p:cNvSpPr>
              <p:nvPr/>
            </p:nvSpPr>
            <p:spPr>
              <a:xfrm>
                <a:off x="433943" y="1602779"/>
                <a:ext cx="7482565" cy="4633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Phase 2: Data valuation after training process</a:t>
                </a:r>
              </a:p>
              <a:p>
                <a:r>
                  <a:rPr lang="en-US" altLang="zh-CN" sz="2400" dirty="0"/>
                  <a:t>The distance from </a:t>
                </a:r>
                <a:r>
                  <a:rPr lang="en-US" altLang="zh-CN" sz="2400" i="1" dirty="0" err="1"/>
                  <a:t>w</a:t>
                </a:r>
                <a:r>
                  <a:rPr lang="en-US" altLang="zh-CN" sz="2400" i="1" baseline="-25000" dirty="0" err="1"/>
                  <a:t>t</a:t>
                </a:r>
                <a:r>
                  <a:rPr lang="en-US" altLang="zh-CN" sz="2400" dirty="0"/>
                  <a:t> (current state) </a:t>
                </a:r>
                <a:r>
                  <a:rPr lang="en-US" altLang="zh-CN" sz="2400" b="0" dirty="0">
                    <a:solidFill>
                      <a:schemeClr val="tx1"/>
                    </a:solidFill>
                    <a:effectLst/>
                  </a:rPr>
                  <a:t>to </a:t>
                </a:r>
                <a14:m>
                  <m:oMath xmlns:m="http://schemas.openxmlformats.org/officeDocument/2006/math">
                    <m:sSup>
                      <m:sSupPr>
                        <m:ctrlPr>
                          <a:rPr lang="en-US" altLang="zh-CN" sz="2400" i="1" dirty="0" smtClean="0">
                            <a:solidFill>
                              <a:srgbClr val="0D0D0D"/>
                            </a:solidFill>
                            <a:latin typeface="Cambria Math" panose="02040503050406030204" pitchFamily="18" charset="0"/>
                          </a:rPr>
                        </m:ctrlPr>
                      </m:sSupPr>
                      <m:e>
                        <m:r>
                          <a:rPr lang="en-US" altLang="zh-CN" sz="2400" i="1" dirty="0">
                            <a:solidFill>
                              <a:srgbClr val="0D0D0D"/>
                            </a:solidFill>
                            <a:latin typeface="Cambria Math" panose="02040503050406030204" pitchFamily="18" charset="0"/>
                          </a:rPr>
                          <m:t>𝑤</m:t>
                        </m:r>
                      </m:e>
                      <m:sup>
                        <m:r>
                          <a:rPr lang="en-US" altLang="zh-CN" sz="2400" i="1" dirty="0">
                            <a:solidFill>
                              <a:srgbClr val="0D0D0D"/>
                            </a:solidFill>
                            <a:latin typeface="Cambria Math" panose="02040503050406030204" pitchFamily="18" charset="0"/>
                          </a:rPr>
                          <m:t>∗</m:t>
                        </m:r>
                      </m:sup>
                    </m:sSup>
                  </m:oMath>
                </a14:m>
                <a:r>
                  <a:rPr lang="en-US" altLang="zh-CN" sz="2400" b="0" dirty="0">
                    <a:solidFill>
                      <a:schemeClr val="tx1"/>
                    </a:solidFill>
                    <a:effectLst/>
                  </a:rPr>
                  <a:t> </a:t>
                </a:r>
                <a:r>
                  <a:rPr lang="en-US" altLang="zh-CN" sz="2400" b="0" dirty="0">
                    <a:effectLst/>
                  </a:rPr>
                  <a:t>without </a:t>
                </a:r>
                <a:r>
                  <a:rPr lang="en-US" altLang="zh-CN" sz="2400" b="0" dirty="0">
                    <a:solidFill>
                      <a:schemeClr val="tx1"/>
                    </a:solidFill>
                    <a:effectLst/>
                  </a:rPr>
                  <a:t>data</a:t>
                </a:r>
                <a:r>
                  <a:rPr lang="en-US" altLang="zh-CN" sz="2400" dirty="0"/>
                  <a:t> </a:t>
                </a:r>
                <a14:m>
                  <m:oMath xmlns:m="http://schemas.openxmlformats.org/officeDocument/2006/math">
                    <m:r>
                      <a:rPr lang="en-US" altLang="zh-CN" sz="2400" i="1">
                        <a:latin typeface="Cambria Math" panose="02040503050406030204" pitchFamily="18" charset="0"/>
                      </a:rPr>
                      <m:t>𝑖</m:t>
                    </m:r>
                  </m:oMath>
                </a14:m>
                <a:endParaRPr lang="en-US" altLang="zh-CN" sz="2600" dirty="0">
                  <a:solidFill>
                    <a:schemeClr val="tx1"/>
                  </a:solidFill>
                  <a:latin typeface="ui-sans-serif"/>
                </a:endParaRPr>
              </a:p>
              <a:p>
                <a:endParaRPr lang="en-US" altLang="zh-CN" sz="2600" dirty="0">
                  <a:solidFill>
                    <a:schemeClr val="tx1"/>
                  </a:solidFill>
                  <a:latin typeface="ui-sans-serif"/>
                </a:endParaRPr>
              </a:p>
              <a:p>
                <a:r>
                  <a:rPr lang="en-US" altLang="zh-CN" sz="2400" dirty="0"/>
                  <a:t>The distance from </a:t>
                </a:r>
                <a:r>
                  <a:rPr lang="en-US" altLang="zh-CN" sz="2400" i="1" dirty="0" err="1"/>
                  <a:t>w</a:t>
                </a:r>
                <a:r>
                  <a:rPr lang="en-US" altLang="zh-CN" sz="2400" i="1" baseline="-25000" dirty="0" err="1"/>
                  <a:t>i,t</a:t>
                </a:r>
                <a:r>
                  <a:rPr lang="en-US" altLang="zh-CN" sz="2400" dirty="0"/>
                  <a:t> to </a:t>
                </a:r>
                <a14:m>
                  <m:oMath xmlns:m="http://schemas.openxmlformats.org/officeDocument/2006/math">
                    <m:sSup>
                      <m:sSupPr>
                        <m:ctrlPr>
                          <a:rPr lang="en-US" altLang="zh-CN" sz="2400" i="1" dirty="0">
                            <a:solidFill>
                              <a:srgbClr val="0D0D0D"/>
                            </a:solidFill>
                            <a:latin typeface="Cambria Math" panose="02040503050406030204" pitchFamily="18" charset="0"/>
                          </a:rPr>
                        </m:ctrlPr>
                      </m:sSupPr>
                      <m:e>
                        <m:r>
                          <a:rPr lang="en-US" altLang="zh-CN" sz="2400" i="1" dirty="0">
                            <a:solidFill>
                              <a:srgbClr val="0D0D0D"/>
                            </a:solidFill>
                            <a:latin typeface="Cambria Math" panose="02040503050406030204" pitchFamily="18" charset="0"/>
                          </a:rPr>
                          <m:t>𝑤</m:t>
                        </m:r>
                      </m:e>
                      <m:sup>
                        <m:r>
                          <a:rPr lang="en-US" altLang="zh-CN" sz="2400" i="1" dirty="0">
                            <a:solidFill>
                              <a:srgbClr val="0D0D0D"/>
                            </a:solidFill>
                            <a:latin typeface="Cambria Math" panose="02040503050406030204" pitchFamily="18" charset="0"/>
                          </a:rPr>
                          <m:t>∗</m:t>
                        </m:r>
                      </m:sup>
                    </m:sSup>
                    <m:r>
                      <a:rPr lang="en-US" altLang="zh-CN" sz="2400" i="1" dirty="0">
                        <a:solidFill>
                          <a:srgbClr val="0D0D0D"/>
                        </a:solidFill>
                        <a:latin typeface="Cambria Math" panose="02040503050406030204" pitchFamily="18" charset="0"/>
                      </a:rPr>
                      <m:t> </m:t>
                    </m:r>
                  </m:oMath>
                </a14:m>
                <a:r>
                  <a:rPr lang="en-US" altLang="zh-CN" sz="2400" dirty="0"/>
                  <a:t>after using data </a:t>
                </a:r>
                <a14:m>
                  <m:oMath xmlns:m="http://schemas.openxmlformats.org/officeDocument/2006/math">
                    <m:r>
                      <a:rPr lang="en-US" altLang="zh-CN" sz="2400" i="1">
                        <a:latin typeface="Cambria Math" panose="02040503050406030204" pitchFamily="18" charset="0"/>
                      </a:rPr>
                      <m:t>𝑖</m:t>
                    </m:r>
                  </m:oMath>
                </a14:m>
                <a:r>
                  <a:rPr lang="en-US" altLang="zh-CN" sz="2400" i="1" dirty="0">
                    <a:latin typeface="Cambria Math" panose="02040503050406030204" pitchFamily="18" charset="0"/>
                  </a:rPr>
                  <a:t> </a:t>
                </a:r>
                <a:r>
                  <a:rPr lang="en-US" altLang="zh-CN" sz="2400" dirty="0"/>
                  <a:t>at step </a:t>
                </a:r>
                <a:r>
                  <a:rPr lang="en-US" altLang="zh-CN" sz="2400" i="1" dirty="0">
                    <a:latin typeface="ui-sans-serif"/>
                  </a:rPr>
                  <a:t>t</a:t>
                </a:r>
                <a:endParaRPr lang="en-US" altLang="zh-CN" sz="2400" i="1" dirty="0">
                  <a:latin typeface="Cambria Math" panose="02040503050406030204" pitchFamily="18" charset="0"/>
                </a:endParaRPr>
              </a:p>
              <a:p>
                <a:endParaRPr lang="en-US" altLang="zh-CN" sz="2400" dirty="0"/>
              </a:p>
              <a:p>
                <a:r>
                  <a:rPr lang="en-US" altLang="zh-CN" sz="2400" dirty="0">
                    <a:solidFill>
                      <a:schemeClr val="tx1"/>
                    </a:solidFill>
                  </a:rPr>
                  <a:t>Data</a:t>
                </a:r>
                <a14:m>
                  <m:oMath xmlns:m="http://schemas.openxmlformats.org/officeDocument/2006/math">
                    <m:r>
                      <a:rPr lang="en-US" altLang="zh-CN" sz="2400" b="0" i="1" smtClean="0">
                        <a:solidFill>
                          <a:schemeClr val="tx1"/>
                        </a:solidFill>
                        <a:effectLst/>
                        <a:latin typeface="Cambria Math" panose="02040503050406030204" pitchFamily="18" charset="0"/>
                      </a:rPr>
                      <m:t> </m:t>
                    </m:r>
                  </m:oMath>
                </a14:m>
                <a:r>
                  <a:rPr lang="en-US" altLang="zh-CN" sz="2400" b="0" i="1" dirty="0">
                    <a:solidFill>
                      <a:schemeClr val="tx1"/>
                    </a:solidFill>
                    <a:effectLst/>
                  </a:rPr>
                  <a:t>i</a:t>
                </a:r>
                <a:r>
                  <a:rPr lang="en-US" altLang="zh-CN" sz="2400" b="0" dirty="0">
                    <a:solidFill>
                      <a:schemeClr val="tx1"/>
                    </a:solidFill>
                    <a:effectLst/>
                  </a:rPr>
                  <a:t>'s contribution towards optimality at step </a:t>
                </a:r>
                <a:r>
                  <a:rPr lang="en-US" altLang="zh-CN" sz="2400" b="0" i="1" dirty="0">
                    <a:solidFill>
                      <a:schemeClr val="tx1"/>
                    </a:solidFill>
                    <a:effectLst/>
                    <a:latin typeface="ui-sans-serif"/>
                  </a:rPr>
                  <a:t>t</a:t>
                </a:r>
              </a:p>
              <a:p>
                <a:pPr marL="0" indent="0">
                  <a:buNone/>
                </a:pPr>
                <a:endParaRPr lang="en-US" altLang="zh-CN" sz="2600" b="0" i="0" dirty="0">
                  <a:solidFill>
                    <a:schemeClr val="tx1"/>
                  </a:solidFill>
                  <a:effectLst/>
                  <a:latin typeface="ui-sans-serif"/>
                </a:endParaRPr>
              </a:p>
              <a:p>
                <a:r>
                  <a:rPr lang="en-US" altLang="zh-CN" sz="2400" dirty="0"/>
                  <a:t>Total contributions of d</a:t>
                </a:r>
                <a:r>
                  <a:rPr lang="en-US" altLang="zh-CN" sz="2400" b="0" dirty="0">
                    <a:solidFill>
                      <a:schemeClr val="tx1"/>
                    </a:solidFill>
                    <a:effectLst/>
                  </a:rPr>
                  <a:t>ata </a:t>
                </a:r>
                <a14:m>
                  <m:oMath xmlns:m="http://schemas.openxmlformats.org/officeDocument/2006/math">
                    <m:r>
                      <a:rPr lang="en-US" altLang="zh-CN" sz="2400" b="0" i="1" smtClean="0">
                        <a:solidFill>
                          <a:schemeClr val="tx1"/>
                        </a:solidFill>
                        <a:effectLst/>
                        <a:latin typeface="Cambria Math" panose="02040503050406030204" pitchFamily="18" charset="0"/>
                      </a:rPr>
                      <m:t>𝑖</m:t>
                    </m:r>
                    <m:r>
                      <a:rPr lang="en-US" altLang="zh-CN" sz="2400" b="0" i="1" smtClean="0">
                        <a:solidFill>
                          <a:schemeClr val="tx1"/>
                        </a:solidFill>
                        <a:effectLst/>
                        <a:latin typeface="Cambria Math" panose="02040503050406030204" pitchFamily="18" charset="0"/>
                      </a:rPr>
                      <m:t> </m:t>
                    </m:r>
                  </m:oMath>
                </a14:m>
                <a:r>
                  <a:rPr lang="en-US" altLang="zh-CN" sz="2400" dirty="0">
                    <a:solidFill>
                      <a:schemeClr val="tx1"/>
                    </a:solidFill>
                  </a:rPr>
                  <a:t>over all steps</a:t>
                </a:r>
                <a:endParaRPr lang="en-US" altLang="zh-CN" sz="2400" b="0" dirty="0">
                  <a:solidFill>
                    <a:schemeClr val="tx1"/>
                  </a:solidFill>
                  <a:effectLst/>
                </a:endParaRPr>
              </a:p>
            </p:txBody>
          </p:sp>
        </mc:Choice>
        <mc:Fallback xmlns="">
          <p:sp>
            <p:nvSpPr>
              <p:cNvPr id="9" name="Content Placeholder 2">
                <a:extLst>
                  <a:ext uri="{FF2B5EF4-FFF2-40B4-BE49-F238E27FC236}">
                    <a16:creationId xmlns:a16="http://schemas.microsoft.com/office/drawing/2014/main" id="{AA3630EB-928B-A33E-2337-04CE1B8F04EF}"/>
                  </a:ext>
                </a:extLst>
              </p:cNvPr>
              <p:cNvSpPr txBox="1">
                <a:spLocks noRot="1" noChangeAspect="1" noMove="1" noResize="1" noEditPoints="1" noAdjustHandles="1" noChangeArrowheads="1" noChangeShapeType="1" noTextEdit="1"/>
              </p:cNvSpPr>
              <p:nvPr/>
            </p:nvSpPr>
            <p:spPr>
              <a:xfrm>
                <a:off x="433943" y="1602779"/>
                <a:ext cx="7482565" cy="4633849"/>
              </a:xfrm>
              <a:prstGeom prst="rect">
                <a:avLst/>
              </a:prstGeom>
              <a:blipFill>
                <a:blip r:embed="rId3"/>
                <a:stretch>
                  <a:fillRect l="-1629" t="-2237"/>
                </a:stretch>
              </a:blipFill>
            </p:spPr>
            <p:txBody>
              <a:bodyPr/>
              <a:lstStyle/>
              <a:p>
                <a:r>
                  <a:rPr lang="en-HK">
                    <a:noFill/>
                  </a:rPr>
                  <a:t> </a:t>
                </a:r>
              </a:p>
            </p:txBody>
          </p:sp>
        </mc:Fallback>
      </mc:AlternateContent>
      <p:sp>
        <p:nvSpPr>
          <p:cNvPr id="11" name="文本框 10">
            <a:extLst>
              <a:ext uri="{FF2B5EF4-FFF2-40B4-BE49-F238E27FC236}">
                <a16:creationId xmlns:a16="http://schemas.microsoft.com/office/drawing/2014/main" id="{D2010BEB-9887-1595-DF24-C6E3A57C0AEA}"/>
              </a:ext>
            </a:extLst>
          </p:cNvPr>
          <p:cNvSpPr txBox="1"/>
          <p:nvPr/>
        </p:nvSpPr>
        <p:spPr>
          <a:xfrm>
            <a:off x="734502" y="6286056"/>
            <a:ext cx="9809674" cy="461665"/>
          </a:xfrm>
          <a:prstGeom prst="rect">
            <a:avLst/>
          </a:prstGeom>
          <a:noFill/>
        </p:spPr>
        <p:txBody>
          <a:bodyPr wrap="square">
            <a:spAutoFit/>
          </a:bodyPr>
          <a:lstStyle/>
          <a:p>
            <a:r>
              <a:rPr lang="en-US" altLang="zh-CN" sz="2400" i="0" dirty="0">
                <a:solidFill>
                  <a:srgbClr val="0070C0"/>
                </a:solidFill>
                <a:effectLst/>
              </a:rPr>
              <a:t>A higher score indicates greater contribution towards final parameters w*</a:t>
            </a:r>
            <a:endParaRPr lang="zh-CN" altLang="en-US" sz="2400" dirty="0">
              <a:solidFill>
                <a:srgbClr val="0070C0"/>
              </a:solidFill>
            </a:endParaRPr>
          </a:p>
        </p:txBody>
      </p:sp>
      <p:sp>
        <p:nvSpPr>
          <p:cNvPr id="17" name="任意多边形: 形状 16">
            <a:extLst>
              <a:ext uri="{FF2B5EF4-FFF2-40B4-BE49-F238E27FC236}">
                <a16:creationId xmlns:a16="http://schemas.microsoft.com/office/drawing/2014/main" id="{9812A9CD-3625-0584-8E0E-A79BF2BCBE5C}"/>
              </a:ext>
            </a:extLst>
          </p:cNvPr>
          <p:cNvSpPr/>
          <p:nvPr/>
        </p:nvSpPr>
        <p:spPr>
          <a:xfrm>
            <a:off x="8327968" y="2890305"/>
            <a:ext cx="3216048" cy="1896906"/>
          </a:xfrm>
          <a:custGeom>
            <a:avLst/>
            <a:gdLst>
              <a:gd name="connsiteX0" fmla="*/ 0 w 3704811"/>
              <a:gd name="connsiteY0" fmla="*/ 0 h 1896906"/>
              <a:gd name="connsiteX1" fmla="*/ 980440 w 3704811"/>
              <a:gd name="connsiteY1" fmla="*/ 1524000 h 1896906"/>
              <a:gd name="connsiteX2" fmla="*/ 1798320 w 3704811"/>
              <a:gd name="connsiteY2" fmla="*/ 1894840 h 1896906"/>
              <a:gd name="connsiteX3" fmla="*/ 2514600 w 3704811"/>
              <a:gd name="connsiteY3" fmla="*/ 1645920 h 1896906"/>
              <a:gd name="connsiteX4" fmla="*/ 3083560 w 3704811"/>
              <a:gd name="connsiteY4" fmla="*/ 1076960 h 1896906"/>
              <a:gd name="connsiteX5" fmla="*/ 3632200 w 3704811"/>
              <a:gd name="connsiteY5" fmla="*/ 152400 h 1896906"/>
              <a:gd name="connsiteX6" fmla="*/ 3683000 w 3704811"/>
              <a:gd name="connsiteY6" fmla="*/ 35560 h 18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11" h="1896906">
                <a:moveTo>
                  <a:pt x="0" y="0"/>
                </a:moveTo>
                <a:cubicBezTo>
                  <a:pt x="340360" y="604096"/>
                  <a:pt x="680720" y="1208193"/>
                  <a:pt x="980440" y="1524000"/>
                </a:cubicBezTo>
                <a:cubicBezTo>
                  <a:pt x="1280160" y="1839807"/>
                  <a:pt x="1542627" y="1874520"/>
                  <a:pt x="1798320" y="1894840"/>
                </a:cubicBezTo>
                <a:cubicBezTo>
                  <a:pt x="2054013" y="1915160"/>
                  <a:pt x="2300393" y="1782233"/>
                  <a:pt x="2514600" y="1645920"/>
                </a:cubicBezTo>
                <a:cubicBezTo>
                  <a:pt x="2728807" y="1509607"/>
                  <a:pt x="2897293" y="1325880"/>
                  <a:pt x="3083560" y="1076960"/>
                </a:cubicBezTo>
                <a:cubicBezTo>
                  <a:pt x="3269827" y="828040"/>
                  <a:pt x="3532293" y="325967"/>
                  <a:pt x="3632200" y="152400"/>
                </a:cubicBezTo>
                <a:cubicBezTo>
                  <a:pt x="3732107" y="-21167"/>
                  <a:pt x="3707553" y="7196"/>
                  <a:pt x="3683000" y="35560"/>
                </a:cubicBezTo>
              </a:path>
            </a:pathLst>
          </a:custGeom>
          <a:noFill/>
          <a:ln w="12700">
            <a:solidFill>
              <a:srgbClr val="0D0D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A6F1D26-BBBE-946C-644F-9A0C96D2421F}"/>
              </a:ext>
            </a:extLst>
          </p:cNvPr>
          <p:cNvSpPr/>
          <p:nvPr/>
        </p:nvSpPr>
        <p:spPr>
          <a:xfrm>
            <a:off x="9903609" y="4765489"/>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19" name="椭圆 18">
            <a:extLst>
              <a:ext uri="{FF2B5EF4-FFF2-40B4-BE49-F238E27FC236}">
                <a16:creationId xmlns:a16="http://schemas.microsoft.com/office/drawing/2014/main" id="{D78B50B9-93AD-3CC0-2069-332C8BBFA905}"/>
              </a:ext>
            </a:extLst>
          </p:cNvPr>
          <p:cNvSpPr/>
          <p:nvPr/>
        </p:nvSpPr>
        <p:spPr>
          <a:xfrm>
            <a:off x="8544263" y="3383168"/>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A1BBD6E-E1A9-6802-9D93-2E2C28907EBD}"/>
                  </a:ext>
                </a:extLst>
              </p:cNvPr>
              <p:cNvSpPr txBox="1"/>
              <p:nvPr/>
            </p:nvSpPr>
            <p:spPr>
              <a:xfrm>
                <a:off x="8584851" y="3172462"/>
                <a:ext cx="3618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20" name="文本框 19">
                <a:extLst>
                  <a:ext uri="{FF2B5EF4-FFF2-40B4-BE49-F238E27FC236}">
                    <a16:creationId xmlns:a16="http://schemas.microsoft.com/office/drawing/2014/main" id="{6A1BBD6E-E1A9-6802-9D93-2E2C28907EBD}"/>
                  </a:ext>
                </a:extLst>
              </p:cNvPr>
              <p:cNvSpPr txBox="1">
                <a:spLocks noRot="1" noChangeAspect="1" noMove="1" noResize="1" noEditPoints="1" noAdjustHandles="1" noChangeArrowheads="1" noChangeShapeType="1" noTextEdit="1"/>
              </p:cNvSpPr>
              <p:nvPr/>
            </p:nvSpPr>
            <p:spPr>
              <a:xfrm>
                <a:off x="8584851" y="3172462"/>
                <a:ext cx="361854" cy="369332"/>
              </a:xfrm>
              <a:prstGeom prst="rect">
                <a:avLst/>
              </a:prstGeom>
              <a:blipFill>
                <a:blip r:embed="rId4"/>
                <a:stretch>
                  <a:fillRect r="-5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F87DED9-6C9C-2559-64C7-CCF88ECA052D}"/>
                  </a:ext>
                </a:extLst>
              </p:cNvPr>
              <p:cNvSpPr txBox="1"/>
              <p:nvPr/>
            </p:nvSpPr>
            <p:spPr>
              <a:xfrm>
                <a:off x="10069028" y="4733323"/>
                <a:ext cx="3281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21" name="文本框 20">
                <a:extLst>
                  <a:ext uri="{FF2B5EF4-FFF2-40B4-BE49-F238E27FC236}">
                    <a16:creationId xmlns:a16="http://schemas.microsoft.com/office/drawing/2014/main" id="{7F87DED9-6C9C-2559-64C7-CCF88ECA052D}"/>
                  </a:ext>
                </a:extLst>
              </p:cNvPr>
              <p:cNvSpPr txBox="1">
                <a:spLocks noRot="1" noChangeAspect="1" noMove="1" noResize="1" noEditPoints="1" noAdjustHandles="1" noChangeArrowheads="1" noChangeShapeType="1" noTextEdit="1"/>
              </p:cNvSpPr>
              <p:nvPr/>
            </p:nvSpPr>
            <p:spPr>
              <a:xfrm>
                <a:off x="10069028" y="4733323"/>
                <a:ext cx="328167" cy="276999"/>
              </a:xfrm>
              <a:prstGeom prst="rect">
                <a:avLst/>
              </a:prstGeom>
              <a:blipFill>
                <a:blip r:embed="rId5"/>
                <a:stretch>
                  <a:fillRect l="-11111" r="-1852"/>
                </a:stretch>
              </a:blipFill>
            </p:spPr>
            <p:txBody>
              <a:bodyPr/>
              <a:lstStyle/>
              <a:p>
                <a:r>
                  <a:rPr lang="en-HK">
                    <a:noFill/>
                  </a:rPr>
                  <a:t> </a:t>
                </a:r>
              </a:p>
            </p:txBody>
          </p:sp>
        </mc:Fallback>
      </mc:AlternateContent>
      <p:cxnSp>
        <p:nvCxnSpPr>
          <p:cNvPr id="22" name="直接箭头连接符 21">
            <a:extLst>
              <a:ext uri="{FF2B5EF4-FFF2-40B4-BE49-F238E27FC236}">
                <a16:creationId xmlns:a16="http://schemas.microsoft.com/office/drawing/2014/main" id="{E6867435-F14E-A323-1F93-817353E25EBD}"/>
              </a:ext>
            </a:extLst>
          </p:cNvPr>
          <p:cNvCxnSpPr>
            <a:cxnSpLocks/>
            <a:endCxn id="18" idx="6"/>
          </p:cNvCxnSpPr>
          <p:nvPr/>
        </p:nvCxnSpPr>
        <p:spPr>
          <a:xfrm>
            <a:off x="8585982" y="3398872"/>
            <a:ext cx="1377361" cy="1396484"/>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B5D1226B-8AD2-3F19-2AB7-763D34384FBB}"/>
                  </a:ext>
                </a:extLst>
              </p:cNvPr>
              <p:cNvSpPr txBox="1"/>
              <p:nvPr/>
            </p:nvSpPr>
            <p:spPr>
              <a:xfrm>
                <a:off x="9063081" y="3630907"/>
                <a:ext cx="1543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solidFill>
                            <a:srgbClr val="0000FF"/>
                          </a:solidFill>
                          <a:latin typeface="Cambria Math" panose="02040503050406030204" pitchFamily="18" charset="0"/>
                        </a:rPr>
                        <m:t>∆</m:t>
                      </m:r>
                      <m:sSub>
                        <m:sSubPr>
                          <m:ctrlPr>
                            <a:rPr lang="en-US" altLang="zh-CN" i="1" smtClean="0">
                              <a:solidFill>
                                <a:srgbClr val="0000FF"/>
                              </a:solidFill>
                              <a:latin typeface="Cambria Math" panose="02040503050406030204" pitchFamily="18" charset="0"/>
                            </a:rPr>
                          </m:ctrlPr>
                        </m:sSubPr>
                        <m:e>
                          <m:r>
                            <a:rPr lang="en-US" altLang="zh-CN" i="1">
                              <a:solidFill>
                                <a:srgbClr val="0000FF"/>
                              </a:solidFill>
                              <a:latin typeface="Cambria Math" panose="02040503050406030204" pitchFamily="18" charset="0"/>
                            </a:rPr>
                            <m:t>𝑤</m:t>
                          </m:r>
                        </m:e>
                        <m:sub>
                          <m:r>
                            <a:rPr lang="en-US" altLang="zh-CN" b="0" i="1" smtClean="0">
                              <a:solidFill>
                                <a:srgbClr val="0000FF"/>
                              </a:solidFill>
                              <a:latin typeface="Cambria Math" panose="02040503050406030204" pitchFamily="18" charset="0"/>
                            </a:rPr>
                            <m:t>𝑡</m:t>
                          </m:r>
                        </m:sub>
                      </m:sSub>
                      <m:r>
                        <a:rPr lang="en-US" altLang="zh-CN" b="0" i="1" smtClean="0">
                          <a:solidFill>
                            <a:srgbClr val="0000FF"/>
                          </a:solidFill>
                          <a:latin typeface="Cambria Math" panose="02040503050406030204" pitchFamily="18" charset="0"/>
                        </a:rPr>
                        <m:t>=</m:t>
                      </m:r>
                      <m:sSup>
                        <m:sSupPr>
                          <m:ctrlPr>
                            <a:rPr lang="en-US" altLang="zh-CN" i="1">
                              <a:solidFill>
                                <a:srgbClr val="0000FF"/>
                              </a:solidFill>
                              <a:latin typeface="Cambria Math" panose="02040503050406030204" pitchFamily="18" charset="0"/>
                            </a:rPr>
                          </m:ctrlPr>
                        </m:sSupPr>
                        <m:e>
                          <m:r>
                            <a:rPr lang="en-US" altLang="zh-CN" i="1">
                              <a:solidFill>
                                <a:srgbClr val="0000FF"/>
                              </a:solidFill>
                              <a:latin typeface="Cambria Math" panose="02040503050406030204" pitchFamily="18" charset="0"/>
                            </a:rPr>
                            <m:t>𝑤</m:t>
                          </m:r>
                        </m:e>
                        <m:sup>
                          <m:r>
                            <a:rPr lang="en-US" altLang="zh-CN" i="1">
                              <a:solidFill>
                                <a:srgbClr val="0000FF"/>
                              </a:solidFill>
                              <a:latin typeface="Cambria Math" panose="02040503050406030204" pitchFamily="18" charset="0"/>
                            </a:rPr>
                            <m:t>∗</m:t>
                          </m:r>
                        </m:sup>
                      </m:sSup>
                      <m:r>
                        <a:rPr lang="en-US" altLang="zh-CN" b="0" i="1" smtClean="0">
                          <a:solidFill>
                            <a:srgbClr val="0000FF"/>
                          </a:solidFill>
                          <a:latin typeface="Cambria Math" panose="02040503050406030204" pitchFamily="18" charset="0"/>
                        </a:rPr>
                        <m:t>−</m:t>
                      </m:r>
                      <m:sSub>
                        <m:sSubPr>
                          <m:ctrlPr>
                            <a:rPr lang="en-US" altLang="zh-CN" i="1" smtClean="0">
                              <a:solidFill>
                                <a:srgbClr val="0000FF"/>
                              </a:solidFill>
                              <a:latin typeface="Cambria Math" panose="02040503050406030204" pitchFamily="18" charset="0"/>
                            </a:rPr>
                          </m:ctrlPr>
                        </m:sSubPr>
                        <m:e>
                          <m:r>
                            <a:rPr lang="en-US" altLang="zh-CN" i="1">
                              <a:solidFill>
                                <a:srgbClr val="0000FF"/>
                              </a:solidFill>
                              <a:latin typeface="Cambria Math" panose="02040503050406030204" pitchFamily="18" charset="0"/>
                            </a:rPr>
                            <m:t>𝑤</m:t>
                          </m:r>
                        </m:e>
                        <m:sub>
                          <m:r>
                            <a:rPr lang="en-US" altLang="zh-CN" i="1">
                              <a:solidFill>
                                <a:srgbClr val="0000FF"/>
                              </a:solidFill>
                              <a:latin typeface="Cambria Math" panose="02040503050406030204" pitchFamily="18" charset="0"/>
                            </a:rPr>
                            <m:t>𝑡</m:t>
                          </m:r>
                        </m:sub>
                      </m:sSub>
                    </m:oMath>
                  </m:oMathPara>
                </a14:m>
                <a:endParaRPr lang="zh-CN" altLang="en-US" dirty="0">
                  <a:solidFill>
                    <a:srgbClr val="0000FF"/>
                  </a:solidFill>
                </a:endParaRPr>
              </a:p>
            </p:txBody>
          </p:sp>
        </mc:Choice>
        <mc:Fallback xmlns="">
          <p:sp>
            <p:nvSpPr>
              <p:cNvPr id="23" name="文本框 22">
                <a:extLst>
                  <a:ext uri="{FF2B5EF4-FFF2-40B4-BE49-F238E27FC236}">
                    <a16:creationId xmlns:a16="http://schemas.microsoft.com/office/drawing/2014/main" id="{B5D1226B-8AD2-3F19-2AB7-763D34384FBB}"/>
                  </a:ext>
                </a:extLst>
              </p:cNvPr>
              <p:cNvSpPr txBox="1">
                <a:spLocks noRot="1" noChangeAspect="1" noMove="1" noResize="1" noEditPoints="1" noAdjustHandles="1" noChangeArrowheads="1" noChangeShapeType="1" noTextEdit="1"/>
              </p:cNvSpPr>
              <p:nvPr/>
            </p:nvSpPr>
            <p:spPr>
              <a:xfrm>
                <a:off x="9063081" y="3630907"/>
                <a:ext cx="1543115" cy="276999"/>
              </a:xfrm>
              <a:prstGeom prst="rect">
                <a:avLst/>
              </a:prstGeom>
              <a:blipFill>
                <a:blip r:embed="rId6"/>
                <a:stretch>
                  <a:fillRect l="-3162" r="-791" b="-15556"/>
                </a:stretch>
              </a:blipFill>
            </p:spPr>
            <p:txBody>
              <a:bodyPr/>
              <a:lstStyle/>
              <a:p>
                <a:r>
                  <a:rPr lang="en-HK">
                    <a:noFill/>
                  </a:rPr>
                  <a:t> </a:t>
                </a:r>
              </a:p>
            </p:txBody>
          </p:sp>
        </mc:Fallback>
      </mc:AlternateContent>
      <p:cxnSp>
        <p:nvCxnSpPr>
          <p:cNvPr id="24" name="直接箭头连接符 23">
            <a:extLst>
              <a:ext uri="{FF2B5EF4-FFF2-40B4-BE49-F238E27FC236}">
                <a16:creationId xmlns:a16="http://schemas.microsoft.com/office/drawing/2014/main" id="{4B2B9065-8E9D-A8DB-C8DB-9BFBDBC35619}"/>
              </a:ext>
            </a:extLst>
          </p:cNvPr>
          <p:cNvCxnSpPr>
            <a:cxnSpLocks/>
            <a:stCxn id="19" idx="4"/>
          </p:cNvCxnSpPr>
          <p:nvPr/>
        </p:nvCxnSpPr>
        <p:spPr>
          <a:xfrm flipH="1">
            <a:off x="8424027" y="3442902"/>
            <a:ext cx="150103" cy="12260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1364FB0A-A655-98D1-6D7C-E60473F0CCFC}"/>
                  </a:ext>
                </a:extLst>
              </p:cNvPr>
              <p:cNvSpPr txBox="1"/>
              <p:nvPr/>
            </p:nvSpPr>
            <p:spPr>
              <a:xfrm>
                <a:off x="7992417" y="4078572"/>
                <a:ext cx="15501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𝜂</m:t>
                          </m:r>
                        </m:e>
                        <m:sub>
                          <m:r>
                            <a:rPr lang="en-US" altLang="zh-CN" i="1">
                              <a:solidFill>
                                <a:srgbClr val="FF0000"/>
                              </a:solidFill>
                              <a:latin typeface="Cambria Math" panose="02040503050406030204" pitchFamily="18" charset="0"/>
                            </a:rPr>
                            <m:t>𝑡</m:t>
                          </m:r>
                        </m:sub>
                      </m:sSub>
                      <m:r>
                        <m:rPr>
                          <m:sty m:val="p"/>
                        </m:rPr>
                        <a:rPr lang="zh-CN" altLang="en-US"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𝐿</m:t>
                      </m:r>
                      <m:r>
                        <a:rPr lang="en-US" altLang="zh-CN" b="0" i="1" smtClean="0">
                          <a:solidFill>
                            <a:srgbClr val="FF0000"/>
                          </a:solidFill>
                          <a:latin typeface="Cambria Math" panose="02040503050406030204" pitchFamily="18" charset="0"/>
                        </a:rPr>
                        <m:t>(</m:t>
                      </m:r>
                      <m:sSub>
                        <m:sSubPr>
                          <m:ctrlPr>
                            <a:rPr lang="en-US" altLang="zh-CN" i="1" dirty="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𝑥</m:t>
                          </m:r>
                        </m:e>
                        <m:sub>
                          <m:r>
                            <a:rPr lang="en-US" altLang="zh-CN" i="1" dirty="0">
                              <a:solidFill>
                                <a:srgbClr val="FF0000"/>
                              </a:solidFill>
                              <a:latin typeface="Cambria Math" panose="02040503050406030204" pitchFamily="18" charset="0"/>
                            </a:rPr>
                            <m:t>𝑖</m:t>
                          </m:r>
                        </m:sub>
                      </m:sSub>
                      <m:r>
                        <a:rPr lang="en-US" altLang="zh-CN" i="1" dirty="0">
                          <a:solidFill>
                            <a:srgbClr val="FF0000"/>
                          </a:solidFill>
                          <a:latin typeface="Cambria Math" panose="02040503050406030204" pitchFamily="18" charset="0"/>
                        </a:rPr>
                        <m:t>,</m:t>
                      </m:r>
                      <m:sSub>
                        <m:sSubPr>
                          <m:ctrlPr>
                            <a:rPr lang="en-US" altLang="zh-CN" i="1" dirty="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𝑦</m:t>
                          </m:r>
                        </m:e>
                        <m:sub>
                          <m:r>
                            <a:rPr lang="en-US" altLang="zh-CN" i="1" dirty="0">
                              <a:solidFill>
                                <a:srgbClr val="FF0000"/>
                              </a:solidFill>
                              <a:latin typeface="Cambria Math" panose="02040503050406030204" pitchFamily="18" charset="0"/>
                            </a:rPr>
                            <m:t>𝑖</m:t>
                          </m:r>
                        </m:sub>
                      </m:sSub>
                      <m:r>
                        <a:rPr lang="en-US" altLang="zh-CN" i="1" dirty="0">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𝑤</m:t>
                          </m:r>
                        </m:e>
                        <m:sub>
                          <m:r>
                            <a:rPr lang="en-US" altLang="zh-CN" i="1">
                              <a:solidFill>
                                <a:srgbClr val="FF0000"/>
                              </a:solidFill>
                              <a:latin typeface="Cambria Math" panose="02040503050406030204" pitchFamily="18" charset="0"/>
                            </a:rPr>
                            <m:t>𝑡</m:t>
                          </m:r>
                        </m:sub>
                      </m:sSub>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25" name="文本框 24">
                <a:extLst>
                  <a:ext uri="{FF2B5EF4-FFF2-40B4-BE49-F238E27FC236}">
                    <a16:creationId xmlns:a16="http://schemas.microsoft.com/office/drawing/2014/main" id="{1364FB0A-A655-98D1-6D7C-E60473F0CCFC}"/>
                  </a:ext>
                </a:extLst>
              </p:cNvPr>
              <p:cNvSpPr txBox="1">
                <a:spLocks noRot="1" noChangeAspect="1" noMove="1" noResize="1" noEditPoints="1" noAdjustHandles="1" noChangeArrowheads="1" noChangeShapeType="1" noTextEdit="1"/>
              </p:cNvSpPr>
              <p:nvPr/>
            </p:nvSpPr>
            <p:spPr>
              <a:xfrm>
                <a:off x="7992417" y="4078572"/>
                <a:ext cx="1550168" cy="276999"/>
              </a:xfrm>
              <a:prstGeom prst="rect">
                <a:avLst/>
              </a:prstGeom>
              <a:blipFill>
                <a:blip r:embed="rId7"/>
                <a:stretch>
                  <a:fillRect l="-3543" t="-2222" r="-5512" b="-35556"/>
                </a:stretch>
              </a:blipFill>
            </p:spPr>
            <p:txBody>
              <a:bodyPr/>
              <a:lstStyle/>
              <a:p>
                <a:r>
                  <a:rPr lang="en-HK">
                    <a:noFill/>
                  </a:rPr>
                  <a:t> </a:t>
                </a:r>
              </a:p>
            </p:txBody>
          </p:sp>
        </mc:Fallback>
      </mc:AlternateContent>
      <p:cxnSp>
        <p:nvCxnSpPr>
          <p:cNvPr id="26" name="直接箭头连接符 25">
            <a:extLst>
              <a:ext uri="{FF2B5EF4-FFF2-40B4-BE49-F238E27FC236}">
                <a16:creationId xmlns:a16="http://schemas.microsoft.com/office/drawing/2014/main" id="{BAD253B5-3E4B-D1B5-9B1C-5CC0B949759B}"/>
              </a:ext>
            </a:extLst>
          </p:cNvPr>
          <p:cNvCxnSpPr>
            <a:cxnSpLocks/>
          </p:cNvCxnSpPr>
          <p:nvPr/>
        </p:nvCxnSpPr>
        <p:spPr>
          <a:xfrm>
            <a:off x="8460786" y="4636829"/>
            <a:ext cx="1446357" cy="15700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0D4F719-A915-5801-F290-86178C32B88A}"/>
                  </a:ext>
                </a:extLst>
              </p:cNvPr>
              <p:cNvSpPr txBox="1"/>
              <p:nvPr/>
            </p:nvSpPr>
            <p:spPr>
              <a:xfrm>
                <a:off x="8841886" y="4655351"/>
                <a:ext cx="553293"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rgbClr val="FF0000"/>
                              </a:solidFill>
                              <a:highlight>
                                <a:srgbClr val="FFFFFF"/>
                              </a:highlight>
                              <a:latin typeface="Cambria Math" panose="02040503050406030204" pitchFamily="18" charset="0"/>
                            </a:rPr>
                          </m:ctrlPr>
                        </m:sSubPr>
                        <m:e>
                          <m:r>
                            <a:rPr lang="en-US" altLang="zh-CN" b="1" i="1" smtClean="0">
                              <a:solidFill>
                                <a:srgbClr val="FF0000"/>
                              </a:solidFill>
                              <a:highlight>
                                <a:srgbClr val="FFFFFF"/>
                              </a:highlight>
                              <a:latin typeface="Cambria Math" panose="02040503050406030204" pitchFamily="18" charset="0"/>
                            </a:rPr>
                            <m:t>𝒗</m:t>
                          </m:r>
                        </m:e>
                        <m:sub>
                          <m:r>
                            <a:rPr lang="en-US" altLang="zh-CN" b="1" i="1" smtClean="0">
                              <a:solidFill>
                                <a:srgbClr val="FF0000"/>
                              </a:solidFill>
                              <a:highlight>
                                <a:srgbClr val="FFFFFF"/>
                              </a:highlight>
                              <a:latin typeface="Cambria Math" panose="02040503050406030204" pitchFamily="18" charset="0"/>
                            </a:rPr>
                            <m:t>𝒊</m:t>
                          </m:r>
                          <m:r>
                            <a:rPr lang="en-US" altLang="zh-CN" b="1" i="1" smtClean="0">
                              <a:solidFill>
                                <a:srgbClr val="FF0000"/>
                              </a:solidFill>
                              <a:highlight>
                                <a:srgbClr val="FFFFFF"/>
                              </a:highlight>
                              <a:latin typeface="Cambria Math" panose="02040503050406030204" pitchFamily="18" charset="0"/>
                            </a:rPr>
                            <m:t>,</m:t>
                          </m:r>
                          <m:r>
                            <a:rPr lang="en-US" altLang="zh-CN" b="1" i="1" smtClean="0">
                              <a:solidFill>
                                <a:srgbClr val="FF0000"/>
                              </a:solidFill>
                              <a:highlight>
                                <a:srgbClr val="FFFFFF"/>
                              </a:highlight>
                              <a:latin typeface="Cambria Math" panose="02040503050406030204" pitchFamily="18" charset="0"/>
                            </a:rPr>
                            <m:t>𝒕</m:t>
                          </m:r>
                        </m:sub>
                      </m:sSub>
                    </m:oMath>
                  </m:oMathPara>
                </a14:m>
                <a:endParaRPr lang="zh-CN" altLang="en-US" b="1" dirty="0">
                  <a:solidFill>
                    <a:srgbClr val="FF0000"/>
                  </a:solidFill>
                  <a:highlight>
                    <a:srgbClr val="FFFFFF"/>
                  </a:highlight>
                </a:endParaRPr>
              </a:p>
            </p:txBody>
          </p:sp>
        </mc:Choice>
        <mc:Fallback xmlns="">
          <p:sp>
            <p:nvSpPr>
              <p:cNvPr id="27" name="文本框 26">
                <a:extLst>
                  <a:ext uri="{FF2B5EF4-FFF2-40B4-BE49-F238E27FC236}">
                    <a16:creationId xmlns:a16="http://schemas.microsoft.com/office/drawing/2014/main" id="{B0D4F719-A915-5801-F290-86178C32B88A}"/>
                  </a:ext>
                </a:extLst>
              </p:cNvPr>
              <p:cNvSpPr txBox="1">
                <a:spLocks noRot="1" noChangeAspect="1" noMove="1" noResize="1" noEditPoints="1" noAdjustHandles="1" noChangeArrowheads="1" noChangeShapeType="1" noTextEdit="1"/>
              </p:cNvSpPr>
              <p:nvPr/>
            </p:nvSpPr>
            <p:spPr>
              <a:xfrm>
                <a:off x="8841886" y="4655351"/>
                <a:ext cx="553293" cy="381515"/>
              </a:xfrm>
              <a:prstGeom prst="rect">
                <a:avLst/>
              </a:prstGeom>
              <a:blipFill>
                <a:blip r:embed="rId8"/>
                <a:stretch>
                  <a:fillRect/>
                </a:stretch>
              </a:blipFill>
            </p:spPr>
            <p:txBody>
              <a:bodyPr/>
              <a:lstStyle/>
              <a:p>
                <a:r>
                  <a:rPr lang="en-HK">
                    <a:noFill/>
                  </a:rPr>
                  <a:t> </a:t>
                </a:r>
              </a:p>
            </p:txBody>
          </p:sp>
        </mc:Fallback>
      </mc:AlternateContent>
      <p:sp>
        <p:nvSpPr>
          <p:cNvPr id="29" name="文本框 28">
            <a:extLst>
              <a:ext uri="{FF2B5EF4-FFF2-40B4-BE49-F238E27FC236}">
                <a16:creationId xmlns:a16="http://schemas.microsoft.com/office/drawing/2014/main" id="{2848CD58-DF15-CB48-2251-CFB9AEB3B5DA}"/>
              </a:ext>
            </a:extLst>
          </p:cNvPr>
          <p:cNvSpPr txBox="1"/>
          <p:nvPr/>
        </p:nvSpPr>
        <p:spPr>
          <a:xfrm>
            <a:off x="10945205" y="5016332"/>
            <a:ext cx="821700" cy="369332"/>
          </a:xfrm>
          <a:prstGeom prst="rect">
            <a:avLst/>
          </a:prstGeom>
          <a:noFill/>
        </p:spPr>
        <p:txBody>
          <a:bodyPr wrap="none" rtlCol="0">
            <a:spAutoFit/>
          </a:bodyPr>
          <a:lstStyle/>
          <a:p>
            <a:r>
              <a:rPr lang="en-US" altLang="zh-CN" dirty="0"/>
              <a:t>weight</a:t>
            </a:r>
            <a:endParaRPr lang="zh-CN" altLang="en-US" dirty="0"/>
          </a:p>
        </p:txBody>
      </p:sp>
      <p:sp>
        <p:nvSpPr>
          <p:cNvPr id="33" name="文本框 32">
            <a:extLst>
              <a:ext uri="{FF2B5EF4-FFF2-40B4-BE49-F238E27FC236}">
                <a16:creationId xmlns:a16="http://schemas.microsoft.com/office/drawing/2014/main" id="{889FEE49-E273-99FC-AA5F-1855416416CE}"/>
              </a:ext>
            </a:extLst>
          </p:cNvPr>
          <p:cNvSpPr txBox="1"/>
          <p:nvPr/>
        </p:nvSpPr>
        <p:spPr>
          <a:xfrm>
            <a:off x="8045921" y="2410485"/>
            <a:ext cx="538930" cy="369332"/>
          </a:xfrm>
          <a:prstGeom prst="rect">
            <a:avLst/>
          </a:prstGeom>
          <a:noFill/>
        </p:spPr>
        <p:txBody>
          <a:bodyPr wrap="none" rtlCol="0">
            <a:spAutoFit/>
          </a:bodyPr>
          <a:lstStyle/>
          <a:p>
            <a:r>
              <a:rPr lang="en-US" altLang="zh-CN" dirty="0"/>
              <a:t>loss</a:t>
            </a:r>
            <a:endParaRPr lang="zh-CN" altLang="en-US" dirty="0"/>
          </a:p>
        </p:txBody>
      </p:sp>
      <p:grpSp>
        <p:nvGrpSpPr>
          <p:cNvPr id="35" name="组合 34">
            <a:extLst>
              <a:ext uri="{FF2B5EF4-FFF2-40B4-BE49-F238E27FC236}">
                <a16:creationId xmlns:a16="http://schemas.microsoft.com/office/drawing/2014/main" id="{A7F79B34-E39F-35CF-7B57-03F2DBABBA24}"/>
              </a:ext>
            </a:extLst>
          </p:cNvPr>
          <p:cNvGrpSpPr/>
          <p:nvPr/>
        </p:nvGrpSpPr>
        <p:grpSpPr>
          <a:xfrm>
            <a:off x="8061692" y="2513951"/>
            <a:ext cx="3562066" cy="2514056"/>
            <a:chOff x="7874758" y="2997137"/>
            <a:chExt cx="3562066" cy="2514056"/>
          </a:xfrm>
        </p:grpSpPr>
        <p:cxnSp>
          <p:nvCxnSpPr>
            <p:cNvPr id="36" name="直接箭头连接符 35">
              <a:extLst>
                <a:ext uri="{FF2B5EF4-FFF2-40B4-BE49-F238E27FC236}">
                  <a16:creationId xmlns:a16="http://schemas.microsoft.com/office/drawing/2014/main" id="{5873002B-6870-0C26-37DD-CDE2474D4082}"/>
                </a:ext>
              </a:extLst>
            </p:cNvPr>
            <p:cNvCxnSpPr>
              <a:cxnSpLocks/>
            </p:cNvCxnSpPr>
            <p:nvPr/>
          </p:nvCxnSpPr>
          <p:spPr>
            <a:xfrm>
              <a:off x="7874758" y="5499518"/>
              <a:ext cx="3562066"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85E747E3-8E4A-3C27-1D0E-B276F77BAE99}"/>
                </a:ext>
              </a:extLst>
            </p:cNvPr>
            <p:cNvCxnSpPr>
              <a:cxnSpLocks/>
            </p:cNvCxnSpPr>
            <p:nvPr/>
          </p:nvCxnSpPr>
          <p:spPr>
            <a:xfrm flipV="1">
              <a:off x="7880369" y="2997137"/>
              <a:ext cx="0" cy="25140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BD3143C-8428-14F1-98AD-534B8FA0859F}"/>
                  </a:ext>
                </a:extLst>
              </p:cNvPr>
              <p:cNvSpPr txBox="1"/>
              <p:nvPr/>
            </p:nvSpPr>
            <p:spPr>
              <a:xfrm>
                <a:off x="734502" y="3453749"/>
                <a:ext cx="7326214" cy="5091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n-US" altLang="zh-CN" sz="2400" b="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𝑣</m:t>
                              </m:r>
                            </m:e>
                            <m:sub>
                              <m:r>
                                <a:rPr lang="en-US" altLang="zh-CN" sz="2400" i="1">
                                  <a:solidFill>
                                    <a:schemeClr val="tx1"/>
                                  </a:solidFill>
                                  <a:latin typeface="Cambria Math" panose="02040503050406030204" pitchFamily="18" charset="0"/>
                                </a:rPr>
                                <m:t>𝑖</m:t>
                              </m:r>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𝑡</m:t>
                              </m:r>
                            </m:sub>
                          </m:sSub>
                        </m:e>
                      </m:d>
                      <m:r>
                        <a:rPr lang="en-US" altLang="zh-CN" sz="2400" b="0" i="1" smtClean="0">
                          <a:solidFill>
                            <a:schemeClr val="tx1"/>
                          </a:solidFill>
                          <a:latin typeface="Cambria Math" panose="02040503050406030204" pitchFamily="18" charset="0"/>
                        </a:rPr>
                        <m:t>=</m:t>
                      </m:r>
                      <m:d>
                        <m:dPr>
                          <m:begChr m:val="‖"/>
                          <m:endChr m:val="‖"/>
                          <m:ctrlPr>
                            <a:rPr lang="en-US" altLang="zh-CN" sz="2400" i="1" dirty="0">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𝑤</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smtClean="0">
                                  <a:solidFill>
                                    <a:srgbClr val="0070C0"/>
                                  </a:solidFill>
                                  <a:latin typeface="Cambria Math" panose="02040503050406030204" pitchFamily="18" charset="0"/>
                                </a:rPr>
                              </m:ctrlPr>
                            </m:sSubPr>
                            <m:e>
                              <m:r>
                                <a:rPr lang="en-US" altLang="zh-CN" sz="2400" i="1">
                                  <a:solidFill>
                                    <a:srgbClr val="0070C0"/>
                                  </a:solidFill>
                                  <a:latin typeface="Cambria Math" panose="02040503050406030204" pitchFamily="18" charset="0"/>
                                </a:rPr>
                                <m:t>𝑤</m:t>
                              </m:r>
                            </m:e>
                            <m:sub>
                              <m:r>
                                <a:rPr lang="en-US" altLang="zh-CN" sz="2400" b="0" i="1" smtClean="0">
                                  <a:solidFill>
                                    <a:srgbClr val="0070C0"/>
                                  </a:solidFill>
                                  <a:latin typeface="Cambria Math" panose="02040503050406030204" pitchFamily="18" charset="0"/>
                                </a:rPr>
                                <m:t>𝑖</m:t>
                              </m:r>
                              <m:r>
                                <a:rPr lang="en-US" altLang="zh-CN" sz="2400" b="0" i="1" smtClean="0">
                                  <a:solidFill>
                                    <a:srgbClr val="0070C0"/>
                                  </a:solidFill>
                                  <a:latin typeface="Cambria Math" panose="02040503050406030204" pitchFamily="18" charset="0"/>
                                </a:rPr>
                                <m:t>,</m:t>
                              </m:r>
                              <m:r>
                                <a:rPr lang="en-US" altLang="zh-CN" sz="2400" i="1">
                                  <a:solidFill>
                                    <a:srgbClr val="0070C0"/>
                                  </a:solidFill>
                                  <a:latin typeface="Cambria Math" panose="02040503050406030204" pitchFamily="18" charset="0"/>
                                </a:rPr>
                                <m:t>𝑡</m:t>
                              </m:r>
                            </m:sub>
                          </m:sSub>
                        </m:e>
                      </m:d>
                      <m:r>
                        <a:rPr lang="en-US" altLang="zh-CN" sz="2400" b="0" i="1" smtClean="0">
                          <a:latin typeface="Cambria Math" panose="02040503050406030204" pitchFamily="18" charset="0"/>
                        </a:rPr>
                        <m:t>=</m:t>
                      </m:r>
                      <m:d>
                        <m:dPr>
                          <m:begChr m:val="‖"/>
                          <m:endChr m:val="‖"/>
                          <m:ctrlPr>
                            <a:rPr lang="en-US" altLang="zh-CN" sz="2400" b="0" i="1" smtClean="0">
                              <a:solidFill>
                                <a:schemeClr val="tx1"/>
                              </a:solidFill>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𝑤</m:t>
                              </m:r>
                            </m:e>
                            <m:sup>
                              <m:r>
                                <a:rPr lang="en-US" altLang="zh-CN" sz="2400" i="1">
                                  <a:latin typeface="Cambria Math" panose="02040503050406030204" pitchFamily="18" charset="0"/>
                                </a:rPr>
                                <m:t>∗</m:t>
                              </m:r>
                            </m:sup>
                          </m:sSup>
                          <m:r>
                            <a:rPr lang="en-US" altLang="zh-CN" sz="2400" i="1" smtClean="0">
                              <a:latin typeface="Cambria Math" panose="02040503050406030204" pitchFamily="18" charset="0"/>
                            </a:rPr>
                            <m:t>−</m:t>
                          </m:r>
                          <m:r>
                            <a:rPr lang="en-US" altLang="zh-CN" sz="2400" i="1" smtClean="0">
                              <a:solidFill>
                                <a:srgbClr val="0070C0"/>
                              </a:solidFill>
                              <a:latin typeface="Cambria Math" panose="02040503050406030204" pitchFamily="18" charset="0"/>
                            </a:rPr>
                            <m:t>(</m:t>
                          </m:r>
                          <m:sSub>
                            <m:sSubPr>
                              <m:ctrlPr>
                                <a:rPr lang="en-US" altLang="zh-CN" sz="2400" i="1">
                                  <a:solidFill>
                                    <a:srgbClr val="0070C0"/>
                                  </a:solidFill>
                                  <a:latin typeface="Cambria Math" panose="02040503050406030204" pitchFamily="18" charset="0"/>
                                </a:rPr>
                              </m:ctrlPr>
                            </m:sSubPr>
                            <m:e>
                              <m:r>
                                <a:rPr lang="en-US" altLang="zh-CN" sz="2400" i="1">
                                  <a:solidFill>
                                    <a:srgbClr val="0070C0"/>
                                  </a:solidFill>
                                  <a:latin typeface="Cambria Math" panose="02040503050406030204" pitchFamily="18" charset="0"/>
                                </a:rPr>
                                <m:t>𝑤</m:t>
                              </m:r>
                            </m:e>
                            <m:sub>
                              <m:r>
                                <a:rPr lang="en-US" altLang="zh-CN" sz="2400" i="1">
                                  <a:solidFill>
                                    <a:srgbClr val="0070C0"/>
                                  </a:solidFill>
                                  <a:latin typeface="Cambria Math" panose="02040503050406030204" pitchFamily="18" charset="0"/>
                                </a:rPr>
                                <m:t>𝑡</m:t>
                              </m:r>
                            </m:sub>
                          </m:sSub>
                          <m:r>
                            <a:rPr lang="en-US" altLang="zh-CN" sz="2400" i="1">
                              <a:solidFill>
                                <a:srgbClr val="0070C0"/>
                              </a:solidFill>
                              <a:latin typeface="Cambria Math" panose="02040503050406030204" pitchFamily="18" charset="0"/>
                            </a:rPr>
                            <m:t>−</m:t>
                          </m:r>
                          <m:sSub>
                            <m:sSubPr>
                              <m:ctrlPr>
                                <a:rPr lang="en-US" altLang="zh-CN" sz="2400" i="1">
                                  <a:solidFill>
                                    <a:srgbClr val="0070C0"/>
                                  </a:solidFill>
                                  <a:latin typeface="Cambria Math" panose="02040503050406030204" pitchFamily="18" charset="0"/>
                                </a:rPr>
                              </m:ctrlPr>
                            </m:sSubPr>
                            <m:e>
                              <m:r>
                                <a:rPr lang="zh-CN" altLang="en-US" sz="2400" i="1">
                                  <a:solidFill>
                                    <a:srgbClr val="0070C0"/>
                                  </a:solidFill>
                                  <a:latin typeface="Cambria Math" panose="02040503050406030204" pitchFamily="18" charset="0"/>
                                </a:rPr>
                                <m:t>𝜂</m:t>
                              </m:r>
                            </m:e>
                            <m:sub>
                              <m:r>
                                <a:rPr lang="en-US" altLang="zh-CN" sz="2400" i="1">
                                  <a:solidFill>
                                    <a:srgbClr val="0070C0"/>
                                  </a:solidFill>
                                  <a:latin typeface="Cambria Math" panose="02040503050406030204" pitchFamily="18" charset="0"/>
                                </a:rPr>
                                <m:t>𝑡</m:t>
                              </m:r>
                            </m:sub>
                          </m:sSub>
                          <m:r>
                            <m:rPr>
                              <m:sty m:val="p"/>
                            </m:rPr>
                            <a:rPr lang="en-US" altLang="zh-CN" sz="2400" i="1">
                              <a:solidFill>
                                <a:srgbClr val="0070C0"/>
                              </a:solidFill>
                              <a:latin typeface="Cambria Math" panose="02040503050406030204" pitchFamily="18" charset="0"/>
                              <a:ea typeface="Cambria Math" panose="02040503050406030204" pitchFamily="18" charset="0"/>
                            </a:rPr>
                            <m:t>∇</m:t>
                          </m:r>
                          <m:r>
                            <a:rPr lang="en-US" altLang="zh-CN" sz="2400" b="0" i="1" smtClean="0">
                              <a:solidFill>
                                <a:srgbClr val="0070C0"/>
                              </a:solidFill>
                              <a:latin typeface="Cambria Math" panose="02040503050406030204" pitchFamily="18" charset="0"/>
                              <a:ea typeface="Cambria Math" panose="02040503050406030204" pitchFamily="18" charset="0"/>
                            </a:rPr>
                            <m:t>𝐿</m:t>
                          </m:r>
                          <m:r>
                            <a:rPr lang="en-US" altLang="zh-CN" sz="2400" i="1">
                              <a:solidFill>
                                <a:srgbClr val="0070C0"/>
                              </a:solidFill>
                              <a:latin typeface="Cambria Math" panose="02040503050406030204" pitchFamily="18" charset="0"/>
                              <a:ea typeface="Cambria Math" panose="02040503050406030204" pitchFamily="18" charset="0"/>
                            </a:rPr>
                            <m:t>(</m:t>
                          </m:r>
                          <m:sSub>
                            <m:sSubPr>
                              <m:ctrlPr>
                                <a:rPr lang="en-US" altLang="zh-CN" sz="2400" i="1" dirty="0">
                                  <a:solidFill>
                                    <a:srgbClr val="0070C0"/>
                                  </a:solidFill>
                                  <a:latin typeface="Cambria Math" panose="02040503050406030204" pitchFamily="18" charset="0"/>
                                </a:rPr>
                              </m:ctrlPr>
                            </m:sSubPr>
                            <m:e>
                              <m:r>
                                <a:rPr lang="en-US" altLang="zh-CN" sz="2400" i="1" dirty="0">
                                  <a:solidFill>
                                    <a:srgbClr val="0070C0"/>
                                  </a:solidFill>
                                  <a:latin typeface="Cambria Math" panose="02040503050406030204" pitchFamily="18" charset="0"/>
                                </a:rPr>
                                <m:t>𝑥</m:t>
                              </m:r>
                            </m:e>
                            <m:sub>
                              <m:r>
                                <a:rPr lang="en-US" altLang="zh-CN" sz="2400" i="1" dirty="0">
                                  <a:solidFill>
                                    <a:srgbClr val="0070C0"/>
                                  </a:solidFill>
                                  <a:latin typeface="Cambria Math" panose="02040503050406030204" pitchFamily="18" charset="0"/>
                                </a:rPr>
                                <m:t>𝑖</m:t>
                              </m:r>
                            </m:sub>
                          </m:sSub>
                          <m:r>
                            <a:rPr lang="en-US" altLang="zh-CN" sz="2400" i="1" dirty="0">
                              <a:solidFill>
                                <a:srgbClr val="0070C0"/>
                              </a:solidFill>
                              <a:latin typeface="Cambria Math" panose="02040503050406030204" pitchFamily="18" charset="0"/>
                            </a:rPr>
                            <m:t>,</m:t>
                          </m:r>
                          <m:sSub>
                            <m:sSubPr>
                              <m:ctrlPr>
                                <a:rPr lang="en-US" altLang="zh-CN" sz="2400" i="1" dirty="0">
                                  <a:solidFill>
                                    <a:srgbClr val="0070C0"/>
                                  </a:solidFill>
                                  <a:latin typeface="Cambria Math" panose="02040503050406030204" pitchFamily="18" charset="0"/>
                                </a:rPr>
                              </m:ctrlPr>
                            </m:sSubPr>
                            <m:e>
                              <m:r>
                                <a:rPr lang="en-US" altLang="zh-CN" sz="2400" i="1" dirty="0">
                                  <a:solidFill>
                                    <a:srgbClr val="0070C0"/>
                                  </a:solidFill>
                                  <a:latin typeface="Cambria Math" panose="02040503050406030204" pitchFamily="18" charset="0"/>
                                </a:rPr>
                                <m:t>𝑦</m:t>
                              </m:r>
                            </m:e>
                            <m:sub>
                              <m:r>
                                <a:rPr lang="en-US" altLang="zh-CN" sz="2400" i="1" dirty="0">
                                  <a:solidFill>
                                    <a:srgbClr val="0070C0"/>
                                  </a:solidFill>
                                  <a:latin typeface="Cambria Math" panose="02040503050406030204" pitchFamily="18" charset="0"/>
                                </a:rPr>
                                <m:t>𝑖</m:t>
                              </m:r>
                            </m:sub>
                          </m:sSub>
                          <m:r>
                            <a:rPr lang="en-US" altLang="zh-CN" sz="2400" i="1" dirty="0">
                              <a:solidFill>
                                <a:srgbClr val="0070C0"/>
                              </a:solidFill>
                              <a:latin typeface="Cambria Math" panose="02040503050406030204" pitchFamily="18" charset="0"/>
                            </a:rPr>
                            <m:t>;</m:t>
                          </m:r>
                          <m:sSub>
                            <m:sSubPr>
                              <m:ctrlPr>
                                <a:rPr lang="en-US" altLang="zh-CN" sz="2400" i="1">
                                  <a:solidFill>
                                    <a:srgbClr val="0070C0"/>
                                  </a:solidFill>
                                  <a:latin typeface="Cambria Math" panose="02040503050406030204" pitchFamily="18" charset="0"/>
                                </a:rPr>
                              </m:ctrlPr>
                            </m:sSubPr>
                            <m:e>
                              <m:r>
                                <a:rPr lang="en-US" altLang="zh-CN" sz="2400" i="1">
                                  <a:solidFill>
                                    <a:srgbClr val="0070C0"/>
                                  </a:solidFill>
                                  <a:latin typeface="Cambria Math" panose="02040503050406030204" pitchFamily="18" charset="0"/>
                                </a:rPr>
                                <m:t>𝑤</m:t>
                              </m:r>
                            </m:e>
                            <m:sub>
                              <m:r>
                                <a:rPr lang="en-US" altLang="zh-CN" sz="2400" i="1">
                                  <a:solidFill>
                                    <a:srgbClr val="0070C0"/>
                                  </a:solidFill>
                                  <a:latin typeface="Cambria Math" panose="02040503050406030204" pitchFamily="18" charset="0"/>
                                </a:rPr>
                                <m:t>𝑡</m:t>
                              </m:r>
                            </m:sub>
                          </m:sSub>
                          <m:r>
                            <a:rPr lang="en-US" altLang="zh-CN" sz="2400" i="1">
                              <a:solidFill>
                                <a:srgbClr val="0070C0"/>
                              </a:solidFill>
                              <a:latin typeface="Cambria Math" panose="02040503050406030204" pitchFamily="18" charset="0"/>
                              <a:ea typeface="Cambria Math" panose="02040503050406030204" pitchFamily="18" charset="0"/>
                            </a:rPr>
                            <m:t>))</m:t>
                          </m:r>
                        </m:e>
                      </m:d>
                    </m:oMath>
                  </m:oMathPara>
                </a14:m>
                <a:endParaRPr lang="zh-CN" altLang="en-US" sz="2400" dirty="0"/>
              </a:p>
            </p:txBody>
          </p:sp>
        </mc:Choice>
        <mc:Fallback xmlns="">
          <p:sp>
            <p:nvSpPr>
              <p:cNvPr id="4" name="文本框 3">
                <a:extLst>
                  <a:ext uri="{FF2B5EF4-FFF2-40B4-BE49-F238E27FC236}">
                    <a16:creationId xmlns:a16="http://schemas.microsoft.com/office/drawing/2014/main" id="{9BD3143C-8428-14F1-98AD-534B8FA0859F}"/>
                  </a:ext>
                </a:extLst>
              </p:cNvPr>
              <p:cNvSpPr txBox="1">
                <a:spLocks noRot="1" noChangeAspect="1" noMove="1" noResize="1" noEditPoints="1" noAdjustHandles="1" noChangeArrowheads="1" noChangeShapeType="1" noTextEdit="1"/>
              </p:cNvSpPr>
              <p:nvPr/>
            </p:nvSpPr>
            <p:spPr>
              <a:xfrm>
                <a:off x="734502" y="3453749"/>
                <a:ext cx="7326214" cy="509178"/>
              </a:xfrm>
              <a:prstGeom prst="rect">
                <a:avLst/>
              </a:prstGeom>
              <a:blipFill>
                <a:blip r:embed="rId9"/>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2010520-F290-FAB6-1892-D85FA25C7CB2}"/>
                  </a:ext>
                </a:extLst>
              </p:cNvPr>
              <p:cNvSpPr txBox="1"/>
              <p:nvPr/>
            </p:nvSpPr>
            <p:spPr>
              <a:xfrm>
                <a:off x="734502" y="2467198"/>
                <a:ext cx="4653561" cy="461665"/>
              </a:xfrm>
              <a:prstGeom prst="rect">
                <a:avLst/>
              </a:prstGeom>
              <a:noFill/>
            </p:spPr>
            <p:txBody>
              <a:bodyPr wrap="square">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zh-CN" altLang="en-US" sz="2400" b="0" i="1">
                                <a:solidFill>
                                  <a:schemeClr val="tx1"/>
                                </a:solidFill>
                                <a:latin typeface="Cambria Math" panose="02040503050406030204" pitchFamily="18" charset="0"/>
                              </a:rPr>
                              <m:t>∆</m:t>
                            </m:r>
                            <m:r>
                              <a:rPr lang="en-US" altLang="zh-CN" sz="2400" b="0" i="1">
                                <a:solidFill>
                                  <a:schemeClr val="tx1"/>
                                </a:solidFill>
                                <a:latin typeface="Cambria Math" panose="02040503050406030204" pitchFamily="18" charset="0"/>
                              </a:rPr>
                              <m:t>𝑤</m:t>
                            </m:r>
                          </m:e>
                          <m:sub>
                            <m:r>
                              <a:rPr lang="en-US" altLang="zh-CN" sz="2400" b="0" i="1">
                                <a:solidFill>
                                  <a:schemeClr val="tx1"/>
                                </a:solidFill>
                                <a:latin typeface="Cambria Math" panose="02040503050406030204" pitchFamily="18" charset="0"/>
                              </a:rPr>
                              <m:t>𝑡</m:t>
                            </m:r>
                          </m:sub>
                        </m:sSub>
                      </m:e>
                    </m:d>
                    <m:r>
                      <a:rPr lang="en-US" altLang="zh-CN" sz="2400" b="0" i="1" smtClean="0">
                        <a:solidFill>
                          <a:schemeClr val="tx1"/>
                        </a:solidFill>
                        <a:latin typeface="Cambria Math" panose="02040503050406030204" pitchFamily="18" charset="0"/>
                      </a:rPr>
                      <m:t>=</m:t>
                    </m:r>
                  </m:oMath>
                </a14:m>
                <a:r>
                  <a:rPr lang="en-US" altLang="zh-CN" sz="2400" dirty="0">
                    <a:solidFill>
                      <a:schemeClr val="tx1"/>
                    </a:solidFill>
                    <a:latin typeface="ui-sans-serif"/>
                  </a:rPr>
                  <a:t> </a:t>
                </a:r>
                <a14:m>
                  <m:oMath xmlns:m="http://schemas.openxmlformats.org/officeDocument/2006/math">
                    <m:d>
                      <m:dPr>
                        <m:begChr m:val="‖"/>
                        <m:endChr m:val="‖"/>
                        <m:ctrlPr>
                          <a:rPr lang="en-US" altLang="zh-CN" sz="2400" i="1" dirty="0" smtClean="0">
                            <a:solidFill>
                              <a:schemeClr val="tx1"/>
                            </a:solidFill>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𝑤</m:t>
                            </m:r>
                          </m:e>
                          <m:sup>
                            <m:r>
                              <a:rPr lang="en-US" altLang="zh-CN" sz="2400" i="1">
                                <a:latin typeface="Cambria Math" panose="02040503050406030204" pitchFamily="18" charset="0"/>
                              </a:rPr>
                              <m:t>∗</m:t>
                            </m:r>
                          </m:sup>
                        </m:sSup>
                        <m:r>
                          <a:rPr lang="en-US" altLang="zh-CN" sz="2400" b="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𝑡</m:t>
                            </m:r>
                          </m:sub>
                        </m:sSub>
                      </m:e>
                    </m:d>
                  </m:oMath>
                </a14:m>
                <a:endParaRPr lang="zh-CN" altLang="en-US" sz="2400" dirty="0"/>
              </a:p>
            </p:txBody>
          </p:sp>
        </mc:Choice>
        <mc:Fallback xmlns="">
          <p:sp>
            <p:nvSpPr>
              <p:cNvPr id="6" name="文本框 5">
                <a:extLst>
                  <a:ext uri="{FF2B5EF4-FFF2-40B4-BE49-F238E27FC236}">
                    <a16:creationId xmlns:a16="http://schemas.microsoft.com/office/drawing/2014/main" id="{62010520-F290-FAB6-1892-D85FA25C7CB2}"/>
                  </a:ext>
                </a:extLst>
              </p:cNvPr>
              <p:cNvSpPr txBox="1">
                <a:spLocks noRot="1" noChangeAspect="1" noMove="1" noResize="1" noEditPoints="1" noAdjustHandles="1" noChangeArrowheads="1" noChangeShapeType="1" noTextEdit="1"/>
              </p:cNvSpPr>
              <p:nvPr/>
            </p:nvSpPr>
            <p:spPr>
              <a:xfrm>
                <a:off x="734502" y="2467198"/>
                <a:ext cx="4653561" cy="461665"/>
              </a:xfrm>
              <a:prstGeom prst="rect">
                <a:avLst/>
              </a:prstGeom>
              <a:blipFill>
                <a:blip r:embed="rId10"/>
                <a:stretch>
                  <a:fillRect b="-1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C8D2CDE-782B-DF45-F239-F0468FF75C2A}"/>
                  </a:ext>
                </a:extLst>
              </p:cNvPr>
              <p:cNvSpPr txBox="1"/>
              <p:nvPr/>
            </p:nvSpPr>
            <p:spPr>
              <a:xfrm>
                <a:off x="803777" y="4403769"/>
                <a:ext cx="4483547" cy="47448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sz="2200" b="0" i="1" dirty="0" smtClean="0">
                          <a:solidFill>
                            <a:schemeClr val="tx1"/>
                          </a:solidFill>
                          <a:latin typeface="Cambria Math" panose="02040503050406030204" pitchFamily="18" charset="0"/>
                        </a:rPr>
                        <m:t>𝑆𝑐𝑜𝑟𝑒</m:t>
                      </m:r>
                      <m:d>
                        <m:dPr>
                          <m:ctrlPr>
                            <a:rPr lang="en-US" altLang="zh-CN" sz="2200" i="1" dirty="0" smtClean="0">
                              <a:solidFill>
                                <a:schemeClr val="tx1"/>
                              </a:solidFill>
                              <a:latin typeface="Cambria Math" panose="02040503050406030204" pitchFamily="18" charset="0"/>
                            </a:rPr>
                          </m:ctrlPr>
                        </m:dPr>
                        <m:e>
                          <m:r>
                            <a:rPr lang="en-US" altLang="zh-CN" sz="2200" b="0" i="1" dirty="0" smtClean="0">
                              <a:solidFill>
                                <a:schemeClr val="tx1"/>
                              </a:solidFill>
                              <a:latin typeface="Cambria Math" panose="02040503050406030204" pitchFamily="18" charset="0"/>
                            </a:rPr>
                            <m:t>𝑖</m:t>
                          </m:r>
                          <m:r>
                            <a:rPr lang="en-US" altLang="zh-CN" sz="2200" b="0" i="1" dirty="0" smtClean="0">
                              <a:solidFill>
                                <a:schemeClr val="tx1"/>
                              </a:solidFill>
                              <a:latin typeface="Cambria Math" panose="02040503050406030204" pitchFamily="18" charset="0"/>
                            </a:rPr>
                            <m:t>,</m:t>
                          </m:r>
                          <m:r>
                            <a:rPr lang="en-US" altLang="zh-CN" sz="2200" b="0" i="1" dirty="0" smtClean="0">
                              <a:solidFill>
                                <a:schemeClr val="tx1"/>
                              </a:solidFill>
                              <a:latin typeface="Cambria Math" panose="02040503050406030204" pitchFamily="18" charset="0"/>
                            </a:rPr>
                            <m:t>𝑡</m:t>
                          </m:r>
                        </m:e>
                      </m:d>
                      <m:r>
                        <a:rPr lang="en-US" altLang="zh-CN" sz="2200" b="0" i="1" dirty="0" smtClean="0">
                          <a:solidFill>
                            <a:schemeClr val="tx1"/>
                          </a:solidFill>
                          <a:latin typeface="Cambria Math" panose="02040503050406030204" pitchFamily="18" charset="0"/>
                        </a:rPr>
                        <m:t>=</m:t>
                      </m:r>
                      <m:d>
                        <m:dPr>
                          <m:begChr m:val="‖"/>
                          <m:endChr m:val="‖"/>
                          <m:ctrlPr>
                            <a:rPr lang="en-US" altLang="zh-CN" sz="2200" i="1" dirty="0">
                              <a:solidFill>
                                <a:schemeClr val="tx1"/>
                              </a:solidFill>
                              <a:latin typeface="Cambria Math" panose="02040503050406030204" pitchFamily="18" charset="0"/>
                            </a:rPr>
                          </m:ctrlPr>
                        </m:dPr>
                        <m:e>
                          <m:r>
                            <a:rPr lang="zh-CN" altLang="en-US" sz="2200" b="0" i="1">
                              <a:solidFill>
                                <a:schemeClr val="tx1"/>
                              </a:solidFill>
                              <a:latin typeface="Cambria Math" panose="02040503050406030204" pitchFamily="18" charset="0"/>
                            </a:rPr>
                            <m:t>∆</m:t>
                          </m:r>
                          <m:sSub>
                            <m:sSubPr>
                              <m:ctrlPr>
                                <a:rPr lang="en-US" altLang="zh-CN" sz="2200" i="1">
                                  <a:solidFill>
                                    <a:schemeClr val="tx1"/>
                                  </a:solidFill>
                                  <a:latin typeface="Cambria Math" panose="02040503050406030204" pitchFamily="18" charset="0"/>
                                </a:rPr>
                              </m:ctrlPr>
                            </m:sSubPr>
                            <m:e>
                              <m:r>
                                <a:rPr lang="en-US" altLang="zh-CN" sz="2200" b="0" i="1">
                                  <a:solidFill>
                                    <a:schemeClr val="tx1"/>
                                  </a:solidFill>
                                  <a:latin typeface="Cambria Math" panose="02040503050406030204" pitchFamily="18" charset="0"/>
                                </a:rPr>
                                <m:t>𝑤</m:t>
                              </m:r>
                            </m:e>
                            <m:sub>
                              <m:r>
                                <a:rPr lang="en-US" altLang="zh-CN" sz="2200" b="0" i="1">
                                  <a:solidFill>
                                    <a:schemeClr val="tx1"/>
                                  </a:solidFill>
                                  <a:latin typeface="Cambria Math" panose="02040503050406030204" pitchFamily="18" charset="0"/>
                                </a:rPr>
                                <m:t>𝑡</m:t>
                              </m:r>
                            </m:sub>
                          </m:sSub>
                        </m:e>
                      </m:d>
                      <m:r>
                        <a:rPr lang="en-US" altLang="zh-CN" sz="2200" b="0" i="1">
                          <a:solidFill>
                            <a:schemeClr val="tx1"/>
                          </a:solidFill>
                          <a:latin typeface="Cambria Math" panose="02040503050406030204" pitchFamily="18" charset="0"/>
                        </a:rPr>
                        <m:t>−</m:t>
                      </m:r>
                      <m:d>
                        <m:dPr>
                          <m:begChr m:val="‖"/>
                          <m:endChr m:val="‖"/>
                          <m:ctrlPr>
                            <a:rPr lang="en-US" altLang="zh-CN" sz="2200" i="1" dirty="0">
                              <a:solidFill>
                                <a:schemeClr val="tx1"/>
                              </a:solidFill>
                              <a:latin typeface="Cambria Math" panose="02040503050406030204" pitchFamily="18" charset="0"/>
                            </a:rPr>
                          </m:ctrlPr>
                        </m:dPr>
                        <m:e>
                          <m:sSub>
                            <m:sSubPr>
                              <m:ctrlPr>
                                <a:rPr lang="en-US" altLang="zh-CN" sz="2200" i="1">
                                  <a:solidFill>
                                    <a:schemeClr val="tx1"/>
                                  </a:solidFill>
                                  <a:latin typeface="Cambria Math" panose="02040503050406030204" pitchFamily="18" charset="0"/>
                                </a:rPr>
                              </m:ctrlPr>
                            </m:sSubPr>
                            <m:e>
                              <m:r>
                                <a:rPr lang="en-US" altLang="zh-CN" sz="2200" b="0" i="1">
                                  <a:solidFill>
                                    <a:schemeClr val="tx1"/>
                                  </a:solidFill>
                                  <a:latin typeface="Cambria Math" panose="02040503050406030204" pitchFamily="18" charset="0"/>
                                </a:rPr>
                                <m:t>𝑣</m:t>
                              </m:r>
                            </m:e>
                            <m:sub>
                              <m:r>
                                <a:rPr lang="en-US" altLang="zh-CN" sz="2200" b="0" i="1" smtClean="0">
                                  <a:solidFill>
                                    <a:schemeClr val="tx1"/>
                                  </a:solidFill>
                                  <a:latin typeface="Cambria Math" panose="02040503050406030204" pitchFamily="18" charset="0"/>
                                </a:rPr>
                                <m:t>𝑖</m:t>
                              </m:r>
                              <m:r>
                                <a:rPr lang="en-US" altLang="zh-CN" sz="2200" b="0" i="1">
                                  <a:solidFill>
                                    <a:schemeClr val="tx1"/>
                                  </a:solidFill>
                                  <a:latin typeface="Cambria Math" panose="02040503050406030204" pitchFamily="18" charset="0"/>
                                </a:rPr>
                                <m:t>,</m:t>
                              </m:r>
                              <m:r>
                                <a:rPr lang="en-US" altLang="zh-CN" sz="2200" b="0" i="1">
                                  <a:solidFill>
                                    <a:schemeClr val="tx1"/>
                                  </a:solidFill>
                                  <a:latin typeface="Cambria Math" panose="02040503050406030204" pitchFamily="18" charset="0"/>
                                </a:rPr>
                                <m:t>𝑡</m:t>
                              </m:r>
                            </m:sub>
                          </m:sSub>
                        </m:e>
                      </m:d>
                    </m:oMath>
                  </m:oMathPara>
                </a14:m>
                <a:endParaRPr lang="zh-CN" altLang="en-US" sz="2200" dirty="0"/>
              </a:p>
            </p:txBody>
          </p:sp>
        </mc:Choice>
        <mc:Fallback xmlns="">
          <p:sp>
            <p:nvSpPr>
              <p:cNvPr id="8" name="文本框 7">
                <a:extLst>
                  <a:ext uri="{FF2B5EF4-FFF2-40B4-BE49-F238E27FC236}">
                    <a16:creationId xmlns:a16="http://schemas.microsoft.com/office/drawing/2014/main" id="{7C8D2CDE-782B-DF45-F239-F0468FF75C2A}"/>
                  </a:ext>
                </a:extLst>
              </p:cNvPr>
              <p:cNvSpPr txBox="1">
                <a:spLocks noRot="1" noChangeAspect="1" noMove="1" noResize="1" noEditPoints="1" noAdjustHandles="1" noChangeArrowheads="1" noChangeShapeType="1" noTextEdit="1"/>
              </p:cNvSpPr>
              <p:nvPr/>
            </p:nvSpPr>
            <p:spPr>
              <a:xfrm>
                <a:off x="803777" y="4403769"/>
                <a:ext cx="4483547" cy="474489"/>
              </a:xfrm>
              <a:prstGeom prst="rect">
                <a:avLst/>
              </a:prstGeom>
              <a:blipFill>
                <a:blip r:embed="rId11"/>
                <a:stretch>
                  <a:fillRect l="-13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014B5A9-56F7-9814-5CD4-362D7ACE711D}"/>
                  </a:ext>
                </a:extLst>
              </p:cNvPr>
              <p:cNvSpPr txBox="1"/>
              <p:nvPr/>
            </p:nvSpPr>
            <p:spPr>
              <a:xfrm>
                <a:off x="789922" y="5317643"/>
                <a:ext cx="4625990" cy="9557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sz="2200" b="0" i="1" dirty="0" smtClean="0">
                          <a:solidFill>
                            <a:schemeClr val="tx1"/>
                          </a:solidFill>
                          <a:latin typeface="Cambria Math" panose="02040503050406030204" pitchFamily="18" charset="0"/>
                        </a:rPr>
                        <m:t>𝑆𝑐𝑜𝑟𝑒</m:t>
                      </m:r>
                      <m:d>
                        <m:dPr>
                          <m:ctrlPr>
                            <a:rPr lang="en-US" altLang="zh-CN" sz="2200" i="1" dirty="0" smtClean="0">
                              <a:solidFill>
                                <a:schemeClr val="tx1"/>
                              </a:solidFill>
                              <a:latin typeface="Cambria Math" panose="02040503050406030204" pitchFamily="18" charset="0"/>
                            </a:rPr>
                          </m:ctrlPr>
                        </m:dPr>
                        <m:e>
                          <m:r>
                            <a:rPr lang="en-US" altLang="zh-CN" sz="2200" b="0" i="1" dirty="0" smtClean="0">
                              <a:solidFill>
                                <a:schemeClr val="tx1"/>
                              </a:solidFill>
                              <a:latin typeface="Cambria Math" panose="02040503050406030204" pitchFamily="18" charset="0"/>
                            </a:rPr>
                            <m:t>𝑖</m:t>
                          </m:r>
                        </m:e>
                      </m:d>
                      <m:r>
                        <a:rPr lang="en-US" altLang="zh-CN" sz="2200" b="1" i="1" dirty="0" smtClean="0">
                          <a:solidFill>
                            <a:schemeClr val="tx1"/>
                          </a:solidFill>
                          <a:latin typeface="Cambria Math" panose="02040503050406030204" pitchFamily="18" charset="0"/>
                        </a:rPr>
                        <m:t>=</m:t>
                      </m:r>
                      <m:nary>
                        <m:naryPr>
                          <m:chr m:val="∑"/>
                          <m:supHide m:val="on"/>
                          <m:ctrlPr>
                            <a:rPr lang="en-US" altLang="zh-CN" sz="2200" i="1" dirty="0" smtClean="0">
                              <a:solidFill>
                                <a:schemeClr val="tx1"/>
                              </a:solidFill>
                              <a:latin typeface="Cambria Math" panose="02040503050406030204" pitchFamily="18" charset="0"/>
                            </a:rPr>
                          </m:ctrlPr>
                        </m:naryPr>
                        <m:sub>
                          <m:r>
                            <a:rPr lang="en-US" altLang="zh-CN" sz="2200" b="0" i="1" dirty="0" smtClean="0">
                              <a:solidFill>
                                <a:schemeClr val="tx1"/>
                              </a:solidFill>
                              <a:latin typeface="Cambria Math" panose="02040503050406030204" pitchFamily="18" charset="0"/>
                            </a:rPr>
                            <m:t>𝑖</m:t>
                          </m:r>
                          <m:r>
                            <a:rPr lang="en-US" altLang="zh-CN" sz="2200" b="0" i="1" dirty="0">
                              <a:solidFill>
                                <a:schemeClr val="tx1"/>
                              </a:solidFill>
                              <a:latin typeface="Cambria Math" panose="02040503050406030204" pitchFamily="18" charset="0"/>
                              <a:ea typeface="Cambria Math" panose="02040503050406030204" pitchFamily="18" charset="0"/>
                            </a:rPr>
                            <m:t>∈</m:t>
                          </m:r>
                          <m:sSub>
                            <m:sSubPr>
                              <m:ctrlPr>
                                <a:rPr lang="en-US" altLang="zh-CN" sz="2200" i="1" dirty="0" smtClean="0">
                                  <a:solidFill>
                                    <a:schemeClr val="tx1"/>
                                  </a:solidFill>
                                  <a:latin typeface="Cambria Math" panose="02040503050406030204" pitchFamily="18" charset="0"/>
                                  <a:ea typeface="Cambria Math" panose="02040503050406030204" pitchFamily="18" charset="0"/>
                                </a:rPr>
                              </m:ctrlPr>
                            </m:sSubPr>
                            <m:e>
                              <m:r>
                                <a:rPr lang="en-US" altLang="zh-CN" sz="2200" b="0" i="1" dirty="0">
                                  <a:solidFill>
                                    <a:schemeClr val="tx1"/>
                                  </a:solidFill>
                                  <a:latin typeface="Cambria Math" panose="02040503050406030204" pitchFamily="18" charset="0"/>
                                  <a:ea typeface="Cambria Math" panose="02040503050406030204" pitchFamily="18" charset="0"/>
                                </a:rPr>
                                <m:t>𝑆</m:t>
                              </m:r>
                            </m:e>
                            <m:sub>
                              <m:r>
                                <a:rPr lang="en-US" altLang="zh-CN" sz="2200" b="0" i="1" dirty="0" smtClean="0">
                                  <a:solidFill>
                                    <a:schemeClr val="tx1"/>
                                  </a:solidFill>
                                  <a:latin typeface="Cambria Math" panose="02040503050406030204" pitchFamily="18" charset="0"/>
                                  <a:ea typeface="Cambria Math" panose="02040503050406030204" pitchFamily="18" charset="0"/>
                                </a:rPr>
                                <m:t>𝑡</m:t>
                              </m:r>
                            </m:sub>
                          </m:sSub>
                        </m:sub>
                        <m:sup/>
                        <m:e>
                          <m:r>
                            <a:rPr lang="en-US" altLang="zh-CN" sz="2200" b="0" i="1" dirty="0" smtClean="0">
                              <a:solidFill>
                                <a:schemeClr val="tx1"/>
                              </a:solidFill>
                              <a:latin typeface="Cambria Math" panose="02040503050406030204" pitchFamily="18" charset="0"/>
                            </a:rPr>
                            <m:t>(</m:t>
                          </m:r>
                          <m:d>
                            <m:dPr>
                              <m:begChr m:val="‖"/>
                              <m:endChr m:val="‖"/>
                              <m:ctrlPr>
                                <a:rPr lang="en-US" altLang="zh-CN" sz="2200" i="1" dirty="0" smtClean="0">
                                  <a:solidFill>
                                    <a:schemeClr val="tx1"/>
                                  </a:solidFill>
                                  <a:latin typeface="Cambria Math" panose="02040503050406030204" pitchFamily="18" charset="0"/>
                                </a:rPr>
                              </m:ctrlPr>
                            </m:dPr>
                            <m:e>
                              <m:r>
                                <a:rPr lang="zh-CN" altLang="en-US" sz="2200" b="0" i="1">
                                  <a:solidFill>
                                    <a:schemeClr val="tx1"/>
                                  </a:solidFill>
                                  <a:latin typeface="Cambria Math" panose="02040503050406030204" pitchFamily="18" charset="0"/>
                                </a:rPr>
                                <m:t>∆</m:t>
                              </m:r>
                              <m:sSub>
                                <m:sSubPr>
                                  <m:ctrlPr>
                                    <a:rPr lang="en-US" altLang="zh-CN" sz="2200" i="1">
                                      <a:solidFill>
                                        <a:schemeClr val="tx1"/>
                                      </a:solidFill>
                                      <a:latin typeface="Cambria Math" panose="02040503050406030204" pitchFamily="18" charset="0"/>
                                    </a:rPr>
                                  </m:ctrlPr>
                                </m:sSubPr>
                                <m:e>
                                  <m:r>
                                    <a:rPr lang="en-US" altLang="zh-CN" sz="2200" b="0" i="1">
                                      <a:solidFill>
                                        <a:schemeClr val="tx1"/>
                                      </a:solidFill>
                                      <a:latin typeface="Cambria Math" panose="02040503050406030204" pitchFamily="18" charset="0"/>
                                    </a:rPr>
                                    <m:t>𝑤</m:t>
                                  </m:r>
                                </m:e>
                                <m:sub>
                                  <m:r>
                                    <a:rPr lang="en-US" altLang="zh-CN" sz="2200" b="0" i="1">
                                      <a:solidFill>
                                        <a:schemeClr val="tx1"/>
                                      </a:solidFill>
                                      <a:latin typeface="Cambria Math" panose="02040503050406030204" pitchFamily="18" charset="0"/>
                                    </a:rPr>
                                    <m:t>𝑡</m:t>
                                  </m:r>
                                </m:sub>
                              </m:sSub>
                            </m:e>
                          </m:d>
                          <m:r>
                            <a:rPr lang="en-US" altLang="zh-CN" sz="2200" b="0" i="1" smtClean="0">
                              <a:solidFill>
                                <a:schemeClr val="tx1"/>
                              </a:solidFill>
                              <a:latin typeface="Cambria Math" panose="02040503050406030204" pitchFamily="18" charset="0"/>
                            </a:rPr>
                            <m:t>−</m:t>
                          </m:r>
                          <m:d>
                            <m:dPr>
                              <m:begChr m:val="‖"/>
                              <m:endChr m:val="‖"/>
                              <m:ctrlPr>
                                <a:rPr lang="en-US" altLang="zh-CN" sz="2200" i="1" dirty="0">
                                  <a:solidFill>
                                    <a:schemeClr val="tx1"/>
                                  </a:solidFill>
                                  <a:latin typeface="Cambria Math" panose="02040503050406030204" pitchFamily="18" charset="0"/>
                                </a:rPr>
                              </m:ctrlPr>
                            </m:dPr>
                            <m:e>
                              <m:sSub>
                                <m:sSubPr>
                                  <m:ctrlPr>
                                    <a:rPr lang="en-US" altLang="zh-CN" sz="2200" i="1">
                                      <a:solidFill>
                                        <a:schemeClr val="tx1"/>
                                      </a:solidFill>
                                      <a:latin typeface="Cambria Math" panose="02040503050406030204" pitchFamily="18" charset="0"/>
                                    </a:rPr>
                                  </m:ctrlPr>
                                </m:sSubPr>
                                <m:e>
                                  <m:r>
                                    <a:rPr lang="en-US" altLang="zh-CN" sz="2200" b="0" i="1">
                                      <a:solidFill>
                                        <a:schemeClr val="tx1"/>
                                      </a:solidFill>
                                      <a:latin typeface="Cambria Math" panose="02040503050406030204" pitchFamily="18" charset="0"/>
                                    </a:rPr>
                                    <m:t>𝑣</m:t>
                                  </m:r>
                                </m:e>
                                <m:sub>
                                  <m:r>
                                    <a:rPr lang="en-US" altLang="zh-CN" sz="2200" b="0" i="1" smtClean="0">
                                      <a:solidFill>
                                        <a:schemeClr val="tx1"/>
                                      </a:solidFill>
                                      <a:latin typeface="Cambria Math" panose="02040503050406030204" pitchFamily="18" charset="0"/>
                                    </a:rPr>
                                    <m:t>𝑖</m:t>
                                  </m:r>
                                  <m:r>
                                    <a:rPr lang="en-US" altLang="zh-CN" sz="2200" b="0" i="1" smtClean="0">
                                      <a:solidFill>
                                        <a:schemeClr val="tx1"/>
                                      </a:solidFill>
                                      <a:latin typeface="Cambria Math" panose="02040503050406030204" pitchFamily="18" charset="0"/>
                                    </a:rPr>
                                    <m:t>,</m:t>
                                  </m:r>
                                  <m:r>
                                    <a:rPr lang="en-US" altLang="zh-CN" sz="2200" b="0" i="1">
                                      <a:solidFill>
                                        <a:schemeClr val="tx1"/>
                                      </a:solidFill>
                                      <a:latin typeface="Cambria Math" panose="02040503050406030204" pitchFamily="18" charset="0"/>
                                    </a:rPr>
                                    <m:t>𝑡</m:t>
                                  </m:r>
                                </m:sub>
                              </m:sSub>
                            </m:e>
                          </m:d>
                          <m:r>
                            <a:rPr lang="en-US" altLang="zh-CN" sz="2200" b="0" i="1" smtClean="0">
                              <a:solidFill>
                                <a:schemeClr val="tx1"/>
                              </a:solidFill>
                              <a:latin typeface="Cambria Math" panose="02040503050406030204" pitchFamily="18" charset="0"/>
                            </a:rPr>
                            <m:t>)</m:t>
                          </m:r>
                        </m:e>
                      </m:nary>
                    </m:oMath>
                  </m:oMathPara>
                </a14:m>
                <a:endParaRPr lang="zh-CN" altLang="en-US" sz="2200" dirty="0"/>
              </a:p>
            </p:txBody>
          </p:sp>
        </mc:Choice>
        <mc:Fallback xmlns="">
          <p:sp>
            <p:nvSpPr>
              <p:cNvPr id="12" name="文本框 11">
                <a:extLst>
                  <a:ext uri="{FF2B5EF4-FFF2-40B4-BE49-F238E27FC236}">
                    <a16:creationId xmlns:a16="http://schemas.microsoft.com/office/drawing/2014/main" id="{9014B5A9-56F7-9814-5CD4-362D7ACE711D}"/>
                  </a:ext>
                </a:extLst>
              </p:cNvPr>
              <p:cNvSpPr txBox="1">
                <a:spLocks noRot="1" noChangeAspect="1" noMove="1" noResize="1" noEditPoints="1" noAdjustHandles="1" noChangeArrowheads="1" noChangeShapeType="1" noTextEdit="1"/>
              </p:cNvSpPr>
              <p:nvPr/>
            </p:nvSpPr>
            <p:spPr>
              <a:xfrm>
                <a:off x="789922" y="5317643"/>
                <a:ext cx="4625990" cy="955774"/>
              </a:xfrm>
              <a:prstGeom prst="rect">
                <a:avLst/>
              </a:prstGeom>
              <a:blipFill>
                <a:blip r:embed="rId12"/>
                <a:stretch>
                  <a:fillRect/>
                </a:stretch>
              </a:blipFill>
            </p:spPr>
            <p:txBody>
              <a:bodyPr/>
              <a:lstStyle/>
              <a:p>
                <a:r>
                  <a:rPr lang="en-HK">
                    <a:noFill/>
                  </a:rPr>
                  <a:t> </a:t>
                </a:r>
              </a:p>
            </p:txBody>
          </p:sp>
        </mc:Fallback>
      </mc:AlternateContent>
      <p:sp>
        <p:nvSpPr>
          <p:cNvPr id="31" name="椭圆 18">
            <a:extLst>
              <a:ext uri="{FF2B5EF4-FFF2-40B4-BE49-F238E27FC236}">
                <a16:creationId xmlns:a16="http://schemas.microsoft.com/office/drawing/2014/main" id="{9B98965D-5BD7-4139-8397-DE6C1C41383F}"/>
              </a:ext>
            </a:extLst>
          </p:cNvPr>
          <p:cNvSpPr/>
          <p:nvPr/>
        </p:nvSpPr>
        <p:spPr>
          <a:xfrm>
            <a:off x="8405711" y="4574666"/>
            <a:ext cx="59734" cy="59734"/>
          </a:xfrm>
          <a:prstGeom prst="ellipse">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mc:AlternateContent xmlns:mc="http://schemas.openxmlformats.org/markup-compatibility/2006" xmlns:a14="http://schemas.microsoft.com/office/drawing/2010/main">
        <mc:Choice Requires="a14">
          <p:sp>
            <p:nvSpPr>
              <p:cNvPr id="28" name="文本框 19">
                <a:extLst>
                  <a:ext uri="{FF2B5EF4-FFF2-40B4-BE49-F238E27FC236}">
                    <a16:creationId xmlns:a16="http://schemas.microsoft.com/office/drawing/2014/main" id="{0E748B1E-F621-4D45-A799-522CD29021A8}"/>
                  </a:ext>
                </a:extLst>
              </p:cNvPr>
              <p:cNvSpPr txBox="1"/>
              <p:nvPr/>
            </p:nvSpPr>
            <p:spPr>
              <a:xfrm>
                <a:off x="8155350" y="4502501"/>
                <a:ext cx="471095"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𝑤</m:t>
                          </m:r>
                        </m:e>
                        <m:sub>
                          <m:r>
                            <a:rPr lang="en-US" altLang="zh-CN" b="0" i="1" smtClean="0">
                              <a:solidFill>
                                <a:srgbClr val="FF0000"/>
                              </a:solidFill>
                              <a:latin typeface="Cambria Math" panose="02040503050406030204" pitchFamily="18" charset="0"/>
                            </a:rPr>
                            <m:t>𝑖</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𝑡</m:t>
                          </m:r>
                        </m:sub>
                      </m:sSub>
                    </m:oMath>
                  </m:oMathPara>
                </a14:m>
                <a:endParaRPr lang="zh-CN" altLang="en-US" dirty="0"/>
              </a:p>
            </p:txBody>
          </p:sp>
        </mc:Choice>
        <mc:Fallback xmlns="">
          <p:sp>
            <p:nvSpPr>
              <p:cNvPr id="28" name="文本框 19">
                <a:extLst>
                  <a:ext uri="{FF2B5EF4-FFF2-40B4-BE49-F238E27FC236}">
                    <a16:creationId xmlns:a16="http://schemas.microsoft.com/office/drawing/2014/main" id="{0E748B1E-F621-4D45-A799-522CD29021A8}"/>
                  </a:ext>
                </a:extLst>
              </p:cNvPr>
              <p:cNvSpPr txBox="1">
                <a:spLocks noRot="1" noChangeAspect="1" noMove="1" noResize="1" noEditPoints="1" noAdjustHandles="1" noChangeArrowheads="1" noChangeShapeType="1" noTextEdit="1"/>
              </p:cNvSpPr>
              <p:nvPr/>
            </p:nvSpPr>
            <p:spPr>
              <a:xfrm>
                <a:off x="8155350" y="4502501"/>
                <a:ext cx="471095" cy="381515"/>
              </a:xfrm>
              <a:prstGeom prst="rect">
                <a:avLst/>
              </a:prstGeom>
              <a:blipFill>
                <a:blip r:embed="rId13"/>
                <a:stretch>
                  <a:fillRect r="-2597"/>
                </a:stretch>
              </a:blipFill>
            </p:spPr>
            <p:txBody>
              <a:bodyPr/>
              <a:lstStyle/>
              <a:p>
                <a:r>
                  <a:rPr lang="en-HK">
                    <a:noFill/>
                  </a:rPr>
                  <a:t> </a:t>
                </a:r>
              </a:p>
            </p:txBody>
          </p:sp>
        </mc:Fallback>
      </mc:AlternateContent>
    </p:spTree>
    <p:extLst>
      <p:ext uri="{BB962C8B-B14F-4D97-AF65-F5344CB8AC3E}">
        <p14:creationId xmlns:p14="http://schemas.microsoft.com/office/powerpoint/2010/main" val="177775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1" y="321169"/>
            <a:ext cx="11585878" cy="1325563"/>
          </a:xfrm>
        </p:spPr>
        <p:txBody>
          <a:bodyPr>
            <a:normAutofit/>
          </a:bodyPr>
          <a:lstStyle/>
          <a:p>
            <a:r>
              <a:rPr lang="en-US" sz="4000" dirty="0">
                <a:solidFill>
                  <a:srgbClr val="0070C0"/>
                </a:solidFill>
              </a:rPr>
              <a:t>Shapley Value ​​Method vs. Gradient-Based Method</a:t>
            </a:r>
          </a:p>
        </p:txBody>
      </p:sp>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21</a:t>
            </a:fld>
            <a:endParaRPr lang="en-US"/>
          </a:p>
        </p:txBody>
      </p:sp>
      <p:sp>
        <p:nvSpPr>
          <p:cNvPr id="5" name="Content Placeholder 4">
            <a:extLst>
              <a:ext uri="{FF2B5EF4-FFF2-40B4-BE49-F238E27FC236}">
                <a16:creationId xmlns:a16="http://schemas.microsoft.com/office/drawing/2014/main" id="{993B62CB-7D7B-4A51-A002-42D8649D46BD}"/>
              </a:ext>
            </a:extLst>
          </p:cNvPr>
          <p:cNvSpPr>
            <a:spLocks noGrp="1"/>
          </p:cNvSpPr>
          <p:nvPr>
            <p:ph idx="1"/>
          </p:nvPr>
        </p:nvSpPr>
        <p:spPr>
          <a:xfrm>
            <a:off x="725214" y="1825625"/>
            <a:ext cx="10628586" cy="4351338"/>
          </a:xfrm>
        </p:spPr>
        <p:txBody>
          <a:bodyPr>
            <a:normAutofit/>
          </a:bodyPr>
          <a:lstStyle/>
          <a:p>
            <a:pPr>
              <a:spcBef>
                <a:spcPts val="600"/>
              </a:spcBef>
            </a:pPr>
            <a:r>
              <a:rPr lang="en-US" altLang="zh-CN" sz="3200" i="0" dirty="0">
                <a:effectLst/>
              </a:rPr>
              <a:t>Shapley Value Method </a:t>
            </a:r>
          </a:p>
          <a:p>
            <a:pPr lvl="1">
              <a:spcBef>
                <a:spcPts val="600"/>
              </a:spcBef>
            </a:pPr>
            <a:r>
              <a:rPr lang="en-US" altLang="zh-CN" b="0" i="0" dirty="0">
                <a:solidFill>
                  <a:srgbClr val="030712"/>
                </a:solidFill>
                <a:effectLst/>
              </a:rPr>
              <a:t>The </a:t>
            </a:r>
            <a:r>
              <a:rPr lang="en-US" altLang="zh-CN" dirty="0">
                <a:solidFill>
                  <a:srgbClr val="030712"/>
                </a:solidFill>
              </a:rPr>
              <a:t>valuation of e</a:t>
            </a:r>
            <a:r>
              <a:rPr lang="en-US" altLang="zh-CN" b="0" i="0" dirty="0">
                <a:solidFill>
                  <a:srgbClr val="030712"/>
                </a:solidFill>
                <a:effectLst/>
              </a:rPr>
              <a:t>ach </a:t>
            </a:r>
            <a:r>
              <a:rPr lang="en-US" altLang="zh-CN" dirty="0">
                <a:solidFill>
                  <a:srgbClr val="030712"/>
                </a:solidFill>
              </a:rPr>
              <a:t>combination of subsets of participants</a:t>
            </a:r>
            <a:r>
              <a:rPr lang="en-US" altLang="zh-CN" b="0" i="0" dirty="0">
                <a:solidFill>
                  <a:srgbClr val="030712"/>
                </a:solidFill>
                <a:effectLst/>
              </a:rPr>
              <a:t> needs to go through a full training process</a:t>
            </a:r>
          </a:p>
          <a:p>
            <a:pPr lvl="1">
              <a:spcBef>
                <a:spcPts val="600"/>
              </a:spcBef>
            </a:pPr>
            <a:r>
              <a:rPr lang="en-US" altLang="zh-CN" dirty="0">
                <a:solidFill>
                  <a:srgbClr val="030712"/>
                </a:solidFill>
              </a:rPr>
              <a:t>Too high training cost</a:t>
            </a:r>
            <a:endParaRPr lang="en-US" altLang="zh-CN" b="0" i="0" dirty="0">
              <a:solidFill>
                <a:srgbClr val="030712"/>
              </a:solidFill>
              <a:effectLst/>
            </a:endParaRPr>
          </a:p>
          <a:p>
            <a:pPr lvl="1">
              <a:spcBef>
                <a:spcPts val="600"/>
              </a:spcBef>
            </a:pPr>
            <a:endParaRPr lang="en-US" altLang="zh-CN" dirty="0">
              <a:solidFill>
                <a:srgbClr val="030712"/>
              </a:solidFill>
            </a:endParaRPr>
          </a:p>
          <a:p>
            <a:pPr>
              <a:spcBef>
                <a:spcPts val="600"/>
              </a:spcBef>
            </a:pPr>
            <a:r>
              <a:rPr lang="en-US" altLang="zh-CN" sz="3200" i="0" dirty="0">
                <a:effectLst/>
              </a:rPr>
              <a:t>Gradient-based Method </a:t>
            </a:r>
          </a:p>
          <a:p>
            <a:pPr lvl="1">
              <a:spcBef>
                <a:spcPts val="600"/>
              </a:spcBef>
            </a:pPr>
            <a:r>
              <a:rPr lang="en-US" altLang="zh-CN" dirty="0"/>
              <a:t>The valuation of a data’s contribution is done at the end of the training process</a:t>
            </a:r>
          </a:p>
          <a:p>
            <a:pPr lvl="1">
              <a:spcBef>
                <a:spcPts val="600"/>
              </a:spcBef>
            </a:pPr>
            <a:r>
              <a:rPr lang="en-US" altLang="zh-CN" dirty="0"/>
              <a:t>Need only one training process to complete the valuation of all data</a:t>
            </a:r>
          </a:p>
        </p:txBody>
      </p:sp>
    </p:spTree>
    <p:extLst>
      <p:ext uri="{BB962C8B-B14F-4D97-AF65-F5344CB8AC3E}">
        <p14:creationId xmlns:p14="http://schemas.microsoft.com/office/powerpoint/2010/main" val="420197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sz="4000" dirty="0">
                <a:solidFill>
                  <a:schemeClr val="accent5"/>
                </a:solidFill>
              </a:rPr>
              <a:t>Task 3: Machine Unlearning for Large ML Models</a:t>
            </a:r>
            <a:endParaRPr lang="en-US" sz="4000" dirty="0">
              <a:solidFill>
                <a:schemeClr val="accent5"/>
              </a:solidFill>
            </a:endParaRPr>
          </a:p>
        </p:txBody>
      </p:sp>
      <p:sp>
        <p:nvSpPr>
          <p:cNvPr id="3" name="Content Placeholder 2"/>
          <p:cNvSpPr>
            <a:spLocks noGrp="1"/>
          </p:cNvSpPr>
          <p:nvPr>
            <p:ph idx="1"/>
          </p:nvPr>
        </p:nvSpPr>
        <p:spPr>
          <a:xfrm>
            <a:off x="838200" y="1660525"/>
            <a:ext cx="10515600" cy="4351338"/>
          </a:xfrm>
        </p:spPr>
        <p:txBody>
          <a:bodyPr>
            <a:normAutofit/>
          </a:bodyPr>
          <a:lstStyle/>
          <a:p>
            <a:r>
              <a:rPr lang="en-US" dirty="0"/>
              <a:t>Machine Unlearning</a:t>
            </a:r>
          </a:p>
          <a:p>
            <a:pPr lvl="1"/>
            <a:r>
              <a:rPr lang="en-US" altLang="zh-CN" dirty="0"/>
              <a:t>The process of removing data points and their influence from a trained model</a:t>
            </a:r>
          </a:p>
        </p:txBody>
      </p:sp>
      <p:sp>
        <p:nvSpPr>
          <p:cNvPr id="4" name="Slide Number Placeholder 3"/>
          <p:cNvSpPr>
            <a:spLocks noGrp="1"/>
          </p:cNvSpPr>
          <p:nvPr>
            <p:ph type="sldNum" sz="quarter" idx="12"/>
          </p:nvPr>
        </p:nvSpPr>
        <p:spPr/>
        <p:txBody>
          <a:bodyPr/>
          <a:lstStyle/>
          <a:p>
            <a:fld id="{DFEEA9F7-3D7A-48B9-B47B-3DF92E1AF644}" type="slidenum">
              <a:rPr lang="en-US" smtClean="0"/>
              <a:t>22</a:t>
            </a:fld>
            <a:endParaRPr lang="en-US"/>
          </a:p>
        </p:txBody>
      </p:sp>
      <p:grpSp>
        <p:nvGrpSpPr>
          <p:cNvPr id="36" name="组合 35">
            <a:extLst>
              <a:ext uri="{FF2B5EF4-FFF2-40B4-BE49-F238E27FC236}">
                <a16:creationId xmlns:a16="http://schemas.microsoft.com/office/drawing/2014/main" id="{052F4C24-B799-4F5B-A095-8A0F98300D1B}"/>
              </a:ext>
            </a:extLst>
          </p:cNvPr>
          <p:cNvGrpSpPr/>
          <p:nvPr/>
        </p:nvGrpSpPr>
        <p:grpSpPr>
          <a:xfrm>
            <a:off x="2460474" y="2625848"/>
            <a:ext cx="6328963" cy="3843851"/>
            <a:chOff x="2460474" y="2854448"/>
            <a:chExt cx="6328963" cy="3843851"/>
          </a:xfrm>
        </p:grpSpPr>
        <p:sp>
          <p:nvSpPr>
            <p:cNvPr id="7" name="Freeform 391">
              <a:extLst>
                <a:ext uri="{FF2B5EF4-FFF2-40B4-BE49-F238E27FC236}">
                  <a16:creationId xmlns:a16="http://schemas.microsoft.com/office/drawing/2014/main" id="{54C3164D-F19A-43B3-AAAD-D7726717E0FB}"/>
                </a:ext>
              </a:extLst>
            </p:cNvPr>
            <p:cNvSpPr>
              <a:spLocks noEditPoints="1"/>
            </p:cNvSpPr>
            <p:nvPr/>
          </p:nvSpPr>
          <p:spPr bwMode="auto">
            <a:xfrm>
              <a:off x="5848679" y="3224832"/>
              <a:ext cx="477859" cy="474981"/>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a:extLst>
                <a:ext uri="{FF2B5EF4-FFF2-40B4-BE49-F238E27FC236}">
                  <a16:creationId xmlns:a16="http://schemas.microsoft.com/office/drawing/2014/main" id="{747632F7-4C35-4D86-AD65-D4D878D1E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241" y="3699974"/>
              <a:ext cx="467735" cy="467735"/>
            </a:xfrm>
            <a:prstGeom prst="rect">
              <a:avLst/>
            </a:prstGeom>
          </p:spPr>
        </p:pic>
        <p:sp>
          <p:nvSpPr>
            <p:cNvPr id="9" name="矩形: 圆角 8">
              <a:extLst>
                <a:ext uri="{FF2B5EF4-FFF2-40B4-BE49-F238E27FC236}">
                  <a16:creationId xmlns:a16="http://schemas.microsoft.com/office/drawing/2014/main" id="{8976990B-7D34-4260-AE0E-B1888003110F}"/>
                </a:ext>
              </a:extLst>
            </p:cNvPr>
            <p:cNvSpPr/>
            <p:nvPr/>
          </p:nvSpPr>
          <p:spPr>
            <a:xfrm>
              <a:off x="2531337" y="3177236"/>
              <a:ext cx="2331382" cy="1077113"/>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A7F54EF-5C96-4FE7-B62E-40B608B7F5EC}"/>
                </a:ext>
              </a:extLst>
            </p:cNvPr>
            <p:cNvSpPr/>
            <p:nvPr/>
          </p:nvSpPr>
          <p:spPr>
            <a:xfrm>
              <a:off x="2588255" y="3173330"/>
              <a:ext cx="1210698" cy="270238"/>
            </a:xfrm>
            <a:prstGeom prst="rect">
              <a:avLst/>
            </a:prstGeom>
          </p:spPr>
          <p:txBody>
            <a:bodyPr wrap="none">
              <a:spAutoFit/>
            </a:bodyPr>
            <a:lstStyle/>
            <a:p>
              <a:r>
                <a:rPr lang="en-US" altLang="zh-CN" sz="1600" dirty="0">
                  <a:solidFill>
                    <a:srgbClr val="2DB090"/>
                  </a:solidFill>
                </a:rPr>
                <a:t>remaining data</a:t>
              </a:r>
              <a:endParaRPr lang="zh-CN" altLang="en-US" sz="1600" dirty="0">
                <a:solidFill>
                  <a:srgbClr val="2DB090"/>
                </a:solidFill>
              </a:endParaRPr>
            </a:p>
          </p:txBody>
        </p:sp>
        <p:sp>
          <p:nvSpPr>
            <p:cNvPr id="11" name="矩形 10">
              <a:extLst>
                <a:ext uri="{FF2B5EF4-FFF2-40B4-BE49-F238E27FC236}">
                  <a16:creationId xmlns:a16="http://schemas.microsoft.com/office/drawing/2014/main" id="{C8C5F72C-6FB1-4525-BD27-9526BAD98F1F}"/>
                </a:ext>
              </a:extLst>
            </p:cNvPr>
            <p:cNvSpPr/>
            <p:nvPr/>
          </p:nvSpPr>
          <p:spPr>
            <a:xfrm>
              <a:off x="3598784" y="3432479"/>
              <a:ext cx="1167194" cy="270238"/>
            </a:xfrm>
            <a:prstGeom prst="rect">
              <a:avLst/>
            </a:prstGeom>
          </p:spPr>
          <p:txBody>
            <a:bodyPr wrap="none">
              <a:spAutoFit/>
            </a:bodyPr>
            <a:lstStyle/>
            <a:p>
              <a:r>
                <a:rPr lang="en-US" altLang="zh-CN" sz="1600" dirty="0"/>
                <a:t>forgotten data</a:t>
              </a:r>
              <a:endParaRPr lang="zh-CN" altLang="en-US" sz="1600" dirty="0"/>
            </a:p>
          </p:txBody>
        </p:sp>
        <p:sp>
          <p:nvSpPr>
            <p:cNvPr id="12" name="矩形 11">
              <a:extLst>
                <a:ext uri="{FF2B5EF4-FFF2-40B4-BE49-F238E27FC236}">
                  <a16:creationId xmlns:a16="http://schemas.microsoft.com/office/drawing/2014/main" id="{88F68ABA-9CFE-4621-B128-44F78DA02978}"/>
                </a:ext>
              </a:extLst>
            </p:cNvPr>
            <p:cNvSpPr/>
            <p:nvPr/>
          </p:nvSpPr>
          <p:spPr>
            <a:xfrm>
              <a:off x="2604176" y="2854448"/>
              <a:ext cx="2185705" cy="294805"/>
            </a:xfrm>
            <a:prstGeom prst="rect">
              <a:avLst/>
            </a:prstGeom>
          </p:spPr>
          <p:txBody>
            <a:bodyPr wrap="none">
              <a:spAutoFit/>
            </a:bodyPr>
            <a:lstStyle/>
            <a:p>
              <a:r>
                <a:rPr lang="en-US" altLang="zh-CN" b="1" dirty="0"/>
                <a:t>Original training dataset</a:t>
              </a:r>
              <a:endParaRPr lang="zh-CN" altLang="en-US" b="1" dirty="0"/>
            </a:p>
          </p:txBody>
        </p:sp>
        <p:pic>
          <p:nvPicPr>
            <p:cNvPr id="13" name="图片 12">
              <a:extLst>
                <a:ext uri="{FF2B5EF4-FFF2-40B4-BE49-F238E27FC236}">
                  <a16:creationId xmlns:a16="http://schemas.microsoft.com/office/drawing/2014/main" id="{B9642120-8223-4C0D-BF50-9FCF1BE0F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992" y="3417579"/>
              <a:ext cx="833226" cy="833226"/>
            </a:xfrm>
            <a:prstGeom prst="rect">
              <a:avLst/>
            </a:prstGeom>
          </p:spPr>
        </p:pic>
        <p:pic>
          <p:nvPicPr>
            <p:cNvPr id="14" name="图片 13">
              <a:extLst>
                <a:ext uri="{FF2B5EF4-FFF2-40B4-BE49-F238E27FC236}">
                  <a16:creationId xmlns:a16="http://schemas.microsoft.com/office/drawing/2014/main" id="{7207FE5A-6CE2-4BD7-8CB6-C8772F099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707" y="5490899"/>
              <a:ext cx="903794" cy="903794"/>
            </a:xfrm>
            <a:prstGeom prst="rect">
              <a:avLst/>
            </a:prstGeom>
          </p:spPr>
        </p:pic>
        <p:pic>
          <p:nvPicPr>
            <p:cNvPr id="15" name="图片 14">
              <a:extLst>
                <a:ext uri="{FF2B5EF4-FFF2-40B4-BE49-F238E27FC236}">
                  <a16:creationId xmlns:a16="http://schemas.microsoft.com/office/drawing/2014/main" id="{A537FF0A-6662-4B1D-9A52-FC6584DAB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6679" y="3354392"/>
              <a:ext cx="889621" cy="889621"/>
            </a:xfrm>
            <a:prstGeom prst="rect">
              <a:avLst/>
            </a:prstGeom>
          </p:spPr>
        </p:pic>
        <p:pic>
          <p:nvPicPr>
            <p:cNvPr id="16" name="图片 15">
              <a:extLst>
                <a:ext uri="{FF2B5EF4-FFF2-40B4-BE49-F238E27FC236}">
                  <a16:creationId xmlns:a16="http://schemas.microsoft.com/office/drawing/2014/main" id="{C75D7045-7A84-4A9E-AC85-7447C2B026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8963" y="5480270"/>
              <a:ext cx="925052" cy="925052"/>
            </a:xfrm>
            <a:prstGeom prst="rect">
              <a:avLst/>
            </a:prstGeom>
          </p:spPr>
        </p:pic>
        <p:cxnSp>
          <p:nvCxnSpPr>
            <p:cNvPr id="17" name="直接箭头连接符 16">
              <a:extLst>
                <a:ext uri="{FF2B5EF4-FFF2-40B4-BE49-F238E27FC236}">
                  <a16:creationId xmlns:a16="http://schemas.microsoft.com/office/drawing/2014/main" id="{A5BFB0AB-3B27-406B-91DA-44968B0A6CD4}"/>
                </a:ext>
              </a:extLst>
            </p:cNvPr>
            <p:cNvCxnSpPr/>
            <p:nvPr/>
          </p:nvCxnSpPr>
          <p:spPr>
            <a:xfrm>
              <a:off x="4990272" y="3751224"/>
              <a:ext cx="2458935"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8" name="直接箭头连接符 17">
              <a:extLst>
                <a:ext uri="{FF2B5EF4-FFF2-40B4-BE49-F238E27FC236}">
                  <a16:creationId xmlns:a16="http://schemas.microsoft.com/office/drawing/2014/main" id="{0ED5D6F6-4227-4CCF-8A80-FFC503FDA4F3}"/>
                </a:ext>
              </a:extLst>
            </p:cNvPr>
            <p:cNvCxnSpPr/>
            <p:nvPr/>
          </p:nvCxnSpPr>
          <p:spPr>
            <a:xfrm>
              <a:off x="3193604" y="4204745"/>
              <a:ext cx="0" cy="1275527"/>
            </a:xfrm>
            <a:prstGeom prst="straightConnector1">
              <a:avLst/>
            </a:prstGeom>
            <a:ln w="19050">
              <a:solidFill>
                <a:srgbClr val="2DB09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D85864B1-DB08-4487-99D6-26D30D8802B6}"/>
                </a:ext>
              </a:extLst>
            </p:cNvPr>
            <p:cNvCxnSpPr/>
            <p:nvPr/>
          </p:nvCxnSpPr>
          <p:spPr>
            <a:xfrm>
              <a:off x="8071489" y="4205926"/>
              <a:ext cx="0" cy="1275527"/>
            </a:xfrm>
            <a:prstGeom prst="straightConnector1">
              <a:avLst/>
            </a:prstGeom>
            <a:ln w="19050">
              <a:solidFill>
                <a:srgbClr val="1195DB"/>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6C0C4235-8EFC-49A0-B5AD-A1E92F4382C1}"/>
                </a:ext>
              </a:extLst>
            </p:cNvPr>
            <p:cNvGrpSpPr/>
            <p:nvPr/>
          </p:nvGrpSpPr>
          <p:grpSpPr>
            <a:xfrm>
              <a:off x="2460474" y="4532800"/>
              <a:ext cx="799321" cy="696688"/>
              <a:chOff x="612559" y="2677009"/>
              <a:chExt cx="1001389" cy="872810"/>
            </a:xfrm>
          </p:grpSpPr>
          <p:sp>
            <p:nvSpPr>
              <p:cNvPr id="34" name="Freeform 391">
                <a:extLst>
                  <a:ext uri="{FF2B5EF4-FFF2-40B4-BE49-F238E27FC236}">
                    <a16:creationId xmlns:a16="http://schemas.microsoft.com/office/drawing/2014/main" id="{3FDF22E2-AA4F-43AE-A2D2-1555373C4406}"/>
                  </a:ext>
                </a:extLst>
              </p:cNvPr>
              <p:cNvSpPr>
                <a:spLocks noEditPoints="1"/>
              </p:cNvSpPr>
              <p:nvPr/>
            </p:nvSpPr>
            <p:spPr bwMode="auto">
              <a:xfrm>
                <a:off x="799782" y="2677009"/>
                <a:ext cx="477069" cy="469733"/>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文本框 34">
                <a:extLst>
                  <a:ext uri="{FF2B5EF4-FFF2-40B4-BE49-F238E27FC236}">
                    <a16:creationId xmlns:a16="http://schemas.microsoft.com/office/drawing/2014/main" id="{FFDFCB9C-7833-4FC2-95A5-ECAE9CBE7CF1}"/>
                  </a:ext>
                </a:extLst>
              </p:cNvPr>
              <p:cNvSpPr txBox="1"/>
              <p:nvPr/>
            </p:nvSpPr>
            <p:spPr>
              <a:xfrm>
                <a:off x="612559" y="3125679"/>
                <a:ext cx="1001389" cy="424140"/>
              </a:xfrm>
              <a:prstGeom prst="rect">
                <a:avLst/>
              </a:prstGeom>
              <a:noFill/>
            </p:spPr>
            <p:txBody>
              <a:bodyPr wrap="none" rtlCol="0">
                <a:spAutoFit/>
              </a:bodyPr>
              <a:lstStyle/>
              <a:p>
                <a:r>
                  <a:rPr lang="en-US" altLang="zh-CN" sz="1600" b="1" dirty="0">
                    <a:solidFill>
                      <a:srgbClr val="FF0000"/>
                    </a:solidFill>
                  </a:rPr>
                  <a:t>Retrain</a:t>
                </a:r>
                <a:endParaRPr lang="zh-CN" altLang="en-US" sz="1600" b="1" dirty="0">
                  <a:solidFill>
                    <a:srgbClr val="FF0000"/>
                  </a:solidFill>
                </a:endParaRPr>
              </a:p>
            </p:txBody>
          </p:sp>
        </p:grpSp>
        <p:sp>
          <p:nvSpPr>
            <p:cNvPr id="21" name="文本框 20">
              <a:extLst>
                <a:ext uri="{FF2B5EF4-FFF2-40B4-BE49-F238E27FC236}">
                  <a16:creationId xmlns:a16="http://schemas.microsoft.com/office/drawing/2014/main" id="{4CEBDB82-EA8F-4953-AC3E-3A6882297884}"/>
                </a:ext>
              </a:extLst>
            </p:cNvPr>
            <p:cNvSpPr txBox="1"/>
            <p:nvPr/>
          </p:nvSpPr>
          <p:spPr>
            <a:xfrm>
              <a:off x="5799286" y="2980591"/>
              <a:ext cx="522307" cy="270238"/>
            </a:xfrm>
            <a:prstGeom prst="rect">
              <a:avLst/>
            </a:prstGeom>
            <a:noFill/>
          </p:spPr>
          <p:txBody>
            <a:bodyPr wrap="none" rtlCol="0">
              <a:spAutoFit/>
            </a:bodyPr>
            <a:lstStyle/>
            <a:p>
              <a:r>
                <a:rPr lang="en-US" altLang="zh-CN" sz="1600" b="1" dirty="0"/>
                <a:t>Train</a:t>
              </a:r>
              <a:endParaRPr lang="zh-CN" altLang="en-US" sz="1600" b="1" dirty="0"/>
            </a:p>
          </p:txBody>
        </p:sp>
        <p:sp>
          <p:nvSpPr>
            <p:cNvPr id="22" name="文本框 21">
              <a:extLst>
                <a:ext uri="{FF2B5EF4-FFF2-40B4-BE49-F238E27FC236}">
                  <a16:creationId xmlns:a16="http://schemas.microsoft.com/office/drawing/2014/main" id="{8E029AA3-231B-4677-B719-119EDB8EA34D}"/>
                </a:ext>
              </a:extLst>
            </p:cNvPr>
            <p:cNvSpPr txBox="1"/>
            <p:nvPr/>
          </p:nvSpPr>
          <p:spPr>
            <a:xfrm>
              <a:off x="7457183" y="3010118"/>
              <a:ext cx="1228612" cy="270238"/>
            </a:xfrm>
            <a:prstGeom prst="rect">
              <a:avLst/>
            </a:prstGeom>
            <a:noFill/>
          </p:spPr>
          <p:txBody>
            <a:bodyPr wrap="none" rtlCol="0">
              <a:spAutoFit/>
            </a:bodyPr>
            <a:lstStyle/>
            <a:p>
              <a:r>
                <a:rPr lang="en-US" altLang="zh-CN" sz="1600" b="1" dirty="0"/>
                <a:t>Trained Model</a:t>
              </a:r>
              <a:endParaRPr lang="zh-CN" altLang="en-US" sz="1600" b="1" dirty="0"/>
            </a:p>
          </p:txBody>
        </p:sp>
        <p:sp>
          <p:nvSpPr>
            <p:cNvPr id="23" name="文本框 22">
              <a:extLst>
                <a:ext uri="{FF2B5EF4-FFF2-40B4-BE49-F238E27FC236}">
                  <a16:creationId xmlns:a16="http://schemas.microsoft.com/office/drawing/2014/main" id="{E7681A4F-9CDF-44C8-86D1-29F1E3D2799D}"/>
                </a:ext>
              </a:extLst>
            </p:cNvPr>
            <p:cNvSpPr txBox="1"/>
            <p:nvPr/>
          </p:nvSpPr>
          <p:spPr>
            <a:xfrm>
              <a:off x="7353541" y="6428061"/>
              <a:ext cx="1435896" cy="270238"/>
            </a:xfrm>
            <a:prstGeom prst="rect">
              <a:avLst/>
            </a:prstGeom>
            <a:noFill/>
          </p:spPr>
          <p:txBody>
            <a:bodyPr wrap="none" rtlCol="0">
              <a:spAutoFit/>
            </a:bodyPr>
            <a:lstStyle/>
            <a:p>
              <a:r>
                <a:rPr lang="en-US" altLang="zh-CN" sz="1600" b="1" dirty="0"/>
                <a:t>Unlearned Model</a:t>
              </a:r>
              <a:endParaRPr lang="zh-CN" altLang="en-US" sz="1600" b="1" dirty="0"/>
            </a:p>
          </p:txBody>
        </p:sp>
        <p:sp>
          <p:nvSpPr>
            <p:cNvPr id="24" name="文本框 23">
              <a:extLst>
                <a:ext uri="{FF2B5EF4-FFF2-40B4-BE49-F238E27FC236}">
                  <a16:creationId xmlns:a16="http://schemas.microsoft.com/office/drawing/2014/main" id="{9CEDDF16-621E-43DA-8619-4FE8E351C22B}"/>
                </a:ext>
              </a:extLst>
            </p:cNvPr>
            <p:cNvSpPr txBox="1"/>
            <p:nvPr/>
          </p:nvSpPr>
          <p:spPr>
            <a:xfrm>
              <a:off x="2465198" y="6428061"/>
              <a:ext cx="1385994" cy="270238"/>
            </a:xfrm>
            <a:prstGeom prst="rect">
              <a:avLst/>
            </a:prstGeom>
            <a:noFill/>
          </p:spPr>
          <p:txBody>
            <a:bodyPr wrap="none" rtlCol="0">
              <a:spAutoFit/>
            </a:bodyPr>
            <a:lstStyle/>
            <a:p>
              <a:r>
                <a:rPr lang="en-US" altLang="zh-CN" sz="1600" b="1" dirty="0"/>
                <a:t>Retrained Model</a:t>
              </a:r>
              <a:endParaRPr lang="zh-CN" altLang="en-US" sz="1600" b="1" dirty="0"/>
            </a:p>
          </p:txBody>
        </p:sp>
        <p:grpSp>
          <p:nvGrpSpPr>
            <p:cNvPr id="25" name="组合 24">
              <a:extLst>
                <a:ext uri="{FF2B5EF4-FFF2-40B4-BE49-F238E27FC236}">
                  <a16:creationId xmlns:a16="http://schemas.microsoft.com/office/drawing/2014/main" id="{C0220FE6-9CE1-4133-9024-7017529226F4}"/>
                </a:ext>
              </a:extLst>
            </p:cNvPr>
            <p:cNvGrpSpPr/>
            <p:nvPr/>
          </p:nvGrpSpPr>
          <p:grpSpPr>
            <a:xfrm>
              <a:off x="7278775" y="4468708"/>
              <a:ext cx="867545" cy="761603"/>
              <a:chOff x="6721875" y="2573489"/>
              <a:chExt cx="1086861" cy="954136"/>
            </a:xfrm>
          </p:grpSpPr>
          <p:sp>
            <p:nvSpPr>
              <p:cNvPr id="28" name="Oval 15">
                <a:extLst>
                  <a:ext uri="{FF2B5EF4-FFF2-40B4-BE49-F238E27FC236}">
                    <a16:creationId xmlns:a16="http://schemas.microsoft.com/office/drawing/2014/main" id="{C8AD28A1-85D6-477A-8FFC-B935CB396A6F}"/>
                  </a:ext>
                </a:extLst>
              </p:cNvPr>
              <p:cNvSpPr>
                <a:spLocks noChangeArrowheads="1"/>
              </p:cNvSpPr>
              <p:nvPr/>
            </p:nvSpPr>
            <p:spPr bwMode="auto">
              <a:xfrm>
                <a:off x="7008080" y="2719868"/>
                <a:ext cx="340625" cy="340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a:extLst>
                  <a:ext uri="{FF2B5EF4-FFF2-40B4-BE49-F238E27FC236}">
                    <a16:creationId xmlns:a16="http://schemas.microsoft.com/office/drawing/2014/main" id="{CCD73585-8F69-408D-87B7-8EF794B1E7B0}"/>
                  </a:ext>
                </a:extLst>
              </p:cNvPr>
              <p:cNvSpPr>
                <a:spLocks/>
              </p:cNvSpPr>
              <p:nvPr/>
            </p:nvSpPr>
            <p:spPr bwMode="auto">
              <a:xfrm>
                <a:off x="7216849" y="2927639"/>
                <a:ext cx="74918" cy="75917"/>
              </a:xfrm>
              <a:custGeom>
                <a:avLst/>
                <a:gdLst>
                  <a:gd name="T0" fmla="*/ 56 w 75"/>
                  <a:gd name="T1" fmla="*/ 76 h 76"/>
                  <a:gd name="T2" fmla="*/ 0 w 75"/>
                  <a:gd name="T3" fmla="*/ 19 h 76"/>
                  <a:gd name="T4" fmla="*/ 19 w 75"/>
                  <a:gd name="T5" fmla="*/ 0 h 76"/>
                  <a:gd name="T6" fmla="*/ 75 w 75"/>
                  <a:gd name="T7" fmla="*/ 57 h 76"/>
                  <a:gd name="T8" fmla="*/ 56 w 75"/>
                  <a:gd name="T9" fmla="*/ 76 h 76"/>
                </a:gdLst>
                <a:ahLst/>
                <a:cxnLst>
                  <a:cxn ang="0">
                    <a:pos x="T0" y="T1"/>
                  </a:cxn>
                  <a:cxn ang="0">
                    <a:pos x="T2" y="T3"/>
                  </a:cxn>
                  <a:cxn ang="0">
                    <a:pos x="T4" y="T5"/>
                  </a:cxn>
                  <a:cxn ang="0">
                    <a:pos x="T6" y="T7"/>
                  </a:cxn>
                  <a:cxn ang="0">
                    <a:pos x="T8" y="T9"/>
                  </a:cxn>
                </a:cxnLst>
                <a:rect l="0" t="0" r="r" b="b"/>
                <a:pathLst>
                  <a:path w="75" h="76">
                    <a:moveTo>
                      <a:pt x="56" y="76"/>
                    </a:moveTo>
                    <a:lnTo>
                      <a:pt x="0" y="19"/>
                    </a:lnTo>
                    <a:lnTo>
                      <a:pt x="19" y="0"/>
                    </a:lnTo>
                    <a:lnTo>
                      <a:pt x="75" y="57"/>
                    </a:lnTo>
                    <a:lnTo>
                      <a:pt x="56"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文本框 29">
                <a:extLst>
                  <a:ext uri="{FF2B5EF4-FFF2-40B4-BE49-F238E27FC236}">
                    <a16:creationId xmlns:a16="http://schemas.microsoft.com/office/drawing/2014/main" id="{E62493D6-1B24-428A-8148-D4A153CF6E31}"/>
                  </a:ext>
                </a:extLst>
              </p:cNvPr>
              <p:cNvSpPr txBox="1"/>
              <p:nvPr/>
            </p:nvSpPr>
            <p:spPr>
              <a:xfrm>
                <a:off x="6721875" y="3103485"/>
                <a:ext cx="1086861" cy="424140"/>
              </a:xfrm>
              <a:prstGeom prst="rect">
                <a:avLst/>
              </a:prstGeom>
              <a:noFill/>
            </p:spPr>
            <p:txBody>
              <a:bodyPr wrap="none" rtlCol="0">
                <a:spAutoFit/>
              </a:bodyPr>
              <a:lstStyle/>
              <a:p>
                <a:r>
                  <a:rPr lang="en-US" altLang="zh-CN" sz="1600" b="1" dirty="0">
                    <a:solidFill>
                      <a:srgbClr val="FF0000"/>
                    </a:solidFill>
                  </a:rPr>
                  <a:t>Unlearn</a:t>
                </a:r>
                <a:endParaRPr lang="zh-CN" altLang="en-US" sz="1600" b="1" dirty="0">
                  <a:solidFill>
                    <a:srgbClr val="FF0000"/>
                  </a:solidFill>
                </a:endParaRPr>
              </a:p>
            </p:txBody>
          </p:sp>
          <p:grpSp>
            <p:nvGrpSpPr>
              <p:cNvPr id="31" name="组合 30">
                <a:extLst>
                  <a:ext uri="{FF2B5EF4-FFF2-40B4-BE49-F238E27FC236}">
                    <a16:creationId xmlns:a16="http://schemas.microsoft.com/office/drawing/2014/main" id="{E0F94113-A20D-4D21-978A-845936D0C995}"/>
                  </a:ext>
                </a:extLst>
              </p:cNvPr>
              <p:cNvGrpSpPr/>
              <p:nvPr/>
            </p:nvGrpSpPr>
            <p:grpSpPr>
              <a:xfrm>
                <a:off x="6879560" y="2573489"/>
                <a:ext cx="598662" cy="595056"/>
                <a:chOff x="6847377" y="2573489"/>
                <a:chExt cx="598662" cy="595056"/>
              </a:xfrm>
            </p:grpSpPr>
            <p:cxnSp>
              <p:nvCxnSpPr>
                <p:cNvPr id="32" name="直接连接符 31">
                  <a:extLst>
                    <a:ext uri="{FF2B5EF4-FFF2-40B4-BE49-F238E27FC236}">
                      <a16:creationId xmlns:a16="http://schemas.microsoft.com/office/drawing/2014/main" id="{E3901B51-CD5B-43DD-9E76-01EDAAF27C5E}"/>
                    </a:ext>
                  </a:extLst>
                </p:cNvPr>
                <p:cNvCxnSpPr>
                  <a:cxnSpLocks/>
                </p:cNvCxnSpPr>
                <p:nvPr/>
              </p:nvCxnSpPr>
              <p:spPr>
                <a:xfrm>
                  <a:off x="7063373" y="2871017"/>
                  <a:ext cx="166670" cy="0"/>
                </a:xfrm>
                <a:prstGeom prst="line">
                  <a:avLst/>
                </a:prstGeom>
                <a:ln w="38100">
                  <a:solidFill>
                    <a:srgbClr val="1195DB"/>
                  </a:solidFill>
                </a:ln>
              </p:spPr>
              <p:style>
                <a:lnRef idx="1">
                  <a:schemeClr val="accent1"/>
                </a:lnRef>
                <a:fillRef idx="0">
                  <a:schemeClr val="accent1"/>
                </a:fillRef>
                <a:effectRef idx="0">
                  <a:schemeClr val="accent1"/>
                </a:effectRef>
                <a:fontRef idx="minor">
                  <a:schemeClr val="tx1"/>
                </a:fontRef>
              </p:style>
            </p:cxnSp>
            <p:sp>
              <p:nvSpPr>
                <p:cNvPr id="33" name="Freeform 391">
                  <a:extLst>
                    <a:ext uri="{FF2B5EF4-FFF2-40B4-BE49-F238E27FC236}">
                      <a16:creationId xmlns:a16="http://schemas.microsoft.com/office/drawing/2014/main" id="{87CBCB79-A8E2-4099-A0BC-0026D46A2850}"/>
                    </a:ext>
                  </a:extLst>
                </p:cNvPr>
                <p:cNvSpPr>
                  <a:spLocks noEditPoints="1"/>
                </p:cNvSpPr>
                <p:nvPr/>
              </p:nvSpPr>
              <p:spPr bwMode="auto">
                <a:xfrm>
                  <a:off x="6847377" y="2573489"/>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6" name="直接箭头连接符 25">
              <a:extLst>
                <a:ext uri="{FF2B5EF4-FFF2-40B4-BE49-F238E27FC236}">
                  <a16:creationId xmlns:a16="http://schemas.microsoft.com/office/drawing/2014/main" id="{A40B2DE6-E056-4FE2-A706-21E4270DE63F}"/>
                </a:ext>
              </a:extLst>
            </p:cNvPr>
            <p:cNvCxnSpPr/>
            <p:nvPr/>
          </p:nvCxnSpPr>
          <p:spPr>
            <a:xfrm>
              <a:off x="3877728" y="5926707"/>
              <a:ext cx="3578564" cy="0"/>
            </a:xfrm>
            <a:prstGeom prst="straightConnector1">
              <a:avLst/>
            </a:prstGeom>
            <a:ln w="19050">
              <a:solidFill>
                <a:srgbClr val="1195D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4F017DDA-586E-4E2C-8287-FA3D89DC3D93}"/>
                </a:ext>
              </a:extLst>
            </p:cNvPr>
            <p:cNvSpPr txBox="1"/>
            <p:nvPr/>
          </p:nvSpPr>
          <p:spPr>
            <a:xfrm>
              <a:off x="4653638" y="5653294"/>
              <a:ext cx="2193229" cy="338554"/>
            </a:xfrm>
            <a:prstGeom prst="rect">
              <a:avLst/>
            </a:prstGeom>
            <a:noFill/>
          </p:spPr>
          <p:txBody>
            <a:bodyPr wrap="none" rtlCol="0">
              <a:spAutoFit/>
            </a:bodyPr>
            <a:lstStyle/>
            <a:p>
              <a:r>
                <a:rPr lang="en-US" altLang="zh-CN" sz="1600" b="1" dirty="0">
                  <a:solidFill>
                    <a:srgbClr val="FF0000"/>
                  </a:solidFill>
                </a:rPr>
                <a:t>As the same as possible</a:t>
              </a:r>
              <a:endParaRPr lang="zh-CN" altLang="en-US" sz="1600" b="1" dirty="0">
                <a:solidFill>
                  <a:srgbClr val="FF0000"/>
                </a:solidFill>
              </a:endParaRPr>
            </a:p>
          </p:txBody>
        </p:sp>
      </p:grpSp>
      <p:sp>
        <p:nvSpPr>
          <p:cNvPr id="37" name="矩形 36">
            <a:extLst>
              <a:ext uri="{FF2B5EF4-FFF2-40B4-BE49-F238E27FC236}">
                <a16:creationId xmlns:a16="http://schemas.microsoft.com/office/drawing/2014/main" id="{7028E8AE-C464-4BB1-BFE1-6AA66B72C9A4}"/>
              </a:ext>
            </a:extLst>
          </p:cNvPr>
          <p:cNvSpPr/>
          <p:nvPr/>
        </p:nvSpPr>
        <p:spPr>
          <a:xfrm>
            <a:off x="1012165" y="4654457"/>
            <a:ext cx="2659224" cy="830997"/>
          </a:xfrm>
          <a:prstGeom prst="rect">
            <a:avLst/>
          </a:prstGeom>
        </p:spPr>
        <p:txBody>
          <a:bodyPr wrap="square">
            <a:spAutoFit/>
          </a:bodyPr>
          <a:lstStyle/>
          <a:p>
            <a:r>
              <a:rPr lang="en-US" altLang="zh-CN" sz="1600" b="1" dirty="0">
                <a:solidFill>
                  <a:srgbClr val="0070C0"/>
                </a:solidFill>
              </a:rPr>
              <a:t>Impractical </a:t>
            </a:r>
          </a:p>
          <a:p>
            <a:pPr marL="285750" indent="-285750">
              <a:buFont typeface="Arial" panose="020B0604020202020204" pitchFamily="34" charset="0"/>
              <a:buChar char="•"/>
            </a:pPr>
            <a:r>
              <a:rPr lang="en-US" altLang="zh-CN" sz="1600" dirty="0">
                <a:solidFill>
                  <a:srgbClr val="0070C0"/>
                </a:solidFill>
              </a:rPr>
              <a:t>computational cost</a:t>
            </a:r>
          </a:p>
          <a:p>
            <a:pPr marL="285750" indent="-285750">
              <a:buFont typeface="Arial" panose="020B0604020202020204" pitchFamily="34" charset="0"/>
              <a:buChar char="•"/>
            </a:pPr>
            <a:r>
              <a:rPr lang="en-US" altLang="zh-CN" sz="1600" dirty="0">
                <a:solidFill>
                  <a:srgbClr val="0070C0"/>
                </a:solidFill>
              </a:rPr>
              <a:t>time consumption</a:t>
            </a:r>
            <a:endParaRPr lang="zh-CN" altLang="en-US" sz="1600" dirty="0">
              <a:solidFill>
                <a:srgbClr val="0070C0"/>
              </a:solidFill>
            </a:endParaRPr>
          </a:p>
        </p:txBody>
      </p:sp>
    </p:spTree>
    <p:extLst>
      <p:ext uri="{BB962C8B-B14F-4D97-AF65-F5344CB8AC3E}">
        <p14:creationId xmlns:p14="http://schemas.microsoft.com/office/powerpoint/2010/main" val="394964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sz="4000" dirty="0">
                <a:solidFill>
                  <a:schemeClr val="accent5"/>
                </a:solidFill>
              </a:rPr>
              <a:t>Unlearning: Motivations and Challenges</a:t>
            </a:r>
            <a:endParaRPr lang="en-US" sz="4000" dirty="0">
              <a:solidFill>
                <a:schemeClr val="accent5"/>
              </a:solidFill>
            </a:endParaRPr>
          </a:p>
        </p:txBody>
      </p:sp>
      <p:sp>
        <p:nvSpPr>
          <p:cNvPr id="3" name="Content Placeholder 2"/>
          <p:cNvSpPr>
            <a:spLocks noGrp="1"/>
          </p:cNvSpPr>
          <p:nvPr>
            <p:ph idx="1"/>
          </p:nvPr>
        </p:nvSpPr>
        <p:spPr>
          <a:xfrm>
            <a:off x="838200" y="1825625"/>
            <a:ext cx="10515600" cy="4351338"/>
          </a:xfrm>
        </p:spPr>
        <p:txBody>
          <a:bodyPr>
            <a:normAutofit/>
          </a:bodyPr>
          <a:lstStyle/>
          <a:p>
            <a:r>
              <a:rPr lang="en-US" altLang="zh-CN" dirty="0"/>
              <a:t>Motivation for Machine Unlearning</a:t>
            </a:r>
          </a:p>
          <a:p>
            <a:pPr lvl="1"/>
            <a:r>
              <a:rPr lang="en-US" altLang="zh-CN" dirty="0"/>
              <a:t>Privacy concerns or legal disputes (right to be forgotten)</a:t>
            </a:r>
          </a:p>
          <a:p>
            <a:pPr lvl="1"/>
            <a:r>
              <a:rPr lang="en-US" altLang="zh-CN" dirty="0"/>
              <a:t>System security (poisoned data removing)</a:t>
            </a:r>
          </a:p>
          <a:p>
            <a:pPr lvl="1"/>
            <a:r>
              <a:rPr lang="en-US" altLang="zh-CN" dirty="0"/>
              <a:t>Adaptability (model evolution)</a:t>
            </a:r>
          </a:p>
          <a:p>
            <a:pPr lvl="1"/>
            <a:endParaRPr lang="en-US" altLang="zh-CN" dirty="0"/>
          </a:p>
          <a:p>
            <a:r>
              <a:rPr lang="en-US" altLang="zh-CN" dirty="0"/>
              <a:t>Challenges in Machine Unlearning</a:t>
            </a:r>
          </a:p>
          <a:p>
            <a:pPr lvl="1"/>
            <a:r>
              <a:rPr lang="en-US" altLang="zh-CN" dirty="0"/>
              <a:t>Data dependency</a:t>
            </a:r>
          </a:p>
          <a:p>
            <a:pPr lvl="1"/>
            <a:r>
              <a:rPr lang="en-US" altLang="zh-CN" dirty="0"/>
              <a:t>Overhead for both training and unlearning</a:t>
            </a:r>
          </a:p>
          <a:p>
            <a:pPr lvl="1"/>
            <a:r>
              <a:rPr lang="en-US" altLang="zh-CN" dirty="0"/>
              <a:t>Performance degradation after unlearning</a:t>
            </a:r>
          </a:p>
        </p:txBody>
      </p:sp>
      <p:sp>
        <p:nvSpPr>
          <p:cNvPr id="4" name="Slide Number Placeholder 3"/>
          <p:cNvSpPr>
            <a:spLocks noGrp="1"/>
          </p:cNvSpPr>
          <p:nvPr>
            <p:ph type="sldNum" sz="quarter" idx="12"/>
          </p:nvPr>
        </p:nvSpPr>
        <p:spPr/>
        <p:txBody>
          <a:bodyPr/>
          <a:lstStyle/>
          <a:p>
            <a:fld id="{DFEEA9F7-3D7A-48B9-B47B-3DF92E1AF644}" type="slidenum">
              <a:rPr lang="en-US" smtClean="0"/>
              <a:t>23</a:t>
            </a:fld>
            <a:endParaRPr lang="en-US" dirty="0"/>
          </a:p>
        </p:txBody>
      </p:sp>
      <p:sp>
        <p:nvSpPr>
          <p:cNvPr id="5" name="矩形 7">
            <a:extLst>
              <a:ext uri="{FF2B5EF4-FFF2-40B4-BE49-F238E27FC236}">
                <a16:creationId xmlns:a16="http://schemas.microsoft.com/office/drawing/2014/main" id="{ADF9131D-75B5-4DEE-8BB3-264D817033C3}"/>
              </a:ext>
            </a:extLst>
          </p:cNvPr>
          <p:cNvSpPr/>
          <p:nvPr/>
        </p:nvSpPr>
        <p:spPr>
          <a:xfrm>
            <a:off x="675992" y="6126955"/>
            <a:ext cx="10369236" cy="307777"/>
          </a:xfrm>
          <a:prstGeom prst="rect">
            <a:avLst/>
          </a:prstGeom>
        </p:spPr>
        <p:txBody>
          <a:bodyPr wrap="square">
            <a:spAutoFit/>
          </a:bodyPr>
          <a:lstStyle/>
          <a:p>
            <a:r>
              <a:rPr lang="en-US" altLang="zh-CN" sz="1400" dirty="0" err="1"/>
              <a:t>Jie</a:t>
            </a:r>
            <a:r>
              <a:rPr lang="en-US" altLang="zh-CN" sz="1400" dirty="0"/>
              <a:t> Xu, </a:t>
            </a:r>
            <a:r>
              <a:rPr lang="en-US" altLang="zh-CN" sz="1400" dirty="0" err="1"/>
              <a:t>Zihan</a:t>
            </a:r>
            <a:r>
              <a:rPr lang="en-US" altLang="zh-CN" sz="1400" dirty="0"/>
              <a:t> Wu, Cong Wang, Xiaohua Jia: Machine Unlearning: Solutions and Challenges. IEEE Trans. </a:t>
            </a:r>
            <a:r>
              <a:rPr lang="en-US" altLang="zh-CN" sz="1400" dirty="0" err="1"/>
              <a:t>Emerg</a:t>
            </a:r>
            <a:r>
              <a:rPr lang="en-US" altLang="zh-CN" sz="1400" dirty="0"/>
              <a:t>. Top. </a:t>
            </a:r>
            <a:r>
              <a:rPr lang="en-US" altLang="zh-CN" sz="1400" dirty="0" err="1"/>
              <a:t>Comput</a:t>
            </a:r>
            <a:r>
              <a:rPr lang="en-US" altLang="zh-CN" sz="1400" dirty="0"/>
              <a:t>. </a:t>
            </a:r>
            <a:r>
              <a:rPr lang="en-US" altLang="zh-CN" sz="1400" dirty="0" err="1"/>
              <a:t>Intell</a:t>
            </a:r>
            <a:r>
              <a:rPr lang="en-US" altLang="zh-CN" sz="1400" dirty="0"/>
              <a:t>. 8(3), 2024</a:t>
            </a:r>
            <a:endParaRPr lang="zh-CN" altLang="en-US" sz="1400" dirty="0"/>
          </a:p>
        </p:txBody>
      </p:sp>
    </p:spTree>
    <p:extLst>
      <p:ext uri="{BB962C8B-B14F-4D97-AF65-F5344CB8AC3E}">
        <p14:creationId xmlns:p14="http://schemas.microsoft.com/office/powerpoint/2010/main" val="376382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336807-5538-4FED-88A9-2F3A38A313BE}"/>
              </a:ext>
            </a:extLst>
          </p:cNvPr>
          <p:cNvSpPr>
            <a:spLocks noGrp="1"/>
          </p:cNvSpPr>
          <p:nvPr>
            <p:ph type="title"/>
          </p:nvPr>
        </p:nvSpPr>
        <p:spPr/>
        <p:txBody>
          <a:bodyPr/>
          <a:lstStyle/>
          <a:p>
            <a:r>
              <a:rPr lang="en-US" altLang="zh-CN" dirty="0">
                <a:latin typeface="Calibri" panose="020F0502020204030204" pitchFamily="34" charset="0"/>
                <a:ea typeface="华文楷体" panose="02010600040101010101" pitchFamily="2" charset="-122"/>
                <a:sym typeface="Calibri" panose="020F0502020204030204" pitchFamily="34" charset="0"/>
              </a:rPr>
              <a:t> </a:t>
            </a:r>
          </a:p>
        </p:txBody>
      </p:sp>
      <p:sp>
        <p:nvSpPr>
          <p:cNvPr id="4" name="灯片编号占位符 3">
            <a:extLst>
              <a:ext uri="{FF2B5EF4-FFF2-40B4-BE49-F238E27FC236}">
                <a16:creationId xmlns:a16="http://schemas.microsoft.com/office/drawing/2014/main" id="{D5B9EFEB-FA17-4A7C-8E57-DB8DC6BEA918}"/>
              </a:ext>
            </a:extLst>
          </p:cNvPr>
          <p:cNvSpPr>
            <a:spLocks noGrp="1"/>
          </p:cNvSpPr>
          <p:nvPr>
            <p:ph type="sldNum" sz="quarter" idx="12"/>
          </p:nvPr>
        </p:nvSpPr>
        <p:spPr/>
        <p:txBody>
          <a:bodyPr/>
          <a:lstStyle/>
          <a:p>
            <a:fld id="{23505E5D-FE0E-484C-85CB-8CDDCCFAFDEA}" type="slidenum">
              <a:rPr lang="zh-CN" altLang="en-US" smtClean="0"/>
              <a:t>24</a:t>
            </a:fld>
            <a:endParaRPr lang="zh-CN" altLang="en-US" dirty="0"/>
          </a:p>
        </p:txBody>
      </p:sp>
      <p:graphicFrame>
        <p:nvGraphicFramePr>
          <p:cNvPr id="5" name="表格 4">
            <a:extLst>
              <a:ext uri="{FF2B5EF4-FFF2-40B4-BE49-F238E27FC236}">
                <a16:creationId xmlns:a16="http://schemas.microsoft.com/office/drawing/2014/main" id="{9D62D3B5-B0BC-49A3-87BB-5807ADF3C21B}"/>
              </a:ext>
            </a:extLst>
          </p:cNvPr>
          <p:cNvGraphicFramePr>
            <a:graphicFrameLocks noGrp="1"/>
          </p:cNvGraphicFramePr>
          <p:nvPr/>
        </p:nvGraphicFramePr>
        <p:xfrm>
          <a:off x="782321" y="2217870"/>
          <a:ext cx="10280068" cy="4172173"/>
        </p:xfrm>
        <a:graphic>
          <a:graphicData uri="http://schemas.openxmlformats.org/drawingml/2006/table">
            <a:tbl>
              <a:tblPr firstRow="1">
                <a:tableStyleId>{BDBED569-4797-4DF1-A0F4-6AAB3CD982D8}</a:tableStyleId>
              </a:tblPr>
              <a:tblGrid>
                <a:gridCol w="1879599">
                  <a:extLst>
                    <a:ext uri="{9D8B030D-6E8A-4147-A177-3AD203B41FA5}">
                      <a16:colId xmlns:a16="http://schemas.microsoft.com/office/drawing/2014/main" val="388453801"/>
                    </a:ext>
                  </a:extLst>
                </a:gridCol>
                <a:gridCol w="1475676">
                  <a:extLst>
                    <a:ext uri="{9D8B030D-6E8A-4147-A177-3AD203B41FA5}">
                      <a16:colId xmlns:a16="http://schemas.microsoft.com/office/drawing/2014/main" val="3550721089"/>
                    </a:ext>
                  </a:extLst>
                </a:gridCol>
                <a:gridCol w="3070657">
                  <a:extLst>
                    <a:ext uri="{9D8B030D-6E8A-4147-A177-3AD203B41FA5}">
                      <a16:colId xmlns:a16="http://schemas.microsoft.com/office/drawing/2014/main" val="1714963698"/>
                    </a:ext>
                  </a:extLst>
                </a:gridCol>
                <a:gridCol w="3854136">
                  <a:extLst>
                    <a:ext uri="{9D8B030D-6E8A-4147-A177-3AD203B41FA5}">
                      <a16:colId xmlns:a16="http://schemas.microsoft.com/office/drawing/2014/main" val="900891048"/>
                    </a:ext>
                  </a:extLst>
                </a:gridCol>
              </a:tblGrid>
              <a:tr h="383881">
                <a:tc>
                  <a:txBody>
                    <a:bodyPr/>
                    <a:lstStyle/>
                    <a:p>
                      <a:pPr algn="ctr" fontAlgn="b"/>
                      <a:r>
                        <a:rPr lang="en-US" sz="1800" b="0" dirty="0">
                          <a:effectLst/>
                        </a:rPr>
                        <a:t>Model</a:t>
                      </a:r>
                    </a:p>
                  </a:txBody>
                  <a:tcPr marL="62162" marR="62162" marT="31081" marB="31081" anchor="b">
                    <a:solidFill>
                      <a:schemeClr val="accent5">
                        <a:lumMod val="20000"/>
                        <a:lumOff val="80000"/>
                      </a:schemeClr>
                    </a:solidFill>
                  </a:tcPr>
                </a:tc>
                <a:tc>
                  <a:txBody>
                    <a:bodyPr/>
                    <a:lstStyle/>
                    <a:p>
                      <a:pPr algn="ctr" fontAlgn="b"/>
                      <a:r>
                        <a:rPr lang="en-US" sz="1800" b="0" dirty="0">
                          <a:effectLst/>
                        </a:rPr>
                        <a:t>Parameters</a:t>
                      </a:r>
                    </a:p>
                  </a:txBody>
                  <a:tcPr marL="62162" marR="62162" marT="31081" marB="31081" anchor="b">
                    <a:solidFill>
                      <a:schemeClr val="accent5">
                        <a:lumMod val="20000"/>
                        <a:lumOff val="80000"/>
                      </a:schemeClr>
                    </a:solidFill>
                  </a:tcPr>
                </a:tc>
                <a:tc>
                  <a:txBody>
                    <a:bodyPr/>
                    <a:lstStyle/>
                    <a:p>
                      <a:pPr algn="ctr" fontAlgn="b"/>
                      <a:r>
                        <a:rPr lang="en-US" sz="1800" b="0" dirty="0">
                          <a:effectLst/>
                        </a:rPr>
                        <a:t>Training Data</a:t>
                      </a:r>
                    </a:p>
                  </a:txBody>
                  <a:tcPr marL="62162" marR="62162" marT="31081" marB="31081" anchor="b">
                    <a:solidFill>
                      <a:schemeClr val="accent5">
                        <a:lumMod val="20000"/>
                        <a:lumOff val="80000"/>
                      </a:schemeClr>
                    </a:solidFill>
                  </a:tcPr>
                </a:tc>
                <a:tc>
                  <a:txBody>
                    <a:bodyPr/>
                    <a:lstStyle/>
                    <a:p>
                      <a:pPr algn="ctr" fontAlgn="b"/>
                      <a:r>
                        <a:rPr lang="en-US" sz="1800" b="0" dirty="0">
                          <a:effectLst/>
                        </a:rPr>
                        <a:t>Estimated Training Time and Platform</a:t>
                      </a:r>
                    </a:p>
                  </a:txBody>
                  <a:tcPr marL="62162" marR="62162" marT="31081" marB="31081" anchor="b">
                    <a:solidFill>
                      <a:schemeClr val="accent5">
                        <a:lumMod val="20000"/>
                        <a:lumOff val="80000"/>
                      </a:schemeClr>
                    </a:solidFill>
                  </a:tcPr>
                </a:tc>
                <a:extLst>
                  <a:ext uri="{0D108BD9-81ED-4DB2-BD59-A6C34878D82A}">
                    <a16:rowId xmlns:a16="http://schemas.microsoft.com/office/drawing/2014/main" val="1874803347"/>
                  </a:ext>
                </a:extLst>
              </a:tr>
              <a:tr h="712922">
                <a:tc>
                  <a:txBody>
                    <a:bodyPr/>
                    <a:lstStyle/>
                    <a:p>
                      <a:pPr algn="ctr" fontAlgn="base"/>
                      <a:r>
                        <a:rPr lang="en-US" sz="1600" b="0" dirty="0">
                          <a:effectLst/>
                        </a:rPr>
                        <a:t>GPT-3 </a:t>
                      </a:r>
                    </a:p>
                    <a:p>
                      <a:pPr algn="ctr" fontAlgn="base"/>
                      <a:r>
                        <a:rPr lang="en-US" sz="1600" b="0" dirty="0">
                          <a:effectLst/>
                        </a:rPr>
                        <a:t>(</a:t>
                      </a:r>
                      <a:r>
                        <a:rPr lang="en-US" sz="1600" b="0" dirty="0" err="1">
                          <a:effectLst/>
                        </a:rPr>
                        <a:t>OpenAI</a:t>
                      </a:r>
                      <a:r>
                        <a:rPr lang="en-US" sz="1600" b="0" dirty="0">
                          <a:effectLst/>
                        </a:rPr>
                        <a:t>)</a:t>
                      </a:r>
                    </a:p>
                  </a:txBody>
                  <a:tcPr marL="62162" marR="62162" marT="31081" marB="31081" anchor="ctr"/>
                </a:tc>
                <a:tc>
                  <a:txBody>
                    <a:bodyPr/>
                    <a:lstStyle/>
                    <a:p>
                      <a:pPr algn="ctr" fontAlgn="base"/>
                      <a:r>
                        <a:rPr lang="en-US" sz="1600" dirty="0">
                          <a:effectLst/>
                        </a:rPr>
                        <a:t>175 billion</a:t>
                      </a:r>
                    </a:p>
                  </a:txBody>
                  <a:tcPr marL="62162" marR="62162" marT="31081" marB="31081" anchor="ctr"/>
                </a:tc>
                <a:tc>
                  <a:txBody>
                    <a:bodyPr/>
                    <a:lstStyle/>
                    <a:p>
                      <a:pPr algn="ctr" fontAlgn="base"/>
                      <a:r>
                        <a:rPr lang="en-US" sz="1600" dirty="0">
                          <a:effectLst/>
                        </a:rPr>
                        <a:t>300B tokens</a:t>
                      </a:r>
                      <a:endParaRPr lang="en-US" sz="1600" kern="1200" dirty="0">
                        <a:solidFill>
                          <a:schemeClr val="tx1"/>
                        </a:solidFill>
                        <a:effectLst/>
                        <a:latin typeface="+mn-lt"/>
                        <a:ea typeface="+mn-ea"/>
                        <a:cs typeface="+mn-cs"/>
                      </a:endParaRPr>
                    </a:p>
                    <a:p>
                      <a:pPr algn="ctr" fontAlgn="base"/>
                      <a:r>
                        <a:rPr lang="en-US"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Common Crawl, Wikipedia,…</a:t>
                      </a:r>
                      <a:r>
                        <a:rPr lang="en-US" sz="1600" kern="1200" dirty="0">
                          <a:solidFill>
                            <a:schemeClr val="tx1"/>
                          </a:solidFill>
                          <a:effectLst/>
                          <a:latin typeface="+mn-lt"/>
                          <a:ea typeface="+mn-ea"/>
                          <a:cs typeface="+mn-cs"/>
                        </a:rPr>
                        <a:t>)</a:t>
                      </a:r>
                    </a:p>
                  </a:txBody>
                  <a:tcPr marL="62162" marR="62162" marT="31081" marB="31081" anchor="ctr"/>
                </a:tc>
                <a:tc>
                  <a:txBody>
                    <a:bodyPr/>
                    <a:lstStyle/>
                    <a:p>
                      <a:pPr algn="ctr" fontAlgn="base"/>
                      <a:r>
                        <a:rPr lang="en-US" sz="1600" dirty="0">
                          <a:effectLst/>
                        </a:rPr>
                        <a:t>Several weeks </a:t>
                      </a:r>
                    </a:p>
                    <a:p>
                      <a:pPr algn="ctr" fontAlgn="base"/>
                      <a:r>
                        <a:rPr lang="en-US" sz="1600" dirty="0">
                          <a:effectLst/>
                        </a:rPr>
                        <a:t>on a large-scale GPU cluster</a:t>
                      </a:r>
                    </a:p>
                  </a:txBody>
                  <a:tcPr marL="62162" marR="62162" marT="31081" marB="31081" anchor="ctr"/>
                </a:tc>
                <a:extLst>
                  <a:ext uri="{0D108BD9-81ED-4DB2-BD59-A6C34878D82A}">
                    <a16:rowId xmlns:a16="http://schemas.microsoft.com/office/drawing/2014/main" val="3966054331"/>
                  </a:ext>
                </a:extLst>
              </a:tr>
              <a:tr h="712922">
                <a:tc>
                  <a:txBody>
                    <a:bodyPr/>
                    <a:lstStyle/>
                    <a:p>
                      <a:pPr algn="ctr" fontAlgn="base"/>
                      <a:r>
                        <a:rPr lang="en-US" altLang="zh-CN" sz="1600" b="0" i="0" kern="1200" dirty="0">
                          <a:solidFill>
                            <a:schemeClr val="tx1"/>
                          </a:solidFill>
                          <a:effectLst/>
                          <a:latin typeface="+mn-lt"/>
                          <a:ea typeface="+mn-ea"/>
                          <a:cs typeface="+mn-cs"/>
                        </a:rPr>
                        <a:t>GPT-4 </a:t>
                      </a:r>
                    </a:p>
                    <a:p>
                      <a:pPr algn="ctr" fontAlgn="base"/>
                      <a:r>
                        <a:rPr lang="en-US" altLang="zh-CN" sz="1600" b="0" i="0" kern="1200" dirty="0">
                          <a:solidFill>
                            <a:schemeClr val="tx1"/>
                          </a:solidFill>
                          <a:effectLst/>
                          <a:latin typeface="+mn-lt"/>
                          <a:ea typeface="+mn-ea"/>
                          <a:cs typeface="+mn-cs"/>
                        </a:rPr>
                        <a:t>(</a:t>
                      </a:r>
                      <a:r>
                        <a:rPr lang="en-US" altLang="zh-CN" sz="1600" b="0" i="0" kern="1200" dirty="0" err="1">
                          <a:solidFill>
                            <a:schemeClr val="tx1"/>
                          </a:solidFill>
                          <a:effectLst/>
                          <a:latin typeface="+mn-lt"/>
                          <a:ea typeface="+mn-ea"/>
                          <a:cs typeface="+mn-cs"/>
                        </a:rPr>
                        <a:t>OpenAI</a:t>
                      </a:r>
                      <a:r>
                        <a:rPr lang="en-US" altLang="zh-CN" sz="1600" b="0" i="0" kern="1200" dirty="0">
                          <a:solidFill>
                            <a:schemeClr val="tx1"/>
                          </a:solidFill>
                          <a:effectLst/>
                          <a:latin typeface="+mn-lt"/>
                          <a:ea typeface="+mn-ea"/>
                          <a:cs typeface="+mn-cs"/>
                        </a:rPr>
                        <a:t>)</a:t>
                      </a:r>
                      <a:endParaRPr lang="en-US" sz="1600" b="0" dirty="0">
                        <a:effectLst/>
                      </a:endParaRPr>
                    </a:p>
                  </a:txBody>
                  <a:tcPr marL="62162" marR="62162" marT="31081" marB="31081"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1600" dirty="0">
                          <a:effectLst/>
                        </a:rPr>
                        <a:t>Not publicly released</a:t>
                      </a:r>
                    </a:p>
                  </a:txBody>
                  <a:tcPr marL="62162" marR="62162" marT="31081" marB="31081"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1600" b="0" i="0" kern="1200" dirty="0">
                          <a:solidFill>
                            <a:schemeClr val="tx1"/>
                          </a:solidFill>
                          <a:effectLst/>
                          <a:latin typeface="+mn-lt"/>
                          <a:ea typeface="+mn-ea"/>
                          <a:cs typeface="+mn-cs"/>
                        </a:rPr>
                        <a:t> </a:t>
                      </a:r>
                      <a:r>
                        <a:rPr lang="en-US" altLang="zh-CN" sz="1600" dirty="0">
                          <a:effectLst/>
                        </a:rPr>
                        <a:t>Not publicly released</a:t>
                      </a:r>
                    </a:p>
                  </a:txBody>
                  <a:tcPr marL="62162" marR="62162" marT="31081" marB="31081" anchor="ctr"/>
                </a:tc>
                <a:tc>
                  <a:txBody>
                    <a:bodyPr/>
                    <a:lstStyle/>
                    <a:p>
                      <a:pPr algn="ctr" fontAlgn="base"/>
                      <a:r>
                        <a:rPr lang="en-US" altLang="zh-CN" sz="1600" dirty="0">
                          <a:effectLst/>
                        </a:rPr>
                        <a:t>Not publicly released</a:t>
                      </a:r>
                    </a:p>
                  </a:txBody>
                  <a:tcPr marL="62162" marR="62162" marT="31081" marB="31081" anchor="ctr"/>
                </a:tc>
                <a:extLst>
                  <a:ext uri="{0D108BD9-81ED-4DB2-BD59-A6C34878D82A}">
                    <a16:rowId xmlns:a16="http://schemas.microsoft.com/office/drawing/2014/main" val="3179379342"/>
                  </a:ext>
                </a:extLst>
              </a:tr>
              <a:tr h="548401">
                <a:tc>
                  <a:txBody>
                    <a:bodyPr/>
                    <a:lstStyle/>
                    <a:p>
                      <a:pPr algn="ctr" fontAlgn="base"/>
                      <a:r>
                        <a:rPr lang="en-US" sz="1600" dirty="0">
                          <a:effectLst/>
                        </a:rPr>
                        <a:t>BERT </a:t>
                      </a:r>
                    </a:p>
                    <a:p>
                      <a:pPr algn="ctr" fontAlgn="base"/>
                      <a:r>
                        <a:rPr lang="en-US" sz="1600" dirty="0">
                          <a:effectLst/>
                        </a:rPr>
                        <a:t>(Google)</a:t>
                      </a:r>
                    </a:p>
                  </a:txBody>
                  <a:tcPr marL="62162" marR="62162" marT="31081" marB="31081" anchor="ctr"/>
                </a:tc>
                <a:tc>
                  <a:txBody>
                    <a:bodyPr/>
                    <a:lstStyle/>
                    <a:p>
                      <a:pPr algn="ctr" fontAlgn="base"/>
                      <a:r>
                        <a:rPr lang="en-US" sz="1600" dirty="0">
                          <a:effectLst/>
                        </a:rPr>
                        <a:t>340 million </a:t>
                      </a:r>
                    </a:p>
                    <a:p>
                      <a:pPr algn="ctr" fontAlgn="base"/>
                      <a:r>
                        <a:rPr lang="en-US" sz="1600" dirty="0">
                          <a:effectLst/>
                        </a:rPr>
                        <a:t>(BERT-Large)</a:t>
                      </a:r>
                    </a:p>
                  </a:txBody>
                  <a:tcPr marL="62162" marR="62162" marT="31081" marB="31081" anchor="ctr"/>
                </a:tc>
                <a:tc>
                  <a:txBody>
                    <a:bodyPr/>
                    <a:lstStyle/>
                    <a:p>
                      <a:pPr algn="ctr" fontAlgn="base"/>
                      <a:r>
                        <a:rPr lang="en-US" sz="1600" dirty="0">
                          <a:effectLst/>
                        </a:rPr>
                        <a:t>Wikipedia and </a:t>
                      </a:r>
                      <a:r>
                        <a:rPr lang="en-US" sz="1600" dirty="0" err="1">
                          <a:effectLst/>
                        </a:rPr>
                        <a:t>BooksCorpus</a:t>
                      </a:r>
                      <a:endParaRPr lang="en-US" sz="1600" dirty="0">
                        <a:effectLst/>
                      </a:endParaRPr>
                    </a:p>
                  </a:txBody>
                  <a:tcPr marL="62162" marR="62162" marT="31081" marB="31081" anchor="ctr"/>
                </a:tc>
                <a:tc>
                  <a:txBody>
                    <a:bodyPr/>
                    <a:lstStyle/>
                    <a:p>
                      <a:pPr algn="ctr" fontAlgn="base"/>
                      <a:r>
                        <a:rPr lang="en-US" sz="1600" dirty="0">
                          <a:effectLst/>
                        </a:rPr>
                        <a:t>4 days on 64 TPU v3 cores</a:t>
                      </a:r>
                    </a:p>
                  </a:txBody>
                  <a:tcPr marL="62162" marR="62162" marT="31081" marB="31081" anchor="ctr"/>
                </a:tc>
                <a:extLst>
                  <a:ext uri="{0D108BD9-81ED-4DB2-BD59-A6C34878D82A}">
                    <a16:rowId xmlns:a16="http://schemas.microsoft.com/office/drawing/2014/main" val="2567464580"/>
                  </a:ext>
                </a:extLst>
              </a:tr>
              <a:tr h="548401">
                <a:tc>
                  <a:txBody>
                    <a:bodyPr/>
                    <a:lstStyle/>
                    <a:p>
                      <a:pPr algn="ctr" fontAlgn="base"/>
                      <a:r>
                        <a:rPr lang="en-US" sz="1600" dirty="0">
                          <a:effectLst/>
                        </a:rPr>
                        <a:t>T5 </a:t>
                      </a:r>
                    </a:p>
                    <a:p>
                      <a:pPr algn="ctr" fontAlgn="base"/>
                      <a:r>
                        <a:rPr lang="en-US" sz="1600" dirty="0">
                          <a:effectLst/>
                        </a:rPr>
                        <a:t>(Google)</a:t>
                      </a:r>
                    </a:p>
                  </a:txBody>
                  <a:tcPr marL="62162" marR="62162" marT="31081" marB="31081" anchor="ctr"/>
                </a:tc>
                <a:tc>
                  <a:txBody>
                    <a:bodyPr/>
                    <a:lstStyle/>
                    <a:p>
                      <a:pPr algn="ctr" fontAlgn="base"/>
                      <a:r>
                        <a:rPr lang="en-US" sz="1600" dirty="0">
                          <a:effectLst/>
                        </a:rPr>
                        <a:t>11 billion</a:t>
                      </a:r>
                    </a:p>
                  </a:txBody>
                  <a:tcPr marL="62162" marR="62162" marT="31081" marB="31081" anchor="ctr"/>
                </a:tc>
                <a:tc>
                  <a:txBody>
                    <a:bodyPr/>
                    <a:lstStyle/>
                    <a:p>
                      <a:pPr algn="ctr" fontAlgn="base"/>
                      <a:r>
                        <a:rPr lang="en-US" sz="1600" dirty="0">
                          <a:effectLst/>
                        </a:rPr>
                        <a:t>Colossal Clean Crawled Corpus</a:t>
                      </a:r>
                    </a:p>
                  </a:txBody>
                  <a:tcPr marL="62162" marR="62162" marT="31081" marB="31081" anchor="ctr"/>
                </a:tc>
                <a:tc>
                  <a:txBody>
                    <a:bodyPr/>
                    <a:lstStyle/>
                    <a:p>
                      <a:pPr algn="ctr" fontAlgn="base"/>
                      <a:r>
                        <a:rPr lang="en-US" sz="1600" dirty="0">
                          <a:effectLst/>
                        </a:rPr>
                        <a:t>Several days on 256 TPU v3 cores</a:t>
                      </a:r>
                    </a:p>
                  </a:txBody>
                  <a:tcPr marL="62162" marR="62162" marT="31081" marB="31081" anchor="ctr"/>
                </a:tc>
                <a:extLst>
                  <a:ext uri="{0D108BD9-81ED-4DB2-BD59-A6C34878D82A}">
                    <a16:rowId xmlns:a16="http://schemas.microsoft.com/office/drawing/2014/main" val="1780317574"/>
                  </a:ext>
                </a:extLst>
              </a:tr>
              <a:tr h="712922">
                <a:tc>
                  <a:txBody>
                    <a:bodyPr/>
                    <a:lstStyle/>
                    <a:p>
                      <a:pPr algn="ctr" fontAlgn="base"/>
                      <a:r>
                        <a:rPr lang="en-US" altLang="zh-CN" sz="1600" kern="1200" dirty="0">
                          <a:solidFill>
                            <a:schemeClr val="tx1"/>
                          </a:solidFill>
                          <a:effectLst/>
                          <a:latin typeface="+mn-lt"/>
                          <a:ea typeface="+mn-ea"/>
                          <a:cs typeface="+mn-cs"/>
                        </a:rPr>
                        <a:t>Qwen-14B</a:t>
                      </a:r>
                      <a:r>
                        <a:rPr lang="en-US" sz="1600" kern="1200" dirty="0">
                          <a:solidFill>
                            <a:schemeClr val="tx1"/>
                          </a:solidFill>
                          <a:effectLst/>
                          <a:latin typeface="+mn-lt"/>
                          <a:ea typeface="+mn-ea"/>
                          <a:cs typeface="+mn-cs"/>
                        </a:rPr>
                        <a:t> </a:t>
                      </a:r>
                    </a:p>
                    <a:p>
                      <a:pPr algn="ctr" fontAlgn="base"/>
                      <a:r>
                        <a:rPr lang="en-US" sz="1600" kern="1200" dirty="0">
                          <a:solidFill>
                            <a:schemeClr val="tx1"/>
                          </a:solidFill>
                          <a:effectLst/>
                          <a:latin typeface="+mn-lt"/>
                          <a:ea typeface="+mn-ea"/>
                          <a:cs typeface="+mn-cs"/>
                        </a:rPr>
                        <a:t>(Alibaba)</a:t>
                      </a:r>
                    </a:p>
                  </a:txBody>
                  <a:tcPr marL="62162" marR="62162" marT="31081" marB="31081" anchor="ctr"/>
                </a:tc>
                <a:tc>
                  <a:txBody>
                    <a:bodyPr/>
                    <a:lstStyle/>
                    <a:p>
                      <a:pPr algn="ctr" fontAlgn="base"/>
                      <a:r>
                        <a:rPr lang="en-US" altLang="zh-CN" sz="1600" kern="1200" dirty="0">
                          <a:solidFill>
                            <a:schemeClr val="tx1"/>
                          </a:solidFill>
                          <a:effectLst/>
                          <a:latin typeface="+mn-lt"/>
                          <a:ea typeface="+mn-ea"/>
                          <a:cs typeface="+mn-cs"/>
                        </a:rPr>
                        <a:t>14 billion </a:t>
                      </a:r>
                      <a:endParaRPr lang="en-US" sz="1600" kern="1200" dirty="0">
                        <a:solidFill>
                          <a:schemeClr val="tx1"/>
                        </a:solidFill>
                        <a:effectLst/>
                        <a:latin typeface="+mn-lt"/>
                        <a:ea typeface="+mn-ea"/>
                        <a:cs typeface="+mn-cs"/>
                      </a:endParaRPr>
                    </a:p>
                  </a:txBody>
                  <a:tcPr marL="62162" marR="62162" marT="31081" marB="31081" anchor="ctr"/>
                </a:tc>
                <a:tc>
                  <a:txBody>
                    <a:bodyPr/>
                    <a:lstStyle/>
                    <a:p>
                      <a:pPr algn="ctr" fontAlgn="base"/>
                      <a:r>
                        <a:rPr lang="en-US" altLang="zh-CN" sz="1600" kern="1200" dirty="0">
                          <a:solidFill>
                            <a:schemeClr val="tx1"/>
                          </a:solidFill>
                          <a:effectLst/>
                          <a:latin typeface="+mn-lt"/>
                          <a:ea typeface="+mn-ea"/>
                          <a:cs typeface="+mn-cs"/>
                        </a:rPr>
                        <a:t>3.0T tokens (</a:t>
                      </a:r>
                      <a:r>
                        <a:rPr lang="fr-FR" altLang="zh-CN" sz="1600" kern="1200" dirty="0">
                          <a:solidFill>
                            <a:schemeClr val="tx1"/>
                          </a:solidFill>
                          <a:effectLst/>
                          <a:latin typeface="+mn-lt"/>
                          <a:ea typeface="+mn-ea"/>
                          <a:cs typeface="+mn-cs"/>
                        </a:rPr>
                        <a:t>public web documents, encyclopedia, books, codes, etc.</a:t>
                      </a:r>
                      <a:r>
                        <a:rPr lang="en-US" altLang="zh-CN" sz="1600" kern="1200" dirty="0">
                          <a:solidFill>
                            <a:schemeClr val="tx1"/>
                          </a:solidFill>
                          <a:effectLst/>
                          <a:latin typeface="+mn-lt"/>
                          <a:ea typeface="+mn-ea"/>
                          <a:cs typeface="+mn-cs"/>
                        </a:rPr>
                        <a:t>)</a:t>
                      </a:r>
                    </a:p>
                  </a:txBody>
                  <a:tcPr marL="62162" marR="62162" marT="31081" marB="31081"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Not publicly released</a:t>
                      </a:r>
                    </a:p>
                  </a:txBody>
                  <a:tcPr marL="62162" marR="62162" marT="31081" marB="31081" anchor="ctr"/>
                </a:tc>
                <a:extLst>
                  <a:ext uri="{0D108BD9-81ED-4DB2-BD59-A6C34878D82A}">
                    <a16:rowId xmlns:a16="http://schemas.microsoft.com/office/drawing/2014/main" val="3646470998"/>
                  </a:ext>
                </a:extLst>
              </a:tr>
              <a:tr h="548401">
                <a:tc>
                  <a:txBody>
                    <a:bodyPr/>
                    <a:lstStyle/>
                    <a:p>
                      <a:pPr algn="ctr" fontAlgn="base"/>
                      <a:r>
                        <a:rPr lang="en-US" sz="1600" dirty="0">
                          <a:effectLst/>
                        </a:rPr>
                        <a:t>DeepSeek-V3</a:t>
                      </a:r>
                    </a:p>
                    <a:p>
                      <a:pPr algn="ctr" fontAlgn="base"/>
                      <a:r>
                        <a:rPr lang="en-US" sz="1600" dirty="0">
                          <a:effectLst/>
                        </a:rPr>
                        <a:t>(</a:t>
                      </a:r>
                      <a:r>
                        <a:rPr lang="en-US" altLang="zh-CN" sz="1600" dirty="0" err="1">
                          <a:effectLst/>
                        </a:rPr>
                        <a:t>DeepSeek</a:t>
                      </a:r>
                      <a:r>
                        <a:rPr lang="en-US" sz="1600" dirty="0">
                          <a:effectLst/>
                        </a:rPr>
                        <a:t>)</a:t>
                      </a:r>
                    </a:p>
                  </a:txBody>
                  <a:tcPr marL="62162" marR="62162" marT="31081" marB="31081" anchor="ctr"/>
                </a:tc>
                <a:tc>
                  <a:txBody>
                    <a:bodyPr/>
                    <a:lstStyle/>
                    <a:p>
                      <a:pPr algn="ctr" fontAlgn="base"/>
                      <a:r>
                        <a:rPr lang="en-US" sz="1600" dirty="0">
                          <a:effectLst/>
                        </a:rPr>
                        <a:t>671 </a:t>
                      </a:r>
                      <a:r>
                        <a:rPr lang="en-US" altLang="zh-CN" sz="1600" dirty="0">
                          <a:effectLst/>
                        </a:rPr>
                        <a:t>billion</a:t>
                      </a:r>
                      <a:endParaRPr lang="en-US" sz="1600" dirty="0">
                        <a:effectLst/>
                      </a:endParaRPr>
                    </a:p>
                  </a:txBody>
                  <a:tcPr marL="62162" marR="62162" marT="31081" marB="31081" anchor="ctr"/>
                </a:tc>
                <a:tc>
                  <a:txBody>
                    <a:bodyPr/>
                    <a:lstStyle/>
                    <a:p>
                      <a:pPr algn="ctr" fontAlgn="base"/>
                      <a:r>
                        <a:rPr lang="en-US" altLang="zh-CN" sz="1600" dirty="0"/>
                        <a:t>14.8T tokens</a:t>
                      </a:r>
                    </a:p>
                    <a:p>
                      <a:pPr algn="ctr" fontAlgn="base"/>
                      <a:r>
                        <a:rPr lang="en-US" sz="1600" dirty="0">
                          <a:effectLst/>
                        </a:rPr>
                        <a:t>(math, code, multilingual samples) </a:t>
                      </a:r>
                    </a:p>
                  </a:txBody>
                  <a:tcPr marL="62162" marR="62162" marT="31081" marB="31081"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1600" dirty="0">
                          <a:effectLst/>
                        </a:rPr>
                        <a:t>2.788M H800 GPU hours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1600" dirty="0">
                          <a:effectLst/>
                        </a:rPr>
                        <a:t>(~55 days with 2048 H800 GPUs)</a:t>
                      </a:r>
                    </a:p>
                  </a:txBody>
                  <a:tcPr marL="62162" marR="62162" marT="31081" marB="31081" anchor="ctr"/>
                </a:tc>
                <a:extLst>
                  <a:ext uri="{0D108BD9-81ED-4DB2-BD59-A6C34878D82A}">
                    <a16:rowId xmlns:a16="http://schemas.microsoft.com/office/drawing/2014/main" val="1479171873"/>
                  </a:ext>
                </a:extLst>
              </a:tr>
            </a:tbl>
          </a:graphicData>
        </a:graphic>
      </p:graphicFrame>
      <p:sp>
        <p:nvSpPr>
          <p:cNvPr id="8" name="Title 1">
            <a:extLst>
              <a:ext uri="{FF2B5EF4-FFF2-40B4-BE49-F238E27FC236}">
                <a16:creationId xmlns:a16="http://schemas.microsoft.com/office/drawing/2014/main" id="{80C86343-2ECC-4D04-B3A3-273DCF043FC4}"/>
              </a:ext>
            </a:extLst>
          </p:cNvPr>
          <p:cNvSpPr txBox="1">
            <a:spLocks/>
          </p:cNvSpPr>
          <p:nvPr/>
        </p:nvSpPr>
        <p:spPr>
          <a:xfrm>
            <a:off x="735867" y="365125"/>
            <a:ext cx="110476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solidFill>
                  <a:schemeClr val="accent5"/>
                </a:solidFill>
              </a:rPr>
              <a:t>Scales of L</a:t>
            </a:r>
            <a:r>
              <a:rPr lang="en-US" sz="4000" dirty="0">
                <a:solidFill>
                  <a:schemeClr val="accent5"/>
                </a:solidFill>
              </a:rPr>
              <a:t>arge Models Training/Unlearning</a:t>
            </a:r>
          </a:p>
        </p:txBody>
      </p:sp>
      <p:sp>
        <p:nvSpPr>
          <p:cNvPr id="9" name="Content Placeholder 2">
            <a:extLst>
              <a:ext uri="{FF2B5EF4-FFF2-40B4-BE49-F238E27FC236}">
                <a16:creationId xmlns:a16="http://schemas.microsoft.com/office/drawing/2014/main" id="{4F689091-DE71-44F5-94BC-4695B35F1A74}"/>
              </a:ext>
            </a:extLst>
          </p:cNvPr>
          <p:cNvSpPr txBox="1">
            <a:spLocks/>
          </p:cNvSpPr>
          <p:nvPr/>
        </p:nvSpPr>
        <p:spPr>
          <a:xfrm>
            <a:off x="800686" y="1681310"/>
            <a:ext cx="10542777" cy="447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zh-CN" sz="2400" dirty="0">
                <a:solidFill>
                  <a:srgbClr val="0070C0"/>
                </a:solidFill>
              </a:rPr>
              <a:t>Billions of parameters, large training data, and weeks of training time </a:t>
            </a:r>
          </a:p>
        </p:txBody>
      </p:sp>
    </p:spTree>
    <p:extLst>
      <p:ext uri="{BB962C8B-B14F-4D97-AF65-F5344CB8AC3E}">
        <p14:creationId xmlns:p14="http://schemas.microsoft.com/office/powerpoint/2010/main" val="180559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55" y="321169"/>
            <a:ext cx="11124889" cy="1325563"/>
          </a:xfrm>
        </p:spPr>
        <p:txBody>
          <a:bodyPr/>
          <a:lstStyle/>
          <a:p>
            <a:r>
              <a:rPr lang="en-HK" dirty="0">
                <a:solidFill>
                  <a:srgbClr val="0070C0"/>
                </a:solidFill>
              </a:rPr>
              <a:t>An example: </a:t>
            </a:r>
            <a:r>
              <a:rPr lang="en-HK" dirty="0" err="1">
                <a:solidFill>
                  <a:srgbClr val="0070C0"/>
                </a:solidFill>
              </a:rPr>
              <a:t>sharding</a:t>
            </a:r>
            <a:r>
              <a:rPr lang="en-HK" dirty="0">
                <a:solidFill>
                  <a:srgbClr val="0070C0"/>
                </a:solidFill>
              </a:rPr>
              <a:t>-based learning/unlearning</a:t>
            </a:r>
            <a:endParaRPr lang="en-US" dirty="0">
              <a:solidFill>
                <a:srgbClr val="0070C0"/>
              </a:solidFill>
            </a:endParaRPr>
          </a:p>
        </p:txBody>
      </p:sp>
      <p:sp>
        <p:nvSpPr>
          <p:cNvPr id="6" name="AutoShape 2" descr="Free icon &quot;Bitcoin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文本框 11">
            <a:extLst>
              <a:ext uri="{FF2B5EF4-FFF2-40B4-BE49-F238E27FC236}">
                <a16:creationId xmlns:a16="http://schemas.microsoft.com/office/drawing/2014/main" id="{96AD6BA0-E864-4DDA-8277-F591DA85A3B6}"/>
              </a:ext>
            </a:extLst>
          </p:cNvPr>
          <p:cNvSpPr txBox="1"/>
          <p:nvPr/>
        </p:nvSpPr>
        <p:spPr>
          <a:xfrm>
            <a:off x="6271480" y="1480151"/>
            <a:ext cx="5269117" cy="461665"/>
          </a:xfrm>
          <a:prstGeom prst="rect">
            <a:avLst/>
          </a:prstGeom>
          <a:noFill/>
        </p:spPr>
        <p:txBody>
          <a:bodyPr wrap="square" rtlCol="0">
            <a:spAutoFit/>
          </a:bodyPr>
          <a:lstStyle/>
          <a:p>
            <a:pPr algn="ctr"/>
            <a:r>
              <a:rPr lang="en-US" altLang="zh-CN" sz="2400" dirty="0" err="1"/>
              <a:t>Sharding</a:t>
            </a:r>
            <a:r>
              <a:rPr lang="en-US" altLang="zh-CN" sz="2400" dirty="0"/>
              <a:t>-based ML Architectures</a:t>
            </a:r>
          </a:p>
        </p:txBody>
      </p:sp>
      <p:grpSp>
        <p:nvGrpSpPr>
          <p:cNvPr id="15" name="组合 14">
            <a:extLst>
              <a:ext uri="{FF2B5EF4-FFF2-40B4-BE49-F238E27FC236}">
                <a16:creationId xmlns:a16="http://schemas.microsoft.com/office/drawing/2014/main" id="{9B7C2954-DE52-4FCA-A2C7-08030364C3D9}"/>
              </a:ext>
            </a:extLst>
          </p:cNvPr>
          <p:cNvGrpSpPr/>
          <p:nvPr/>
        </p:nvGrpSpPr>
        <p:grpSpPr>
          <a:xfrm>
            <a:off x="1152275" y="2333356"/>
            <a:ext cx="3638550" cy="3926635"/>
            <a:chOff x="522932" y="2824683"/>
            <a:chExt cx="3638550" cy="3926635"/>
          </a:xfrm>
        </p:grpSpPr>
        <p:pic>
          <p:nvPicPr>
            <p:cNvPr id="5" name="图片 4">
              <a:extLst>
                <a:ext uri="{FF2B5EF4-FFF2-40B4-BE49-F238E27FC236}">
                  <a16:creationId xmlns:a16="http://schemas.microsoft.com/office/drawing/2014/main" id="{6CC9C8BE-C5BC-4663-A793-AEBDF7882E1A}"/>
                </a:ext>
              </a:extLst>
            </p:cNvPr>
            <p:cNvPicPr>
              <a:picLocks noChangeAspect="1"/>
            </p:cNvPicPr>
            <p:nvPr/>
          </p:nvPicPr>
          <p:blipFill>
            <a:blip r:embed="rId3"/>
            <a:stretch>
              <a:fillRect/>
            </a:stretch>
          </p:blipFill>
          <p:spPr>
            <a:xfrm>
              <a:off x="1918651" y="4116371"/>
              <a:ext cx="847112" cy="750101"/>
            </a:xfrm>
            <a:prstGeom prst="rect">
              <a:avLst/>
            </a:prstGeom>
          </p:spPr>
        </p:pic>
        <p:pic>
          <p:nvPicPr>
            <p:cNvPr id="16" name="图片 15">
              <a:extLst>
                <a:ext uri="{FF2B5EF4-FFF2-40B4-BE49-F238E27FC236}">
                  <a16:creationId xmlns:a16="http://schemas.microsoft.com/office/drawing/2014/main" id="{37381DFC-7224-4080-B29B-3FD02D42F78C}"/>
                </a:ext>
              </a:extLst>
            </p:cNvPr>
            <p:cNvPicPr>
              <a:picLocks noChangeAspect="1"/>
            </p:cNvPicPr>
            <p:nvPr/>
          </p:nvPicPr>
          <p:blipFill rotWithShape="1">
            <a:blip r:embed="rId4"/>
            <a:srcRect l="71265" t="5893" r="16168" b="84761"/>
            <a:stretch/>
          </p:blipFill>
          <p:spPr>
            <a:xfrm>
              <a:off x="2012699" y="2824683"/>
              <a:ext cx="659016" cy="386320"/>
            </a:xfrm>
            <a:prstGeom prst="rect">
              <a:avLst/>
            </a:prstGeom>
          </p:spPr>
        </p:pic>
        <p:pic>
          <p:nvPicPr>
            <p:cNvPr id="17" name="图片 16">
              <a:extLst>
                <a:ext uri="{FF2B5EF4-FFF2-40B4-BE49-F238E27FC236}">
                  <a16:creationId xmlns:a16="http://schemas.microsoft.com/office/drawing/2014/main" id="{03C187FC-99C2-43EA-B7F8-93FF76149E71}"/>
                </a:ext>
              </a:extLst>
            </p:cNvPr>
            <p:cNvPicPr>
              <a:picLocks noChangeAspect="1"/>
            </p:cNvPicPr>
            <p:nvPr/>
          </p:nvPicPr>
          <p:blipFill rotWithShape="1">
            <a:blip r:embed="rId4"/>
            <a:srcRect l="22531" t="86036" r="8307"/>
            <a:stretch/>
          </p:blipFill>
          <p:spPr>
            <a:xfrm>
              <a:off x="522932" y="6172199"/>
              <a:ext cx="3638550" cy="579119"/>
            </a:xfrm>
            <a:prstGeom prst="rect">
              <a:avLst/>
            </a:prstGeom>
          </p:spPr>
        </p:pic>
        <p:cxnSp>
          <p:nvCxnSpPr>
            <p:cNvPr id="9" name="直接箭头连接符 8">
              <a:extLst>
                <a:ext uri="{FF2B5EF4-FFF2-40B4-BE49-F238E27FC236}">
                  <a16:creationId xmlns:a16="http://schemas.microsoft.com/office/drawing/2014/main" id="{56E38DD7-43B9-4D82-92EB-924F6BCCF939}"/>
                </a:ext>
              </a:extLst>
            </p:cNvPr>
            <p:cNvCxnSpPr>
              <a:cxnSpLocks/>
            </p:cNvCxnSpPr>
            <p:nvPr/>
          </p:nvCxnSpPr>
          <p:spPr>
            <a:xfrm flipV="1">
              <a:off x="2342207" y="5033727"/>
              <a:ext cx="0" cy="1113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F807D7F8-C502-4FF0-B1D3-92ECBFE65E6D}"/>
                </a:ext>
              </a:extLst>
            </p:cNvPr>
            <p:cNvCxnSpPr>
              <a:cxnSpLocks/>
            </p:cNvCxnSpPr>
            <p:nvPr/>
          </p:nvCxnSpPr>
          <p:spPr>
            <a:xfrm flipV="1">
              <a:off x="2342207" y="3259248"/>
              <a:ext cx="0" cy="694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文本框 24">
            <a:extLst>
              <a:ext uri="{FF2B5EF4-FFF2-40B4-BE49-F238E27FC236}">
                <a16:creationId xmlns:a16="http://schemas.microsoft.com/office/drawing/2014/main" id="{D25660CC-7FBA-40BD-BB82-501BC477976A}"/>
              </a:ext>
            </a:extLst>
          </p:cNvPr>
          <p:cNvSpPr txBox="1"/>
          <p:nvPr/>
        </p:nvSpPr>
        <p:spPr>
          <a:xfrm>
            <a:off x="596566" y="1468927"/>
            <a:ext cx="3724977" cy="461665"/>
          </a:xfrm>
          <a:prstGeom prst="rect">
            <a:avLst/>
          </a:prstGeom>
          <a:noFill/>
        </p:spPr>
        <p:txBody>
          <a:bodyPr wrap="square" rtlCol="0">
            <a:spAutoFit/>
          </a:bodyPr>
          <a:lstStyle/>
          <a:p>
            <a:pPr algn="ctr"/>
            <a:r>
              <a:rPr lang="en-US" altLang="zh-CN" sz="2400" dirty="0"/>
              <a:t>Traditional ML Architectures</a:t>
            </a:r>
          </a:p>
        </p:txBody>
      </p:sp>
      <p:grpSp>
        <p:nvGrpSpPr>
          <p:cNvPr id="11" name="组合 10">
            <a:extLst>
              <a:ext uri="{FF2B5EF4-FFF2-40B4-BE49-F238E27FC236}">
                <a16:creationId xmlns:a16="http://schemas.microsoft.com/office/drawing/2014/main" id="{767CA3C9-B693-45C5-8DF8-A15D3AB7F0A7}"/>
              </a:ext>
            </a:extLst>
          </p:cNvPr>
          <p:cNvGrpSpPr/>
          <p:nvPr/>
        </p:nvGrpSpPr>
        <p:grpSpPr>
          <a:xfrm>
            <a:off x="6239369" y="1973444"/>
            <a:ext cx="5293041" cy="4231957"/>
            <a:chOff x="6757988" y="2519362"/>
            <a:chExt cx="5293041" cy="4231957"/>
          </a:xfrm>
        </p:grpSpPr>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25</a:t>
              </a:fld>
              <a:endParaRPr lang="en-US"/>
            </a:p>
          </p:txBody>
        </p:sp>
        <p:pic>
          <p:nvPicPr>
            <p:cNvPr id="3" name="图片 2">
              <a:extLst>
                <a:ext uri="{FF2B5EF4-FFF2-40B4-BE49-F238E27FC236}">
                  <a16:creationId xmlns:a16="http://schemas.microsoft.com/office/drawing/2014/main" id="{41A2D73B-E03D-44D6-B644-6D7154EDF6B1}"/>
                </a:ext>
              </a:extLst>
            </p:cNvPr>
            <p:cNvPicPr>
              <a:picLocks noChangeAspect="1"/>
            </p:cNvPicPr>
            <p:nvPr/>
          </p:nvPicPr>
          <p:blipFill>
            <a:blip r:embed="rId4"/>
            <a:stretch>
              <a:fillRect/>
            </a:stretch>
          </p:blipFill>
          <p:spPr>
            <a:xfrm>
              <a:off x="6790099" y="2604189"/>
              <a:ext cx="5260930" cy="4147130"/>
            </a:xfrm>
            <a:prstGeom prst="rect">
              <a:avLst/>
            </a:prstGeom>
          </p:spPr>
        </p:pic>
        <p:sp>
          <p:nvSpPr>
            <p:cNvPr id="18" name="矩形 17">
              <a:extLst>
                <a:ext uri="{FF2B5EF4-FFF2-40B4-BE49-F238E27FC236}">
                  <a16:creationId xmlns:a16="http://schemas.microsoft.com/office/drawing/2014/main" id="{D0C73B1A-D72E-428C-99D7-482E25C6EE6E}"/>
                </a:ext>
              </a:extLst>
            </p:cNvPr>
            <p:cNvSpPr/>
            <p:nvPr/>
          </p:nvSpPr>
          <p:spPr>
            <a:xfrm>
              <a:off x="6757988" y="2519362"/>
              <a:ext cx="2019300" cy="942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75156755-6D89-4F85-B1F0-207F5C8F10A9}"/>
                </a:ext>
              </a:extLst>
            </p:cNvPr>
            <p:cNvSpPr/>
            <p:nvPr/>
          </p:nvSpPr>
          <p:spPr>
            <a:xfrm>
              <a:off x="7377112" y="4762501"/>
              <a:ext cx="1062037" cy="600075"/>
            </a:xfrm>
            <a:prstGeom prst="roundRect">
              <a:avLst>
                <a:gd name="adj" fmla="val 9524"/>
              </a:avLst>
            </a:prstGeom>
            <a:solidFill>
              <a:srgbClr val="EFA209"/>
            </a:solidFill>
            <a:ln>
              <a:solidFill>
                <a:srgbClr val="C37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2BC6B379-ED3E-4214-BCBB-8F1DDEB44B98}"/>
                </a:ext>
              </a:extLst>
            </p:cNvPr>
            <p:cNvSpPr/>
            <p:nvPr/>
          </p:nvSpPr>
          <p:spPr>
            <a:xfrm>
              <a:off x="10929937" y="4762501"/>
              <a:ext cx="1062037" cy="600075"/>
            </a:xfrm>
            <a:prstGeom prst="roundRect">
              <a:avLst>
                <a:gd name="adj" fmla="val 9524"/>
              </a:avLst>
            </a:prstGeom>
            <a:solidFill>
              <a:srgbClr val="EFA209"/>
            </a:solidFill>
            <a:ln>
              <a:solidFill>
                <a:srgbClr val="C37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AC9BF96B-C782-47FB-B381-8ECDA736C101}"/>
                </a:ext>
              </a:extLst>
            </p:cNvPr>
            <p:cNvSpPr/>
            <p:nvPr/>
          </p:nvSpPr>
          <p:spPr>
            <a:xfrm>
              <a:off x="8729662" y="4762501"/>
              <a:ext cx="1062037" cy="600075"/>
            </a:xfrm>
            <a:prstGeom prst="roundRect">
              <a:avLst>
                <a:gd name="adj" fmla="val 9524"/>
              </a:avLst>
            </a:prstGeom>
            <a:solidFill>
              <a:srgbClr val="EFA209"/>
            </a:solidFill>
            <a:ln>
              <a:solidFill>
                <a:srgbClr val="C37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DD94FAE-2740-4D3B-93BA-65934A563F75}"/>
                </a:ext>
              </a:extLst>
            </p:cNvPr>
            <p:cNvSpPr txBox="1"/>
            <p:nvPr/>
          </p:nvSpPr>
          <p:spPr>
            <a:xfrm>
              <a:off x="7381875" y="4908650"/>
              <a:ext cx="1055097" cy="307777"/>
            </a:xfrm>
            <a:prstGeom prst="rect">
              <a:avLst/>
            </a:prstGeom>
            <a:noFill/>
          </p:spPr>
          <p:txBody>
            <a:bodyPr wrap="none" rtlCol="0">
              <a:spAutoFit/>
            </a:bodyPr>
            <a:lstStyle/>
            <a:p>
              <a:r>
                <a:rPr lang="en-US" altLang="zh-CN" sz="1400" dirty="0"/>
                <a:t>Sub-dataset</a:t>
              </a:r>
              <a:endParaRPr lang="zh-CN" altLang="en-US" sz="1400" dirty="0"/>
            </a:p>
          </p:txBody>
        </p:sp>
        <p:sp>
          <p:nvSpPr>
            <p:cNvPr id="33" name="文本框 32">
              <a:extLst>
                <a:ext uri="{FF2B5EF4-FFF2-40B4-BE49-F238E27FC236}">
                  <a16:creationId xmlns:a16="http://schemas.microsoft.com/office/drawing/2014/main" id="{E502BB7F-86F4-448D-8057-DA721C83A5C6}"/>
                </a:ext>
              </a:extLst>
            </p:cNvPr>
            <p:cNvSpPr txBox="1"/>
            <p:nvPr/>
          </p:nvSpPr>
          <p:spPr>
            <a:xfrm>
              <a:off x="10963275" y="4908650"/>
              <a:ext cx="1055097" cy="307777"/>
            </a:xfrm>
            <a:prstGeom prst="rect">
              <a:avLst/>
            </a:prstGeom>
            <a:noFill/>
          </p:spPr>
          <p:txBody>
            <a:bodyPr wrap="none" rtlCol="0">
              <a:spAutoFit/>
            </a:bodyPr>
            <a:lstStyle/>
            <a:p>
              <a:r>
                <a:rPr lang="en-US" altLang="zh-CN" sz="1400" dirty="0"/>
                <a:t>Sub-dataset</a:t>
              </a:r>
              <a:endParaRPr lang="zh-CN" altLang="en-US" sz="1400" dirty="0"/>
            </a:p>
          </p:txBody>
        </p:sp>
        <p:sp>
          <p:nvSpPr>
            <p:cNvPr id="23" name="文本框 22">
              <a:extLst>
                <a:ext uri="{FF2B5EF4-FFF2-40B4-BE49-F238E27FC236}">
                  <a16:creationId xmlns:a16="http://schemas.microsoft.com/office/drawing/2014/main" id="{A56B5EA2-7BA2-4AD3-A724-ADB11750141A}"/>
                </a:ext>
              </a:extLst>
            </p:cNvPr>
            <p:cNvSpPr txBox="1"/>
            <p:nvPr/>
          </p:nvSpPr>
          <p:spPr>
            <a:xfrm>
              <a:off x="8756684" y="4926296"/>
              <a:ext cx="1055097" cy="307777"/>
            </a:xfrm>
            <a:prstGeom prst="rect">
              <a:avLst/>
            </a:prstGeom>
            <a:noFill/>
          </p:spPr>
          <p:txBody>
            <a:bodyPr wrap="none" rtlCol="0">
              <a:spAutoFit/>
            </a:bodyPr>
            <a:lstStyle/>
            <a:p>
              <a:r>
                <a:rPr lang="en-US" altLang="zh-CN" sz="1400" dirty="0"/>
                <a:t>Sub-dataset</a:t>
              </a:r>
              <a:endParaRPr lang="zh-CN" altLang="en-US" sz="1400" dirty="0"/>
            </a:p>
          </p:txBody>
        </p:sp>
      </p:grpSp>
      <p:cxnSp>
        <p:nvCxnSpPr>
          <p:cNvPr id="7" name="直接连接符 6">
            <a:extLst>
              <a:ext uri="{FF2B5EF4-FFF2-40B4-BE49-F238E27FC236}">
                <a16:creationId xmlns:a16="http://schemas.microsoft.com/office/drawing/2014/main" id="{D90FDC89-564D-45D9-B3B2-EA3F11DAEB3C}"/>
              </a:ext>
            </a:extLst>
          </p:cNvPr>
          <p:cNvCxnSpPr>
            <a:cxnSpLocks/>
          </p:cNvCxnSpPr>
          <p:nvPr/>
        </p:nvCxnSpPr>
        <p:spPr>
          <a:xfrm>
            <a:off x="6029325" y="1676400"/>
            <a:ext cx="0" cy="4562475"/>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26" name="Slide Number Placeholder 3">
            <a:extLst>
              <a:ext uri="{FF2B5EF4-FFF2-40B4-BE49-F238E27FC236}">
                <a16:creationId xmlns:a16="http://schemas.microsoft.com/office/drawing/2014/main" id="{D7F180F7-8764-4D55-B25D-BB040F91034F}"/>
              </a:ext>
            </a:extLst>
          </p:cNvPr>
          <p:cNvSpPr>
            <a:spLocks noGrp="1"/>
          </p:cNvSpPr>
          <p:nvPr>
            <p:ph type="sldNum" sz="quarter" idx="12"/>
          </p:nvPr>
        </p:nvSpPr>
        <p:spPr>
          <a:xfrm>
            <a:off x="8610600" y="6356350"/>
            <a:ext cx="2743200" cy="365125"/>
          </a:xfrm>
        </p:spPr>
        <p:txBody>
          <a:bodyPr/>
          <a:lstStyle/>
          <a:p>
            <a:fld id="{DFEEA9F7-3D7A-48B9-B47B-3DF92E1AF644}" type="slidenum">
              <a:rPr lang="en-US" smtClean="0"/>
              <a:t>25</a:t>
            </a:fld>
            <a:endParaRPr lang="en-US"/>
          </a:p>
        </p:txBody>
      </p:sp>
    </p:spTree>
    <p:extLst>
      <p:ext uri="{BB962C8B-B14F-4D97-AF65-F5344CB8AC3E}">
        <p14:creationId xmlns:p14="http://schemas.microsoft.com/office/powerpoint/2010/main" val="289883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56" y="461015"/>
            <a:ext cx="10363000" cy="1185717"/>
          </a:xfrm>
        </p:spPr>
        <p:txBody>
          <a:bodyPr>
            <a:normAutofit/>
          </a:bodyPr>
          <a:lstStyle/>
          <a:p>
            <a:r>
              <a:rPr lang="en-US" altLang="zh-CN" dirty="0" err="1">
                <a:solidFill>
                  <a:srgbClr val="0070C0"/>
                </a:solidFill>
              </a:rPr>
              <a:t>Sharding</a:t>
            </a:r>
            <a:r>
              <a:rPr lang="en-US" altLang="zh-CN" dirty="0">
                <a:solidFill>
                  <a:srgbClr val="0070C0"/>
                </a:solidFill>
              </a:rPr>
              <a:t>-based unlearning</a:t>
            </a:r>
            <a:endParaRPr lang="en-US" dirty="0">
              <a:solidFill>
                <a:srgbClr val="0070C0"/>
              </a:solidFill>
            </a:endParaRPr>
          </a:p>
        </p:txBody>
      </p:sp>
      <p:sp>
        <p:nvSpPr>
          <p:cNvPr id="6" name="AutoShape 2" descr="Free icon &quot;Bitcoin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文本框 25">
            <a:extLst>
              <a:ext uri="{FF2B5EF4-FFF2-40B4-BE49-F238E27FC236}">
                <a16:creationId xmlns:a16="http://schemas.microsoft.com/office/drawing/2014/main" id="{67ED1BBD-3C9F-4DFA-8962-3F1FE8933188}"/>
              </a:ext>
            </a:extLst>
          </p:cNvPr>
          <p:cNvSpPr txBox="1"/>
          <p:nvPr/>
        </p:nvSpPr>
        <p:spPr>
          <a:xfrm>
            <a:off x="6712243" y="1449776"/>
            <a:ext cx="5269117" cy="1169551"/>
          </a:xfrm>
          <a:prstGeom prst="rect">
            <a:avLst/>
          </a:prstGeom>
          <a:noFill/>
        </p:spPr>
        <p:txBody>
          <a:bodyPr wrap="square" rtlCol="0">
            <a:spAutoFit/>
          </a:bodyPr>
          <a:lstStyle/>
          <a:p>
            <a:pPr algn="ctr"/>
            <a:r>
              <a:rPr lang="en-US" altLang="zh-CN" sz="2400" dirty="0" err="1"/>
              <a:t>Sharding</a:t>
            </a:r>
            <a:r>
              <a:rPr lang="en-US" altLang="zh-CN" sz="2400" dirty="0"/>
              <a:t>-based Machine Unlearning</a:t>
            </a:r>
          </a:p>
          <a:p>
            <a:pPr marL="285750" indent="-285750">
              <a:spcBef>
                <a:spcPts val="1200"/>
              </a:spcBef>
              <a:buFont typeface="Arial" panose="020B0604020202020204" pitchFamily="34" charset="0"/>
              <a:buChar char="•"/>
            </a:pPr>
            <a:r>
              <a:rPr lang="en-US" altLang="zh-CN" dirty="0"/>
              <a:t>Only retrain the </a:t>
            </a:r>
            <a:r>
              <a:rPr lang="en-US" altLang="zh-CN" dirty="0">
                <a:solidFill>
                  <a:srgbClr val="D9231F"/>
                </a:solidFill>
              </a:rPr>
              <a:t>affected</a:t>
            </a:r>
            <a:r>
              <a:rPr lang="en-US" altLang="zh-CN" dirty="0"/>
              <a:t> sub-models using the </a:t>
            </a:r>
            <a:r>
              <a:rPr lang="en-US" altLang="zh-CN" dirty="0">
                <a:solidFill>
                  <a:srgbClr val="D9231F"/>
                </a:solidFill>
              </a:rPr>
              <a:t>affected</a:t>
            </a:r>
            <a:r>
              <a:rPr lang="en-US" altLang="zh-CN" dirty="0"/>
              <a:t> sub-dataset</a:t>
            </a:r>
          </a:p>
        </p:txBody>
      </p:sp>
      <p:sp>
        <p:nvSpPr>
          <p:cNvPr id="27" name="文本框 26">
            <a:extLst>
              <a:ext uri="{FF2B5EF4-FFF2-40B4-BE49-F238E27FC236}">
                <a16:creationId xmlns:a16="http://schemas.microsoft.com/office/drawing/2014/main" id="{9B6C3F40-89F3-4265-90A2-B694689E5630}"/>
              </a:ext>
            </a:extLst>
          </p:cNvPr>
          <p:cNvSpPr txBox="1"/>
          <p:nvPr/>
        </p:nvSpPr>
        <p:spPr>
          <a:xfrm>
            <a:off x="221380" y="1465165"/>
            <a:ext cx="4988795" cy="1092607"/>
          </a:xfrm>
          <a:prstGeom prst="rect">
            <a:avLst/>
          </a:prstGeom>
          <a:noFill/>
        </p:spPr>
        <p:txBody>
          <a:bodyPr wrap="square" rtlCol="0">
            <a:spAutoFit/>
          </a:bodyPr>
          <a:lstStyle/>
          <a:p>
            <a:pPr algn="ctr">
              <a:spcBef>
                <a:spcPts val="600"/>
              </a:spcBef>
            </a:pPr>
            <a:r>
              <a:rPr lang="en-US" altLang="zh-CN" sz="2400" dirty="0"/>
              <a:t>Traditional Machine Unlearning</a:t>
            </a:r>
          </a:p>
          <a:p>
            <a:pPr marL="285750" indent="-285750">
              <a:spcBef>
                <a:spcPts val="600"/>
              </a:spcBef>
              <a:buFont typeface="Arial" panose="020B0604020202020204" pitchFamily="34" charset="0"/>
              <a:buChar char="•"/>
            </a:pPr>
            <a:r>
              <a:rPr lang="en-US" altLang="zh-CN" dirty="0"/>
              <a:t>Retrain the </a:t>
            </a:r>
            <a:r>
              <a:rPr lang="en-US" altLang="zh-CN" dirty="0">
                <a:solidFill>
                  <a:srgbClr val="D9231F"/>
                </a:solidFill>
              </a:rPr>
              <a:t>entire</a:t>
            </a:r>
            <a:r>
              <a:rPr lang="en-US" altLang="zh-CN" dirty="0"/>
              <a:t> model from scratch using the </a:t>
            </a:r>
            <a:r>
              <a:rPr lang="en-US" altLang="zh-CN" dirty="0">
                <a:solidFill>
                  <a:srgbClr val="D9231F"/>
                </a:solidFill>
              </a:rPr>
              <a:t>full</a:t>
            </a:r>
            <a:r>
              <a:rPr lang="en-US" altLang="zh-CN" dirty="0"/>
              <a:t> training data</a:t>
            </a:r>
          </a:p>
        </p:txBody>
      </p:sp>
      <p:grpSp>
        <p:nvGrpSpPr>
          <p:cNvPr id="20" name="组合 19">
            <a:extLst>
              <a:ext uri="{FF2B5EF4-FFF2-40B4-BE49-F238E27FC236}">
                <a16:creationId xmlns:a16="http://schemas.microsoft.com/office/drawing/2014/main" id="{3738B11A-9732-4E88-AA68-C32FC1932EF2}"/>
              </a:ext>
            </a:extLst>
          </p:cNvPr>
          <p:cNvGrpSpPr/>
          <p:nvPr/>
        </p:nvGrpSpPr>
        <p:grpSpPr>
          <a:xfrm>
            <a:off x="1061171" y="2604189"/>
            <a:ext cx="3638550" cy="3926635"/>
            <a:chOff x="522932" y="2824683"/>
            <a:chExt cx="3638550" cy="3926635"/>
          </a:xfrm>
        </p:grpSpPr>
        <p:grpSp>
          <p:nvGrpSpPr>
            <p:cNvPr id="15" name="组合 14">
              <a:extLst>
                <a:ext uri="{FF2B5EF4-FFF2-40B4-BE49-F238E27FC236}">
                  <a16:creationId xmlns:a16="http://schemas.microsoft.com/office/drawing/2014/main" id="{9B7C2954-DE52-4FCA-A2C7-08030364C3D9}"/>
                </a:ext>
              </a:extLst>
            </p:cNvPr>
            <p:cNvGrpSpPr/>
            <p:nvPr/>
          </p:nvGrpSpPr>
          <p:grpSpPr>
            <a:xfrm>
              <a:off x="522932" y="2824683"/>
              <a:ext cx="3638550" cy="3926635"/>
              <a:chOff x="522932" y="2824683"/>
              <a:chExt cx="3638550" cy="3926635"/>
            </a:xfrm>
          </p:grpSpPr>
          <p:pic>
            <p:nvPicPr>
              <p:cNvPr id="5" name="图片 4">
                <a:extLst>
                  <a:ext uri="{FF2B5EF4-FFF2-40B4-BE49-F238E27FC236}">
                    <a16:creationId xmlns:a16="http://schemas.microsoft.com/office/drawing/2014/main" id="{6CC9C8BE-C5BC-4663-A793-AEBDF7882E1A}"/>
                  </a:ext>
                </a:extLst>
              </p:cNvPr>
              <p:cNvPicPr>
                <a:picLocks noChangeAspect="1"/>
              </p:cNvPicPr>
              <p:nvPr/>
            </p:nvPicPr>
            <p:blipFill>
              <a:blip r:embed="rId3"/>
              <a:stretch>
                <a:fillRect/>
              </a:stretch>
            </p:blipFill>
            <p:spPr>
              <a:xfrm>
                <a:off x="1918651" y="4116371"/>
                <a:ext cx="847112" cy="750101"/>
              </a:xfrm>
              <a:prstGeom prst="rect">
                <a:avLst/>
              </a:prstGeom>
            </p:spPr>
          </p:pic>
          <p:pic>
            <p:nvPicPr>
              <p:cNvPr id="16" name="图片 15">
                <a:extLst>
                  <a:ext uri="{FF2B5EF4-FFF2-40B4-BE49-F238E27FC236}">
                    <a16:creationId xmlns:a16="http://schemas.microsoft.com/office/drawing/2014/main" id="{37381DFC-7224-4080-B29B-3FD02D42F78C}"/>
                  </a:ext>
                </a:extLst>
              </p:cNvPr>
              <p:cNvPicPr>
                <a:picLocks noChangeAspect="1"/>
              </p:cNvPicPr>
              <p:nvPr/>
            </p:nvPicPr>
            <p:blipFill rotWithShape="1">
              <a:blip r:embed="rId4"/>
              <a:srcRect l="71265" t="5893" r="16168" b="84761"/>
              <a:stretch/>
            </p:blipFill>
            <p:spPr>
              <a:xfrm>
                <a:off x="2012699" y="2824683"/>
                <a:ext cx="659016" cy="386320"/>
              </a:xfrm>
              <a:prstGeom prst="rect">
                <a:avLst/>
              </a:prstGeom>
            </p:spPr>
          </p:pic>
          <p:pic>
            <p:nvPicPr>
              <p:cNvPr id="17" name="图片 16">
                <a:extLst>
                  <a:ext uri="{FF2B5EF4-FFF2-40B4-BE49-F238E27FC236}">
                    <a16:creationId xmlns:a16="http://schemas.microsoft.com/office/drawing/2014/main" id="{03C187FC-99C2-43EA-B7F8-93FF76149E71}"/>
                  </a:ext>
                </a:extLst>
              </p:cNvPr>
              <p:cNvPicPr>
                <a:picLocks noChangeAspect="1"/>
              </p:cNvPicPr>
              <p:nvPr/>
            </p:nvPicPr>
            <p:blipFill rotWithShape="1">
              <a:blip r:embed="rId4"/>
              <a:srcRect l="22531" t="86036" r="8307"/>
              <a:stretch/>
            </p:blipFill>
            <p:spPr>
              <a:xfrm>
                <a:off x="522932" y="6172199"/>
                <a:ext cx="3638550" cy="579119"/>
              </a:xfrm>
              <a:prstGeom prst="rect">
                <a:avLst/>
              </a:prstGeom>
            </p:spPr>
          </p:pic>
          <p:cxnSp>
            <p:nvCxnSpPr>
              <p:cNvPr id="9" name="直接箭头连接符 8">
                <a:extLst>
                  <a:ext uri="{FF2B5EF4-FFF2-40B4-BE49-F238E27FC236}">
                    <a16:creationId xmlns:a16="http://schemas.microsoft.com/office/drawing/2014/main" id="{56E38DD7-43B9-4D82-92EB-924F6BCCF939}"/>
                  </a:ext>
                </a:extLst>
              </p:cNvPr>
              <p:cNvCxnSpPr>
                <a:cxnSpLocks/>
              </p:cNvCxnSpPr>
              <p:nvPr/>
            </p:nvCxnSpPr>
            <p:spPr>
              <a:xfrm flipV="1">
                <a:off x="2342207" y="5033727"/>
                <a:ext cx="0" cy="1113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F807D7F8-C502-4FF0-B1D3-92ECBFE65E6D}"/>
                  </a:ext>
                </a:extLst>
              </p:cNvPr>
              <p:cNvCxnSpPr>
                <a:cxnSpLocks/>
              </p:cNvCxnSpPr>
              <p:nvPr/>
            </p:nvCxnSpPr>
            <p:spPr>
              <a:xfrm flipV="1">
                <a:off x="2342207" y="3259248"/>
                <a:ext cx="0" cy="694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 name="矩形: 圆角 6">
              <a:extLst>
                <a:ext uri="{FF2B5EF4-FFF2-40B4-BE49-F238E27FC236}">
                  <a16:creationId xmlns:a16="http://schemas.microsoft.com/office/drawing/2014/main" id="{B60FBBC4-3963-4F17-8348-D4C101A1E005}"/>
                </a:ext>
              </a:extLst>
            </p:cNvPr>
            <p:cNvSpPr/>
            <p:nvPr/>
          </p:nvSpPr>
          <p:spPr>
            <a:xfrm>
              <a:off x="558265" y="6150542"/>
              <a:ext cx="3570973" cy="577516"/>
            </a:xfrm>
            <a:prstGeom prst="roundRect">
              <a:avLst/>
            </a:prstGeom>
            <a:solidFill>
              <a:srgbClr val="FF737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Retrain the full training data</a:t>
              </a:r>
              <a:endParaRPr lang="zh-CN" altLang="en-US" sz="1600" dirty="0">
                <a:solidFill>
                  <a:schemeClr val="tx1"/>
                </a:solidFill>
              </a:endParaRPr>
            </a:p>
          </p:txBody>
        </p:sp>
      </p:grpSp>
      <p:sp>
        <p:nvSpPr>
          <p:cNvPr id="72" name="Slide Number Placeholder 3">
            <a:extLst>
              <a:ext uri="{FF2B5EF4-FFF2-40B4-BE49-F238E27FC236}">
                <a16:creationId xmlns:a16="http://schemas.microsoft.com/office/drawing/2014/main" id="{63D6F3C9-4CA9-A142-8AE5-F0F2B6786DCE}"/>
              </a:ext>
            </a:extLst>
          </p:cNvPr>
          <p:cNvSpPr txBox="1">
            <a:spLocks/>
          </p:cNvSpPr>
          <p:nvPr/>
        </p:nvSpPr>
        <p:spPr>
          <a:xfrm>
            <a:off x="831034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26</a:t>
            </a:fld>
            <a:endParaRPr lang="en-US"/>
          </a:p>
        </p:txBody>
      </p:sp>
      <p:grpSp>
        <p:nvGrpSpPr>
          <p:cNvPr id="12" name="组合 11">
            <a:extLst>
              <a:ext uri="{FF2B5EF4-FFF2-40B4-BE49-F238E27FC236}">
                <a16:creationId xmlns:a16="http://schemas.microsoft.com/office/drawing/2014/main" id="{3D1383D7-FA95-4704-A82F-6619A2AF5800}"/>
              </a:ext>
            </a:extLst>
          </p:cNvPr>
          <p:cNvGrpSpPr/>
          <p:nvPr/>
        </p:nvGrpSpPr>
        <p:grpSpPr>
          <a:xfrm>
            <a:off x="6457735" y="2519362"/>
            <a:ext cx="5293041" cy="4231957"/>
            <a:chOff x="6457735" y="2519362"/>
            <a:chExt cx="5293041" cy="4231957"/>
          </a:xfrm>
        </p:grpSpPr>
        <p:grpSp>
          <p:nvGrpSpPr>
            <p:cNvPr id="8" name="组合 7">
              <a:extLst>
                <a:ext uri="{FF2B5EF4-FFF2-40B4-BE49-F238E27FC236}">
                  <a16:creationId xmlns:a16="http://schemas.microsoft.com/office/drawing/2014/main" id="{EA3EB3B1-10EF-4AD8-BFE0-C9062C5F79C0}"/>
                </a:ext>
              </a:extLst>
            </p:cNvPr>
            <p:cNvGrpSpPr/>
            <p:nvPr/>
          </p:nvGrpSpPr>
          <p:grpSpPr>
            <a:xfrm>
              <a:off x="6457735" y="2519362"/>
              <a:ext cx="5293041" cy="4231957"/>
              <a:chOff x="6457735" y="2519362"/>
              <a:chExt cx="5293041" cy="4231957"/>
            </a:xfrm>
          </p:grpSpPr>
          <p:pic>
            <p:nvPicPr>
              <p:cNvPr id="3" name="图片 2">
                <a:extLst>
                  <a:ext uri="{FF2B5EF4-FFF2-40B4-BE49-F238E27FC236}">
                    <a16:creationId xmlns:a16="http://schemas.microsoft.com/office/drawing/2014/main" id="{41A2D73B-E03D-44D6-B644-6D7154EDF6B1}"/>
                  </a:ext>
                </a:extLst>
              </p:cNvPr>
              <p:cNvPicPr>
                <a:picLocks noChangeAspect="1"/>
              </p:cNvPicPr>
              <p:nvPr/>
            </p:nvPicPr>
            <p:blipFill>
              <a:blip r:embed="rId4"/>
              <a:stretch>
                <a:fillRect/>
              </a:stretch>
            </p:blipFill>
            <p:spPr>
              <a:xfrm>
                <a:off x="6489846" y="2604189"/>
                <a:ext cx="5260930" cy="4147130"/>
              </a:xfrm>
              <a:prstGeom prst="rect">
                <a:avLst/>
              </a:prstGeom>
            </p:spPr>
          </p:pic>
          <p:sp>
            <p:nvSpPr>
              <p:cNvPr id="18" name="矩形 17">
                <a:extLst>
                  <a:ext uri="{FF2B5EF4-FFF2-40B4-BE49-F238E27FC236}">
                    <a16:creationId xmlns:a16="http://schemas.microsoft.com/office/drawing/2014/main" id="{D0C73B1A-D72E-428C-99D7-482E25C6EE6E}"/>
                  </a:ext>
                </a:extLst>
              </p:cNvPr>
              <p:cNvSpPr/>
              <p:nvPr/>
            </p:nvSpPr>
            <p:spPr>
              <a:xfrm>
                <a:off x="6457735" y="2519362"/>
                <a:ext cx="2019300" cy="942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98D84465-719D-483D-B37E-AE5DFFD93E2B}"/>
                  </a:ext>
                </a:extLst>
              </p:cNvPr>
              <p:cNvGrpSpPr/>
              <p:nvPr/>
            </p:nvGrpSpPr>
            <p:grpSpPr>
              <a:xfrm>
                <a:off x="7076859" y="4762501"/>
                <a:ext cx="4641260" cy="600075"/>
                <a:chOff x="7076859" y="4762501"/>
                <a:chExt cx="4641260" cy="600075"/>
              </a:xfrm>
            </p:grpSpPr>
            <p:sp>
              <p:nvSpPr>
                <p:cNvPr id="19" name="矩形: 圆角 18">
                  <a:extLst>
                    <a:ext uri="{FF2B5EF4-FFF2-40B4-BE49-F238E27FC236}">
                      <a16:creationId xmlns:a16="http://schemas.microsoft.com/office/drawing/2014/main" id="{75156755-6D89-4F85-B1F0-207F5C8F10A9}"/>
                    </a:ext>
                  </a:extLst>
                </p:cNvPr>
                <p:cNvSpPr/>
                <p:nvPr/>
              </p:nvSpPr>
              <p:spPr>
                <a:xfrm>
                  <a:off x="7076859" y="4762501"/>
                  <a:ext cx="1062037" cy="600075"/>
                </a:xfrm>
                <a:prstGeom prst="roundRect">
                  <a:avLst>
                    <a:gd name="adj" fmla="val 9524"/>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2BC6B379-ED3E-4214-BCBB-8F1DDEB44B98}"/>
                    </a:ext>
                  </a:extLst>
                </p:cNvPr>
                <p:cNvSpPr/>
                <p:nvPr/>
              </p:nvSpPr>
              <p:spPr>
                <a:xfrm>
                  <a:off x="10629684" y="4762501"/>
                  <a:ext cx="1062037" cy="600075"/>
                </a:xfrm>
                <a:prstGeom prst="roundRect">
                  <a:avLst>
                    <a:gd name="adj" fmla="val 9524"/>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AC9BF96B-C782-47FB-B381-8ECDA736C101}"/>
                    </a:ext>
                  </a:extLst>
                </p:cNvPr>
                <p:cNvSpPr/>
                <p:nvPr/>
              </p:nvSpPr>
              <p:spPr>
                <a:xfrm>
                  <a:off x="8429409" y="4762501"/>
                  <a:ext cx="1062037" cy="600075"/>
                </a:xfrm>
                <a:prstGeom prst="roundRect">
                  <a:avLst>
                    <a:gd name="adj" fmla="val 9524"/>
                  </a:avLst>
                </a:prstGeom>
                <a:solidFill>
                  <a:srgbClr val="FF737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tx1"/>
                    </a:solidFill>
                  </a:endParaRPr>
                </a:p>
              </p:txBody>
            </p:sp>
            <p:sp>
              <p:nvSpPr>
                <p:cNvPr id="22" name="文本框 21">
                  <a:extLst>
                    <a:ext uri="{FF2B5EF4-FFF2-40B4-BE49-F238E27FC236}">
                      <a16:creationId xmlns:a16="http://schemas.microsoft.com/office/drawing/2014/main" id="{0DD94FAE-2740-4D3B-93BA-65934A563F75}"/>
                    </a:ext>
                  </a:extLst>
                </p:cNvPr>
                <p:cNvSpPr txBox="1"/>
                <p:nvPr/>
              </p:nvSpPr>
              <p:spPr>
                <a:xfrm>
                  <a:off x="7081622" y="4908650"/>
                  <a:ext cx="1055097" cy="307777"/>
                </a:xfrm>
                <a:prstGeom prst="rect">
                  <a:avLst/>
                </a:prstGeom>
                <a:noFill/>
              </p:spPr>
              <p:txBody>
                <a:bodyPr wrap="none" rtlCol="0">
                  <a:spAutoFit/>
                </a:bodyPr>
                <a:lstStyle/>
                <a:p>
                  <a:r>
                    <a:rPr lang="en-US" altLang="zh-CN" sz="1400" dirty="0"/>
                    <a:t>Sub-dataset</a:t>
                  </a:r>
                  <a:endParaRPr lang="zh-CN" altLang="en-US" sz="1400" dirty="0"/>
                </a:p>
              </p:txBody>
            </p:sp>
            <p:sp>
              <p:nvSpPr>
                <p:cNvPr id="32" name="文本框 31">
                  <a:extLst>
                    <a:ext uri="{FF2B5EF4-FFF2-40B4-BE49-F238E27FC236}">
                      <a16:creationId xmlns:a16="http://schemas.microsoft.com/office/drawing/2014/main" id="{085E7E8E-D3BD-4670-9DF1-DC0FD2BC4E7B}"/>
                    </a:ext>
                  </a:extLst>
                </p:cNvPr>
                <p:cNvSpPr txBox="1"/>
                <p:nvPr/>
              </p:nvSpPr>
              <p:spPr>
                <a:xfrm>
                  <a:off x="8443597" y="4812397"/>
                  <a:ext cx="1055097" cy="523220"/>
                </a:xfrm>
                <a:prstGeom prst="rect">
                  <a:avLst/>
                </a:prstGeom>
                <a:noFill/>
              </p:spPr>
              <p:txBody>
                <a:bodyPr wrap="none" rtlCol="0">
                  <a:spAutoFit/>
                </a:bodyPr>
                <a:lstStyle/>
                <a:p>
                  <a:pPr algn="ctr"/>
                  <a:r>
                    <a:rPr lang="en-US" altLang="zh-CN" sz="1400" dirty="0"/>
                    <a:t>Affected</a:t>
                  </a:r>
                </a:p>
                <a:p>
                  <a:pPr algn="ctr"/>
                  <a:r>
                    <a:rPr lang="en-US" altLang="zh-CN" sz="1400" dirty="0"/>
                    <a:t>Sub-dataset</a:t>
                  </a:r>
                  <a:endParaRPr lang="zh-CN" altLang="en-US" sz="1400" dirty="0"/>
                </a:p>
              </p:txBody>
            </p:sp>
            <p:sp>
              <p:nvSpPr>
                <p:cNvPr id="33" name="文本框 32">
                  <a:extLst>
                    <a:ext uri="{FF2B5EF4-FFF2-40B4-BE49-F238E27FC236}">
                      <a16:creationId xmlns:a16="http://schemas.microsoft.com/office/drawing/2014/main" id="{E502BB7F-86F4-448D-8057-DA721C83A5C6}"/>
                    </a:ext>
                  </a:extLst>
                </p:cNvPr>
                <p:cNvSpPr txBox="1"/>
                <p:nvPr/>
              </p:nvSpPr>
              <p:spPr>
                <a:xfrm>
                  <a:off x="10663022" y="4908650"/>
                  <a:ext cx="1055097" cy="307777"/>
                </a:xfrm>
                <a:prstGeom prst="rect">
                  <a:avLst/>
                </a:prstGeom>
                <a:noFill/>
              </p:spPr>
              <p:txBody>
                <a:bodyPr wrap="none" rtlCol="0">
                  <a:spAutoFit/>
                </a:bodyPr>
                <a:lstStyle/>
                <a:p>
                  <a:r>
                    <a:rPr lang="en-US" altLang="zh-CN" sz="1400" dirty="0"/>
                    <a:t>Sub-dataset</a:t>
                  </a:r>
                  <a:endParaRPr lang="zh-CN" altLang="en-US" sz="1400" dirty="0"/>
                </a:p>
              </p:txBody>
            </p:sp>
          </p:grpSp>
        </p:grpSp>
        <p:grpSp>
          <p:nvGrpSpPr>
            <p:cNvPr id="11" name="组合 10">
              <a:extLst>
                <a:ext uri="{FF2B5EF4-FFF2-40B4-BE49-F238E27FC236}">
                  <a16:creationId xmlns:a16="http://schemas.microsoft.com/office/drawing/2014/main" id="{697E62AD-86CE-4D3C-A4C9-4920C61C2FF4}"/>
                </a:ext>
              </a:extLst>
            </p:cNvPr>
            <p:cNvGrpSpPr/>
            <p:nvPr/>
          </p:nvGrpSpPr>
          <p:grpSpPr>
            <a:xfrm>
              <a:off x="7706363" y="6157760"/>
              <a:ext cx="3580399" cy="577516"/>
              <a:chOff x="7706363" y="6157760"/>
              <a:chExt cx="3580399" cy="577516"/>
            </a:xfrm>
          </p:grpSpPr>
          <p:sp>
            <p:nvSpPr>
              <p:cNvPr id="28" name="矩形: 圆角 27">
                <a:extLst>
                  <a:ext uri="{FF2B5EF4-FFF2-40B4-BE49-F238E27FC236}">
                    <a16:creationId xmlns:a16="http://schemas.microsoft.com/office/drawing/2014/main" id="{422A5D56-0FF1-4062-92D6-F176911ACB75}"/>
                  </a:ext>
                </a:extLst>
              </p:cNvPr>
              <p:cNvSpPr/>
              <p:nvPr/>
            </p:nvSpPr>
            <p:spPr>
              <a:xfrm>
                <a:off x="7706363" y="6157760"/>
                <a:ext cx="656122" cy="5775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31" name="矩形: 圆角 30">
                <a:extLst>
                  <a:ext uri="{FF2B5EF4-FFF2-40B4-BE49-F238E27FC236}">
                    <a16:creationId xmlns:a16="http://schemas.microsoft.com/office/drawing/2014/main" id="{37D0C0E6-AFA6-4558-8265-D6A8FD5F186A}"/>
                  </a:ext>
                </a:extLst>
              </p:cNvPr>
              <p:cNvSpPr/>
              <p:nvPr/>
            </p:nvSpPr>
            <p:spPr>
              <a:xfrm>
                <a:off x="8891675" y="6157760"/>
                <a:ext cx="2395087" cy="5775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solidFill>
                    <a:schemeClr val="tx1"/>
                  </a:solidFill>
                </a:endParaRPr>
              </a:p>
            </p:txBody>
          </p:sp>
          <p:sp>
            <p:nvSpPr>
              <p:cNvPr id="10" name="矩形 9">
                <a:extLst>
                  <a:ext uri="{FF2B5EF4-FFF2-40B4-BE49-F238E27FC236}">
                    <a16:creationId xmlns:a16="http://schemas.microsoft.com/office/drawing/2014/main" id="{E2E3293C-0DCF-45BB-95C3-D1E0AA5386FF}"/>
                  </a:ext>
                </a:extLst>
              </p:cNvPr>
              <p:cNvSpPr/>
              <p:nvPr/>
            </p:nvSpPr>
            <p:spPr>
              <a:xfrm>
                <a:off x="8310346" y="6165531"/>
                <a:ext cx="619125" cy="561975"/>
              </a:xfrm>
              <a:prstGeom prst="rect">
                <a:avLst/>
              </a:prstGeom>
              <a:solidFill>
                <a:srgbClr val="FF73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tx1"/>
                  </a:solidFill>
                </a:endParaRPr>
              </a:p>
            </p:txBody>
          </p:sp>
        </p:grpSp>
      </p:grpSp>
      <p:cxnSp>
        <p:nvCxnSpPr>
          <p:cNvPr id="34" name="直接连接符 33">
            <a:extLst>
              <a:ext uri="{FF2B5EF4-FFF2-40B4-BE49-F238E27FC236}">
                <a16:creationId xmlns:a16="http://schemas.microsoft.com/office/drawing/2014/main" id="{BEB4115E-1829-47B6-AA67-CEE927180FF4}"/>
              </a:ext>
            </a:extLst>
          </p:cNvPr>
          <p:cNvCxnSpPr>
            <a:cxnSpLocks/>
          </p:cNvCxnSpPr>
          <p:nvPr/>
        </p:nvCxnSpPr>
        <p:spPr>
          <a:xfrm>
            <a:off x="6029325" y="1676400"/>
            <a:ext cx="0" cy="4562475"/>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7237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336807-5538-4FED-88A9-2F3A38A313BE}"/>
              </a:ext>
            </a:extLst>
          </p:cNvPr>
          <p:cNvSpPr>
            <a:spLocks noGrp="1"/>
          </p:cNvSpPr>
          <p:nvPr>
            <p:ph type="title"/>
          </p:nvPr>
        </p:nvSpPr>
        <p:spPr/>
        <p:txBody>
          <a:bodyPr/>
          <a:lstStyle/>
          <a:p>
            <a:r>
              <a:rPr lang="en-US" altLang="zh-CN" dirty="0">
                <a:latin typeface="Calibri" panose="020F0502020204030204" pitchFamily="34" charset="0"/>
                <a:ea typeface="华文楷体" panose="02010600040101010101" pitchFamily="2" charset="-122"/>
                <a:sym typeface="Calibri" panose="020F0502020204030204" pitchFamily="34" charset="0"/>
              </a:rPr>
              <a:t> </a:t>
            </a:r>
          </a:p>
        </p:txBody>
      </p:sp>
      <p:sp>
        <p:nvSpPr>
          <p:cNvPr id="4" name="灯片编号占位符 3">
            <a:extLst>
              <a:ext uri="{FF2B5EF4-FFF2-40B4-BE49-F238E27FC236}">
                <a16:creationId xmlns:a16="http://schemas.microsoft.com/office/drawing/2014/main" id="{D5B9EFEB-FA17-4A7C-8E57-DB8DC6BEA918}"/>
              </a:ext>
            </a:extLst>
          </p:cNvPr>
          <p:cNvSpPr>
            <a:spLocks noGrp="1"/>
          </p:cNvSpPr>
          <p:nvPr>
            <p:ph type="sldNum" sz="quarter" idx="12"/>
          </p:nvPr>
        </p:nvSpPr>
        <p:spPr/>
        <p:txBody>
          <a:bodyPr/>
          <a:lstStyle/>
          <a:p>
            <a:fld id="{23505E5D-FE0E-484C-85CB-8CDDCCFAFDEA}" type="slidenum">
              <a:rPr lang="zh-CN" altLang="en-US" smtClean="0"/>
              <a:t>27</a:t>
            </a:fld>
            <a:endParaRPr lang="zh-CN" altLang="en-US" dirty="0"/>
          </a:p>
        </p:txBody>
      </p:sp>
      <p:sp>
        <p:nvSpPr>
          <p:cNvPr id="8" name="Title 1">
            <a:extLst>
              <a:ext uri="{FF2B5EF4-FFF2-40B4-BE49-F238E27FC236}">
                <a16:creationId xmlns:a16="http://schemas.microsoft.com/office/drawing/2014/main" id="{80C86343-2ECC-4D04-B3A3-273DCF043FC4}"/>
              </a:ext>
            </a:extLst>
          </p:cNvPr>
          <p:cNvSpPr txBox="1">
            <a:spLocks/>
          </p:cNvSpPr>
          <p:nvPr/>
        </p:nvSpPr>
        <p:spPr>
          <a:xfrm>
            <a:off x="735867" y="365125"/>
            <a:ext cx="110476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4000" dirty="0">
                <a:solidFill>
                  <a:schemeClr val="accent5"/>
                </a:solidFill>
              </a:rPr>
              <a:t>Limitations of </a:t>
            </a:r>
            <a:r>
              <a:rPr lang="en-HK" sz="4000" dirty="0" err="1">
                <a:solidFill>
                  <a:schemeClr val="accent5"/>
                </a:solidFill>
              </a:rPr>
              <a:t>sharding</a:t>
            </a:r>
            <a:r>
              <a:rPr lang="en-HK" sz="4000" dirty="0">
                <a:solidFill>
                  <a:schemeClr val="accent5"/>
                </a:solidFill>
              </a:rPr>
              <a:t>-based </a:t>
            </a:r>
            <a:r>
              <a:rPr lang="en-US" altLang="zh-CN" sz="4000" dirty="0">
                <a:solidFill>
                  <a:schemeClr val="accent5"/>
                </a:solidFill>
              </a:rPr>
              <a:t>unlearning</a:t>
            </a:r>
            <a:endParaRPr lang="en-US" sz="4000" dirty="0">
              <a:solidFill>
                <a:schemeClr val="accent5"/>
              </a:solidFill>
            </a:endParaRPr>
          </a:p>
        </p:txBody>
      </p:sp>
      <p:sp>
        <p:nvSpPr>
          <p:cNvPr id="9" name="Content Placeholder 2">
            <a:extLst>
              <a:ext uri="{FF2B5EF4-FFF2-40B4-BE49-F238E27FC236}">
                <a16:creationId xmlns:a16="http://schemas.microsoft.com/office/drawing/2014/main" id="{4F689091-DE71-44F5-94BC-4695B35F1A74}"/>
              </a:ext>
            </a:extLst>
          </p:cNvPr>
          <p:cNvSpPr txBox="1">
            <a:spLocks/>
          </p:cNvSpPr>
          <p:nvPr/>
        </p:nvSpPr>
        <p:spPr>
          <a:xfrm>
            <a:off x="838200" y="1690688"/>
            <a:ext cx="10542777" cy="449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altLang="zh-CN" sz="2400" dirty="0"/>
          </a:p>
        </p:txBody>
      </p:sp>
      <p:sp>
        <p:nvSpPr>
          <p:cNvPr id="3" name="矩形 2">
            <a:extLst>
              <a:ext uri="{FF2B5EF4-FFF2-40B4-BE49-F238E27FC236}">
                <a16:creationId xmlns:a16="http://schemas.microsoft.com/office/drawing/2014/main" id="{98F597BB-8E33-4F55-BC33-FAC90A8A628F}"/>
              </a:ext>
            </a:extLst>
          </p:cNvPr>
          <p:cNvSpPr/>
          <p:nvPr/>
        </p:nvSpPr>
        <p:spPr>
          <a:xfrm>
            <a:off x="727096" y="1526837"/>
            <a:ext cx="6359236" cy="3368614"/>
          </a:xfrm>
          <a:prstGeom prst="rect">
            <a:avLst/>
          </a:prstGeom>
        </p:spPr>
        <p:txBody>
          <a:bodyPr wrap="square">
            <a:spAutoFit/>
          </a:bodyPr>
          <a:lstStyle/>
          <a:p>
            <a:pPr>
              <a:lnSpc>
                <a:spcPct val="150000"/>
              </a:lnSpc>
            </a:pPr>
            <a:r>
              <a:rPr lang="en-US" altLang="zh-CN" sz="2400" dirty="0" err="1"/>
              <a:t>Sharding</a:t>
            </a:r>
            <a:r>
              <a:rPr lang="en-US" altLang="zh-CN" sz="2400" dirty="0"/>
              <a:t>-based unlearning:</a:t>
            </a:r>
          </a:p>
          <a:p>
            <a:pPr marL="342900" indent="-342900">
              <a:lnSpc>
                <a:spcPct val="150000"/>
              </a:lnSpc>
              <a:buFont typeface="Wingdings" panose="05000000000000000000" pitchFamily="2" charset="2"/>
              <a:buChar char="§"/>
            </a:pPr>
            <a:r>
              <a:rPr lang="en-US" altLang="zh-CN" sz="2000" dirty="0"/>
              <a:t>Need sufficient training data for each large model</a:t>
            </a:r>
          </a:p>
          <a:p>
            <a:pPr marL="800100" lvl="1" indent="-342900">
              <a:lnSpc>
                <a:spcPct val="150000"/>
              </a:lnSpc>
              <a:buFont typeface="Wingdings" panose="05000000000000000000" pitchFamily="2" charset="2"/>
              <a:buChar char="§"/>
            </a:pPr>
            <a:r>
              <a:rPr lang="en-US" altLang="zh-CN" dirty="0"/>
              <a:t>to</a:t>
            </a:r>
            <a:r>
              <a:rPr lang="en-US" altLang="zh-CN" sz="2000" dirty="0"/>
              <a:t> </a:t>
            </a:r>
            <a:r>
              <a:rPr lang="en-US" altLang="zh-CN" dirty="0"/>
              <a:t>prevent overfitting and maintain generalization</a:t>
            </a:r>
          </a:p>
          <a:p>
            <a:pPr marL="342900" indent="-342900">
              <a:lnSpc>
                <a:spcPct val="150000"/>
              </a:lnSpc>
              <a:buFont typeface="Wingdings" panose="05000000000000000000" pitchFamily="2" charset="2"/>
              <a:buChar char="§"/>
            </a:pPr>
            <a:r>
              <a:rPr lang="en-US" altLang="zh-CN" sz="2000" dirty="0"/>
              <a:t>Train S times larger model</a:t>
            </a:r>
          </a:p>
          <a:p>
            <a:pPr marL="342900" indent="-342900">
              <a:lnSpc>
                <a:spcPct val="150000"/>
              </a:lnSpc>
              <a:buFont typeface="Wingdings" panose="05000000000000000000" pitchFamily="2" charset="2"/>
              <a:buChar char="§"/>
            </a:pPr>
            <a:r>
              <a:rPr lang="en-US" altLang="zh-CN" sz="2000" dirty="0"/>
              <a:t>Store S times larger model</a:t>
            </a:r>
          </a:p>
          <a:p>
            <a:pPr>
              <a:lnSpc>
                <a:spcPct val="150000"/>
              </a:lnSpc>
            </a:pPr>
            <a:endParaRPr lang="en-US" altLang="zh-CN" sz="2000" dirty="0"/>
          </a:p>
          <a:p>
            <a:pPr>
              <a:lnSpc>
                <a:spcPct val="150000"/>
              </a:lnSpc>
            </a:pPr>
            <a:r>
              <a:rPr lang="en-US" altLang="zh-CN" sz="2000" dirty="0">
                <a:solidFill>
                  <a:srgbClr val="0070C0"/>
                </a:solidFill>
              </a:rPr>
              <a:t>   Massive computational, storage, and time costs!</a:t>
            </a:r>
            <a:endParaRPr lang="zh-CN" altLang="en-US" sz="2400" dirty="0">
              <a:solidFill>
                <a:srgbClr val="0070C0"/>
              </a:solidFill>
            </a:endParaRPr>
          </a:p>
        </p:txBody>
      </p:sp>
      <p:grpSp>
        <p:nvGrpSpPr>
          <p:cNvPr id="5" name="组合 4">
            <a:extLst>
              <a:ext uri="{FF2B5EF4-FFF2-40B4-BE49-F238E27FC236}">
                <a16:creationId xmlns:a16="http://schemas.microsoft.com/office/drawing/2014/main" id="{65758D8F-0858-4A7D-B151-A3331D2417CC}"/>
              </a:ext>
            </a:extLst>
          </p:cNvPr>
          <p:cNvGrpSpPr/>
          <p:nvPr/>
        </p:nvGrpSpPr>
        <p:grpSpPr>
          <a:xfrm>
            <a:off x="6883266" y="1747877"/>
            <a:ext cx="4799041" cy="4231957"/>
            <a:chOff x="6976784" y="2133306"/>
            <a:chExt cx="4799041" cy="4231957"/>
          </a:xfrm>
        </p:grpSpPr>
        <p:sp>
          <p:nvSpPr>
            <p:cNvPr id="12" name="Slide Number Placeholder 3">
              <a:extLst>
                <a:ext uri="{FF2B5EF4-FFF2-40B4-BE49-F238E27FC236}">
                  <a16:creationId xmlns:a16="http://schemas.microsoft.com/office/drawing/2014/main" id="{353E215E-9A00-442E-AFFB-CC4F7198C410}"/>
                </a:ext>
              </a:extLst>
            </p:cNvPr>
            <p:cNvSpPr txBox="1">
              <a:spLocks/>
            </p:cNvSpPr>
            <p:nvPr/>
          </p:nvSpPr>
          <p:spPr>
            <a:xfrm>
              <a:off x="8335396" y="59702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EEA9F7-3D7A-48B9-B47B-3DF92E1AF6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华文楷体" panose="02010600040101010101" pitchFamily="2" charset="-122"/>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华文楷体" panose="02010600040101010101" pitchFamily="2" charset="-122"/>
                <a:sym typeface="Calibri" panose="020F0502020204030204" pitchFamily="34" charset="0"/>
              </a:endParaRPr>
            </a:p>
          </p:txBody>
        </p:sp>
        <p:grpSp>
          <p:nvGrpSpPr>
            <p:cNvPr id="13" name="组合 12">
              <a:extLst>
                <a:ext uri="{FF2B5EF4-FFF2-40B4-BE49-F238E27FC236}">
                  <a16:creationId xmlns:a16="http://schemas.microsoft.com/office/drawing/2014/main" id="{7E08D265-5FDD-44E0-B7F8-1161C287447E}"/>
                </a:ext>
              </a:extLst>
            </p:cNvPr>
            <p:cNvGrpSpPr/>
            <p:nvPr/>
          </p:nvGrpSpPr>
          <p:grpSpPr>
            <a:xfrm>
              <a:off x="7024460" y="2133306"/>
              <a:ext cx="4751365" cy="4231957"/>
              <a:chOff x="878186" y="2028059"/>
              <a:chExt cx="4751365" cy="4231957"/>
            </a:xfrm>
          </p:grpSpPr>
          <p:pic>
            <p:nvPicPr>
              <p:cNvPr id="14" name="图片 13">
                <a:extLst>
                  <a:ext uri="{FF2B5EF4-FFF2-40B4-BE49-F238E27FC236}">
                    <a16:creationId xmlns:a16="http://schemas.microsoft.com/office/drawing/2014/main" id="{C5853558-38D5-4C91-99D7-539D5B908A50}"/>
                  </a:ext>
                </a:extLst>
              </p:cNvPr>
              <p:cNvPicPr>
                <a:picLocks noChangeAspect="1"/>
              </p:cNvPicPr>
              <p:nvPr/>
            </p:nvPicPr>
            <p:blipFill rotWithShape="1">
              <a:blip r:embed="rId3"/>
              <a:srcRect l="10719"/>
              <a:stretch/>
            </p:blipFill>
            <p:spPr>
              <a:xfrm>
                <a:off x="932507" y="2112886"/>
                <a:ext cx="4697044" cy="4147130"/>
              </a:xfrm>
              <a:prstGeom prst="rect">
                <a:avLst/>
              </a:prstGeom>
            </p:spPr>
          </p:pic>
          <p:sp>
            <p:nvSpPr>
              <p:cNvPr id="15" name="矩形 14">
                <a:extLst>
                  <a:ext uri="{FF2B5EF4-FFF2-40B4-BE49-F238E27FC236}">
                    <a16:creationId xmlns:a16="http://schemas.microsoft.com/office/drawing/2014/main" id="{1D2E0A49-726A-4D8B-9BC1-4BEBEC9B812A}"/>
                  </a:ext>
                </a:extLst>
              </p:cNvPr>
              <p:cNvSpPr/>
              <p:nvPr/>
            </p:nvSpPr>
            <p:spPr>
              <a:xfrm>
                <a:off x="878186" y="2028059"/>
                <a:ext cx="1477624" cy="942975"/>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华文楷体" panose="02010600040101010101" pitchFamily="2" charset="-122"/>
                  <a:sym typeface="Calibri" panose="020F0502020204030204" pitchFamily="34" charset="0"/>
                </a:endParaRPr>
              </a:p>
            </p:txBody>
          </p:sp>
        </p:grpSp>
        <p:sp>
          <p:nvSpPr>
            <p:cNvPr id="16" name="矩形: 圆角 15">
              <a:extLst>
                <a:ext uri="{FF2B5EF4-FFF2-40B4-BE49-F238E27FC236}">
                  <a16:creationId xmlns:a16="http://schemas.microsoft.com/office/drawing/2014/main" id="{CBC5BFC4-2947-4765-8296-BAD934D6AA45}"/>
                </a:ext>
              </a:extLst>
            </p:cNvPr>
            <p:cNvSpPr/>
            <p:nvPr/>
          </p:nvSpPr>
          <p:spPr>
            <a:xfrm>
              <a:off x="7101908" y="4376445"/>
              <a:ext cx="1062037" cy="600075"/>
            </a:xfrm>
            <a:prstGeom prst="roundRect">
              <a:avLst>
                <a:gd name="adj" fmla="val 9524"/>
              </a:avLst>
            </a:prstGeom>
            <a:solidFill>
              <a:srgbClr val="EFA209"/>
            </a:solidFill>
            <a:ln w="12700" cap="flat" cmpd="sng" algn="ctr">
              <a:solidFill>
                <a:srgbClr val="C37E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华文楷体" panose="02010600040101010101" pitchFamily="2" charset="-122"/>
                <a:sym typeface="Calibri" panose="020F0502020204030204" pitchFamily="34" charset="0"/>
              </a:endParaRPr>
            </a:p>
          </p:txBody>
        </p:sp>
        <p:sp>
          <p:nvSpPr>
            <p:cNvPr id="17" name="矩形: 圆角 16">
              <a:extLst>
                <a:ext uri="{FF2B5EF4-FFF2-40B4-BE49-F238E27FC236}">
                  <a16:creationId xmlns:a16="http://schemas.microsoft.com/office/drawing/2014/main" id="{1584210B-BD8F-4993-9D9E-EA4B50C00BF5}"/>
                </a:ext>
              </a:extLst>
            </p:cNvPr>
            <p:cNvSpPr/>
            <p:nvPr/>
          </p:nvSpPr>
          <p:spPr>
            <a:xfrm>
              <a:off x="10654733" y="4376445"/>
              <a:ext cx="1062037" cy="600075"/>
            </a:xfrm>
            <a:prstGeom prst="roundRect">
              <a:avLst>
                <a:gd name="adj" fmla="val 9524"/>
              </a:avLst>
            </a:prstGeom>
            <a:solidFill>
              <a:srgbClr val="EFA209"/>
            </a:solidFill>
            <a:ln w="12700" cap="flat" cmpd="sng" algn="ctr">
              <a:solidFill>
                <a:srgbClr val="C37E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华文楷体" panose="02010600040101010101" pitchFamily="2" charset="-122"/>
                <a:sym typeface="Calibri" panose="020F0502020204030204" pitchFamily="34" charset="0"/>
              </a:endParaRPr>
            </a:p>
          </p:txBody>
        </p:sp>
        <p:sp>
          <p:nvSpPr>
            <p:cNvPr id="18" name="矩形: 圆角 17">
              <a:extLst>
                <a:ext uri="{FF2B5EF4-FFF2-40B4-BE49-F238E27FC236}">
                  <a16:creationId xmlns:a16="http://schemas.microsoft.com/office/drawing/2014/main" id="{6B0555EF-2DC2-46D9-842E-45D3B8CA5D72}"/>
                </a:ext>
              </a:extLst>
            </p:cNvPr>
            <p:cNvSpPr/>
            <p:nvPr/>
          </p:nvSpPr>
          <p:spPr>
            <a:xfrm>
              <a:off x="8454458" y="4376445"/>
              <a:ext cx="1062037" cy="600075"/>
            </a:xfrm>
            <a:prstGeom prst="roundRect">
              <a:avLst>
                <a:gd name="adj" fmla="val 9524"/>
              </a:avLst>
            </a:prstGeom>
            <a:solidFill>
              <a:srgbClr val="EFA209"/>
            </a:solidFill>
            <a:ln w="12700" cap="flat" cmpd="sng" algn="ctr">
              <a:solidFill>
                <a:srgbClr val="C37E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华文楷体" panose="02010600040101010101" pitchFamily="2" charset="-122"/>
                <a:sym typeface="Calibri" panose="020F0502020204030204" pitchFamily="34" charset="0"/>
              </a:endParaRPr>
            </a:p>
          </p:txBody>
        </p:sp>
        <p:sp>
          <p:nvSpPr>
            <p:cNvPr id="19" name="文本框 18">
              <a:extLst>
                <a:ext uri="{FF2B5EF4-FFF2-40B4-BE49-F238E27FC236}">
                  <a16:creationId xmlns:a16="http://schemas.microsoft.com/office/drawing/2014/main" id="{00AD4381-A241-48CF-A090-2BE6BD0C1C51}"/>
                </a:ext>
              </a:extLst>
            </p:cNvPr>
            <p:cNvSpPr txBox="1"/>
            <p:nvPr/>
          </p:nvSpPr>
          <p:spPr>
            <a:xfrm>
              <a:off x="6976784" y="3421157"/>
              <a:ext cx="1252266" cy="307777"/>
            </a:xfrm>
            <a:prstGeom prst="rect">
              <a:avLst/>
            </a:prstGeom>
            <a:noFill/>
          </p:spPr>
          <p:txBody>
            <a:bodyPr wrap="none" rtlCol="0">
              <a:spAutoFit/>
            </a:bodyPr>
            <a:lstStyle/>
            <a:p>
              <a:pPr lvl="0">
                <a:defRPr/>
              </a:pPr>
              <a:r>
                <a:rPr lang="en-US" altLang="zh-CN"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rPr>
                <a:t>Billions param</a:t>
              </a:r>
              <a:endParaRPr lang="zh-CN" altLang="en-US"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endParaRPr>
            </a:p>
          </p:txBody>
        </p:sp>
        <p:sp>
          <p:nvSpPr>
            <p:cNvPr id="22" name="文本框 21">
              <a:extLst>
                <a:ext uri="{FF2B5EF4-FFF2-40B4-BE49-F238E27FC236}">
                  <a16:creationId xmlns:a16="http://schemas.microsoft.com/office/drawing/2014/main" id="{BD905CB8-5000-48A5-AF5D-2146CD2702D3}"/>
                </a:ext>
              </a:extLst>
            </p:cNvPr>
            <p:cNvSpPr txBox="1"/>
            <p:nvPr/>
          </p:nvSpPr>
          <p:spPr>
            <a:xfrm>
              <a:off x="8531956" y="3421157"/>
              <a:ext cx="1252266" cy="307777"/>
            </a:xfrm>
            <a:prstGeom prst="rect">
              <a:avLst/>
            </a:prstGeom>
            <a:noFill/>
          </p:spPr>
          <p:txBody>
            <a:bodyPr wrap="none" rtlCol="0">
              <a:spAutoFit/>
            </a:bodyPr>
            <a:lstStyle/>
            <a:p>
              <a:pPr lvl="0">
                <a:defRPr/>
              </a:pPr>
              <a:r>
                <a:rPr lang="en-US" altLang="zh-CN"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rPr>
                <a:t>Billions param</a:t>
              </a:r>
              <a:endParaRPr lang="zh-CN" altLang="en-US"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endParaRPr>
            </a:p>
          </p:txBody>
        </p:sp>
        <p:sp>
          <p:nvSpPr>
            <p:cNvPr id="23" name="文本框 22">
              <a:extLst>
                <a:ext uri="{FF2B5EF4-FFF2-40B4-BE49-F238E27FC236}">
                  <a16:creationId xmlns:a16="http://schemas.microsoft.com/office/drawing/2014/main" id="{8A804C47-96E4-42CD-9658-F84CB7C1F876}"/>
                </a:ext>
              </a:extLst>
            </p:cNvPr>
            <p:cNvSpPr txBox="1"/>
            <p:nvPr/>
          </p:nvSpPr>
          <p:spPr>
            <a:xfrm>
              <a:off x="10466398" y="3421157"/>
              <a:ext cx="1252266" cy="307777"/>
            </a:xfrm>
            <a:prstGeom prst="rect">
              <a:avLst/>
            </a:prstGeom>
            <a:noFill/>
          </p:spPr>
          <p:txBody>
            <a:bodyPr wrap="none" rtlCol="0">
              <a:spAutoFit/>
            </a:bodyPr>
            <a:lstStyle/>
            <a:p>
              <a:pPr lvl="0">
                <a:defRPr/>
              </a:pPr>
              <a:r>
                <a:rPr lang="en-US" altLang="zh-CN"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rPr>
                <a:t>Billions param</a:t>
              </a:r>
              <a:endParaRPr lang="zh-CN" altLang="en-US" sz="1400" b="1" kern="0" dirty="0">
                <a:solidFill>
                  <a:srgbClr val="FF0000"/>
                </a:solidFill>
                <a:latin typeface="Calibri" panose="020F0502020204030204" pitchFamily="34" charset="0"/>
                <a:ea typeface="华文楷体" panose="02010600040101010101" pitchFamily="2" charset="-122"/>
                <a:sym typeface="Calibri" panose="020F0502020204030204" pitchFamily="34" charset="0"/>
              </a:endParaRPr>
            </a:p>
          </p:txBody>
        </p:sp>
      </p:grpSp>
    </p:spTree>
    <p:extLst>
      <p:ext uri="{BB962C8B-B14F-4D97-AF65-F5344CB8AC3E}">
        <p14:creationId xmlns:p14="http://schemas.microsoft.com/office/powerpoint/2010/main" val="415889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01A91C5D-B9DD-4339-B1BF-897D84B13BE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EEA9F7-3D7A-48B9-B47B-3DF92E1AF644}" type="slidenum">
              <a:rPr lang="en-US" smtClean="0"/>
              <a:pPr/>
              <a:t>28</a:t>
            </a:fld>
            <a:endParaRPr lang="en-US"/>
          </a:p>
        </p:txBody>
      </p:sp>
      <p:sp>
        <p:nvSpPr>
          <p:cNvPr id="2" name="Title 1"/>
          <p:cNvSpPr>
            <a:spLocks noGrp="1"/>
          </p:cNvSpPr>
          <p:nvPr>
            <p:ph type="title"/>
          </p:nvPr>
        </p:nvSpPr>
        <p:spPr>
          <a:xfrm>
            <a:off x="600595" y="321169"/>
            <a:ext cx="10912532" cy="1325563"/>
          </a:xfrm>
        </p:spPr>
        <p:txBody>
          <a:bodyPr>
            <a:normAutofit/>
          </a:bodyPr>
          <a:lstStyle/>
          <a:p>
            <a:r>
              <a:rPr lang="en-US" sz="4000" dirty="0">
                <a:solidFill>
                  <a:srgbClr val="0070C0"/>
                </a:solidFill>
              </a:rPr>
              <a:t>Our solution: Separation of public/private data in ML</a:t>
            </a:r>
          </a:p>
        </p:txBody>
      </p:sp>
      <p:sp>
        <p:nvSpPr>
          <p:cNvPr id="6" name="AutoShape 2" descr="Free icon &quot;Bitcoin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文本框 17">
            <a:extLst>
              <a:ext uri="{FF2B5EF4-FFF2-40B4-BE49-F238E27FC236}">
                <a16:creationId xmlns:a16="http://schemas.microsoft.com/office/drawing/2014/main" id="{ACE6333F-0459-43E9-8688-8320D0704564}"/>
              </a:ext>
            </a:extLst>
          </p:cNvPr>
          <p:cNvSpPr txBox="1"/>
          <p:nvPr/>
        </p:nvSpPr>
        <p:spPr>
          <a:xfrm>
            <a:off x="600595" y="1698986"/>
            <a:ext cx="9831878" cy="2843855"/>
          </a:xfrm>
          <a:prstGeom prst="rect">
            <a:avLst/>
          </a:prstGeom>
          <a:noFill/>
        </p:spPr>
        <p:txBody>
          <a:bodyPr wrap="square" rtlCol="0">
            <a:spAutoFit/>
          </a:bodyPr>
          <a:lstStyle/>
          <a:p>
            <a:pPr lvl="0">
              <a:lnSpc>
                <a:spcPct val="90000"/>
              </a:lnSpc>
              <a:spcBef>
                <a:spcPts val="1200"/>
              </a:spcBef>
            </a:pPr>
            <a:r>
              <a:rPr lang="en-US" altLang="zh-CN" sz="2000" dirty="0">
                <a:solidFill>
                  <a:prstClr val="black"/>
                </a:solidFill>
                <a:latin typeface="Calibri" panose="020F0502020204030204" pitchFamily="34" charset="0"/>
                <a:ea typeface="华文楷体" panose="02010600040101010101" pitchFamily="2" charset="-122"/>
                <a:sym typeface="Calibri" panose="020F0502020204030204" pitchFamily="34" charset="0"/>
              </a:rPr>
              <a:t>Principal Strategy:</a:t>
            </a:r>
            <a:endParaRPr lang="en-US" altLang="zh-CN" sz="2000" i="1" dirty="0">
              <a:solidFill>
                <a:prstClr val="black"/>
              </a:solidFill>
              <a:ea typeface="等线"/>
            </a:endParaRPr>
          </a:p>
          <a:p>
            <a:pPr marL="457200" lvl="0" indent="-457200">
              <a:lnSpc>
                <a:spcPct val="90000"/>
              </a:lnSpc>
              <a:spcBef>
                <a:spcPts val="1200"/>
              </a:spcBef>
              <a:buFont typeface="+mj-lt"/>
              <a:buAutoNum type="arabicPeriod"/>
            </a:pPr>
            <a:r>
              <a:rPr lang="en-US" altLang="zh-CN" sz="2000" dirty="0">
                <a:solidFill>
                  <a:prstClr val="black"/>
                </a:solidFill>
                <a:ea typeface="等线"/>
              </a:rPr>
              <a:t>Divide training data into two categories:</a:t>
            </a:r>
          </a:p>
          <a:p>
            <a:pPr marL="685800" lvl="1" indent="-228600">
              <a:lnSpc>
                <a:spcPct val="90000"/>
              </a:lnSpc>
              <a:spcBef>
                <a:spcPts val="1200"/>
              </a:spcBef>
              <a:buFont typeface="Arial" panose="020B0604020202020204" pitchFamily="34" charset="0"/>
              <a:buChar char="•"/>
            </a:pPr>
            <a:r>
              <a:rPr lang="en-US" altLang="zh-CN" dirty="0">
                <a:ea typeface="等线"/>
              </a:rPr>
              <a:t>Public data</a:t>
            </a:r>
            <a:r>
              <a:rPr lang="en-US" altLang="zh-CN" dirty="0">
                <a:solidFill>
                  <a:prstClr val="black"/>
                </a:solidFill>
                <a:ea typeface="等线"/>
              </a:rPr>
              <a:t>, non-sensitive &amp; </a:t>
            </a:r>
            <a:r>
              <a:rPr lang="en-US" altLang="zh-CN" dirty="0">
                <a:solidFill>
                  <a:srgbClr val="0000FF"/>
                </a:solidFill>
                <a:ea typeface="等线"/>
              </a:rPr>
              <a:t>no need for unlearning </a:t>
            </a:r>
            <a:r>
              <a:rPr lang="en-US" altLang="zh-CN" dirty="0"/>
              <a:t>(e.g., Wikipedia, ImageNet)</a:t>
            </a:r>
          </a:p>
          <a:p>
            <a:pPr marL="685800" lvl="1" indent="-228600">
              <a:lnSpc>
                <a:spcPct val="90000"/>
              </a:lnSpc>
              <a:spcBef>
                <a:spcPts val="1200"/>
              </a:spcBef>
              <a:buFont typeface="Arial" panose="020B0604020202020204" pitchFamily="34" charset="0"/>
              <a:buChar char="•"/>
            </a:pPr>
            <a:r>
              <a:rPr lang="en-US" altLang="zh-CN" dirty="0">
                <a:ea typeface="等线"/>
              </a:rPr>
              <a:t>Private data</a:t>
            </a:r>
            <a:r>
              <a:rPr lang="en-US" altLang="zh-CN" dirty="0">
                <a:solidFill>
                  <a:prstClr val="black"/>
                </a:solidFill>
                <a:ea typeface="等线"/>
              </a:rPr>
              <a:t>, </a:t>
            </a:r>
            <a:r>
              <a:rPr lang="en-US" altLang="zh-CN" dirty="0"/>
              <a:t>sensitive &amp; </a:t>
            </a:r>
            <a:r>
              <a:rPr lang="en-US" altLang="zh-CN" dirty="0">
                <a:solidFill>
                  <a:srgbClr val="0000FF"/>
                </a:solidFill>
              </a:rPr>
              <a:t>need for unlearning </a:t>
            </a:r>
            <a:r>
              <a:rPr lang="en-US" altLang="zh-CN" dirty="0"/>
              <a:t>(e.g., medical data, financial data)</a:t>
            </a:r>
            <a:endParaRPr lang="en-US" altLang="zh-CN" dirty="0">
              <a:solidFill>
                <a:prstClr val="black"/>
              </a:solidFill>
              <a:ea typeface="等线"/>
            </a:endParaRPr>
          </a:p>
          <a:p>
            <a:pPr marL="457200" lvl="0" indent="-457200">
              <a:lnSpc>
                <a:spcPct val="90000"/>
              </a:lnSpc>
              <a:spcBef>
                <a:spcPts val="1200"/>
              </a:spcBef>
              <a:buFont typeface="+mj-lt"/>
              <a:buAutoNum type="arabicPeriod"/>
            </a:pPr>
            <a:r>
              <a:rPr lang="en-US" altLang="zh-CN" sz="2000" dirty="0">
                <a:solidFill>
                  <a:prstClr val="black"/>
                </a:solidFill>
                <a:latin typeface="Calibri" panose="020F0502020204030204" pitchFamily="34" charset="0"/>
                <a:ea typeface="华文楷体" panose="02010600040101010101" pitchFamily="2" charset="-122"/>
                <a:sym typeface="Calibri" panose="020F0502020204030204" pitchFamily="34" charset="0"/>
              </a:rPr>
              <a:t>Two-phase training of large models:</a:t>
            </a:r>
          </a:p>
          <a:p>
            <a:pPr marL="685800" lvl="1" indent="-228600">
              <a:lnSpc>
                <a:spcPct val="90000"/>
              </a:lnSpc>
              <a:spcBef>
                <a:spcPts val="1200"/>
              </a:spcBef>
              <a:buFont typeface="Arial" panose="020B0604020202020204" pitchFamily="34" charset="0"/>
              <a:buChar char="•"/>
            </a:pPr>
            <a:r>
              <a:rPr lang="en-US" altLang="zh-CN" dirty="0">
                <a:solidFill>
                  <a:srgbClr val="0000FF"/>
                </a:solidFill>
                <a:latin typeface="Calibri" panose="020F0502020204030204" pitchFamily="34" charset="0"/>
                <a:ea typeface="华文楷体" panose="02010600040101010101" pitchFamily="2" charset="-122"/>
                <a:sym typeface="Calibri" panose="020F0502020204030204" pitchFamily="34" charset="0"/>
              </a:rPr>
              <a:t>Pre-train, </a:t>
            </a:r>
            <a:r>
              <a:rPr lang="en-US" altLang="zh-CN" dirty="0">
                <a:latin typeface="Calibri" panose="020F0502020204030204" pitchFamily="34" charset="0"/>
                <a:ea typeface="华文楷体" panose="02010600040101010101" pitchFamily="2" charset="-122"/>
                <a:sym typeface="Calibri" panose="020F0502020204030204" pitchFamily="34" charset="0"/>
              </a:rPr>
              <a:t>train</a:t>
            </a:r>
            <a:r>
              <a:rPr lang="en-US" altLang="zh-CN" dirty="0"/>
              <a:t> a backbone (base) model</a:t>
            </a:r>
            <a:endParaRPr lang="en-US" altLang="zh-CN" kern="0" dirty="0">
              <a:solidFill>
                <a:prstClr val="black">
                  <a:lumMod val="95000"/>
                  <a:lumOff val="5000"/>
                </a:prstClr>
              </a:solidFill>
            </a:endParaRPr>
          </a:p>
          <a:p>
            <a:pPr marL="685800" lvl="1" indent="-228600">
              <a:lnSpc>
                <a:spcPct val="90000"/>
              </a:lnSpc>
              <a:spcBef>
                <a:spcPts val="1200"/>
              </a:spcBef>
              <a:buFont typeface="Arial" panose="020B0604020202020204" pitchFamily="34" charset="0"/>
              <a:buChar char="•"/>
            </a:pPr>
            <a:r>
              <a:rPr lang="en-US" altLang="zh-CN" dirty="0">
                <a:solidFill>
                  <a:srgbClr val="0000FF"/>
                </a:solidFill>
                <a:latin typeface="Calibri" panose="020F0502020204030204" pitchFamily="34" charset="0"/>
                <a:ea typeface="华文楷体" panose="02010600040101010101" pitchFamily="2" charset="-122"/>
                <a:sym typeface="Calibri" panose="020F0502020204030204" pitchFamily="34" charset="0"/>
              </a:rPr>
              <a:t>Fine-tune, </a:t>
            </a:r>
            <a:r>
              <a:rPr lang="en-US" altLang="zh-CN" dirty="0">
                <a:latin typeface="Calibri" panose="020F0502020204030204" pitchFamily="34" charset="0"/>
                <a:ea typeface="华文楷体" panose="02010600040101010101" pitchFamily="2" charset="-122"/>
                <a:sym typeface="Calibri" panose="020F0502020204030204" pitchFamily="34" charset="0"/>
              </a:rPr>
              <a:t>customize</a:t>
            </a:r>
            <a:r>
              <a:rPr lang="en-US" altLang="zh-CN" dirty="0"/>
              <a:t> the base model for specific tasks or domains</a:t>
            </a:r>
            <a:endParaRPr lang="en-US" altLang="zh-CN" dirty="0">
              <a:solidFill>
                <a:srgbClr val="0000FF"/>
              </a:solidFill>
              <a:latin typeface="Calibri" panose="020F0502020204030204" pitchFamily="34" charset="0"/>
              <a:ea typeface="华文楷体" panose="02010600040101010101" pitchFamily="2" charset="-122"/>
              <a:sym typeface="Calibri" panose="020F0502020204030204" pitchFamily="34" charset="0"/>
            </a:endParaRPr>
          </a:p>
        </p:txBody>
      </p:sp>
      <p:grpSp>
        <p:nvGrpSpPr>
          <p:cNvPr id="3" name="Group 2">
            <a:extLst>
              <a:ext uri="{FF2B5EF4-FFF2-40B4-BE49-F238E27FC236}">
                <a16:creationId xmlns:a16="http://schemas.microsoft.com/office/drawing/2014/main" id="{41ACA64D-FF4E-46F3-9EF5-90153F0C7C2C}"/>
              </a:ext>
            </a:extLst>
          </p:cNvPr>
          <p:cNvGrpSpPr/>
          <p:nvPr/>
        </p:nvGrpSpPr>
        <p:grpSpPr>
          <a:xfrm>
            <a:off x="1213699" y="4921234"/>
            <a:ext cx="4178572" cy="1439777"/>
            <a:chOff x="1213699" y="5176727"/>
            <a:chExt cx="4178572" cy="1439777"/>
          </a:xfrm>
        </p:grpSpPr>
        <p:sp>
          <p:nvSpPr>
            <p:cNvPr id="9" name="矩形 8">
              <a:extLst>
                <a:ext uri="{FF2B5EF4-FFF2-40B4-BE49-F238E27FC236}">
                  <a16:creationId xmlns:a16="http://schemas.microsoft.com/office/drawing/2014/main" id="{058E5F7E-C34E-4DBC-BC91-0B97B32412D5}"/>
                </a:ext>
              </a:extLst>
            </p:cNvPr>
            <p:cNvSpPr/>
            <p:nvPr/>
          </p:nvSpPr>
          <p:spPr>
            <a:xfrm>
              <a:off x="1329469" y="5275089"/>
              <a:ext cx="12559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a:ln>
                    <a:noFill/>
                  </a:ln>
                  <a:solidFill>
                    <a:srgbClr val="FF0000"/>
                  </a:solidFill>
                  <a:effectLst/>
                  <a:uLnTx/>
                  <a:uFillTx/>
                </a:rPr>
                <a:t>Public data</a:t>
              </a:r>
              <a:endParaRPr kumimoji="0" lang="zh-CN" altLang="en-US" sz="1800" b="0" u="none" strike="noStrike" kern="0" cap="none" spc="0" normalizeH="0" baseline="0" noProof="0" dirty="0">
                <a:ln>
                  <a:noFill/>
                </a:ln>
                <a:solidFill>
                  <a:prstClr val="black"/>
                </a:solidFill>
                <a:effectLst/>
                <a:uLnTx/>
                <a:uFillTx/>
              </a:endParaRPr>
            </a:p>
          </p:txBody>
        </p:sp>
        <p:sp>
          <p:nvSpPr>
            <p:cNvPr id="10" name="矩形 9">
              <a:extLst>
                <a:ext uri="{FF2B5EF4-FFF2-40B4-BE49-F238E27FC236}">
                  <a16:creationId xmlns:a16="http://schemas.microsoft.com/office/drawing/2014/main" id="{19830C5E-6621-4C6B-9DE7-9EAAE63BB1E6}"/>
                </a:ext>
              </a:extLst>
            </p:cNvPr>
            <p:cNvSpPr/>
            <p:nvPr/>
          </p:nvSpPr>
          <p:spPr>
            <a:xfrm>
              <a:off x="1278984" y="5988103"/>
              <a:ext cx="135692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a:ln>
                    <a:noFill/>
                  </a:ln>
                  <a:solidFill>
                    <a:srgbClr val="FF0000"/>
                  </a:solidFill>
                  <a:effectLst/>
                  <a:uLnTx/>
                  <a:uFillTx/>
                </a:rPr>
                <a:t>Private data</a:t>
              </a:r>
              <a:endParaRPr kumimoji="0" lang="zh-CN" altLang="en-US" sz="1800" b="0" u="none" strike="noStrike" kern="0" cap="none" spc="0" normalizeH="0" baseline="0" noProof="0" dirty="0">
                <a:ln>
                  <a:noFill/>
                </a:ln>
                <a:solidFill>
                  <a:prstClr val="black"/>
                </a:solidFill>
                <a:effectLst/>
                <a:uLnTx/>
                <a:uFillTx/>
              </a:endParaRPr>
            </a:p>
          </p:txBody>
        </p:sp>
        <p:sp>
          <p:nvSpPr>
            <p:cNvPr id="11" name="矩形 10">
              <a:extLst>
                <a:ext uri="{FF2B5EF4-FFF2-40B4-BE49-F238E27FC236}">
                  <a16:creationId xmlns:a16="http://schemas.microsoft.com/office/drawing/2014/main" id="{08BFB032-9BA4-44D0-A342-CFECBDB648B1}"/>
                </a:ext>
              </a:extLst>
            </p:cNvPr>
            <p:cNvSpPr/>
            <p:nvPr/>
          </p:nvSpPr>
          <p:spPr>
            <a:xfrm>
              <a:off x="3493320" y="5289157"/>
              <a:ext cx="1898951"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ea typeface="华文楷体" panose="02010600040101010101" pitchFamily="2" charset="-122"/>
                  <a:sym typeface="Calibri" panose="020F0502020204030204" pitchFamily="34" charset="0"/>
                </a:rPr>
                <a:t>Pre-trained model</a:t>
              </a:r>
            </a:p>
          </p:txBody>
        </p:sp>
        <p:sp>
          <p:nvSpPr>
            <p:cNvPr id="12" name="矩形 11">
              <a:extLst>
                <a:ext uri="{FF2B5EF4-FFF2-40B4-BE49-F238E27FC236}">
                  <a16:creationId xmlns:a16="http://schemas.microsoft.com/office/drawing/2014/main" id="{14F87E69-C3B1-4B69-904D-34D3148B5737}"/>
                </a:ext>
              </a:extLst>
            </p:cNvPr>
            <p:cNvSpPr/>
            <p:nvPr/>
          </p:nvSpPr>
          <p:spPr>
            <a:xfrm>
              <a:off x="3467805" y="5852115"/>
              <a:ext cx="1689886"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ea typeface="华文楷体" panose="02010600040101010101" pitchFamily="2" charset="-122"/>
                  <a:sym typeface="Calibri" panose="020F0502020204030204" pitchFamily="34" charset="0"/>
                </a:rPr>
                <a:t>Fine-tune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ea typeface="华文楷体" panose="02010600040101010101" pitchFamily="2" charset="-122"/>
                  <a:sym typeface="Calibri" panose="020F0502020204030204" pitchFamily="34" charset="0"/>
                </a:rPr>
                <a:t>(prompt tuning)</a:t>
              </a:r>
            </a:p>
          </p:txBody>
        </p:sp>
        <p:sp>
          <p:nvSpPr>
            <p:cNvPr id="13" name="箭头: 右 12">
              <a:extLst>
                <a:ext uri="{FF2B5EF4-FFF2-40B4-BE49-F238E27FC236}">
                  <a16:creationId xmlns:a16="http://schemas.microsoft.com/office/drawing/2014/main" id="{BCF1797E-5B99-4E63-AD08-606AE6E5AFB4}"/>
                </a:ext>
              </a:extLst>
            </p:cNvPr>
            <p:cNvSpPr/>
            <p:nvPr/>
          </p:nvSpPr>
          <p:spPr>
            <a:xfrm>
              <a:off x="2682855" y="5382049"/>
              <a:ext cx="714245" cy="175679"/>
            </a:xfrm>
            <a:prstGeom prst="rightArrow">
              <a:avLst>
                <a:gd name="adj1" fmla="val 50000"/>
                <a:gd name="adj2" fmla="val 75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等线"/>
                <a:cs typeface="+mn-cs"/>
              </a:endParaRPr>
            </a:p>
          </p:txBody>
        </p:sp>
        <p:sp>
          <p:nvSpPr>
            <p:cNvPr id="14" name="箭头: 右 13">
              <a:extLst>
                <a:ext uri="{FF2B5EF4-FFF2-40B4-BE49-F238E27FC236}">
                  <a16:creationId xmlns:a16="http://schemas.microsoft.com/office/drawing/2014/main" id="{7701004D-A6F2-4FF9-901A-84539FD0A536}"/>
                </a:ext>
              </a:extLst>
            </p:cNvPr>
            <p:cNvSpPr/>
            <p:nvPr/>
          </p:nvSpPr>
          <p:spPr>
            <a:xfrm>
              <a:off x="2694014" y="6111391"/>
              <a:ext cx="714245" cy="175679"/>
            </a:xfrm>
            <a:prstGeom prst="rightArrow">
              <a:avLst>
                <a:gd name="adj1" fmla="val 50000"/>
                <a:gd name="adj2" fmla="val 75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等线"/>
                <a:cs typeface="+mn-cs"/>
              </a:endParaRPr>
            </a:p>
          </p:txBody>
        </p:sp>
        <p:sp>
          <p:nvSpPr>
            <p:cNvPr id="15" name="矩形: 圆角 14">
              <a:extLst>
                <a:ext uri="{FF2B5EF4-FFF2-40B4-BE49-F238E27FC236}">
                  <a16:creationId xmlns:a16="http://schemas.microsoft.com/office/drawing/2014/main" id="{E996FFC5-2869-4759-A4B3-2C68A442A473}"/>
                </a:ext>
              </a:extLst>
            </p:cNvPr>
            <p:cNvSpPr/>
            <p:nvPr/>
          </p:nvSpPr>
          <p:spPr>
            <a:xfrm>
              <a:off x="1213699" y="5176727"/>
              <a:ext cx="4084442" cy="1439777"/>
            </a:xfrm>
            <a:prstGeom prst="roundRect">
              <a:avLst/>
            </a:prstGeom>
            <a:noFill/>
            <a:ln w="28575" cap="flat" cmpd="sng" algn="ctr">
              <a:solidFill>
                <a:sysClr val="window" lastClr="FFFFFF">
                  <a:lumMod val="50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等线"/>
                <a:cs typeface="+mn-cs"/>
              </a:endParaRPr>
            </a:p>
          </p:txBody>
        </p:sp>
      </p:grpSp>
    </p:spTree>
    <p:extLst>
      <p:ext uri="{BB962C8B-B14F-4D97-AF65-F5344CB8AC3E}">
        <p14:creationId xmlns:p14="http://schemas.microsoft.com/office/powerpoint/2010/main" val="408940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9DF7AECA-96EC-4FBB-A0C2-440B8EBE9088}"/>
              </a:ext>
            </a:extLst>
          </p:cNvPr>
          <p:cNvSpPr txBox="1">
            <a:spLocks/>
          </p:cNvSpPr>
          <p:nvPr/>
        </p:nvSpPr>
        <p:spPr>
          <a:xfrm>
            <a:off x="600594" y="321169"/>
            <a:ext cx="10543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solidFill>
                  <a:srgbClr val="0070C0"/>
                </a:solidFill>
              </a:rPr>
              <a:t>Model parameter turning vs. Prompt tuning</a:t>
            </a:r>
            <a:endParaRPr lang="en-US" dirty="0">
              <a:solidFill>
                <a:srgbClr val="0070C0"/>
              </a:solidFill>
            </a:endParaRPr>
          </a:p>
        </p:txBody>
      </p:sp>
      <p:sp>
        <p:nvSpPr>
          <p:cNvPr id="3" name="内容占位符 2">
            <a:extLst>
              <a:ext uri="{FF2B5EF4-FFF2-40B4-BE49-F238E27FC236}">
                <a16:creationId xmlns:a16="http://schemas.microsoft.com/office/drawing/2014/main" id="{B8302303-7609-4774-9181-05B089F7BEBD}"/>
              </a:ext>
            </a:extLst>
          </p:cNvPr>
          <p:cNvSpPr>
            <a:spLocks noGrp="1"/>
          </p:cNvSpPr>
          <p:nvPr>
            <p:ph idx="1"/>
          </p:nvPr>
        </p:nvSpPr>
        <p:spPr>
          <a:xfrm>
            <a:off x="838199" y="1479665"/>
            <a:ext cx="10560113" cy="4697298"/>
          </a:xfrm>
        </p:spPr>
        <p:txBody>
          <a:bodyPr>
            <a:normAutofit/>
          </a:bodyPr>
          <a:lstStyle/>
          <a:p>
            <a:r>
              <a:rPr lang="en-US" altLang="zh-CN" sz="2000" dirty="0">
                <a:solidFill>
                  <a:srgbClr val="FF0000"/>
                </a:solidFill>
              </a:rPr>
              <a:t>Prompts</a:t>
            </a:r>
            <a:r>
              <a:rPr lang="en-US" altLang="zh-CN" sz="2000" dirty="0"/>
              <a:t> are appended to the training data and then fed into the pre-trained model</a:t>
            </a:r>
          </a:p>
          <a:p>
            <a:r>
              <a:rPr lang="en-US" altLang="zh-CN" sz="2000" dirty="0">
                <a:ea typeface="华文楷体" panose="02010600040101010101" pitchFamily="2" charset="-122"/>
                <a:sym typeface="Calibri" panose="020F0502020204030204" pitchFamily="34" charset="0"/>
              </a:rPr>
              <a:t>Guide the pre-trained model to adapt to different tasks with optimized prompts</a:t>
            </a:r>
            <a:endParaRPr lang="en-US" altLang="zh-CN" sz="2000" dirty="0">
              <a:solidFill>
                <a:srgbClr val="FF0000"/>
              </a:solidFill>
              <a:ea typeface="华文楷体" panose="02010600040101010101" pitchFamily="2" charset="-122"/>
              <a:sym typeface="Calibri" panose="020F0502020204030204" pitchFamily="34" charset="0"/>
            </a:endParaRPr>
          </a:p>
        </p:txBody>
      </p:sp>
      <p:sp>
        <p:nvSpPr>
          <p:cNvPr id="4" name="灯片编号占位符 3">
            <a:extLst>
              <a:ext uri="{FF2B5EF4-FFF2-40B4-BE49-F238E27FC236}">
                <a16:creationId xmlns:a16="http://schemas.microsoft.com/office/drawing/2014/main" id="{5857EEF2-E7E9-4C6E-AF02-65D018D6A56F}"/>
              </a:ext>
            </a:extLst>
          </p:cNvPr>
          <p:cNvSpPr>
            <a:spLocks noGrp="1"/>
          </p:cNvSpPr>
          <p:nvPr>
            <p:ph type="sldNum" sz="quarter" idx="12"/>
          </p:nvPr>
        </p:nvSpPr>
        <p:spPr/>
        <p:txBody>
          <a:bodyPr/>
          <a:lstStyle/>
          <a:p>
            <a:fld id="{23505E5D-FE0E-484C-85CB-8CDDCCFAFDEA}" type="slidenum">
              <a:rPr lang="zh-CN" altLang="en-US" smtClean="0"/>
              <a:t>29</a:t>
            </a:fld>
            <a:endParaRPr lang="zh-CN" altLang="en-US" dirty="0"/>
          </a:p>
        </p:txBody>
      </p:sp>
      <p:sp>
        <p:nvSpPr>
          <p:cNvPr id="8" name="矩形 7">
            <a:extLst>
              <a:ext uri="{FF2B5EF4-FFF2-40B4-BE49-F238E27FC236}">
                <a16:creationId xmlns:a16="http://schemas.microsoft.com/office/drawing/2014/main" id="{240CECB8-8E10-418D-BBE0-FF4CA7DADB34}"/>
              </a:ext>
            </a:extLst>
          </p:cNvPr>
          <p:cNvSpPr/>
          <p:nvPr/>
        </p:nvSpPr>
        <p:spPr>
          <a:xfrm>
            <a:off x="675992" y="6334780"/>
            <a:ext cx="10369236" cy="523220"/>
          </a:xfrm>
          <a:prstGeom prst="rect">
            <a:avLst/>
          </a:prstGeom>
        </p:spPr>
        <p:txBody>
          <a:bodyPr wrap="square">
            <a:spAutoFit/>
          </a:bodyPr>
          <a:lstStyle/>
          <a:p>
            <a:r>
              <a:rPr lang="en-US" altLang="zh-CN" sz="1400" dirty="0"/>
              <a:t>B. Lester, R. Al-</a:t>
            </a:r>
            <a:r>
              <a:rPr lang="en-US" altLang="zh-CN" sz="1400" dirty="0" err="1"/>
              <a:t>Rfou</a:t>
            </a:r>
            <a:r>
              <a:rPr lang="en-US" altLang="zh-CN" sz="1400" dirty="0"/>
              <a:t>, and N. Constant, “The Power of Scale for Parameter-Efficient Prompt Tuning,” EMNLP 2021 - 2021 Conference on Empirical Methods in Natural Language Processing, Proceedings, pp. 3045–3059, 2021.</a:t>
            </a:r>
            <a:endParaRPr lang="zh-CN" altLang="en-US" sz="1400" dirty="0"/>
          </a:p>
        </p:txBody>
      </p:sp>
      <p:grpSp>
        <p:nvGrpSpPr>
          <p:cNvPr id="2" name="组合 1">
            <a:extLst>
              <a:ext uri="{FF2B5EF4-FFF2-40B4-BE49-F238E27FC236}">
                <a16:creationId xmlns:a16="http://schemas.microsoft.com/office/drawing/2014/main" id="{CDC15196-1156-4E97-8E88-269A67473E24}"/>
              </a:ext>
            </a:extLst>
          </p:cNvPr>
          <p:cNvGrpSpPr/>
          <p:nvPr/>
        </p:nvGrpSpPr>
        <p:grpSpPr>
          <a:xfrm>
            <a:off x="897082" y="2446774"/>
            <a:ext cx="11198136" cy="3849911"/>
            <a:chOff x="897082" y="2446774"/>
            <a:chExt cx="11198136" cy="3849911"/>
          </a:xfrm>
        </p:grpSpPr>
        <p:sp>
          <p:nvSpPr>
            <p:cNvPr id="10" name="矩形: 圆角 9">
              <a:extLst>
                <a:ext uri="{FF2B5EF4-FFF2-40B4-BE49-F238E27FC236}">
                  <a16:creationId xmlns:a16="http://schemas.microsoft.com/office/drawing/2014/main" id="{24F89B3D-3E5E-45F0-ADEF-87B9D7EEFA45}"/>
                </a:ext>
              </a:extLst>
            </p:cNvPr>
            <p:cNvSpPr/>
            <p:nvPr/>
          </p:nvSpPr>
          <p:spPr>
            <a:xfrm>
              <a:off x="897082" y="3874685"/>
              <a:ext cx="1810151" cy="950614"/>
            </a:xfrm>
            <a:prstGeom prst="roundRect">
              <a:avLst/>
            </a:prstGeom>
            <a:solidFill>
              <a:srgbClr val="9FC5E8"/>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solidFill>
                    <a:schemeClr val="tx1"/>
                  </a:solidFill>
                </a:rPr>
                <a:t>Pre-trained model</a:t>
              </a:r>
            </a:p>
            <a:p>
              <a:pPr algn="ctr"/>
              <a:r>
                <a:rPr lang="en-US" altLang="zh-CN" sz="1400" dirty="0">
                  <a:solidFill>
                    <a:schemeClr val="tx1"/>
                  </a:solidFill>
                </a:rPr>
                <a:t>(11 Billions params)</a:t>
              </a:r>
              <a:endParaRPr lang="zh-CN" altLang="en-US" sz="1400" dirty="0">
                <a:solidFill>
                  <a:schemeClr val="tx1"/>
                </a:solidFill>
              </a:endParaRPr>
            </a:p>
          </p:txBody>
        </p:sp>
        <p:sp>
          <p:nvSpPr>
            <p:cNvPr id="14" name="矩形: 圆角 13">
              <a:extLst>
                <a:ext uri="{FF2B5EF4-FFF2-40B4-BE49-F238E27FC236}">
                  <a16:creationId xmlns:a16="http://schemas.microsoft.com/office/drawing/2014/main" id="{F59E5140-17ED-4CE6-80B0-72FFD47AFA03}"/>
                </a:ext>
              </a:extLst>
            </p:cNvPr>
            <p:cNvSpPr/>
            <p:nvPr/>
          </p:nvSpPr>
          <p:spPr>
            <a:xfrm>
              <a:off x="4241003" y="2968028"/>
              <a:ext cx="1810151" cy="950614"/>
            </a:xfrm>
            <a:prstGeom prst="roundRect">
              <a:avLst/>
            </a:prstGeom>
            <a:solidFill>
              <a:srgbClr val="FFE499"/>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altLang="zh-CN" sz="1600" dirty="0">
                  <a:solidFill>
                    <a:prstClr val="black"/>
                  </a:solidFill>
                </a:rPr>
                <a:t>Task A model</a:t>
              </a:r>
            </a:p>
            <a:p>
              <a:pPr lvl="0" algn="ctr"/>
              <a:r>
                <a:rPr lang="en-US" altLang="zh-CN" sz="1400" dirty="0">
                  <a:solidFill>
                    <a:prstClr val="black"/>
                  </a:solidFill>
                </a:rPr>
                <a:t>(11 Billions params)</a:t>
              </a:r>
              <a:endParaRPr lang="zh-CN" altLang="en-US" sz="1400" dirty="0">
                <a:solidFill>
                  <a:prstClr val="black"/>
                </a:solidFill>
              </a:endParaRPr>
            </a:p>
          </p:txBody>
        </p:sp>
        <p:sp>
          <p:nvSpPr>
            <p:cNvPr id="15" name="矩形: 圆角 14">
              <a:extLst>
                <a:ext uri="{FF2B5EF4-FFF2-40B4-BE49-F238E27FC236}">
                  <a16:creationId xmlns:a16="http://schemas.microsoft.com/office/drawing/2014/main" id="{CA9F753B-6EEE-4DC5-BEBE-70542D6B8AA1}"/>
                </a:ext>
              </a:extLst>
            </p:cNvPr>
            <p:cNvSpPr/>
            <p:nvPr/>
          </p:nvSpPr>
          <p:spPr>
            <a:xfrm>
              <a:off x="4241003" y="4157050"/>
              <a:ext cx="1810151" cy="950614"/>
            </a:xfrm>
            <a:prstGeom prst="roundRect">
              <a:avLst/>
            </a:prstGeom>
            <a:solidFill>
              <a:srgbClr val="F9CA9C"/>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altLang="zh-CN" sz="1600" dirty="0">
                  <a:solidFill>
                    <a:prstClr val="black"/>
                  </a:solidFill>
                </a:rPr>
                <a:t>Task B model</a:t>
              </a:r>
            </a:p>
            <a:p>
              <a:pPr lvl="0" algn="ctr"/>
              <a:r>
                <a:rPr lang="en-US" altLang="zh-CN" sz="1400" dirty="0">
                  <a:solidFill>
                    <a:prstClr val="black"/>
                  </a:solidFill>
                </a:rPr>
                <a:t>(11 Billions params)</a:t>
              </a:r>
              <a:endParaRPr lang="zh-CN" altLang="en-US" sz="1400" dirty="0">
                <a:solidFill>
                  <a:prstClr val="black"/>
                </a:solidFill>
              </a:endParaRPr>
            </a:p>
          </p:txBody>
        </p:sp>
        <p:sp>
          <p:nvSpPr>
            <p:cNvPr id="16" name="矩形: 圆角 15">
              <a:extLst>
                <a:ext uri="{FF2B5EF4-FFF2-40B4-BE49-F238E27FC236}">
                  <a16:creationId xmlns:a16="http://schemas.microsoft.com/office/drawing/2014/main" id="{B9ED9838-29F7-4CB4-B70C-7FFD3F540D30}"/>
                </a:ext>
              </a:extLst>
            </p:cNvPr>
            <p:cNvSpPr/>
            <p:nvPr/>
          </p:nvSpPr>
          <p:spPr>
            <a:xfrm>
              <a:off x="4241003" y="5346071"/>
              <a:ext cx="1810151" cy="950614"/>
            </a:xfrm>
            <a:prstGeom prst="roundRect">
              <a:avLst/>
            </a:prstGeom>
            <a:solidFill>
              <a:srgbClr val="EA9999"/>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altLang="zh-CN" sz="1600" dirty="0">
                  <a:solidFill>
                    <a:prstClr val="black"/>
                  </a:solidFill>
                </a:rPr>
                <a:t>Task C model</a:t>
              </a:r>
            </a:p>
            <a:p>
              <a:pPr lvl="0" algn="ctr"/>
              <a:r>
                <a:rPr lang="en-US" altLang="zh-CN" sz="1400" dirty="0">
                  <a:solidFill>
                    <a:prstClr val="black"/>
                  </a:solidFill>
                </a:rPr>
                <a:t>(11 Billions params)</a:t>
              </a:r>
              <a:endParaRPr lang="zh-CN" altLang="en-US" sz="1400" dirty="0">
                <a:solidFill>
                  <a:prstClr val="black"/>
                </a:solidFill>
              </a:endParaRPr>
            </a:p>
          </p:txBody>
        </p:sp>
        <p:sp>
          <p:nvSpPr>
            <p:cNvPr id="17" name="矩形: 圆角 16">
              <a:extLst>
                <a:ext uri="{FF2B5EF4-FFF2-40B4-BE49-F238E27FC236}">
                  <a16:creationId xmlns:a16="http://schemas.microsoft.com/office/drawing/2014/main" id="{6BF41464-A32D-4362-999A-4A76F533FDBC}"/>
                </a:ext>
              </a:extLst>
            </p:cNvPr>
            <p:cNvSpPr/>
            <p:nvPr/>
          </p:nvSpPr>
          <p:spPr>
            <a:xfrm>
              <a:off x="9810052" y="3672007"/>
              <a:ext cx="1810151" cy="1040670"/>
            </a:xfrm>
            <a:prstGeom prst="roundRect">
              <a:avLst/>
            </a:prstGeom>
            <a:solidFill>
              <a:srgbClr val="9FC5E8"/>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solidFill>
                    <a:schemeClr val="tx1"/>
                  </a:solidFill>
                </a:rPr>
                <a:t>Pre-trained model</a:t>
              </a:r>
            </a:p>
            <a:p>
              <a:pPr algn="ctr"/>
              <a:r>
                <a:rPr lang="en-US" altLang="zh-CN" sz="1400" dirty="0">
                  <a:solidFill>
                    <a:schemeClr val="tx1"/>
                  </a:solidFill>
                </a:rPr>
                <a:t>(11 Billions params)</a:t>
              </a:r>
              <a:endParaRPr lang="zh-CN" altLang="en-US" sz="1400" dirty="0">
                <a:solidFill>
                  <a:schemeClr val="tx1"/>
                </a:solidFill>
              </a:endParaRPr>
            </a:p>
          </p:txBody>
        </p:sp>
        <p:sp>
          <p:nvSpPr>
            <p:cNvPr id="20" name="矩形 19">
              <a:extLst>
                <a:ext uri="{FF2B5EF4-FFF2-40B4-BE49-F238E27FC236}">
                  <a16:creationId xmlns:a16="http://schemas.microsoft.com/office/drawing/2014/main" id="{C162D017-3C1F-48AF-A8DB-518289946DBF}"/>
                </a:ext>
              </a:extLst>
            </p:cNvPr>
            <p:cNvSpPr/>
            <p:nvPr/>
          </p:nvSpPr>
          <p:spPr>
            <a:xfrm>
              <a:off x="8119451" y="3186819"/>
              <a:ext cx="986827" cy="380246"/>
            </a:xfrm>
            <a:prstGeom prst="rect">
              <a:avLst/>
            </a:prstGeom>
            <a:solidFill>
              <a:srgbClr val="FFE499"/>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prstClr val="black"/>
                  </a:solidFill>
                </a:rPr>
                <a:t>Prompt A</a:t>
              </a:r>
              <a:endParaRPr lang="zh-CN" altLang="en-US" sz="1600" dirty="0">
                <a:solidFill>
                  <a:prstClr val="black"/>
                </a:solidFill>
              </a:endParaRPr>
            </a:p>
          </p:txBody>
        </p:sp>
        <p:sp>
          <p:nvSpPr>
            <p:cNvPr id="21" name="矩形 20">
              <a:extLst>
                <a:ext uri="{FF2B5EF4-FFF2-40B4-BE49-F238E27FC236}">
                  <a16:creationId xmlns:a16="http://schemas.microsoft.com/office/drawing/2014/main" id="{29D4A0B3-1F4E-40EF-A117-44C2ECCABB32}"/>
                </a:ext>
              </a:extLst>
            </p:cNvPr>
            <p:cNvSpPr/>
            <p:nvPr/>
          </p:nvSpPr>
          <p:spPr>
            <a:xfrm>
              <a:off x="8119451" y="4002219"/>
              <a:ext cx="986827" cy="380246"/>
            </a:xfrm>
            <a:prstGeom prst="rect">
              <a:avLst/>
            </a:prstGeom>
            <a:solidFill>
              <a:srgbClr val="F9CA9C"/>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prstClr val="black"/>
                  </a:solidFill>
                </a:rPr>
                <a:t>Prompt B</a:t>
              </a:r>
              <a:endParaRPr lang="zh-CN" altLang="en-US" sz="1600" dirty="0">
                <a:solidFill>
                  <a:prstClr val="black"/>
                </a:solidFill>
              </a:endParaRPr>
            </a:p>
          </p:txBody>
        </p:sp>
        <p:sp>
          <p:nvSpPr>
            <p:cNvPr id="22" name="矩形 21">
              <a:extLst>
                <a:ext uri="{FF2B5EF4-FFF2-40B4-BE49-F238E27FC236}">
                  <a16:creationId xmlns:a16="http://schemas.microsoft.com/office/drawing/2014/main" id="{CB70997A-F041-4330-9CCC-F00FACB4BADF}"/>
                </a:ext>
              </a:extLst>
            </p:cNvPr>
            <p:cNvSpPr/>
            <p:nvPr/>
          </p:nvSpPr>
          <p:spPr>
            <a:xfrm>
              <a:off x="8119451" y="4831532"/>
              <a:ext cx="986827" cy="380246"/>
            </a:xfrm>
            <a:prstGeom prst="rect">
              <a:avLst/>
            </a:prstGeom>
            <a:solidFill>
              <a:srgbClr val="EA9999"/>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prstClr val="black"/>
                  </a:solidFill>
                </a:rPr>
                <a:t>Prompt C</a:t>
              </a:r>
              <a:endParaRPr lang="zh-CN" altLang="en-US" sz="1600" dirty="0">
                <a:solidFill>
                  <a:prstClr val="black"/>
                </a:solidFill>
              </a:endParaRPr>
            </a:p>
          </p:txBody>
        </p:sp>
        <p:cxnSp>
          <p:nvCxnSpPr>
            <p:cNvPr id="24" name="直接连接符 23">
              <a:extLst>
                <a:ext uri="{FF2B5EF4-FFF2-40B4-BE49-F238E27FC236}">
                  <a16:creationId xmlns:a16="http://schemas.microsoft.com/office/drawing/2014/main" id="{EAD020E1-D193-4B81-B649-23F246D4F180}"/>
                </a:ext>
              </a:extLst>
            </p:cNvPr>
            <p:cNvCxnSpPr>
              <a:cxnSpLocks/>
            </p:cNvCxnSpPr>
            <p:nvPr/>
          </p:nvCxnSpPr>
          <p:spPr>
            <a:xfrm>
              <a:off x="3376942" y="2577688"/>
              <a:ext cx="0" cy="3604903"/>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p:cxnSp>
          <p:nvCxnSpPr>
            <p:cNvPr id="25" name="直接连接符 24">
              <a:extLst>
                <a:ext uri="{FF2B5EF4-FFF2-40B4-BE49-F238E27FC236}">
                  <a16:creationId xmlns:a16="http://schemas.microsoft.com/office/drawing/2014/main" id="{5B1FCBA9-13BB-4667-A724-F0A803B3D050}"/>
                </a:ext>
              </a:extLst>
            </p:cNvPr>
            <p:cNvCxnSpPr>
              <a:cxnSpLocks/>
            </p:cNvCxnSpPr>
            <p:nvPr/>
          </p:nvCxnSpPr>
          <p:spPr>
            <a:xfrm>
              <a:off x="6675960" y="2514600"/>
              <a:ext cx="0" cy="3777095"/>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p:sp>
          <p:nvSpPr>
            <p:cNvPr id="26" name="矩形 25">
              <a:extLst>
                <a:ext uri="{FF2B5EF4-FFF2-40B4-BE49-F238E27FC236}">
                  <a16:creationId xmlns:a16="http://schemas.microsoft.com/office/drawing/2014/main" id="{90793F5E-FCCD-4D5F-ACCC-DA75F1E18849}"/>
                </a:ext>
              </a:extLst>
            </p:cNvPr>
            <p:cNvSpPr/>
            <p:nvPr/>
          </p:nvSpPr>
          <p:spPr>
            <a:xfrm>
              <a:off x="7754933" y="5389681"/>
              <a:ext cx="2371611" cy="584775"/>
            </a:xfrm>
            <a:prstGeom prst="rect">
              <a:avLst/>
            </a:prstGeom>
          </p:spPr>
          <p:txBody>
            <a:bodyPr wrap="none">
              <a:spAutoFit/>
            </a:bodyPr>
            <a:lstStyle/>
            <a:p>
              <a:r>
                <a:rPr lang="en-US" altLang="zh-CN" sz="1600" b="1" dirty="0">
                  <a:solidFill>
                    <a:srgbClr val="0070C0"/>
                  </a:solidFill>
                </a:rPr>
                <a:t>Learnable Prompts</a:t>
              </a:r>
            </a:p>
            <a:p>
              <a:r>
                <a:rPr lang="en-US" altLang="zh-CN" sz="1600" dirty="0"/>
                <a:t>(Around 20K params each)</a:t>
              </a:r>
              <a:endParaRPr lang="zh-CN" altLang="en-US" sz="1600" dirty="0"/>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578A904-A400-4215-8E08-3A8061EEFF28}"/>
                    </a:ext>
                  </a:extLst>
                </p:cNvPr>
                <p:cNvSpPr/>
                <p:nvPr/>
              </p:nvSpPr>
              <p:spPr>
                <a:xfrm>
                  <a:off x="7171092" y="4020376"/>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oMath>
                    </m:oMathPara>
                  </a14:m>
                  <a:endParaRPr lang="en-US" altLang="zh-CN" b="1" dirty="0"/>
                </a:p>
              </p:txBody>
            </p:sp>
          </mc:Choice>
          <mc:Fallback xmlns="">
            <p:sp>
              <p:nvSpPr>
                <p:cNvPr id="27" name="矩形 26">
                  <a:extLst>
                    <a:ext uri="{FF2B5EF4-FFF2-40B4-BE49-F238E27FC236}">
                      <a16:creationId xmlns:a16="http://schemas.microsoft.com/office/drawing/2014/main" id="{C578A904-A400-4215-8E08-3A8061EEFF28}"/>
                    </a:ext>
                  </a:extLst>
                </p:cNvPr>
                <p:cNvSpPr>
                  <a:spLocks noRot="1" noChangeAspect="1" noMove="1" noResize="1" noEditPoints="1" noAdjustHandles="1" noChangeArrowheads="1" noChangeShapeType="1" noTextEdit="1"/>
                </p:cNvSpPr>
                <p:nvPr/>
              </p:nvSpPr>
              <p:spPr>
                <a:xfrm>
                  <a:off x="7171092" y="4020376"/>
                  <a:ext cx="367985" cy="369332"/>
                </a:xfrm>
                <a:prstGeom prst="rect">
                  <a:avLst/>
                </a:prstGeom>
                <a:blipFill>
                  <a:blip r:embed="rId3"/>
                  <a:stretch>
                    <a:fillRect/>
                  </a:stretch>
                </a:blipFill>
              </p:spPr>
              <p:txBody>
                <a:bodyPr/>
                <a:lstStyle/>
                <a:p>
                  <a:r>
                    <a:rPr lang="zh-CN" altLang="en-US">
                      <a:noFill/>
                    </a:rPr>
                    <a:t> </a:t>
                  </a:r>
                </a:p>
              </p:txBody>
            </p:sp>
          </mc:Fallback>
        </mc:AlternateContent>
        <p:cxnSp>
          <p:nvCxnSpPr>
            <p:cNvPr id="29" name="连接符: 曲线 28">
              <a:extLst>
                <a:ext uri="{FF2B5EF4-FFF2-40B4-BE49-F238E27FC236}">
                  <a16:creationId xmlns:a16="http://schemas.microsoft.com/office/drawing/2014/main" id="{9FC68524-00DF-4717-86C3-D68EF8F8BC01}"/>
                </a:ext>
              </a:extLst>
            </p:cNvPr>
            <p:cNvCxnSpPr>
              <a:stCxn id="27" idx="3"/>
              <a:endCxn id="20" idx="1"/>
            </p:cNvCxnSpPr>
            <p:nvPr/>
          </p:nvCxnSpPr>
          <p:spPr>
            <a:xfrm flipV="1">
              <a:off x="7539077" y="3376942"/>
              <a:ext cx="580374" cy="828100"/>
            </a:xfrm>
            <a:prstGeom prst="curvedConnector3">
              <a:avLst>
                <a:gd name="adj1" fmla="val 50000"/>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31" name="连接符: 曲线 30">
              <a:extLst>
                <a:ext uri="{FF2B5EF4-FFF2-40B4-BE49-F238E27FC236}">
                  <a16:creationId xmlns:a16="http://schemas.microsoft.com/office/drawing/2014/main" id="{8BE2287A-8030-49EB-AD62-E156421EB409}"/>
                </a:ext>
              </a:extLst>
            </p:cNvPr>
            <p:cNvCxnSpPr>
              <a:cxnSpLocks/>
              <a:stCxn id="20" idx="3"/>
              <a:endCxn id="17" idx="1"/>
            </p:cNvCxnSpPr>
            <p:nvPr/>
          </p:nvCxnSpPr>
          <p:spPr>
            <a:xfrm>
              <a:off x="9106278" y="3376942"/>
              <a:ext cx="703774" cy="815400"/>
            </a:xfrm>
            <a:prstGeom prst="curvedConnector3">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33" name="连接符: 曲线 32">
              <a:extLst>
                <a:ext uri="{FF2B5EF4-FFF2-40B4-BE49-F238E27FC236}">
                  <a16:creationId xmlns:a16="http://schemas.microsoft.com/office/drawing/2014/main" id="{3D06FF35-CD70-4752-A0C9-3D7233D3F084}"/>
                </a:ext>
              </a:extLst>
            </p:cNvPr>
            <p:cNvCxnSpPr>
              <a:stCxn id="27" idx="3"/>
              <a:endCxn id="21" idx="1"/>
            </p:cNvCxnSpPr>
            <p:nvPr/>
          </p:nvCxnSpPr>
          <p:spPr>
            <a:xfrm flipV="1">
              <a:off x="7539077" y="4192342"/>
              <a:ext cx="580374" cy="12700"/>
            </a:xfrm>
            <a:prstGeom prst="curvedConnector3">
              <a:avLst>
                <a:gd name="adj1" fmla="val 50000"/>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5" name="连接符: 曲线 34">
              <a:extLst>
                <a:ext uri="{FF2B5EF4-FFF2-40B4-BE49-F238E27FC236}">
                  <a16:creationId xmlns:a16="http://schemas.microsoft.com/office/drawing/2014/main" id="{F3C9E42F-7CC5-4028-9BBF-08399F27F804}"/>
                </a:ext>
              </a:extLst>
            </p:cNvPr>
            <p:cNvCxnSpPr>
              <a:cxnSpLocks/>
              <a:stCxn id="21" idx="3"/>
              <a:endCxn id="17" idx="1"/>
            </p:cNvCxnSpPr>
            <p:nvPr/>
          </p:nvCxnSpPr>
          <p:spPr>
            <a:xfrm>
              <a:off x="9106278" y="4192342"/>
              <a:ext cx="703774" cy="12700"/>
            </a:xfrm>
            <a:prstGeom prst="curvedConnector3">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7" name="连接符: 曲线 36">
              <a:extLst>
                <a:ext uri="{FF2B5EF4-FFF2-40B4-BE49-F238E27FC236}">
                  <a16:creationId xmlns:a16="http://schemas.microsoft.com/office/drawing/2014/main" id="{FCA3C664-547C-4924-8C9E-158441E37005}"/>
                </a:ext>
              </a:extLst>
            </p:cNvPr>
            <p:cNvCxnSpPr>
              <a:stCxn id="27" idx="3"/>
              <a:endCxn id="22" idx="1"/>
            </p:cNvCxnSpPr>
            <p:nvPr/>
          </p:nvCxnSpPr>
          <p:spPr>
            <a:xfrm>
              <a:off x="7539077" y="4205042"/>
              <a:ext cx="580374" cy="816613"/>
            </a:xfrm>
            <a:prstGeom prst="curvedConnector3">
              <a:avLst>
                <a:gd name="adj1" fmla="val 50000"/>
              </a:avLst>
            </a:prstGeom>
            <a:ln w="19050">
              <a:solidFill>
                <a:srgbClr val="EA999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曲线 38">
              <a:extLst>
                <a:ext uri="{FF2B5EF4-FFF2-40B4-BE49-F238E27FC236}">
                  <a16:creationId xmlns:a16="http://schemas.microsoft.com/office/drawing/2014/main" id="{D5D83773-2623-45C6-829E-5E8F43B82C2C}"/>
                </a:ext>
              </a:extLst>
            </p:cNvPr>
            <p:cNvCxnSpPr>
              <a:cxnSpLocks/>
              <a:stCxn id="22" idx="3"/>
              <a:endCxn id="17" idx="1"/>
            </p:cNvCxnSpPr>
            <p:nvPr/>
          </p:nvCxnSpPr>
          <p:spPr>
            <a:xfrm flipV="1">
              <a:off x="9106278" y="4192342"/>
              <a:ext cx="703774" cy="829313"/>
            </a:xfrm>
            <a:prstGeom prst="curvedConnector3">
              <a:avLst/>
            </a:prstGeom>
            <a:ln w="19050">
              <a:solidFill>
                <a:srgbClr val="EA9999"/>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2E65B3E-7FEA-49DB-B47D-0B8C7F53A460}"/>
                </a:ext>
              </a:extLst>
            </p:cNvPr>
            <p:cNvSpPr txBox="1"/>
            <p:nvPr/>
          </p:nvSpPr>
          <p:spPr>
            <a:xfrm>
              <a:off x="1085222" y="2446774"/>
              <a:ext cx="1311962" cy="369332"/>
            </a:xfrm>
            <a:prstGeom prst="rect">
              <a:avLst/>
            </a:prstGeom>
            <a:solidFill>
              <a:schemeClr val="bg1">
                <a:lumMod val="85000"/>
              </a:schemeClr>
            </a:solidFill>
          </p:spPr>
          <p:txBody>
            <a:bodyPr wrap="none" rtlCol="0">
              <a:spAutoFit/>
            </a:bodyPr>
            <a:lstStyle/>
            <a:p>
              <a:r>
                <a:rPr lang="en-US" altLang="zh-CN" b="1" dirty="0"/>
                <a:t>Pre-training</a:t>
              </a:r>
              <a:endParaRPr lang="zh-CN" altLang="en-US" b="1" dirty="0"/>
            </a:p>
          </p:txBody>
        </p:sp>
        <p:sp>
          <p:nvSpPr>
            <p:cNvPr id="47" name="文本框 46">
              <a:extLst>
                <a:ext uri="{FF2B5EF4-FFF2-40B4-BE49-F238E27FC236}">
                  <a16:creationId xmlns:a16="http://schemas.microsoft.com/office/drawing/2014/main" id="{0E86F149-3241-486B-BB79-1BD5718394D0}"/>
                </a:ext>
              </a:extLst>
            </p:cNvPr>
            <p:cNvSpPr txBox="1"/>
            <p:nvPr/>
          </p:nvSpPr>
          <p:spPr>
            <a:xfrm>
              <a:off x="3745693" y="2446774"/>
              <a:ext cx="2604687" cy="369332"/>
            </a:xfrm>
            <a:prstGeom prst="rect">
              <a:avLst/>
            </a:prstGeom>
            <a:solidFill>
              <a:schemeClr val="bg1">
                <a:lumMod val="85000"/>
              </a:schemeClr>
            </a:solidFill>
          </p:spPr>
          <p:txBody>
            <a:bodyPr wrap="none" rtlCol="0">
              <a:spAutoFit/>
            </a:bodyPr>
            <a:lstStyle/>
            <a:p>
              <a:r>
                <a:rPr lang="en-US" altLang="zh-CN" b="1" dirty="0"/>
                <a:t>Model Parameter Tuning</a:t>
              </a:r>
              <a:endParaRPr lang="zh-CN" altLang="en-US" b="1" dirty="0"/>
            </a:p>
          </p:txBody>
        </p:sp>
        <p:sp>
          <p:nvSpPr>
            <p:cNvPr id="48" name="文本框 47">
              <a:extLst>
                <a:ext uri="{FF2B5EF4-FFF2-40B4-BE49-F238E27FC236}">
                  <a16:creationId xmlns:a16="http://schemas.microsoft.com/office/drawing/2014/main" id="{E3850EB0-A60D-4392-BF3A-F12CF1579325}"/>
                </a:ext>
              </a:extLst>
            </p:cNvPr>
            <p:cNvSpPr txBox="1"/>
            <p:nvPr/>
          </p:nvSpPr>
          <p:spPr>
            <a:xfrm>
              <a:off x="8695173" y="2446774"/>
              <a:ext cx="1590948" cy="369332"/>
            </a:xfrm>
            <a:prstGeom prst="rect">
              <a:avLst/>
            </a:prstGeom>
            <a:solidFill>
              <a:schemeClr val="bg1">
                <a:lumMod val="85000"/>
              </a:schemeClr>
            </a:solidFill>
          </p:spPr>
          <p:txBody>
            <a:bodyPr wrap="none" rtlCol="0">
              <a:spAutoFit/>
            </a:bodyPr>
            <a:lstStyle/>
            <a:p>
              <a:r>
                <a:rPr lang="en-US" altLang="zh-CN" b="1" dirty="0">
                  <a:solidFill>
                    <a:srgbClr val="FF0000"/>
                  </a:solidFill>
                </a:rPr>
                <a:t>Prompt Tuning</a:t>
              </a:r>
              <a:endParaRPr lang="zh-CN" altLang="en-US" b="1" dirty="0">
                <a:solidFill>
                  <a:srgbClr val="FF0000"/>
                </a:solidFill>
              </a:endParaRPr>
            </a:p>
          </p:txBody>
        </p:sp>
        <p:sp>
          <p:nvSpPr>
            <p:cNvPr id="9" name="矩形 8">
              <a:extLst>
                <a:ext uri="{FF2B5EF4-FFF2-40B4-BE49-F238E27FC236}">
                  <a16:creationId xmlns:a16="http://schemas.microsoft.com/office/drawing/2014/main" id="{6F37B36F-5221-4AD2-9B21-E4A122AC455C}"/>
                </a:ext>
              </a:extLst>
            </p:cNvPr>
            <p:cNvSpPr/>
            <p:nvPr/>
          </p:nvSpPr>
          <p:spPr>
            <a:xfrm>
              <a:off x="10509092" y="2522165"/>
              <a:ext cx="1133644" cy="646331"/>
            </a:xfrm>
            <a:prstGeom prst="rect">
              <a:avLst/>
            </a:prstGeom>
          </p:spPr>
          <p:txBody>
            <a:bodyPr wrap="none">
              <a:spAutoFit/>
            </a:bodyPr>
            <a:lstStyle/>
            <a:p>
              <a:r>
                <a:rPr lang="en-US" altLang="zh-CN" dirty="0" err="1"/>
                <a:t>eg</a:t>
              </a:r>
              <a:r>
                <a:rPr lang="en-US" altLang="zh-CN" dirty="0"/>
                <a:t>: GPT-3</a:t>
              </a:r>
            </a:p>
            <a:p>
              <a:r>
                <a:rPr lang="en-US" altLang="zh-CN" dirty="0"/>
                <a:t>Google T5</a:t>
              </a:r>
            </a:p>
          </p:txBody>
        </p:sp>
        <p:sp>
          <p:nvSpPr>
            <p:cNvPr id="11" name="加号 10">
              <a:extLst>
                <a:ext uri="{FF2B5EF4-FFF2-40B4-BE49-F238E27FC236}">
                  <a16:creationId xmlns:a16="http://schemas.microsoft.com/office/drawing/2014/main" id="{CF425E50-CAF6-49E1-A058-CE5ED6867A1B}"/>
                </a:ext>
              </a:extLst>
            </p:cNvPr>
            <p:cNvSpPr/>
            <p:nvPr/>
          </p:nvSpPr>
          <p:spPr>
            <a:xfrm>
              <a:off x="7674429" y="3429000"/>
              <a:ext cx="337457" cy="337457"/>
            </a:xfrm>
            <a:prstGeom prst="mathPlus">
              <a:avLst>
                <a:gd name="adj1" fmla="val 77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2" name="加号 31">
              <a:extLst>
                <a:ext uri="{FF2B5EF4-FFF2-40B4-BE49-F238E27FC236}">
                  <a16:creationId xmlns:a16="http://schemas.microsoft.com/office/drawing/2014/main" id="{12E6BC00-349C-40B3-90D2-242F211BC3CA}"/>
                </a:ext>
              </a:extLst>
            </p:cNvPr>
            <p:cNvSpPr/>
            <p:nvPr/>
          </p:nvSpPr>
          <p:spPr>
            <a:xfrm>
              <a:off x="7717972" y="4027715"/>
              <a:ext cx="337457" cy="337457"/>
            </a:xfrm>
            <a:prstGeom prst="mathPlus">
              <a:avLst>
                <a:gd name="adj1" fmla="val 773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4" name="加号 33">
              <a:extLst>
                <a:ext uri="{FF2B5EF4-FFF2-40B4-BE49-F238E27FC236}">
                  <a16:creationId xmlns:a16="http://schemas.microsoft.com/office/drawing/2014/main" id="{13F316F1-5498-4777-862A-605E3EDB7433}"/>
                </a:ext>
              </a:extLst>
            </p:cNvPr>
            <p:cNvSpPr/>
            <p:nvPr/>
          </p:nvSpPr>
          <p:spPr>
            <a:xfrm>
              <a:off x="7717972" y="4593772"/>
              <a:ext cx="337457" cy="337457"/>
            </a:xfrm>
            <a:prstGeom prst="mathPlus">
              <a:avLst>
                <a:gd name="adj1" fmla="val 7731"/>
              </a:avLst>
            </a:prstGeom>
            <a:solidFill>
              <a:srgbClr val="EA9999"/>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CFF8B5D-0023-468C-8E56-7C10D8089999}"/>
                    </a:ext>
                  </a:extLst>
                </p:cNvPr>
                <p:cNvSpPr txBox="1"/>
                <p:nvPr/>
              </p:nvSpPr>
              <p:spPr>
                <a:xfrm>
                  <a:off x="9334500" y="3505200"/>
                  <a:ext cx="3077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𝑨</m:t>
                            </m:r>
                          </m:sub>
                        </m:sSub>
                      </m:oMath>
                    </m:oMathPara>
                  </a14:m>
                  <a:endParaRPr lang="zh-CN" altLang="en-US" b="1" dirty="0"/>
                </a:p>
              </p:txBody>
            </p:sp>
          </mc:Choice>
          <mc:Fallback xmlns="">
            <p:sp>
              <p:nvSpPr>
                <p:cNvPr id="13" name="文本框 12">
                  <a:extLst>
                    <a:ext uri="{FF2B5EF4-FFF2-40B4-BE49-F238E27FC236}">
                      <a16:creationId xmlns:a16="http://schemas.microsoft.com/office/drawing/2014/main" id="{ECFF8B5D-0023-468C-8E56-7C10D8089999}"/>
                    </a:ext>
                  </a:extLst>
                </p:cNvPr>
                <p:cNvSpPr txBox="1">
                  <a:spLocks noRot="1" noChangeAspect="1" noMove="1" noResize="1" noEditPoints="1" noAdjustHandles="1" noChangeArrowheads="1" noChangeShapeType="1" noTextEdit="1"/>
                </p:cNvSpPr>
                <p:nvPr/>
              </p:nvSpPr>
              <p:spPr>
                <a:xfrm>
                  <a:off x="9334500" y="3505200"/>
                  <a:ext cx="307712" cy="276999"/>
                </a:xfrm>
                <a:prstGeom prst="rect">
                  <a:avLst/>
                </a:prstGeom>
                <a:blipFill>
                  <a:blip r:embed="rId4"/>
                  <a:stretch>
                    <a:fillRect l="-11765" r="-7843"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EB9AF191-3DE9-49D1-9550-B5B2CD77CFEF}"/>
                    </a:ext>
                  </a:extLst>
                </p:cNvPr>
                <p:cNvSpPr txBox="1"/>
                <p:nvPr/>
              </p:nvSpPr>
              <p:spPr>
                <a:xfrm>
                  <a:off x="9269186" y="4016828"/>
                  <a:ext cx="317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𝑩</m:t>
                            </m:r>
                          </m:sub>
                        </m:sSub>
                      </m:oMath>
                    </m:oMathPara>
                  </a14:m>
                  <a:endParaRPr lang="zh-CN" altLang="en-US" b="1" dirty="0"/>
                </a:p>
              </p:txBody>
            </p:sp>
          </mc:Choice>
          <mc:Fallback xmlns="">
            <p:sp>
              <p:nvSpPr>
                <p:cNvPr id="36" name="文本框 35">
                  <a:extLst>
                    <a:ext uri="{FF2B5EF4-FFF2-40B4-BE49-F238E27FC236}">
                      <a16:creationId xmlns:a16="http://schemas.microsoft.com/office/drawing/2014/main" id="{EB9AF191-3DE9-49D1-9550-B5B2CD77CFEF}"/>
                    </a:ext>
                  </a:extLst>
                </p:cNvPr>
                <p:cNvSpPr txBox="1">
                  <a:spLocks noRot="1" noChangeAspect="1" noMove="1" noResize="1" noEditPoints="1" noAdjustHandles="1" noChangeArrowheads="1" noChangeShapeType="1" noTextEdit="1"/>
                </p:cNvSpPr>
                <p:nvPr/>
              </p:nvSpPr>
              <p:spPr>
                <a:xfrm>
                  <a:off x="9269186" y="4016828"/>
                  <a:ext cx="317330" cy="276999"/>
                </a:xfrm>
                <a:prstGeom prst="rect">
                  <a:avLst/>
                </a:prstGeom>
                <a:blipFill>
                  <a:blip r:embed="rId5"/>
                  <a:stretch>
                    <a:fillRect l="-11538" r="-769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52F0F618-0024-492A-B883-2836FE7DCF28}"/>
                    </a:ext>
                  </a:extLst>
                </p:cNvPr>
                <p:cNvSpPr txBox="1"/>
                <p:nvPr/>
              </p:nvSpPr>
              <p:spPr>
                <a:xfrm>
                  <a:off x="9312729" y="4637314"/>
                  <a:ext cx="3013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𝑪</m:t>
                            </m:r>
                          </m:sub>
                        </m:sSub>
                      </m:oMath>
                    </m:oMathPara>
                  </a14:m>
                  <a:endParaRPr lang="zh-CN" altLang="en-US" b="1" dirty="0"/>
                </a:p>
              </p:txBody>
            </p:sp>
          </mc:Choice>
          <mc:Fallback xmlns="">
            <p:sp>
              <p:nvSpPr>
                <p:cNvPr id="38" name="文本框 37">
                  <a:extLst>
                    <a:ext uri="{FF2B5EF4-FFF2-40B4-BE49-F238E27FC236}">
                      <a16:creationId xmlns:a16="http://schemas.microsoft.com/office/drawing/2014/main" id="{52F0F618-0024-492A-B883-2836FE7DCF28}"/>
                    </a:ext>
                  </a:extLst>
                </p:cNvPr>
                <p:cNvSpPr txBox="1">
                  <a:spLocks noRot="1" noChangeAspect="1" noMove="1" noResize="1" noEditPoints="1" noAdjustHandles="1" noChangeArrowheads="1" noChangeShapeType="1" noTextEdit="1"/>
                </p:cNvSpPr>
                <p:nvPr/>
              </p:nvSpPr>
              <p:spPr>
                <a:xfrm>
                  <a:off x="9312729" y="4637314"/>
                  <a:ext cx="301300" cy="276999"/>
                </a:xfrm>
                <a:prstGeom prst="rect">
                  <a:avLst/>
                </a:prstGeom>
                <a:blipFill>
                  <a:blip r:embed="rId6"/>
                  <a:stretch>
                    <a:fillRect l="-12245" r="-10204" b="-17778"/>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77C3F20B-78FD-4A4A-AC9D-C9FC1ADE13E0}"/>
                </a:ext>
              </a:extLst>
            </p:cNvPr>
            <p:cNvCxnSpPr>
              <a:stCxn id="17" idx="3"/>
            </p:cNvCxnSpPr>
            <p:nvPr/>
          </p:nvCxnSpPr>
          <p:spPr>
            <a:xfrm>
              <a:off x="11620203" y="4192342"/>
              <a:ext cx="343197" cy="9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矩形 39">
                  <a:extLst>
                    <a:ext uri="{FF2B5EF4-FFF2-40B4-BE49-F238E27FC236}">
                      <a16:creationId xmlns:a16="http://schemas.microsoft.com/office/drawing/2014/main" id="{173A939F-F976-47D3-9A90-B366B9A70DC0}"/>
                    </a:ext>
                  </a:extLst>
                </p:cNvPr>
                <p:cNvSpPr/>
                <p:nvPr/>
              </p:nvSpPr>
              <p:spPr>
                <a:xfrm>
                  <a:off x="3513492" y="4447691"/>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oMath>
                    </m:oMathPara>
                  </a14:m>
                  <a:endParaRPr lang="en-US" altLang="zh-CN" b="1" dirty="0"/>
                </a:p>
              </p:txBody>
            </p:sp>
          </mc:Choice>
          <mc:Fallback xmlns="">
            <p:sp>
              <p:nvSpPr>
                <p:cNvPr id="40" name="矩形 39">
                  <a:extLst>
                    <a:ext uri="{FF2B5EF4-FFF2-40B4-BE49-F238E27FC236}">
                      <a16:creationId xmlns:a16="http://schemas.microsoft.com/office/drawing/2014/main" id="{173A939F-F976-47D3-9A90-B366B9A70DC0}"/>
                    </a:ext>
                  </a:extLst>
                </p:cNvPr>
                <p:cNvSpPr>
                  <a:spLocks noRot="1" noChangeAspect="1" noMove="1" noResize="1" noEditPoints="1" noAdjustHandles="1" noChangeArrowheads="1" noChangeShapeType="1" noTextEdit="1"/>
                </p:cNvSpPr>
                <p:nvPr/>
              </p:nvSpPr>
              <p:spPr>
                <a:xfrm>
                  <a:off x="3513492" y="4447691"/>
                  <a:ext cx="367985" cy="369332"/>
                </a:xfrm>
                <a:prstGeom prst="rect">
                  <a:avLst/>
                </a:prstGeom>
                <a:blipFill>
                  <a:blip r:embed="rId7"/>
                  <a:stretch>
                    <a:fillRect/>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218FC685-624D-4173-9241-1D0BF48AA233}"/>
                </a:ext>
              </a:extLst>
            </p:cNvPr>
            <p:cNvCxnSpPr>
              <a:cxnSpLocks/>
              <a:stCxn id="40" idx="3"/>
              <a:endCxn id="14" idx="1"/>
            </p:cNvCxnSpPr>
            <p:nvPr/>
          </p:nvCxnSpPr>
          <p:spPr>
            <a:xfrm flipV="1">
              <a:off x="3881477" y="3443335"/>
              <a:ext cx="359526" cy="11890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4F9A8DE-219C-4786-A836-8CD48EB4FD4B}"/>
                </a:ext>
              </a:extLst>
            </p:cNvPr>
            <p:cNvCxnSpPr>
              <a:stCxn id="40" idx="3"/>
              <a:endCxn id="15" idx="1"/>
            </p:cNvCxnSpPr>
            <p:nvPr/>
          </p:nvCxnSpPr>
          <p:spPr>
            <a:xfrm>
              <a:off x="3881477" y="4632357"/>
              <a:ext cx="35952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9CC21C54-06D9-4340-8F86-B0BF842862F9}"/>
                </a:ext>
              </a:extLst>
            </p:cNvPr>
            <p:cNvCxnSpPr>
              <a:stCxn id="40" idx="3"/>
              <a:endCxn id="16" idx="1"/>
            </p:cNvCxnSpPr>
            <p:nvPr/>
          </p:nvCxnSpPr>
          <p:spPr>
            <a:xfrm>
              <a:off x="3881477" y="4632357"/>
              <a:ext cx="359526" cy="1189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8F05BE1C-2CAB-4F07-8628-B764D39E781A}"/>
                </a:ext>
              </a:extLst>
            </p:cNvPr>
            <p:cNvCxnSpPr>
              <a:cxnSpLocks/>
              <a:stCxn id="14" idx="3"/>
            </p:cNvCxnSpPr>
            <p:nvPr/>
          </p:nvCxnSpPr>
          <p:spPr>
            <a:xfrm>
              <a:off x="6051154" y="3443335"/>
              <a:ext cx="4067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784F4EC6-E2E5-48BD-A732-8BE2A1BA7EEC}"/>
                </a:ext>
              </a:extLst>
            </p:cNvPr>
            <p:cNvCxnSpPr>
              <a:cxnSpLocks/>
              <a:stCxn id="15" idx="3"/>
            </p:cNvCxnSpPr>
            <p:nvPr/>
          </p:nvCxnSpPr>
          <p:spPr>
            <a:xfrm>
              <a:off x="6051154" y="4632357"/>
              <a:ext cx="40160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C079E3CA-52FC-48FD-8EEE-D4D19DF00F7A}"/>
                </a:ext>
              </a:extLst>
            </p:cNvPr>
            <p:cNvCxnSpPr>
              <a:cxnSpLocks/>
              <a:stCxn id="16" idx="3"/>
            </p:cNvCxnSpPr>
            <p:nvPr/>
          </p:nvCxnSpPr>
          <p:spPr>
            <a:xfrm>
              <a:off x="6051154" y="5821378"/>
              <a:ext cx="3652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36FBB413-5CF3-4AAD-86CE-558CC9CD60B0}"/>
                    </a:ext>
                  </a:extLst>
                </p:cNvPr>
                <p:cNvSpPr txBox="1"/>
                <p:nvPr/>
              </p:nvSpPr>
              <p:spPr>
                <a:xfrm>
                  <a:off x="11925300" y="4038600"/>
                  <a:ext cx="169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a:latin typeface="Cambria Math" panose="02040503050406030204" pitchFamily="18" charset="0"/>
                          </a:rPr>
                          <m:t>y</m:t>
                        </m:r>
                      </m:oMath>
                    </m:oMathPara>
                  </a14:m>
                  <a:endParaRPr lang="zh-CN" altLang="en-US" dirty="0"/>
                </a:p>
              </p:txBody>
            </p:sp>
          </mc:Choice>
          <mc:Fallback xmlns="">
            <p:sp>
              <p:nvSpPr>
                <p:cNvPr id="59" name="文本框 58">
                  <a:extLst>
                    <a:ext uri="{FF2B5EF4-FFF2-40B4-BE49-F238E27FC236}">
                      <a16:creationId xmlns:a16="http://schemas.microsoft.com/office/drawing/2014/main" id="{36FBB413-5CF3-4AAD-86CE-558CC9CD60B0}"/>
                    </a:ext>
                  </a:extLst>
                </p:cNvPr>
                <p:cNvSpPr txBox="1">
                  <a:spLocks noRot="1" noChangeAspect="1" noMove="1" noResize="1" noEditPoints="1" noAdjustHandles="1" noChangeArrowheads="1" noChangeShapeType="1" noTextEdit="1"/>
                </p:cNvSpPr>
                <p:nvPr/>
              </p:nvSpPr>
              <p:spPr>
                <a:xfrm>
                  <a:off x="11925300" y="4038600"/>
                  <a:ext cx="169918" cy="276999"/>
                </a:xfrm>
                <a:prstGeom prst="rect">
                  <a:avLst/>
                </a:prstGeom>
                <a:blipFill>
                  <a:blip r:embed="rId8"/>
                  <a:stretch>
                    <a:fillRect l="-35714" r="-32143" b="-24444"/>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03770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365125"/>
            <a:ext cx="11534151" cy="1325563"/>
          </a:xfrm>
        </p:spPr>
        <p:txBody>
          <a:bodyPr>
            <a:normAutofit/>
          </a:bodyPr>
          <a:lstStyle/>
          <a:p>
            <a:r>
              <a:rPr lang="en-US" dirty="0">
                <a:solidFill>
                  <a:srgbClr val="0070C0"/>
                </a:solidFill>
              </a:rPr>
              <a:t>Data fragmentation and isolation</a:t>
            </a:r>
          </a:p>
        </p:txBody>
      </p:sp>
      <p:sp>
        <p:nvSpPr>
          <p:cNvPr id="3" name="Content Placeholder 2"/>
          <p:cNvSpPr>
            <a:spLocks noGrp="1"/>
          </p:cNvSpPr>
          <p:nvPr>
            <p:ph idx="1"/>
          </p:nvPr>
        </p:nvSpPr>
        <p:spPr>
          <a:xfrm>
            <a:off x="488515" y="1859300"/>
            <a:ext cx="6798983" cy="4364408"/>
          </a:xfrm>
        </p:spPr>
        <p:txBody>
          <a:bodyPr>
            <a:normAutofit/>
          </a:bodyPr>
          <a:lstStyle/>
          <a:p>
            <a:pPr marL="342900" indent="-342900"/>
            <a:r>
              <a:rPr lang="en-US" dirty="0"/>
              <a:t>Data is collected and administrated by individual owners</a:t>
            </a:r>
          </a:p>
          <a:p>
            <a:pPr lvl="1"/>
            <a:r>
              <a:rPr lang="en-US" dirty="0"/>
              <a:t>Data is stored locally and kept in silos</a:t>
            </a:r>
          </a:p>
          <a:p>
            <a:pPr lvl="1"/>
            <a:r>
              <a:rPr lang="en-HK" dirty="0"/>
              <a:t>Each data app only sees its data in a silo</a:t>
            </a:r>
          </a:p>
          <a:p>
            <a:pPr marL="457200" lvl="1" indent="0">
              <a:buNone/>
            </a:pPr>
            <a:endParaRPr lang="en-HK" dirty="0"/>
          </a:p>
          <a:p>
            <a:pPr marL="342900" indent="-342900"/>
            <a:r>
              <a:rPr lang="en-US" dirty="0"/>
              <a:t>People are reluctant to share their data out</a:t>
            </a:r>
          </a:p>
          <a:p>
            <a:pPr lvl="1"/>
            <a:r>
              <a:rPr lang="en-US" dirty="0"/>
              <a:t>Sharing data out is equivalent to relinquishing ownership </a:t>
            </a:r>
          </a:p>
          <a:p>
            <a:pPr lvl="1"/>
            <a:r>
              <a:rPr lang="en-US" dirty="0"/>
              <a:t>Once shared out, data can be copied, traded, or abused without owner’s consent</a:t>
            </a:r>
          </a:p>
          <a:p>
            <a:pPr marL="457200" lvl="1" indent="0">
              <a:buNone/>
            </a:pPr>
            <a:endParaRPr lang="en-US" dirty="0"/>
          </a:p>
          <a:p>
            <a:pPr marL="0" indent="0">
              <a:buNone/>
            </a:pPr>
            <a:endParaRPr lang="en-US" b="1" dirty="0"/>
          </a:p>
        </p:txBody>
      </p:sp>
      <p:pic>
        <p:nvPicPr>
          <p:cNvPr id="4" name="Picture 2" descr="Machine Learning: Bridging the Gaps in IT Data Sil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331" y="1961224"/>
            <a:ext cx="3256078" cy="195438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9087900" y="1690688"/>
            <a:ext cx="2368476" cy="10992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Data sharing</a:t>
            </a:r>
          </a:p>
        </p:txBody>
      </p:sp>
      <p:sp>
        <p:nvSpPr>
          <p:cNvPr id="6" name="Cross 5"/>
          <p:cNvSpPr/>
          <p:nvPr/>
        </p:nvSpPr>
        <p:spPr>
          <a:xfrm rot="2710903">
            <a:off x="10866390" y="2127419"/>
            <a:ext cx="829850" cy="850672"/>
          </a:xfrm>
          <a:prstGeom prst="plus">
            <a:avLst>
              <a:gd name="adj" fmla="val 4309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D5F6C78-9386-4448-AA80-CDFEFA6D3781}"/>
              </a:ext>
            </a:extLst>
          </p:cNvPr>
          <p:cNvSpPr>
            <a:spLocks noGrp="1"/>
          </p:cNvSpPr>
          <p:nvPr>
            <p:ph type="sldNum" sz="quarter" idx="12"/>
          </p:nvPr>
        </p:nvSpPr>
        <p:spPr/>
        <p:txBody>
          <a:bodyPr/>
          <a:lstStyle/>
          <a:p>
            <a:fld id="{DFEEA9F7-3D7A-48B9-B47B-3DF92E1AF644}" type="slidenum">
              <a:rPr lang="en-US" smtClean="0"/>
              <a:t>3</a:t>
            </a:fld>
            <a:endParaRPr lang="en-US"/>
          </a:p>
        </p:txBody>
      </p:sp>
      <p:pic>
        <p:nvPicPr>
          <p:cNvPr id="1026" name="Picture 2" descr="The Shift from Ransomware to Data Theft Extor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2446" y="4738431"/>
            <a:ext cx="2947525" cy="148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6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C2970F-D808-4485-9BF9-DDCAE501DA28}"/>
              </a:ext>
            </a:extLst>
          </p:cNvPr>
          <p:cNvSpPr txBox="1">
            <a:spLocks/>
          </p:cNvSpPr>
          <p:nvPr/>
        </p:nvSpPr>
        <p:spPr>
          <a:xfrm>
            <a:off x="735866" y="365125"/>
            <a:ext cx="111928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accent5"/>
              </a:solidFill>
            </a:endParaRPr>
          </a:p>
        </p:txBody>
      </p:sp>
      <p:sp>
        <p:nvSpPr>
          <p:cNvPr id="4" name="灯片编号占位符 3">
            <a:extLst>
              <a:ext uri="{FF2B5EF4-FFF2-40B4-BE49-F238E27FC236}">
                <a16:creationId xmlns:a16="http://schemas.microsoft.com/office/drawing/2014/main" id="{5857EEF2-E7E9-4C6E-AF02-65D018D6A56F}"/>
              </a:ext>
            </a:extLst>
          </p:cNvPr>
          <p:cNvSpPr>
            <a:spLocks noGrp="1"/>
          </p:cNvSpPr>
          <p:nvPr>
            <p:ph type="sldNum" sz="quarter" idx="12"/>
          </p:nvPr>
        </p:nvSpPr>
        <p:spPr/>
        <p:txBody>
          <a:bodyPr/>
          <a:lstStyle/>
          <a:p>
            <a:fld id="{23505E5D-FE0E-484C-85CB-8CDDCCFAFDEA}" type="slidenum">
              <a:rPr lang="zh-CN" altLang="en-US" smtClean="0"/>
              <a:t>30</a:t>
            </a:fld>
            <a:endParaRPr lang="zh-CN" altLang="en-US" dirty="0"/>
          </a:p>
        </p:txBody>
      </p:sp>
      <p:sp>
        <p:nvSpPr>
          <p:cNvPr id="34" name="Title 1">
            <a:extLst>
              <a:ext uri="{FF2B5EF4-FFF2-40B4-BE49-F238E27FC236}">
                <a16:creationId xmlns:a16="http://schemas.microsoft.com/office/drawing/2014/main" id="{A66BAF5C-B91F-49AA-AB2E-B6690F5F8DCA}"/>
              </a:ext>
            </a:extLst>
          </p:cNvPr>
          <p:cNvSpPr>
            <a:spLocks noGrp="1"/>
          </p:cNvSpPr>
          <p:nvPr>
            <p:ph type="title"/>
          </p:nvPr>
        </p:nvSpPr>
        <p:spPr>
          <a:xfrm>
            <a:off x="600595" y="428745"/>
            <a:ext cx="10753205" cy="1325563"/>
          </a:xfrm>
        </p:spPr>
        <p:txBody>
          <a:bodyPr>
            <a:normAutofit/>
          </a:bodyPr>
          <a:lstStyle/>
          <a:p>
            <a:r>
              <a:rPr lang="en-US" sz="4000" dirty="0">
                <a:solidFill>
                  <a:srgbClr val="0070C0"/>
                </a:solidFill>
              </a:rPr>
              <a:t>Prompt-tuning-based </a:t>
            </a:r>
            <a:r>
              <a:rPr lang="en-US" altLang="zh-CN" sz="4000" dirty="0">
                <a:solidFill>
                  <a:schemeClr val="accent5"/>
                </a:solidFill>
              </a:rPr>
              <a:t>Machine Learning/Unlearning: </a:t>
            </a:r>
            <a:br>
              <a:rPr lang="en-US" altLang="zh-CN" sz="4000" dirty="0">
                <a:solidFill>
                  <a:schemeClr val="accent5"/>
                </a:solidFill>
              </a:rPr>
            </a:br>
            <a:r>
              <a:rPr lang="en-US" altLang="zh-CN" sz="2800" b="1" dirty="0">
                <a:solidFill>
                  <a:schemeClr val="accent5"/>
                </a:solidFill>
              </a:rPr>
              <a:t>Prompt tu</a:t>
            </a:r>
            <a:r>
              <a:rPr lang="en-US" altLang="zh-CN" sz="2800" b="1" dirty="0">
                <a:solidFill>
                  <a:srgbClr val="0070C0"/>
                </a:solidFill>
              </a:rPr>
              <a:t>ning </a:t>
            </a:r>
            <a:endParaRPr lang="en-US" sz="2800" b="1" dirty="0">
              <a:solidFill>
                <a:srgbClr val="0070C0"/>
              </a:solidFill>
            </a:endParaRPr>
          </a:p>
        </p:txBody>
      </p:sp>
      <p:sp>
        <p:nvSpPr>
          <p:cNvPr id="36" name="文本框 35">
            <a:extLst>
              <a:ext uri="{FF2B5EF4-FFF2-40B4-BE49-F238E27FC236}">
                <a16:creationId xmlns:a16="http://schemas.microsoft.com/office/drawing/2014/main" id="{B6A610A4-B33A-49D7-9D9D-6414F947CD40}"/>
              </a:ext>
            </a:extLst>
          </p:cNvPr>
          <p:cNvSpPr txBox="1"/>
          <p:nvPr/>
        </p:nvSpPr>
        <p:spPr>
          <a:xfrm>
            <a:off x="657745" y="1767060"/>
            <a:ext cx="7267055" cy="4262705"/>
          </a:xfrm>
          <a:prstGeom prst="rect">
            <a:avLst/>
          </a:prstGeom>
          <a:noFill/>
        </p:spPr>
        <p:txBody>
          <a:bodyPr wrap="square" rtlCol="0">
            <a:spAutoFit/>
          </a:bodyPr>
          <a:lstStyle/>
          <a:p>
            <a:pPr lvl="0">
              <a:spcBef>
                <a:spcPts val="600"/>
              </a:spcBef>
            </a:pPr>
            <a:r>
              <a:rPr lang="en-US" altLang="zh-CN" dirty="0">
                <a:solidFill>
                  <a:srgbClr val="0070C0"/>
                </a:solidFill>
              </a:rPr>
              <a:t>1. </a:t>
            </a:r>
            <a:r>
              <a:rPr lang="en-US" altLang="zh-CN" b="1" dirty="0">
                <a:solidFill>
                  <a:srgbClr val="0070C0"/>
                </a:solidFill>
              </a:rPr>
              <a:t>Data Separation and Pre-training</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Separate public and private datasets</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Pre-train backbone on public data</a:t>
            </a:r>
          </a:p>
          <a:p>
            <a:pPr marL="285750" indent="-285750">
              <a:spcBef>
                <a:spcPts val="600"/>
              </a:spcBef>
              <a:buFont typeface="Wingdings" panose="05000000000000000000" pitchFamily="2" charset="2"/>
              <a:buChar char="§"/>
            </a:pPr>
            <a:endParaRPr lang="en-US" altLang="zh-CN" dirty="0">
              <a:solidFill>
                <a:schemeClr val="tx1">
                  <a:lumMod val="95000"/>
                  <a:lumOff val="5000"/>
                </a:schemeClr>
              </a:solidFill>
            </a:endParaRPr>
          </a:p>
          <a:p>
            <a:pPr lvl="0">
              <a:spcBef>
                <a:spcPts val="600"/>
              </a:spcBef>
            </a:pPr>
            <a:r>
              <a:rPr lang="en-US" altLang="zh-CN" dirty="0">
                <a:solidFill>
                  <a:srgbClr val="0070C0"/>
                </a:solidFill>
              </a:rPr>
              <a:t>2. </a:t>
            </a:r>
            <a:r>
              <a:rPr lang="en-US" altLang="zh-CN" b="1" dirty="0">
                <a:solidFill>
                  <a:srgbClr val="0070C0"/>
                </a:solidFill>
              </a:rPr>
              <a:t>Private Data Clustering  </a:t>
            </a:r>
          </a:p>
          <a:p>
            <a:pPr marL="285750" lvl="0" indent="-285750">
              <a:spcBef>
                <a:spcPts val="600"/>
              </a:spcBef>
              <a:buFont typeface="Wingdings" panose="05000000000000000000" pitchFamily="2" charset="2"/>
              <a:buChar char="§"/>
            </a:pPr>
            <a:r>
              <a:rPr lang="en-US" altLang="zh-CN" dirty="0">
                <a:solidFill>
                  <a:schemeClr val="tx1">
                    <a:lumMod val="95000"/>
                    <a:lumOff val="5000"/>
                  </a:schemeClr>
                </a:solidFill>
              </a:rPr>
              <a:t>Cluster private data by domains</a:t>
            </a:r>
          </a:p>
          <a:p>
            <a:pPr marL="285750" lvl="0" indent="-285750">
              <a:spcBef>
                <a:spcPts val="600"/>
              </a:spcBef>
              <a:buFont typeface="Wingdings" panose="05000000000000000000" pitchFamily="2" charset="2"/>
              <a:buChar char="Ø"/>
            </a:pPr>
            <a:endParaRPr lang="en-US" altLang="zh-CN" dirty="0">
              <a:solidFill>
                <a:schemeClr val="tx1">
                  <a:lumMod val="95000"/>
                  <a:lumOff val="5000"/>
                </a:schemeClr>
              </a:solidFill>
            </a:endParaRPr>
          </a:p>
          <a:p>
            <a:pPr lvl="0">
              <a:spcBef>
                <a:spcPts val="600"/>
              </a:spcBef>
            </a:pPr>
            <a:r>
              <a:rPr lang="en-US" altLang="zh-CN" dirty="0">
                <a:solidFill>
                  <a:srgbClr val="0070C0"/>
                </a:solidFill>
              </a:rPr>
              <a:t>3. </a:t>
            </a:r>
            <a:r>
              <a:rPr lang="en-US" altLang="zh-CN" b="1" dirty="0">
                <a:solidFill>
                  <a:srgbClr val="0070C0"/>
                </a:solidFill>
              </a:rPr>
              <a:t>Prompt Tuning for Clustered Data</a:t>
            </a:r>
          </a:p>
          <a:p>
            <a:pPr lvl="0">
              <a:spcBef>
                <a:spcPts val="600"/>
              </a:spcBef>
            </a:pPr>
            <a:r>
              <a:rPr lang="en-US" altLang="zh-CN" dirty="0">
                <a:solidFill>
                  <a:schemeClr val="tx1">
                    <a:lumMod val="95000"/>
                    <a:lumOff val="5000"/>
                  </a:schemeClr>
                </a:solidFill>
              </a:rPr>
              <a:t>For each private data point </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Attach prompts to data</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Fine-tune prompts</a:t>
            </a:r>
          </a:p>
          <a:p>
            <a:pPr marL="342900" indent="-342900">
              <a:spcBef>
                <a:spcPts val="600"/>
              </a:spcBef>
              <a:buFont typeface="Wingdings" panose="05000000000000000000" pitchFamily="2" charset="2"/>
              <a:buChar char="Ø"/>
            </a:pPr>
            <a:endParaRPr lang="en-US" altLang="zh-CN" dirty="0">
              <a:solidFill>
                <a:schemeClr val="tx1">
                  <a:lumMod val="95000"/>
                  <a:lumOff val="5000"/>
                </a:schemeClr>
              </a:solidFill>
            </a:endParaRPr>
          </a:p>
        </p:txBody>
      </p:sp>
      <p:pic>
        <p:nvPicPr>
          <p:cNvPr id="21" name="图片 20">
            <a:extLst>
              <a:ext uri="{FF2B5EF4-FFF2-40B4-BE49-F238E27FC236}">
                <a16:creationId xmlns:a16="http://schemas.microsoft.com/office/drawing/2014/main" id="{F29D89F8-18ED-4947-A5E5-7AA17BC0F7BC}"/>
              </a:ext>
            </a:extLst>
          </p:cNvPr>
          <p:cNvPicPr>
            <a:picLocks noChangeAspect="1"/>
          </p:cNvPicPr>
          <p:nvPr/>
        </p:nvPicPr>
        <p:blipFill>
          <a:blip r:embed="rId3"/>
          <a:stretch>
            <a:fillRect/>
          </a:stretch>
        </p:blipFill>
        <p:spPr>
          <a:xfrm>
            <a:off x="3343274" y="4667249"/>
            <a:ext cx="1119187" cy="223837"/>
          </a:xfrm>
          <a:prstGeom prst="rect">
            <a:avLst/>
          </a:prstGeom>
        </p:spPr>
      </p:pic>
      <p:pic>
        <p:nvPicPr>
          <p:cNvPr id="22" name="图片 21">
            <a:extLst>
              <a:ext uri="{FF2B5EF4-FFF2-40B4-BE49-F238E27FC236}">
                <a16:creationId xmlns:a16="http://schemas.microsoft.com/office/drawing/2014/main" id="{BAA64E43-724D-4DC6-8D8E-6D76C767AD60}"/>
              </a:ext>
            </a:extLst>
          </p:cNvPr>
          <p:cNvPicPr>
            <a:picLocks noChangeAspect="1"/>
          </p:cNvPicPr>
          <p:nvPr/>
        </p:nvPicPr>
        <p:blipFill>
          <a:blip r:embed="rId4"/>
          <a:stretch>
            <a:fillRect/>
          </a:stretch>
        </p:blipFill>
        <p:spPr>
          <a:xfrm>
            <a:off x="3373888" y="4984070"/>
            <a:ext cx="1371599" cy="264551"/>
          </a:xfrm>
          <a:prstGeom prst="rect">
            <a:avLst/>
          </a:prstGeom>
        </p:spPr>
      </p:pic>
      <p:pic>
        <p:nvPicPr>
          <p:cNvPr id="3" name="图片 2">
            <a:extLst>
              <a:ext uri="{FF2B5EF4-FFF2-40B4-BE49-F238E27FC236}">
                <a16:creationId xmlns:a16="http://schemas.microsoft.com/office/drawing/2014/main" id="{0DB98F57-0F70-4E3E-BF43-4EA398FFDF96}"/>
              </a:ext>
            </a:extLst>
          </p:cNvPr>
          <p:cNvPicPr>
            <a:picLocks noChangeAspect="1"/>
          </p:cNvPicPr>
          <p:nvPr/>
        </p:nvPicPr>
        <p:blipFill>
          <a:blip r:embed="rId5"/>
          <a:stretch>
            <a:fillRect/>
          </a:stretch>
        </p:blipFill>
        <p:spPr>
          <a:xfrm>
            <a:off x="2956403" y="5312449"/>
            <a:ext cx="3583162" cy="529288"/>
          </a:xfrm>
          <a:prstGeom prst="rect">
            <a:avLst/>
          </a:prstGeom>
        </p:spPr>
      </p:pic>
      <p:grpSp>
        <p:nvGrpSpPr>
          <p:cNvPr id="5" name="组合 4">
            <a:extLst>
              <a:ext uri="{FF2B5EF4-FFF2-40B4-BE49-F238E27FC236}">
                <a16:creationId xmlns:a16="http://schemas.microsoft.com/office/drawing/2014/main" id="{5295A290-6920-49CC-B903-B6D23134B7B3}"/>
              </a:ext>
            </a:extLst>
          </p:cNvPr>
          <p:cNvGrpSpPr/>
          <p:nvPr/>
        </p:nvGrpSpPr>
        <p:grpSpPr>
          <a:xfrm>
            <a:off x="4622254" y="1677584"/>
            <a:ext cx="7655027" cy="3802689"/>
            <a:chOff x="4622254" y="1677584"/>
            <a:chExt cx="7655027" cy="3802689"/>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274EBB5-746B-4D79-AB5B-A9918FE1EBD5}"/>
                    </a:ext>
                  </a:extLst>
                </p:cNvPr>
                <p:cNvSpPr txBox="1"/>
                <p:nvPr/>
              </p:nvSpPr>
              <p:spPr>
                <a:xfrm>
                  <a:off x="5775407" y="1677584"/>
                  <a:ext cx="1059457" cy="523220"/>
                </a:xfrm>
                <a:prstGeom prst="rect">
                  <a:avLst/>
                </a:prstGeom>
                <a:noFill/>
              </p:spPr>
              <p:txBody>
                <a:bodyPr wrap="none" rtlCol="0">
                  <a:spAutoFit/>
                </a:bodyPr>
                <a:lstStyle/>
                <a:p>
                  <a:pPr algn="ctr"/>
                  <a:r>
                    <a:rPr lang="en-US" altLang="zh-CN" sz="1400" dirty="0"/>
                    <a:t>Private data</a:t>
                  </a:r>
                </a:p>
                <a:p>
                  <a:pPr algn="ctr"/>
                  <a:r>
                    <a:rPr lang="en-US" altLang="zh-CN" sz="1400" dirty="0"/>
                    <a:t> </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1" i="0">
                              <a:latin typeface="Cambria Math" panose="02040503050406030204" pitchFamily="18" charset="0"/>
                            </a:rPr>
                            <m:t>𝐱</m:t>
                          </m:r>
                        </m:e>
                        <m:sub>
                          <m:r>
                            <a:rPr lang="en-US" altLang="zh-CN" sz="1400" b="0" i="1" smtClean="0">
                              <a:latin typeface="Cambria Math" panose="02040503050406030204" pitchFamily="18" charset="0"/>
                            </a:rPr>
                            <m:t>𝑖</m:t>
                          </m:r>
                        </m:sub>
                      </m:sSub>
                    </m:oMath>
                  </a14:m>
                  <a:endParaRPr lang="zh-CN" altLang="en-US" sz="1400" dirty="0"/>
                </a:p>
              </p:txBody>
            </p:sp>
          </mc:Choice>
          <mc:Fallback xmlns="">
            <p:sp>
              <p:nvSpPr>
                <p:cNvPr id="8" name="文本框 7">
                  <a:extLst>
                    <a:ext uri="{FF2B5EF4-FFF2-40B4-BE49-F238E27FC236}">
                      <a16:creationId xmlns:a16="http://schemas.microsoft.com/office/drawing/2014/main" id="{B274EBB5-746B-4D79-AB5B-A9918FE1EBD5}"/>
                    </a:ext>
                  </a:extLst>
                </p:cNvPr>
                <p:cNvSpPr txBox="1">
                  <a:spLocks noRot="1" noChangeAspect="1" noMove="1" noResize="1" noEditPoints="1" noAdjustHandles="1" noChangeArrowheads="1" noChangeShapeType="1" noTextEdit="1"/>
                </p:cNvSpPr>
                <p:nvPr/>
              </p:nvSpPr>
              <p:spPr>
                <a:xfrm>
                  <a:off x="5775407" y="1677584"/>
                  <a:ext cx="1059457" cy="523220"/>
                </a:xfrm>
                <a:prstGeom prst="rect">
                  <a:avLst/>
                </a:prstGeom>
                <a:blipFill>
                  <a:blip r:embed="rId6"/>
                  <a:stretch>
                    <a:fillRect l="-1149" t="-2326" r="-1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43001405-48E2-4B85-99DE-9CE34B55FE90}"/>
                    </a:ext>
                  </a:extLst>
                </p:cNvPr>
                <p:cNvSpPr txBox="1"/>
                <p:nvPr/>
              </p:nvSpPr>
              <p:spPr>
                <a:xfrm>
                  <a:off x="6989080" y="1677584"/>
                  <a:ext cx="1041531" cy="523220"/>
                </a:xfrm>
                <a:prstGeom prst="rect">
                  <a:avLst/>
                </a:prstGeom>
                <a:noFill/>
              </p:spPr>
              <p:txBody>
                <a:bodyPr wrap="square" rtlCol="0">
                  <a:spAutoFit/>
                </a:bodyPr>
                <a:lstStyle/>
                <a:p>
                  <a:pPr algn="ctr"/>
                  <a:r>
                    <a:rPr lang="en-US" altLang="zh-CN" sz="1400" dirty="0"/>
                    <a:t>Prompt </a:t>
                  </a:r>
                  <a:endParaRPr lang="en-US" altLang="zh-CN"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1" i="0">
                                <a:latin typeface="Cambria Math" panose="02040503050406030204" pitchFamily="18" charset="0"/>
                              </a:rPr>
                              <m:t>𝐩</m:t>
                            </m:r>
                          </m:e>
                          <m:sub>
                            <m:r>
                              <a:rPr lang="en-US" altLang="zh-CN" sz="1400" b="0" i="1" smtClean="0">
                                <a:latin typeface="Cambria Math" panose="02040503050406030204" pitchFamily="18" charset="0"/>
                              </a:rPr>
                              <m:t>𝑘</m:t>
                            </m:r>
                          </m:sub>
                        </m:sSub>
                      </m:oMath>
                    </m:oMathPara>
                  </a14:m>
                  <a:endParaRPr lang="zh-CN" altLang="en-US" sz="1400" dirty="0"/>
                </a:p>
              </p:txBody>
            </p:sp>
          </mc:Choice>
          <mc:Fallback xmlns="">
            <p:sp>
              <p:nvSpPr>
                <p:cNvPr id="25" name="文本框 24">
                  <a:extLst>
                    <a:ext uri="{FF2B5EF4-FFF2-40B4-BE49-F238E27FC236}">
                      <a16:creationId xmlns:a16="http://schemas.microsoft.com/office/drawing/2014/main" id="{43001405-48E2-4B85-99DE-9CE34B55FE90}"/>
                    </a:ext>
                  </a:extLst>
                </p:cNvPr>
                <p:cNvSpPr txBox="1">
                  <a:spLocks noRot="1" noChangeAspect="1" noMove="1" noResize="1" noEditPoints="1" noAdjustHandles="1" noChangeArrowheads="1" noChangeShapeType="1" noTextEdit="1"/>
                </p:cNvSpPr>
                <p:nvPr/>
              </p:nvSpPr>
              <p:spPr>
                <a:xfrm>
                  <a:off x="6989080" y="1677584"/>
                  <a:ext cx="1041531" cy="523220"/>
                </a:xfrm>
                <a:prstGeom prst="rect">
                  <a:avLst/>
                </a:prstGeom>
                <a:blipFill>
                  <a:blip r:embed="rId7"/>
                  <a:stretch>
                    <a:fillRect t="-1163" b="-1163"/>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63C0E0ED-6FF9-4E72-9548-FE20D31312AE}"/>
                </a:ext>
              </a:extLst>
            </p:cNvPr>
            <p:cNvSpPr txBox="1"/>
            <p:nvPr/>
          </p:nvSpPr>
          <p:spPr>
            <a:xfrm>
              <a:off x="7940593" y="1677584"/>
              <a:ext cx="1276503" cy="532646"/>
            </a:xfrm>
            <a:prstGeom prst="rect">
              <a:avLst/>
            </a:prstGeom>
            <a:noFill/>
          </p:spPr>
          <p:txBody>
            <a:bodyPr wrap="none" rtlCol="0">
              <a:spAutoFit/>
            </a:bodyPr>
            <a:lstStyle/>
            <a:p>
              <a:pPr algn="ctr"/>
              <a:r>
                <a:rPr lang="en-US" altLang="zh-CN" sz="1400" dirty="0">
                  <a:solidFill>
                    <a:srgbClr val="FF0000"/>
                  </a:solidFill>
                </a:rPr>
                <a:t>Prompted data</a:t>
              </a:r>
            </a:p>
            <a:p>
              <a:pPr algn="ctr"/>
              <a:r>
                <a:rPr lang="en-US" altLang="zh-CN" sz="1400" dirty="0"/>
                <a:t>  </a:t>
              </a:r>
              <a:endParaRPr lang="zh-CN" altLang="en-US" sz="1400" dirty="0"/>
            </a:p>
          </p:txBody>
        </p:sp>
        <p:pic>
          <p:nvPicPr>
            <p:cNvPr id="14" name="图片 13">
              <a:extLst>
                <a:ext uri="{FF2B5EF4-FFF2-40B4-BE49-F238E27FC236}">
                  <a16:creationId xmlns:a16="http://schemas.microsoft.com/office/drawing/2014/main" id="{95183C02-E992-48C4-9742-F9265B4E4B3D}"/>
                </a:ext>
              </a:extLst>
            </p:cNvPr>
            <p:cNvPicPr>
              <a:picLocks noChangeAspect="1"/>
            </p:cNvPicPr>
            <p:nvPr/>
          </p:nvPicPr>
          <p:blipFill rotWithShape="1">
            <a:blip r:embed="rId4"/>
            <a:srcRect t="1" r="74147" b="-3620"/>
            <a:stretch/>
          </p:blipFill>
          <p:spPr>
            <a:xfrm>
              <a:off x="8429330" y="1905274"/>
              <a:ext cx="354596" cy="274125"/>
            </a:xfrm>
            <a:prstGeom prst="rect">
              <a:avLst/>
            </a:prstGeom>
          </p:spPr>
        </p:pic>
        <p:pic>
          <p:nvPicPr>
            <p:cNvPr id="2" name="图片 1">
              <a:extLst>
                <a:ext uri="{FF2B5EF4-FFF2-40B4-BE49-F238E27FC236}">
                  <a16:creationId xmlns:a16="http://schemas.microsoft.com/office/drawing/2014/main" id="{AED36293-C432-4A4E-A52D-3B31DB4C5034}"/>
                </a:ext>
              </a:extLst>
            </p:cNvPr>
            <p:cNvPicPr>
              <a:picLocks noChangeAspect="1"/>
            </p:cNvPicPr>
            <p:nvPr/>
          </p:nvPicPr>
          <p:blipFill>
            <a:blip r:embed="rId8"/>
            <a:stretch>
              <a:fillRect/>
            </a:stretch>
          </p:blipFill>
          <p:spPr>
            <a:xfrm>
              <a:off x="4622254" y="2004099"/>
              <a:ext cx="7655027" cy="3476174"/>
            </a:xfrm>
            <a:prstGeom prst="rect">
              <a:avLst/>
            </a:prstGeom>
          </p:spPr>
        </p:pic>
      </p:grpSp>
    </p:spTree>
    <p:extLst>
      <p:ext uri="{BB962C8B-B14F-4D97-AF65-F5344CB8AC3E}">
        <p14:creationId xmlns:p14="http://schemas.microsoft.com/office/powerpoint/2010/main" val="420813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C542E39-C85F-4D50-AAD5-34E7272F5AD7}"/>
              </a:ext>
            </a:extLst>
          </p:cNvPr>
          <p:cNvPicPr>
            <a:picLocks noChangeAspect="1"/>
          </p:cNvPicPr>
          <p:nvPr/>
        </p:nvPicPr>
        <p:blipFill>
          <a:blip r:embed="rId3"/>
          <a:stretch>
            <a:fillRect/>
          </a:stretch>
        </p:blipFill>
        <p:spPr>
          <a:xfrm>
            <a:off x="675805" y="3431087"/>
            <a:ext cx="2599349" cy="738197"/>
          </a:xfrm>
          <a:prstGeom prst="rect">
            <a:avLst/>
          </a:prstGeom>
        </p:spPr>
      </p:pic>
      <p:sp>
        <p:nvSpPr>
          <p:cNvPr id="7" name="Title 1">
            <a:extLst>
              <a:ext uri="{FF2B5EF4-FFF2-40B4-BE49-F238E27FC236}">
                <a16:creationId xmlns:a16="http://schemas.microsoft.com/office/drawing/2014/main" id="{61C2970F-D808-4485-9BF9-DDCAE501DA28}"/>
              </a:ext>
            </a:extLst>
          </p:cNvPr>
          <p:cNvSpPr txBox="1">
            <a:spLocks/>
          </p:cNvSpPr>
          <p:nvPr/>
        </p:nvSpPr>
        <p:spPr>
          <a:xfrm>
            <a:off x="735866" y="365125"/>
            <a:ext cx="111928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accent5"/>
              </a:solidFill>
            </a:endParaRPr>
          </a:p>
        </p:txBody>
      </p:sp>
      <p:sp>
        <p:nvSpPr>
          <p:cNvPr id="4" name="灯片编号占位符 3">
            <a:extLst>
              <a:ext uri="{FF2B5EF4-FFF2-40B4-BE49-F238E27FC236}">
                <a16:creationId xmlns:a16="http://schemas.microsoft.com/office/drawing/2014/main" id="{5857EEF2-E7E9-4C6E-AF02-65D018D6A56F}"/>
              </a:ext>
            </a:extLst>
          </p:cNvPr>
          <p:cNvSpPr>
            <a:spLocks noGrp="1"/>
          </p:cNvSpPr>
          <p:nvPr>
            <p:ph type="sldNum" sz="quarter" idx="12"/>
          </p:nvPr>
        </p:nvSpPr>
        <p:spPr/>
        <p:txBody>
          <a:bodyPr/>
          <a:lstStyle/>
          <a:p>
            <a:fld id="{23505E5D-FE0E-484C-85CB-8CDDCCFAFDEA}" type="slidenum">
              <a:rPr lang="zh-CN" altLang="en-US" smtClean="0"/>
              <a:t>31</a:t>
            </a:fld>
            <a:endParaRPr lang="zh-CN" altLang="en-US" dirty="0"/>
          </a:p>
        </p:txBody>
      </p:sp>
      <p:sp>
        <p:nvSpPr>
          <p:cNvPr id="34" name="Title 1">
            <a:extLst>
              <a:ext uri="{FF2B5EF4-FFF2-40B4-BE49-F238E27FC236}">
                <a16:creationId xmlns:a16="http://schemas.microsoft.com/office/drawing/2014/main" id="{A66BAF5C-B91F-49AA-AB2E-B6690F5F8DCA}"/>
              </a:ext>
            </a:extLst>
          </p:cNvPr>
          <p:cNvSpPr>
            <a:spLocks noGrp="1"/>
          </p:cNvSpPr>
          <p:nvPr>
            <p:ph type="title"/>
          </p:nvPr>
        </p:nvSpPr>
        <p:spPr>
          <a:xfrm>
            <a:off x="600594" y="321169"/>
            <a:ext cx="10753206" cy="1325563"/>
          </a:xfrm>
        </p:spPr>
        <p:txBody>
          <a:bodyPr>
            <a:normAutofit/>
          </a:bodyPr>
          <a:lstStyle/>
          <a:p>
            <a:r>
              <a:rPr lang="en-US" sz="4000" dirty="0">
                <a:solidFill>
                  <a:srgbClr val="0070C0"/>
                </a:solidFill>
              </a:rPr>
              <a:t>Prompt-tuning-based </a:t>
            </a:r>
            <a:r>
              <a:rPr lang="en-US" altLang="zh-CN" sz="4000" dirty="0">
                <a:solidFill>
                  <a:schemeClr val="accent5"/>
                </a:solidFill>
              </a:rPr>
              <a:t>Machine Learning/Unlearning: </a:t>
            </a:r>
            <a:br>
              <a:rPr lang="en-US" altLang="zh-CN" sz="4000" dirty="0">
                <a:solidFill>
                  <a:schemeClr val="accent5"/>
                </a:solidFill>
              </a:rPr>
            </a:br>
            <a:r>
              <a:rPr lang="en-US" altLang="zh-CN" sz="2800" b="1" dirty="0">
                <a:solidFill>
                  <a:schemeClr val="accent5"/>
                </a:solidFill>
              </a:rPr>
              <a:t>Weighted aggregation</a:t>
            </a:r>
            <a:endParaRPr lang="en-US" sz="2800" b="1" dirty="0">
              <a:solidFill>
                <a:schemeClr val="accent5"/>
              </a:solidFill>
            </a:endParaRPr>
          </a:p>
        </p:txBody>
      </p:sp>
      <p:sp>
        <p:nvSpPr>
          <p:cNvPr id="36" name="文本框 35">
            <a:extLst>
              <a:ext uri="{FF2B5EF4-FFF2-40B4-BE49-F238E27FC236}">
                <a16:creationId xmlns:a16="http://schemas.microsoft.com/office/drawing/2014/main" id="{B6A610A4-B33A-49D7-9D9D-6414F947CD40}"/>
              </a:ext>
            </a:extLst>
          </p:cNvPr>
          <p:cNvSpPr txBox="1"/>
          <p:nvPr/>
        </p:nvSpPr>
        <p:spPr>
          <a:xfrm>
            <a:off x="657745" y="1767060"/>
            <a:ext cx="7267055" cy="400110"/>
          </a:xfrm>
          <a:prstGeom prst="rect">
            <a:avLst/>
          </a:prstGeom>
          <a:noFill/>
        </p:spPr>
        <p:txBody>
          <a:bodyPr wrap="square" rtlCol="0">
            <a:spAutoFit/>
          </a:bodyPr>
          <a:lstStyle/>
          <a:p>
            <a:pPr lvl="0">
              <a:spcBef>
                <a:spcPts val="600"/>
              </a:spcBef>
            </a:pPr>
            <a:r>
              <a:rPr lang="en-US" altLang="zh-CN" sz="2000" dirty="0">
                <a:solidFill>
                  <a:srgbClr val="0070C0"/>
                </a:solidFill>
              </a:rPr>
              <a:t>4. </a:t>
            </a:r>
            <a:r>
              <a:rPr lang="en-US" altLang="zh-CN" sz="2000" b="1" dirty="0">
                <a:solidFill>
                  <a:srgbClr val="0070C0"/>
                </a:solidFill>
              </a:rPr>
              <a:t>Adaptive Weighted Aggregation</a:t>
            </a:r>
          </a:p>
        </p:txBody>
      </p:sp>
      <p:pic>
        <p:nvPicPr>
          <p:cNvPr id="73" name="图片 72">
            <a:extLst>
              <a:ext uri="{FF2B5EF4-FFF2-40B4-BE49-F238E27FC236}">
                <a16:creationId xmlns:a16="http://schemas.microsoft.com/office/drawing/2014/main" id="{C9E95E97-0659-4072-8C14-13145C72B0D8}"/>
              </a:ext>
            </a:extLst>
          </p:cNvPr>
          <p:cNvPicPr>
            <a:picLocks noChangeAspect="1"/>
          </p:cNvPicPr>
          <p:nvPr/>
        </p:nvPicPr>
        <p:blipFill>
          <a:blip r:embed="rId4"/>
          <a:stretch>
            <a:fillRect/>
          </a:stretch>
        </p:blipFill>
        <p:spPr>
          <a:xfrm>
            <a:off x="652462" y="2390066"/>
            <a:ext cx="5167312" cy="686508"/>
          </a:xfrm>
          <a:prstGeom prst="rect">
            <a:avLst/>
          </a:prstGeom>
        </p:spPr>
      </p:pic>
      <p:grpSp>
        <p:nvGrpSpPr>
          <p:cNvPr id="5" name="组合 4">
            <a:extLst>
              <a:ext uri="{FF2B5EF4-FFF2-40B4-BE49-F238E27FC236}">
                <a16:creationId xmlns:a16="http://schemas.microsoft.com/office/drawing/2014/main" id="{D96A8DDB-D309-42B8-9E03-E54A98618F9F}"/>
              </a:ext>
            </a:extLst>
          </p:cNvPr>
          <p:cNvGrpSpPr/>
          <p:nvPr/>
        </p:nvGrpSpPr>
        <p:grpSpPr>
          <a:xfrm>
            <a:off x="5590632" y="1679866"/>
            <a:ext cx="6691387" cy="4119465"/>
            <a:chOff x="5547992" y="1409810"/>
            <a:chExt cx="6691387" cy="4119465"/>
          </a:xfrm>
        </p:grpSpPr>
        <p:sp>
          <p:nvSpPr>
            <p:cNvPr id="76" name="文本框 75">
              <a:extLst>
                <a:ext uri="{FF2B5EF4-FFF2-40B4-BE49-F238E27FC236}">
                  <a16:creationId xmlns:a16="http://schemas.microsoft.com/office/drawing/2014/main" id="{89129FA1-2079-4F04-8ACC-79CAABDF50B8}"/>
                </a:ext>
              </a:extLst>
            </p:cNvPr>
            <p:cNvSpPr txBox="1"/>
            <p:nvPr/>
          </p:nvSpPr>
          <p:spPr>
            <a:xfrm>
              <a:off x="11099574" y="1564088"/>
              <a:ext cx="415498" cy="369332"/>
            </a:xfrm>
            <a:prstGeom prst="rect">
              <a:avLst/>
            </a:prstGeom>
            <a:noFill/>
          </p:spPr>
          <p:txBody>
            <a:bodyPr wrap="none" rtlCol="0">
              <a:spAutoFit/>
            </a:bodyPr>
            <a:lstStyle/>
            <a:p>
              <a:r>
                <a:rPr lang="zh-CN" altLang="en-US" b="1" dirty="0">
                  <a:solidFill>
                    <a:srgbClr val="FF0000"/>
                  </a:solidFill>
                </a:rPr>
                <a:t>④</a:t>
              </a:r>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855E0D39-1205-4DDF-A953-EE20C5C220FD}"/>
                    </a:ext>
                  </a:extLst>
                </p:cNvPr>
                <p:cNvSpPr txBox="1"/>
                <p:nvPr/>
              </p:nvSpPr>
              <p:spPr>
                <a:xfrm>
                  <a:off x="6565814" y="1409810"/>
                  <a:ext cx="1094436" cy="523220"/>
                </a:xfrm>
                <a:prstGeom prst="rect">
                  <a:avLst/>
                </a:prstGeom>
                <a:noFill/>
              </p:spPr>
              <p:txBody>
                <a:bodyPr wrap="square" rtlCol="0">
                  <a:spAutoFit/>
                </a:bodyPr>
                <a:lstStyle/>
                <a:p>
                  <a:r>
                    <a:rPr lang="en-US" altLang="zh-CN" sz="1400" dirty="0"/>
                    <a:t>Optimal prompt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1" i="0" smtClean="0">
                              <a:latin typeface="Cambria Math" panose="02040503050406030204" pitchFamily="18" charset="0"/>
                            </a:rPr>
                            <m:t>𝐩</m:t>
                          </m:r>
                        </m:e>
                        <m:sub>
                          <m:r>
                            <a:rPr lang="en-US" altLang="zh-CN" sz="1400" b="0" i="1" smtClean="0">
                              <a:latin typeface="Cambria Math" panose="02040503050406030204" pitchFamily="18" charset="0"/>
                            </a:rPr>
                            <m:t>𝑘</m:t>
                          </m:r>
                        </m:sub>
                        <m:sup>
                          <m:r>
                            <a:rPr lang="en-US" altLang="zh-CN" sz="1400" b="0" i="1" smtClean="0">
                              <a:latin typeface="Cambria Math" panose="02040503050406030204" pitchFamily="18" charset="0"/>
                            </a:rPr>
                            <m:t>∗</m:t>
                          </m:r>
                        </m:sup>
                      </m:sSubSup>
                    </m:oMath>
                  </a14:m>
                  <a:endParaRPr lang="zh-CN" altLang="en-US" sz="1400" dirty="0"/>
                </a:p>
              </p:txBody>
            </p:sp>
          </mc:Choice>
          <mc:Fallback xmlns="">
            <p:sp>
              <p:nvSpPr>
                <p:cNvPr id="78" name="文本框 77">
                  <a:extLst>
                    <a:ext uri="{FF2B5EF4-FFF2-40B4-BE49-F238E27FC236}">
                      <a16:creationId xmlns:a16="http://schemas.microsoft.com/office/drawing/2014/main" id="{855E0D39-1205-4DDF-A953-EE20C5C220FD}"/>
                    </a:ext>
                  </a:extLst>
                </p:cNvPr>
                <p:cNvSpPr txBox="1">
                  <a:spLocks noRot="1" noChangeAspect="1" noMove="1" noResize="1" noEditPoints="1" noAdjustHandles="1" noChangeArrowheads="1" noChangeShapeType="1" noTextEdit="1"/>
                </p:cNvSpPr>
                <p:nvPr/>
              </p:nvSpPr>
              <p:spPr>
                <a:xfrm>
                  <a:off x="6565814" y="1409810"/>
                  <a:ext cx="1094436" cy="523220"/>
                </a:xfrm>
                <a:prstGeom prst="rect">
                  <a:avLst/>
                </a:prstGeom>
                <a:blipFill>
                  <a:blip r:embed="rId5"/>
                  <a:stretch>
                    <a:fillRect l="-1667" t="-2353" b="-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44DFD54F-B87D-4F82-A334-433093FF41BA}"/>
                    </a:ext>
                  </a:extLst>
                </p:cNvPr>
                <p:cNvSpPr txBox="1"/>
                <p:nvPr/>
              </p:nvSpPr>
              <p:spPr>
                <a:xfrm>
                  <a:off x="7618616" y="1409810"/>
                  <a:ext cx="1579343" cy="539891"/>
                </a:xfrm>
                <a:prstGeom prst="rect">
                  <a:avLst/>
                </a:prstGeom>
                <a:noFill/>
              </p:spPr>
              <p:txBody>
                <a:bodyPr wrap="none" rtlCol="0">
                  <a:spAutoFit/>
                </a:bodyPr>
                <a:lstStyle/>
                <a:p>
                  <a:r>
                    <a:rPr lang="en-US" altLang="zh-CN" sz="1400" dirty="0"/>
                    <a:t>Optimal prompted </a:t>
                  </a:r>
                </a:p>
                <a:p>
                  <a:r>
                    <a:rPr lang="en-US" altLang="zh-CN" sz="1400" dirty="0"/>
                    <a:t>data </a:t>
                  </a:r>
                  <a14:m>
                    <m:oMath xmlns:m="http://schemas.openxmlformats.org/officeDocument/2006/math">
                      <m:r>
                        <a:rPr lang="en-US" altLang="zh-CN" sz="1400" i="1" smtClean="0">
                          <a:latin typeface="Cambria Math" panose="02040503050406030204" pitchFamily="18" charset="0"/>
                        </a:rPr>
                        <m:t> </m:t>
                      </m:r>
                    </m:oMath>
                  </a14:m>
                  <a:endParaRPr lang="zh-CN" altLang="en-US" sz="1400" dirty="0"/>
                </a:p>
              </p:txBody>
            </p:sp>
          </mc:Choice>
          <mc:Fallback xmlns="">
            <p:sp>
              <p:nvSpPr>
                <p:cNvPr id="79" name="文本框 78">
                  <a:extLst>
                    <a:ext uri="{FF2B5EF4-FFF2-40B4-BE49-F238E27FC236}">
                      <a16:creationId xmlns:a16="http://schemas.microsoft.com/office/drawing/2014/main" id="{44DFD54F-B87D-4F82-A334-433093FF41BA}"/>
                    </a:ext>
                  </a:extLst>
                </p:cNvPr>
                <p:cNvSpPr txBox="1">
                  <a:spLocks noRot="1" noChangeAspect="1" noMove="1" noResize="1" noEditPoints="1" noAdjustHandles="1" noChangeArrowheads="1" noChangeShapeType="1" noTextEdit="1"/>
                </p:cNvSpPr>
                <p:nvPr/>
              </p:nvSpPr>
              <p:spPr>
                <a:xfrm>
                  <a:off x="7618616" y="1409810"/>
                  <a:ext cx="1579343" cy="539891"/>
                </a:xfrm>
                <a:prstGeom prst="rect">
                  <a:avLst/>
                </a:prstGeom>
                <a:blipFill>
                  <a:blip r:embed="rId6"/>
                  <a:stretch>
                    <a:fillRect l="-1158" t="-2273" r="-386" b="-79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E261C690-34FC-4495-B294-2DD0FD7E7E9C}"/>
                    </a:ext>
                  </a:extLst>
                </p:cNvPr>
                <p:cNvSpPr txBox="1"/>
                <p:nvPr/>
              </p:nvSpPr>
              <p:spPr>
                <a:xfrm>
                  <a:off x="5547992" y="1409810"/>
                  <a:ext cx="1059457" cy="523220"/>
                </a:xfrm>
                <a:prstGeom prst="rect">
                  <a:avLst/>
                </a:prstGeom>
                <a:noFill/>
              </p:spPr>
              <p:txBody>
                <a:bodyPr wrap="none" rtlCol="0">
                  <a:spAutoFit/>
                </a:bodyPr>
                <a:lstStyle/>
                <a:p>
                  <a:pPr algn="ctr"/>
                  <a:r>
                    <a:rPr lang="en-US" altLang="zh-CN" sz="1400" dirty="0"/>
                    <a:t>Private data</a:t>
                  </a:r>
                </a:p>
                <a:p>
                  <a:pPr algn="ctr"/>
                  <a:r>
                    <a:rPr lang="en-US" altLang="zh-CN" sz="1400" dirty="0"/>
                    <a:t> </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1" i="0">
                              <a:latin typeface="Cambria Math" panose="02040503050406030204" pitchFamily="18" charset="0"/>
                            </a:rPr>
                            <m:t>𝐱</m:t>
                          </m:r>
                        </m:e>
                        <m:sub>
                          <m:r>
                            <a:rPr lang="en-US" altLang="zh-CN" sz="1400" b="0" i="1" smtClean="0">
                              <a:latin typeface="Cambria Math" panose="02040503050406030204" pitchFamily="18" charset="0"/>
                            </a:rPr>
                            <m:t>𝑖</m:t>
                          </m:r>
                        </m:sub>
                      </m:sSub>
                    </m:oMath>
                  </a14:m>
                  <a:endParaRPr lang="zh-CN" altLang="en-US" sz="1400" dirty="0"/>
                </a:p>
              </p:txBody>
            </p:sp>
          </mc:Choice>
          <mc:Fallback xmlns="">
            <p:sp>
              <p:nvSpPr>
                <p:cNvPr id="80" name="文本框 79">
                  <a:extLst>
                    <a:ext uri="{FF2B5EF4-FFF2-40B4-BE49-F238E27FC236}">
                      <a16:creationId xmlns:a16="http://schemas.microsoft.com/office/drawing/2014/main" id="{E261C690-34FC-4495-B294-2DD0FD7E7E9C}"/>
                    </a:ext>
                  </a:extLst>
                </p:cNvPr>
                <p:cNvSpPr txBox="1">
                  <a:spLocks noRot="1" noChangeAspect="1" noMove="1" noResize="1" noEditPoints="1" noAdjustHandles="1" noChangeArrowheads="1" noChangeShapeType="1" noTextEdit="1"/>
                </p:cNvSpPr>
                <p:nvPr/>
              </p:nvSpPr>
              <p:spPr>
                <a:xfrm>
                  <a:off x="5547992" y="1409810"/>
                  <a:ext cx="1059457" cy="523220"/>
                </a:xfrm>
                <a:prstGeom prst="rect">
                  <a:avLst/>
                </a:prstGeom>
                <a:blipFill>
                  <a:blip r:embed="rId7"/>
                  <a:stretch>
                    <a:fillRect l="-1149" t="-2353" r="-1149"/>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74D66DB2-B3C8-4311-AA82-122E3FA7F516}"/>
                </a:ext>
              </a:extLst>
            </p:cNvPr>
            <p:cNvPicPr>
              <a:picLocks noChangeAspect="1"/>
            </p:cNvPicPr>
            <p:nvPr/>
          </p:nvPicPr>
          <p:blipFill rotWithShape="1">
            <a:blip r:embed="rId8"/>
            <a:srcRect l="72232" t="31442" r="13591" b="32391"/>
            <a:stretch/>
          </p:blipFill>
          <p:spPr>
            <a:xfrm>
              <a:off x="8153795" y="1634550"/>
              <a:ext cx="320278" cy="246368"/>
            </a:xfrm>
            <a:prstGeom prst="rect">
              <a:avLst/>
            </a:prstGeom>
          </p:spPr>
        </p:pic>
        <p:pic>
          <p:nvPicPr>
            <p:cNvPr id="2" name="图片 1">
              <a:extLst>
                <a:ext uri="{FF2B5EF4-FFF2-40B4-BE49-F238E27FC236}">
                  <a16:creationId xmlns:a16="http://schemas.microsoft.com/office/drawing/2014/main" id="{545B7152-D71E-441D-B800-937B13114F6F}"/>
                </a:ext>
              </a:extLst>
            </p:cNvPr>
            <p:cNvPicPr>
              <a:picLocks noChangeAspect="1"/>
            </p:cNvPicPr>
            <p:nvPr/>
          </p:nvPicPr>
          <p:blipFill>
            <a:blip r:embed="rId9"/>
            <a:stretch>
              <a:fillRect/>
            </a:stretch>
          </p:blipFill>
          <p:spPr>
            <a:xfrm>
              <a:off x="5860689" y="1984468"/>
              <a:ext cx="6378690" cy="3544807"/>
            </a:xfrm>
            <a:prstGeom prst="rect">
              <a:avLst/>
            </a:prstGeom>
          </p:spPr>
        </p:pic>
      </p:grpSp>
    </p:spTree>
    <p:extLst>
      <p:ext uri="{BB962C8B-B14F-4D97-AF65-F5344CB8AC3E}">
        <p14:creationId xmlns:p14="http://schemas.microsoft.com/office/powerpoint/2010/main" val="159471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C2970F-D808-4485-9BF9-DDCAE501DA28}"/>
              </a:ext>
            </a:extLst>
          </p:cNvPr>
          <p:cNvSpPr txBox="1">
            <a:spLocks/>
          </p:cNvSpPr>
          <p:nvPr/>
        </p:nvSpPr>
        <p:spPr>
          <a:xfrm>
            <a:off x="735866" y="365125"/>
            <a:ext cx="111928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accent5"/>
              </a:solidFill>
            </a:endParaRPr>
          </a:p>
        </p:txBody>
      </p:sp>
      <p:sp>
        <p:nvSpPr>
          <p:cNvPr id="4" name="灯片编号占位符 3">
            <a:extLst>
              <a:ext uri="{FF2B5EF4-FFF2-40B4-BE49-F238E27FC236}">
                <a16:creationId xmlns:a16="http://schemas.microsoft.com/office/drawing/2014/main" id="{5857EEF2-E7E9-4C6E-AF02-65D018D6A56F}"/>
              </a:ext>
            </a:extLst>
          </p:cNvPr>
          <p:cNvSpPr>
            <a:spLocks noGrp="1"/>
          </p:cNvSpPr>
          <p:nvPr>
            <p:ph type="sldNum" sz="quarter" idx="12"/>
          </p:nvPr>
        </p:nvSpPr>
        <p:spPr/>
        <p:txBody>
          <a:bodyPr/>
          <a:lstStyle/>
          <a:p>
            <a:fld id="{23505E5D-FE0E-484C-85CB-8CDDCCFAFDEA}" type="slidenum">
              <a:rPr lang="zh-CN" altLang="en-US" smtClean="0"/>
              <a:t>32</a:t>
            </a:fld>
            <a:endParaRPr lang="zh-CN" altLang="en-US" dirty="0"/>
          </a:p>
        </p:txBody>
      </p:sp>
      <p:sp>
        <p:nvSpPr>
          <p:cNvPr id="34" name="Title 1">
            <a:extLst>
              <a:ext uri="{FF2B5EF4-FFF2-40B4-BE49-F238E27FC236}">
                <a16:creationId xmlns:a16="http://schemas.microsoft.com/office/drawing/2014/main" id="{A66BAF5C-B91F-49AA-AB2E-B6690F5F8DCA}"/>
              </a:ext>
            </a:extLst>
          </p:cNvPr>
          <p:cNvSpPr>
            <a:spLocks noGrp="1"/>
          </p:cNvSpPr>
          <p:nvPr>
            <p:ph type="title"/>
          </p:nvPr>
        </p:nvSpPr>
        <p:spPr>
          <a:xfrm>
            <a:off x="600594" y="321169"/>
            <a:ext cx="10580023" cy="1325563"/>
          </a:xfrm>
        </p:spPr>
        <p:txBody>
          <a:bodyPr>
            <a:normAutofit fontScale="90000"/>
          </a:bodyPr>
          <a:lstStyle/>
          <a:p>
            <a:r>
              <a:rPr lang="en-US" sz="4000" dirty="0">
                <a:solidFill>
                  <a:srgbClr val="0070C0"/>
                </a:solidFill>
              </a:rPr>
              <a:t>Prompt-tuning-based </a:t>
            </a:r>
            <a:r>
              <a:rPr lang="en-US" altLang="zh-CN" sz="4000" dirty="0">
                <a:solidFill>
                  <a:schemeClr val="accent5"/>
                </a:solidFill>
              </a:rPr>
              <a:t>Machine Learning/Unlearning:</a:t>
            </a:r>
            <a:r>
              <a:rPr lang="en-US" sz="4000" dirty="0">
                <a:solidFill>
                  <a:srgbClr val="0070C0"/>
                </a:solidFill>
              </a:rPr>
              <a:t> </a:t>
            </a:r>
            <a:br>
              <a:rPr lang="en-US" sz="4000" dirty="0">
                <a:solidFill>
                  <a:srgbClr val="0070C0"/>
                </a:solidFill>
              </a:rPr>
            </a:br>
            <a:r>
              <a:rPr lang="en-US" altLang="zh-CN" sz="3100" b="1" dirty="0">
                <a:solidFill>
                  <a:schemeClr val="accent5"/>
                </a:solidFill>
              </a:rPr>
              <a:t>Unlearning</a:t>
            </a:r>
            <a:endParaRPr lang="en-US" sz="3100" b="1" dirty="0">
              <a:solidFill>
                <a:srgbClr val="0070C0"/>
              </a:solidFill>
            </a:endParaRPr>
          </a:p>
        </p:txBody>
      </p:sp>
      <p:sp>
        <p:nvSpPr>
          <p:cNvPr id="12" name="文本框 11">
            <a:extLst>
              <a:ext uri="{FF2B5EF4-FFF2-40B4-BE49-F238E27FC236}">
                <a16:creationId xmlns:a16="http://schemas.microsoft.com/office/drawing/2014/main" id="{4AEDB3CA-2E3C-42FD-A960-2DB6681BF8FC}"/>
              </a:ext>
            </a:extLst>
          </p:cNvPr>
          <p:cNvSpPr txBox="1"/>
          <p:nvPr/>
        </p:nvSpPr>
        <p:spPr>
          <a:xfrm>
            <a:off x="657745" y="1767060"/>
            <a:ext cx="7267055" cy="2523768"/>
          </a:xfrm>
          <a:prstGeom prst="rect">
            <a:avLst/>
          </a:prstGeom>
          <a:noFill/>
        </p:spPr>
        <p:txBody>
          <a:bodyPr wrap="square" rtlCol="0">
            <a:spAutoFit/>
          </a:bodyPr>
          <a:lstStyle/>
          <a:p>
            <a:pPr lvl="0">
              <a:spcBef>
                <a:spcPts val="600"/>
              </a:spcBef>
            </a:pPr>
            <a:r>
              <a:rPr lang="en-US" altLang="zh-CN" sz="2000" dirty="0">
                <a:solidFill>
                  <a:srgbClr val="0070C0"/>
                </a:solidFill>
              </a:rPr>
              <a:t>5. </a:t>
            </a:r>
            <a:r>
              <a:rPr lang="en-US" altLang="zh-CN" sz="2000" b="1" dirty="0">
                <a:solidFill>
                  <a:srgbClr val="0070C0"/>
                </a:solidFill>
              </a:rPr>
              <a:t>Unlearning of Prompts</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Remove the data from the cluster</a:t>
            </a:r>
          </a:p>
          <a:p>
            <a:pPr marL="285750" indent="-285750">
              <a:spcBef>
                <a:spcPts val="600"/>
              </a:spcBef>
              <a:buFont typeface="Wingdings" panose="05000000000000000000" pitchFamily="2" charset="2"/>
              <a:buChar char="§"/>
            </a:pPr>
            <a:r>
              <a:rPr lang="en-US" altLang="zh-CN" dirty="0">
                <a:solidFill>
                  <a:schemeClr val="tx1">
                    <a:lumMod val="95000"/>
                    <a:lumOff val="5000"/>
                  </a:schemeClr>
                </a:solidFill>
              </a:rPr>
              <a:t>Update </a:t>
            </a:r>
            <a:r>
              <a:rPr lang="en-US" altLang="zh-CN" dirty="0"/>
              <a:t>affected p</a:t>
            </a:r>
            <a:r>
              <a:rPr lang="en-US" altLang="zh-CN" dirty="0">
                <a:solidFill>
                  <a:schemeClr val="tx1">
                    <a:lumMod val="95000"/>
                    <a:lumOff val="5000"/>
                  </a:schemeClr>
                </a:solidFill>
              </a:rPr>
              <a:t>rompts &amp; weights</a:t>
            </a:r>
          </a:p>
          <a:p>
            <a:pPr marL="285750" indent="-285750">
              <a:spcBef>
                <a:spcPts val="600"/>
              </a:spcBef>
              <a:buFont typeface="Wingdings" panose="05000000000000000000" pitchFamily="2" charset="2"/>
              <a:buChar char="§"/>
            </a:pPr>
            <a:endParaRPr lang="en-US" altLang="zh-CN" dirty="0">
              <a:solidFill>
                <a:schemeClr val="accent1">
                  <a:lumMod val="75000"/>
                </a:schemeClr>
              </a:solidFill>
            </a:endParaRPr>
          </a:p>
          <a:p>
            <a:pPr>
              <a:spcBef>
                <a:spcPts val="600"/>
              </a:spcBef>
            </a:pPr>
            <a:r>
              <a:rPr lang="en-US" altLang="zh-CN" dirty="0">
                <a:solidFill>
                  <a:srgbClr val="FF0000"/>
                </a:solidFill>
              </a:rPr>
              <a:t>The backbone remains frozen!</a:t>
            </a:r>
          </a:p>
          <a:p>
            <a:pPr>
              <a:spcBef>
                <a:spcPts val="600"/>
              </a:spcBef>
            </a:pPr>
            <a:endParaRPr lang="en-US" altLang="zh-CN" dirty="0">
              <a:solidFill>
                <a:schemeClr val="accent1">
                  <a:lumMod val="75000"/>
                </a:schemeClr>
              </a:solidFill>
            </a:endParaRPr>
          </a:p>
          <a:p>
            <a:pPr marL="285750" indent="-285750">
              <a:spcBef>
                <a:spcPts val="600"/>
              </a:spcBef>
              <a:buFont typeface="Wingdings" panose="05000000000000000000" pitchFamily="2" charset="2"/>
              <a:buChar char="Ø"/>
            </a:pPr>
            <a:endParaRPr lang="en-US" altLang="zh-CN" b="1" dirty="0">
              <a:solidFill>
                <a:schemeClr val="tx1">
                  <a:lumMod val="95000"/>
                  <a:lumOff val="5000"/>
                </a:schemeClr>
              </a:solidFill>
            </a:endParaRPr>
          </a:p>
        </p:txBody>
      </p:sp>
      <p:sp>
        <p:nvSpPr>
          <p:cNvPr id="2" name="矩形 1">
            <a:extLst>
              <a:ext uri="{FF2B5EF4-FFF2-40B4-BE49-F238E27FC236}">
                <a16:creationId xmlns:a16="http://schemas.microsoft.com/office/drawing/2014/main" id="{2E4C510B-6785-47CB-A483-1120CBDE02FD}"/>
              </a:ext>
            </a:extLst>
          </p:cNvPr>
          <p:cNvSpPr/>
          <p:nvPr/>
        </p:nvSpPr>
        <p:spPr>
          <a:xfrm>
            <a:off x="678763" y="3935286"/>
            <a:ext cx="3172343" cy="1431161"/>
          </a:xfrm>
          <a:prstGeom prst="rect">
            <a:avLst/>
          </a:prstGeom>
        </p:spPr>
        <p:txBody>
          <a:bodyPr wrap="none">
            <a:spAutoFit/>
          </a:bodyPr>
          <a:lstStyle/>
          <a:p>
            <a:pPr>
              <a:spcBef>
                <a:spcPts val="600"/>
              </a:spcBef>
            </a:pPr>
            <a:r>
              <a:rPr lang="en-US" altLang="zh-CN" b="1" dirty="0">
                <a:solidFill>
                  <a:srgbClr val="0070C0"/>
                </a:solidFill>
              </a:rPr>
              <a:t>Advantages:</a:t>
            </a:r>
          </a:p>
          <a:p>
            <a:pPr marL="285750" indent="-285750">
              <a:spcBef>
                <a:spcPts val="600"/>
              </a:spcBef>
              <a:buFont typeface="Wingdings" panose="05000000000000000000" pitchFamily="2" charset="2"/>
              <a:buChar char="§"/>
            </a:pPr>
            <a:r>
              <a:rPr lang="en-US" altLang="zh-CN" dirty="0">
                <a:solidFill>
                  <a:srgbClr val="0070C0"/>
                </a:solidFill>
              </a:rPr>
              <a:t>Efficient unlearning</a:t>
            </a:r>
          </a:p>
          <a:p>
            <a:pPr marL="285750" indent="-285750">
              <a:spcBef>
                <a:spcPts val="600"/>
              </a:spcBef>
              <a:buFont typeface="Wingdings" panose="05000000000000000000" pitchFamily="2" charset="2"/>
              <a:buChar char="§"/>
            </a:pPr>
            <a:r>
              <a:rPr lang="en-US" altLang="zh-CN">
                <a:solidFill>
                  <a:srgbClr val="0070C0"/>
                </a:solidFill>
              </a:rPr>
              <a:t>Avoid </a:t>
            </a:r>
            <a:r>
              <a:rPr lang="en-US" altLang="zh-CN" dirty="0">
                <a:solidFill>
                  <a:srgbClr val="0070C0"/>
                </a:solidFill>
              </a:rPr>
              <a:t>catastrophic forgetting</a:t>
            </a:r>
          </a:p>
          <a:p>
            <a:pPr marL="285750" indent="-285750">
              <a:spcBef>
                <a:spcPts val="600"/>
              </a:spcBef>
              <a:buFont typeface="Arial" panose="020B0604020202020204" pitchFamily="34" charset="0"/>
              <a:buChar char="•"/>
            </a:pPr>
            <a:endParaRPr lang="zh-CN" altLang="en-US" dirty="0"/>
          </a:p>
        </p:txBody>
      </p:sp>
      <p:grpSp>
        <p:nvGrpSpPr>
          <p:cNvPr id="9" name="组合 8">
            <a:extLst>
              <a:ext uri="{FF2B5EF4-FFF2-40B4-BE49-F238E27FC236}">
                <a16:creationId xmlns:a16="http://schemas.microsoft.com/office/drawing/2014/main" id="{5841BC9B-0DB8-45F3-82DB-15CA72EBBA08}"/>
              </a:ext>
            </a:extLst>
          </p:cNvPr>
          <p:cNvGrpSpPr/>
          <p:nvPr/>
        </p:nvGrpSpPr>
        <p:grpSpPr>
          <a:xfrm>
            <a:off x="4917410" y="1665653"/>
            <a:ext cx="7211616" cy="3647492"/>
            <a:chOff x="4917410" y="1665653"/>
            <a:chExt cx="7211616" cy="3647492"/>
          </a:xfrm>
        </p:grpSpPr>
        <p:pic>
          <p:nvPicPr>
            <p:cNvPr id="8" name="图片 7">
              <a:extLst>
                <a:ext uri="{FF2B5EF4-FFF2-40B4-BE49-F238E27FC236}">
                  <a16:creationId xmlns:a16="http://schemas.microsoft.com/office/drawing/2014/main" id="{7EE7A78C-3DE0-4BEC-B23D-612BD63E5EEF}"/>
                </a:ext>
              </a:extLst>
            </p:cNvPr>
            <p:cNvPicPr>
              <a:picLocks noChangeAspect="1"/>
            </p:cNvPicPr>
            <p:nvPr/>
          </p:nvPicPr>
          <p:blipFill>
            <a:blip r:embed="rId3"/>
            <a:stretch>
              <a:fillRect/>
            </a:stretch>
          </p:blipFill>
          <p:spPr>
            <a:xfrm>
              <a:off x="4917410" y="2051478"/>
              <a:ext cx="7211616" cy="3261667"/>
            </a:xfrm>
            <a:prstGeom prst="rect">
              <a:avLst/>
            </a:prstGeom>
          </p:spPr>
        </p:pic>
        <p:sp>
          <p:nvSpPr>
            <p:cNvPr id="13" name="乘号 12">
              <a:extLst>
                <a:ext uri="{FF2B5EF4-FFF2-40B4-BE49-F238E27FC236}">
                  <a16:creationId xmlns:a16="http://schemas.microsoft.com/office/drawing/2014/main" id="{EDE6C2DE-77D9-4732-857D-BAFD4ED7C3F8}"/>
                </a:ext>
              </a:extLst>
            </p:cNvPr>
            <p:cNvSpPr/>
            <p:nvPr/>
          </p:nvSpPr>
          <p:spPr>
            <a:xfrm>
              <a:off x="7329345" y="4551184"/>
              <a:ext cx="633845" cy="633845"/>
            </a:xfrm>
            <a:prstGeom prst="mathMultiply">
              <a:avLst>
                <a:gd name="adj1" fmla="val 99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5" name="图形 4" descr="重复">
              <a:extLst>
                <a:ext uri="{FF2B5EF4-FFF2-40B4-BE49-F238E27FC236}">
                  <a16:creationId xmlns:a16="http://schemas.microsoft.com/office/drawing/2014/main" id="{BE2427D2-3010-4C44-A68F-07395A8DB7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1603" y="4656405"/>
              <a:ext cx="341141" cy="341141"/>
            </a:xfrm>
            <a:prstGeom prst="rect">
              <a:avLst/>
            </a:prstGeom>
          </p:spPr>
        </p:pic>
        <p:pic>
          <p:nvPicPr>
            <p:cNvPr id="17" name="图形 16" descr="重复">
              <a:extLst>
                <a:ext uri="{FF2B5EF4-FFF2-40B4-BE49-F238E27FC236}">
                  <a16:creationId xmlns:a16="http://schemas.microsoft.com/office/drawing/2014/main" id="{29BD5902-41E5-438B-92AD-3D6C3E540B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4440" y="4654060"/>
              <a:ext cx="341141" cy="341141"/>
            </a:xfrm>
            <a:prstGeom prst="rect">
              <a:avLst/>
            </a:prstGeom>
          </p:spPr>
        </p:pic>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E5CF6DB3-DA8D-4FD0-A1B3-486CA757E361}"/>
                    </a:ext>
                  </a:extLst>
                </p:cNvPr>
                <p:cNvSpPr txBox="1"/>
                <p:nvPr/>
              </p:nvSpPr>
              <p:spPr>
                <a:xfrm>
                  <a:off x="5775407" y="1665653"/>
                  <a:ext cx="1059457" cy="523220"/>
                </a:xfrm>
                <a:prstGeom prst="rect">
                  <a:avLst/>
                </a:prstGeom>
                <a:noFill/>
              </p:spPr>
              <p:txBody>
                <a:bodyPr wrap="none" rtlCol="0">
                  <a:spAutoFit/>
                </a:bodyPr>
                <a:lstStyle/>
                <a:p>
                  <a:pPr algn="ctr"/>
                  <a:r>
                    <a:rPr lang="en-US" altLang="zh-CN" sz="1400" dirty="0"/>
                    <a:t>Private data</a:t>
                  </a:r>
                </a:p>
                <a:p>
                  <a:pPr algn="ctr"/>
                  <a:r>
                    <a:rPr lang="en-US" altLang="zh-CN" sz="1400" dirty="0"/>
                    <a:t> </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1" i="0">
                              <a:latin typeface="Cambria Math" panose="02040503050406030204" pitchFamily="18" charset="0"/>
                            </a:rPr>
                            <m:t>𝐱</m:t>
                          </m:r>
                        </m:e>
                        <m:sub>
                          <m:r>
                            <a:rPr lang="en-US" altLang="zh-CN" sz="1400" b="0" i="1" smtClean="0">
                              <a:latin typeface="Cambria Math" panose="02040503050406030204" pitchFamily="18" charset="0"/>
                            </a:rPr>
                            <m:t>𝑖</m:t>
                          </m:r>
                        </m:sub>
                      </m:sSub>
                    </m:oMath>
                  </a14:m>
                  <a:endParaRPr lang="zh-CN" altLang="en-US" sz="1400" dirty="0"/>
                </a:p>
              </p:txBody>
            </p:sp>
          </mc:Choice>
          <mc:Fallback xmlns="">
            <p:sp>
              <p:nvSpPr>
                <p:cNvPr id="88" name="文本框 87">
                  <a:extLst>
                    <a:ext uri="{FF2B5EF4-FFF2-40B4-BE49-F238E27FC236}">
                      <a16:creationId xmlns:a16="http://schemas.microsoft.com/office/drawing/2014/main" id="{E5CF6DB3-DA8D-4FD0-A1B3-486CA757E361}"/>
                    </a:ext>
                  </a:extLst>
                </p:cNvPr>
                <p:cNvSpPr txBox="1">
                  <a:spLocks noRot="1" noChangeAspect="1" noMove="1" noResize="1" noEditPoints="1" noAdjustHandles="1" noChangeArrowheads="1" noChangeShapeType="1" noTextEdit="1"/>
                </p:cNvSpPr>
                <p:nvPr/>
              </p:nvSpPr>
              <p:spPr>
                <a:xfrm>
                  <a:off x="5775407" y="1665653"/>
                  <a:ext cx="1059457" cy="523220"/>
                </a:xfrm>
                <a:prstGeom prst="rect">
                  <a:avLst/>
                </a:prstGeom>
                <a:blipFill>
                  <a:blip r:embed="rId6"/>
                  <a:stretch>
                    <a:fillRect l="-1149" t="-2326" r="-1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94FFDD24-561E-4682-A523-05666737FB22}"/>
                    </a:ext>
                  </a:extLst>
                </p:cNvPr>
                <p:cNvSpPr txBox="1"/>
                <p:nvPr/>
              </p:nvSpPr>
              <p:spPr>
                <a:xfrm>
                  <a:off x="7044335" y="1665653"/>
                  <a:ext cx="1094436" cy="523220"/>
                </a:xfrm>
                <a:prstGeom prst="rect">
                  <a:avLst/>
                </a:prstGeom>
                <a:noFill/>
              </p:spPr>
              <p:txBody>
                <a:bodyPr wrap="square" rtlCol="0">
                  <a:spAutoFit/>
                </a:bodyPr>
                <a:lstStyle/>
                <a:p>
                  <a:r>
                    <a:rPr lang="en-US" altLang="zh-CN" sz="1400" dirty="0"/>
                    <a:t>Optimal prompt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1" i="0" smtClean="0">
                              <a:latin typeface="Cambria Math" panose="02040503050406030204" pitchFamily="18" charset="0"/>
                            </a:rPr>
                            <m:t>𝐩</m:t>
                          </m:r>
                        </m:e>
                        <m:sub>
                          <m:r>
                            <a:rPr lang="en-US" altLang="zh-CN" sz="1400" b="0" i="1" smtClean="0">
                              <a:latin typeface="Cambria Math" panose="02040503050406030204" pitchFamily="18" charset="0"/>
                            </a:rPr>
                            <m:t>𝑘</m:t>
                          </m:r>
                        </m:sub>
                        <m:sup>
                          <m:r>
                            <a:rPr lang="en-US" altLang="zh-CN" sz="1400" b="0" i="1" smtClean="0">
                              <a:latin typeface="Cambria Math" panose="02040503050406030204" pitchFamily="18" charset="0"/>
                            </a:rPr>
                            <m:t>∗</m:t>
                          </m:r>
                        </m:sup>
                      </m:sSubSup>
                    </m:oMath>
                  </a14:m>
                  <a:endParaRPr lang="zh-CN" altLang="en-US" sz="1400" dirty="0"/>
                </a:p>
              </p:txBody>
            </p:sp>
          </mc:Choice>
          <mc:Fallback xmlns="">
            <p:sp>
              <p:nvSpPr>
                <p:cNvPr id="91" name="文本框 90">
                  <a:extLst>
                    <a:ext uri="{FF2B5EF4-FFF2-40B4-BE49-F238E27FC236}">
                      <a16:creationId xmlns:a16="http://schemas.microsoft.com/office/drawing/2014/main" id="{94FFDD24-561E-4682-A523-05666737FB22}"/>
                    </a:ext>
                  </a:extLst>
                </p:cNvPr>
                <p:cNvSpPr txBox="1">
                  <a:spLocks noRot="1" noChangeAspect="1" noMove="1" noResize="1" noEditPoints="1" noAdjustHandles="1" noChangeArrowheads="1" noChangeShapeType="1" noTextEdit="1"/>
                </p:cNvSpPr>
                <p:nvPr/>
              </p:nvSpPr>
              <p:spPr>
                <a:xfrm>
                  <a:off x="7044335" y="1665653"/>
                  <a:ext cx="1094436" cy="523220"/>
                </a:xfrm>
                <a:prstGeom prst="rect">
                  <a:avLst/>
                </a:prstGeom>
                <a:blipFill>
                  <a:blip r:embed="rId7"/>
                  <a:stretch>
                    <a:fillRect l="-1676" t="-2326" b="-116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E7F6CC28-7698-4C65-9A17-5964F41A9A8A}"/>
                    </a:ext>
                  </a:extLst>
                </p:cNvPr>
                <p:cNvSpPr txBox="1"/>
                <p:nvPr/>
              </p:nvSpPr>
              <p:spPr>
                <a:xfrm>
                  <a:off x="8068709" y="1665653"/>
                  <a:ext cx="1579343" cy="539891"/>
                </a:xfrm>
                <a:prstGeom prst="rect">
                  <a:avLst/>
                </a:prstGeom>
                <a:noFill/>
              </p:spPr>
              <p:txBody>
                <a:bodyPr wrap="none" rtlCol="0">
                  <a:spAutoFit/>
                </a:bodyPr>
                <a:lstStyle/>
                <a:p>
                  <a:r>
                    <a:rPr lang="en-US" altLang="zh-CN" sz="1400" dirty="0"/>
                    <a:t>Optimal prompted </a:t>
                  </a:r>
                </a:p>
                <a:p>
                  <a:r>
                    <a:rPr lang="en-US" altLang="zh-CN" sz="1400" dirty="0"/>
                    <a:t>data </a:t>
                  </a:r>
                  <a14:m>
                    <m:oMath xmlns:m="http://schemas.openxmlformats.org/officeDocument/2006/math">
                      <m:r>
                        <a:rPr lang="en-US" altLang="zh-CN" sz="1400" i="1" smtClean="0">
                          <a:latin typeface="Cambria Math" panose="02040503050406030204" pitchFamily="18" charset="0"/>
                        </a:rPr>
                        <m:t> </m:t>
                      </m:r>
                    </m:oMath>
                  </a14:m>
                  <a:endParaRPr lang="zh-CN" altLang="en-US" sz="1400" dirty="0"/>
                </a:p>
              </p:txBody>
            </p:sp>
          </mc:Choice>
          <mc:Fallback xmlns="">
            <p:sp>
              <p:nvSpPr>
                <p:cNvPr id="92" name="文本框 91">
                  <a:extLst>
                    <a:ext uri="{FF2B5EF4-FFF2-40B4-BE49-F238E27FC236}">
                      <a16:creationId xmlns:a16="http://schemas.microsoft.com/office/drawing/2014/main" id="{E7F6CC28-7698-4C65-9A17-5964F41A9A8A}"/>
                    </a:ext>
                  </a:extLst>
                </p:cNvPr>
                <p:cNvSpPr txBox="1">
                  <a:spLocks noRot="1" noChangeAspect="1" noMove="1" noResize="1" noEditPoints="1" noAdjustHandles="1" noChangeArrowheads="1" noChangeShapeType="1" noTextEdit="1"/>
                </p:cNvSpPr>
                <p:nvPr/>
              </p:nvSpPr>
              <p:spPr>
                <a:xfrm>
                  <a:off x="8068709" y="1665653"/>
                  <a:ext cx="1579343" cy="539891"/>
                </a:xfrm>
                <a:prstGeom prst="rect">
                  <a:avLst/>
                </a:prstGeom>
                <a:blipFill>
                  <a:blip r:embed="rId8"/>
                  <a:stretch>
                    <a:fillRect l="-1158" t="-2247" r="-386" b="-7865"/>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3D9C4E1F-A4C1-4C6D-BDBB-CE7542612154}"/>
                </a:ext>
              </a:extLst>
            </p:cNvPr>
            <p:cNvPicPr>
              <a:picLocks noChangeAspect="1"/>
            </p:cNvPicPr>
            <p:nvPr/>
          </p:nvPicPr>
          <p:blipFill rotWithShape="1">
            <a:blip r:embed="rId9"/>
            <a:srcRect l="72232" t="31442" r="13591" b="32391"/>
            <a:stretch/>
          </p:blipFill>
          <p:spPr>
            <a:xfrm>
              <a:off x="8613363" y="1909343"/>
              <a:ext cx="320278" cy="246368"/>
            </a:xfrm>
            <a:prstGeom prst="rect">
              <a:avLst/>
            </a:prstGeom>
          </p:spPr>
        </p:pic>
      </p:grpSp>
      <p:sp>
        <p:nvSpPr>
          <p:cNvPr id="6" name="矩形 7">
            <a:extLst>
              <a:ext uri="{FF2B5EF4-FFF2-40B4-BE49-F238E27FC236}">
                <a16:creationId xmlns:a16="http://schemas.microsoft.com/office/drawing/2014/main" id="{7CBBDC80-165E-AF3B-157A-067A3E956B08}"/>
              </a:ext>
            </a:extLst>
          </p:cNvPr>
          <p:cNvSpPr/>
          <p:nvPr/>
        </p:nvSpPr>
        <p:spPr>
          <a:xfrm>
            <a:off x="675992" y="5956775"/>
            <a:ext cx="10369236" cy="307777"/>
          </a:xfrm>
          <a:prstGeom prst="rect">
            <a:avLst/>
          </a:prstGeom>
        </p:spPr>
        <p:txBody>
          <a:bodyPr wrap="square">
            <a:spAutoFit/>
          </a:bodyPr>
          <a:lstStyle/>
          <a:p>
            <a:r>
              <a:rPr lang="en-US" altLang="zh-CN" sz="1400" dirty="0"/>
              <a:t>Jie Xu, Zihan Wu, Cong Wang, Xiaohua Jia: </a:t>
            </a:r>
            <a:r>
              <a:rPr lang="en-US" altLang="zh-CN" sz="1400" dirty="0" err="1"/>
              <a:t>LMEraser</a:t>
            </a:r>
            <a:r>
              <a:rPr lang="en-US" altLang="zh-CN" sz="1400" dirty="0"/>
              <a:t>: Large Model Unlearning via Adaptive Prompt Tuning. AISTATS, 2025.</a:t>
            </a:r>
            <a:endParaRPr lang="zh-CN" altLang="en-US" sz="1400" dirty="0"/>
          </a:p>
        </p:txBody>
      </p:sp>
    </p:spTree>
    <p:extLst>
      <p:ext uri="{BB962C8B-B14F-4D97-AF65-F5344CB8AC3E}">
        <p14:creationId xmlns:p14="http://schemas.microsoft.com/office/powerpoint/2010/main" val="4259576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Concluding Remarks</a:t>
            </a:r>
          </a:p>
        </p:txBody>
      </p:sp>
      <p:sp>
        <p:nvSpPr>
          <p:cNvPr id="10" name="TextBox 9"/>
          <p:cNvSpPr txBox="1"/>
          <p:nvPr/>
        </p:nvSpPr>
        <p:spPr>
          <a:xfrm>
            <a:off x="838200" y="1690688"/>
            <a:ext cx="7056120" cy="1384995"/>
          </a:xfrm>
          <a:prstGeom prst="rect">
            <a:avLst/>
          </a:prstGeom>
          <a:noFill/>
        </p:spPr>
        <p:txBody>
          <a:bodyPr wrap="square" rtlCol="0">
            <a:spAutoFit/>
          </a:bodyPr>
          <a:lstStyle/>
          <a:p>
            <a:pPr marL="971550" lvl="1" indent="-514350">
              <a:buFont typeface="+mj-lt"/>
              <a:buAutoNum type="arabicPeriod"/>
            </a:pPr>
            <a:endParaRPr lang="en-HK" sz="2800" dirty="0"/>
          </a:p>
          <a:p>
            <a:endParaRPr lang="en-HK" sz="2800" dirty="0"/>
          </a:p>
          <a:p>
            <a:endParaRPr lang="en-US" sz="2800" dirty="0"/>
          </a:p>
        </p:txBody>
      </p:sp>
      <p:sp>
        <p:nvSpPr>
          <p:cNvPr id="3" name="Slide Number Placeholder 2"/>
          <p:cNvSpPr>
            <a:spLocks noGrp="1"/>
          </p:cNvSpPr>
          <p:nvPr>
            <p:ph type="sldNum" sz="quarter" idx="12"/>
          </p:nvPr>
        </p:nvSpPr>
        <p:spPr/>
        <p:txBody>
          <a:bodyPr/>
          <a:lstStyle/>
          <a:p>
            <a:fld id="{5E0DA8E7-4075-4DDC-B4E4-EAE16763CFD9}" type="slidenum">
              <a:rPr lang="en-US" smtClean="0"/>
              <a:t>33</a:t>
            </a:fld>
            <a:endParaRPr lang="en-US"/>
          </a:p>
        </p:txBody>
      </p:sp>
      <p:sp>
        <p:nvSpPr>
          <p:cNvPr id="8" name="Content Placeholder 2"/>
          <p:cNvSpPr>
            <a:spLocks noGrp="1"/>
          </p:cNvSpPr>
          <p:nvPr>
            <p:ph idx="1"/>
          </p:nvPr>
        </p:nvSpPr>
        <p:spPr>
          <a:xfrm>
            <a:off x="838198" y="1958532"/>
            <a:ext cx="10515601" cy="4831372"/>
          </a:xfrm>
          <a:ln w="28575">
            <a:noFill/>
          </a:ln>
        </p:spPr>
        <p:txBody>
          <a:bodyPr>
            <a:normAutofit/>
          </a:bodyPr>
          <a:lstStyle/>
          <a:p>
            <a:pPr marL="0" indent="0">
              <a:spcBef>
                <a:spcPts val="1800"/>
              </a:spcBef>
              <a:buNone/>
            </a:pPr>
            <a:r>
              <a:rPr lang="en-US" dirty="0"/>
              <a:t>Three key technologies to facilitate data sharing:</a:t>
            </a:r>
            <a:endParaRPr lang="en-HK" dirty="0"/>
          </a:p>
          <a:p>
            <a:pPr marL="446088" lvl="1" indent="-446088">
              <a:spcBef>
                <a:spcPts val="1800"/>
              </a:spcBef>
            </a:pPr>
            <a:r>
              <a:rPr lang="en-HK" sz="2800" dirty="0"/>
              <a:t>Secure data authorization and its compliant computation</a:t>
            </a:r>
          </a:p>
          <a:p>
            <a:pPr marL="446088" lvl="1" indent="-446088">
              <a:spcBef>
                <a:spcPts val="1800"/>
              </a:spcBef>
            </a:pPr>
            <a:r>
              <a:rPr lang="en-HK" sz="2800" dirty="0"/>
              <a:t>Contribution-based data valuation</a:t>
            </a:r>
          </a:p>
          <a:p>
            <a:pPr marL="446088" lvl="1" indent="-446088">
              <a:spcBef>
                <a:spcPts val="1800"/>
              </a:spcBef>
            </a:pPr>
            <a:r>
              <a:rPr lang="en-HK" sz="2800" dirty="0"/>
              <a:t>Efficient unlearning</a:t>
            </a:r>
          </a:p>
          <a:p>
            <a:pPr marL="446088" lvl="1" indent="-446088"/>
            <a:endParaRPr lang="en-US" sz="2800" dirty="0"/>
          </a:p>
        </p:txBody>
      </p:sp>
    </p:spTree>
    <p:extLst>
      <p:ext uri="{BB962C8B-B14F-4D97-AF65-F5344CB8AC3E}">
        <p14:creationId xmlns:p14="http://schemas.microsoft.com/office/powerpoint/2010/main" val="90981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84300" y="1384465"/>
            <a:ext cx="9367668" cy="1070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3800" dirty="0">
                <a:solidFill>
                  <a:srgbClr val="0070C0"/>
                </a:solidFill>
                <a:latin typeface="+mn-lt"/>
              </a:rPr>
              <a:t>Data sharing and distributed training is </a:t>
            </a:r>
          </a:p>
          <a:p>
            <a:r>
              <a:rPr lang="en-HK" sz="3800" dirty="0">
                <a:solidFill>
                  <a:srgbClr val="0070C0"/>
                </a:solidFill>
                <a:latin typeface="+mn-lt"/>
              </a:rPr>
              <a:t>a future direction for collective intelligence</a:t>
            </a:r>
          </a:p>
        </p:txBody>
      </p:sp>
      <p:sp>
        <p:nvSpPr>
          <p:cNvPr id="2" name="Slide Number Placeholder 1">
            <a:extLst>
              <a:ext uri="{FF2B5EF4-FFF2-40B4-BE49-F238E27FC236}">
                <a16:creationId xmlns:a16="http://schemas.microsoft.com/office/drawing/2014/main" id="{94E0E55A-BAA5-A340-A8C2-6E6E3710D829}"/>
              </a:ext>
            </a:extLst>
          </p:cNvPr>
          <p:cNvSpPr>
            <a:spLocks noGrp="1"/>
          </p:cNvSpPr>
          <p:nvPr>
            <p:ph type="sldNum" sz="quarter" idx="12"/>
          </p:nvPr>
        </p:nvSpPr>
        <p:spPr/>
        <p:txBody>
          <a:bodyPr/>
          <a:lstStyle/>
          <a:p>
            <a:fld id="{DFEEA9F7-3D7A-48B9-B47B-3DF92E1AF644}" type="slidenum">
              <a:rPr lang="en-US" smtClean="0"/>
              <a:t>34</a:t>
            </a:fld>
            <a:endParaRPr lang="en-US"/>
          </a:p>
        </p:txBody>
      </p:sp>
      <p:pic>
        <p:nvPicPr>
          <p:cNvPr id="8" name="Picture 7">
            <a:extLst>
              <a:ext uri="{FF2B5EF4-FFF2-40B4-BE49-F238E27FC236}">
                <a16:creationId xmlns:a16="http://schemas.microsoft.com/office/drawing/2014/main" id="{A6FF636A-3A3A-AA41-81F9-CB44665B8B8D}"/>
              </a:ext>
            </a:extLst>
          </p:cNvPr>
          <p:cNvPicPr>
            <a:picLocks noChangeAspect="1"/>
          </p:cNvPicPr>
          <p:nvPr/>
        </p:nvPicPr>
        <p:blipFill>
          <a:blip r:embed="rId3"/>
          <a:stretch>
            <a:fillRect/>
          </a:stretch>
        </p:blipFill>
        <p:spPr>
          <a:xfrm>
            <a:off x="4323522" y="3771686"/>
            <a:ext cx="3130825" cy="1565413"/>
          </a:xfrm>
          <a:prstGeom prst="rect">
            <a:avLst/>
          </a:prstGeom>
        </p:spPr>
      </p:pic>
    </p:spTree>
    <p:extLst>
      <p:ext uri="{BB962C8B-B14F-4D97-AF65-F5344CB8AC3E}">
        <p14:creationId xmlns:p14="http://schemas.microsoft.com/office/powerpoint/2010/main" val="266232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Challenges</a:t>
            </a:r>
          </a:p>
        </p:txBody>
      </p:sp>
      <p:sp>
        <p:nvSpPr>
          <p:cNvPr id="3" name="Content Placeholder 2"/>
          <p:cNvSpPr>
            <a:spLocks noGrp="1"/>
          </p:cNvSpPr>
          <p:nvPr>
            <p:ph idx="1"/>
          </p:nvPr>
        </p:nvSpPr>
        <p:spPr>
          <a:xfrm>
            <a:off x="838200" y="1825625"/>
            <a:ext cx="9192491" cy="4351338"/>
          </a:xfrm>
        </p:spPr>
        <p:txBody>
          <a:bodyPr>
            <a:normAutofit/>
          </a:bodyPr>
          <a:lstStyle/>
          <a:p>
            <a:pPr marL="358775" indent="-358775">
              <a:buFont typeface="+mj-lt"/>
              <a:buAutoNum type="arabicPeriod"/>
            </a:pPr>
            <a:r>
              <a:rPr lang="en-US" dirty="0"/>
              <a:t>Lack of secure authorization and its compliant computation scheme</a:t>
            </a:r>
          </a:p>
          <a:p>
            <a:pPr lvl="1"/>
            <a:r>
              <a:rPr lang="en-US" dirty="0"/>
              <a:t>Shared data shall be only used for its authorized app, and nothing else</a:t>
            </a:r>
          </a:p>
          <a:p>
            <a:pPr marL="358775" indent="-358775">
              <a:buFont typeface="+mj-lt"/>
              <a:buAutoNum type="arabicPeriod"/>
            </a:pPr>
            <a:r>
              <a:rPr lang="en-US" dirty="0"/>
              <a:t>Lack of incentive for data sharing </a:t>
            </a:r>
          </a:p>
          <a:p>
            <a:pPr lvl="1"/>
            <a:r>
              <a:rPr lang="en-US" dirty="0"/>
              <a:t>Data owner shall have a fair share of the profit generated from the trained models/apps</a:t>
            </a:r>
          </a:p>
          <a:p>
            <a:pPr marL="358775" indent="-358775">
              <a:buFont typeface="+mj-lt"/>
              <a:buAutoNum type="arabicPeriod"/>
            </a:pPr>
            <a:r>
              <a:rPr lang="en-US" dirty="0"/>
              <a:t>Lack of “unlearning” scheme </a:t>
            </a:r>
          </a:p>
          <a:p>
            <a:pPr lvl="1"/>
            <a:r>
              <a:rPr lang="en-US" dirty="0"/>
              <a:t>Data owners shall have the right to remove their data and its influence from the trained models</a:t>
            </a:r>
          </a:p>
        </p:txBody>
      </p:sp>
      <p:sp>
        <p:nvSpPr>
          <p:cNvPr id="4" name="Slide Number Placeholder 3"/>
          <p:cNvSpPr>
            <a:spLocks noGrp="1"/>
          </p:cNvSpPr>
          <p:nvPr>
            <p:ph type="sldNum" sz="quarter" idx="12"/>
          </p:nvPr>
        </p:nvSpPr>
        <p:spPr/>
        <p:txBody>
          <a:bodyPr/>
          <a:lstStyle/>
          <a:p>
            <a:fld id="{DFEEA9F7-3D7A-48B9-B47B-3DF92E1AF644}" type="slidenum">
              <a:rPr lang="en-US" smtClean="0"/>
              <a:t>4</a:t>
            </a:fld>
            <a:endParaRPr lang="en-US"/>
          </a:p>
        </p:txBody>
      </p:sp>
    </p:spTree>
    <p:extLst>
      <p:ext uri="{BB962C8B-B14F-4D97-AF65-F5344CB8AC3E}">
        <p14:creationId xmlns:p14="http://schemas.microsoft.com/office/powerpoint/2010/main" val="248762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60" y="379603"/>
            <a:ext cx="8440937" cy="1325563"/>
          </a:xfrm>
        </p:spPr>
        <p:txBody>
          <a:bodyPr/>
          <a:lstStyle/>
          <a:p>
            <a:r>
              <a:rPr lang="en-HK" dirty="0">
                <a:solidFill>
                  <a:srgbClr val="0070C0"/>
                </a:solidFill>
                <a:cs typeface="Helvetica" panose="020B0604020202020204" pitchFamily="34" charset="0"/>
              </a:rPr>
              <a:t>Tasks</a:t>
            </a:r>
            <a:endParaRPr lang="en-US" dirty="0">
              <a:solidFill>
                <a:srgbClr val="0070C0"/>
              </a:solidFill>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98753EE-7DBF-46A5-8F7D-F18EBC81EE51}" type="slidenum">
              <a:rPr lang="en-US" smtClean="0"/>
              <a:t>5</a:t>
            </a:fld>
            <a:endParaRPr lang="en-US"/>
          </a:p>
        </p:txBody>
      </p:sp>
      <p:grpSp>
        <p:nvGrpSpPr>
          <p:cNvPr id="46" name="Group 45">
            <a:extLst>
              <a:ext uri="{FF2B5EF4-FFF2-40B4-BE49-F238E27FC236}">
                <a16:creationId xmlns:a16="http://schemas.microsoft.com/office/drawing/2014/main" id="{0B36376A-A2BC-CB4A-A63A-74ED38877B8A}"/>
              </a:ext>
            </a:extLst>
          </p:cNvPr>
          <p:cNvGrpSpPr/>
          <p:nvPr/>
        </p:nvGrpSpPr>
        <p:grpSpPr>
          <a:xfrm>
            <a:off x="7144599" y="1872834"/>
            <a:ext cx="4164049" cy="3893425"/>
            <a:chOff x="6925362" y="1966777"/>
            <a:chExt cx="4286822" cy="3657697"/>
          </a:xfrm>
        </p:grpSpPr>
        <p:grpSp>
          <p:nvGrpSpPr>
            <p:cNvPr id="47" name="Group 46">
              <a:extLst>
                <a:ext uri="{FF2B5EF4-FFF2-40B4-BE49-F238E27FC236}">
                  <a16:creationId xmlns:a16="http://schemas.microsoft.com/office/drawing/2014/main" id="{FE6FB5E8-5EB5-6146-867C-77A790752EA6}"/>
                </a:ext>
              </a:extLst>
            </p:cNvPr>
            <p:cNvGrpSpPr/>
            <p:nvPr/>
          </p:nvGrpSpPr>
          <p:grpSpPr>
            <a:xfrm>
              <a:off x="6925362" y="1966777"/>
              <a:ext cx="4286822" cy="3657697"/>
              <a:chOff x="4566109" y="2250715"/>
              <a:chExt cx="5716472" cy="4255903"/>
            </a:xfrm>
          </p:grpSpPr>
          <p:pic>
            <p:nvPicPr>
              <p:cNvPr id="63" name="Picture 62">
                <a:extLst>
                  <a:ext uri="{FF2B5EF4-FFF2-40B4-BE49-F238E27FC236}">
                    <a16:creationId xmlns:a16="http://schemas.microsoft.com/office/drawing/2014/main" id="{1773AF5D-7538-2344-88BB-978060B08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920" y="2678008"/>
                <a:ext cx="448354" cy="463947"/>
              </a:xfrm>
              <a:prstGeom prst="rect">
                <a:avLst/>
              </a:prstGeom>
            </p:spPr>
          </p:pic>
          <p:sp>
            <p:nvSpPr>
              <p:cNvPr id="64" name="TextBox 63">
                <a:extLst>
                  <a:ext uri="{FF2B5EF4-FFF2-40B4-BE49-F238E27FC236}">
                    <a16:creationId xmlns:a16="http://schemas.microsoft.com/office/drawing/2014/main" id="{0E55A5A5-F941-F04E-8FDC-8BB66077636D}"/>
                  </a:ext>
                </a:extLst>
              </p:cNvPr>
              <p:cNvSpPr txBox="1"/>
              <p:nvPr/>
            </p:nvSpPr>
            <p:spPr>
              <a:xfrm>
                <a:off x="5917818" y="4702899"/>
                <a:ext cx="819866" cy="370074"/>
              </a:xfrm>
              <a:prstGeom prst="rect">
                <a:avLst/>
              </a:prstGeom>
              <a:noFill/>
            </p:spPr>
            <p:txBody>
              <a:bodyPr wrap="none" rtlCol="0">
                <a:spAutoFit/>
              </a:bodyPr>
              <a:lstStyle/>
              <a:p>
                <a:r>
                  <a:rPr lang="en-HK" sz="1600" dirty="0">
                    <a:solidFill>
                      <a:schemeClr val="accent5"/>
                    </a:solidFill>
                    <a:cs typeface="Times New Roman" panose="02020603050405020304" pitchFamily="18" charset="0"/>
                  </a:rPr>
                  <a:t>Apps</a:t>
                </a:r>
              </a:p>
            </p:txBody>
          </p:sp>
          <p:sp>
            <p:nvSpPr>
              <p:cNvPr id="65" name="TextBox 64">
                <a:extLst>
                  <a:ext uri="{FF2B5EF4-FFF2-40B4-BE49-F238E27FC236}">
                    <a16:creationId xmlns:a16="http://schemas.microsoft.com/office/drawing/2014/main" id="{B994B0C0-EEC5-B04F-ACF6-FB5304DCD0B5}"/>
                  </a:ext>
                </a:extLst>
              </p:cNvPr>
              <p:cNvSpPr txBox="1"/>
              <p:nvPr/>
            </p:nvSpPr>
            <p:spPr>
              <a:xfrm>
                <a:off x="4794616" y="2250715"/>
                <a:ext cx="1618606" cy="370074"/>
              </a:xfrm>
              <a:prstGeom prst="rect">
                <a:avLst/>
              </a:prstGeom>
              <a:noFill/>
            </p:spPr>
            <p:txBody>
              <a:bodyPr wrap="none" rtlCol="0">
                <a:spAutoFit/>
              </a:bodyPr>
              <a:lstStyle/>
              <a:p>
                <a:r>
                  <a:rPr lang="en-HK" sz="1600" b="1" dirty="0">
                    <a:solidFill>
                      <a:schemeClr val="accent5"/>
                    </a:solidFill>
                    <a:cs typeface="Times New Roman" panose="02020603050405020304" pitchFamily="18" charset="0"/>
                  </a:rPr>
                  <a:t>Data owner</a:t>
                </a:r>
              </a:p>
            </p:txBody>
          </p:sp>
          <p:pic>
            <p:nvPicPr>
              <p:cNvPr id="67" name="Picture 66">
                <a:extLst>
                  <a:ext uri="{FF2B5EF4-FFF2-40B4-BE49-F238E27FC236}">
                    <a16:creationId xmlns:a16="http://schemas.microsoft.com/office/drawing/2014/main" id="{4375763B-F5B6-044E-B6E6-991C4F29A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518" y="5239652"/>
                <a:ext cx="777132" cy="626898"/>
              </a:xfrm>
              <a:prstGeom prst="rect">
                <a:avLst/>
              </a:prstGeom>
            </p:spPr>
          </p:pic>
          <p:sp>
            <p:nvSpPr>
              <p:cNvPr id="68" name="TextBox 67">
                <a:extLst>
                  <a:ext uri="{FF2B5EF4-FFF2-40B4-BE49-F238E27FC236}">
                    <a16:creationId xmlns:a16="http://schemas.microsoft.com/office/drawing/2014/main" id="{C2BDD224-F3D8-AE49-84E2-66BEEDA6F150}"/>
                  </a:ext>
                </a:extLst>
              </p:cNvPr>
              <p:cNvSpPr txBox="1"/>
              <p:nvPr/>
            </p:nvSpPr>
            <p:spPr>
              <a:xfrm>
                <a:off x="4605643" y="5867400"/>
                <a:ext cx="2205294" cy="639218"/>
              </a:xfrm>
              <a:prstGeom prst="rect">
                <a:avLst/>
              </a:prstGeom>
              <a:noFill/>
            </p:spPr>
            <p:txBody>
              <a:bodyPr wrap="none" rtlCol="0">
                <a:spAutoFit/>
              </a:bodyPr>
              <a:lstStyle/>
              <a:p>
                <a:r>
                  <a:rPr lang="en-US" altLang="zh-CN" sz="1600" b="1" dirty="0">
                    <a:solidFill>
                      <a:schemeClr val="accent5"/>
                    </a:solidFill>
                    <a:cs typeface="Times New Roman" panose="02020603050405020304" pitchFamily="18" charset="0"/>
                  </a:rPr>
                  <a:t>Data </a:t>
                </a:r>
                <a:r>
                  <a:rPr lang="en-HK" altLang="zh-CN" sz="1600" b="1" dirty="0">
                    <a:solidFill>
                      <a:schemeClr val="accent5"/>
                    </a:solidFill>
                    <a:cs typeface="Times New Roman" panose="02020603050405020304" pitchFamily="18" charset="0"/>
                  </a:rPr>
                  <a:t>c</a:t>
                </a:r>
                <a:r>
                  <a:rPr lang="en-HK" sz="1600" b="1" dirty="0">
                    <a:solidFill>
                      <a:schemeClr val="accent5"/>
                    </a:solidFill>
                    <a:cs typeface="Times New Roman" panose="02020603050405020304" pitchFamily="18" charset="0"/>
                  </a:rPr>
                  <a:t>onsumer/ </a:t>
                </a:r>
              </a:p>
              <a:p>
                <a:r>
                  <a:rPr lang="en-HK" sz="1600" b="1" dirty="0">
                    <a:solidFill>
                      <a:schemeClr val="accent5"/>
                    </a:solidFill>
                    <a:cs typeface="Times New Roman" panose="02020603050405020304" pitchFamily="18" charset="0"/>
                  </a:rPr>
                  <a:t>Apps’ owner</a:t>
                </a:r>
              </a:p>
            </p:txBody>
          </p:sp>
          <p:sp>
            <p:nvSpPr>
              <p:cNvPr id="71" name="TextBox 70">
                <a:extLst>
                  <a:ext uri="{FF2B5EF4-FFF2-40B4-BE49-F238E27FC236}">
                    <a16:creationId xmlns:a16="http://schemas.microsoft.com/office/drawing/2014/main" id="{CECB90EA-0F69-D44F-9991-59FCDA4580B5}"/>
                  </a:ext>
                </a:extLst>
              </p:cNvPr>
              <p:cNvSpPr txBox="1"/>
              <p:nvPr/>
            </p:nvSpPr>
            <p:spPr>
              <a:xfrm>
                <a:off x="4566109" y="4262096"/>
                <a:ext cx="1228216" cy="370074"/>
              </a:xfrm>
              <a:prstGeom prst="rect">
                <a:avLst/>
              </a:prstGeom>
              <a:noFill/>
            </p:spPr>
            <p:txBody>
              <a:bodyPr wrap="none" rtlCol="0">
                <a:spAutoFit/>
              </a:bodyPr>
              <a:lstStyle/>
              <a:p>
                <a:r>
                  <a:rPr lang="en-HK" sz="1600" dirty="0">
                    <a:solidFill>
                      <a:schemeClr val="accent5"/>
                    </a:solidFill>
                    <a:cs typeface="Times New Roman" panose="02020603050405020304" pitchFamily="18" charset="0"/>
                  </a:rPr>
                  <a:t>Rewards</a:t>
                </a:r>
              </a:p>
            </p:txBody>
          </p:sp>
          <p:cxnSp>
            <p:nvCxnSpPr>
              <p:cNvPr id="72" name="Elbow Connector 71">
                <a:extLst>
                  <a:ext uri="{FF2B5EF4-FFF2-40B4-BE49-F238E27FC236}">
                    <a16:creationId xmlns:a16="http://schemas.microsoft.com/office/drawing/2014/main" id="{0DBA4725-A309-1F41-89FE-A9BA3E75F445}"/>
                  </a:ext>
                </a:extLst>
              </p:cNvPr>
              <p:cNvCxnSpPr>
                <a:cxnSpLocks/>
                <a:stCxn id="67" idx="0"/>
              </p:cNvCxnSpPr>
              <p:nvPr/>
            </p:nvCxnSpPr>
            <p:spPr>
              <a:xfrm rot="5400000" flipH="1" flipV="1">
                <a:off x="5392103" y="4662581"/>
                <a:ext cx="701051" cy="453091"/>
              </a:xfrm>
              <a:prstGeom prst="bentConnector3">
                <a:avLst>
                  <a:gd name="adj1" fmla="val 5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BCE2D37-1CDD-7E4B-8446-074E4AD9297D}"/>
                  </a:ext>
                </a:extLst>
              </p:cNvPr>
              <p:cNvSpPr txBox="1"/>
              <p:nvPr/>
            </p:nvSpPr>
            <p:spPr>
              <a:xfrm>
                <a:off x="7475372" y="5933160"/>
                <a:ext cx="2807209" cy="370074"/>
              </a:xfrm>
              <a:prstGeom prst="rect">
                <a:avLst/>
              </a:prstGeom>
              <a:noFill/>
            </p:spPr>
            <p:txBody>
              <a:bodyPr wrap="none" rtlCol="0">
                <a:spAutoFit/>
              </a:bodyPr>
              <a:lstStyle/>
              <a:p>
                <a:r>
                  <a:rPr lang="en-HK" sz="1600" b="1" dirty="0">
                    <a:solidFill>
                      <a:schemeClr val="accent5"/>
                    </a:solidFill>
                    <a:cs typeface="Times New Roman" panose="02020603050405020304" pitchFamily="18" charset="0"/>
                  </a:rPr>
                  <a:t>Data sharing platform</a:t>
                </a:r>
              </a:p>
            </p:txBody>
          </p:sp>
          <p:sp>
            <p:nvSpPr>
              <p:cNvPr id="74" name="Rounded Rectangle 73">
                <a:extLst>
                  <a:ext uri="{FF2B5EF4-FFF2-40B4-BE49-F238E27FC236}">
                    <a16:creationId xmlns:a16="http://schemas.microsoft.com/office/drawing/2014/main" id="{9D872EC0-A7E8-3744-B4FB-AF3750785C25}"/>
                  </a:ext>
                </a:extLst>
              </p:cNvPr>
              <p:cNvSpPr/>
              <p:nvPr/>
            </p:nvSpPr>
            <p:spPr>
              <a:xfrm>
                <a:off x="7634201" y="2826751"/>
                <a:ext cx="2295612" cy="3084062"/>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endParaRPr>
              </a:p>
            </p:txBody>
          </p:sp>
          <p:sp>
            <p:nvSpPr>
              <p:cNvPr id="75" name="TextBox 74">
                <a:extLst>
                  <a:ext uri="{FF2B5EF4-FFF2-40B4-BE49-F238E27FC236}">
                    <a16:creationId xmlns:a16="http://schemas.microsoft.com/office/drawing/2014/main" id="{7E67FD7A-4208-3847-A959-28393C6E319D}"/>
                  </a:ext>
                </a:extLst>
              </p:cNvPr>
              <p:cNvSpPr txBox="1"/>
              <p:nvPr/>
            </p:nvSpPr>
            <p:spPr>
              <a:xfrm>
                <a:off x="6605286" y="3697707"/>
                <a:ext cx="1876871" cy="370074"/>
              </a:xfrm>
              <a:prstGeom prst="rect">
                <a:avLst/>
              </a:prstGeom>
              <a:solidFill>
                <a:schemeClr val="bg1"/>
              </a:solidFill>
            </p:spPr>
            <p:txBody>
              <a:bodyPr wrap="none" rtlCol="0">
                <a:spAutoFit/>
              </a:bodyPr>
              <a:lstStyle/>
              <a:p>
                <a:r>
                  <a:rPr lang="en-HK" sz="1600" dirty="0">
                    <a:solidFill>
                      <a:schemeClr val="accent5"/>
                    </a:solidFill>
                    <a:cs typeface="Times New Roman" panose="02020603050405020304" pitchFamily="18" charset="0"/>
                  </a:rPr>
                  <a:t>Authorization </a:t>
                </a:r>
              </a:p>
            </p:txBody>
          </p:sp>
          <p:sp>
            <p:nvSpPr>
              <p:cNvPr id="77" name="TextBox 76">
                <a:extLst>
                  <a:ext uri="{FF2B5EF4-FFF2-40B4-BE49-F238E27FC236}">
                    <a16:creationId xmlns:a16="http://schemas.microsoft.com/office/drawing/2014/main" id="{5651E9DF-8625-5A49-A91F-1D8DAC3C8AAD}"/>
                  </a:ext>
                </a:extLst>
              </p:cNvPr>
              <p:cNvSpPr txBox="1"/>
              <p:nvPr/>
            </p:nvSpPr>
            <p:spPr>
              <a:xfrm>
                <a:off x="6880074" y="4374853"/>
                <a:ext cx="995124" cy="370073"/>
              </a:xfrm>
              <a:prstGeom prst="rect">
                <a:avLst/>
              </a:prstGeom>
              <a:solidFill>
                <a:schemeClr val="bg1"/>
              </a:solidFill>
            </p:spPr>
            <p:txBody>
              <a:bodyPr wrap="none" rtlCol="0">
                <a:spAutoFit/>
              </a:bodyPr>
              <a:lstStyle/>
              <a:p>
                <a:r>
                  <a:rPr lang="en-US" sz="1600" dirty="0">
                    <a:solidFill>
                      <a:schemeClr val="accent5"/>
                    </a:solidFill>
                    <a:cs typeface="Times New Roman" panose="02020603050405020304" pitchFamily="18" charset="0"/>
                  </a:rPr>
                  <a:t>M</a:t>
                </a:r>
                <a:r>
                  <a:rPr lang="en-HK" sz="1600" dirty="0" err="1">
                    <a:solidFill>
                      <a:schemeClr val="accent5"/>
                    </a:solidFill>
                    <a:cs typeface="Times New Roman" panose="02020603050405020304" pitchFamily="18" charset="0"/>
                  </a:rPr>
                  <a:t>odel</a:t>
                </a:r>
                <a:endParaRPr lang="en-HK" sz="1600" dirty="0">
                  <a:solidFill>
                    <a:schemeClr val="accent5"/>
                  </a:solidFill>
                  <a:cs typeface="Times New Roman" panose="02020603050405020304" pitchFamily="18" charset="0"/>
                </a:endParaRPr>
              </a:p>
            </p:txBody>
          </p:sp>
          <p:cxnSp>
            <p:nvCxnSpPr>
              <p:cNvPr id="78" name="Straight Arrow Connector 77">
                <a:extLst>
                  <a:ext uri="{FF2B5EF4-FFF2-40B4-BE49-F238E27FC236}">
                    <a16:creationId xmlns:a16="http://schemas.microsoft.com/office/drawing/2014/main" id="{0ECFB14A-31E2-0444-9983-8F97F6CBC0DB}"/>
                  </a:ext>
                </a:extLst>
              </p:cNvPr>
              <p:cNvCxnSpPr/>
              <p:nvPr/>
            </p:nvCxnSpPr>
            <p:spPr>
              <a:xfrm flipH="1" flipV="1">
                <a:off x="5216838" y="3348027"/>
                <a:ext cx="0" cy="17997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D1B3D85-CB26-AD49-998E-CC96BF4F2605}"/>
                  </a:ext>
                </a:extLst>
              </p:cNvPr>
              <p:cNvSpPr txBox="1"/>
              <p:nvPr/>
            </p:nvSpPr>
            <p:spPr>
              <a:xfrm>
                <a:off x="7764684" y="2949457"/>
                <a:ext cx="2056368" cy="1177507"/>
              </a:xfrm>
              <a:prstGeom prst="rect">
                <a:avLst/>
              </a:prstGeom>
              <a:noFill/>
            </p:spPr>
            <p:txBody>
              <a:bodyPr wrap="square" rtlCol="0">
                <a:spAutoFit/>
              </a:bodyPr>
              <a:lstStyle/>
              <a:p>
                <a:pPr algn="ctr"/>
                <a:r>
                  <a:rPr lang="en-HK" sz="1600" b="1" dirty="0">
                    <a:solidFill>
                      <a:schemeClr val="accent5"/>
                    </a:solidFill>
                    <a:cs typeface="Times New Roman" panose="02020603050405020304" pitchFamily="18" charset="0"/>
                  </a:rPr>
                  <a:t>Data Authorization &amp; Computation </a:t>
                </a:r>
              </a:p>
              <a:p>
                <a:pPr algn="ctr"/>
                <a:endParaRPr lang="en-HK" sz="1600" b="1" dirty="0">
                  <a:solidFill>
                    <a:schemeClr val="accent5"/>
                  </a:solidFill>
                  <a:cs typeface="Times New Roman" panose="02020603050405020304" pitchFamily="18" charset="0"/>
                </a:endParaRPr>
              </a:p>
            </p:txBody>
          </p:sp>
          <p:sp>
            <p:nvSpPr>
              <p:cNvPr id="81" name="TextBox 80">
                <a:extLst>
                  <a:ext uri="{FF2B5EF4-FFF2-40B4-BE49-F238E27FC236}">
                    <a16:creationId xmlns:a16="http://schemas.microsoft.com/office/drawing/2014/main" id="{DFC8DFBA-F060-DF46-8092-8499304F3F6E}"/>
                  </a:ext>
                </a:extLst>
              </p:cNvPr>
              <p:cNvSpPr txBox="1"/>
              <p:nvPr/>
            </p:nvSpPr>
            <p:spPr>
              <a:xfrm>
                <a:off x="5886327" y="3244862"/>
                <a:ext cx="784393" cy="370073"/>
              </a:xfrm>
              <a:prstGeom prst="rect">
                <a:avLst/>
              </a:prstGeom>
              <a:solidFill>
                <a:schemeClr val="bg1"/>
              </a:solidFill>
            </p:spPr>
            <p:txBody>
              <a:bodyPr wrap="none" rtlCol="0">
                <a:spAutoFit/>
              </a:bodyPr>
              <a:lstStyle/>
              <a:p>
                <a:r>
                  <a:rPr lang="en-HK" sz="1600" dirty="0">
                    <a:solidFill>
                      <a:schemeClr val="accent5"/>
                    </a:solidFill>
                    <a:cs typeface="Times New Roman" panose="02020603050405020304" pitchFamily="18" charset="0"/>
                  </a:rPr>
                  <a:t>Data</a:t>
                </a:r>
              </a:p>
            </p:txBody>
          </p:sp>
          <p:cxnSp>
            <p:nvCxnSpPr>
              <p:cNvPr id="82" name="Elbow Connector 81">
                <a:extLst>
                  <a:ext uri="{FF2B5EF4-FFF2-40B4-BE49-F238E27FC236}">
                    <a16:creationId xmlns:a16="http://schemas.microsoft.com/office/drawing/2014/main" id="{6E03CBF7-7210-B34E-B491-A8F88B6D4C87}"/>
                  </a:ext>
                </a:extLst>
              </p:cNvPr>
              <p:cNvCxnSpPr/>
              <p:nvPr/>
            </p:nvCxnSpPr>
            <p:spPr>
              <a:xfrm>
                <a:off x="5488137" y="3325233"/>
                <a:ext cx="548194" cy="489160"/>
              </a:xfrm>
              <a:prstGeom prst="bentConnector3">
                <a:avLst>
                  <a:gd name="adj1" fmla="val 147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1DD010A5-0ECC-694F-8E27-CEA29F2714FB}"/>
                  </a:ext>
                </a:extLst>
              </p:cNvPr>
              <p:cNvCxnSpPr/>
              <p:nvPr/>
            </p:nvCxnSpPr>
            <p:spPr>
              <a:xfrm flipH="1">
                <a:off x="6457295" y="3964463"/>
                <a:ext cx="115696" cy="574136"/>
              </a:xfrm>
              <a:prstGeom prst="bentConnector3">
                <a:avLst>
                  <a:gd name="adj1" fmla="val -19758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D8730EB-6D38-9A49-9D6D-2F323A270938}"/>
                  </a:ext>
                </a:extLst>
              </p:cNvPr>
              <p:cNvCxnSpPr/>
              <p:nvPr/>
            </p:nvCxnSpPr>
            <p:spPr>
              <a:xfrm>
                <a:off x="6807935" y="4054369"/>
                <a:ext cx="145812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EF8A5341-B0FA-4646-97C7-AF9E40164E22}"/>
                </a:ext>
              </a:extLst>
            </p:cNvPr>
            <p:cNvGrpSpPr/>
            <p:nvPr/>
          </p:nvGrpSpPr>
          <p:grpSpPr>
            <a:xfrm>
              <a:off x="8034577" y="3127566"/>
              <a:ext cx="523053" cy="495913"/>
              <a:chOff x="7583850" y="3067843"/>
              <a:chExt cx="805215" cy="720346"/>
            </a:xfrm>
          </p:grpSpPr>
          <p:pic>
            <p:nvPicPr>
              <p:cNvPr id="61" name="Picture 60">
                <a:extLst>
                  <a:ext uri="{FF2B5EF4-FFF2-40B4-BE49-F238E27FC236}">
                    <a16:creationId xmlns:a16="http://schemas.microsoft.com/office/drawing/2014/main" id="{0CAEA267-4A97-9647-A4AC-FE4947313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3850" y="3067843"/>
                <a:ext cx="654579" cy="640362"/>
              </a:xfrm>
              <a:prstGeom prst="rect">
                <a:avLst/>
              </a:prstGeom>
            </p:spPr>
          </p:pic>
          <p:pic>
            <p:nvPicPr>
              <p:cNvPr id="62" name="Picture 61">
                <a:extLst>
                  <a:ext uri="{FF2B5EF4-FFF2-40B4-BE49-F238E27FC236}">
                    <a16:creationId xmlns:a16="http://schemas.microsoft.com/office/drawing/2014/main" id="{3F90E73D-B23B-0648-AAA1-A3AC2B7202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8939" y="3388507"/>
                <a:ext cx="380126" cy="399682"/>
              </a:xfrm>
              <a:prstGeom prst="rect">
                <a:avLst/>
              </a:prstGeom>
            </p:spPr>
          </p:pic>
        </p:grpSp>
        <p:pic>
          <p:nvPicPr>
            <p:cNvPr id="58" name="Picture 57">
              <a:extLst>
                <a:ext uri="{FF2B5EF4-FFF2-40B4-BE49-F238E27FC236}">
                  <a16:creationId xmlns:a16="http://schemas.microsoft.com/office/drawing/2014/main" id="{56EAECDC-FB57-5247-BAD2-EFB6EF0DEBF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4221" y="3718040"/>
              <a:ext cx="375307" cy="404930"/>
            </a:xfrm>
            <a:prstGeom prst="rect">
              <a:avLst/>
            </a:prstGeom>
          </p:spPr>
        </p:pic>
        <p:pic>
          <p:nvPicPr>
            <p:cNvPr id="59" name="Picture 58">
              <a:extLst>
                <a:ext uri="{FF2B5EF4-FFF2-40B4-BE49-F238E27FC236}">
                  <a16:creationId xmlns:a16="http://schemas.microsoft.com/office/drawing/2014/main" id="{72A0B496-BC44-934A-B0A2-08DFFD663D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9686" y="3382519"/>
              <a:ext cx="1033561" cy="1033561"/>
            </a:xfrm>
            <a:prstGeom prst="rect">
              <a:avLst/>
            </a:prstGeom>
          </p:spPr>
        </p:pic>
        <p:pic>
          <p:nvPicPr>
            <p:cNvPr id="60" name="Picture 59">
              <a:extLst>
                <a:ext uri="{FF2B5EF4-FFF2-40B4-BE49-F238E27FC236}">
                  <a16:creationId xmlns:a16="http://schemas.microsoft.com/office/drawing/2014/main" id="{24EDA84B-0FDC-0F48-AD9E-8AA73D1A172E}"/>
                </a:ext>
              </a:extLst>
            </p:cNvPr>
            <p:cNvPicPr>
              <a:picLocks noChangeAspect="1"/>
            </p:cNvPicPr>
            <p:nvPr/>
          </p:nvPicPr>
          <p:blipFill>
            <a:blip r:embed="rId9">
              <a:duotone>
                <a:schemeClr val="accent4">
                  <a:shade val="45000"/>
                  <a:satMod val="135000"/>
                </a:schemeClr>
                <a:prstClr val="white"/>
              </a:duotone>
            </a:blip>
            <a:stretch>
              <a:fillRect/>
            </a:stretch>
          </p:blipFill>
          <p:spPr>
            <a:xfrm>
              <a:off x="7011623" y="3346325"/>
              <a:ext cx="437873" cy="405945"/>
            </a:xfrm>
            <a:prstGeom prst="rect">
              <a:avLst/>
            </a:prstGeom>
          </p:spPr>
        </p:pic>
      </p:grpSp>
      <p:sp>
        <p:nvSpPr>
          <p:cNvPr id="91" name="TextBox 90">
            <a:extLst>
              <a:ext uri="{FF2B5EF4-FFF2-40B4-BE49-F238E27FC236}">
                <a16:creationId xmlns:a16="http://schemas.microsoft.com/office/drawing/2014/main" id="{DB728B1D-4419-304A-8FED-97929529EA4C}"/>
              </a:ext>
            </a:extLst>
          </p:cNvPr>
          <p:cNvSpPr txBox="1"/>
          <p:nvPr/>
        </p:nvSpPr>
        <p:spPr>
          <a:xfrm>
            <a:off x="671860" y="1659097"/>
            <a:ext cx="6535996" cy="4278094"/>
          </a:xfrm>
          <a:prstGeom prst="rect">
            <a:avLst/>
          </a:prstGeom>
          <a:noFill/>
          <a:ln>
            <a:noFill/>
          </a:ln>
          <a:effectLst>
            <a:softEdge rad="0"/>
          </a:effectLst>
        </p:spPr>
        <p:txBody>
          <a:bodyPr wrap="square" rtlCol="0">
            <a:spAutoFit/>
          </a:bodyPr>
          <a:lstStyle/>
          <a:p>
            <a:pPr marL="514350" lvl="0" indent="-514350">
              <a:spcBef>
                <a:spcPts val="1200"/>
              </a:spcBef>
              <a:buAutoNum type="arabicPeriod"/>
            </a:pPr>
            <a:r>
              <a:rPr lang="en-US" sz="2800" dirty="0">
                <a:latin typeface="Calibri" panose="020F0502020204030204" pitchFamily="34" charset="0"/>
                <a:cs typeface="Calibri" panose="020F0502020204030204" pitchFamily="34" charset="0"/>
              </a:rPr>
              <a:t>Design a secure data authorization and its compliant computation scheme</a:t>
            </a:r>
          </a:p>
          <a:p>
            <a:pPr marL="514350" indent="-514350">
              <a:spcBef>
                <a:spcPts val="1200"/>
              </a:spcBef>
              <a:buFontTx/>
              <a:buAutoNum type="arabicPeriod"/>
            </a:pPr>
            <a:r>
              <a:rPr lang="en-US" sz="2800" dirty="0">
                <a:latin typeface="Calibri" panose="020F0502020204030204" pitchFamily="34" charset="0"/>
                <a:cs typeface="Calibri" panose="020F0502020204030204" pitchFamily="34" charset="0"/>
              </a:rPr>
              <a:t>Design a fair data valuation scheme for profit sharing</a:t>
            </a:r>
          </a:p>
          <a:p>
            <a:pPr marL="514350" indent="-514350">
              <a:spcBef>
                <a:spcPts val="1200"/>
              </a:spcBef>
              <a:buFontTx/>
              <a:buAutoNum type="arabicPeriod"/>
            </a:pPr>
            <a:r>
              <a:rPr lang="en-US" sz="2800" dirty="0">
                <a:latin typeface="Calibri" panose="020F0502020204030204" pitchFamily="34" charset="0"/>
                <a:cs typeface="Calibri" panose="020F0502020204030204" pitchFamily="34" charset="0"/>
              </a:rPr>
              <a:t>Design a machine unlearning scheme that removes the influence of cancelled data from the trained model</a:t>
            </a:r>
          </a:p>
          <a:p>
            <a:pPr marL="514350" indent="-514350">
              <a:buFontTx/>
              <a:buAutoNum type="arabicPeriod"/>
            </a:pPr>
            <a:endParaRPr lang="en-US" sz="2800" dirty="0">
              <a:latin typeface="Calibri" panose="020F0502020204030204" pitchFamily="34" charset="0"/>
              <a:cs typeface="Calibri" panose="020F0502020204030204" pitchFamily="34" charset="0"/>
            </a:endParaRPr>
          </a:p>
          <a:p>
            <a:pPr marL="514350" lvl="0" indent="-514350">
              <a:buAutoNum type="arabicPeriod"/>
            </a:pPr>
            <a:endParaRPr lang="en-US" sz="2800" dirty="0"/>
          </a:p>
        </p:txBody>
      </p:sp>
      <p:cxnSp>
        <p:nvCxnSpPr>
          <p:cNvPr id="41" name="Straight Arrow Connector 40">
            <a:extLst>
              <a:ext uri="{FF2B5EF4-FFF2-40B4-BE49-F238E27FC236}">
                <a16:creationId xmlns:a16="http://schemas.microsoft.com/office/drawing/2014/main" id="{789BE412-BABC-2244-9BE5-0E7F4C4BF04B}"/>
              </a:ext>
            </a:extLst>
          </p:cNvPr>
          <p:cNvCxnSpPr>
            <a:cxnSpLocks/>
          </p:cNvCxnSpPr>
          <p:nvPr/>
        </p:nvCxnSpPr>
        <p:spPr>
          <a:xfrm flipH="1" flipV="1">
            <a:off x="8537693" y="4105363"/>
            <a:ext cx="1266210" cy="7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9613083-3EE4-43CD-A5F5-D20743A51AEA}"/>
              </a:ext>
            </a:extLst>
          </p:cNvPr>
          <p:cNvSpPr txBox="1"/>
          <p:nvPr/>
        </p:nvSpPr>
        <p:spPr>
          <a:xfrm>
            <a:off x="9557671" y="4451703"/>
            <a:ext cx="1497920" cy="830997"/>
          </a:xfrm>
          <a:prstGeom prst="rect">
            <a:avLst/>
          </a:prstGeom>
          <a:noFill/>
        </p:spPr>
        <p:txBody>
          <a:bodyPr wrap="square" rtlCol="0">
            <a:spAutoFit/>
          </a:bodyPr>
          <a:lstStyle/>
          <a:p>
            <a:pPr algn="ctr"/>
            <a:r>
              <a:rPr lang="en-HK" sz="1600" b="1" dirty="0">
                <a:solidFill>
                  <a:schemeClr val="accent5"/>
                </a:solidFill>
                <a:cs typeface="Times New Roman" panose="02020603050405020304" pitchFamily="18" charset="0"/>
              </a:rPr>
              <a:t>Data valuation</a:t>
            </a:r>
          </a:p>
          <a:p>
            <a:pPr algn="ctr"/>
            <a:r>
              <a:rPr lang="en-HK" sz="1600" b="1" dirty="0">
                <a:solidFill>
                  <a:schemeClr val="accent5"/>
                </a:solidFill>
                <a:cs typeface="Times New Roman" panose="02020603050405020304" pitchFamily="18" charset="0"/>
              </a:rPr>
              <a:t>ML Unlearning</a:t>
            </a:r>
          </a:p>
          <a:p>
            <a:pPr algn="ctr"/>
            <a:endParaRPr lang="en-HK" sz="1600" b="1" dirty="0">
              <a:solidFill>
                <a:schemeClr val="accent5"/>
              </a:solidFill>
              <a:cs typeface="Times New Roman" panose="02020603050405020304" pitchFamily="18" charset="0"/>
            </a:endParaRPr>
          </a:p>
        </p:txBody>
      </p:sp>
    </p:spTree>
    <p:extLst>
      <p:ext uri="{BB962C8B-B14F-4D97-AF65-F5344CB8AC3E}">
        <p14:creationId xmlns:p14="http://schemas.microsoft.com/office/powerpoint/2010/main" val="306962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6" y="365125"/>
            <a:ext cx="11623964" cy="1325563"/>
          </a:xfrm>
        </p:spPr>
        <p:txBody>
          <a:bodyPr>
            <a:normAutofit/>
          </a:bodyPr>
          <a:lstStyle/>
          <a:p>
            <a:r>
              <a:rPr lang="en-HK" dirty="0">
                <a:solidFill>
                  <a:srgbClr val="0070C0"/>
                </a:solidFill>
              </a:rPr>
              <a:t>Task 1:</a:t>
            </a:r>
            <a:r>
              <a:rPr lang="en-US" dirty="0">
                <a:solidFill>
                  <a:srgbClr val="0070C0"/>
                </a:solidFill>
              </a:rPr>
              <a:t> Secure data authorization and computation</a:t>
            </a:r>
          </a:p>
        </p:txBody>
      </p:sp>
      <p:sp>
        <p:nvSpPr>
          <p:cNvPr id="3" name="Content Placeholder 2"/>
          <p:cNvSpPr>
            <a:spLocks noGrp="1"/>
          </p:cNvSpPr>
          <p:nvPr>
            <p:ph idx="1"/>
          </p:nvPr>
        </p:nvSpPr>
        <p:spPr>
          <a:xfrm>
            <a:off x="970156" y="1976917"/>
            <a:ext cx="10317087" cy="1832186"/>
          </a:xfrm>
        </p:spPr>
        <p:txBody>
          <a:bodyPr>
            <a:normAutofit/>
          </a:bodyPr>
          <a:lstStyle/>
          <a:p>
            <a:r>
              <a:rPr lang="en-US" dirty="0"/>
              <a:t>Data is only used for authorized applications, and nothing else</a:t>
            </a:r>
          </a:p>
          <a:p>
            <a:pPr lvl="1"/>
            <a:r>
              <a:rPr lang="en-HK" dirty="0"/>
              <a:t>Enforcing data &amp; app binding for computation</a:t>
            </a:r>
            <a:endParaRPr lang="en-US" dirty="0"/>
          </a:p>
          <a:p>
            <a:r>
              <a:rPr lang="en-US" dirty="0"/>
              <a:t>Privacy-preserving computation</a:t>
            </a:r>
          </a:p>
          <a:p>
            <a:pPr lvl="1"/>
            <a:r>
              <a:rPr lang="en-US" dirty="0"/>
              <a:t>Server can only compute over the data, but not know the data content</a:t>
            </a:r>
          </a:p>
        </p:txBody>
      </p:sp>
      <p:sp>
        <p:nvSpPr>
          <p:cNvPr id="4" name="Slide Number Placeholder 3"/>
          <p:cNvSpPr>
            <a:spLocks noGrp="1"/>
          </p:cNvSpPr>
          <p:nvPr>
            <p:ph type="sldNum" sz="quarter" idx="12"/>
          </p:nvPr>
        </p:nvSpPr>
        <p:spPr/>
        <p:txBody>
          <a:bodyPr/>
          <a:lstStyle/>
          <a:p>
            <a:fld id="{DFEEA9F7-3D7A-48B9-B47B-3DF92E1AF644}" type="slidenum">
              <a:rPr lang="en-US" smtClean="0"/>
              <a:t>6</a:t>
            </a:fld>
            <a:endParaRPr lang="en-US"/>
          </a:p>
        </p:txBody>
      </p:sp>
    </p:spTree>
    <p:extLst>
      <p:ext uri="{BB962C8B-B14F-4D97-AF65-F5344CB8AC3E}">
        <p14:creationId xmlns:p14="http://schemas.microsoft.com/office/powerpoint/2010/main" val="297980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5185" cy="1325563"/>
          </a:xfrm>
        </p:spPr>
        <p:txBody>
          <a:bodyPr/>
          <a:lstStyle/>
          <a:p>
            <a:r>
              <a:rPr lang="en-US" dirty="0">
                <a:solidFill>
                  <a:srgbClr val="4472C4"/>
                </a:solidFill>
              </a:rPr>
              <a:t>Data access control schemes won’t work</a:t>
            </a:r>
          </a:p>
        </p:txBody>
      </p:sp>
      <p:sp>
        <p:nvSpPr>
          <p:cNvPr id="3" name="Content Placeholder 2"/>
          <p:cNvSpPr>
            <a:spLocks noGrp="1"/>
          </p:cNvSpPr>
          <p:nvPr>
            <p:ph idx="1"/>
          </p:nvPr>
        </p:nvSpPr>
        <p:spPr/>
        <p:txBody>
          <a:bodyPr/>
          <a:lstStyle/>
          <a:p>
            <a:r>
              <a:rPr lang="en-US" altLang="zh-CN" dirty="0"/>
              <a:t>Existing solution: use blockchain for authorization management and off-chain key distribution for data access </a:t>
            </a:r>
            <a:endParaRPr lang="en-US" dirty="0"/>
          </a:p>
        </p:txBody>
      </p:sp>
      <p:sp>
        <p:nvSpPr>
          <p:cNvPr id="4" name="Slide Number Placeholder 3"/>
          <p:cNvSpPr>
            <a:spLocks noGrp="1"/>
          </p:cNvSpPr>
          <p:nvPr>
            <p:ph type="sldNum" sz="quarter" idx="12"/>
          </p:nvPr>
        </p:nvSpPr>
        <p:spPr/>
        <p:txBody>
          <a:bodyPr/>
          <a:lstStyle/>
          <a:p>
            <a:fld id="{DFEEA9F7-3D7A-48B9-B47B-3DF92E1AF644}" type="slidenum">
              <a:rPr lang="en-US" smtClean="0"/>
              <a:t>7</a:t>
            </a:fld>
            <a:endParaRPr lang="en-US" dirty="0"/>
          </a:p>
        </p:txBody>
      </p:sp>
      <p:sp>
        <p:nvSpPr>
          <p:cNvPr id="35" name="矩形 8">
            <a:extLst>
              <a:ext uri="{FF2B5EF4-FFF2-40B4-BE49-F238E27FC236}">
                <a16:creationId xmlns:a16="http://schemas.microsoft.com/office/drawing/2014/main" id="{628FBC95-1D57-47E6-8A6A-3CEB1B267D07}"/>
              </a:ext>
            </a:extLst>
          </p:cNvPr>
          <p:cNvSpPr/>
          <p:nvPr/>
        </p:nvSpPr>
        <p:spPr>
          <a:xfrm>
            <a:off x="1226504" y="6441415"/>
            <a:ext cx="9989490" cy="307777"/>
          </a:xfrm>
          <a:prstGeom prst="rect">
            <a:avLst/>
          </a:prstGeom>
        </p:spPr>
        <p:txBody>
          <a:bodyPr wrap="square">
            <a:spAutoFit/>
          </a:bodyPr>
          <a:lstStyle/>
          <a:p>
            <a:pPr lvl="0" eaLnBrk="0" fontAlgn="base" hangingPunct="0">
              <a:spcBef>
                <a:spcPct val="0"/>
              </a:spcBef>
              <a:spcAft>
                <a:spcPct val="0"/>
              </a:spcAft>
              <a:defRPr/>
            </a:pP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E. Kokoris-</a:t>
            </a:r>
            <a:r>
              <a:rPr lang="en-US" altLang="zh-CN" sz="1400" dirty="0" err="1">
                <a:solidFill>
                  <a:srgbClr val="000000"/>
                </a:solidFill>
                <a:latin typeface="Calibri" panose="020F0502020204030204" pitchFamily="34" charset="0"/>
                <a:ea typeface="仿宋" panose="02010609060101010101" pitchFamily="49" charset="-122"/>
                <a:cs typeface="Calibri" panose="020F0502020204030204" pitchFamily="34" charset="0"/>
              </a:rPr>
              <a:t>Kogias</a:t>
            </a: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 et al., “CALYPSO: Private Data Management for Decentralized Ledgers”, in Proc. of VLDB 2021.</a:t>
            </a:r>
            <a:endParaRPr kumimoji="0" lang="en-US" sz="1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41" name="TextBox 40"/>
          <p:cNvSpPr txBox="1"/>
          <p:nvPr/>
        </p:nvSpPr>
        <p:spPr>
          <a:xfrm>
            <a:off x="6088143" y="2810978"/>
            <a:ext cx="1700238" cy="369332"/>
          </a:xfrm>
          <a:prstGeom prst="rect">
            <a:avLst/>
          </a:prstGeom>
          <a:noFill/>
        </p:spPr>
        <p:txBody>
          <a:bodyPr wrap="square" rtlCol="0">
            <a:spAutoFit/>
          </a:bodyPr>
          <a:lstStyle/>
          <a:p>
            <a:r>
              <a:rPr lang="en-HK" dirty="0">
                <a:solidFill>
                  <a:schemeClr val="accent5"/>
                </a:solidFill>
              </a:rPr>
              <a:t>Data ciphertext</a:t>
            </a:r>
            <a:endParaRPr lang="en-US" dirty="0">
              <a:solidFill>
                <a:schemeClr val="accent5"/>
              </a:solidFill>
            </a:endParaRPr>
          </a:p>
        </p:txBody>
      </p:sp>
      <p:pic>
        <p:nvPicPr>
          <p:cNvPr id="42" name="Picture 41">
            <a:extLst>
              <a:ext uri="{FF2B5EF4-FFF2-40B4-BE49-F238E27FC236}">
                <a16:creationId xmlns:a16="http://schemas.microsoft.com/office/drawing/2014/main" id="{FF27B865-C08E-4941-91E7-5358BA1A5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737" y="3219850"/>
            <a:ext cx="597830" cy="571312"/>
          </a:xfrm>
          <a:prstGeom prst="rect">
            <a:avLst/>
          </a:prstGeom>
        </p:spPr>
      </p:pic>
      <p:sp>
        <p:nvSpPr>
          <p:cNvPr id="43" name="TextBox 42"/>
          <p:cNvSpPr txBox="1"/>
          <p:nvPr/>
        </p:nvSpPr>
        <p:spPr>
          <a:xfrm>
            <a:off x="6853782" y="3748960"/>
            <a:ext cx="769657" cy="338554"/>
          </a:xfrm>
          <a:prstGeom prst="rect">
            <a:avLst/>
          </a:prstGeom>
          <a:noFill/>
        </p:spPr>
        <p:txBody>
          <a:bodyPr wrap="square" rtlCol="0">
            <a:spAutoFit/>
          </a:bodyPr>
          <a:lstStyle/>
          <a:p>
            <a:r>
              <a:rPr lang="en-HK" sz="1600" b="1" dirty="0">
                <a:solidFill>
                  <a:srgbClr val="FF0000"/>
                </a:solidFill>
              </a:rPr>
              <a:t>Ledger</a:t>
            </a:r>
            <a:endParaRPr lang="en-US" sz="2000" b="1" dirty="0">
              <a:solidFill>
                <a:srgbClr val="FF0000"/>
              </a:solidFill>
            </a:endParaRPr>
          </a:p>
        </p:txBody>
      </p:sp>
      <p:sp>
        <p:nvSpPr>
          <p:cNvPr id="44" name="Down Arrow 43"/>
          <p:cNvSpPr/>
          <p:nvPr/>
        </p:nvSpPr>
        <p:spPr>
          <a:xfrm rot="16200000">
            <a:off x="5623632" y="3143876"/>
            <a:ext cx="230817" cy="1369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591" y="3342957"/>
            <a:ext cx="553850" cy="555888"/>
          </a:xfrm>
          <a:prstGeom prst="rect">
            <a:avLst/>
          </a:prstGeom>
        </p:spPr>
      </p:pic>
      <p:cxnSp>
        <p:nvCxnSpPr>
          <p:cNvPr id="47" name="Curved Connector 46"/>
          <p:cNvCxnSpPr/>
          <p:nvPr/>
        </p:nvCxnSpPr>
        <p:spPr bwMode="auto">
          <a:xfrm rot="16200000" flipH="1">
            <a:off x="4993316" y="3477562"/>
            <a:ext cx="1029406" cy="2253438"/>
          </a:xfrm>
          <a:prstGeom prst="curvedConnector3">
            <a:avLst>
              <a:gd name="adj1" fmla="val 61103"/>
            </a:avLst>
          </a:prstGeom>
          <a:solidFill>
            <a:schemeClr val="accent1"/>
          </a:solidFill>
          <a:ln w="28575" cap="flat" cmpd="sng" algn="ctr">
            <a:solidFill>
              <a:schemeClr val="tx1"/>
            </a:solidFill>
            <a:prstDash val="solid"/>
            <a:round/>
            <a:headEnd type="none" w="med" len="med"/>
            <a:tailEnd type="triangle"/>
          </a:ln>
          <a:effectLst/>
        </p:spPr>
      </p:cxnSp>
      <p:pic>
        <p:nvPicPr>
          <p:cNvPr id="48" name="Picture 6" descr="Image result for ke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2009" y="4560758"/>
            <a:ext cx="510092" cy="51009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92751" y="5717425"/>
            <a:ext cx="1658347" cy="584775"/>
          </a:xfrm>
          <a:prstGeom prst="rect">
            <a:avLst/>
          </a:prstGeom>
          <a:noFill/>
        </p:spPr>
        <p:txBody>
          <a:bodyPr wrap="square" rtlCol="0">
            <a:spAutoFit/>
          </a:bodyPr>
          <a:lstStyle/>
          <a:p>
            <a:r>
              <a:rPr lang="en-HK" sz="1600" dirty="0">
                <a:solidFill>
                  <a:schemeClr val="accent5"/>
                </a:solidFill>
              </a:rPr>
              <a:t>Key management committee</a:t>
            </a:r>
            <a:endParaRPr lang="en-US" sz="2000" dirty="0">
              <a:solidFill>
                <a:schemeClr val="accent5"/>
              </a:solidFill>
            </a:endParaRPr>
          </a:p>
        </p:txBody>
      </p:sp>
      <p:pic>
        <p:nvPicPr>
          <p:cNvPr id="51" name="Picture 50">
            <a:extLst>
              <a:ext uri="{FF2B5EF4-FFF2-40B4-BE49-F238E27FC236}">
                <a16:creationId xmlns:a16="http://schemas.microsoft.com/office/drawing/2014/main" id="{F413054E-A36A-734A-A441-975E4012A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1376" y="2775622"/>
            <a:ext cx="440725" cy="442424"/>
          </a:xfrm>
          <a:prstGeom prst="rect">
            <a:avLst/>
          </a:prstGeom>
        </p:spPr>
      </p:pic>
      <p:pic>
        <p:nvPicPr>
          <p:cNvPr id="52" name="Picture 51">
            <a:extLst>
              <a:ext uri="{FF2B5EF4-FFF2-40B4-BE49-F238E27FC236}">
                <a16:creationId xmlns:a16="http://schemas.microsoft.com/office/drawing/2014/main" id="{0BD65A51-8EFC-504B-9D02-6FE2921CEE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6998" y="2964059"/>
            <a:ext cx="255937" cy="276139"/>
          </a:xfrm>
          <a:prstGeom prst="rect">
            <a:avLst/>
          </a:prstGeom>
        </p:spPr>
      </p:pic>
      <p:sp>
        <p:nvSpPr>
          <p:cNvPr id="55" name="Curved Down Ribbon 131">
            <a:extLst>
              <a:ext uri="{FF2B5EF4-FFF2-40B4-BE49-F238E27FC236}">
                <a16:creationId xmlns:a16="http://schemas.microsoft.com/office/drawing/2014/main" id="{0597CB09-B9E7-764C-83EA-9AB2272C82DE}"/>
              </a:ext>
            </a:extLst>
          </p:cNvPr>
          <p:cNvSpPr/>
          <p:nvPr/>
        </p:nvSpPr>
        <p:spPr>
          <a:xfrm>
            <a:off x="4746409" y="3218046"/>
            <a:ext cx="2157912" cy="366781"/>
          </a:xfrm>
          <a:prstGeom prst="ellipseRibbon">
            <a:avLst>
              <a:gd name="adj1" fmla="val 25000"/>
              <a:gd name="adj2" fmla="val 70160"/>
              <a:gd name="adj3" fmla="val 125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Arial" panose="020B0604020202020204" pitchFamily="34" charset="0"/>
                <a:ea typeface="SimHei" panose="02010609060101010101"/>
                <a:cs typeface="Arial" panose="020B0604020202020204" pitchFamily="34" charset="0"/>
              </a:rPr>
              <a:t>Access policy</a:t>
            </a:r>
            <a:endParaRPr lang="en-US" sz="1400" b="1" dirty="0">
              <a:solidFill>
                <a:schemeClr val="bg1"/>
              </a:solidFill>
              <a:latin typeface="Arial" panose="020B0604020202020204" pitchFamily="34" charset="0"/>
              <a:ea typeface="SimHei" panose="02010609060101010101"/>
              <a:cs typeface="Arial" panose="020B0604020202020204" pitchFamily="34" charset="0"/>
            </a:endParaRPr>
          </a:p>
        </p:txBody>
      </p:sp>
      <p:cxnSp>
        <p:nvCxnSpPr>
          <p:cNvPr id="56" name="Straight Connector 55"/>
          <p:cNvCxnSpPr/>
          <p:nvPr/>
        </p:nvCxnSpPr>
        <p:spPr bwMode="auto">
          <a:xfrm>
            <a:off x="1755053" y="4325014"/>
            <a:ext cx="9337845" cy="23563"/>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57" name="Rectangle 56"/>
          <p:cNvSpPr/>
          <p:nvPr/>
        </p:nvSpPr>
        <p:spPr>
          <a:xfrm>
            <a:off x="1226504" y="3516472"/>
            <a:ext cx="2469007" cy="646331"/>
          </a:xfrm>
          <a:prstGeom prst="rect">
            <a:avLst/>
          </a:prstGeom>
        </p:spPr>
        <p:txBody>
          <a:bodyPr wrap="square">
            <a:spAutoFit/>
          </a:bodyPr>
          <a:lstStyle/>
          <a:p>
            <a:r>
              <a:rPr lang="en-US" altLang="zh-CN" b="1" dirty="0">
                <a:solidFill>
                  <a:schemeClr val="accent5"/>
                </a:solidFill>
                <a:ea typeface="SimHei" panose="02010609060101010101"/>
                <a:cs typeface="Arial" panose="020B0604020202020204" pitchFamily="34" charset="0"/>
              </a:rPr>
              <a:t>On-chain layer for policy recording</a:t>
            </a:r>
          </a:p>
        </p:txBody>
      </p:sp>
      <p:sp>
        <p:nvSpPr>
          <p:cNvPr id="58" name="Rectangle 57"/>
          <p:cNvSpPr/>
          <p:nvPr/>
        </p:nvSpPr>
        <p:spPr>
          <a:xfrm>
            <a:off x="1226504" y="4363103"/>
            <a:ext cx="2559817" cy="646331"/>
          </a:xfrm>
          <a:prstGeom prst="rect">
            <a:avLst/>
          </a:prstGeom>
        </p:spPr>
        <p:txBody>
          <a:bodyPr wrap="square">
            <a:spAutoFit/>
          </a:bodyPr>
          <a:lstStyle/>
          <a:p>
            <a:r>
              <a:rPr lang="en-US" altLang="zh-CN" b="1" dirty="0">
                <a:solidFill>
                  <a:schemeClr val="accent5"/>
                </a:solidFill>
                <a:ea typeface="SimHei" panose="02010609060101010101"/>
                <a:cs typeface="Arial" panose="020B0604020202020204" pitchFamily="34" charset="0"/>
              </a:rPr>
              <a:t>Off-chain layer for secure key distribution</a:t>
            </a:r>
          </a:p>
        </p:txBody>
      </p:sp>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2654" y="4725454"/>
            <a:ext cx="653982" cy="690792"/>
          </a:xfrm>
          <a:prstGeom prst="rect">
            <a:avLst/>
          </a:prstGeom>
        </p:spPr>
      </p:pic>
      <p:cxnSp>
        <p:nvCxnSpPr>
          <p:cNvPr id="60" name="Curved Connector 59"/>
          <p:cNvCxnSpPr>
            <a:endCxn id="59" idx="0"/>
          </p:cNvCxnSpPr>
          <p:nvPr/>
        </p:nvCxnSpPr>
        <p:spPr bwMode="auto">
          <a:xfrm>
            <a:off x="7727525" y="3451624"/>
            <a:ext cx="2092120" cy="1273830"/>
          </a:xfrm>
          <a:prstGeom prst="curvedConnector2">
            <a:avLst/>
          </a:prstGeom>
          <a:solidFill>
            <a:schemeClr val="accent1"/>
          </a:solidFill>
          <a:ln w="28575" cap="flat" cmpd="sng" algn="ctr">
            <a:solidFill>
              <a:schemeClr val="tx1"/>
            </a:solidFill>
            <a:prstDash val="solid"/>
            <a:round/>
            <a:headEnd type="none" w="med" len="med"/>
            <a:tailEnd type="triangle"/>
          </a:ln>
          <a:effectLst/>
        </p:spPr>
      </p:cxnSp>
      <p:sp>
        <p:nvSpPr>
          <p:cNvPr id="62" name="文本框 16"/>
          <p:cNvSpPr txBox="1"/>
          <p:nvPr/>
        </p:nvSpPr>
        <p:spPr>
          <a:xfrm>
            <a:off x="9081927" y="3282347"/>
            <a:ext cx="2357787" cy="338554"/>
          </a:xfrm>
          <a:prstGeom prst="rect">
            <a:avLst/>
          </a:prstGeom>
          <a:noFill/>
        </p:spPr>
        <p:txBody>
          <a:bodyPr wrap="square" rtlCol="0">
            <a:spAutoFit/>
          </a:bodyPr>
          <a:lstStyle/>
          <a:p>
            <a:pPr>
              <a:buSzPct val="80000"/>
            </a:pPr>
            <a:r>
              <a:rPr kumimoji="1" lang="zh-CN" altLang="en-US" sz="1600" dirty="0">
                <a:solidFill>
                  <a:schemeClr val="accent5"/>
                </a:solidFill>
                <a:ea typeface="SimHei" panose="02010609060101010101"/>
                <a:cs typeface="Arial" panose="020B0604020202020204" pitchFamily="34" charset="0"/>
              </a:rPr>
              <a:t>① </a:t>
            </a:r>
            <a:r>
              <a:rPr kumimoji="1" lang="en-US" altLang="zh-CN" sz="1600" dirty="0">
                <a:solidFill>
                  <a:schemeClr val="accent5"/>
                </a:solidFill>
                <a:ea typeface="SimHei" panose="02010609060101010101"/>
                <a:cs typeface="Arial" panose="020B0604020202020204" pitchFamily="34" charset="0"/>
              </a:rPr>
              <a:t>Access ciphertext</a:t>
            </a:r>
          </a:p>
        </p:txBody>
      </p:sp>
      <p:sp>
        <p:nvSpPr>
          <p:cNvPr id="63" name="文本框 16"/>
          <p:cNvSpPr txBox="1"/>
          <p:nvPr/>
        </p:nvSpPr>
        <p:spPr>
          <a:xfrm>
            <a:off x="7969035" y="4666507"/>
            <a:ext cx="1255631" cy="338554"/>
          </a:xfrm>
          <a:prstGeom prst="rect">
            <a:avLst/>
          </a:prstGeom>
          <a:noFill/>
        </p:spPr>
        <p:txBody>
          <a:bodyPr wrap="square" rtlCol="0">
            <a:spAutoFit/>
          </a:bodyPr>
          <a:lstStyle/>
          <a:p>
            <a:pPr>
              <a:buSzPct val="80000"/>
            </a:pPr>
            <a:r>
              <a:rPr kumimoji="1" lang="zh-CN" altLang="en-US" sz="1600" dirty="0">
                <a:solidFill>
                  <a:schemeClr val="accent5"/>
                </a:solidFill>
                <a:ea typeface="SimHei" panose="02010609060101010101"/>
                <a:cs typeface="Calibri" panose="020F0502020204030204" pitchFamily="34" charset="0"/>
              </a:rPr>
              <a:t>②</a:t>
            </a:r>
            <a:r>
              <a:rPr kumimoji="1" lang="zh-CN" altLang="en-US" sz="1600" dirty="0">
                <a:solidFill>
                  <a:schemeClr val="accent5"/>
                </a:solidFill>
                <a:ea typeface="SimHei" panose="02010609060101010101"/>
                <a:cs typeface="Arial" panose="020B0604020202020204" pitchFamily="34" charset="0"/>
              </a:rPr>
              <a:t> </a:t>
            </a:r>
            <a:r>
              <a:rPr kumimoji="1" lang="en-US" altLang="zh-CN" sz="1600" dirty="0">
                <a:solidFill>
                  <a:schemeClr val="accent5"/>
                </a:solidFill>
                <a:ea typeface="SimHei" panose="02010609060101010101"/>
                <a:cs typeface="Arial" panose="020B0604020202020204" pitchFamily="34" charset="0"/>
              </a:rPr>
              <a:t>Request</a:t>
            </a:r>
          </a:p>
        </p:txBody>
      </p:sp>
      <p:sp>
        <p:nvSpPr>
          <p:cNvPr id="64" name="Up Arrow 63"/>
          <p:cNvSpPr/>
          <p:nvPr/>
        </p:nvSpPr>
        <p:spPr bwMode="auto">
          <a:xfrm rot="16200000">
            <a:off x="8466308" y="4483871"/>
            <a:ext cx="228734" cy="12240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Hei" panose="02010609060101010101"/>
              <a:cs typeface="Arial" panose="020B0604020202020204" pitchFamily="34" charset="0"/>
            </a:endParaRPr>
          </a:p>
        </p:txBody>
      </p:sp>
      <p:sp>
        <p:nvSpPr>
          <p:cNvPr id="65" name="Up Arrow 64"/>
          <p:cNvSpPr/>
          <p:nvPr/>
        </p:nvSpPr>
        <p:spPr bwMode="auto">
          <a:xfrm rot="5400000">
            <a:off x="8498256" y="4723679"/>
            <a:ext cx="228734" cy="12240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Hei" panose="02010609060101010101"/>
              <a:cs typeface="Arial" panose="020B0604020202020204" pitchFamily="34" charset="0"/>
            </a:endParaRPr>
          </a:p>
        </p:txBody>
      </p:sp>
      <p:sp>
        <p:nvSpPr>
          <p:cNvPr id="68" name="文本框 16"/>
          <p:cNvSpPr txBox="1"/>
          <p:nvPr/>
        </p:nvSpPr>
        <p:spPr>
          <a:xfrm>
            <a:off x="7857940" y="5425230"/>
            <a:ext cx="2080734" cy="338554"/>
          </a:xfrm>
          <a:prstGeom prst="rect">
            <a:avLst/>
          </a:prstGeom>
          <a:noFill/>
        </p:spPr>
        <p:txBody>
          <a:bodyPr wrap="square" rtlCol="0">
            <a:spAutoFit/>
          </a:bodyPr>
          <a:lstStyle/>
          <a:p>
            <a:pPr>
              <a:buSzPct val="80000"/>
            </a:pPr>
            <a:r>
              <a:rPr kumimoji="1" lang="zh-CN" altLang="en-US" sz="1600" dirty="0">
                <a:solidFill>
                  <a:schemeClr val="accent5"/>
                </a:solidFill>
                <a:ea typeface="SimHei" panose="02010609060101010101"/>
                <a:cs typeface="Arial" panose="020B0604020202020204" pitchFamily="34" charset="0"/>
              </a:rPr>
              <a:t>④ </a:t>
            </a:r>
            <a:r>
              <a:rPr kumimoji="1" lang="en-US" altLang="zh-CN" sz="1600" dirty="0">
                <a:solidFill>
                  <a:schemeClr val="accent5"/>
                </a:solidFill>
                <a:ea typeface="SimHei" panose="02010609060101010101"/>
                <a:cs typeface="Arial" panose="020B0604020202020204" pitchFamily="34" charset="0"/>
              </a:rPr>
              <a:t>Data access key</a:t>
            </a:r>
          </a:p>
        </p:txBody>
      </p:sp>
      <p:pic>
        <p:nvPicPr>
          <p:cNvPr id="71" name="Picture 70">
            <a:extLst>
              <a:ext uri="{FF2B5EF4-FFF2-40B4-BE49-F238E27FC236}">
                <a16:creationId xmlns:a16="http://schemas.microsoft.com/office/drawing/2014/main" id="{B2C0C9D6-1AF6-944F-8D41-C057EE20A8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9730" y="4915730"/>
            <a:ext cx="724390" cy="724390"/>
          </a:xfrm>
          <a:prstGeom prst="rect">
            <a:avLst/>
          </a:prstGeom>
        </p:spPr>
      </p:pic>
      <p:sp>
        <p:nvSpPr>
          <p:cNvPr id="66" name="文本框 16"/>
          <p:cNvSpPr txBox="1"/>
          <p:nvPr/>
        </p:nvSpPr>
        <p:spPr>
          <a:xfrm>
            <a:off x="7238610" y="4217623"/>
            <a:ext cx="1581703" cy="338554"/>
          </a:xfrm>
          <a:prstGeom prst="rect">
            <a:avLst/>
          </a:prstGeom>
          <a:solidFill>
            <a:schemeClr val="bg1"/>
          </a:solidFill>
        </p:spPr>
        <p:txBody>
          <a:bodyPr wrap="square" rtlCol="0">
            <a:spAutoFit/>
          </a:bodyPr>
          <a:lstStyle/>
          <a:p>
            <a:pPr>
              <a:buSzPct val="80000"/>
            </a:pPr>
            <a:r>
              <a:rPr kumimoji="1" lang="zh-CN" altLang="en-US" sz="1600" dirty="0">
                <a:solidFill>
                  <a:schemeClr val="accent5"/>
                </a:solidFill>
                <a:ea typeface="SimHei" panose="02010609060101010101"/>
                <a:cs typeface="Arial" panose="020B0604020202020204" pitchFamily="34" charset="0"/>
              </a:rPr>
              <a:t>③ </a:t>
            </a:r>
            <a:r>
              <a:rPr kumimoji="1" lang="en-US" altLang="zh-CN" sz="1600" dirty="0">
                <a:solidFill>
                  <a:schemeClr val="accent5"/>
                </a:solidFill>
                <a:ea typeface="SimHei" panose="02010609060101010101"/>
                <a:cs typeface="Arial" panose="020B0604020202020204" pitchFamily="34" charset="0"/>
              </a:rPr>
              <a:t>Check policy</a:t>
            </a:r>
          </a:p>
        </p:txBody>
      </p:sp>
      <p:sp>
        <p:nvSpPr>
          <p:cNvPr id="67" name="Up-Down Arrow 66"/>
          <p:cNvSpPr/>
          <p:nvPr/>
        </p:nvSpPr>
        <p:spPr bwMode="auto">
          <a:xfrm>
            <a:off x="7061989" y="4118030"/>
            <a:ext cx="258277" cy="629486"/>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Hei" panose="02010609060101010101"/>
              <a:cs typeface="Arial" panose="020B0604020202020204" pitchFamily="34" charset="0"/>
            </a:endParaRPr>
          </a:p>
        </p:txBody>
      </p:sp>
    </p:spTree>
    <p:extLst>
      <p:ext uri="{BB962C8B-B14F-4D97-AF65-F5344CB8AC3E}">
        <p14:creationId xmlns:p14="http://schemas.microsoft.com/office/powerpoint/2010/main" val="247353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accent5"/>
                </a:solidFill>
              </a:rPr>
              <a:t>Key issue: </a:t>
            </a:r>
            <a:r>
              <a:rPr lang="en-HK" altLang="zh-CN" dirty="0">
                <a:solidFill>
                  <a:schemeClr val="accent5"/>
                </a:solidFill>
              </a:rPr>
              <a:t>p</a:t>
            </a:r>
            <a:r>
              <a:rPr lang="en-HK" dirty="0">
                <a:solidFill>
                  <a:schemeClr val="accent5"/>
                </a:solidFill>
              </a:rPr>
              <a:t>ost sharing data control</a:t>
            </a:r>
            <a:endParaRPr lang="en-US" dirty="0">
              <a:solidFill>
                <a:schemeClr val="accent5"/>
              </a:solidFill>
            </a:endParaRPr>
          </a:p>
        </p:txBody>
      </p:sp>
      <p:sp>
        <p:nvSpPr>
          <p:cNvPr id="3" name="Content Placeholder 2"/>
          <p:cNvSpPr>
            <a:spLocks noGrp="1"/>
          </p:cNvSpPr>
          <p:nvPr>
            <p:ph idx="1"/>
          </p:nvPr>
        </p:nvSpPr>
        <p:spPr>
          <a:xfrm>
            <a:off x="838200" y="1825625"/>
            <a:ext cx="10515600" cy="4351338"/>
          </a:xfrm>
        </p:spPr>
        <p:txBody>
          <a:bodyPr/>
          <a:lstStyle/>
          <a:p>
            <a:r>
              <a:rPr lang="en-US" dirty="0"/>
              <a:t>The data would be revealed to the data consumers once authorization is given</a:t>
            </a:r>
          </a:p>
          <a:p>
            <a:pPr lvl="1">
              <a:spcBef>
                <a:spcPts val="1200"/>
              </a:spcBef>
            </a:pPr>
            <a:r>
              <a:rPr lang="en-HK" dirty="0"/>
              <a:t>Lose control on how the data will be used by the authorized consumers</a:t>
            </a:r>
            <a:endParaRPr lang="en-US" dirty="0"/>
          </a:p>
        </p:txBody>
      </p:sp>
      <p:sp>
        <p:nvSpPr>
          <p:cNvPr id="4" name="Slide Number Placeholder 3"/>
          <p:cNvSpPr>
            <a:spLocks noGrp="1"/>
          </p:cNvSpPr>
          <p:nvPr>
            <p:ph type="sldNum" sz="quarter" idx="12"/>
          </p:nvPr>
        </p:nvSpPr>
        <p:spPr/>
        <p:txBody>
          <a:bodyPr/>
          <a:lstStyle/>
          <a:p>
            <a:fld id="{DFEEA9F7-3D7A-48B9-B47B-3DF92E1AF644}" type="slidenum">
              <a:rPr lang="en-US" smtClean="0"/>
              <a:t>8</a:t>
            </a:fld>
            <a:endParaRPr lang="en-US"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952" y="3858030"/>
            <a:ext cx="815907" cy="861831"/>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159" y="3992645"/>
            <a:ext cx="643325" cy="645692"/>
          </a:xfrm>
          <a:prstGeom prst="rect">
            <a:avLst/>
          </a:prstGeom>
        </p:spPr>
      </p:pic>
      <p:pic>
        <p:nvPicPr>
          <p:cNvPr id="32" name="Picture 31">
            <a:extLst>
              <a:ext uri="{FF2B5EF4-FFF2-40B4-BE49-F238E27FC236}">
                <a16:creationId xmlns:a16="http://schemas.microsoft.com/office/drawing/2014/main" id="{F413054E-A36A-734A-A441-975E4012A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022" y="3648818"/>
            <a:ext cx="440725" cy="442424"/>
          </a:xfrm>
          <a:prstGeom prst="rect">
            <a:avLst/>
          </a:prstGeom>
        </p:spPr>
      </p:pic>
      <p:sp>
        <p:nvSpPr>
          <p:cNvPr id="33" name="Down Arrow 32"/>
          <p:cNvSpPr/>
          <p:nvPr/>
        </p:nvSpPr>
        <p:spPr>
          <a:xfrm rot="16200000">
            <a:off x="5454757" y="3604011"/>
            <a:ext cx="230817" cy="1369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4" name="图片 9">
            <a:extLst>
              <a:ext uri="{FF2B5EF4-FFF2-40B4-BE49-F238E27FC236}">
                <a16:creationId xmlns:a16="http://schemas.microsoft.com/office/drawing/2014/main" id="{707F70B2-35D7-5948-98D7-144815A99102}"/>
              </a:ext>
            </a:extLst>
          </p:cNvPr>
          <p:cNvPicPr>
            <a:picLocks noChangeAspect="1"/>
          </p:cNvPicPr>
          <p:nvPr/>
        </p:nvPicPr>
        <p:blipFill>
          <a:blip r:embed="rId6"/>
          <a:stretch>
            <a:fillRect/>
          </a:stretch>
        </p:blipFill>
        <p:spPr>
          <a:xfrm>
            <a:off x="7803939" y="3775913"/>
            <a:ext cx="806661" cy="795247"/>
          </a:xfrm>
          <a:prstGeom prst="rect">
            <a:avLst/>
          </a:prstGeom>
        </p:spPr>
      </p:pic>
    </p:spTree>
    <p:extLst>
      <p:ext uri="{BB962C8B-B14F-4D97-AF65-F5344CB8AC3E}">
        <p14:creationId xmlns:p14="http://schemas.microsoft.com/office/powerpoint/2010/main" val="164918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7836"/>
            <a:ext cx="11290300" cy="1325563"/>
          </a:xfrm>
        </p:spPr>
        <p:txBody>
          <a:bodyPr>
            <a:normAutofit/>
          </a:bodyPr>
          <a:lstStyle/>
          <a:p>
            <a:r>
              <a:rPr lang="en-US" sz="4000" dirty="0">
                <a:solidFill>
                  <a:srgbClr val="0070C0"/>
                </a:solidFill>
              </a:rPr>
              <a:t>Central-server checking won’t meet the requirements</a:t>
            </a:r>
            <a:endParaRPr lang="en-US" sz="4000" dirty="0"/>
          </a:p>
        </p:txBody>
      </p:sp>
      <p:sp>
        <p:nvSpPr>
          <p:cNvPr id="3" name="Content Placeholder 2"/>
          <p:cNvSpPr>
            <a:spLocks noGrp="1"/>
          </p:cNvSpPr>
          <p:nvPr>
            <p:ph idx="1"/>
          </p:nvPr>
        </p:nvSpPr>
        <p:spPr>
          <a:xfrm>
            <a:off x="838200" y="1797915"/>
            <a:ext cx="10515600" cy="4351338"/>
          </a:xfrm>
        </p:spPr>
        <p:txBody>
          <a:bodyPr/>
          <a:lstStyle/>
          <a:p>
            <a:r>
              <a:rPr lang="en-US" altLang="zh-CN" dirty="0"/>
              <a:t>Existing solution: information flow control (IFC) policy + enforcement methods, e.g., trusted server or hardware for verification</a:t>
            </a:r>
            <a:endParaRPr lang="en-US" dirty="0"/>
          </a:p>
        </p:txBody>
      </p:sp>
      <p:sp>
        <p:nvSpPr>
          <p:cNvPr id="4" name="Slide Number Placeholder 3"/>
          <p:cNvSpPr>
            <a:spLocks noGrp="1"/>
          </p:cNvSpPr>
          <p:nvPr>
            <p:ph type="sldNum" sz="quarter" idx="12"/>
          </p:nvPr>
        </p:nvSpPr>
        <p:spPr/>
        <p:txBody>
          <a:bodyPr/>
          <a:lstStyle/>
          <a:p>
            <a:fld id="{DFEEA9F7-3D7A-48B9-B47B-3DF92E1AF644}" type="slidenum">
              <a:rPr lang="en-US" smtClean="0"/>
              <a:t>9</a:t>
            </a:fld>
            <a:endParaRPr lang="en-US" dirty="0"/>
          </a:p>
        </p:txBody>
      </p:sp>
      <p:sp>
        <p:nvSpPr>
          <p:cNvPr id="35" name="矩形 8">
            <a:extLst>
              <a:ext uri="{FF2B5EF4-FFF2-40B4-BE49-F238E27FC236}">
                <a16:creationId xmlns:a16="http://schemas.microsoft.com/office/drawing/2014/main" id="{628FBC95-1D57-47E6-8A6A-3CEB1B267D07}"/>
              </a:ext>
            </a:extLst>
          </p:cNvPr>
          <p:cNvSpPr/>
          <p:nvPr/>
        </p:nvSpPr>
        <p:spPr>
          <a:xfrm>
            <a:off x="1226504" y="6243159"/>
            <a:ext cx="9989490" cy="738664"/>
          </a:xfrm>
          <a:prstGeom prst="rect">
            <a:avLst/>
          </a:prstGeom>
        </p:spPr>
        <p:txBody>
          <a:bodyPr wrap="square">
            <a:spAutoFit/>
          </a:bodyPr>
          <a:lstStyle/>
          <a:p>
            <a:pPr lvl="0" eaLnBrk="0" fontAlgn="base" hangingPunct="0">
              <a:spcBef>
                <a:spcPct val="0"/>
              </a:spcBef>
              <a:spcAft>
                <a:spcPct val="0"/>
              </a:spcAft>
              <a:defRPr/>
            </a:pP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Eslam </a:t>
            </a:r>
            <a:r>
              <a:rPr lang="en-US" altLang="zh-CN" sz="1400" dirty="0" err="1">
                <a:solidFill>
                  <a:srgbClr val="000000"/>
                </a:solidFill>
                <a:latin typeface="Calibri" panose="020F0502020204030204" pitchFamily="34" charset="0"/>
                <a:ea typeface="仿宋" panose="02010609060101010101" pitchFamily="49" charset="-122"/>
                <a:cs typeface="Calibri" panose="020F0502020204030204" pitchFamily="34" charset="0"/>
              </a:rPr>
              <a:t>Elnikety</a:t>
            </a: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 et al., Thoth: Comprehensive Policy Compliance in Data Retrieval Systems. In USENIX Security, 2016</a:t>
            </a:r>
          </a:p>
          <a:p>
            <a:pPr lvl="0" eaLnBrk="0" fontAlgn="base" hangingPunct="0">
              <a:spcBef>
                <a:spcPct val="0"/>
              </a:spcBef>
              <a:spcAft>
                <a:spcPct val="0"/>
              </a:spcAft>
              <a:defRPr/>
            </a:pPr>
            <a:r>
              <a:rPr lang="en-US" altLang="zh-CN" sz="1400" dirty="0">
                <a:solidFill>
                  <a:srgbClr val="000000"/>
                </a:solidFill>
                <a:latin typeface="Calibri" panose="020F0502020204030204" pitchFamily="34" charset="0"/>
                <a:ea typeface="仿宋" panose="02010609060101010101" pitchFamily="49" charset="-122"/>
                <a:cs typeface="Calibri" panose="020F0502020204030204" pitchFamily="34" charset="0"/>
              </a:rPr>
              <a:t>Frank Wang et al., Riverbed: Enforcing User-defined Privacy Constraints in Distributed Web Services. In USENIX NSDI, 2019</a:t>
            </a:r>
          </a:p>
          <a:p>
            <a:pPr lvl="0" eaLnBrk="0" fontAlgn="base" hangingPunct="0">
              <a:spcBef>
                <a:spcPct val="0"/>
              </a:spcBef>
              <a:spcAft>
                <a:spcPct val="0"/>
              </a:spcAft>
              <a:defRPr/>
            </a:pPr>
            <a:endParaRPr kumimoji="0" lang="en-US" sz="1400" b="0" i="0" u="none" strike="noStrike" kern="1200" cap="none" spc="0" normalizeH="0" baseline="0" noProof="0" dirty="0">
              <a:ln>
                <a:noFill/>
              </a:ln>
              <a:solidFill>
                <a:prstClr val="black"/>
              </a:solidFill>
              <a:effectLst/>
              <a:uLnTx/>
              <a:uFillTx/>
              <a:cs typeface="Calibri" panose="020F050202020403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230" y="3309852"/>
            <a:ext cx="440725" cy="442424"/>
          </a:xfrm>
          <a:prstGeom prst="rect">
            <a:avLst/>
          </a:prstGeom>
        </p:spPr>
      </p:pic>
      <p:pic>
        <p:nvPicPr>
          <p:cNvPr id="28" name="Picture 27">
            <a:extLst>
              <a:ext uri="{FF2B5EF4-FFF2-40B4-BE49-F238E27FC236}">
                <a16:creationId xmlns:a16="http://schemas.microsoft.com/office/drawing/2014/main" id="{DEA454E0-96BC-452D-BA9F-CB45685712B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85230" y="3874342"/>
            <a:ext cx="399192" cy="441959"/>
          </a:xfrm>
          <a:prstGeom prst="rect">
            <a:avLst/>
          </a:prstGeom>
        </p:spPr>
      </p:pic>
      <p:sp>
        <p:nvSpPr>
          <p:cNvPr id="44" name="TextBox 43">
            <a:extLst>
              <a:ext uri="{FF2B5EF4-FFF2-40B4-BE49-F238E27FC236}">
                <a16:creationId xmlns:a16="http://schemas.microsoft.com/office/drawing/2014/main" id="{DD7E7851-D3CF-AD48-8FEF-F54D54FCEEE0}"/>
              </a:ext>
            </a:extLst>
          </p:cNvPr>
          <p:cNvSpPr txBox="1"/>
          <p:nvPr/>
        </p:nvSpPr>
        <p:spPr>
          <a:xfrm>
            <a:off x="2939932" y="3361787"/>
            <a:ext cx="1635897" cy="369332"/>
          </a:xfrm>
          <a:prstGeom prst="rect">
            <a:avLst/>
          </a:prstGeom>
          <a:noFill/>
        </p:spPr>
        <p:txBody>
          <a:bodyPr wrap="none" rtlCol="0">
            <a:spAutoFit/>
          </a:bodyPr>
          <a:lstStyle/>
          <a:p>
            <a:r>
              <a:rPr lang="en-HK" dirty="0">
                <a:solidFill>
                  <a:schemeClr val="accent5"/>
                </a:solidFill>
                <a:cs typeface="Times New Roman" panose="02020603050405020304" pitchFamily="18" charset="0"/>
              </a:rPr>
              <a:t>Data (plaintext)</a:t>
            </a:r>
          </a:p>
        </p:txBody>
      </p:sp>
      <p:sp>
        <p:nvSpPr>
          <p:cNvPr id="45" name="TextBox 44">
            <a:extLst>
              <a:ext uri="{FF2B5EF4-FFF2-40B4-BE49-F238E27FC236}">
                <a16:creationId xmlns:a16="http://schemas.microsoft.com/office/drawing/2014/main" id="{DD7E7851-D3CF-AD48-8FEF-F54D54FCEEE0}"/>
              </a:ext>
            </a:extLst>
          </p:cNvPr>
          <p:cNvSpPr txBox="1"/>
          <p:nvPr/>
        </p:nvSpPr>
        <p:spPr>
          <a:xfrm>
            <a:off x="3903278" y="3902623"/>
            <a:ext cx="561372" cy="369332"/>
          </a:xfrm>
          <a:prstGeom prst="rect">
            <a:avLst/>
          </a:prstGeom>
          <a:noFill/>
        </p:spPr>
        <p:txBody>
          <a:bodyPr wrap="none" rtlCol="0">
            <a:spAutoFit/>
          </a:bodyPr>
          <a:lstStyle/>
          <a:p>
            <a:r>
              <a:rPr lang="en-HK" dirty="0">
                <a:solidFill>
                  <a:schemeClr val="accent5"/>
                </a:solidFill>
                <a:cs typeface="Times New Roman" panose="02020603050405020304" pitchFamily="18" charset="0"/>
              </a:rPr>
              <a:t>App</a:t>
            </a:r>
          </a:p>
        </p:txBody>
      </p:sp>
      <p:sp>
        <p:nvSpPr>
          <p:cNvPr id="47" name="Right Arrow 46"/>
          <p:cNvSpPr/>
          <p:nvPr/>
        </p:nvSpPr>
        <p:spPr>
          <a:xfrm>
            <a:off x="7033667" y="3729935"/>
            <a:ext cx="392456" cy="25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D7E7851-D3CF-AD48-8FEF-F54D54FCEEE0}"/>
              </a:ext>
            </a:extLst>
          </p:cNvPr>
          <p:cNvSpPr txBox="1"/>
          <p:nvPr/>
        </p:nvSpPr>
        <p:spPr>
          <a:xfrm>
            <a:off x="5456696" y="2691008"/>
            <a:ext cx="2556790" cy="369332"/>
          </a:xfrm>
          <a:prstGeom prst="rect">
            <a:avLst/>
          </a:prstGeom>
          <a:solidFill>
            <a:schemeClr val="accent1">
              <a:lumMod val="20000"/>
              <a:lumOff val="80000"/>
            </a:schemeClr>
          </a:solidFill>
          <a:ln>
            <a:solidFill>
              <a:schemeClr val="tx1"/>
            </a:solidFill>
          </a:ln>
        </p:spPr>
        <p:txBody>
          <a:bodyPr wrap="none" rtlCol="0">
            <a:spAutoFit/>
          </a:bodyPr>
          <a:lstStyle/>
          <a:p>
            <a:r>
              <a:rPr lang="en-HK" dirty="0">
                <a:solidFill>
                  <a:schemeClr val="accent5"/>
                </a:solidFill>
                <a:cs typeface="Times New Roman" panose="02020603050405020304" pitchFamily="18" charset="0"/>
              </a:rPr>
              <a:t>Correctness enforcement</a:t>
            </a:r>
          </a:p>
        </p:txBody>
      </p:sp>
      <p:sp>
        <p:nvSpPr>
          <p:cNvPr id="55" name="Right Arrow 54"/>
          <p:cNvSpPr/>
          <p:nvPr/>
        </p:nvSpPr>
        <p:spPr>
          <a:xfrm>
            <a:off x="5190170" y="3402165"/>
            <a:ext cx="392456" cy="25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5190170" y="3968576"/>
            <a:ext cx="392456" cy="25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86">
            <a:extLst>
              <a:ext uri="{FF2B5EF4-FFF2-40B4-BE49-F238E27FC236}">
                <a16:creationId xmlns:a16="http://schemas.microsoft.com/office/drawing/2014/main" id="{62000039-406C-734E-8D14-76BF74E86105}"/>
              </a:ext>
            </a:extLst>
          </p:cNvPr>
          <p:cNvPicPr>
            <a:picLocks noChangeAspect="1"/>
          </p:cNvPicPr>
          <p:nvPr/>
        </p:nvPicPr>
        <p:blipFill>
          <a:blip r:embed="rId5"/>
          <a:stretch>
            <a:fillRect/>
          </a:stretch>
        </p:blipFill>
        <p:spPr>
          <a:xfrm>
            <a:off x="7706726" y="3613537"/>
            <a:ext cx="446391" cy="465083"/>
          </a:xfrm>
          <a:prstGeom prst="rect">
            <a:avLst/>
          </a:prstGeom>
        </p:spPr>
      </p:pic>
      <p:sp>
        <p:nvSpPr>
          <p:cNvPr id="62" name="TextBox 61">
            <a:extLst>
              <a:ext uri="{FF2B5EF4-FFF2-40B4-BE49-F238E27FC236}">
                <a16:creationId xmlns:a16="http://schemas.microsoft.com/office/drawing/2014/main" id="{DD7E7851-D3CF-AD48-8FEF-F54D54FCEEE0}"/>
              </a:ext>
            </a:extLst>
          </p:cNvPr>
          <p:cNvSpPr txBox="1"/>
          <p:nvPr/>
        </p:nvSpPr>
        <p:spPr>
          <a:xfrm>
            <a:off x="8088437" y="3660483"/>
            <a:ext cx="762516" cy="369332"/>
          </a:xfrm>
          <a:prstGeom prst="rect">
            <a:avLst/>
          </a:prstGeom>
          <a:noFill/>
        </p:spPr>
        <p:txBody>
          <a:bodyPr wrap="none" rtlCol="0">
            <a:spAutoFit/>
          </a:bodyPr>
          <a:lstStyle/>
          <a:p>
            <a:r>
              <a:rPr lang="en-HK" dirty="0">
                <a:solidFill>
                  <a:schemeClr val="accent5"/>
                </a:solidFill>
                <a:cs typeface="Times New Roman" panose="02020603050405020304" pitchFamily="18" charset="0"/>
              </a:rPr>
              <a:t>Result</a:t>
            </a:r>
          </a:p>
        </p:txBody>
      </p:sp>
      <p:pic>
        <p:nvPicPr>
          <p:cNvPr id="64" name="Picture 2" descr="Image result for server icon"/>
          <p:cNvPicPr>
            <a:picLocks noChangeAspect="1" noChangeArrowheads="1"/>
          </p:cNvPicPr>
          <p:nvPr/>
        </p:nvPicPr>
        <p:blipFill rotWithShape="1">
          <a:blip r:embed="rId6">
            <a:extLst>
              <a:ext uri="{28A0092B-C50C-407E-A947-70E740481C1C}">
                <a14:useLocalDpi xmlns:a14="http://schemas.microsoft.com/office/drawing/2010/main" val="0"/>
              </a:ext>
            </a:extLst>
          </a:blip>
          <a:srcRect b="27794"/>
          <a:stretch/>
        </p:blipFill>
        <p:spPr bwMode="auto">
          <a:xfrm>
            <a:off x="5536520" y="3023232"/>
            <a:ext cx="1702229" cy="1229106"/>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DD7E7851-D3CF-AD48-8FEF-F54D54FCEEE0}"/>
              </a:ext>
            </a:extLst>
          </p:cNvPr>
          <p:cNvSpPr txBox="1"/>
          <p:nvPr/>
        </p:nvSpPr>
        <p:spPr>
          <a:xfrm>
            <a:off x="5994802" y="4237375"/>
            <a:ext cx="785664" cy="369332"/>
          </a:xfrm>
          <a:prstGeom prst="rect">
            <a:avLst/>
          </a:prstGeom>
          <a:noFill/>
        </p:spPr>
        <p:txBody>
          <a:bodyPr wrap="none" rtlCol="0">
            <a:spAutoFit/>
          </a:bodyPr>
          <a:lstStyle/>
          <a:p>
            <a:r>
              <a:rPr lang="en-HK" dirty="0">
                <a:solidFill>
                  <a:schemeClr val="accent5"/>
                </a:solidFill>
                <a:cs typeface="Times New Roman" panose="02020603050405020304" pitchFamily="18" charset="0"/>
              </a:rPr>
              <a:t>Server</a:t>
            </a:r>
          </a:p>
        </p:txBody>
      </p:sp>
      <p:sp>
        <p:nvSpPr>
          <p:cNvPr id="66" name="TextBox 65">
            <a:extLst>
              <a:ext uri="{FF2B5EF4-FFF2-40B4-BE49-F238E27FC236}">
                <a16:creationId xmlns:a16="http://schemas.microsoft.com/office/drawing/2014/main" id="{DD7E7851-D3CF-AD48-8FEF-F54D54FCEEE0}"/>
              </a:ext>
            </a:extLst>
          </p:cNvPr>
          <p:cNvSpPr txBox="1"/>
          <p:nvPr/>
        </p:nvSpPr>
        <p:spPr>
          <a:xfrm>
            <a:off x="2458037" y="3902623"/>
            <a:ext cx="1425263"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HK" dirty="0">
                <a:solidFill>
                  <a:srgbClr val="FF0000"/>
                </a:solidFill>
                <a:cs typeface="Times New Roman" panose="02020603050405020304" pitchFamily="18" charset="0"/>
              </a:rPr>
              <a:t>IFC rules</a:t>
            </a:r>
          </a:p>
        </p:txBody>
      </p:sp>
      <p:sp>
        <p:nvSpPr>
          <p:cNvPr id="14" name="Rectangular Callout 13"/>
          <p:cNvSpPr/>
          <p:nvPr/>
        </p:nvSpPr>
        <p:spPr>
          <a:xfrm>
            <a:off x="1641871" y="4620533"/>
            <a:ext cx="3814825" cy="1088179"/>
          </a:xfrm>
          <a:prstGeom prst="wedgeRectCallout">
            <a:avLst>
              <a:gd name="adj1" fmla="val 63058"/>
              <a:gd name="adj2" fmla="val -47956"/>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b="1" dirty="0">
                <a:solidFill>
                  <a:schemeClr val="bg1"/>
                </a:solidFill>
                <a:cs typeface="Calibri" panose="020F0502020204030204" pitchFamily="34" charset="0"/>
              </a:rPr>
              <a:t>Check if the data matches the IFC rules (e.g., data &amp; app binding)</a:t>
            </a:r>
          </a:p>
          <a:p>
            <a:pPr marL="342900" indent="-342900">
              <a:buFont typeface="+mj-lt"/>
              <a:buAutoNum type="arabicPeriod"/>
            </a:pPr>
            <a:r>
              <a:rPr lang="en-US" b="1" dirty="0">
                <a:solidFill>
                  <a:schemeClr val="bg1"/>
                </a:solidFill>
                <a:cs typeface="Calibri" panose="020F0502020204030204" pitchFamily="34" charset="0"/>
              </a:rPr>
              <a:t>Run app over the data</a:t>
            </a:r>
          </a:p>
        </p:txBody>
      </p:sp>
      <p:sp>
        <p:nvSpPr>
          <p:cNvPr id="21" name="Freeform 20"/>
          <p:cNvSpPr/>
          <p:nvPr/>
        </p:nvSpPr>
        <p:spPr>
          <a:xfrm>
            <a:off x="6260366" y="4641451"/>
            <a:ext cx="4826734" cy="1350275"/>
          </a:xfrm>
          <a:custGeom>
            <a:avLst/>
            <a:gdLst>
              <a:gd name="connsiteX0" fmla="*/ 0 w 1812598"/>
              <a:gd name="connsiteY0" fmla="*/ 0 h 1087559"/>
              <a:gd name="connsiteX1" fmla="*/ 1812598 w 1812598"/>
              <a:gd name="connsiteY1" fmla="*/ 0 h 1087559"/>
              <a:gd name="connsiteX2" fmla="*/ 1812598 w 1812598"/>
              <a:gd name="connsiteY2" fmla="*/ 1087559 h 1087559"/>
              <a:gd name="connsiteX3" fmla="*/ 0 w 1812598"/>
              <a:gd name="connsiteY3" fmla="*/ 1087559 h 1087559"/>
              <a:gd name="connsiteX4" fmla="*/ 0 w 1812598"/>
              <a:gd name="connsiteY4" fmla="*/ 0 h 108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598" h="1087559">
                <a:moveTo>
                  <a:pt x="0" y="0"/>
                </a:moveTo>
                <a:lnTo>
                  <a:pt x="1812598" y="0"/>
                </a:lnTo>
                <a:lnTo>
                  <a:pt x="1812598" y="1087559"/>
                </a:lnTo>
                <a:lnTo>
                  <a:pt x="0" y="1087559"/>
                </a:lnTo>
                <a:lnTo>
                  <a:pt x="0" y="0"/>
                </a:lnTo>
                <a:close/>
              </a:path>
            </a:pathLst>
          </a:custGeom>
          <a:solidFill>
            <a:schemeClr val="accent4">
              <a:lumMod val="20000"/>
              <a:lumOff val="80000"/>
            </a:schemeClr>
          </a:solidFill>
          <a:ln w="19050">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HK" sz="2000" b="1" dirty="0">
                <a:solidFill>
                  <a:schemeClr val="tx1"/>
                </a:solidFill>
              </a:rPr>
              <a:t>Key issues</a:t>
            </a:r>
            <a:endParaRPr lang="en-US" sz="2000" dirty="0">
              <a:solidFill>
                <a:schemeClr val="tx1"/>
              </a:solidFill>
            </a:endParaRPr>
          </a:p>
          <a:p>
            <a:pPr marL="342900" lvl="0" indent="-342900" defTabSz="889000">
              <a:lnSpc>
                <a:spcPct val="90000"/>
              </a:lnSpc>
              <a:spcBef>
                <a:spcPct val="0"/>
              </a:spcBef>
              <a:spcAft>
                <a:spcPct val="35000"/>
              </a:spcAf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Rely on a central trusted server</a:t>
            </a:r>
          </a:p>
          <a:p>
            <a:pPr marL="342900" lvl="0" indent="-342900" defTabSz="889000">
              <a:lnSpc>
                <a:spcPct val="90000"/>
              </a:lnSpc>
              <a:spcBef>
                <a:spcPct val="0"/>
              </a:spcBef>
              <a:spcAft>
                <a:spcPct val="35000"/>
              </a:spcAf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Data privacy is not fully protected (against the server) </a:t>
            </a:r>
          </a:p>
        </p:txBody>
      </p:sp>
    </p:spTree>
    <p:extLst>
      <p:ext uri="{BB962C8B-B14F-4D97-AF65-F5344CB8AC3E}">
        <p14:creationId xmlns:p14="http://schemas.microsoft.com/office/powerpoint/2010/main" val="2337903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53512</TotalTime>
  <Words>3948</Words>
  <Application>Microsoft Office PowerPoint</Application>
  <PresentationFormat>Widescreen</PresentationFormat>
  <Paragraphs>575</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等线</vt:lpstr>
      <vt:lpstr>ui-sans-serif</vt:lpstr>
      <vt:lpstr>Arial</vt:lpstr>
      <vt:lpstr>Calibri</vt:lpstr>
      <vt:lpstr>Calibri Light</vt:lpstr>
      <vt:lpstr>Cambria Math</vt:lpstr>
      <vt:lpstr>Courier New</vt:lpstr>
      <vt:lpstr>Times New Roman</vt:lpstr>
      <vt:lpstr>Wingdings</vt:lpstr>
      <vt:lpstr>Office Theme</vt:lpstr>
      <vt:lpstr>Secure, Incentivized and Unlearning-enabled  Data Sharing for Large Model Machine Learning</vt:lpstr>
      <vt:lpstr>Increasing need for data sharing </vt:lpstr>
      <vt:lpstr>Data fragmentation and isolation</vt:lpstr>
      <vt:lpstr>Challenges</vt:lpstr>
      <vt:lpstr>Tasks</vt:lpstr>
      <vt:lpstr>Task 1: Secure data authorization and computation</vt:lpstr>
      <vt:lpstr>Data access control schemes won’t work</vt:lpstr>
      <vt:lpstr>Key issue: post sharing data control</vt:lpstr>
      <vt:lpstr>Central-server checking won’t meet the requirements</vt:lpstr>
      <vt:lpstr>Our solution (ideally)</vt:lpstr>
      <vt:lpstr>The actual solution:  Training with data masking and data&amp;app binding</vt:lpstr>
      <vt:lpstr>How it work: Training with data masking and data&amp;app binding</vt:lpstr>
      <vt:lpstr>When ReLU and loss-function are non-linear</vt:lpstr>
      <vt:lpstr>Summary: data&amp;app binding for authorized training</vt:lpstr>
      <vt:lpstr>Task 2: Fair data valuation for profit sharing</vt:lpstr>
      <vt:lpstr>Contribution-based data valuation</vt:lpstr>
      <vt:lpstr>Problems with Shapley-based valuation</vt:lpstr>
      <vt:lpstr>Our Solution</vt:lpstr>
      <vt:lpstr>Gradient-based data valuation (1)</vt:lpstr>
      <vt:lpstr>Gradient-based data valuation (2)</vt:lpstr>
      <vt:lpstr>Shapley Value ​​Method vs. Gradient-Based Method</vt:lpstr>
      <vt:lpstr>Task 3: Machine Unlearning for Large ML Models</vt:lpstr>
      <vt:lpstr>Unlearning: Motivations and Challenges</vt:lpstr>
      <vt:lpstr> </vt:lpstr>
      <vt:lpstr>An example: sharding-based learning/unlearning</vt:lpstr>
      <vt:lpstr>Sharding-based unlearning</vt:lpstr>
      <vt:lpstr> </vt:lpstr>
      <vt:lpstr>Our solution: Separation of public/private data in ML</vt:lpstr>
      <vt:lpstr>PowerPoint Presentation</vt:lpstr>
      <vt:lpstr>Prompt-tuning-based Machine Learning/Unlearning:  Prompt tuning </vt:lpstr>
      <vt:lpstr>Prompt-tuning-based Machine Learning/Unlearning:  Weighted aggregation</vt:lpstr>
      <vt:lpstr>Prompt-tuning-based Machine Learning/Unlearning:  Unlearning</vt:lpstr>
      <vt:lpstr>Concluding Remarks</vt:lpstr>
      <vt:lpstr>PowerPoint Presentation</vt:lpstr>
    </vt:vector>
  </TitlesOfParts>
  <Company>City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Incentivized Data Sharing with Enhanced Ownership for Decentralized Networks</dc:title>
  <dc:creator>CAI Chengjun</dc:creator>
  <cp:lastModifiedBy>Prof. JIA Xiaohua</cp:lastModifiedBy>
  <cp:revision>3389</cp:revision>
  <cp:lastPrinted>2023-07-24T08:57:48Z</cp:lastPrinted>
  <dcterms:created xsi:type="dcterms:W3CDTF">2021-11-02T08:24:33Z</dcterms:created>
  <dcterms:modified xsi:type="dcterms:W3CDTF">2025-06-29T08:24:08Z</dcterms:modified>
</cp:coreProperties>
</file>