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57" r:id="rId3"/>
    <p:sldId id="317" r:id="rId4"/>
    <p:sldId id="367" r:id="rId5"/>
    <p:sldId id="320" r:id="rId6"/>
    <p:sldId id="361" r:id="rId7"/>
    <p:sldId id="318" r:id="rId8"/>
    <p:sldId id="322" r:id="rId9"/>
    <p:sldId id="340" r:id="rId10"/>
    <p:sldId id="324" r:id="rId11"/>
    <p:sldId id="331" r:id="rId12"/>
    <p:sldId id="333" r:id="rId13"/>
    <p:sldId id="363" r:id="rId14"/>
    <p:sldId id="364" r:id="rId15"/>
    <p:sldId id="365" r:id="rId16"/>
    <p:sldId id="368" r:id="rId17"/>
    <p:sldId id="359" r:id="rId18"/>
    <p:sldId id="334" r:id="rId19"/>
    <p:sldId id="341" r:id="rId20"/>
    <p:sldId id="342" r:id="rId21"/>
    <p:sldId id="335" r:id="rId22"/>
    <p:sldId id="360" r:id="rId23"/>
    <p:sldId id="336" r:id="rId24"/>
    <p:sldId id="339" r:id="rId25"/>
    <p:sldId id="370" r:id="rId26"/>
    <p:sldId id="371" r:id="rId27"/>
    <p:sldId id="372" r:id="rId28"/>
    <p:sldId id="373" r:id="rId29"/>
    <p:sldId id="337" r:id="rId30"/>
    <p:sldId id="325" r:id="rId31"/>
    <p:sldId id="329" r:id="rId32"/>
    <p:sldId id="316" r:id="rId33"/>
    <p:sldId id="302" r:id="rId34"/>
    <p:sldId id="369" r:id="rId35"/>
    <p:sldId id="374" r:id="rId36"/>
    <p:sldId id="375" r:id="rId37"/>
  </p:sldIdLst>
  <p:sldSz cx="9144000" cy="6858000" type="screen4x3"/>
  <p:notesSz cx="6797675" cy="98742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FF"/>
    <a:srgbClr val="FF99CC"/>
    <a:srgbClr val="FFFFCC"/>
    <a:srgbClr val="B2FF4C"/>
    <a:srgbClr val="99FF33"/>
    <a:srgbClr val="CCFF66"/>
    <a:srgbClr val="99FF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98" autoAdjust="0"/>
    <p:restoredTop sz="92722" autoAdjust="0"/>
  </p:normalViewPr>
  <p:slideViewPr>
    <p:cSldViewPr>
      <p:cViewPr varScale="1">
        <p:scale>
          <a:sx n="105" d="100"/>
          <a:sy n="105" d="100"/>
        </p:scale>
        <p:origin x="-90"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95"/>
    </p:cViewPr>
  </p:sorterViewPr>
  <p:notesViewPr>
    <p:cSldViewPr>
      <p:cViewPr>
        <p:scale>
          <a:sx n="100" d="100"/>
          <a:sy n="100" d="100"/>
        </p:scale>
        <p:origin x="-2309" y="1925"/>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1"/>
            <a:ext cx="2946400" cy="492607"/>
          </a:xfrm>
          <a:prstGeom prst="rect">
            <a:avLst/>
          </a:prstGeom>
          <a:noFill/>
          <a:ln w="9525">
            <a:noFill/>
            <a:miter lim="800000"/>
            <a:headEnd/>
            <a:tailEnd/>
          </a:ln>
          <a:effectLst/>
        </p:spPr>
        <p:txBody>
          <a:bodyPr vert="horz" wrap="square" lIns="95250" tIns="47626" rIns="95250" bIns="47626" numCol="1" anchor="t" anchorCtr="0" compatLnSpc="1">
            <a:prstTxWarp prst="textNoShape">
              <a:avLst/>
            </a:prstTxWarp>
          </a:bodyPr>
          <a:lstStyle>
            <a:lvl1pPr defTabSz="952534">
              <a:defRPr sz="1300" smtClean="0"/>
            </a:lvl1pPr>
          </a:lstStyle>
          <a:p>
            <a:pPr>
              <a:defRPr/>
            </a:pPr>
            <a:endParaRPr lang="en-US" altLang="zh-TW"/>
          </a:p>
        </p:txBody>
      </p:sp>
      <p:sp>
        <p:nvSpPr>
          <p:cNvPr id="537603" name="Rectangle 3"/>
          <p:cNvSpPr>
            <a:spLocks noGrp="1" noChangeArrowheads="1"/>
          </p:cNvSpPr>
          <p:nvPr>
            <p:ph type="dt" sz="quarter" idx="1"/>
          </p:nvPr>
        </p:nvSpPr>
        <p:spPr bwMode="auto">
          <a:xfrm>
            <a:off x="3849689" y="1"/>
            <a:ext cx="2946400" cy="492607"/>
          </a:xfrm>
          <a:prstGeom prst="rect">
            <a:avLst/>
          </a:prstGeom>
          <a:noFill/>
          <a:ln w="9525">
            <a:noFill/>
            <a:miter lim="800000"/>
            <a:headEnd/>
            <a:tailEnd/>
          </a:ln>
          <a:effectLst/>
        </p:spPr>
        <p:txBody>
          <a:bodyPr vert="horz" wrap="square" lIns="95250" tIns="47626" rIns="95250" bIns="47626" numCol="1" anchor="t" anchorCtr="0" compatLnSpc="1">
            <a:prstTxWarp prst="textNoShape">
              <a:avLst/>
            </a:prstTxWarp>
          </a:bodyPr>
          <a:lstStyle>
            <a:lvl1pPr algn="r" defTabSz="952534">
              <a:defRPr sz="1300" smtClean="0"/>
            </a:lvl1pPr>
          </a:lstStyle>
          <a:p>
            <a:pPr>
              <a:defRPr/>
            </a:pPr>
            <a:endParaRPr lang="en-US" altLang="zh-TW"/>
          </a:p>
        </p:txBody>
      </p:sp>
      <p:sp>
        <p:nvSpPr>
          <p:cNvPr id="537604" name="Rectangle 4"/>
          <p:cNvSpPr>
            <a:spLocks noGrp="1" noChangeArrowheads="1"/>
          </p:cNvSpPr>
          <p:nvPr>
            <p:ph type="ftr" sz="quarter" idx="2"/>
          </p:nvPr>
        </p:nvSpPr>
        <p:spPr bwMode="auto">
          <a:xfrm>
            <a:off x="0" y="9380065"/>
            <a:ext cx="2946400" cy="492607"/>
          </a:xfrm>
          <a:prstGeom prst="rect">
            <a:avLst/>
          </a:prstGeom>
          <a:noFill/>
          <a:ln w="9525">
            <a:noFill/>
            <a:miter lim="800000"/>
            <a:headEnd/>
            <a:tailEnd/>
          </a:ln>
          <a:effectLst/>
        </p:spPr>
        <p:txBody>
          <a:bodyPr vert="horz" wrap="square" lIns="95250" tIns="47626" rIns="95250" bIns="47626" numCol="1" anchor="b" anchorCtr="0" compatLnSpc="1">
            <a:prstTxWarp prst="textNoShape">
              <a:avLst/>
            </a:prstTxWarp>
          </a:bodyPr>
          <a:lstStyle>
            <a:lvl1pPr defTabSz="952534">
              <a:defRPr sz="1300" smtClean="0"/>
            </a:lvl1pPr>
          </a:lstStyle>
          <a:p>
            <a:pPr>
              <a:defRPr/>
            </a:pPr>
            <a:endParaRPr lang="en-US" altLang="zh-TW"/>
          </a:p>
        </p:txBody>
      </p:sp>
      <p:sp>
        <p:nvSpPr>
          <p:cNvPr id="537605" name="Rectangle 5"/>
          <p:cNvSpPr>
            <a:spLocks noGrp="1" noChangeArrowheads="1"/>
          </p:cNvSpPr>
          <p:nvPr>
            <p:ph type="sldNum" sz="quarter" idx="3"/>
          </p:nvPr>
        </p:nvSpPr>
        <p:spPr bwMode="auto">
          <a:xfrm>
            <a:off x="3849689" y="9380065"/>
            <a:ext cx="2946400" cy="492607"/>
          </a:xfrm>
          <a:prstGeom prst="rect">
            <a:avLst/>
          </a:prstGeom>
          <a:noFill/>
          <a:ln w="9525">
            <a:noFill/>
            <a:miter lim="800000"/>
            <a:headEnd/>
            <a:tailEnd/>
          </a:ln>
          <a:effectLst/>
        </p:spPr>
        <p:txBody>
          <a:bodyPr vert="horz" wrap="square" lIns="95250" tIns="47626" rIns="95250" bIns="47626" numCol="1" anchor="b" anchorCtr="0" compatLnSpc="1">
            <a:prstTxWarp prst="textNoShape">
              <a:avLst/>
            </a:prstTxWarp>
          </a:bodyPr>
          <a:lstStyle>
            <a:lvl1pPr algn="r" defTabSz="952534">
              <a:defRPr sz="1300" smtClean="0"/>
            </a:lvl1pPr>
          </a:lstStyle>
          <a:p>
            <a:pPr>
              <a:defRPr/>
            </a:pPr>
            <a:fld id="{8B81BC62-EB48-4222-A790-F8ED263BD39D}" type="slidenum">
              <a:rPr lang="zh-TW" altLang="en-US"/>
              <a:pPr>
                <a:defRPr/>
              </a:pPr>
              <a:t>‹#›</a:t>
            </a:fld>
            <a:endParaRPr lang="en-US" altLang="zh-TW"/>
          </a:p>
        </p:txBody>
      </p:sp>
    </p:spTree>
    <p:extLst>
      <p:ext uri="{BB962C8B-B14F-4D97-AF65-F5344CB8AC3E}">
        <p14:creationId xmlns:p14="http://schemas.microsoft.com/office/powerpoint/2010/main" val="3333184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46400" cy="492607"/>
          </a:xfrm>
          <a:prstGeom prst="rect">
            <a:avLst/>
          </a:prstGeom>
          <a:noFill/>
          <a:ln w="9525">
            <a:noFill/>
            <a:miter lim="800000"/>
            <a:headEnd/>
            <a:tailEnd/>
          </a:ln>
          <a:effectLst/>
        </p:spPr>
        <p:txBody>
          <a:bodyPr vert="horz" wrap="square" lIns="95250" tIns="47626" rIns="95250" bIns="47626" numCol="1" anchor="t" anchorCtr="0" compatLnSpc="1">
            <a:prstTxWarp prst="textNoShape">
              <a:avLst/>
            </a:prstTxWarp>
          </a:bodyPr>
          <a:lstStyle>
            <a:lvl1pPr defTabSz="952534">
              <a:defRPr sz="1300" smtClean="0"/>
            </a:lvl1pPr>
          </a:lstStyle>
          <a:p>
            <a:pPr>
              <a:defRPr/>
            </a:pPr>
            <a:endParaRPr lang="en-US" altLang="zh-TW"/>
          </a:p>
        </p:txBody>
      </p:sp>
      <p:sp>
        <p:nvSpPr>
          <p:cNvPr id="5123" name="Rectangle 3"/>
          <p:cNvSpPr>
            <a:spLocks noGrp="1" noChangeArrowheads="1"/>
          </p:cNvSpPr>
          <p:nvPr>
            <p:ph type="dt" idx="1"/>
          </p:nvPr>
        </p:nvSpPr>
        <p:spPr bwMode="auto">
          <a:xfrm>
            <a:off x="3849689" y="1"/>
            <a:ext cx="2946400" cy="492607"/>
          </a:xfrm>
          <a:prstGeom prst="rect">
            <a:avLst/>
          </a:prstGeom>
          <a:noFill/>
          <a:ln w="9525">
            <a:noFill/>
            <a:miter lim="800000"/>
            <a:headEnd/>
            <a:tailEnd/>
          </a:ln>
          <a:effectLst/>
        </p:spPr>
        <p:txBody>
          <a:bodyPr vert="horz" wrap="square" lIns="95250" tIns="47626" rIns="95250" bIns="47626" numCol="1" anchor="t" anchorCtr="0" compatLnSpc="1">
            <a:prstTxWarp prst="textNoShape">
              <a:avLst/>
            </a:prstTxWarp>
          </a:bodyPr>
          <a:lstStyle>
            <a:lvl1pPr algn="r" defTabSz="952534">
              <a:defRPr sz="1300" smtClean="0"/>
            </a:lvl1pPr>
          </a:lstStyle>
          <a:p>
            <a:pPr>
              <a:defRPr/>
            </a:pPr>
            <a:endParaRPr lang="en-US" altLang="zh-TW"/>
          </a:p>
        </p:txBody>
      </p:sp>
      <p:sp>
        <p:nvSpPr>
          <p:cNvPr id="33796" name="Rectangle 4"/>
          <p:cNvSpPr>
            <a:spLocks noGrp="1" noRot="1" noChangeAspect="1" noChangeArrowheads="1" noTextEdit="1"/>
          </p:cNvSpPr>
          <p:nvPr>
            <p:ph type="sldImg" idx="2"/>
          </p:nvPr>
        </p:nvSpPr>
        <p:spPr bwMode="auto">
          <a:xfrm>
            <a:off x="933450" y="742950"/>
            <a:ext cx="4932363" cy="37004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1" y="4689243"/>
            <a:ext cx="5438775" cy="4442939"/>
          </a:xfrm>
          <a:prstGeom prst="rect">
            <a:avLst/>
          </a:prstGeom>
          <a:noFill/>
          <a:ln w="9525">
            <a:noFill/>
            <a:miter lim="800000"/>
            <a:headEnd/>
            <a:tailEnd/>
          </a:ln>
          <a:effectLst/>
        </p:spPr>
        <p:txBody>
          <a:bodyPr vert="horz" wrap="square" lIns="95250" tIns="47626" rIns="95250" bIns="47626"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9380065"/>
            <a:ext cx="2946400" cy="492607"/>
          </a:xfrm>
          <a:prstGeom prst="rect">
            <a:avLst/>
          </a:prstGeom>
          <a:noFill/>
          <a:ln w="9525">
            <a:noFill/>
            <a:miter lim="800000"/>
            <a:headEnd/>
            <a:tailEnd/>
          </a:ln>
          <a:effectLst/>
        </p:spPr>
        <p:txBody>
          <a:bodyPr vert="horz" wrap="square" lIns="95250" tIns="47626" rIns="95250" bIns="47626" numCol="1" anchor="b" anchorCtr="0" compatLnSpc="1">
            <a:prstTxWarp prst="textNoShape">
              <a:avLst/>
            </a:prstTxWarp>
          </a:bodyPr>
          <a:lstStyle>
            <a:lvl1pPr defTabSz="952534">
              <a:defRPr sz="1300" smtClean="0"/>
            </a:lvl1pPr>
          </a:lstStyle>
          <a:p>
            <a:pPr>
              <a:defRPr/>
            </a:pPr>
            <a:endParaRPr lang="en-US" altLang="zh-TW"/>
          </a:p>
        </p:txBody>
      </p:sp>
      <p:sp>
        <p:nvSpPr>
          <p:cNvPr id="5127" name="Rectangle 7"/>
          <p:cNvSpPr>
            <a:spLocks noGrp="1" noChangeArrowheads="1"/>
          </p:cNvSpPr>
          <p:nvPr>
            <p:ph type="sldNum" sz="quarter" idx="5"/>
          </p:nvPr>
        </p:nvSpPr>
        <p:spPr bwMode="auto">
          <a:xfrm>
            <a:off x="3849689" y="9380065"/>
            <a:ext cx="2946400" cy="492607"/>
          </a:xfrm>
          <a:prstGeom prst="rect">
            <a:avLst/>
          </a:prstGeom>
          <a:noFill/>
          <a:ln w="9525">
            <a:noFill/>
            <a:miter lim="800000"/>
            <a:headEnd/>
            <a:tailEnd/>
          </a:ln>
          <a:effectLst/>
        </p:spPr>
        <p:txBody>
          <a:bodyPr vert="horz" wrap="square" lIns="95250" tIns="47626" rIns="95250" bIns="47626" numCol="1" anchor="b" anchorCtr="0" compatLnSpc="1">
            <a:prstTxWarp prst="textNoShape">
              <a:avLst/>
            </a:prstTxWarp>
          </a:bodyPr>
          <a:lstStyle>
            <a:lvl1pPr algn="r" defTabSz="952534">
              <a:defRPr sz="1300" smtClean="0"/>
            </a:lvl1pPr>
          </a:lstStyle>
          <a:p>
            <a:pPr>
              <a:defRPr/>
            </a:pPr>
            <a:fld id="{EF656FFC-FB13-4872-8DF8-5317D609C2F7}" type="slidenum">
              <a:rPr lang="zh-TW" altLang="en-US"/>
              <a:pPr>
                <a:defRPr/>
              </a:pPr>
              <a:t>‹#›</a:t>
            </a:fld>
            <a:endParaRPr lang="en-US" altLang="zh-TW"/>
          </a:p>
        </p:txBody>
      </p:sp>
    </p:spTree>
    <p:extLst>
      <p:ext uri="{BB962C8B-B14F-4D97-AF65-F5344CB8AC3E}">
        <p14:creationId xmlns:p14="http://schemas.microsoft.com/office/powerpoint/2010/main" val="3859636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39FB021-C3EE-4AF8-BDF6-504192371BB7}" type="slidenum">
              <a:rPr lang="zh-TW" altLang="en-US"/>
              <a:pPr/>
              <a:t>1</a:t>
            </a:fld>
            <a:endParaRPr lang="en-US" altLang="zh-TW"/>
          </a:p>
        </p:txBody>
      </p:sp>
      <p:sp>
        <p:nvSpPr>
          <p:cNvPr id="3481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958F673-7C33-4D8B-BDCF-1456CA60E997}" type="slidenum">
              <a:rPr lang="zh-TW" altLang="en-US"/>
              <a:pPr/>
              <a:t>10</a:t>
            </a:fld>
            <a:endParaRPr lang="en-US" altLang="zh-TW"/>
          </a:p>
        </p:txBody>
      </p:sp>
      <p:sp>
        <p:nvSpPr>
          <p:cNvPr id="4403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19696C7-28D0-4AC4-9486-0B9020944AC4}" type="slidenum">
              <a:rPr lang="zh-TW" altLang="en-US"/>
              <a:pPr/>
              <a:t>11</a:t>
            </a:fld>
            <a:endParaRPr lang="en-US" altLang="zh-TW"/>
          </a:p>
        </p:txBody>
      </p:sp>
      <p:sp>
        <p:nvSpPr>
          <p:cNvPr id="4505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Spyware: you may not feel its existence</a:t>
            </a:r>
          </a:p>
          <a:p>
            <a:r>
              <a:rPr lang="en-US" dirty="0" smtClean="0"/>
              <a:t>Adware: some website</a:t>
            </a:r>
            <a:r>
              <a:rPr lang="en-US" baseline="0" dirty="0" smtClean="0"/>
              <a:t> has many ads that the owner deliberately put 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E2A9D6C-BF87-4716-8756-CF96E789B88F}" type="slidenum">
              <a:rPr lang="zh-TW" altLang="en-US"/>
              <a:pPr/>
              <a:t>12</a:t>
            </a:fld>
            <a:endParaRPr lang="en-US" altLang="zh-TW"/>
          </a:p>
        </p:txBody>
      </p:sp>
      <p:sp>
        <p:nvSpPr>
          <p:cNvPr id="4608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In webpage, not give directly</a:t>
            </a:r>
            <a:r>
              <a:rPr lang="en-US" baseline="0" dirty="0" smtClean="0"/>
              <a:t> usable email-address to prevent people </a:t>
            </a:r>
            <a:r>
              <a:rPr lang="en-US" baseline="0" dirty="0" err="1" smtClean="0"/>
              <a:t>mis</a:t>
            </a:r>
            <a:r>
              <a:rPr lang="en-US" baseline="0" dirty="0" smtClean="0"/>
              <a:t>-use </a:t>
            </a:r>
            <a:r>
              <a:rPr lang="en-US" baseline="0" dirty="0" err="1" smtClean="0"/>
              <a:t>ur</a:t>
            </a:r>
            <a:r>
              <a:rPr lang="en-US" baseline="0" dirty="0" smtClean="0"/>
              <a:t> email-</a:t>
            </a:r>
            <a:r>
              <a:rPr lang="en-US" baseline="0" dirty="0" err="1" smtClean="0"/>
              <a:t>addr</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03FD64E-1CC6-45FD-BB82-73C9DC975E9B}" type="slidenum">
              <a:rPr lang="zh-TW" altLang="en-US"/>
              <a:pPr/>
              <a:t>13</a:t>
            </a:fld>
            <a:endParaRPr lang="en-US" altLang="zh-TW"/>
          </a:p>
        </p:txBody>
      </p:sp>
      <p:sp>
        <p:nvSpPr>
          <p:cNvPr id="4710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Port probe: most</a:t>
            </a:r>
            <a:r>
              <a:rPr lang="en-US" baseline="0" dirty="0" smtClean="0"/>
              <a:t> of machines disable port connection except a couple of ports that they provide services.</a:t>
            </a:r>
          </a:p>
          <a:p>
            <a:r>
              <a:rPr lang="en-US" baseline="0" dirty="0" smtClean="0"/>
              <a:t>Spoofing attack: TCP/IP spoofing: use false IP address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9987903-F413-4670-ABAB-80557C34F348}" type="slidenum">
              <a:rPr lang="zh-TW" altLang="en-US"/>
              <a:pPr/>
              <a:t>14</a:t>
            </a:fld>
            <a:endParaRPr lang="en-US" altLang="zh-TW"/>
          </a:p>
        </p:txBody>
      </p:sp>
      <p:sp>
        <p:nvSpPr>
          <p:cNvPr id="4813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Firewall can block/allow</a:t>
            </a:r>
            <a:r>
              <a:rPr lang="en-US" baseline="0" dirty="0" smtClean="0"/>
              <a:t> </a:t>
            </a:r>
            <a:r>
              <a:rPr lang="en-US" dirty="0" smtClean="0"/>
              <a:t>traffics from particular IP address, open incoming traffic for some ports only.</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1D35A29-3603-4A57-A473-39F9701672D7}" type="slidenum">
              <a:rPr lang="zh-TW" altLang="en-US"/>
              <a:pPr/>
              <a:t>15</a:t>
            </a:fld>
            <a:endParaRPr lang="en-US" altLang="zh-TW"/>
          </a:p>
        </p:txBody>
      </p:sp>
      <p:sp>
        <p:nvSpPr>
          <p:cNvPr id="4915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a:t>Brute force basically tries all the possible keys mentioned on the keyboard to decrypt the password or any encrypted message. </a:t>
            </a:r>
          </a:p>
          <a:p>
            <a:r>
              <a:rPr lang="en-US" dirty="0"/>
              <a:t>Dictionary attack only tries those possibilities that are supposed to be successful, it sort the words by the frequency of the use and then contiguously hits and tries. </a:t>
            </a:r>
          </a:p>
          <a:p>
            <a:r>
              <a:rPr lang="en-US" dirty="0"/>
              <a:t>Computer tries </a:t>
            </a:r>
            <a:r>
              <a:rPr lang="en-US" dirty="0" err="1"/>
              <a:t>passwd</a:t>
            </a:r>
            <a:r>
              <a:rPr lang="en-US" dirty="0"/>
              <a:t> very fast: to stop people using computer to guess </a:t>
            </a:r>
            <a:r>
              <a:rPr lang="en-US" dirty="0" err="1"/>
              <a:t>passwd</a:t>
            </a:r>
            <a:r>
              <a:rPr lang="en-US" dirty="0"/>
              <a:t>, nowadays they usually require the input of specially generated string (must be human readable but computer un-recognizable).</a:t>
            </a:r>
            <a:r>
              <a:rPr lang="en-US" dirty="0" smtClean="0"/>
              <a:t/>
            </a:r>
            <a:br>
              <a:rPr lang="en-US" dirty="0" smtClean="0"/>
            </a:br>
            <a:r>
              <a:rPr lang="en-US" dirty="0"/>
              <a:t>It takes less time than that of brute force attack</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Slide Number Placeholder 3"/>
          <p:cNvSpPr>
            <a:spLocks noGrp="1"/>
          </p:cNvSpPr>
          <p:nvPr>
            <p:ph type="sldNum" sz="quarter" idx="5"/>
          </p:nvPr>
        </p:nvSpPr>
        <p:spPr>
          <a:noFill/>
        </p:spPr>
        <p:txBody>
          <a:bodyPr/>
          <a:lstStyle/>
          <a:p>
            <a:fld id="{901B6670-0EEF-461D-AFF6-4AC9711A8787}" type="slidenum">
              <a:rPr lang="zh-TW" altLang="en-US" smtClean="0"/>
              <a:pPr/>
              <a:t>16</a:t>
            </a:fld>
            <a:endParaRPr lang="en-US" altLang="zh-TW" smtClean="0"/>
          </a:p>
        </p:txBody>
      </p:sp>
      <p:sp>
        <p:nvSpPr>
          <p:cNvPr id="55300" name="Notes Placeholder 4"/>
          <p:cNvSpPr>
            <a:spLocks noGrp="1"/>
          </p:cNvSpPr>
          <p:nvPr/>
        </p:nvSpPr>
        <p:spPr bwMode="auto">
          <a:xfrm>
            <a:off x="680063" y="4688964"/>
            <a:ext cx="5437550" cy="4442433"/>
          </a:xfrm>
          <a:prstGeom prst="rect">
            <a:avLst/>
          </a:prstGeom>
          <a:noFill/>
          <a:ln w="9525">
            <a:noFill/>
            <a:miter lim="800000"/>
            <a:headEnd/>
            <a:tailEnd/>
          </a:ln>
        </p:spPr>
        <p:txBody>
          <a:bodyPr lIns="95250" tIns="47626" rIns="95250" bIns="47626"/>
          <a:lstStyle/>
          <a:p>
            <a:pPr eaLnBrk="0" hangingPunct="0">
              <a:spcBef>
                <a:spcPct val="30000"/>
              </a:spcBef>
            </a:pPr>
            <a:endParaRPr lang="en-US" sz="1200" dirty="0"/>
          </a:p>
        </p:txBody>
      </p:sp>
      <p:sp>
        <p:nvSpPr>
          <p:cNvPr id="2" name="Notes Placeholder 1"/>
          <p:cNvSpPr>
            <a:spLocks noGrp="1"/>
          </p:cNvSpPr>
          <p:nvPr>
            <p:ph type="body" idx="1"/>
          </p:nvPr>
        </p:nvSpPr>
        <p:spPr/>
        <p:txBody>
          <a:bodyPr/>
          <a:lstStyle/>
          <a:p>
            <a:r>
              <a:rPr lang="en-US" dirty="0" smtClean="0"/>
              <a:t>Note: 1) wireless signal is broadcast</a:t>
            </a:r>
            <a:r>
              <a:rPr lang="en-US" baseline="0" dirty="0" smtClean="0"/>
              <a:t> in nature; 2) the information from your mobile device to web-server may not be encrypted!</a:t>
            </a:r>
            <a:endParaRPr lang="en-US" dirty="0" smtClean="0"/>
          </a:p>
          <a:p>
            <a:r>
              <a:rPr lang="en-US" dirty="0" smtClean="0"/>
              <a:t>For piggybacking: Set </a:t>
            </a:r>
            <a:r>
              <a:rPr lang="en-US" dirty="0" err="1" smtClean="0"/>
              <a:t>passwd</a:t>
            </a:r>
            <a:r>
              <a:rPr lang="en-US" dirty="0" smtClean="0"/>
              <a:t> for your </a:t>
            </a:r>
            <a:r>
              <a:rPr lang="en-US" dirty="0" err="1" smtClean="0"/>
              <a:t>wifi</a:t>
            </a:r>
            <a:r>
              <a:rPr lang="en-US" dirty="0" smtClean="0"/>
              <a:t> router</a:t>
            </a:r>
          </a:p>
          <a:p>
            <a:r>
              <a:rPr lang="en-US" dirty="0" smtClean="0"/>
              <a:t>WAP: a standard to provide internet access to wireless devices, WAP phone, WAP browser</a:t>
            </a:r>
          </a:p>
          <a:p>
            <a:r>
              <a:rPr lang="en-US" dirty="0" smtClean="0"/>
              <a:t>WPA and WPA2 are two security</a:t>
            </a:r>
            <a:r>
              <a:rPr lang="en-US" baseline="0" dirty="0" smtClean="0"/>
              <a:t> protocols defined for </a:t>
            </a:r>
            <a:r>
              <a:rPr lang="en-US" baseline="0" dirty="0" err="1" smtClean="0"/>
              <a:t>WiFi</a:t>
            </a:r>
            <a:r>
              <a:rPr lang="en-US" baseline="0" dirty="0" smtClean="0"/>
              <a:t> access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2DAF72B-B96F-4F06-A2B1-A54550DC0F12}" type="slidenum">
              <a:rPr lang="zh-TW" altLang="en-US"/>
              <a:pPr/>
              <a:t>17</a:t>
            </a:fld>
            <a:endParaRPr lang="en-US" altLang="zh-TW"/>
          </a:p>
        </p:txBody>
      </p:sp>
      <p:sp>
        <p:nvSpPr>
          <p:cNvPr id="5017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9E0E53D-9C70-47F1-B74B-DD9FA619E076}" type="slidenum">
              <a:rPr lang="zh-TW" altLang="en-US"/>
              <a:pPr/>
              <a:t>18</a:t>
            </a:fld>
            <a:endParaRPr lang="en-US" altLang="zh-TW"/>
          </a:p>
        </p:txBody>
      </p:sp>
      <p:sp>
        <p:nvSpPr>
          <p:cNvPr id="5120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Easy transposition: list the text in an array in rows, and output in columns: what’s the key?</a:t>
            </a:r>
          </a:p>
          <a:p>
            <a:r>
              <a:rPr lang="en-US" dirty="0" smtClean="0"/>
              <a:t>Most of the modern cryptograph are based on substitution.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CA715CB-C37F-43D3-BB84-4DE285A84950}" type="slidenum">
              <a:rPr lang="zh-TW" altLang="en-US"/>
              <a:pPr/>
              <a:t>19</a:t>
            </a:fld>
            <a:endParaRPr lang="en-US" altLang="zh-TW"/>
          </a:p>
        </p:txBody>
      </p:sp>
      <p:sp>
        <p:nvSpPr>
          <p:cNvPr id="5222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D6860A7-011E-4D49-9748-262070401E7B}" type="slidenum">
              <a:rPr lang="zh-TW" altLang="en-US"/>
              <a:pPr/>
              <a:t>2</a:t>
            </a:fld>
            <a:endParaRPr lang="en-US" altLang="zh-TW"/>
          </a:p>
        </p:txBody>
      </p:sp>
      <p:sp>
        <p:nvSpPr>
          <p:cNvPr id="3584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6E74551-61CF-4376-8439-C1C014C2652F}" type="slidenum">
              <a:rPr lang="zh-TW" altLang="en-US"/>
              <a:pPr/>
              <a:t>20</a:t>
            </a:fld>
            <a:endParaRPr lang="en-US" altLang="zh-TW"/>
          </a:p>
        </p:txBody>
      </p:sp>
      <p:sp>
        <p:nvSpPr>
          <p:cNvPr id="5325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6DDE901-36C8-476F-A2D0-F242F9AACF80}" type="slidenum">
              <a:rPr lang="zh-TW" altLang="en-US"/>
              <a:pPr/>
              <a:t>21</a:t>
            </a:fld>
            <a:endParaRPr lang="en-US" altLang="zh-TW"/>
          </a:p>
        </p:txBody>
      </p:sp>
      <p:sp>
        <p:nvSpPr>
          <p:cNvPr id="5427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RSA</a:t>
            </a:r>
            <a:r>
              <a:rPr lang="en-US" baseline="0" dirty="0" smtClean="0"/>
              <a:t> algorithm: by 3 professors from MIT</a:t>
            </a:r>
          </a:p>
          <a:p>
            <a:r>
              <a:rPr lang="en-US" baseline="0" dirty="0" smtClean="0"/>
              <a:t>Difference between symmetric and asymmetric</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A0523F6-942E-427F-B212-055FF667997A}" type="slidenum">
              <a:rPr lang="zh-TW" altLang="en-US"/>
              <a:pPr/>
              <a:t>22</a:t>
            </a:fld>
            <a:endParaRPr lang="en-US" altLang="zh-TW"/>
          </a:p>
        </p:txBody>
      </p:sp>
      <p:sp>
        <p:nvSpPr>
          <p:cNvPr id="5529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Use the example you and me (I’m Bob):</a:t>
            </a:r>
          </a:p>
          <a:p>
            <a:r>
              <a:rPr lang="en-US" dirty="0" smtClean="0"/>
              <a:t>Green example is to prevent people from</a:t>
            </a:r>
            <a:r>
              <a:rPr lang="en-US" baseline="0" dirty="0" smtClean="0"/>
              <a:t> reading the email to Alice</a:t>
            </a:r>
            <a:endParaRPr lang="en-US" dirty="0" smtClean="0"/>
          </a:p>
          <a:p>
            <a:r>
              <a:rPr lang="en-US" dirty="0" smtClean="0"/>
              <a:t>? What’s the use of Pink example:</a:t>
            </a:r>
            <a:r>
              <a:rPr lang="en-US" baseline="0" dirty="0" smtClean="0"/>
              <a:t> to prevent people from modify it: this’s the document-signature!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A2FE358-0731-4E4F-A2BD-EF0C09E2BA77}" type="slidenum">
              <a:rPr lang="zh-TW" altLang="en-US"/>
              <a:pPr/>
              <a:t>23</a:t>
            </a:fld>
            <a:endParaRPr lang="en-US" altLang="zh-TW"/>
          </a:p>
        </p:txBody>
      </p:sp>
      <p:sp>
        <p:nvSpPr>
          <p:cNvPr id="5837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After step 3, Bob is convinced Alice is the true “Alice”</a:t>
            </a:r>
          </a:p>
          <a:p>
            <a:r>
              <a:rPr lang="en-US" dirty="0" smtClean="0"/>
              <a:t>Step 4&amp;5 is for Bob to send data</a:t>
            </a:r>
            <a:r>
              <a:rPr lang="en-US" baseline="0" dirty="0" smtClean="0"/>
              <a:t> to Alice in secured channel.</a:t>
            </a:r>
          </a:p>
          <a:p>
            <a:r>
              <a:rPr lang="en-US" baseline="0" dirty="0" smtClean="0"/>
              <a:t>?how can Bob be sure that the Alice’s public key is from the genuine “Alice” (it can be a faked Alice distributed her public key) </a:t>
            </a:r>
            <a:r>
              <a:rPr lang="en-US" baseline="0" dirty="0" smtClean="0">
                <a:sym typeface="Wingdings" pitchFamily="2" charset="2"/>
              </a:rPr>
              <a:t> certificate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394EEB7-6167-479A-B57C-F2262B30FFF9}" type="slidenum">
              <a:rPr lang="zh-TW" altLang="en-US"/>
              <a:pPr/>
              <a:t>24</a:t>
            </a:fld>
            <a:endParaRPr lang="en-US" altLang="zh-TW"/>
          </a:p>
        </p:txBody>
      </p:sp>
      <p:sp>
        <p:nvSpPr>
          <p:cNvPr id="5939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Slow</a:t>
            </a:r>
          </a:p>
          <a:p>
            <a:r>
              <a:rPr lang="en-US" dirty="0" smtClean="0"/>
              <a:t>Use fig to explain certificate</a:t>
            </a:r>
          </a:p>
          <a:p>
            <a:r>
              <a:rPr lang="en-US" dirty="0" smtClean="0"/>
              <a:t>When you do online business you need to have a certificate, e.g., if you start a web-shop…</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FB324-797F-42B7-B077-305B8B4C5B1B}" type="slidenum">
              <a:rPr lang="zh-CN" altLang="en-US"/>
              <a:pPr/>
              <a:t>25</a:t>
            </a:fld>
            <a:endParaRPr lang="en-US" altLang="zh-CN"/>
          </a:p>
        </p:txBody>
      </p:sp>
      <p:sp>
        <p:nvSpPr>
          <p:cNvPr id="976898" name="Rectangle 2"/>
          <p:cNvSpPr>
            <a:spLocks noGrp="1" noRot="1" noChangeAspect="1" noChangeArrowheads="1" noTextEdit="1"/>
          </p:cNvSpPr>
          <p:nvPr>
            <p:ph type="sldImg"/>
          </p:nvPr>
        </p:nvSpPr>
        <p:spPr>
          <a:ln/>
        </p:spPr>
      </p:sp>
      <p:sp>
        <p:nvSpPr>
          <p:cNvPr id="976899" name="Rectangle 3"/>
          <p:cNvSpPr>
            <a:spLocks noGrp="1" noChangeArrowheads="1"/>
          </p:cNvSpPr>
          <p:nvPr>
            <p:ph type="body" idx="1"/>
          </p:nvPr>
        </p:nvSpPr>
        <p:spPr/>
        <p:txBody>
          <a:bodyPr/>
          <a:lstStyle/>
          <a:p>
            <a:r>
              <a:rPr lang="en-US" dirty="0" smtClean="0"/>
              <a:t>Note: a digital certificate is</a:t>
            </a:r>
            <a:r>
              <a:rPr lang="en-US" baseline="0" dirty="0" smtClean="0"/>
              <a:t> a document to prove </a:t>
            </a:r>
            <a:r>
              <a:rPr lang="en-US" baseline="0" dirty="0" err="1" smtClean="0"/>
              <a:t>u’re</a:t>
            </a:r>
            <a:r>
              <a:rPr lang="en-US" baseline="0" dirty="0" smtClean="0"/>
              <a:t> the person you claimed to be!</a:t>
            </a:r>
            <a:endParaRPr lang="en-US" dirty="0" smtClean="0"/>
          </a:p>
          <a:p>
            <a:r>
              <a:rPr lang="en-US" dirty="0" smtClean="0"/>
              <a:t>The data part tells who you’re.</a:t>
            </a:r>
          </a:p>
          <a:p>
            <a:r>
              <a:rPr lang="en-US" dirty="0" smtClean="0"/>
              <a:t>The </a:t>
            </a:r>
            <a:r>
              <a:rPr lang="en-US" dirty="0"/>
              <a:t>signature of CA is used to verify if the certificate is a </a:t>
            </a:r>
            <a:r>
              <a:rPr lang="en-US" dirty="0" smtClean="0"/>
              <a:t>valid/genuine </a:t>
            </a:r>
            <a:r>
              <a:rPr lang="en-US" dirty="0"/>
              <a:t>one. We all need to trust CA (which is the root of trust).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A65A7-1798-48D5-9862-2A4C0DEBCD16}" type="slidenum">
              <a:rPr lang="zh-CN" altLang="en-US"/>
              <a:pPr/>
              <a:t>26</a:t>
            </a:fld>
            <a:endParaRPr lang="en-US" altLang="zh-CN"/>
          </a:p>
        </p:txBody>
      </p:sp>
      <p:sp>
        <p:nvSpPr>
          <p:cNvPr id="978946" name="Rectangle 2"/>
          <p:cNvSpPr>
            <a:spLocks noGrp="1" noRot="1" noChangeAspect="1" noChangeArrowheads="1" noTextEdit="1"/>
          </p:cNvSpPr>
          <p:nvPr>
            <p:ph type="sldImg"/>
          </p:nvPr>
        </p:nvSpPr>
        <p:spPr>
          <a:ln/>
        </p:spPr>
      </p:sp>
      <p:sp>
        <p:nvSpPr>
          <p:cNvPr id="978947" name="Rectangle 3"/>
          <p:cNvSpPr>
            <a:spLocks noGrp="1" noChangeArrowheads="1"/>
          </p:cNvSpPr>
          <p:nvPr>
            <p:ph type="body" idx="1"/>
          </p:nvPr>
        </p:nvSpPr>
        <p:spPr/>
        <p:txBody>
          <a:bodyPr/>
          <a:lstStyle/>
          <a:p>
            <a:pPr marL="229608" indent="-229608">
              <a:buFontTx/>
              <a:buAutoNum type="arabicPeriod"/>
            </a:pPr>
            <a:r>
              <a:rPr lang="en-US"/>
              <a:t>Data &amp; signature parts;</a:t>
            </a:r>
          </a:p>
          <a:p>
            <a:pPr marL="229608" indent="-229608">
              <a:buFontTx/>
              <a:buAutoNum type="arabicPeriod"/>
            </a:pPr>
            <a:r>
              <a:rPr lang="en-US"/>
              <a:t>Data part in details;</a:t>
            </a:r>
          </a:p>
          <a:p>
            <a:pPr marL="229608" indent="-229608">
              <a:buFontTx/>
              <a:buAutoNum type="arabicPeriod"/>
            </a:pPr>
            <a:r>
              <a:rPr lang="en-US"/>
              <a:t>Signature part in details.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2B3202-7182-449A-88E7-BE7D8D7E232B}" type="slidenum">
              <a:rPr lang="zh-CN" altLang="en-US"/>
              <a:pPr/>
              <a:t>27</a:t>
            </a:fld>
            <a:endParaRPr lang="en-US" altLang="zh-CN"/>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r>
              <a:rPr lang="en-US" dirty="0" smtClean="0"/>
              <a:t>Show</a:t>
            </a:r>
            <a:r>
              <a:rPr lang="en-US" baseline="0" dirty="0" smtClean="0"/>
              <a:t> outlook interface: “Sign” and “Encrypt” icons on command bar! Explain them.</a:t>
            </a:r>
            <a:r>
              <a:rPr lang="en-US" dirty="0" smtClean="0"/>
              <a:t> </a:t>
            </a:r>
          </a:p>
          <a:p>
            <a:r>
              <a:rPr lang="en-US" dirty="0" smtClean="0"/>
              <a:t>Sign an email: the sender cannot deny</a:t>
            </a:r>
            <a:r>
              <a:rPr lang="en-US" baseline="0" dirty="0" smtClean="0"/>
              <a:t> it.</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518B98-03EC-4F4F-A460-FAEB3A60A662}" type="slidenum">
              <a:rPr lang="zh-CN" altLang="en-US"/>
              <a:pPr/>
              <a:t>28</a:t>
            </a:fld>
            <a:endParaRPr lang="en-US" altLang="zh-CN"/>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r>
              <a:rPr lang="en-US" dirty="0" smtClean="0"/>
              <a:t>When </a:t>
            </a:r>
            <a:r>
              <a:rPr lang="en-US" dirty="0"/>
              <a:t>you encrypt a message to a recipient that you never received a signed email from him, the outlook will prompt a window, telling you that it cannot find the certificate of the recipient!</a:t>
            </a:r>
          </a:p>
          <a:p>
            <a:r>
              <a:rPr lang="en-US" dirty="0"/>
              <a:t>Decrypt a message also need to access the database that keeps your </a:t>
            </a:r>
            <a:r>
              <a:rPr lang="en-US" dirty="0" err="1"/>
              <a:t>privateKey</a:t>
            </a:r>
            <a:r>
              <a:rPr lang="en-US" dirty="0"/>
              <a:t> database (password is required).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FE3CD3D-C4DB-485C-98BC-AFE9B45273F0}" type="slidenum">
              <a:rPr lang="zh-TW" altLang="en-US"/>
              <a:pPr/>
              <a:t>29</a:t>
            </a:fld>
            <a:endParaRPr lang="en-US" altLang="zh-TW"/>
          </a:p>
        </p:txBody>
      </p:sp>
      <p:sp>
        <p:nvSpPr>
          <p:cNvPr id="6041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Gmail interface!</a:t>
            </a:r>
          </a:p>
          <a:p>
            <a:r>
              <a:rPr lang="en-US" dirty="0" smtClean="0"/>
              <a:t>If it’s not https, the information from browser to webserver is NOT encrypted.</a:t>
            </a:r>
          </a:p>
          <a:p>
            <a:r>
              <a:rPr lang="en-US" dirty="0" smtClean="0"/>
              <a:t>https:</a:t>
            </a:r>
            <a:r>
              <a:rPr lang="en-US" baseline="0" dirty="0" smtClean="0"/>
              <a:t> you need to supply your username and </a:t>
            </a:r>
            <a:r>
              <a:rPr lang="en-US" baseline="0" dirty="0" err="1" smtClean="0"/>
              <a:t>passwd</a:t>
            </a:r>
            <a:r>
              <a:rPr lang="en-US" baseline="0" dirty="0" smtClean="0"/>
              <a:t>. You don’t want your </a:t>
            </a:r>
            <a:r>
              <a:rPr lang="en-US" baseline="0" dirty="0" err="1" smtClean="0"/>
              <a:t>passwd</a:t>
            </a:r>
            <a:r>
              <a:rPr lang="en-US" baseline="0" dirty="0" smtClean="0"/>
              <a:t> to be eavesdropped on the way from your PC to the web-server. You need SSL!</a:t>
            </a:r>
          </a:p>
          <a:p>
            <a:r>
              <a:rPr lang="en-US" baseline="0" dirty="0" smtClean="0"/>
              <a:t>In fig.: after step 4, both browser and webserver agree on the same session key</a:t>
            </a:r>
          </a:p>
          <a:p>
            <a:r>
              <a:rPr lang="en-US" baseline="0" dirty="0" smtClean="0"/>
              <a:t>Step 5: the browser use the session key to encrypt username &amp; </a:t>
            </a:r>
            <a:r>
              <a:rPr lang="en-US" baseline="0" dirty="0" err="1" smtClean="0"/>
              <a:t>passwd</a:t>
            </a:r>
            <a:r>
              <a:rPr lang="en-US" baseline="0" dirty="0" smtClean="0"/>
              <a:t>, and webserver also use the session key to encrypt reply….</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6B38999-5C2A-4C36-B593-EE18D334E54D}" type="slidenum">
              <a:rPr lang="zh-TW" altLang="en-US"/>
              <a:pPr/>
              <a:t>3</a:t>
            </a:fld>
            <a:endParaRPr lang="en-US" altLang="zh-TW"/>
          </a:p>
        </p:txBody>
      </p:sp>
      <p:sp>
        <p:nvSpPr>
          <p:cNvPr id="3789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EF656FFC-FB13-4872-8DF8-5317D609C2F7}" type="slidenum">
              <a:rPr lang="zh-TW" altLang="en-US" smtClean="0"/>
              <a:pPr>
                <a:defRPr/>
              </a:pPr>
              <a:t>30</a:t>
            </a:fld>
            <a:endParaRPr lang="en-US"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E7F1835-14FF-4619-A3AC-64935972BBB5}" type="slidenum">
              <a:rPr lang="zh-TW" altLang="en-US"/>
              <a:pPr/>
              <a:t>31</a:t>
            </a:fld>
            <a:endParaRPr lang="en-US" altLang="zh-TW"/>
          </a:p>
        </p:txBody>
      </p:sp>
      <p:sp>
        <p:nvSpPr>
          <p:cNvPr id="6144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4CD997E-11A6-4606-99D8-1E83BBC34A4E}" type="slidenum">
              <a:rPr lang="zh-TW" altLang="en-US"/>
              <a:pPr/>
              <a:t>32</a:t>
            </a:fld>
            <a:endParaRPr lang="en-US" altLang="zh-TW"/>
          </a:p>
        </p:txBody>
      </p:sp>
      <p:sp>
        <p:nvSpPr>
          <p:cNvPr id="6246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B46E566-3E7A-4E3C-94D5-C56B284E59A1}" type="slidenum">
              <a:rPr lang="zh-TW" altLang="en-US"/>
              <a:pPr/>
              <a:t>33</a:t>
            </a:fld>
            <a:endParaRPr lang="en-US" altLang="zh-TW"/>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zh-TW"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D1E68B7-08A6-4133-9112-24A93EE17ADA}" type="slidenum">
              <a:rPr lang="zh-TW" altLang="en-US"/>
              <a:pPr/>
              <a:t>34</a:t>
            </a:fld>
            <a:endParaRPr lang="en-US" altLang="zh-TW"/>
          </a:p>
        </p:txBody>
      </p:sp>
      <p:sp>
        <p:nvSpPr>
          <p:cNvPr id="3686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HTML contents</a:t>
            </a:r>
          </a:p>
          <a:p>
            <a:r>
              <a:rPr lang="en-US" dirty="0" smtClean="0"/>
              <a:t>Lab 01 – 06 are </a:t>
            </a:r>
            <a:r>
              <a:rPr lang="en-US" dirty="0" err="1" smtClean="0"/>
              <a:t>examed</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F656FFC-FB13-4872-8DF8-5317D609C2F7}" type="slidenum">
              <a:rPr lang="zh-TW" altLang="en-US" smtClean="0"/>
              <a:pPr>
                <a:defRPr/>
              </a:pPr>
              <a:t>36</a:t>
            </a:fld>
            <a:endParaRPr lang="en-US" altLang="zh-TW"/>
          </a:p>
        </p:txBody>
      </p:sp>
    </p:spTree>
    <p:extLst>
      <p:ext uri="{BB962C8B-B14F-4D97-AF65-F5344CB8AC3E}">
        <p14:creationId xmlns:p14="http://schemas.microsoft.com/office/powerpoint/2010/main" val="130448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Slide Number Placeholder 3"/>
          <p:cNvSpPr>
            <a:spLocks noGrp="1"/>
          </p:cNvSpPr>
          <p:nvPr>
            <p:ph type="sldNum" sz="quarter" idx="5"/>
          </p:nvPr>
        </p:nvSpPr>
        <p:spPr>
          <a:noFill/>
        </p:spPr>
        <p:txBody>
          <a:bodyPr/>
          <a:lstStyle/>
          <a:p>
            <a:fld id="{C6D2529B-ECC7-4A13-B492-EF041F92AD28}" type="slidenum">
              <a:rPr lang="zh-TW" altLang="en-US" smtClean="0"/>
              <a:pPr/>
              <a:t>4</a:t>
            </a:fld>
            <a:endParaRPr lang="en-US" altLang="zh-TW" smtClean="0"/>
          </a:p>
        </p:txBody>
      </p:sp>
      <p:sp>
        <p:nvSpPr>
          <p:cNvPr id="43012" name="Notes Placeholder 4"/>
          <p:cNvSpPr>
            <a:spLocks noGrp="1"/>
          </p:cNvSpPr>
          <p:nvPr/>
        </p:nvSpPr>
        <p:spPr bwMode="auto">
          <a:xfrm>
            <a:off x="680063" y="4688964"/>
            <a:ext cx="5437550" cy="4442433"/>
          </a:xfrm>
          <a:prstGeom prst="rect">
            <a:avLst/>
          </a:prstGeom>
          <a:noFill/>
          <a:ln w="9525">
            <a:noFill/>
            <a:miter lim="800000"/>
            <a:headEnd/>
            <a:tailEnd/>
          </a:ln>
        </p:spPr>
        <p:txBody>
          <a:bodyPr lIns="95250" tIns="47626" rIns="95250" bIns="47626"/>
          <a:lstStyle/>
          <a:p>
            <a:pPr eaLnBrk="0" hangingPunct="0">
              <a:spcBef>
                <a:spcPct val="30000"/>
              </a:spcBef>
            </a:pP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C8FB02-2247-4086-A788-814D9C892A66}" type="slidenum">
              <a:rPr lang="zh-TW" altLang="en-US"/>
              <a:pPr/>
              <a:t>5</a:t>
            </a:fld>
            <a:endParaRPr lang="en-US" altLang="zh-TW"/>
          </a:p>
        </p:txBody>
      </p:sp>
      <p:sp>
        <p:nvSpPr>
          <p:cNvPr id="38915"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Trojan horse is a technique to embed virus into a “seeming</a:t>
            </a:r>
            <a:r>
              <a:rPr lang="en-US" baseline="0" dirty="0" smtClean="0"/>
              <a:t> useful” program. It </a:t>
            </a:r>
            <a:r>
              <a:rPr lang="en-US" dirty="0" smtClean="0"/>
              <a:t>can do damages the</a:t>
            </a:r>
            <a:r>
              <a:rPr lang="en-US" baseline="0" dirty="0" smtClean="0"/>
              <a:t> same as</a:t>
            </a:r>
            <a:r>
              <a:rPr lang="en-US" dirty="0" smtClean="0"/>
              <a:t> virus.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761AEB6-1AE7-47E5-B6B4-1F59B6C3D32D}" type="slidenum">
              <a:rPr lang="zh-TW" altLang="en-US"/>
              <a:pPr/>
              <a:t>6</a:t>
            </a:fld>
            <a:endParaRPr lang="en-US" altLang="zh-TW"/>
          </a:p>
        </p:txBody>
      </p:sp>
      <p:sp>
        <p:nvSpPr>
          <p:cNvPr id="39939"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B42D12C-35AA-42FA-959A-41BDDC1612FC}" type="slidenum">
              <a:rPr lang="zh-TW" altLang="en-US"/>
              <a:pPr/>
              <a:t>7</a:t>
            </a:fld>
            <a:endParaRPr lang="en-US" altLang="zh-TW"/>
          </a:p>
        </p:txBody>
      </p:sp>
      <p:sp>
        <p:nvSpPr>
          <p:cNvPr id="4096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Fig. is an example of an email virus.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670854A-7C76-48F5-8739-94457B464EA6}" type="slidenum">
              <a:rPr lang="zh-TW" altLang="en-US"/>
              <a:pPr/>
              <a:t>8</a:t>
            </a:fld>
            <a:endParaRPr lang="en-US" altLang="zh-TW"/>
          </a:p>
        </p:txBody>
      </p:sp>
      <p:sp>
        <p:nvSpPr>
          <p:cNvPr id="4198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r>
              <a:rPr lang="en-US" dirty="0" smtClean="0"/>
              <a:t>Virus must attach to</a:t>
            </a:r>
            <a:r>
              <a:rPr lang="en-US" baseline="0" dirty="0" smtClean="0"/>
              <a:t> an executable file to take effect: boot section and Macro are all executable program. The same as email attachment.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987C336-A261-4AE0-8F1A-81BD447639BF}" type="slidenum">
              <a:rPr lang="zh-TW" altLang="en-US"/>
              <a:pPr/>
              <a:t>9</a:t>
            </a:fld>
            <a:endParaRPr lang="en-US" altLang="zh-TW"/>
          </a:p>
        </p:txBody>
      </p:sp>
      <p:sp>
        <p:nvSpPr>
          <p:cNvPr id="43011"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confuse_8002_11103"/>
          <p:cNvPicPr>
            <a:picLocks noChangeAspect="1" noChangeArrowheads="1"/>
          </p:cNvPicPr>
          <p:nvPr userDrawn="1"/>
        </p:nvPicPr>
        <p:blipFill>
          <a:blip r:embed="rId2" cstate="print"/>
          <a:srcRect/>
          <a:stretch>
            <a:fillRect/>
          </a:stretch>
        </p:blipFill>
        <p:spPr bwMode="auto">
          <a:xfrm>
            <a:off x="0" y="981075"/>
            <a:ext cx="2828925" cy="5200650"/>
          </a:xfrm>
          <a:prstGeom prst="rect">
            <a:avLst/>
          </a:prstGeom>
          <a:noFill/>
          <a:ln w="9525">
            <a:noFill/>
            <a:miter lim="800000"/>
            <a:headEnd/>
            <a:tailEnd/>
          </a:ln>
        </p:spPr>
      </p:pic>
      <p:pic>
        <p:nvPicPr>
          <p:cNvPr id="5" name="Picture 11" descr="computer_love_27770"/>
          <p:cNvPicPr>
            <a:picLocks noChangeAspect="1" noChangeArrowheads="1"/>
          </p:cNvPicPr>
          <p:nvPr userDrawn="1"/>
        </p:nvPicPr>
        <p:blipFill>
          <a:blip r:embed="rId3" cstate="print">
            <a:lum bright="70000" contrast="-70000"/>
          </a:blip>
          <a:srcRect/>
          <a:stretch>
            <a:fillRect/>
          </a:stretch>
        </p:blipFill>
        <p:spPr bwMode="auto">
          <a:xfrm>
            <a:off x="6040438" y="3760788"/>
            <a:ext cx="3571875" cy="3097212"/>
          </a:xfrm>
          <a:prstGeom prst="rect">
            <a:avLst/>
          </a:prstGeom>
          <a:noFill/>
          <a:ln w="9525">
            <a:noFill/>
            <a:miter lim="800000"/>
            <a:headEnd/>
            <a:tailEnd/>
          </a:ln>
        </p:spPr>
      </p:pic>
      <p:sp>
        <p:nvSpPr>
          <p:cNvPr id="3074" name="Rectangle 2"/>
          <p:cNvSpPr>
            <a:spLocks noGrp="1" noChangeArrowheads="1"/>
          </p:cNvSpPr>
          <p:nvPr>
            <p:ph type="ctrTitle"/>
          </p:nvPr>
        </p:nvSpPr>
        <p:spPr>
          <a:xfrm>
            <a:off x="2590800" y="304800"/>
            <a:ext cx="6248400" cy="4495800"/>
          </a:xfrm>
        </p:spPr>
        <p:txBody>
          <a:bodyPr/>
          <a:lstStyle>
            <a:lvl1pPr>
              <a:defRPr sz="4000"/>
            </a:lvl1pPr>
          </a:lstStyle>
          <a:p>
            <a:r>
              <a:rPr lang="en-US" altLang="zh-TW"/>
              <a:t>Click to edit Master title style</a:t>
            </a:r>
          </a:p>
        </p:txBody>
      </p:sp>
      <p:sp>
        <p:nvSpPr>
          <p:cNvPr id="3075" name="Rectangle 3"/>
          <p:cNvSpPr>
            <a:spLocks noGrp="1" noChangeArrowheads="1"/>
          </p:cNvSpPr>
          <p:nvPr>
            <p:ph type="subTitle" idx="1"/>
          </p:nvPr>
        </p:nvSpPr>
        <p:spPr>
          <a:xfrm>
            <a:off x="2590800" y="4953000"/>
            <a:ext cx="6248400" cy="1219200"/>
          </a:xfrm>
        </p:spPr>
        <p:txBody>
          <a:bodyPr/>
          <a:lstStyle>
            <a:lvl1pPr marL="0" indent="0" algn="ctr">
              <a:buFont typeface="Wingdings" pitchFamily="2" charset="2"/>
              <a:buNone/>
              <a:defRPr>
                <a:solidFill>
                  <a:srgbClr val="660099"/>
                </a:solidFill>
              </a:defRPr>
            </a:lvl1pPr>
          </a:lstStyle>
          <a:p>
            <a:r>
              <a:rPr lang="en-US" altLang="zh-TW"/>
              <a:t>Click to edit Master subtitle style</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a:lstStyle>
            <a:lvl1pPr>
              <a:defRPr sz="1400" b="0" smtClean="0">
                <a:solidFill>
                  <a:schemeClr val="tx1"/>
                </a:solidFill>
                <a:latin typeface="Times New Roman" pitchFamily="18" charset="0"/>
              </a:defRPr>
            </a:lvl1pPr>
          </a:lstStyle>
          <a:p>
            <a:pPr>
              <a:defRPr/>
            </a:pPr>
            <a:r>
              <a:rPr lang="zh-TW" altLang="en-US"/>
              <a:t>CS1101</a:t>
            </a:r>
            <a:endParaRPr lang="en-US" altLang="zh-TW"/>
          </a:p>
        </p:txBody>
      </p:sp>
      <p:sp>
        <p:nvSpPr>
          <p:cNvPr id="7"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ea typeface="新細明體" pitchFamily="18" charset="-120"/>
              </a:defRPr>
            </a:lvl1pPr>
          </a:lstStyle>
          <a:p>
            <a:pPr>
              <a:defRPr/>
            </a:pPr>
            <a:endParaRPr lang="en-US" altLang="zh-TW"/>
          </a:p>
        </p:txBody>
      </p:sp>
      <p:sp>
        <p:nvSpPr>
          <p:cNvPr id="8" name="Rectangle 6"/>
          <p:cNvSpPr>
            <a:spLocks noGrp="1" noChangeArrowheads="1"/>
          </p:cNvSpPr>
          <p:nvPr>
            <p:ph type="sldNum" sz="quarter" idx="12"/>
          </p:nvPr>
        </p:nvSpPr>
        <p:spPr>
          <a:xfrm>
            <a:off x="6553200" y="6248400"/>
            <a:ext cx="1905000" cy="457200"/>
          </a:xfrm>
        </p:spPr>
        <p:txBody>
          <a:bodyPr/>
          <a:lstStyle>
            <a:lvl1pPr algn="r">
              <a:defRPr sz="1400" b="0" smtClean="0">
                <a:solidFill>
                  <a:schemeClr val="tx1"/>
                </a:solidFill>
                <a:latin typeface="Times New Roman" pitchFamily="18" charset="0"/>
              </a:defRPr>
            </a:lvl1pPr>
          </a:lstStyle>
          <a:p>
            <a:pPr>
              <a:defRPr/>
            </a:pPr>
            <a:fld id="{80F58B7F-BE86-4BD2-9BE5-3C0FDABFFDF2}"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F8C5077-E2F7-47E4-B34D-7441192A2BA5}" type="slidenum">
              <a:rPr lang="zh-TW" altLang="en-US"/>
              <a:pPr>
                <a:defRPr/>
              </a:pPr>
              <a:t>‹#›</a:t>
            </a:fld>
            <a:r>
              <a:rPr lang="en-US" altLang="zh-TW"/>
              <a:t> </a:t>
            </a:r>
          </a:p>
        </p:txBody>
      </p:sp>
      <p:sp>
        <p:nvSpPr>
          <p:cNvPr id="6" name="Rectangle 4"/>
          <p:cNvSpPr>
            <a:spLocks noGrp="1" noChangeArrowheads="1"/>
          </p:cNvSpPr>
          <p:nvPr>
            <p:ph type="dt" sz="half" idx="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0350"/>
            <a:ext cx="194310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6035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0516777-079F-48E1-A4B1-0B0FE96D76B4}" type="slidenum">
              <a:rPr lang="zh-TW" altLang="en-US"/>
              <a:pPr>
                <a:defRPr/>
              </a:pPr>
              <a:t>‹#›</a:t>
            </a:fld>
            <a:r>
              <a:rPr lang="en-US" altLang="zh-TW"/>
              <a:t> </a:t>
            </a:r>
          </a:p>
        </p:txBody>
      </p:sp>
      <p:sp>
        <p:nvSpPr>
          <p:cNvPr id="6" name="Rectangle 4"/>
          <p:cNvSpPr>
            <a:spLocks noGrp="1" noChangeArrowheads="1"/>
          </p:cNvSpPr>
          <p:nvPr>
            <p:ph type="dt" sz="half" idx="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025D365-2C9F-443B-A2F4-95D3A1A6825B}" type="slidenum">
              <a:rPr lang="zh-TW" altLang="en-US"/>
              <a:pPr>
                <a:defRPr/>
              </a:pPr>
              <a:t>‹#›</a:t>
            </a:fld>
            <a:r>
              <a:rPr lang="en-US" altLang="zh-TW"/>
              <a:t> </a:t>
            </a:r>
          </a:p>
        </p:txBody>
      </p:sp>
      <p:sp>
        <p:nvSpPr>
          <p:cNvPr id="6" name="Rectangle 4"/>
          <p:cNvSpPr>
            <a:spLocks noGrp="1" noChangeArrowheads="1"/>
          </p:cNvSpPr>
          <p:nvPr>
            <p:ph type="dt" sz="half" idx="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BE396479-B266-4839-9699-AA3043465B14}" type="slidenum">
              <a:rPr lang="zh-TW" altLang="en-US"/>
              <a:pPr>
                <a:defRPr/>
              </a:pPr>
              <a:t>‹#›</a:t>
            </a:fld>
            <a:r>
              <a:rPr lang="en-US" altLang="zh-TW"/>
              <a:t> </a:t>
            </a:r>
          </a:p>
        </p:txBody>
      </p:sp>
      <p:sp>
        <p:nvSpPr>
          <p:cNvPr id="6" name="Rectangle 4"/>
          <p:cNvSpPr>
            <a:spLocks noGrp="1" noChangeArrowheads="1"/>
          </p:cNvSpPr>
          <p:nvPr>
            <p:ph type="dt" sz="half" idx="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4313"/>
            <a:ext cx="3810000" cy="46815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4313"/>
            <a:ext cx="3810000" cy="46815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B63D47B-FD70-48D4-9413-4EABDE7E199A}" type="slidenum">
              <a:rPr lang="zh-TW" altLang="en-US"/>
              <a:pPr>
                <a:defRPr/>
              </a:pPr>
              <a:t>‹#›</a:t>
            </a:fld>
            <a:r>
              <a:rPr lang="en-US" altLang="zh-TW"/>
              <a:t> </a:t>
            </a:r>
          </a:p>
        </p:txBody>
      </p:sp>
      <p:sp>
        <p:nvSpPr>
          <p:cNvPr id="7" name="Rectangle 4"/>
          <p:cNvSpPr>
            <a:spLocks noGrp="1" noChangeArrowheads="1"/>
          </p:cNvSpPr>
          <p:nvPr>
            <p:ph type="dt" sz="half" idx="1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E7341DBA-7023-40C2-9CC1-556579479289}" type="slidenum">
              <a:rPr lang="zh-TW" altLang="en-US"/>
              <a:pPr>
                <a:defRPr/>
              </a:pPr>
              <a:t>‹#›</a:t>
            </a:fld>
            <a:r>
              <a:rPr lang="en-US" altLang="zh-TW"/>
              <a:t> </a:t>
            </a:r>
          </a:p>
        </p:txBody>
      </p:sp>
      <p:sp>
        <p:nvSpPr>
          <p:cNvPr id="9" name="Rectangle 4"/>
          <p:cNvSpPr>
            <a:spLocks noGrp="1" noChangeArrowheads="1"/>
          </p:cNvSpPr>
          <p:nvPr>
            <p:ph type="dt" sz="half" idx="1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DD37D3CD-5896-46F0-B6FE-EC4F7CD098CE}" type="slidenum">
              <a:rPr lang="zh-TW" altLang="en-US"/>
              <a:pPr>
                <a:defRPr/>
              </a:pPr>
              <a:t>‹#›</a:t>
            </a:fld>
            <a:r>
              <a:rPr lang="en-US" altLang="zh-TW"/>
              <a:t> </a:t>
            </a:r>
          </a:p>
        </p:txBody>
      </p:sp>
      <p:sp>
        <p:nvSpPr>
          <p:cNvPr id="5" name="Date Placeholder 4"/>
          <p:cNvSpPr>
            <a:spLocks noGrp="1" noChangeArrowheads="1"/>
          </p:cNvSpPr>
          <p:nvPr>
            <p:ph type="dt" sz="half" idx="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0FAC53F7-A3B3-4941-95EF-5BAE5480D06E}" type="slidenum">
              <a:rPr lang="zh-TW" altLang="en-US"/>
              <a:pPr>
                <a:defRPr/>
              </a:pPr>
              <a:t>‹#›</a:t>
            </a:fld>
            <a:r>
              <a:rPr lang="en-US" altLang="zh-TW"/>
              <a:t> </a:t>
            </a:r>
          </a:p>
        </p:txBody>
      </p:sp>
      <p:sp>
        <p:nvSpPr>
          <p:cNvPr id="4" name="Rectangle 4"/>
          <p:cNvSpPr>
            <a:spLocks noGrp="1" noChangeArrowheads="1"/>
          </p:cNvSpPr>
          <p:nvPr>
            <p:ph type="dt" sz="half" idx="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490A5F8E-3C0A-4D5E-B506-B97A86A57CA2}" type="slidenum">
              <a:rPr lang="zh-TW" altLang="en-US"/>
              <a:pPr>
                <a:defRPr/>
              </a:pPr>
              <a:t>‹#›</a:t>
            </a:fld>
            <a:r>
              <a:rPr lang="en-US" altLang="zh-TW"/>
              <a:t> </a:t>
            </a:r>
          </a:p>
        </p:txBody>
      </p:sp>
      <p:sp>
        <p:nvSpPr>
          <p:cNvPr id="7" name="Rectangle 4"/>
          <p:cNvSpPr>
            <a:spLocks noGrp="1" noChangeArrowheads="1"/>
          </p:cNvSpPr>
          <p:nvPr>
            <p:ph type="dt" sz="half" idx="1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2031AA6A-EBB8-4464-8394-1DD2ABF5C6A1}" type="slidenum">
              <a:rPr lang="zh-TW" altLang="en-US"/>
              <a:pPr>
                <a:defRPr/>
              </a:pPr>
              <a:t>‹#›</a:t>
            </a:fld>
            <a:r>
              <a:rPr lang="en-US" altLang="zh-TW"/>
              <a:t> </a:t>
            </a:r>
          </a:p>
        </p:txBody>
      </p:sp>
      <p:sp>
        <p:nvSpPr>
          <p:cNvPr id="7" name="Rectangle 4"/>
          <p:cNvSpPr>
            <a:spLocks noGrp="1" noChangeArrowheads="1"/>
          </p:cNvSpPr>
          <p:nvPr>
            <p:ph type="dt" sz="half" idx="1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603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685800" y="1484313"/>
            <a:ext cx="7772400" cy="4681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000" b="0" i="0" u="none" strike="noStrike" kern="0" cap="none" spc="0" normalizeH="0" baseline="0" noProof="0" dirty="0" smtClean="0">
                <a:ln>
                  <a:noFill/>
                </a:ln>
                <a:solidFill>
                  <a:srgbClr val="000066"/>
                </a:solidFill>
                <a:effectLst/>
                <a:uLnTx/>
                <a:uFillTx/>
                <a:latin typeface="Cambria" pitchFamily="18" charset="0"/>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8"/>
              <a:tabLst/>
              <a:defRPr/>
            </a:pPr>
            <a:r>
              <a:rPr kumimoji="0" lang="en-US" sz="1800" b="0" i="0" u="none" strike="noStrike" kern="0" cap="none" spc="0" normalizeH="0" baseline="0" noProof="0" dirty="0" smtClean="0">
                <a:ln>
                  <a:noFill/>
                </a:ln>
                <a:solidFill>
                  <a:srgbClr val="000066"/>
                </a:solidFill>
                <a:effectLst/>
                <a:uLnTx/>
                <a:uFillTx/>
                <a:latin typeface="Cambria" pitchFamily="18" charset="0"/>
              </a:rPr>
              <a:t>Second level</a:t>
            </a:r>
          </a:p>
          <a:p>
            <a:pPr marL="1143000" marR="0" lvl="2" indent="-228600" algn="l" defTabSz="914400" rtl="0" eaLnBrk="0" fontAlgn="base" latinLnBrk="0" hangingPunct="0">
              <a:lnSpc>
                <a:spcPct val="100000"/>
              </a:lnSpc>
              <a:spcBef>
                <a:spcPct val="20000"/>
              </a:spcBef>
              <a:spcAft>
                <a:spcPct val="0"/>
              </a:spcAft>
              <a:buClrTx/>
              <a:buSzTx/>
              <a:buFont typeface="Wingdings" pitchFamily="2" charset="2"/>
              <a:buChar char="7"/>
              <a:tabLst/>
              <a:defRPr/>
            </a:pPr>
            <a:r>
              <a:rPr kumimoji="0" lang="en-US" sz="1600" b="0" i="0" u="none" strike="noStrike" kern="0" cap="none" spc="0" normalizeH="0" baseline="0" noProof="0" dirty="0" smtClean="0">
                <a:ln>
                  <a:noFill/>
                </a:ln>
                <a:solidFill>
                  <a:srgbClr val="000066"/>
                </a:solidFill>
                <a:effectLst/>
                <a:uLnTx/>
                <a:uFillTx/>
                <a:latin typeface="Cambria" pitchFamily="18" charset="0"/>
              </a:rPr>
              <a:t>Third level</a:t>
            </a:r>
          </a:p>
          <a:p>
            <a:pPr marL="1600200" marR="0" lvl="3" indent="-228600" algn="l" defTabSz="914400" rtl="0" eaLnBrk="0" fontAlgn="base" latinLnBrk="0" hangingPunct="0">
              <a:lnSpc>
                <a:spcPct val="100000"/>
              </a:lnSpc>
              <a:spcBef>
                <a:spcPct val="20000"/>
              </a:spcBef>
              <a:spcAft>
                <a:spcPct val="0"/>
              </a:spcAft>
              <a:buClrTx/>
              <a:buSzTx/>
              <a:buFont typeface="Wingdings" pitchFamily="2" charset="2"/>
              <a:buChar char="þ"/>
              <a:tabLst/>
              <a:defRPr/>
            </a:pPr>
            <a:r>
              <a:rPr kumimoji="0" lang="en-US" sz="1400" b="0" i="0" u="none" strike="noStrike" kern="0" cap="none" spc="0" normalizeH="0" baseline="0" noProof="0" dirty="0" smtClean="0">
                <a:ln>
                  <a:noFill/>
                </a:ln>
                <a:solidFill>
                  <a:srgbClr val="000066"/>
                </a:solidFill>
                <a:effectLst/>
                <a:uLnTx/>
                <a:uFillTx/>
                <a:latin typeface="Cambria" pitchFamily="18" charset="0"/>
              </a:rPr>
              <a:t>Fourth level</a:t>
            </a:r>
          </a:p>
          <a:p>
            <a:pPr marL="2057400" marR="0" lvl="4" indent="-2286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1200" b="0" i="0" u="none" strike="noStrike" kern="0" cap="none" spc="0" normalizeH="0" baseline="0" noProof="0" dirty="0" smtClean="0">
                <a:ln>
                  <a:noFill/>
                </a:ln>
                <a:solidFill>
                  <a:srgbClr val="000066"/>
                </a:solidFill>
                <a:effectLst/>
                <a:uLnTx/>
                <a:uFillTx/>
                <a:latin typeface="Cambria" pitchFamily="18" charset="0"/>
              </a:rPr>
              <a:t>Fifth level</a:t>
            </a:r>
          </a:p>
        </p:txBody>
      </p:sp>
      <p:sp>
        <p:nvSpPr>
          <p:cNvPr id="1030" name="Rectangle 6"/>
          <p:cNvSpPr>
            <a:spLocks noGrp="1" noChangeArrowheads="1"/>
          </p:cNvSpPr>
          <p:nvPr>
            <p:ph type="sldNum" sz="quarter" idx="4"/>
          </p:nvPr>
        </p:nvSpPr>
        <p:spPr bwMode="auto">
          <a:xfrm>
            <a:off x="7164388" y="62372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smtClean="0">
                <a:solidFill>
                  <a:srgbClr val="FF0066"/>
                </a:solidFill>
                <a:latin typeface="Cambria" pitchFamily="18" charset="0"/>
                <a:ea typeface="新細明體" pitchFamily="18" charset="-120"/>
              </a:defRPr>
            </a:lvl1pPr>
          </a:lstStyle>
          <a:p>
            <a:pPr>
              <a:defRPr/>
            </a:pPr>
            <a:fld id="{062A3308-4BA4-4903-ABC5-CD7F5BE8EF54}" type="slidenum">
              <a:rPr lang="zh-TW" altLang="en-US" smtClean="0"/>
              <a:pPr>
                <a:defRPr/>
              </a:pPr>
              <a:t>‹#›</a:t>
            </a:fld>
            <a:r>
              <a:rPr lang="en-US" altLang="zh-TW" smtClean="0"/>
              <a:t> </a:t>
            </a:r>
            <a:endParaRPr lang="en-US" altLang="zh-TW"/>
          </a:p>
        </p:txBody>
      </p:sp>
      <p:pic>
        <p:nvPicPr>
          <p:cNvPr id="2" name="Picture 13" descr="ulogo_l"/>
          <p:cNvPicPr>
            <a:picLocks noChangeAspect="1" noChangeArrowheads="1"/>
          </p:cNvPicPr>
          <p:nvPr userDrawn="1"/>
        </p:nvPicPr>
        <p:blipFill>
          <a:blip r:embed="rId13" cstate="print"/>
          <a:srcRect/>
          <a:stretch>
            <a:fillRect/>
          </a:stretch>
        </p:blipFill>
        <p:spPr bwMode="auto">
          <a:xfrm>
            <a:off x="684213" y="6237288"/>
            <a:ext cx="288925" cy="280987"/>
          </a:xfrm>
          <a:prstGeom prst="rect">
            <a:avLst/>
          </a:prstGeom>
          <a:noFill/>
          <a:ln w="9525">
            <a:noFill/>
            <a:miter lim="800000"/>
            <a:headEnd/>
            <a:tailEnd/>
          </a:ln>
        </p:spPr>
      </p:pic>
      <p:sp>
        <p:nvSpPr>
          <p:cNvPr id="8" name="Rectangle 4"/>
          <p:cNvSpPr>
            <a:spLocks noGrp="1" noChangeArrowheads="1"/>
          </p:cNvSpPr>
          <p:nvPr>
            <p:ph type="dt" sz="half" idx="2"/>
          </p:nvPr>
        </p:nvSpPr>
        <p:spPr>
          <a:xfrm>
            <a:off x="829816" y="6248400"/>
            <a:ext cx="2878088" cy="457200"/>
          </a:xfrm>
          <a:prstGeom prst="rect">
            <a:avLst/>
          </a:prstGeom>
          <a:ln/>
        </p:spPr>
        <p:txBody>
          <a:bodyPr/>
          <a:lstStyle>
            <a:lvl1pPr>
              <a:defRPr sz="1200" b="1">
                <a:latin typeface="Cambria" pitchFamily="18" charset="0"/>
              </a:defRPr>
            </a:lvl1pPr>
          </a:lstStyle>
          <a:p>
            <a:pPr>
              <a:defRPr/>
            </a:pPr>
            <a:r>
              <a:rPr lang="en-US" altLang="zh-TW" dirty="0" smtClean="0"/>
              <a:t>    </a:t>
            </a:r>
            <a:r>
              <a:rPr lang="en-US" altLang="zh-TW" dirty="0" smtClean="0">
                <a:solidFill>
                  <a:srgbClr val="FF0066"/>
                </a:solidFill>
              </a:rPr>
              <a:t>Jean Wang / CS1102 – Lec10</a:t>
            </a:r>
            <a:endParaRPr lang="en-US" altLang="zh-TW" dirty="0">
              <a:solidFill>
                <a:schemeClr val="accent2"/>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eaLnBrk="0" fontAlgn="base" hangingPunct="0">
        <a:spcBef>
          <a:spcPct val="0"/>
        </a:spcBef>
        <a:spcAft>
          <a:spcPct val="0"/>
        </a:spcAft>
        <a:defRPr sz="3600" b="1">
          <a:solidFill>
            <a:srgbClr val="FF0066"/>
          </a:solidFill>
          <a:latin typeface="Cambria" pitchFamily="18" charset="0"/>
          <a:ea typeface="+mj-ea"/>
          <a:cs typeface="+mj-cs"/>
        </a:defRPr>
      </a:lvl1pPr>
      <a:lvl2pPr algn="ctr" rtl="0" eaLnBrk="0" fontAlgn="base" hangingPunct="0">
        <a:spcBef>
          <a:spcPct val="0"/>
        </a:spcBef>
        <a:spcAft>
          <a:spcPct val="0"/>
        </a:spcAft>
        <a:defRPr sz="3600">
          <a:solidFill>
            <a:srgbClr val="FF0066"/>
          </a:solidFill>
          <a:latin typeface="Comic Sans MS" pitchFamily="66" charset="0"/>
        </a:defRPr>
      </a:lvl2pPr>
      <a:lvl3pPr algn="ctr" rtl="0" eaLnBrk="0" fontAlgn="base" hangingPunct="0">
        <a:spcBef>
          <a:spcPct val="0"/>
        </a:spcBef>
        <a:spcAft>
          <a:spcPct val="0"/>
        </a:spcAft>
        <a:defRPr sz="3600">
          <a:solidFill>
            <a:srgbClr val="FF0066"/>
          </a:solidFill>
          <a:latin typeface="Comic Sans MS" pitchFamily="66" charset="0"/>
        </a:defRPr>
      </a:lvl3pPr>
      <a:lvl4pPr algn="ctr" rtl="0" eaLnBrk="0" fontAlgn="base" hangingPunct="0">
        <a:spcBef>
          <a:spcPct val="0"/>
        </a:spcBef>
        <a:spcAft>
          <a:spcPct val="0"/>
        </a:spcAft>
        <a:defRPr sz="3600">
          <a:solidFill>
            <a:srgbClr val="FF0066"/>
          </a:solidFill>
          <a:latin typeface="Comic Sans MS" pitchFamily="66" charset="0"/>
        </a:defRPr>
      </a:lvl4pPr>
      <a:lvl5pPr algn="ctr" rtl="0" eaLnBrk="0" fontAlgn="base" hangingPunct="0">
        <a:spcBef>
          <a:spcPct val="0"/>
        </a:spcBef>
        <a:spcAft>
          <a:spcPct val="0"/>
        </a:spcAft>
        <a:defRPr sz="3600">
          <a:solidFill>
            <a:srgbClr val="FF0066"/>
          </a:solidFill>
          <a:latin typeface="Comic Sans MS" pitchFamily="66" charset="0"/>
        </a:defRPr>
      </a:lvl5pPr>
      <a:lvl6pPr marL="457200" algn="ctr" rtl="0" fontAlgn="base">
        <a:spcBef>
          <a:spcPct val="0"/>
        </a:spcBef>
        <a:spcAft>
          <a:spcPct val="0"/>
        </a:spcAft>
        <a:defRPr sz="3600">
          <a:solidFill>
            <a:srgbClr val="FF0066"/>
          </a:solidFill>
          <a:latin typeface="Comic Sans MS" pitchFamily="66" charset="0"/>
        </a:defRPr>
      </a:lvl6pPr>
      <a:lvl7pPr marL="914400" algn="ctr" rtl="0" fontAlgn="base">
        <a:spcBef>
          <a:spcPct val="0"/>
        </a:spcBef>
        <a:spcAft>
          <a:spcPct val="0"/>
        </a:spcAft>
        <a:defRPr sz="3600">
          <a:solidFill>
            <a:srgbClr val="FF0066"/>
          </a:solidFill>
          <a:latin typeface="Comic Sans MS" pitchFamily="66" charset="0"/>
        </a:defRPr>
      </a:lvl7pPr>
      <a:lvl8pPr marL="1371600" algn="ctr" rtl="0" fontAlgn="base">
        <a:spcBef>
          <a:spcPct val="0"/>
        </a:spcBef>
        <a:spcAft>
          <a:spcPct val="0"/>
        </a:spcAft>
        <a:defRPr sz="3600">
          <a:solidFill>
            <a:srgbClr val="FF0066"/>
          </a:solidFill>
          <a:latin typeface="Comic Sans MS" pitchFamily="66" charset="0"/>
        </a:defRPr>
      </a:lvl8pPr>
      <a:lvl9pPr marL="1828800" algn="ctr" rtl="0" fontAlgn="base">
        <a:spcBef>
          <a:spcPct val="0"/>
        </a:spcBef>
        <a:spcAft>
          <a:spcPct val="0"/>
        </a:spcAft>
        <a:defRPr sz="3600">
          <a:solidFill>
            <a:srgbClr val="FF0066"/>
          </a:solidFill>
          <a:latin typeface="Comic Sans MS" pitchFamily="66" charset="0"/>
        </a:defRPr>
      </a:lvl9pPr>
    </p:titleStyle>
    <p:bodyStyle>
      <a:lvl1pPr marL="342900" marR="0" indent="-342900" algn="l" defTabSz="914400" rtl="0" eaLnBrk="0" fontAlgn="base" latinLnBrk="0" hangingPunct="0">
        <a:lnSpc>
          <a:spcPct val="100000"/>
        </a:lnSpc>
        <a:spcBef>
          <a:spcPct val="20000"/>
        </a:spcBef>
        <a:spcAft>
          <a:spcPct val="0"/>
        </a:spcAft>
        <a:buClrTx/>
        <a:buSzTx/>
        <a:buFont typeface="Wingdings" pitchFamily="2" charset="2"/>
        <a:buChar char=":"/>
        <a:tabLst/>
        <a:defRPr sz="2000">
          <a:solidFill>
            <a:schemeClr val="tx1"/>
          </a:solidFill>
          <a:latin typeface="Cambria" pitchFamily="18" charset="0"/>
          <a:ea typeface="+mn-ea"/>
          <a:cs typeface="+mn-cs"/>
        </a:defRPr>
      </a:lvl1pPr>
      <a:lvl2pPr marL="742950" marR="0" indent="-285750" algn="l" defTabSz="914400" rtl="0" eaLnBrk="0" fontAlgn="base" latinLnBrk="0" hangingPunct="0">
        <a:lnSpc>
          <a:spcPct val="100000"/>
        </a:lnSpc>
        <a:spcBef>
          <a:spcPct val="20000"/>
        </a:spcBef>
        <a:spcAft>
          <a:spcPct val="0"/>
        </a:spcAft>
        <a:buClrTx/>
        <a:buSzTx/>
        <a:buFont typeface="Wingdings" pitchFamily="2" charset="2"/>
        <a:buChar char="8"/>
        <a:tabLst/>
        <a:defRPr>
          <a:solidFill>
            <a:schemeClr val="tx1"/>
          </a:solidFill>
          <a:latin typeface="Cambria" pitchFamily="18" charset="0"/>
        </a:defRPr>
      </a:lvl2pPr>
      <a:lvl3pPr marL="1143000" marR="0" indent="-228600" algn="l" defTabSz="914400" rtl="0" eaLnBrk="0" fontAlgn="base" latinLnBrk="0" hangingPunct="0">
        <a:lnSpc>
          <a:spcPct val="100000"/>
        </a:lnSpc>
        <a:spcBef>
          <a:spcPct val="20000"/>
        </a:spcBef>
        <a:spcAft>
          <a:spcPct val="0"/>
        </a:spcAft>
        <a:buClrTx/>
        <a:buSzTx/>
        <a:buFont typeface="Wingdings" pitchFamily="2" charset="2"/>
        <a:buChar char="7"/>
        <a:tabLst/>
        <a:defRPr sz="1600">
          <a:solidFill>
            <a:schemeClr val="tx1"/>
          </a:solidFill>
          <a:latin typeface="Cambria" pitchFamily="18" charset="0"/>
        </a:defRPr>
      </a:lvl3pPr>
      <a:lvl4pPr marL="1600200" marR="0" indent="-228600" algn="l" defTabSz="914400" rtl="0" eaLnBrk="0" fontAlgn="base" latinLnBrk="0" hangingPunct="0">
        <a:lnSpc>
          <a:spcPct val="100000"/>
        </a:lnSpc>
        <a:spcBef>
          <a:spcPct val="20000"/>
        </a:spcBef>
        <a:spcAft>
          <a:spcPct val="0"/>
        </a:spcAft>
        <a:buClrTx/>
        <a:buSzTx/>
        <a:buFont typeface="Wingdings" pitchFamily="2" charset="2"/>
        <a:buChar char="þ"/>
        <a:tabLst/>
        <a:defRPr sz="1400">
          <a:solidFill>
            <a:schemeClr val="tx1"/>
          </a:solidFill>
          <a:latin typeface="Cambria" pitchFamily="18" charset="0"/>
        </a:defRPr>
      </a:lvl4pPr>
      <a:lvl5pPr marL="2057400" marR="0" indent="-228600" algn="l" defTabSz="914400" rtl="0" eaLnBrk="0" fontAlgn="base" latinLnBrk="0" hangingPunct="0">
        <a:lnSpc>
          <a:spcPct val="100000"/>
        </a:lnSpc>
        <a:spcBef>
          <a:spcPct val="20000"/>
        </a:spcBef>
        <a:spcAft>
          <a:spcPct val="0"/>
        </a:spcAft>
        <a:buClrTx/>
        <a:buSzTx/>
        <a:buFont typeface="Wingdings" pitchFamily="2" charset="2"/>
        <a:buChar char="Ø"/>
        <a:tabLst/>
        <a:defRPr sz="1200">
          <a:solidFill>
            <a:schemeClr val="tx1"/>
          </a:solidFill>
          <a:latin typeface="Cambria" pitchFamily="18" charset="0"/>
        </a:defRPr>
      </a:lvl5pPr>
      <a:lvl6pPr marL="2514600" indent="-228600" algn="l" rtl="0" fontAlgn="base">
        <a:spcBef>
          <a:spcPct val="20000"/>
        </a:spcBef>
        <a:spcAft>
          <a:spcPct val="0"/>
        </a:spcAft>
        <a:buFont typeface="Wingdings" pitchFamily="2" charset="2"/>
        <a:buChar char="ü"/>
        <a:defRPr sz="1200">
          <a:solidFill>
            <a:schemeClr val="tx1"/>
          </a:solidFill>
          <a:latin typeface="+mn-lt"/>
        </a:defRPr>
      </a:lvl6pPr>
      <a:lvl7pPr marL="2971800" indent="-228600" algn="l" rtl="0" fontAlgn="base">
        <a:spcBef>
          <a:spcPct val="20000"/>
        </a:spcBef>
        <a:spcAft>
          <a:spcPct val="0"/>
        </a:spcAft>
        <a:buFont typeface="Wingdings" pitchFamily="2" charset="2"/>
        <a:buChar char="ü"/>
        <a:defRPr sz="1200">
          <a:solidFill>
            <a:schemeClr val="tx1"/>
          </a:solidFill>
          <a:latin typeface="+mn-lt"/>
        </a:defRPr>
      </a:lvl7pPr>
      <a:lvl8pPr marL="3429000" indent="-228600" algn="l" rtl="0" fontAlgn="base">
        <a:spcBef>
          <a:spcPct val="20000"/>
        </a:spcBef>
        <a:spcAft>
          <a:spcPct val="0"/>
        </a:spcAft>
        <a:buFont typeface="Wingdings" pitchFamily="2" charset="2"/>
        <a:buChar char="ü"/>
        <a:defRPr sz="1200">
          <a:solidFill>
            <a:schemeClr val="tx1"/>
          </a:solidFill>
          <a:latin typeface="+mn-lt"/>
        </a:defRPr>
      </a:lvl8pPr>
      <a:lvl9pPr marL="3886200" indent="-228600" algn="l" rtl="0" fontAlgn="base">
        <a:spcBef>
          <a:spcPct val="20000"/>
        </a:spcBef>
        <a:spcAft>
          <a:spcPct val="0"/>
        </a:spcAft>
        <a:buFont typeface="Wingdings" pitchFamily="2" charset="2"/>
        <a:buChar char="ü"/>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7.wmf"/><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en.wikipedia.org/wiki/Public-key_cryptography" TargetMode="External"/><Relationship Id="rId3" Type="http://schemas.openxmlformats.org/officeDocument/2006/relationships/hyperlink" Target="http://computer.howstuffworks.com/virus.htm" TargetMode="External"/><Relationship Id="rId7" Type="http://schemas.openxmlformats.org/officeDocument/2006/relationships/hyperlink" Target="http://www.answers.com/topic/ss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cs.umd.edu/faq/Passwords.shtml" TargetMode="External"/><Relationship Id="rId5" Type="http://schemas.openxmlformats.org/officeDocument/2006/relationships/hyperlink" Target="http://www.rbs2.com/cvirus.htm" TargetMode="External"/><Relationship Id="rId4" Type="http://schemas.openxmlformats.org/officeDocument/2006/relationships/hyperlink" Target="http://en.wikipedia.org/wiki/Computer_vir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90800" y="304800"/>
            <a:ext cx="6248400" cy="3700463"/>
          </a:xfrm>
        </p:spPr>
        <p:txBody>
          <a:bodyPr/>
          <a:lstStyle/>
          <a:p>
            <a:pPr eaLnBrk="1" hangingPunct="1"/>
            <a:r>
              <a:rPr lang="en-US" altLang="zh-TW" dirty="0" smtClean="0">
                <a:ea typeface="新細明體" charset="-120"/>
              </a:rPr>
              <a:t>CS1102 Lec10 – </a:t>
            </a:r>
            <a:br>
              <a:rPr lang="en-US" altLang="zh-TW" dirty="0" smtClean="0">
                <a:ea typeface="新細明體" charset="-120"/>
              </a:rPr>
            </a:br>
            <a:r>
              <a:rPr lang="en-US" altLang="zh-TW" dirty="0" smtClean="0">
                <a:ea typeface="新細明體" charset="-120"/>
              </a:rPr>
              <a:t>Computer Security</a:t>
            </a:r>
          </a:p>
        </p:txBody>
      </p:sp>
      <p:sp>
        <p:nvSpPr>
          <p:cNvPr id="8" name="Rectangle 3"/>
          <p:cNvSpPr>
            <a:spLocks noGrp="1" noChangeArrowheads="1"/>
          </p:cNvSpPr>
          <p:nvPr>
            <p:ph type="subTitle" idx="1"/>
          </p:nvPr>
        </p:nvSpPr>
        <p:spPr>
          <a:xfrm>
            <a:off x="2411413" y="4288536"/>
            <a:ext cx="6248400" cy="1724025"/>
          </a:xfrm>
          <a:noFill/>
        </p:spPr>
        <p:txBody>
          <a:bodyPr/>
          <a:lstStyle/>
          <a:p>
            <a:pPr algn="r" eaLnBrk="1" hangingPunct="1">
              <a:spcBef>
                <a:spcPct val="10000"/>
              </a:spcBef>
            </a:pPr>
            <a:endParaRPr lang="en-US" altLang="zh-TW" sz="1800" dirty="0" smtClean="0">
              <a:ea typeface="新細明體" pitchFamily="18" charset="-120"/>
            </a:endParaRPr>
          </a:p>
          <a:p>
            <a:pPr algn="r" eaLnBrk="1" hangingPunct="1">
              <a:spcBef>
                <a:spcPct val="10000"/>
              </a:spcBef>
            </a:pPr>
            <a:r>
              <a:rPr lang="en-US" altLang="zh-TW" sz="1800" dirty="0" smtClean="0">
                <a:ea typeface="新細明體" pitchFamily="18" charset="-120"/>
              </a:rPr>
              <a:t>Computer Science Department</a:t>
            </a:r>
          </a:p>
          <a:p>
            <a:pPr algn="r" eaLnBrk="1" hangingPunct="1">
              <a:spcBef>
                <a:spcPct val="10000"/>
              </a:spcBef>
            </a:pPr>
            <a:r>
              <a:rPr lang="en-US" altLang="zh-TW" sz="1800" dirty="0" smtClean="0">
                <a:ea typeface="新細明體" pitchFamily="18" charset="-120"/>
              </a:rPr>
              <a:t>City University of Hong Kong</a:t>
            </a:r>
          </a:p>
        </p:txBody>
      </p:sp>
      <p:pic>
        <p:nvPicPr>
          <p:cNvPr id="9" name="Picture 4" descr="ulogo_l"/>
          <p:cNvPicPr>
            <a:picLocks noChangeAspect="1" noChangeArrowheads="1"/>
          </p:cNvPicPr>
          <p:nvPr/>
        </p:nvPicPr>
        <p:blipFill>
          <a:blip r:embed="rId3" cstate="print"/>
          <a:srcRect/>
          <a:stretch>
            <a:fillRect/>
          </a:stretch>
        </p:blipFill>
        <p:spPr bwMode="auto">
          <a:xfrm>
            <a:off x="3849624" y="4727448"/>
            <a:ext cx="93737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8ED5AE5-2A11-4836-B6FB-B0894F8495EB}" type="slidenum">
              <a:rPr lang="zh-TW" altLang="en-US"/>
              <a:pPr>
                <a:defRPr/>
              </a:pPr>
              <a:t>10</a:t>
            </a:fld>
            <a:r>
              <a:rPr lang="en-US" altLang="zh-TW"/>
              <a:t> </a:t>
            </a:r>
          </a:p>
        </p:txBody>
      </p:sp>
      <p:sp>
        <p:nvSpPr>
          <p:cNvPr id="12292" name="Rectangle 2"/>
          <p:cNvSpPr>
            <a:spLocks noGrp="1" noChangeArrowheads="1"/>
          </p:cNvSpPr>
          <p:nvPr>
            <p:ph type="title"/>
          </p:nvPr>
        </p:nvSpPr>
        <p:spPr/>
        <p:txBody>
          <a:bodyPr/>
          <a:lstStyle/>
          <a:p>
            <a:pPr eaLnBrk="1" hangingPunct="1"/>
            <a:r>
              <a:rPr lang="en-US" altLang="zh-TW" smtClean="0">
                <a:ea typeface="新細明體" charset="-120"/>
              </a:rPr>
              <a:t>Anti-Virus Software</a:t>
            </a:r>
          </a:p>
        </p:txBody>
      </p:sp>
      <p:sp>
        <p:nvSpPr>
          <p:cNvPr id="12293" name="Rectangle 3"/>
          <p:cNvSpPr>
            <a:spLocks noGrp="1" noChangeArrowheads="1"/>
          </p:cNvSpPr>
          <p:nvPr>
            <p:ph type="body" idx="1"/>
          </p:nvPr>
        </p:nvSpPr>
        <p:spPr/>
        <p:txBody>
          <a:bodyPr/>
          <a:lstStyle/>
          <a:p>
            <a:pPr eaLnBrk="1" hangingPunct="1"/>
            <a:r>
              <a:rPr lang="en-US" altLang="zh-TW" i="1" dirty="0" smtClean="0">
                <a:solidFill>
                  <a:srgbClr val="FF0066"/>
                </a:solidFill>
                <a:ea typeface="新細明體" charset="-120"/>
              </a:rPr>
              <a:t>Anti-virus</a:t>
            </a:r>
            <a:r>
              <a:rPr lang="en-US" altLang="zh-TW" dirty="0" smtClean="0">
                <a:ea typeface="新細明體" charset="-120"/>
              </a:rPr>
              <a:t> </a:t>
            </a:r>
            <a:r>
              <a:rPr lang="en-US" altLang="zh-TW" i="1" dirty="0" smtClean="0">
                <a:solidFill>
                  <a:srgbClr val="FF0066"/>
                </a:solidFill>
                <a:ea typeface="新細明體" charset="-120"/>
              </a:rPr>
              <a:t>software</a:t>
            </a:r>
            <a:r>
              <a:rPr lang="en-US" altLang="zh-TW" dirty="0" smtClean="0">
                <a:ea typeface="新細明體" charset="-120"/>
              </a:rPr>
              <a:t> are the utility programs that monitor your computer, looking for potential viruses, worms and Trojan horses</a:t>
            </a:r>
          </a:p>
          <a:p>
            <a:pPr lvl="1" eaLnBrk="1" hangingPunct="1"/>
            <a:r>
              <a:rPr lang="en-US" altLang="zh-TW" dirty="0" smtClean="0">
                <a:ea typeface="新細明體" charset="-120"/>
              </a:rPr>
              <a:t>The most common technique for antivirus software is to store </a:t>
            </a:r>
            <a:r>
              <a:rPr lang="en-US" altLang="zh-TW" i="1" dirty="0" smtClean="0">
                <a:solidFill>
                  <a:schemeClr val="accent2"/>
                </a:solidFill>
                <a:ea typeface="新細明體" charset="-120"/>
              </a:rPr>
              <a:t>virus signatures</a:t>
            </a:r>
            <a:r>
              <a:rPr lang="en-US" altLang="zh-TW" dirty="0" smtClean="0">
                <a:ea typeface="新細明體" charset="-120"/>
              </a:rPr>
              <a:t> in a Database and scan your files regularly for these signatures</a:t>
            </a:r>
          </a:p>
          <a:p>
            <a:pPr lvl="2" eaLnBrk="1" hangingPunct="1"/>
            <a:r>
              <a:rPr lang="en-US" altLang="zh-TW" dirty="0" smtClean="0">
                <a:ea typeface="新細明體" charset="-120"/>
              </a:rPr>
              <a:t> A </a:t>
            </a:r>
            <a:r>
              <a:rPr lang="en-US" altLang="zh-TW" u="sng" dirty="0" smtClean="0">
                <a:ea typeface="新細明體" charset="-120"/>
              </a:rPr>
              <a:t>virus signature</a:t>
            </a:r>
            <a:r>
              <a:rPr lang="en-US" altLang="zh-TW" dirty="0" smtClean="0">
                <a:ea typeface="新細明體" charset="-120"/>
              </a:rPr>
              <a:t> is a known identifier of the virus, usually some specific pattern of virus code</a:t>
            </a:r>
          </a:p>
          <a:p>
            <a:pPr lvl="2" eaLnBrk="1" hangingPunct="1"/>
            <a:r>
              <a:rPr lang="en-US" altLang="zh-TW" dirty="0" smtClean="0">
                <a:ea typeface="新細明體" charset="-120"/>
              </a:rPr>
              <a:t>Works for known viruses, </a:t>
            </a:r>
            <a:r>
              <a:rPr lang="en-US" altLang="zh-TW" dirty="0" smtClean="0">
                <a:solidFill>
                  <a:srgbClr val="FF0000"/>
                </a:solidFill>
                <a:ea typeface="新細明體" charset="-120"/>
              </a:rPr>
              <a:t>BUT is not able to detect new viruses</a:t>
            </a:r>
          </a:p>
          <a:p>
            <a:pPr lvl="1" eaLnBrk="1" hangingPunct="1"/>
            <a:r>
              <a:rPr lang="en-US" altLang="zh-TW" dirty="0" smtClean="0">
                <a:ea typeface="新細明體" charset="-120"/>
              </a:rPr>
              <a:t>Once a virus is found</a:t>
            </a:r>
          </a:p>
          <a:p>
            <a:pPr lvl="2" eaLnBrk="1" hangingPunct="1"/>
            <a:r>
              <a:rPr lang="en-US" altLang="zh-TW" dirty="0" smtClean="0">
                <a:ea typeface="新細明體" charset="-120"/>
              </a:rPr>
              <a:t>The anti-virus program will attempt to remove the detected viruses or </a:t>
            </a:r>
          </a:p>
          <a:p>
            <a:pPr lvl="2" eaLnBrk="1" hangingPunct="1"/>
            <a:r>
              <a:rPr lang="en-US" altLang="zh-TW" dirty="0" smtClean="0">
                <a:ea typeface="新細明體" charset="-120"/>
              </a:rPr>
              <a:t>Quarantine infected files in a separate area of hard disk</a:t>
            </a: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2733FDA-CC0D-447E-A9BF-94E2FC9927FA}" type="slidenum">
              <a:rPr lang="zh-TW" altLang="en-US"/>
              <a:pPr>
                <a:defRPr/>
              </a:pPr>
              <a:t>11</a:t>
            </a:fld>
            <a:r>
              <a:rPr lang="en-US" altLang="zh-TW"/>
              <a:t> </a:t>
            </a:r>
          </a:p>
        </p:txBody>
      </p:sp>
      <p:sp>
        <p:nvSpPr>
          <p:cNvPr id="13316" name="Rectangle 2"/>
          <p:cNvSpPr>
            <a:spLocks noGrp="1" noChangeArrowheads="1"/>
          </p:cNvSpPr>
          <p:nvPr>
            <p:ph type="title"/>
          </p:nvPr>
        </p:nvSpPr>
        <p:spPr/>
        <p:txBody>
          <a:bodyPr/>
          <a:lstStyle/>
          <a:p>
            <a:pPr eaLnBrk="1" hangingPunct="1"/>
            <a:r>
              <a:rPr lang="en-US" altLang="zh-TW" smtClean="0">
                <a:ea typeface="新細明體" charset="-120"/>
              </a:rPr>
              <a:t>Spyware and Adware</a:t>
            </a:r>
          </a:p>
        </p:txBody>
      </p:sp>
      <p:sp>
        <p:nvSpPr>
          <p:cNvPr id="13317" name="Rectangle 3"/>
          <p:cNvSpPr>
            <a:spLocks noGrp="1" noChangeArrowheads="1"/>
          </p:cNvSpPr>
          <p:nvPr>
            <p:ph type="body" idx="1"/>
          </p:nvPr>
        </p:nvSpPr>
        <p:spPr>
          <a:xfrm>
            <a:off x="685800" y="1484313"/>
            <a:ext cx="7989888" cy="4681537"/>
          </a:xfrm>
        </p:spPr>
        <p:txBody>
          <a:bodyPr/>
          <a:lstStyle/>
          <a:p>
            <a:pPr eaLnBrk="1" hangingPunct="1"/>
            <a:r>
              <a:rPr lang="en-US" altLang="zh-TW" i="1" dirty="0" smtClean="0">
                <a:solidFill>
                  <a:schemeClr val="tx2"/>
                </a:solidFill>
                <a:ea typeface="新細明體" charset="-120"/>
              </a:rPr>
              <a:t>Spyware</a:t>
            </a:r>
            <a:r>
              <a:rPr lang="en-US" altLang="zh-TW" dirty="0" smtClean="0">
                <a:ea typeface="新細明體" charset="-120"/>
              </a:rPr>
              <a:t> is the software that gathers and reports information about a computer user without the user's knowledge or permission</a:t>
            </a:r>
          </a:p>
          <a:p>
            <a:pPr lvl="1" eaLnBrk="1" hangingPunct="1"/>
            <a:r>
              <a:rPr lang="en-US" altLang="zh-TW" dirty="0" smtClean="0">
                <a:ea typeface="新細明體" charset="-120"/>
              </a:rPr>
              <a:t> May perform many different functions, including:</a:t>
            </a:r>
          </a:p>
          <a:p>
            <a:pPr lvl="2" eaLnBrk="1" hangingPunct="1"/>
            <a:r>
              <a:rPr lang="en-US" altLang="zh-TW" dirty="0" smtClean="0">
                <a:ea typeface="新細明體" charset="-120"/>
              </a:rPr>
              <a:t>Delivery of un-requested advertising (pop-up ads in particular)</a:t>
            </a:r>
          </a:p>
          <a:p>
            <a:pPr lvl="2" eaLnBrk="1" hangingPunct="1"/>
            <a:r>
              <a:rPr lang="en-US" altLang="zh-TW" dirty="0" smtClean="0">
                <a:ea typeface="新細明體" charset="-120"/>
              </a:rPr>
              <a:t>Collecting private or sensitive information by</a:t>
            </a:r>
          </a:p>
          <a:p>
            <a:pPr lvl="3" eaLnBrk="1" hangingPunct="1"/>
            <a:r>
              <a:rPr lang="en-US" altLang="zh-TW" dirty="0" smtClean="0">
                <a:ea typeface="新細明體" charset="-120"/>
              </a:rPr>
              <a:t>Logging keystrokes</a:t>
            </a:r>
          </a:p>
          <a:p>
            <a:pPr lvl="3" eaLnBrk="1" hangingPunct="1"/>
            <a:r>
              <a:rPr lang="en-US" altLang="zh-TW" dirty="0" smtClean="0">
                <a:ea typeface="新細明體" charset="-120"/>
              </a:rPr>
              <a:t>Recording Internet Web browsing history</a:t>
            </a:r>
          </a:p>
          <a:p>
            <a:pPr lvl="3" eaLnBrk="1" hangingPunct="1"/>
            <a:r>
              <a:rPr lang="en-US" altLang="zh-TW" dirty="0" smtClean="0">
                <a:ea typeface="新細明體" charset="-120"/>
              </a:rPr>
              <a:t>Scanning documents for sensitive data</a:t>
            </a:r>
          </a:p>
          <a:p>
            <a:pPr lvl="3" eaLnBrk="1" hangingPunct="1">
              <a:buFontTx/>
              <a:buNone/>
            </a:pPr>
            <a:endParaRPr lang="en-US" altLang="zh-TW" dirty="0" smtClean="0">
              <a:ea typeface="新細明體" charset="-120"/>
            </a:endParaRPr>
          </a:p>
          <a:p>
            <a:pPr eaLnBrk="1" hangingPunct="1"/>
            <a:r>
              <a:rPr lang="en-US" altLang="zh-TW" i="1" dirty="0" smtClean="0">
                <a:solidFill>
                  <a:schemeClr val="tx2"/>
                </a:solidFill>
                <a:ea typeface="新細明體" charset="-120"/>
              </a:rPr>
              <a:t>Adware</a:t>
            </a:r>
            <a:r>
              <a:rPr lang="en-US" altLang="zh-TW" dirty="0" smtClean="0">
                <a:ea typeface="新細明體" charset="-120"/>
              </a:rPr>
              <a:t> refers to the software that displays advertisements </a:t>
            </a:r>
            <a:r>
              <a:rPr lang="en-US" altLang="zh-TW" dirty="0">
                <a:ea typeface="新細明體" charset="-120"/>
              </a:rPr>
              <a:t>or pop-up ads </a:t>
            </a:r>
            <a:r>
              <a:rPr lang="en-US" altLang="zh-TW" dirty="0" smtClean="0">
                <a:ea typeface="新細明體" charset="-120"/>
              </a:rPr>
              <a:t>with or without the user's knowledge or permission</a:t>
            </a: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23F4709-84B1-4894-B34F-B8C79B2B5541}" type="slidenum">
              <a:rPr lang="zh-TW" altLang="en-US"/>
              <a:pPr>
                <a:defRPr/>
              </a:pPr>
              <a:t>12</a:t>
            </a:fld>
            <a:r>
              <a:rPr lang="en-US" altLang="zh-TW"/>
              <a:t> </a:t>
            </a:r>
          </a:p>
        </p:txBody>
      </p:sp>
      <p:sp>
        <p:nvSpPr>
          <p:cNvPr id="14340" name="Rectangle 2"/>
          <p:cNvSpPr>
            <a:spLocks noGrp="1" noChangeArrowheads="1"/>
          </p:cNvSpPr>
          <p:nvPr>
            <p:ph type="title"/>
          </p:nvPr>
        </p:nvSpPr>
        <p:spPr/>
        <p:txBody>
          <a:bodyPr/>
          <a:lstStyle/>
          <a:p>
            <a:pPr eaLnBrk="1" hangingPunct="1"/>
            <a:r>
              <a:rPr lang="en-US" altLang="zh-TW" dirty="0" smtClean="0">
                <a:ea typeface="新細明體" charset="-120"/>
              </a:rPr>
              <a:t>Spamming and Phishing</a:t>
            </a:r>
          </a:p>
        </p:txBody>
      </p:sp>
      <p:sp>
        <p:nvSpPr>
          <p:cNvPr id="14341" name="Rectangle 3"/>
          <p:cNvSpPr>
            <a:spLocks noGrp="1" noChangeArrowheads="1"/>
          </p:cNvSpPr>
          <p:nvPr>
            <p:ph type="body" idx="1"/>
          </p:nvPr>
        </p:nvSpPr>
        <p:spPr/>
        <p:txBody>
          <a:bodyPr/>
          <a:lstStyle/>
          <a:p>
            <a:pPr eaLnBrk="1" hangingPunct="1"/>
            <a:r>
              <a:rPr lang="en-US" altLang="zh-TW" i="1" dirty="0" smtClean="0">
                <a:solidFill>
                  <a:schemeClr val="tx2"/>
                </a:solidFill>
                <a:ea typeface="新細明體" charset="-120"/>
              </a:rPr>
              <a:t>Spamming</a:t>
            </a:r>
            <a:r>
              <a:rPr lang="en-US" altLang="zh-TW" dirty="0" smtClean="0">
                <a:ea typeface="新細明體" charset="-120"/>
              </a:rPr>
              <a:t> is the act of sending unsolicited (un-welcomed) electronic messages to many recipients</a:t>
            </a:r>
          </a:p>
          <a:p>
            <a:pPr lvl="1" eaLnBrk="1" hangingPunct="1"/>
            <a:r>
              <a:rPr lang="en-US" altLang="zh-TW" dirty="0" smtClean="0">
                <a:ea typeface="新細明體" charset="-120"/>
              </a:rPr>
              <a:t>The most common form of spam is email spamming</a:t>
            </a:r>
          </a:p>
          <a:p>
            <a:pPr lvl="1" eaLnBrk="1" hangingPunct="1"/>
            <a:r>
              <a:rPr lang="en-US" altLang="zh-TW" dirty="0" smtClean="0">
                <a:ea typeface="新細明體" charset="-120"/>
              </a:rPr>
              <a:t>Spammer obtain email addresses by a number of means</a:t>
            </a:r>
          </a:p>
          <a:p>
            <a:pPr lvl="2" eaLnBrk="1" hangingPunct="1"/>
            <a:r>
              <a:rPr lang="en-US" altLang="zh-TW" dirty="0" smtClean="0">
                <a:ea typeface="新細明體" charset="-120"/>
              </a:rPr>
              <a:t>From mailing list</a:t>
            </a:r>
          </a:p>
          <a:p>
            <a:pPr lvl="2" eaLnBrk="1" hangingPunct="1"/>
            <a:r>
              <a:rPr lang="en-US" altLang="zh-TW" dirty="0" smtClean="0">
                <a:ea typeface="新細明體" charset="-120"/>
              </a:rPr>
              <a:t>From Web pages</a:t>
            </a:r>
          </a:p>
          <a:p>
            <a:pPr lvl="2" eaLnBrk="1" hangingPunct="1"/>
            <a:r>
              <a:rPr lang="en-US" altLang="zh-TW" dirty="0" smtClean="0">
                <a:ea typeface="新細明體" charset="-120"/>
              </a:rPr>
              <a:t>By guessing</a:t>
            </a:r>
            <a:endParaRPr lang="en-US" altLang="zh-TW" sz="1000" dirty="0" smtClean="0">
              <a:ea typeface="新細明體" charset="-120"/>
            </a:endParaRPr>
          </a:p>
          <a:p>
            <a:pPr eaLnBrk="1" hangingPunct="1"/>
            <a:r>
              <a:rPr lang="en-US" altLang="zh-TW" i="1" dirty="0" smtClean="0">
                <a:solidFill>
                  <a:schemeClr val="tx2"/>
                </a:solidFill>
                <a:ea typeface="新細明體" charset="-120"/>
              </a:rPr>
              <a:t>Phishing</a:t>
            </a:r>
            <a:r>
              <a:rPr lang="en-US" altLang="zh-TW" dirty="0" smtClean="0">
                <a:ea typeface="新細明體" charset="-120"/>
              </a:rPr>
              <a:t> refers to faked websites or emails that are designed to steal your personal information especially credit card numbers, bank accounts and passwords</a:t>
            </a:r>
          </a:p>
          <a:p>
            <a:pPr lvl="1" eaLnBrk="1" hangingPunct="1"/>
            <a:r>
              <a:rPr lang="en-US" altLang="zh-TW" dirty="0" smtClean="0">
                <a:ea typeface="新細明體" charset="-120"/>
              </a:rPr>
              <a:t>Common Internet phishing includes</a:t>
            </a:r>
          </a:p>
          <a:p>
            <a:pPr lvl="2" eaLnBrk="1" hangingPunct="1"/>
            <a:r>
              <a:rPr lang="en-US" altLang="zh-TW" dirty="0" smtClean="0">
                <a:ea typeface="新細明體" charset="-120"/>
              </a:rPr>
              <a:t>Sending out many email messages that appear to be legitimate (legal and genuine)</a:t>
            </a:r>
          </a:p>
          <a:p>
            <a:pPr lvl="2" eaLnBrk="1" hangingPunct="1"/>
            <a:r>
              <a:rPr lang="en-US" altLang="zh-TW" dirty="0" smtClean="0">
                <a:ea typeface="新細明體" charset="-120"/>
              </a:rPr>
              <a:t>Designing web sites look official but actually not</a:t>
            </a: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5C934160-CCF8-4E2B-A5CE-A4A42B9C198E}" type="slidenum">
              <a:rPr lang="zh-TW" altLang="en-US"/>
              <a:pPr>
                <a:defRPr/>
              </a:pPr>
              <a:t>13</a:t>
            </a:fld>
            <a:r>
              <a:rPr lang="en-US" altLang="zh-TW"/>
              <a:t> </a:t>
            </a:r>
          </a:p>
        </p:txBody>
      </p:sp>
      <p:sp>
        <p:nvSpPr>
          <p:cNvPr id="15364" name="Rectangle 2"/>
          <p:cNvSpPr>
            <a:spLocks noGrp="1" noChangeArrowheads="1"/>
          </p:cNvSpPr>
          <p:nvPr>
            <p:ph type="title"/>
          </p:nvPr>
        </p:nvSpPr>
        <p:spPr/>
        <p:txBody>
          <a:bodyPr/>
          <a:lstStyle/>
          <a:p>
            <a:pPr eaLnBrk="1" hangingPunct="1"/>
            <a:r>
              <a:rPr lang="en-US" altLang="zh-TW" smtClean="0">
                <a:ea typeface="新細明體" charset="-120"/>
              </a:rPr>
              <a:t>Unauthorized Access and Use</a:t>
            </a:r>
          </a:p>
        </p:txBody>
      </p:sp>
      <p:sp>
        <p:nvSpPr>
          <p:cNvPr id="15365" name="Rectangle 3"/>
          <p:cNvSpPr>
            <a:spLocks noGrp="1" noChangeArrowheads="1"/>
          </p:cNvSpPr>
          <p:nvPr>
            <p:ph type="body" idx="1"/>
          </p:nvPr>
        </p:nvSpPr>
        <p:spPr>
          <a:xfrm>
            <a:off x="685800" y="1484313"/>
            <a:ext cx="7772400" cy="4680991"/>
          </a:xfrm>
          <a:noFill/>
        </p:spPr>
        <p:txBody>
          <a:bodyPr/>
          <a:lstStyle/>
          <a:p>
            <a:pPr eaLnBrk="1" hangingPunct="1"/>
            <a:r>
              <a:rPr lang="en-US" altLang="zh-TW" dirty="0" smtClean="0">
                <a:ea typeface="新細明體" charset="-120"/>
              </a:rPr>
              <a:t>Another kind of security threats is </a:t>
            </a:r>
            <a:r>
              <a:rPr lang="en-US" altLang="zh-TW" i="1" dirty="0" smtClean="0">
                <a:ea typeface="新細明體" charset="-120"/>
              </a:rPr>
              <a:t>unauthorized access to </a:t>
            </a:r>
            <a:r>
              <a:rPr lang="en-US" altLang="zh-TW" dirty="0" smtClean="0">
                <a:ea typeface="新細明體" charset="-120"/>
              </a:rPr>
              <a:t>someone’s computer (data and programs) without permission</a:t>
            </a:r>
          </a:p>
          <a:p>
            <a:pPr lvl="1" eaLnBrk="1" hangingPunct="1"/>
            <a:r>
              <a:rPr lang="en-US" altLang="zh-TW" dirty="0" smtClean="0">
                <a:ea typeface="新細明體" charset="-120"/>
              </a:rPr>
              <a:t>A </a:t>
            </a:r>
            <a:r>
              <a:rPr lang="en-US" altLang="zh-TW" i="1" dirty="0" smtClean="0">
                <a:solidFill>
                  <a:schemeClr val="accent2"/>
                </a:solidFill>
                <a:ea typeface="新細明體" charset="-120"/>
              </a:rPr>
              <a:t>port probe</a:t>
            </a:r>
            <a:r>
              <a:rPr lang="en-US" altLang="zh-TW" b="1" dirty="0" smtClean="0">
                <a:ea typeface="新細明體" charset="-120"/>
              </a:rPr>
              <a:t> </a:t>
            </a:r>
            <a:r>
              <a:rPr lang="en-US" altLang="zh-TW" dirty="0" smtClean="0">
                <a:ea typeface="新細明體" charset="-120"/>
              </a:rPr>
              <a:t>(or port scan) uses automated software to locate computers that have open ports and are vulnerable to unauthorized access</a:t>
            </a:r>
          </a:p>
          <a:p>
            <a:pPr lvl="2" eaLnBrk="1" hangingPunct="1"/>
            <a:r>
              <a:rPr lang="en-US" altLang="zh-TW" dirty="0" smtClean="0">
                <a:ea typeface="新細明體" charset="-120"/>
              </a:rPr>
              <a:t>Servers use</a:t>
            </a:r>
            <a:r>
              <a:rPr lang="en-US" altLang="zh-TW" i="1" dirty="0" smtClean="0">
                <a:ea typeface="新細明體" charset="-120"/>
              </a:rPr>
              <a:t> TCP Port</a:t>
            </a:r>
            <a:r>
              <a:rPr lang="en-US" altLang="zh-TW" dirty="0" smtClean="0">
                <a:ea typeface="新細明體" charset="-120"/>
              </a:rPr>
              <a:t> (a number ranges from 0 to 65535) to communication with remote clients, which leaves vulnerable points for malicious attacks</a:t>
            </a:r>
          </a:p>
          <a:p>
            <a:pPr lvl="1" eaLnBrk="1" hangingPunct="1"/>
            <a:r>
              <a:rPr lang="en-US" altLang="zh-TW" i="1" dirty="0" smtClean="0">
                <a:solidFill>
                  <a:schemeClr val="accent2"/>
                </a:solidFill>
                <a:ea typeface="新細明體" charset="-120"/>
              </a:rPr>
              <a:t>Denial of Service attack </a:t>
            </a:r>
            <a:r>
              <a:rPr lang="en-US" altLang="zh-TW" dirty="0" smtClean="0">
                <a:ea typeface="新細明體" charset="-120"/>
              </a:rPr>
              <a:t>that jams servers (e.g., web server) or networks with traffic such that servers become unable to server normal requests</a:t>
            </a:r>
          </a:p>
          <a:p>
            <a:pPr lvl="1" eaLnBrk="1" hangingPunct="1"/>
            <a:r>
              <a:rPr lang="en-US" altLang="zh-TW" dirty="0" smtClean="0">
                <a:ea typeface="新細明體" pitchFamily="18" charset="-120"/>
              </a:rPr>
              <a:t>A </a:t>
            </a:r>
            <a:r>
              <a:rPr lang="en-US" altLang="zh-TW" i="1" dirty="0" smtClean="0">
                <a:solidFill>
                  <a:schemeClr val="tx1">
                    <a:lumMod val="60000"/>
                    <a:lumOff val="40000"/>
                  </a:schemeClr>
                </a:solidFill>
                <a:ea typeface="新細明體" pitchFamily="18" charset="-120"/>
              </a:rPr>
              <a:t>back door</a:t>
            </a:r>
            <a:r>
              <a:rPr lang="en-US" altLang="zh-TW" dirty="0" smtClean="0">
                <a:ea typeface="新細明體" pitchFamily="18" charset="-120"/>
              </a:rPr>
              <a:t> is a piece of program that allows intruders to bypass security controls</a:t>
            </a:r>
          </a:p>
          <a:p>
            <a:pPr lvl="1" eaLnBrk="1" hangingPunct="1">
              <a:defRPr/>
            </a:pPr>
            <a:r>
              <a:rPr lang="en-US" altLang="zh-TW" i="1" dirty="0" smtClean="0">
                <a:solidFill>
                  <a:schemeClr val="tx1">
                    <a:lumMod val="60000"/>
                    <a:lumOff val="40000"/>
                  </a:schemeClr>
                </a:solidFill>
                <a:ea typeface="新細明體" pitchFamily="18" charset="-120"/>
              </a:rPr>
              <a:t>Spoofing</a:t>
            </a:r>
            <a:r>
              <a:rPr lang="en-US" altLang="zh-TW" dirty="0" smtClean="0">
                <a:ea typeface="新細明體" pitchFamily="18" charset="-120"/>
              </a:rPr>
              <a:t> is a technique that intruders use to concealing the identity of the sender to make their network transmission appear legitimate</a:t>
            </a:r>
            <a:endParaRPr lang="en-US" altLang="zh-TW" sz="2000" dirty="0" smtClean="0">
              <a:ea typeface="新細明體" pitchFamily="18" charset="-120"/>
            </a:endParaRPr>
          </a:p>
        </p:txBody>
      </p:sp>
      <p:pic>
        <p:nvPicPr>
          <p:cNvPr id="15366" name="Picture 4" descr="MCj04247560000[1]"/>
          <p:cNvPicPr>
            <a:picLocks noChangeAspect="1" noChangeArrowheads="1"/>
          </p:cNvPicPr>
          <p:nvPr/>
        </p:nvPicPr>
        <p:blipFill>
          <a:blip r:embed="rId3" cstate="print"/>
          <a:srcRect/>
          <a:stretch>
            <a:fillRect/>
          </a:stretch>
        </p:blipFill>
        <p:spPr bwMode="auto">
          <a:xfrm>
            <a:off x="179388" y="4149725"/>
            <a:ext cx="1282700" cy="2003425"/>
          </a:xfrm>
          <a:prstGeom prst="rect">
            <a:avLst/>
          </a:prstGeom>
          <a:noFill/>
          <a:ln w="9525">
            <a:noFill/>
            <a:miter lim="800000"/>
            <a:headEnd/>
            <a:tailEnd/>
          </a:ln>
        </p:spPr>
      </p:pic>
      <p:sp>
        <p:nvSpPr>
          <p:cNvPr id="7"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5">
                                            <p:txEl>
                                              <p:pRg st="1" end="1"/>
                                            </p:txEl>
                                          </p:spTgt>
                                        </p:tgtEl>
                                        <p:attrNameLst>
                                          <p:attrName>style.visibility</p:attrName>
                                        </p:attrNameLst>
                                      </p:cBhvr>
                                      <p:to>
                                        <p:strVal val="visible"/>
                                      </p:to>
                                    </p:set>
                                    <p:animEffect transition="in" filter="blinds(horizontal)">
                                      <p:cBhvr>
                                        <p:cTn id="7" dur="500"/>
                                        <p:tgtEl>
                                          <p:spTgt spid="1536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5">
                                            <p:txEl>
                                              <p:pRg st="2" end="2"/>
                                            </p:txEl>
                                          </p:spTgt>
                                        </p:tgtEl>
                                        <p:attrNameLst>
                                          <p:attrName>style.visibility</p:attrName>
                                        </p:attrNameLst>
                                      </p:cBhvr>
                                      <p:to>
                                        <p:strVal val="visible"/>
                                      </p:to>
                                    </p:set>
                                    <p:animEffect transition="in" filter="blinds(horizontal)">
                                      <p:cBhvr>
                                        <p:cTn id="10" dur="500"/>
                                        <p:tgtEl>
                                          <p:spTgt spid="1536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5365">
                                            <p:txEl>
                                              <p:pRg st="3" end="3"/>
                                            </p:txEl>
                                          </p:spTgt>
                                        </p:tgtEl>
                                        <p:attrNameLst>
                                          <p:attrName>style.visibility</p:attrName>
                                        </p:attrNameLst>
                                      </p:cBhvr>
                                      <p:to>
                                        <p:strVal val="visible"/>
                                      </p:to>
                                    </p:set>
                                    <p:animEffect transition="in" filter="box(in)">
                                      <p:cBhvr>
                                        <p:cTn id="15" dur="500"/>
                                        <p:tgtEl>
                                          <p:spTgt spid="1536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5365">
                                            <p:txEl>
                                              <p:pRg st="4" end="4"/>
                                            </p:txEl>
                                          </p:spTgt>
                                        </p:tgtEl>
                                        <p:attrNameLst>
                                          <p:attrName>style.visibility</p:attrName>
                                        </p:attrNameLst>
                                      </p:cBhvr>
                                      <p:to>
                                        <p:strVal val="visible"/>
                                      </p:to>
                                    </p:set>
                                    <p:animEffect transition="in" filter="box(in)">
                                      <p:cBhvr>
                                        <p:cTn id="20" dur="500"/>
                                        <p:tgtEl>
                                          <p:spTgt spid="1536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365">
                                            <p:txEl>
                                              <p:pRg st="5" end="5"/>
                                            </p:txEl>
                                          </p:spTgt>
                                        </p:tgtEl>
                                        <p:attrNameLst>
                                          <p:attrName>style.visibility</p:attrName>
                                        </p:attrNameLst>
                                      </p:cBhvr>
                                      <p:to>
                                        <p:strVal val="visible"/>
                                      </p:to>
                                    </p:set>
                                    <p:animEffect transition="in" filter="blinds(horizontal)">
                                      <p:cBhvr>
                                        <p:cTn id="25" dur="500"/>
                                        <p:tgtEl>
                                          <p:spTgt spid="153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altLang="zh-TW" dirty="0" smtClean="0">
                <a:ea typeface="新細明體" charset="-120"/>
              </a:rPr>
              <a:t>Prevent Unauthorized Access</a:t>
            </a:r>
          </a:p>
        </p:txBody>
      </p:sp>
      <p:sp>
        <p:nvSpPr>
          <p:cNvPr id="9" name="Content Placeholder 8"/>
          <p:cNvSpPr>
            <a:spLocks noGrp="1"/>
          </p:cNvSpPr>
          <p:nvPr>
            <p:ph idx="1"/>
          </p:nvPr>
        </p:nvSpPr>
        <p:spPr/>
        <p:txBody>
          <a:bodyPr/>
          <a:lstStyle/>
          <a:p>
            <a:r>
              <a:rPr lang="en-US" dirty="0" smtClean="0"/>
              <a:t>How companies or organizations protect their computers against malicious intrusion?</a:t>
            </a:r>
          </a:p>
          <a:p>
            <a:pPr lvl="1"/>
            <a:r>
              <a:rPr lang="en-US" dirty="0" smtClean="0"/>
              <a:t>Using access control that defines who can access computer and </a:t>
            </a:r>
            <a:br>
              <a:rPr lang="en-US" dirty="0" smtClean="0"/>
            </a:br>
            <a:r>
              <a:rPr lang="en-US" dirty="0" smtClean="0"/>
              <a:t>what actions they can take </a:t>
            </a:r>
          </a:p>
          <a:p>
            <a:pPr lvl="2"/>
            <a:r>
              <a:rPr lang="en-US" dirty="0" smtClean="0"/>
              <a:t>Requiring user name and password for users to log in the system OR</a:t>
            </a:r>
          </a:p>
          <a:p>
            <a:pPr lvl="2"/>
            <a:r>
              <a:rPr lang="en-US" dirty="0" smtClean="0"/>
              <a:t>Requiring using possessed objects such as smart cards OR</a:t>
            </a:r>
          </a:p>
          <a:p>
            <a:pPr lvl="2"/>
            <a:r>
              <a:rPr lang="en-US" dirty="0" smtClean="0"/>
              <a:t>Using biometric input devices</a:t>
            </a:r>
          </a:p>
          <a:p>
            <a:pPr lvl="1"/>
            <a:r>
              <a:rPr lang="en-US" dirty="0" smtClean="0"/>
              <a:t>Installing </a:t>
            </a:r>
            <a:r>
              <a:rPr lang="en-US" b="1" dirty="0" smtClean="0">
                <a:solidFill>
                  <a:srgbClr val="FF0066"/>
                </a:solidFill>
              </a:rPr>
              <a:t>firewall</a:t>
            </a:r>
            <a:r>
              <a:rPr lang="en-US" dirty="0" smtClean="0"/>
              <a:t> system (consisting of hardware and software) to analyze network traffic, and block unwanted traffic and identify suspicious behaviors</a:t>
            </a:r>
          </a:p>
          <a:p>
            <a:pPr lvl="2"/>
            <a:r>
              <a:rPr lang="en-US" dirty="0" smtClean="0"/>
              <a:t>Firewall does its job by monitoring every packet that goes in and out of your computer </a:t>
            </a:r>
          </a:p>
          <a:p>
            <a:pPr lvl="1"/>
            <a:r>
              <a:rPr lang="en-US" dirty="0" smtClean="0"/>
              <a:t>Setting up </a:t>
            </a:r>
            <a:r>
              <a:rPr lang="en-US" b="1" dirty="0" smtClean="0">
                <a:solidFill>
                  <a:schemeClr val="tx1">
                    <a:lumMod val="60000"/>
                    <a:lumOff val="40000"/>
                  </a:schemeClr>
                </a:solidFill>
              </a:rPr>
              <a:t>virtual private network (VPN)</a:t>
            </a:r>
            <a:r>
              <a:rPr lang="en-US" dirty="0" smtClean="0"/>
              <a:t> access to secure remote connections via a public network to corporate LAN</a:t>
            </a:r>
          </a:p>
          <a:p>
            <a:endParaRPr lang="en-US" dirty="0" smtClean="0"/>
          </a:p>
          <a:p>
            <a:endParaRPr lang="en-US" dirty="0"/>
          </a:p>
        </p:txBody>
      </p:sp>
      <p:sp>
        <p:nvSpPr>
          <p:cNvPr id="7" name="Slide Number Placeholder 2"/>
          <p:cNvSpPr>
            <a:spLocks noGrp="1"/>
          </p:cNvSpPr>
          <p:nvPr>
            <p:ph type="sldNum" sz="quarter" idx="11"/>
          </p:nvPr>
        </p:nvSpPr>
        <p:spPr/>
        <p:txBody>
          <a:bodyPr/>
          <a:lstStyle/>
          <a:p>
            <a:pPr>
              <a:defRPr/>
            </a:pPr>
            <a:fld id="{06624B2B-A13A-4812-8E65-FEABF965FC7A}" type="slidenum">
              <a:rPr lang="zh-TW" altLang="en-US"/>
              <a:pPr>
                <a:defRPr/>
              </a:pPr>
              <a:t>14</a:t>
            </a:fld>
            <a:r>
              <a:rPr lang="en-US" altLang="zh-TW"/>
              <a:t> </a:t>
            </a:r>
          </a:p>
        </p:txBody>
      </p:sp>
      <p:sp>
        <p:nvSpPr>
          <p:cNvPr id="8" name="Date Placeholder 3"/>
          <p:cNvSpPr>
            <a:spLocks noGrp="1"/>
          </p:cNvSpPr>
          <p:nvPr>
            <p:ph type="dt" sz="half" idx="2"/>
          </p:nvPr>
        </p:nvSpPr>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
        <p:nvSpPr>
          <p:cNvPr id="16388" name="Slide Number Placeholder 4"/>
          <p:cNvSpPr txBox="1">
            <a:spLocks noGrp="1"/>
          </p:cNvSpPr>
          <p:nvPr/>
        </p:nvSpPr>
        <p:spPr bwMode="auto">
          <a:xfrm>
            <a:off x="7010400" y="6381750"/>
            <a:ext cx="2133600" cy="476250"/>
          </a:xfrm>
          <a:prstGeom prst="rect">
            <a:avLst/>
          </a:prstGeom>
          <a:noFill/>
          <a:ln w="9525">
            <a:noFill/>
            <a:miter lim="800000"/>
            <a:headEnd/>
            <a:tailEnd/>
          </a:ln>
        </p:spPr>
        <p:txBody>
          <a:bodyPr/>
          <a:lstStyle/>
          <a:p>
            <a:pPr algn="r"/>
            <a:fld id="{068A8926-4A39-452F-9F45-055D6ADFC4E4}" type="slidenum">
              <a:rPr lang="zh-TW" altLang="en-US" sz="1400">
                <a:solidFill>
                  <a:schemeClr val="bg1"/>
                </a:solidFill>
                <a:latin typeface="Arial Narrow" pitchFamily="34" charset="0"/>
                <a:ea typeface="新細明體" charset="-120"/>
                <a:cs typeface="Arial" charset="0"/>
              </a:rPr>
              <a:pPr algn="r"/>
              <a:t>14</a:t>
            </a:fld>
            <a:endParaRPr lang="en-US" altLang="zh-TW" sz="1400">
              <a:solidFill>
                <a:schemeClr val="bg1"/>
              </a:solidFill>
              <a:latin typeface="Arial Narrow" pitchFamily="34" charset="0"/>
              <a:ea typeface="新細明體" charset="-120"/>
              <a:cs typeface="Arial" charset="0"/>
            </a:endParaRPr>
          </a:p>
        </p:txBody>
      </p:sp>
      <p:pic>
        <p:nvPicPr>
          <p:cNvPr id="16391" name="Picture 7" descr="vpn"/>
          <p:cNvPicPr>
            <a:picLocks noChangeAspect="1" noChangeArrowheads="1"/>
          </p:cNvPicPr>
          <p:nvPr/>
        </p:nvPicPr>
        <p:blipFill>
          <a:blip r:embed="rId3" cstate="print"/>
          <a:srcRect/>
          <a:stretch>
            <a:fillRect/>
          </a:stretch>
        </p:blipFill>
        <p:spPr bwMode="auto">
          <a:xfrm>
            <a:off x="3479254" y="5716860"/>
            <a:ext cx="3829050" cy="95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checkerboard(across)">
                                      <p:cBhvr>
                                        <p:cTn id="10" dur="500"/>
                                        <p:tgtEl>
                                          <p:spTgt spid="9">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checkerboard(across)">
                                      <p:cBhvr>
                                        <p:cTn id="13" dur="500"/>
                                        <p:tgtEl>
                                          <p:spTgt spid="9">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checkerboard(across)">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checkerboard(across)">
                                      <p:cBhvr>
                                        <p:cTn id="21" dur="500"/>
                                        <p:tgtEl>
                                          <p:spTgt spid="9">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checkerboard(across)">
                                      <p:cBhvr>
                                        <p:cTn id="24" dur="500"/>
                                        <p:tgtEl>
                                          <p:spTgt spid="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Effect transition="in" filter="checkerboard(across)">
                                      <p:cBhvr>
                                        <p:cTn id="29" dur="500"/>
                                        <p:tgtEl>
                                          <p:spTgt spid="9">
                                            <p:txEl>
                                              <p:pRg st="7" end="7"/>
                                            </p:txEl>
                                          </p:spTgt>
                                        </p:tgtEl>
                                      </p:cBhvr>
                                    </p:animEffect>
                                  </p:childTnLst>
                                </p:cTn>
                              </p:par>
                            </p:childTnLst>
                          </p:cTn>
                        </p:par>
                        <p:par>
                          <p:cTn id="30" fill="hold">
                            <p:stCondLst>
                              <p:cond delay="500"/>
                            </p:stCondLst>
                            <p:childTnLst>
                              <p:par>
                                <p:cTn id="31" presetID="5" presetClass="entr" presetSubtype="10" fill="hold" nodeType="afterEffect">
                                  <p:stCondLst>
                                    <p:cond delay="0"/>
                                  </p:stCondLst>
                                  <p:childTnLst>
                                    <p:set>
                                      <p:cBhvr>
                                        <p:cTn id="32" dur="1" fill="hold">
                                          <p:stCondLst>
                                            <p:cond delay="0"/>
                                          </p:stCondLst>
                                        </p:cTn>
                                        <p:tgtEl>
                                          <p:spTgt spid="16391"/>
                                        </p:tgtEl>
                                        <p:attrNameLst>
                                          <p:attrName>style.visibility</p:attrName>
                                        </p:attrNameLst>
                                      </p:cBhvr>
                                      <p:to>
                                        <p:strVal val="visible"/>
                                      </p:to>
                                    </p:set>
                                    <p:animEffect transition="in" filter="checkerboard(across)">
                                      <p:cBhvr>
                                        <p:cTn id="33"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FF6B75D4-DF57-4688-9EB5-8F864B933263}" type="slidenum">
              <a:rPr lang="zh-TW" altLang="en-US"/>
              <a:pPr>
                <a:defRPr/>
              </a:pPr>
              <a:t>15</a:t>
            </a:fld>
            <a:r>
              <a:rPr lang="en-US" altLang="zh-TW"/>
              <a:t> </a:t>
            </a:r>
          </a:p>
        </p:txBody>
      </p:sp>
      <p:sp>
        <p:nvSpPr>
          <p:cNvPr id="17412" name="Rectangle 2"/>
          <p:cNvSpPr>
            <a:spLocks noGrp="1" noChangeArrowheads="1"/>
          </p:cNvSpPr>
          <p:nvPr>
            <p:ph type="title"/>
          </p:nvPr>
        </p:nvSpPr>
        <p:spPr/>
        <p:txBody>
          <a:bodyPr/>
          <a:lstStyle/>
          <a:p>
            <a:pPr eaLnBrk="1" hangingPunct="1"/>
            <a:r>
              <a:rPr lang="en-US" altLang="zh-TW" smtClean="0">
                <a:ea typeface="新細明體" charset="-120"/>
              </a:rPr>
              <a:t>Password-based Authorization</a:t>
            </a:r>
          </a:p>
        </p:txBody>
      </p:sp>
      <p:sp>
        <p:nvSpPr>
          <p:cNvPr id="17413" name="Rectangle 3"/>
          <p:cNvSpPr>
            <a:spLocks noGrp="1" noChangeArrowheads="1"/>
          </p:cNvSpPr>
          <p:nvPr>
            <p:ph type="body" idx="1"/>
          </p:nvPr>
        </p:nvSpPr>
        <p:spPr>
          <a:xfrm>
            <a:off x="685800" y="1341438"/>
            <a:ext cx="7772400" cy="4681537"/>
          </a:xfrm>
        </p:spPr>
        <p:txBody>
          <a:bodyPr/>
          <a:lstStyle/>
          <a:p>
            <a:pPr eaLnBrk="1" hangingPunct="1"/>
            <a:r>
              <a:rPr lang="en-US" altLang="zh-TW" dirty="0" smtClean="0">
                <a:ea typeface="新細明體" charset="-120"/>
              </a:rPr>
              <a:t>Your choice of password can actually affect overall system security</a:t>
            </a:r>
          </a:p>
          <a:p>
            <a:pPr lvl="1" eaLnBrk="1" hangingPunct="1"/>
            <a:r>
              <a:rPr lang="en-US" altLang="zh-TW" dirty="0" smtClean="0">
                <a:ea typeface="新細明體" charset="-120"/>
              </a:rPr>
              <a:t>You should choose one that is long enough and difficult for others to make guesses about what you have chosen, but at the same time easy to remember</a:t>
            </a:r>
          </a:p>
          <a:p>
            <a:pPr lvl="1" eaLnBrk="1" hangingPunct="1"/>
            <a:r>
              <a:rPr lang="en-US" altLang="zh-TW" sz="1900" i="1" dirty="0" smtClean="0">
                <a:solidFill>
                  <a:schemeClr val="accent2"/>
                </a:solidFill>
                <a:ea typeface="新細明體" charset="-120"/>
              </a:rPr>
              <a:t>Brute-force attack </a:t>
            </a:r>
            <a:r>
              <a:rPr lang="en-US" altLang="zh-TW" sz="1900" i="1" dirty="0" err="1" smtClean="0">
                <a:solidFill>
                  <a:schemeClr val="accent2"/>
                </a:solidFill>
                <a:ea typeface="新細明體" charset="-120"/>
              </a:rPr>
              <a:t>v.s</a:t>
            </a:r>
            <a:r>
              <a:rPr lang="en-US" altLang="zh-TW" sz="1900" i="1" dirty="0" smtClean="0">
                <a:solidFill>
                  <a:schemeClr val="accent2"/>
                </a:solidFill>
                <a:ea typeface="新細明體" charset="-120"/>
              </a:rPr>
              <a:t>. dictionary attack</a:t>
            </a:r>
            <a:endParaRPr lang="en-US" altLang="zh-TW" dirty="0" smtClean="0">
              <a:ea typeface="新細明體" charset="-120"/>
            </a:endParaRPr>
          </a:p>
          <a:p>
            <a:pPr lvl="1" eaLnBrk="1" hangingPunct="1">
              <a:buFont typeface="Wingdings" pitchFamily="2" charset="2"/>
              <a:buNone/>
            </a:pPr>
            <a:endParaRPr lang="zh-TW" altLang="en-US" dirty="0" smtClean="0">
              <a:ea typeface="新細明體" charset="-120"/>
            </a:endParaRPr>
          </a:p>
        </p:txBody>
      </p:sp>
      <p:pic>
        <p:nvPicPr>
          <p:cNvPr id="17414" name="Picture 4"/>
          <p:cNvPicPr>
            <a:picLocks noChangeAspect="1" noChangeArrowheads="1"/>
          </p:cNvPicPr>
          <p:nvPr/>
        </p:nvPicPr>
        <p:blipFill>
          <a:blip r:embed="rId3" cstate="print"/>
          <a:srcRect/>
          <a:stretch>
            <a:fillRect/>
          </a:stretch>
        </p:blipFill>
        <p:spPr bwMode="auto">
          <a:xfrm>
            <a:off x="1691680" y="2996952"/>
            <a:ext cx="5689600" cy="2767012"/>
          </a:xfrm>
          <a:prstGeom prst="rect">
            <a:avLst/>
          </a:prstGeom>
          <a:noFill/>
          <a:ln w="9525">
            <a:noFill/>
            <a:miter lim="800000"/>
            <a:headEnd/>
            <a:tailEnd/>
          </a:ln>
        </p:spPr>
      </p:pic>
      <p:sp>
        <p:nvSpPr>
          <p:cNvPr id="7"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Wireless Security</a:t>
            </a:r>
          </a:p>
        </p:txBody>
      </p:sp>
      <p:sp>
        <p:nvSpPr>
          <p:cNvPr id="3" name="Content Placeholder 2"/>
          <p:cNvSpPr>
            <a:spLocks noGrp="1"/>
          </p:cNvSpPr>
          <p:nvPr>
            <p:ph idx="1"/>
          </p:nvPr>
        </p:nvSpPr>
        <p:spPr>
          <a:xfrm>
            <a:off x="685800" y="1357313"/>
            <a:ext cx="7886700" cy="4929187"/>
          </a:xfrm>
        </p:spPr>
        <p:txBody>
          <a:bodyPr/>
          <a:lstStyle/>
          <a:p>
            <a:pPr eaLnBrk="1" hangingPunct="1">
              <a:defRPr/>
            </a:pPr>
            <a:r>
              <a:rPr lang="en-US" dirty="0" smtClean="0"/>
              <a:t>Wireless access poses additional security risks</a:t>
            </a:r>
          </a:p>
          <a:p>
            <a:pPr lvl="1" eaLnBrk="1" hangingPunct="1">
              <a:defRPr/>
            </a:pPr>
            <a:r>
              <a:rPr lang="en-US" i="1" dirty="0" smtClean="0">
                <a:solidFill>
                  <a:schemeClr val="accent6">
                    <a:lumMod val="60000"/>
                    <a:lumOff val="40000"/>
                  </a:schemeClr>
                </a:solidFill>
              </a:rPr>
              <a:t>War-driving </a:t>
            </a:r>
            <a:r>
              <a:rPr lang="en-US" dirty="0" smtClean="0"/>
              <a:t>is the act of searching for Wi-Fi wireless networks by a person in a moving vehicle, using a portable computer or PDA</a:t>
            </a:r>
          </a:p>
          <a:p>
            <a:pPr lvl="1" eaLnBrk="1" hangingPunct="1">
              <a:defRPr/>
            </a:pPr>
            <a:r>
              <a:rPr lang="en-US" dirty="0" smtClean="0"/>
              <a:t>Connecting to the network and using its services without explicit authorization is referred to as </a:t>
            </a:r>
            <a:r>
              <a:rPr lang="en-US" i="1" dirty="0" smtClean="0">
                <a:solidFill>
                  <a:schemeClr val="tx1">
                    <a:lumMod val="60000"/>
                    <a:lumOff val="40000"/>
                  </a:schemeClr>
                </a:solidFill>
              </a:rPr>
              <a:t>piggybacking</a:t>
            </a:r>
          </a:p>
        </p:txBody>
      </p:sp>
      <p:sp>
        <p:nvSpPr>
          <p:cNvPr id="5" name="Slide Number Placeholder 4"/>
          <p:cNvSpPr>
            <a:spLocks noGrp="1"/>
          </p:cNvSpPr>
          <p:nvPr>
            <p:ph type="sldNum" sz="quarter" idx="11"/>
          </p:nvPr>
        </p:nvSpPr>
        <p:spPr/>
        <p:txBody>
          <a:bodyPr/>
          <a:lstStyle/>
          <a:p>
            <a:pPr>
              <a:defRPr/>
            </a:pPr>
            <a:fld id="{C5AFEACD-DA7D-4460-9D9A-53982499C670}" type="slidenum">
              <a:rPr lang="zh-TW" altLang="en-US"/>
              <a:pPr>
                <a:defRPr/>
              </a:pPr>
              <a:t>16</a:t>
            </a:fld>
            <a:r>
              <a:rPr lang="en-US" altLang="zh-TW"/>
              <a:t> </a:t>
            </a:r>
          </a:p>
        </p:txBody>
      </p:sp>
      <p:pic>
        <p:nvPicPr>
          <p:cNvPr id="6" name="Picture 5" descr="Fig11-23.gif"/>
          <p:cNvPicPr>
            <a:picLocks noChangeAspect="1"/>
          </p:cNvPicPr>
          <p:nvPr/>
        </p:nvPicPr>
        <p:blipFill>
          <a:blip r:embed="rId3" cstate="print"/>
          <a:srcRect/>
          <a:stretch>
            <a:fillRect/>
          </a:stretch>
        </p:blipFill>
        <p:spPr bwMode="auto">
          <a:xfrm>
            <a:off x="323528" y="3068960"/>
            <a:ext cx="3203848" cy="2822668"/>
          </a:xfrm>
          <a:prstGeom prst="rect">
            <a:avLst/>
          </a:prstGeom>
          <a:noFill/>
          <a:ln w="9525">
            <a:noFill/>
            <a:miter lim="800000"/>
            <a:headEnd/>
            <a:tailEnd/>
          </a:ln>
        </p:spPr>
      </p:pic>
      <p:sp>
        <p:nvSpPr>
          <p:cNvPr id="9"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
        <p:nvSpPr>
          <p:cNvPr id="10" name="Content Placeholder 2"/>
          <p:cNvSpPr txBox="1">
            <a:spLocks/>
          </p:cNvSpPr>
          <p:nvPr/>
        </p:nvSpPr>
        <p:spPr bwMode="auto">
          <a:xfrm>
            <a:off x="3563888" y="3068960"/>
            <a:ext cx="5016996" cy="32259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 typeface="Wingdings" pitchFamily="2" charset="2"/>
              <a:buChar char=":"/>
              <a:defRPr/>
            </a:pPr>
            <a:r>
              <a:rPr lang="en-US" sz="2000" kern="0" dirty="0" smtClean="0">
                <a:latin typeface="Cambria" pitchFamily="18" charset="0"/>
              </a:rPr>
              <a:t>In addition to using firewalls, some safeguards improve security of wireless networks</a:t>
            </a:r>
            <a:endParaRPr kumimoji="0" lang="en-US" sz="2000" b="0" i="0" u="none" strike="noStrike" kern="0" cap="none" spc="0" normalizeH="0" baseline="0" noProof="0" dirty="0" smtClean="0">
              <a:ln>
                <a:noFill/>
              </a:ln>
              <a:solidFill>
                <a:schemeClr val="tx1"/>
              </a:solidFill>
              <a:effectLst/>
              <a:uLnTx/>
              <a:uFillTx/>
              <a:latin typeface="Cambria" pitchFamily="18" charset="0"/>
              <a:ea typeface="+mn-ea"/>
              <a:cs typeface="+mn-cs"/>
            </a:endParaRPr>
          </a:p>
          <a:p>
            <a:pPr marL="742950" lvl="1" indent="-285750">
              <a:spcBef>
                <a:spcPct val="20000"/>
              </a:spcBef>
              <a:buFont typeface="Wingdings" pitchFamily="2" charset="2"/>
              <a:buChar char="8"/>
              <a:defRPr/>
            </a:pPr>
            <a:r>
              <a:rPr lang="en-US" sz="1800" kern="0" dirty="0" smtClean="0">
                <a:latin typeface="Cambria" pitchFamily="18" charset="0"/>
              </a:rPr>
              <a:t>Configure WAP (wireless application protocol) so that only certain devices can access it (e.g., devices with registered IP addresses)</a:t>
            </a:r>
            <a:endParaRPr kumimoji="0" lang="en-US" sz="1800" b="0" i="0" u="none" strike="noStrike" kern="0" cap="none" spc="0" normalizeH="0" baseline="0" noProof="0" dirty="0" smtClean="0">
              <a:ln>
                <a:noFill/>
              </a:ln>
              <a:solidFill>
                <a:schemeClr val="tx1"/>
              </a:solidFill>
              <a:effectLst/>
              <a:uLnTx/>
              <a:uFillTx/>
              <a:latin typeface="Cambria" pitchFamily="18" charset="0"/>
            </a:endParaRPr>
          </a:p>
          <a:p>
            <a:pPr marL="742950" lvl="1" indent="-285750">
              <a:spcBef>
                <a:spcPct val="20000"/>
              </a:spcBef>
              <a:buFont typeface="Wingdings" pitchFamily="2" charset="2"/>
              <a:buChar char="8"/>
              <a:defRPr/>
            </a:pPr>
            <a:r>
              <a:rPr lang="en-US" sz="1800" kern="0" dirty="0" smtClean="0">
                <a:latin typeface="Cambria" pitchFamily="18" charset="0"/>
              </a:rPr>
              <a:t>Use WPA (</a:t>
            </a:r>
            <a:r>
              <a:rPr lang="en-US" sz="1800" i="1" kern="0" dirty="0" err="1" smtClean="0">
                <a:latin typeface="Cambria" pitchFamily="18" charset="0"/>
              </a:rPr>
              <a:t>WiFi</a:t>
            </a:r>
            <a:r>
              <a:rPr lang="en-US" sz="1800" i="1" kern="0" dirty="0" smtClean="0">
                <a:latin typeface="Cambria" pitchFamily="18" charset="0"/>
              </a:rPr>
              <a:t> Protected Access</a:t>
            </a:r>
            <a:r>
              <a:rPr lang="en-US" sz="1800" kern="0" dirty="0" smtClean="0">
                <a:latin typeface="Cambria" pitchFamily="18" charset="0"/>
              </a:rPr>
              <a:t>) or WPA2 security standards for more advanced encryption techniques</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8"/>
              <a:tabLst/>
              <a:defRPr/>
            </a:pPr>
            <a:endParaRPr kumimoji="0" lang="en-US" sz="1800" b="0" i="1" u="none" strike="noStrike" kern="0" cap="none" spc="0" normalizeH="0" baseline="0" noProof="0" dirty="0" smtClean="0">
              <a:ln>
                <a:noFill/>
              </a:ln>
              <a:solidFill>
                <a:schemeClr val="tx1">
                  <a:lumMod val="60000"/>
                  <a:lumOff val="40000"/>
                </a:schemeClr>
              </a:solidFill>
              <a:effectLst/>
              <a:uLnTx/>
              <a:uFillTx/>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p:txBody>
          <a:bodyPr/>
          <a:lstStyle/>
          <a:p>
            <a:pPr eaLnBrk="1" hangingPunct="1"/>
            <a:r>
              <a:rPr lang="en-US" altLang="zh-TW" smtClean="0">
                <a:ea typeface="新細明體" charset="-120"/>
              </a:rPr>
              <a:t>Data Protection through Encryption</a:t>
            </a:r>
          </a:p>
        </p:txBody>
      </p:sp>
      <p:sp>
        <p:nvSpPr>
          <p:cNvPr id="18435" name="Rectangle 5"/>
          <p:cNvSpPr>
            <a:spLocks noGrp="1" noChangeArrowheads="1"/>
          </p:cNvSpPr>
          <p:nvPr>
            <p:ph type="subTitle" idx="1"/>
          </p:nvPr>
        </p:nvSpPr>
        <p:spPr/>
        <p:txBody>
          <a:bodyPr/>
          <a:lstStyle/>
          <a:p>
            <a:pPr eaLnBrk="1" hangingPunct="1"/>
            <a:endParaRPr lang="zh-TW" altLang="en-US" smtClean="0">
              <a:ea typeface="新細明體"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4"/>
          <p:cNvSpPr>
            <a:spLocks noGrp="1"/>
          </p:cNvSpPr>
          <p:nvPr>
            <p:ph type="sldNum" sz="quarter" idx="11"/>
          </p:nvPr>
        </p:nvSpPr>
        <p:spPr/>
        <p:txBody>
          <a:bodyPr/>
          <a:lstStyle/>
          <a:p>
            <a:pPr>
              <a:defRPr/>
            </a:pPr>
            <a:fld id="{BFA0C0FF-31D0-45CB-B133-9E839B7EDBDF}" type="slidenum">
              <a:rPr lang="zh-TW" altLang="en-US"/>
              <a:pPr>
                <a:defRPr/>
              </a:pPr>
              <a:t>18</a:t>
            </a:fld>
            <a:r>
              <a:rPr lang="en-US" altLang="zh-TW"/>
              <a:t> </a:t>
            </a:r>
          </a:p>
        </p:txBody>
      </p:sp>
      <p:sp>
        <p:nvSpPr>
          <p:cNvPr id="19460" name="Rectangle 2"/>
          <p:cNvSpPr>
            <a:spLocks noGrp="1" noChangeArrowheads="1"/>
          </p:cNvSpPr>
          <p:nvPr>
            <p:ph type="title"/>
          </p:nvPr>
        </p:nvSpPr>
        <p:spPr/>
        <p:txBody>
          <a:bodyPr/>
          <a:lstStyle/>
          <a:p>
            <a:pPr eaLnBrk="1" hangingPunct="1"/>
            <a:r>
              <a:rPr lang="en-US" altLang="zh-TW" smtClean="0">
                <a:ea typeface="新細明體" charset="-120"/>
              </a:rPr>
              <a:t>Encryption - Data Protection</a:t>
            </a:r>
          </a:p>
        </p:txBody>
      </p:sp>
      <p:sp>
        <p:nvSpPr>
          <p:cNvPr id="19461" name="Rectangle 3"/>
          <p:cNvSpPr>
            <a:spLocks noGrp="1" noChangeArrowheads="1"/>
          </p:cNvSpPr>
          <p:nvPr>
            <p:ph type="body" idx="1"/>
          </p:nvPr>
        </p:nvSpPr>
        <p:spPr/>
        <p:txBody>
          <a:bodyPr/>
          <a:lstStyle/>
          <a:p>
            <a:pPr eaLnBrk="1" hangingPunct="1"/>
            <a:r>
              <a:rPr lang="en-US" altLang="zh-TW" i="1" dirty="0" smtClean="0">
                <a:solidFill>
                  <a:schemeClr val="tx2"/>
                </a:solidFill>
                <a:ea typeface="新細明體" charset="-120"/>
              </a:rPr>
              <a:t>Encryption</a:t>
            </a:r>
            <a:r>
              <a:rPr lang="en-US" altLang="zh-TW" dirty="0" smtClean="0">
                <a:ea typeface="新細明體" charset="-120"/>
              </a:rPr>
              <a:t> is the process of converting readable data into unreadable characters (called </a:t>
            </a:r>
            <a:r>
              <a:rPr lang="en-US" altLang="zh-TW" i="1" dirty="0" smtClean="0">
                <a:solidFill>
                  <a:schemeClr val="tx2"/>
                </a:solidFill>
                <a:ea typeface="新細明體" charset="-120"/>
              </a:rPr>
              <a:t>cipher text</a:t>
            </a:r>
            <a:r>
              <a:rPr lang="en-US" altLang="zh-TW" dirty="0" smtClean="0">
                <a:ea typeface="新細明體" charset="-120"/>
              </a:rPr>
              <a:t>) to prevent information theft</a:t>
            </a:r>
          </a:p>
          <a:p>
            <a:pPr lvl="1" eaLnBrk="1" hangingPunct="1"/>
            <a:r>
              <a:rPr lang="en-US" altLang="zh-TW" dirty="0" smtClean="0">
                <a:ea typeface="新細明體" charset="-120"/>
              </a:rPr>
              <a:t>Just like encoding and decoding, to convert the cipher text back to the original data, a </a:t>
            </a:r>
            <a:r>
              <a:rPr lang="en-US" altLang="zh-TW" i="1" dirty="0" smtClean="0">
                <a:solidFill>
                  <a:schemeClr val="accent2"/>
                </a:solidFill>
                <a:ea typeface="新細明體" charset="-120"/>
              </a:rPr>
              <a:t>decryption</a:t>
            </a:r>
            <a:r>
              <a:rPr lang="en-US" altLang="zh-TW" dirty="0" smtClean="0">
                <a:ea typeface="新細明體" charset="-120"/>
              </a:rPr>
              <a:t> process is needed</a:t>
            </a:r>
          </a:p>
          <a:p>
            <a:pPr lvl="1" eaLnBrk="1" hangingPunct="1"/>
            <a:r>
              <a:rPr lang="en-US" altLang="zh-TW" dirty="0" smtClean="0">
                <a:ea typeface="新細明體" charset="-120"/>
              </a:rPr>
              <a:t>The encryption/decryption process usually involves a cryptographic algorithm + some cryptographic key(s)</a:t>
            </a:r>
          </a:p>
          <a:p>
            <a:pPr eaLnBrk="1" hangingPunct="1"/>
            <a:r>
              <a:rPr lang="en-US" altLang="zh-TW" dirty="0" smtClean="0">
                <a:ea typeface="新細明體" charset="-120"/>
              </a:rPr>
              <a:t>Many encryption methods exist, for example</a:t>
            </a:r>
          </a:p>
          <a:p>
            <a:pPr eaLnBrk="1" hangingPunct="1">
              <a:buFont typeface="Wingdings" pitchFamily="2" charset="2"/>
              <a:buNone/>
            </a:pPr>
            <a:endParaRPr lang="en-US" altLang="zh-TW" dirty="0" smtClean="0">
              <a:ea typeface="新細明體" charset="-120"/>
            </a:endParaRPr>
          </a:p>
        </p:txBody>
      </p:sp>
      <p:graphicFrame>
        <p:nvGraphicFramePr>
          <p:cNvPr id="581727" name="Group 95"/>
          <p:cNvGraphicFramePr>
            <a:graphicFrameLocks noGrp="1"/>
          </p:cNvGraphicFramePr>
          <p:nvPr/>
        </p:nvGraphicFramePr>
        <p:xfrm>
          <a:off x="395288" y="4221163"/>
          <a:ext cx="8496300" cy="1711326"/>
        </p:xfrm>
        <a:graphic>
          <a:graphicData uri="http://schemas.openxmlformats.org/drawingml/2006/table">
            <a:tbl>
              <a:tblPr/>
              <a:tblGrid>
                <a:gridCol w="1368425"/>
                <a:gridCol w="3671887"/>
                <a:gridCol w="1871663"/>
                <a:gridCol w="1584325"/>
              </a:tblGrid>
              <a:tr h="431800">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1" i="0" u="none" strike="noStrike" cap="none" normalizeH="0" baseline="0" dirty="0" smtClean="0">
                          <a:ln>
                            <a:noFill/>
                          </a:ln>
                          <a:solidFill>
                            <a:srgbClr val="660099"/>
                          </a:solidFill>
                          <a:effectLst/>
                          <a:latin typeface="Cambria" pitchFamily="18" charset="0"/>
                          <a:ea typeface="新細明體" pitchFamily="18" charset="-120"/>
                        </a:rPr>
                        <a:t>Name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1" i="0" u="none" strike="noStrike" cap="none" normalizeH="0" baseline="0" smtClean="0">
                          <a:ln>
                            <a:noFill/>
                          </a:ln>
                          <a:solidFill>
                            <a:srgbClr val="660099"/>
                          </a:solidFill>
                          <a:effectLst/>
                          <a:latin typeface="Cambria" pitchFamily="18" charset="0"/>
                          <a:ea typeface="新細明體" pitchFamily="18" charset="-120"/>
                        </a:rPr>
                        <a:t>Method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1" i="0" u="none" strike="noStrike" cap="none" normalizeH="0" baseline="0" smtClean="0">
                          <a:ln>
                            <a:noFill/>
                          </a:ln>
                          <a:solidFill>
                            <a:srgbClr val="660099"/>
                          </a:solidFill>
                          <a:effectLst/>
                          <a:latin typeface="Cambria" pitchFamily="18" charset="0"/>
                          <a:ea typeface="新細明體" pitchFamily="18" charset="-120"/>
                        </a:rPr>
                        <a:t>Original text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1" i="0" u="none" strike="noStrike" cap="none" normalizeH="0" baseline="0" smtClean="0">
                          <a:ln>
                            <a:noFill/>
                          </a:ln>
                          <a:solidFill>
                            <a:srgbClr val="660099"/>
                          </a:solidFill>
                          <a:effectLst/>
                          <a:latin typeface="Cambria" pitchFamily="18" charset="0"/>
                          <a:ea typeface="新細明體" pitchFamily="18" charset="-120"/>
                        </a:rPr>
                        <a:t>Ciphertext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r>
              <a:tr h="319088">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Transposition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Switch the order of characters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WIRELESS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IWERELSS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320675">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Substitution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Replace characters with other characters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I LOVE YOU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V YBIR LBH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319088">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Expansion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Insert characters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MOUSE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MDODUDSDED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r h="320675">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Compaction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Remove characters and store elsewhere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smtClean="0">
                          <a:ln>
                            <a:noFill/>
                          </a:ln>
                          <a:solidFill>
                            <a:schemeClr val="tx1"/>
                          </a:solidFill>
                          <a:effectLst/>
                          <a:latin typeface="Cambria" pitchFamily="18" charset="0"/>
                          <a:ea typeface="新細明體" pitchFamily="18" charset="-120"/>
                        </a:rPr>
                        <a:t>COMMUNICATION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altLang="zh-TW" sz="1400" b="0" i="0" u="none" strike="noStrike" cap="none" normalizeH="0" baseline="0" dirty="0" smtClean="0">
                          <a:ln>
                            <a:noFill/>
                          </a:ln>
                          <a:solidFill>
                            <a:schemeClr val="tx1"/>
                          </a:solidFill>
                          <a:effectLst/>
                          <a:latin typeface="Cambria" pitchFamily="18" charset="0"/>
                          <a:ea typeface="新細明體" pitchFamily="18" charset="-120"/>
                        </a:rPr>
                        <a:t>COMUICTIN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1"/>
          </p:nvPr>
        </p:nvSpPr>
        <p:spPr/>
        <p:txBody>
          <a:bodyPr/>
          <a:lstStyle/>
          <a:p>
            <a:pPr>
              <a:defRPr/>
            </a:pPr>
            <a:fld id="{0D37D3A0-53C7-496E-BE64-CBC69D23AAE4}" type="slidenum">
              <a:rPr lang="zh-TW" altLang="en-US"/>
              <a:pPr>
                <a:defRPr/>
              </a:pPr>
              <a:t>19</a:t>
            </a:fld>
            <a:r>
              <a:rPr lang="en-US" altLang="zh-TW"/>
              <a:t> </a:t>
            </a:r>
          </a:p>
        </p:txBody>
      </p:sp>
      <p:sp>
        <p:nvSpPr>
          <p:cNvPr id="20484" name="Rectangle 2"/>
          <p:cNvSpPr>
            <a:spLocks noGrp="1" noChangeArrowheads="1"/>
          </p:cNvSpPr>
          <p:nvPr>
            <p:ph type="title"/>
          </p:nvPr>
        </p:nvSpPr>
        <p:spPr/>
        <p:txBody>
          <a:bodyPr/>
          <a:lstStyle/>
          <a:p>
            <a:pPr eaLnBrk="1" hangingPunct="1"/>
            <a:r>
              <a:rPr lang="en-US" altLang="zh-TW" smtClean="0">
                <a:ea typeface="新細明體" charset="-120"/>
              </a:rPr>
              <a:t>Motivation of Encryption</a:t>
            </a:r>
          </a:p>
        </p:txBody>
      </p:sp>
      <p:grpSp>
        <p:nvGrpSpPr>
          <p:cNvPr id="2" name="Group 225"/>
          <p:cNvGrpSpPr>
            <a:grpSpLocks/>
          </p:cNvGrpSpPr>
          <p:nvPr/>
        </p:nvGrpSpPr>
        <p:grpSpPr bwMode="auto">
          <a:xfrm>
            <a:off x="2400300" y="1989138"/>
            <a:ext cx="4267200" cy="304800"/>
            <a:chOff x="1512" y="1253"/>
            <a:chExt cx="2688" cy="192"/>
          </a:xfrm>
        </p:grpSpPr>
        <p:sp>
          <p:nvSpPr>
            <p:cNvPr id="20502" name="Line 6"/>
            <p:cNvSpPr>
              <a:spLocks noChangeShapeType="1"/>
            </p:cNvSpPr>
            <p:nvPr/>
          </p:nvSpPr>
          <p:spPr bwMode="auto">
            <a:xfrm flipH="1">
              <a:off x="1512" y="1349"/>
              <a:ext cx="2688" cy="0"/>
            </a:xfrm>
            <a:prstGeom prst="line">
              <a:avLst/>
            </a:prstGeom>
            <a:noFill/>
            <a:ln w="38100">
              <a:solidFill>
                <a:schemeClr val="tx1"/>
              </a:solidFill>
              <a:round/>
              <a:headEnd/>
              <a:tailEnd type="triangle" w="med" len="med"/>
            </a:ln>
          </p:spPr>
          <p:txBody>
            <a:bodyPr/>
            <a:lstStyle/>
            <a:p>
              <a:endParaRPr lang="en-US"/>
            </a:p>
          </p:txBody>
        </p:sp>
        <p:sp>
          <p:nvSpPr>
            <p:cNvPr id="20503" name="Rectangle 11"/>
            <p:cNvSpPr>
              <a:spLocks noChangeArrowheads="1"/>
            </p:cNvSpPr>
            <p:nvPr/>
          </p:nvSpPr>
          <p:spPr bwMode="auto">
            <a:xfrm>
              <a:off x="3288" y="1253"/>
              <a:ext cx="72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0504" name="Rectangle 12"/>
            <p:cNvSpPr>
              <a:spLocks noChangeArrowheads="1"/>
            </p:cNvSpPr>
            <p:nvPr/>
          </p:nvSpPr>
          <p:spPr bwMode="auto">
            <a:xfrm>
              <a:off x="1896" y="1253"/>
              <a:ext cx="720" cy="192"/>
            </a:xfrm>
            <a:prstGeom prst="rect">
              <a:avLst/>
            </a:prstGeom>
            <a:solidFill>
              <a:schemeClr val="bg1"/>
            </a:solidFill>
            <a:ln w="9525">
              <a:solidFill>
                <a:schemeClr val="tx1"/>
              </a:solidFill>
              <a:miter lim="800000"/>
              <a:headEnd/>
              <a:tailEnd/>
            </a:ln>
          </p:spPr>
          <p:txBody>
            <a:bodyPr wrap="none" anchor="ctr"/>
            <a:lstStyle/>
            <a:p>
              <a:endParaRPr lang="en-US"/>
            </a:p>
          </p:txBody>
        </p:sp>
      </p:grpSp>
      <p:sp>
        <p:nvSpPr>
          <p:cNvPr id="598029" name="Text Box 13"/>
          <p:cNvSpPr txBox="1">
            <a:spLocks noChangeArrowheads="1"/>
          </p:cNvSpPr>
          <p:nvPr/>
        </p:nvSpPr>
        <p:spPr bwMode="auto">
          <a:xfrm>
            <a:off x="1282800" y="2781300"/>
            <a:ext cx="603050" cy="369332"/>
          </a:xfrm>
          <a:prstGeom prst="rect">
            <a:avLst/>
          </a:prstGeom>
          <a:noFill/>
          <a:ln w="9525">
            <a:noFill/>
            <a:miter lim="800000"/>
            <a:headEnd/>
            <a:tailEnd/>
          </a:ln>
        </p:spPr>
        <p:txBody>
          <a:bodyPr wrap="none">
            <a:spAutoFit/>
          </a:bodyPr>
          <a:lstStyle/>
          <a:p>
            <a:pPr algn="ctr" eaLnBrk="0" hangingPunct="0"/>
            <a:r>
              <a:rPr lang="en-US" altLang="zh-TW" sz="1800" b="1" dirty="0">
                <a:latin typeface="Cambria" pitchFamily="18" charset="0"/>
                <a:ea typeface="新細明體" charset="-120"/>
              </a:rPr>
              <a:t>Bob</a:t>
            </a:r>
          </a:p>
        </p:txBody>
      </p:sp>
      <p:sp>
        <p:nvSpPr>
          <p:cNvPr id="598030" name="Text Box 14"/>
          <p:cNvSpPr txBox="1">
            <a:spLocks noChangeArrowheads="1"/>
          </p:cNvSpPr>
          <p:nvPr/>
        </p:nvSpPr>
        <p:spPr bwMode="auto">
          <a:xfrm>
            <a:off x="7015163" y="2803525"/>
            <a:ext cx="858837" cy="366713"/>
          </a:xfrm>
          <a:prstGeom prst="rect">
            <a:avLst/>
          </a:prstGeom>
          <a:noFill/>
          <a:ln w="9525">
            <a:noFill/>
            <a:miter lim="800000"/>
            <a:headEnd/>
            <a:tailEnd/>
          </a:ln>
        </p:spPr>
        <p:txBody>
          <a:bodyPr>
            <a:spAutoFit/>
          </a:bodyPr>
          <a:lstStyle/>
          <a:p>
            <a:pPr algn="ctr" eaLnBrk="0" hangingPunct="0"/>
            <a:r>
              <a:rPr lang="en-US" altLang="zh-TW" sz="1800" b="1">
                <a:latin typeface="Cambria" pitchFamily="18" charset="0"/>
                <a:ea typeface="新細明體" charset="-120"/>
              </a:rPr>
              <a:t>Alice</a:t>
            </a:r>
          </a:p>
        </p:txBody>
      </p:sp>
      <p:sp>
        <p:nvSpPr>
          <p:cNvPr id="598033" name="Text Box 17"/>
          <p:cNvSpPr txBox="1">
            <a:spLocks noChangeArrowheads="1"/>
          </p:cNvSpPr>
          <p:nvPr/>
        </p:nvSpPr>
        <p:spPr bwMode="auto">
          <a:xfrm>
            <a:off x="3924515" y="4805363"/>
            <a:ext cx="2647521" cy="646331"/>
          </a:xfrm>
          <a:prstGeom prst="rect">
            <a:avLst/>
          </a:prstGeom>
          <a:noFill/>
          <a:ln w="9525">
            <a:noFill/>
            <a:miter lim="800000"/>
            <a:headEnd/>
            <a:tailEnd/>
          </a:ln>
        </p:spPr>
        <p:txBody>
          <a:bodyPr wrap="none">
            <a:spAutoFit/>
          </a:bodyPr>
          <a:lstStyle/>
          <a:p>
            <a:pPr algn="ctr" eaLnBrk="0" hangingPunct="0"/>
            <a:r>
              <a:rPr lang="en-US" altLang="zh-TW" sz="1800" dirty="0">
                <a:latin typeface="Cambria" pitchFamily="18" charset="0"/>
                <a:ea typeface="新細明體" charset="-120"/>
              </a:rPr>
              <a:t>Attacker (</a:t>
            </a:r>
            <a:r>
              <a:rPr lang="en-US" altLang="zh-TW" sz="1800" dirty="0" smtClean="0">
                <a:latin typeface="Cambria" pitchFamily="18" charset="0"/>
                <a:ea typeface="新細明體" charset="-120"/>
              </a:rPr>
              <a:t>Eve) </a:t>
            </a:r>
            <a:r>
              <a:rPr lang="en-US" altLang="zh-TW" sz="1800" dirty="0">
                <a:latin typeface="Cambria" pitchFamily="18" charset="0"/>
                <a:ea typeface="新細明體" charset="-120"/>
              </a:rPr>
              <a:t>intercepts</a:t>
            </a:r>
          </a:p>
          <a:p>
            <a:pPr algn="ctr" eaLnBrk="0" hangingPunct="0"/>
            <a:r>
              <a:rPr lang="en-US" altLang="zh-TW" sz="1800" dirty="0">
                <a:latin typeface="Cambria" pitchFamily="18" charset="0"/>
                <a:ea typeface="新細明體" charset="-120"/>
              </a:rPr>
              <a:t>and reads messages</a:t>
            </a:r>
          </a:p>
        </p:txBody>
      </p:sp>
      <p:grpSp>
        <p:nvGrpSpPr>
          <p:cNvPr id="3" name="Group 226"/>
          <p:cNvGrpSpPr>
            <a:grpSpLocks/>
          </p:cNvGrpSpPr>
          <p:nvPr/>
        </p:nvGrpSpPr>
        <p:grpSpPr bwMode="auto">
          <a:xfrm>
            <a:off x="2987675" y="2852739"/>
            <a:ext cx="1498600" cy="1158875"/>
            <a:chOff x="1882" y="1797"/>
            <a:chExt cx="944" cy="730"/>
          </a:xfrm>
        </p:grpSpPr>
        <p:sp>
          <p:nvSpPr>
            <p:cNvPr id="20499" name="Rectangle 9"/>
            <p:cNvSpPr>
              <a:spLocks noChangeArrowheads="1"/>
            </p:cNvSpPr>
            <p:nvPr/>
          </p:nvSpPr>
          <p:spPr bwMode="auto">
            <a:xfrm>
              <a:off x="2106" y="2332"/>
              <a:ext cx="720" cy="192"/>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0500" name="Line 16"/>
            <p:cNvSpPr>
              <a:spLocks noChangeShapeType="1"/>
            </p:cNvSpPr>
            <p:nvPr/>
          </p:nvSpPr>
          <p:spPr bwMode="auto">
            <a:xfrm>
              <a:off x="1882" y="1797"/>
              <a:ext cx="432" cy="503"/>
            </a:xfrm>
            <a:prstGeom prst="line">
              <a:avLst/>
            </a:prstGeom>
            <a:noFill/>
            <a:ln w="9525">
              <a:solidFill>
                <a:schemeClr val="tx1"/>
              </a:solidFill>
              <a:prstDash val="dash"/>
              <a:round/>
              <a:headEnd/>
              <a:tailEnd type="triangle" w="med" len="med"/>
            </a:ln>
          </p:spPr>
          <p:txBody>
            <a:bodyPr/>
            <a:lstStyle/>
            <a:p>
              <a:endParaRPr lang="en-US"/>
            </a:p>
          </p:txBody>
        </p:sp>
        <p:sp>
          <p:nvSpPr>
            <p:cNvPr id="20501" name="Text Box 18"/>
            <p:cNvSpPr txBox="1">
              <a:spLocks noChangeArrowheads="1"/>
            </p:cNvSpPr>
            <p:nvPr/>
          </p:nvSpPr>
          <p:spPr bwMode="auto">
            <a:xfrm>
              <a:off x="2255" y="2296"/>
              <a:ext cx="444" cy="231"/>
            </a:xfrm>
            <a:prstGeom prst="rect">
              <a:avLst/>
            </a:prstGeom>
            <a:noFill/>
            <a:ln w="9525">
              <a:noFill/>
              <a:miter lim="800000"/>
              <a:headEnd/>
              <a:tailEnd/>
            </a:ln>
          </p:spPr>
          <p:txBody>
            <a:bodyPr wrap="none">
              <a:spAutoFit/>
            </a:bodyPr>
            <a:lstStyle/>
            <a:p>
              <a:pPr algn="ctr" eaLnBrk="0" hangingPunct="0"/>
              <a:r>
                <a:rPr lang="en-US" altLang="zh-TW" sz="1800" dirty="0">
                  <a:solidFill>
                    <a:schemeClr val="accent2"/>
                  </a:solidFill>
                  <a:latin typeface="Cambria" pitchFamily="18" charset="0"/>
                  <a:ea typeface="新細明體" charset="-120"/>
                </a:rPr>
                <a:t>Hello</a:t>
              </a:r>
            </a:p>
          </p:txBody>
        </p:sp>
      </p:grpSp>
      <p:grpSp>
        <p:nvGrpSpPr>
          <p:cNvPr id="4" name="Group 224"/>
          <p:cNvGrpSpPr>
            <a:grpSpLocks/>
          </p:cNvGrpSpPr>
          <p:nvPr/>
        </p:nvGrpSpPr>
        <p:grpSpPr bwMode="auto">
          <a:xfrm>
            <a:off x="2400300" y="2420938"/>
            <a:ext cx="4267200" cy="366712"/>
            <a:chOff x="1512" y="1525"/>
            <a:chExt cx="2688" cy="231"/>
          </a:xfrm>
        </p:grpSpPr>
        <p:sp>
          <p:nvSpPr>
            <p:cNvPr id="20495" name="Line 7"/>
            <p:cNvSpPr>
              <a:spLocks noChangeShapeType="1"/>
            </p:cNvSpPr>
            <p:nvPr/>
          </p:nvSpPr>
          <p:spPr bwMode="auto">
            <a:xfrm flipH="1">
              <a:off x="1512" y="1637"/>
              <a:ext cx="2688" cy="0"/>
            </a:xfrm>
            <a:prstGeom prst="line">
              <a:avLst/>
            </a:prstGeom>
            <a:noFill/>
            <a:ln w="38100">
              <a:solidFill>
                <a:schemeClr val="tx1"/>
              </a:solidFill>
              <a:round/>
              <a:headEnd type="triangle" w="med" len="med"/>
              <a:tailEnd/>
            </a:ln>
          </p:spPr>
          <p:txBody>
            <a:bodyPr/>
            <a:lstStyle/>
            <a:p>
              <a:endParaRPr lang="en-US"/>
            </a:p>
          </p:txBody>
        </p:sp>
        <p:sp>
          <p:nvSpPr>
            <p:cNvPr id="20496" name="Rectangle 8"/>
            <p:cNvSpPr>
              <a:spLocks noChangeArrowheads="1"/>
            </p:cNvSpPr>
            <p:nvPr/>
          </p:nvSpPr>
          <p:spPr bwMode="auto">
            <a:xfrm>
              <a:off x="1656" y="1541"/>
              <a:ext cx="720" cy="192"/>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0497" name="Rectangle 10"/>
            <p:cNvSpPr>
              <a:spLocks noChangeArrowheads="1"/>
            </p:cNvSpPr>
            <p:nvPr/>
          </p:nvSpPr>
          <p:spPr bwMode="auto">
            <a:xfrm>
              <a:off x="2904" y="1541"/>
              <a:ext cx="72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0498" name="Text Box 19"/>
            <p:cNvSpPr txBox="1">
              <a:spLocks noChangeArrowheads="1"/>
            </p:cNvSpPr>
            <p:nvPr/>
          </p:nvSpPr>
          <p:spPr bwMode="auto">
            <a:xfrm>
              <a:off x="1746" y="1525"/>
              <a:ext cx="444" cy="231"/>
            </a:xfrm>
            <a:prstGeom prst="rect">
              <a:avLst/>
            </a:prstGeom>
            <a:noFill/>
            <a:ln w="9525">
              <a:noFill/>
              <a:miter lim="800000"/>
              <a:headEnd/>
              <a:tailEnd/>
            </a:ln>
          </p:spPr>
          <p:txBody>
            <a:bodyPr wrap="none">
              <a:spAutoFit/>
            </a:bodyPr>
            <a:lstStyle/>
            <a:p>
              <a:pPr algn="ctr" eaLnBrk="0" hangingPunct="0"/>
              <a:r>
                <a:rPr lang="en-US" altLang="zh-TW" sz="1800" dirty="0">
                  <a:solidFill>
                    <a:schemeClr val="accent2"/>
                  </a:solidFill>
                  <a:latin typeface="Cambria" pitchFamily="18" charset="0"/>
                  <a:ea typeface="新細明體" charset="-120"/>
                </a:rPr>
                <a:t>Hello</a:t>
              </a:r>
            </a:p>
          </p:txBody>
        </p:sp>
      </p:grpSp>
      <p:pic>
        <p:nvPicPr>
          <p:cNvPr id="598036" name="Picture 20" descr="MULTMEDI"/>
          <p:cNvPicPr>
            <a:picLocks noChangeAspect="1" noChangeArrowheads="1"/>
          </p:cNvPicPr>
          <p:nvPr/>
        </p:nvPicPr>
        <p:blipFill>
          <a:blip r:embed="rId3" cstate="print"/>
          <a:srcRect/>
          <a:stretch>
            <a:fillRect/>
          </a:stretch>
        </p:blipFill>
        <p:spPr bwMode="auto">
          <a:xfrm>
            <a:off x="4533900" y="3494088"/>
            <a:ext cx="1447800" cy="1289050"/>
          </a:xfrm>
          <a:prstGeom prst="rect">
            <a:avLst/>
          </a:prstGeom>
          <a:noFill/>
          <a:ln w="9525">
            <a:noFill/>
            <a:miter lim="800000"/>
            <a:headEnd/>
            <a:tailEnd/>
          </a:ln>
        </p:spPr>
      </p:pic>
      <p:pic>
        <p:nvPicPr>
          <p:cNvPr id="598236" name="Picture 220" descr="MCj03556570000[1]"/>
          <p:cNvPicPr>
            <a:picLocks noChangeAspect="1" noChangeArrowheads="1"/>
          </p:cNvPicPr>
          <p:nvPr/>
        </p:nvPicPr>
        <p:blipFill>
          <a:blip r:embed="rId4" cstate="print"/>
          <a:srcRect/>
          <a:stretch>
            <a:fillRect/>
          </a:stretch>
        </p:blipFill>
        <p:spPr bwMode="auto">
          <a:xfrm>
            <a:off x="889000" y="1755775"/>
            <a:ext cx="1366838" cy="947738"/>
          </a:xfrm>
          <a:prstGeom prst="rect">
            <a:avLst/>
          </a:prstGeom>
          <a:noFill/>
          <a:ln w="9525">
            <a:noFill/>
            <a:miter lim="800000"/>
            <a:headEnd/>
            <a:tailEnd/>
          </a:ln>
        </p:spPr>
      </p:pic>
      <p:pic>
        <p:nvPicPr>
          <p:cNvPr id="598237" name="Picture 221" descr="MCj03556530000[1]"/>
          <p:cNvPicPr>
            <a:picLocks noChangeAspect="1" noChangeArrowheads="1"/>
          </p:cNvPicPr>
          <p:nvPr/>
        </p:nvPicPr>
        <p:blipFill>
          <a:blip r:embed="rId5" cstate="print"/>
          <a:srcRect/>
          <a:stretch>
            <a:fillRect/>
          </a:stretch>
        </p:blipFill>
        <p:spPr bwMode="auto">
          <a:xfrm>
            <a:off x="6865938" y="1828800"/>
            <a:ext cx="1295400" cy="908050"/>
          </a:xfrm>
          <a:prstGeom prst="rect">
            <a:avLst/>
          </a:prstGeom>
          <a:noFill/>
          <a:ln w="9525">
            <a:noFill/>
            <a:miter lim="800000"/>
            <a:headEnd/>
            <a:tailEnd/>
          </a:ln>
        </p:spPr>
      </p:pic>
      <p:pic>
        <p:nvPicPr>
          <p:cNvPr id="598239" name="Picture 223" descr="MCj03346400000[1]"/>
          <p:cNvPicPr>
            <a:picLocks noChangeAspect="1" noChangeArrowheads="1"/>
          </p:cNvPicPr>
          <p:nvPr/>
        </p:nvPicPr>
        <p:blipFill>
          <a:blip r:embed="rId6" cstate="print"/>
          <a:srcRect/>
          <a:stretch>
            <a:fillRect/>
          </a:stretch>
        </p:blipFill>
        <p:spPr bwMode="auto">
          <a:xfrm>
            <a:off x="6073775" y="4132263"/>
            <a:ext cx="936625" cy="803275"/>
          </a:xfrm>
          <a:prstGeom prst="rect">
            <a:avLst/>
          </a:prstGeom>
          <a:noFill/>
          <a:ln w="9525">
            <a:noFill/>
            <a:miter lim="800000"/>
            <a:headEnd/>
            <a:tailEnd/>
          </a:ln>
        </p:spPr>
      </p:pic>
      <p:sp>
        <p:nvSpPr>
          <p:cNvPr id="25"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98236"/>
                                        </p:tgtEl>
                                        <p:attrNameLst>
                                          <p:attrName>style.visibility</p:attrName>
                                        </p:attrNameLst>
                                      </p:cBhvr>
                                      <p:to>
                                        <p:strVal val="visible"/>
                                      </p:to>
                                    </p:set>
                                    <p:animEffect transition="in" filter="diamond(in)">
                                      <p:cBhvr>
                                        <p:cTn id="7" dur="1000"/>
                                        <p:tgtEl>
                                          <p:spTgt spid="59823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98029"/>
                                        </p:tgtEl>
                                        <p:attrNameLst>
                                          <p:attrName>style.visibility</p:attrName>
                                        </p:attrNameLst>
                                      </p:cBhvr>
                                      <p:to>
                                        <p:strVal val="visible"/>
                                      </p:to>
                                    </p:set>
                                    <p:animEffect transition="in" filter="diamond(in)">
                                      <p:cBhvr>
                                        <p:cTn id="10" dur="1000"/>
                                        <p:tgtEl>
                                          <p:spTgt spid="598029"/>
                                        </p:tgtEl>
                                      </p:cBhvr>
                                    </p:animEffect>
                                  </p:childTnLst>
                                </p:cTn>
                              </p:par>
                              <p:par>
                                <p:cTn id="11" presetID="8" presetClass="entr" presetSubtype="16" fill="hold" nodeType="withEffect">
                                  <p:stCondLst>
                                    <p:cond delay="0"/>
                                  </p:stCondLst>
                                  <p:childTnLst>
                                    <p:set>
                                      <p:cBhvr>
                                        <p:cTn id="12" dur="1" fill="hold">
                                          <p:stCondLst>
                                            <p:cond delay="0"/>
                                          </p:stCondLst>
                                        </p:cTn>
                                        <p:tgtEl>
                                          <p:spTgt spid="598237"/>
                                        </p:tgtEl>
                                        <p:attrNameLst>
                                          <p:attrName>style.visibility</p:attrName>
                                        </p:attrNameLst>
                                      </p:cBhvr>
                                      <p:to>
                                        <p:strVal val="visible"/>
                                      </p:to>
                                    </p:set>
                                    <p:animEffect transition="in" filter="diamond(in)">
                                      <p:cBhvr>
                                        <p:cTn id="13" dur="1000"/>
                                        <p:tgtEl>
                                          <p:spTgt spid="59823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98030"/>
                                        </p:tgtEl>
                                        <p:attrNameLst>
                                          <p:attrName>style.visibility</p:attrName>
                                        </p:attrNameLst>
                                      </p:cBhvr>
                                      <p:to>
                                        <p:strVal val="visible"/>
                                      </p:to>
                                    </p:set>
                                    <p:animEffect transition="in" filter="diamond(in)">
                                      <p:cBhvr>
                                        <p:cTn id="16" dur="1000"/>
                                        <p:tgtEl>
                                          <p:spTgt spid="5980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98036"/>
                                        </p:tgtEl>
                                        <p:attrNameLst>
                                          <p:attrName>style.visibility</p:attrName>
                                        </p:attrNameLst>
                                      </p:cBhvr>
                                      <p:to>
                                        <p:strVal val="visible"/>
                                      </p:to>
                                    </p:set>
                                    <p:anim calcmode="lin" valueType="num">
                                      <p:cBhvr additive="base">
                                        <p:cTn id="31" dur="500" fill="hold"/>
                                        <p:tgtEl>
                                          <p:spTgt spid="598036"/>
                                        </p:tgtEl>
                                        <p:attrNameLst>
                                          <p:attrName>ppt_x</p:attrName>
                                        </p:attrNameLst>
                                      </p:cBhvr>
                                      <p:tavLst>
                                        <p:tav tm="0">
                                          <p:val>
                                            <p:strVal val="#ppt_x"/>
                                          </p:val>
                                        </p:tav>
                                        <p:tav tm="100000">
                                          <p:val>
                                            <p:strVal val="#ppt_x"/>
                                          </p:val>
                                        </p:tav>
                                      </p:tavLst>
                                    </p:anim>
                                    <p:anim calcmode="lin" valueType="num">
                                      <p:cBhvr additive="base">
                                        <p:cTn id="32" dur="500" fill="hold"/>
                                        <p:tgtEl>
                                          <p:spTgt spid="59803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98239"/>
                                        </p:tgtEl>
                                        <p:attrNameLst>
                                          <p:attrName>style.visibility</p:attrName>
                                        </p:attrNameLst>
                                      </p:cBhvr>
                                      <p:to>
                                        <p:strVal val="visible"/>
                                      </p:to>
                                    </p:set>
                                    <p:anim calcmode="lin" valueType="num">
                                      <p:cBhvr additive="base">
                                        <p:cTn id="35" dur="500" fill="hold"/>
                                        <p:tgtEl>
                                          <p:spTgt spid="598239"/>
                                        </p:tgtEl>
                                        <p:attrNameLst>
                                          <p:attrName>ppt_x</p:attrName>
                                        </p:attrNameLst>
                                      </p:cBhvr>
                                      <p:tavLst>
                                        <p:tav tm="0">
                                          <p:val>
                                            <p:strVal val="#ppt_x"/>
                                          </p:val>
                                        </p:tav>
                                        <p:tav tm="100000">
                                          <p:val>
                                            <p:strVal val="#ppt_x"/>
                                          </p:val>
                                        </p:tav>
                                      </p:tavLst>
                                    </p:anim>
                                    <p:anim calcmode="lin" valueType="num">
                                      <p:cBhvr additive="base">
                                        <p:cTn id="36" dur="500" fill="hold"/>
                                        <p:tgtEl>
                                          <p:spTgt spid="59823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98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9" grpId="0"/>
      <p:bldP spid="598030" grpId="0"/>
      <p:bldP spid="5980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
        <p:nvSpPr>
          <p:cNvPr id="5" name="Slide Number Placeholder 4"/>
          <p:cNvSpPr>
            <a:spLocks noGrp="1"/>
          </p:cNvSpPr>
          <p:nvPr>
            <p:ph type="sldNum" sz="quarter" idx="11"/>
          </p:nvPr>
        </p:nvSpPr>
        <p:spPr/>
        <p:txBody>
          <a:bodyPr/>
          <a:lstStyle/>
          <a:p>
            <a:pPr>
              <a:defRPr/>
            </a:pPr>
            <a:fld id="{C9C33F13-390D-4D79-9D3A-2D9EB4DA679E}" type="slidenum">
              <a:rPr lang="zh-TW" altLang="en-US"/>
              <a:pPr>
                <a:defRPr/>
              </a:pPr>
              <a:t>2</a:t>
            </a:fld>
            <a:r>
              <a:rPr lang="en-US" altLang="zh-TW"/>
              <a:t> </a:t>
            </a:r>
          </a:p>
        </p:txBody>
      </p:sp>
      <p:sp>
        <p:nvSpPr>
          <p:cNvPr id="4100" name="Rectangle 4"/>
          <p:cNvSpPr>
            <a:spLocks noGrp="1" noChangeArrowheads="1"/>
          </p:cNvSpPr>
          <p:nvPr>
            <p:ph type="title"/>
          </p:nvPr>
        </p:nvSpPr>
        <p:spPr/>
        <p:txBody>
          <a:bodyPr/>
          <a:lstStyle/>
          <a:p>
            <a:pPr eaLnBrk="1" hangingPunct="1"/>
            <a:r>
              <a:rPr lang="en-US" altLang="zh-TW" smtClean="0">
                <a:ea typeface="新細明體" charset="-120"/>
              </a:rPr>
              <a:t>Objectives</a:t>
            </a:r>
          </a:p>
        </p:txBody>
      </p:sp>
      <p:sp>
        <p:nvSpPr>
          <p:cNvPr id="4101" name="Rectangle 5"/>
          <p:cNvSpPr>
            <a:spLocks noGrp="1" noChangeArrowheads="1"/>
          </p:cNvSpPr>
          <p:nvPr>
            <p:ph type="body" idx="1"/>
          </p:nvPr>
        </p:nvSpPr>
        <p:spPr>
          <a:xfrm>
            <a:off x="685800" y="1341438"/>
            <a:ext cx="7772400" cy="5040312"/>
          </a:xfrm>
        </p:spPr>
        <p:txBody>
          <a:bodyPr/>
          <a:lstStyle/>
          <a:p>
            <a:pPr eaLnBrk="1" hangingPunct="1"/>
            <a:r>
              <a:rPr lang="en-US" altLang="zh-TW" dirty="0" smtClean="0">
                <a:ea typeface="新細明體" charset="-120"/>
              </a:rPr>
              <a:t>Identify the various types of security risks/threats that can cause damages to computers or users</a:t>
            </a:r>
          </a:p>
          <a:p>
            <a:pPr eaLnBrk="1" hangingPunct="1"/>
            <a:endParaRPr lang="en-US" altLang="zh-TW" sz="500" dirty="0" smtClean="0">
              <a:ea typeface="新細明體" charset="-120"/>
            </a:endParaRPr>
          </a:p>
          <a:p>
            <a:pPr eaLnBrk="1" hangingPunct="1"/>
            <a:r>
              <a:rPr lang="en-US" altLang="zh-TW" dirty="0" smtClean="0">
                <a:ea typeface="新細明體" charset="-120"/>
              </a:rPr>
              <a:t>Recognize how a computer virus works and take the necessary steps to prevent viruses</a:t>
            </a:r>
          </a:p>
          <a:p>
            <a:pPr eaLnBrk="1" hangingPunct="1">
              <a:buNone/>
            </a:pPr>
            <a:endParaRPr lang="en-US" altLang="zh-TW" sz="500" dirty="0" smtClean="0">
              <a:ea typeface="新細明體" charset="-120"/>
            </a:endParaRPr>
          </a:p>
          <a:p>
            <a:pPr eaLnBrk="1" hangingPunct="1"/>
            <a:r>
              <a:rPr lang="en-US" altLang="zh-TW" dirty="0" smtClean="0">
                <a:ea typeface="新細明體" charset="-120"/>
              </a:rPr>
              <a:t>Distinguish different malicious programs: viruses, worms, Trojan horses, spyware and cookies</a:t>
            </a:r>
          </a:p>
          <a:p>
            <a:pPr eaLnBrk="1" hangingPunct="1"/>
            <a:endParaRPr lang="en-US" altLang="zh-TW" sz="500" dirty="0" smtClean="0">
              <a:ea typeface="新細明體" charset="-120"/>
            </a:endParaRPr>
          </a:p>
          <a:p>
            <a:pPr eaLnBrk="1" hangingPunct="1"/>
            <a:r>
              <a:rPr lang="en-US" altLang="zh-TW" dirty="0" smtClean="0">
                <a:ea typeface="新細明體" charset="-120"/>
              </a:rPr>
              <a:t>Discuss techniques to prevent unauthorized computer access and use</a:t>
            </a:r>
          </a:p>
          <a:p>
            <a:pPr eaLnBrk="1" hangingPunct="1"/>
            <a:endParaRPr lang="en-US" altLang="zh-TW" sz="500" dirty="0" smtClean="0">
              <a:ea typeface="新細明體" charset="-120"/>
            </a:endParaRPr>
          </a:p>
          <a:p>
            <a:pPr eaLnBrk="1" hangingPunct="1"/>
            <a:r>
              <a:rPr lang="en-US" altLang="zh-TW" dirty="0" smtClean="0">
                <a:ea typeface="新細明體" charset="-120"/>
              </a:rPr>
              <a:t>Define encryption and explain why it is necessary</a:t>
            </a:r>
            <a:endParaRPr lang="en-US" altLang="zh-TW" sz="1800" dirty="0" smtClean="0">
              <a:ea typeface="新細明體" charset="-120"/>
            </a:endParaRPr>
          </a:p>
          <a:p>
            <a:pPr eaLnBrk="1" hangingPunct="1"/>
            <a:endParaRPr lang="en-US" altLang="zh-TW" sz="500" dirty="0" smtClean="0">
              <a:ea typeface="新細明體" charset="-120"/>
            </a:endParaRPr>
          </a:p>
          <a:p>
            <a:pPr eaLnBrk="1" hangingPunct="1"/>
            <a:r>
              <a:rPr lang="en-US" altLang="zh-TW" dirty="0" smtClean="0">
                <a:ea typeface="新細明體" charset="-120"/>
              </a:rPr>
              <a:t>Discuss public/private key infrastructure and explain how it could be used for secure communication and authentication</a:t>
            </a:r>
          </a:p>
          <a:p>
            <a:pPr eaLnBrk="1" hangingPunct="1"/>
            <a:endParaRPr lang="en-US" altLang="zh-TW" sz="500" dirty="0" smtClean="0">
              <a:ea typeface="新細明體" charset="-120"/>
            </a:endParaRPr>
          </a:p>
          <a:p>
            <a:pPr eaLnBrk="1" hangingPunct="1"/>
            <a:r>
              <a:rPr lang="en-US" altLang="zh-TW" dirty="0" smtClean="0">
                <a:ea typeface="新細明體" charset="-120"/>
              </a:rPr>
              <a:t>Describe precautions you should take to safeguard your computer and data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1"/>
          </p:nvPr>
        </p:nvSpPr>
        <p:spPr/>
        <p:txBody>
          <a:bodyPr/>
          <a:lstStyle/>
          <a:p>
            <a:pPr>
              <a:defRPr/>
            </a:pPr>
            <a:fld id="{5C982539-EB2D-46EC-B773-6E9C873E1D05}" type="slidenum">
              <a:rPr lang="zh-TW" altLang="en-US"/>
              <a:pPr>
                <a:defRPr/>
              </a:pPr>
              <a:t>20</a:t>
            </a:fld>
            <a:r>
              <a:rPr lang="en-US" altLang="zh-TW"/>
              <a:t> </a:t>
            </a:r>
          </a:p>
        </p:txBody>
      </p:sp>
      <p:sp>
        <p:nvSpPr>
          <p:cNvPr id="21508" name="Rectangle 2"/>
          <p:cNvSpPr>
            <a:spLocks noGrp="1" noChangeArrowheads="1"/>
          </p:cNvSpPr>
          <p:nvPr>
            <p:ph type="title"/>
          </p:nvPr>
        </p:nvSpPr>
        <p:spPr/>
        <p:txBody>
          <a:bodyPr/>
          <a:lstStyle/>
          <a:p>
            <a:pPr eaLnBrk="1" hangingPunct="1"/>
            <a:r>
              <a:rPr lang="en-US" altLang="zh-TW" smtClean="0">
                <a:ea typeface="新細明體" charset="-120"/>
              </a:rPr>
              <a:t>Motivation of Encryption</a:t>
            </a:r>
          </a:p>
        </p:txBody>
      </p:sp>
      <p:grpSp>
        <p:nvGrpSpPr>
          <p:cNvPr id="2" name="Group 31"/>
          <p:cNvGrpSpPr>
            <a:grpSpLocks/>
          </p:cNvGrpSpPr>
          <p:nvPr/>
        </p:nvGrpSpPr>
        <p:grpSpPr bwMode="auto">
          <a:xfrm>
            <a:off x="2400300" y="1989138"/>
            <a:ext cx="4267200" cy="304800"/>
            <a:chOff x="1512" y="1253"/>
            <a:chExt cx="2688" cy="192"/>
          </a:xfrm>
        </p:grpSpPr>
        <p:sp>
          <p:nvSpPr>
            <p:cNvPr id="21532" name="Line 4"/>
            <p:cNvSpPr>
              <a:spLocks noChangeShapeType="1"/>
            </p:cNvSpPr>
            <p:nvPr/>
          </p:nvSpPr>
          <p:spPr bwMode="auto">
            <a:xfrm flipH="1">
              <a:off x="1512" y="1349"/>
              <a:ext cx="2688" cy="0"/>
            </a:xfrm>
            <a:prstGeom prst="line">
              <a:avLst/>
            </a:prstGeom>
            <a:noFill/>
            <a:ln w="38100">
              <a:solidFill>
                <a:schemeClr val="tx1"/>
              </a:solidFill>
              <a:round/>
              <a:headEnd/>
              <a:tailEnd type="triangle" w="med" len="med"/>
            </a:ln>
          </p:spPr>
          <p:txBody>
            <a:bodyPr/>
            <a:lstStyle/>
            <a:p>
              <a:endParaRPr lang="en-US"/>
            </a:p>
          </p:txBody>
        </p:sp>
        <p:sp>
          <p:nvSpPr>
            <p:cNvPr id="21533" name="Rectangle 9"/>
            <p:cNvSpPr>
              <a:spLocks noChangeArrowheads="1"/>
            </p:cNvSpPr>
            <p:nvPr/>
          </p:nvSpPr>
          <p:spPr bwMode="auto">
            <a:xfrm>
              <a:off x="3288" y="1253"/>
              <a:ext cx="72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34" name="Rectangle 10"/>
            <p:cNvSpPr>
              <a:spLocks noChangeArrowheads="1"/>
            </p:cNvSpPr>
            <p:nvPr/>
          </p:nvSpPr>
          <p:spPr bwMode="auto">
            <a:xfrm>
              <a:off x="1896" y="1253"/>
              <a:ext cx="720" cy="192"/>
            </a:xfrm>
            <a:prstGeom prst="rect">
              <a:avLst/>
            </a:prstGeom>
            <a:solidFill>
              <a:schemeClr val="bg1"/>
            </a:solidFill>
            <a:ln w="9525">
              <a:solidFill>
                <a:schemeClr val="tx1"/>
              </a:solidFill>
              <a:miter lim="800000"/>
              <a:headEnd/>
              <a:tailEnd/>
            </a:ln>
          </p:spPr>
          <p:txBody>
            <a:bodyPr wrap="none" anchor="ctr"/>
            <a:lstStyle/>
            <a:p>
              <a:endParaRPr lang="en-US"/>
            </a:p>
          </p:txBody>
        </p:sp>
      </p:grpSp>
      <p:sp>
        <p:nvSpPr>
          <p:cNvPr id="600075" name="Text Box 11"/>
          <p:cNvSpPr txBox="1">
            <a:spLocks noChangeArrowheads="1"/>
          </p:cNvSpPr>
          <p:nvPr/>
        </p:nvSpPr>
        <p:spPr bwMode="auto">
          <a:xfrm>
            <a:off x="1190016" y="2852738"/>
            <a:ext cx="585417" cy="369332"/>
          </a:xfrm>
          <a:prstGeom prst="rect">
            <a:avLst/>
          </a:prstGeom>
          <a:noFill/>
          <a:ln w="9525">
            <a:noFill/>
            <a:miter lim="800000"/>
            <a:headEnd/>
            <a:tailEnd/>
          </a:ln>
        </p:spPr>
        <p:txBody>
          <a:bodyPr wrap="none">
            <a:spAutoFit/>
          </a:bodyPr>
          <a:lstStyle/>
          <a:p>
            <a:pPr algn="ctr" eaLnBrk="0" hangingPunct="0"/>
            <a:r>
              <a:rPr lang="en-US" altLang="zh-TW" sz="1800" b="1" i="1" dirty="0">
                <a:latin typeface="Cambria" pitchFamily="18" charset="0"/>
                <a:ea typeface="新細明體" charset="-120"/>
              </a:rPr>
              <a:t>Bob</a:t>
            </a:r>
          </a:p>
        </p:txBody>
      </p:sp>
      <p:sp>
        <p:nvSpPr>
          <p:cNvPr id="600076" name="Text Box 12"/>
          <p:cNvSpPr txBox="1">
            <a:spLocks noChangeArrowheads="1"/>
          </p:cNvSpPr>
          <p:nvPr/>
        </p:nvSpPr>
        <p:spPr bwMode="auto">
          <a:xfrm>
            <a:off x="7015163" y="2852738"/>
            <a:ext cx="858837" cy="366712"/>
          </a:xfrm>
          <a:prstGeom prst="rect">
            <a:avLst/>
          </a:prstGeom>
          <a:noFill/>
          <a:ln w="9525">
            <a:noFill/>
            <a:miter lim="800000"/>
            <a:headEnd/>
            <a:tailEnd/>
          </a:ln>
        </p:spPr>
        <p:txBody>
          <a:bodyPr>
            <a:spAutoFit/>
          </a:bodyPr>
          <a:lstStyle/>
          <a:p>
            <a:pPr algn="ctr" eaLnBrk="0" hangingPunct="0"/>
            <a:r>
              <a:rPr lang="en-US" altLang="zh-TW" sz="1800" b="1" i="1" dirty="0">
                <a:latin typeface="Cambria" pitchFamily="18" charset="0"/>
                <a:ea typeface="新細明體" charset="-120"/>
              </a:rPr>
              <a:t>Alice</a:t>
            </a:r>
          </a:p>
        </p:txBody>
      </p:sp>
      <p:sp>
        <p:nvSpPr>
          <p:cNvPr id="600078" name="Text Box 14"/>
          <p:cNvSpPr txBox="1">
            <a:spLocks noChangeArrowheads="1"/>
          </p:cNvSpPr>
          <p:nvPr/>
        </p:nvSpPr>
        <p:spPr bwMode="auto">
          <a:xfrm>
            <a:off x="3870430" y="4805363"/>
            <a:ext cx="2755690" cy="646331"/>
          </a:xfrm>
          <a:prstGeom prst="rect">
            <a:avLst/>
          </a:prstGeom>
          <a:noFill/>
          <a:ln w="9525">
            <a:noFill/>
            <a:miter lim="800000"/>
            <a:headEnd/>
            <a:tailEnd/>
          </a:ln>
        </p:spPr>
        <p:txBody>
          <a:bodyPr wrap="none">
            <a:spAutoFit/>
          </a:bodyPr>
          <a:lstStyle/>
          <a:p>
            <a:pPr algn="ctr" eaLnBrk="0" hangingPunct="0"/>
            <a:r>
              <a:rPr lang="en-US" altLang="zh-TW" sz="1800" dirty="0">
                <a:latin typeface="Cambria" pitchFamily="18" charset="0"/>
                <a:ea typeface="新細明體" charset="-120"/>
              </a:rPr>
              <a:t>Attacker (</a:t>
            </a:r>
            <a:r>
              <a:rPr lang="en-US" altLang="zh-TW" sz="1800" dirty="0" smtClean="0">
                <a:latin typeface="Cambria" pitchFamily="18" charset="0"/>
                <a:ea typeface="新細明體" charset="-120"/>
              </a:rPr>
              <a:t>Eve) </a:t>
            </a:r>
            <a:r>
              <a:rPr lang="en-US" altLang="zh-TW" sz="1800" dirty="0">
                <a:latin typeface="Cambria" pitchFamily="18" charset="0"/>
                <a:ea typeface="新細明體" charset="-120"/>
              </a:rPr>
              <a:t>intercepts</a:t>
            </a:r>
          </a:p>
          <a:p>
            <a:pPr algn="ctr" eaLnBrk="0" hangingPunct="0"/>
            <a:r>
              <a:rPr lang="en-US" altLang="zh-TW" sz="1800" dirty="0">
                <a:latin typeface="Cambria" pitchFamily="18" charset="0"/>
                <a:ea typeface="新細明體" charset="-120"/>
              </a:rPr>
              <a:t>but can</a:t>
            </a:r>
            <a:r>
              <a:rPr lang="en-US" altLang="zh-TW" sz="1800" b="1" dirty="0">
                <a:latin typeface="Cambria" pitchFamily="18" charset="0"/>
                <a:ea typeface="新細明體" charset="-120"/>
              </a:rPr>
              <a:t>not</a:t>
            </a:r>
            <a:r>
              <a:rPr lang="en-US" altLang="zh-TW" sz="1800" dirty="0">
                <a:latin typeface="Cambria" pitchFamily="18" charset="0"/>
                <a:ea typeface="新細明體" charset="-120"/>
              </a:rPr>
              <a:t> read messages</a:t>
            </a:r>
          </a:p>
        </p:txBody>
      </p:sp>
      <p:grpSp>
        <p:nvGrpSpPr>
          <p:cNvPr id="3" name="Group 29"/>
          <p:cNvGrpSpPr>
            <a:grpSpLocks/>
          </p:cNvGrpSpPr>
          <p:nvPr/>
        </p:nvGrpSpPr>
        <p:grpSpPr bwMode="auto">
          <a:xfrm>
            <a:off x="2465388" y="2420938"/>
            <a:ext cx="4267200" cy="366712"/>
            <a:chOff x="1512" y="1525"/>
            <a:chExt cx="2688" cy="231"/>
          </a:xfrm>
        </p:grpSpPr>
        <p:sp>
          <p:nvSpPr>
            <p:cNvPr id="21528" name="Line 5"/>
            <p:cNvSpPr>
              <a:spLocks noChangeShapeType="1"/>
            </p:cNvSpPr>
            <p:nvPr/>
          </p:nvSpPr>
          <p:spPr bwMode="auto">
            <a:xfrm flipH="1">
              <a:off x="1512" y="1637"/>
              <a:ext cx="2688" cy="0"/>
            </a:xfrm>
            <a:prstGeom prst="line">
              <a:avLst/>
            </a:prstGeom>
            <a:noFill/>
            <a:ln w="38100">
              <a:solidFill>
                <a:schemeClr val="tx1"/>
              </a:solidFill>
              <a:round/>
              <a:headEnd type="triangle" w="med" len="med"/>
              <a:tailEnd/>
            </a:ln>
          </p:spPr>
          <p:txBody>
            <a:bodyPr/>
            <a:lstStyle/>
            <a:p>
              <a:endParaRPr lang="en-US"/>
            </a:p>
          </p:txBody>
        </p:sp>
        <p:sp>
          <p:nvSpPr>
            <p:cNvPr id="21529" name="Rectangle 6"/>
            <p:cNvSpPr>
              <a:spLocks noChangeArrowheads="1"/>
            </p:cNvSpPr>
            <p:nvPr/>
          </p:nvSpPr>
          <p:spPr bwMode="auto">
            <a:xfrm>
              <a:off x="1656" y="1541"/>
              <a:ext cx="720" cy="192"/>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1530" name="Rectangle 8"/>
            <p:cNvSpPr>
              <a:spLocks noChangeArrowheads="1"/>
            </p:cNvSpPr>
            <p:nvPr/>
          </p:nvSpPr>
          <p:spPr bwMode="auto">
            <a:xfrm>
              <a:off x="2904" y="1541"/>
              <a:ext cx="720" cy="19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31" name="Text Box 15"/>
            <p:cNvSpPr txBox="1">
              <a:spLocks noChangeArrowheads="1"/>
            </p:cNvSpPr>
            <p:nvPr/>
          </p:nvSpPr>
          <p:spPr bwMode="auto">
            <a:xfrm>
              <a:off x="1680" y="1525"/>
              <a:ext cx="666" cy="231"/>
            </a:xfrm>
            <a:prstGeom prst="rect">
              <a:avLst/>
            </a:prstGeom>
            <a:noFill/>
            <a:ln w="9525">
              <a:noFill/>
              <a:miter lim="800000"/>
              <a:headEnd/>
              <a:tailEnd/>
            </a:ln>
          </p:spPr>
          <p:txBody>
            <a:bodyPr wrap="none">
              <a:spAutoFit/>
            </a:bodyPr>
            <a:lstStyle/>
            <a:p>
              <a:pPr algn="ctr" eaLnBrk="0" hangingPunct="0"/>
              <a:r>
                <a:rPr lang="en-US" altLang="zh-TW" sz="1800">
                  <a:solidFill>
                    <a:schemeClr val="accent2"/>
                  </a:solidFill>
                  <a:latin typeface="Arial" charset="0"/>
                  <a:ea typeface="新細明體" charset="-120"/>
                </a:rPr>
                <a:t>@#%%^</a:t>
              </a:r>
            </a:p>
          </p:txBody>
        </p:sp>
      </p:grpSp>
      <p:pic>
        <p:nvPicPr>
          <p:cNvPr id="600081" name="Picture 17" descr="MULTMEDI"/>
          <p:cNvPicPr>
            <a:picLocks noChangeAspect="1" noChangeArrowheads="1"/>
          </p:cNvPicPr>
          <p:nvPr/>
        </p:nvPicPr>
        <p:blipFill>
          <a:blip r:embed="rId3" cstate="print"/>
          <a:srcRect/>
          <a:stretch>
            <a:fillRect/>
          </a:stretch>
        </p:blipFill>
        <p:spPr bwMode="auto">
          <a:xfrm>
            <a:off x="4533900" y="3494088"/>
            <a:ext cx="1447800" cy="1289050"/>
          </a:xfrm>
          <a:prstGeom prst="rect">
            <a:avLst/>
          </a:prstGeom>
          <a:noFill/>
          <a:ln w="9525">
            <a:noFill/>
            <a:miter lim="800000"/>
            <a:headEnd/>
            <a:tailEnd/>
          </a:ln>
        </p:spPr>
      </p:pic>
      <p:pic>
        <p:nvPicPr>
          <p:cNvPr id="600082" name="Picture 18" descr="MCj03556570000[1]"/>
          <p:cNvPicPr>
            <a:picLocks noChangeAspect="1" noChangeArrowheads="1"/>
          </p:cNvPicPr>
          <p:nvPr/>
        </p:nvPicPr>
        <p:blipFill>
          <a:blip r:embed="rId4" cstate="print"/>
          <a:srcRect/>
          <a:stretch>
            <a:fillRect/>
          </a:stretch>
        </p:blipFill>
        <p:spPr bwMode="auto">
          <a:xfrm>
            <a:off x="889000" y="1755775"/>
            <a:ext cx="1366838" cy="947738"/>
          </a:xfrm>
          <a:prstGeom prst="rect">
            <a:avLst/>
          </a:prstGeom>
          <a:noFill/>
          <a:ln w="9525">
            <a:noFill/>
            <a:miter lim="800000"/>
            <a:headEnd/>
            <a:tailEnd/>
          </a:ln>
        </p:spPr>
      </p:pic>
      <p:pic>
        <p:nvPicPr>
          <p:cNvPr id="600083" name="Picture 19" descr="MCj03556530000[1]"/>
          <p:cNvPicPr>
            <a:picLocks noChangeAspect="1" noChangeArrowheads="1"/>
          </p:cNvPicPr>
          <p:nvPr/>
        </p:nvPicPr>
        <p:blipFill>
          <a:blip r:embed="rId5" cstate="print"/>
          <a:srcRect/>
          <a:stretch>
            <a:fillRect/>
          </a:stretch>
        </p:blipFill>
        <p:spPr bwMode="auto">
          <a:xfrm>
            <a:off x="6865938" y="1828800"/>
            <a:ext cx="1295400" cy="908050"/>
          </a:xfrm>
          <a:prstGeom prst="rect">
            <a:avLst/>
          </a:prstGeom>
          <a:noFill/>
          <a:ln w="9525">
            <a:noFill/>
            <a:miter lim="800000"/>
            <a:headEnd/>
            <a:tailEnd/>
          </a:ln>
        </p:spPr>
      </p:pic>
      <p:pic>
        <p:nvPicPr>
          <p:cNvPr id="600084" name="Picture 20" descr="MCj03346400000[1]"/>
          <p:cNvPicPr>
            <a:picLocks noChangeAspect="1" noChangeArrowheads="1"/>
          </p:cNvPicPr>
          <p:nvPr/>
        </p:nvPicPr>
        <p:blipFill>
          <a:blip r:embed="rId6" cstate="print"/>
          <a:srcRect/>
          <a:stretch>
            <a:fillRect/>
          </a:stretch>
        </p:blipFill>
        <p:spPr bwMode="auto">
          <a:xfrm>
            <a:off x="6073775" y="4132263"/>
            <a:ext cx="936625" cy="803275"/>
          </a:xfrm>
          <a:prstGeom prst="rect">
            <a:avLst/>
          </a:prstGeom>
          <a:noFill/>
          <a:ln w="9525">
            <a:noFill/>
            <a:miter lim="800000"/>
            <a:headEnd/>
            <a:tailEnd/>
          </a:ln>
        </p:spPr>
      </p:pic>
      <p:pic>
        <p:nvPicPr>
          <p:cNvPr id="600088" name="Picture 24" descr="MCj03970840000[1]"/>
          <p:cNvPicPr>
            <a:picLocks noChangeAspect="1" noChangeArrowheads="1"/>
          </p:cNvPicPr>
          <p:nvPr/>
        </p:nvPicPr>
        <p:blipFill>
          <a:blip r:embed="rId7" cstate="print"/>
          <a:srcRect/>
          <a:stretch>
            <a:fillRect/>
          </a:stretch>
        </p:blipFill>
        <p:spPr bwMode="auto">
          <a:xfrm>
            <a:off x="6156325" y="2636838"/>
            <a:ext cx="576263" cy="571500"/>
          </a:xfrm>
          <a:prstGeom prst="rect">
            <a:avLst/>
          </a:prstGeom>
          <a:noFill/>
          <a:ln w="9525">
            <a:noFill/>
            <a:miter lim="800000"/>
            <a:headEnd/>
            <a:tailEnd/>
          </a:ln>
        </p:spPr>
      </p:pic>
      <p:grpSp>
        <p:nvGrpSpPr>
          <p:cNvPr id="4" name="Group 32"/>
          <p:cNvGrpSpPr>
            <a:grpSpLocks/>
          </p:cNvGrpSpPr>
          <p:nvPr/>
        </p:nvGrpSpPr>
        <p:grpSpPr bwMode="auto">
          <a:xfrm>
            <a:off x="3009900" y="2827338"/>
            <a:ext cx="1476375" cy="1184275"/>
            <a:chOff x="1896" y="1781"/>
            <a:chExt cx="930" cy="746"/>
          </a:xfrm>
        </p:grpSpPr>
        <p:sp>
          <p:nvSpPr>
            <p:cNvPr id="21524" name="Rectangle 7"/>
            <p:cNvSpPr>
              <a:spLocks noChangeArrowheads="1"/>
            </p:cNvSpPr>
            <p:nvPr/>
          </p:nvSpPr>
          <p:spPr bwMode="auto">
            <a:xfrm>
              <a:off x="2106" y="2332"/>
              <a:ext cx="720" cy="192"/>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1525" name="Line 13"/>
            <p:cNvSpPr>
              <a:spLocks noChangeShapeType="1"/>
            </p:cNvSpPr>
            <p:nvPr/>
          </p:nvSpPr>
          <p:spPr bwMode="auto">
            <a:xfrm>
              <a:off x="1896" y="1781"/>
              <a:ext cx="432" cy="503"/>
            </a:xfrm>
            <a:prstGeom prst="line">
              <a:avLst/>
            </a:prstGeom>
            <a:noFill/>
            <a:ln w="9525">
              <a:solidFill>
                <a:schemeClr val="tx1"/>
              </a:solidFill>
              <a:prstDash val="dash"/>
              <a:round/>
              <a:headEnd/>
              <a:tailEnd type="triangle" w="med" len="med"/>
            </a:ln>
          </p:spPr>
          <p:txBody>
            <a:bodyPr/>
            <a:lstStyle/>
            <a:p>
              <a:endParaRPr lang="en-US"/>
            </a:p>
          </p:txBody>
        </p:sp>
        <p:sp>
          <p:nvSpPr>
            <p:cNvPr id="21526" name="Text Box 27"/>
            <p:cNvSpPr txBox="1">
              <a:spLocks noChangeArrowheads="1"/>
            </p:cNvSpPr>
            <p:nvPr/>
          </p:nvSpPr>
          <p:spPr bwMode="auto">
            <a:xfrm>
              <a:off x="2154" y="2296"/>
              <a:ext cx="666" cy="231"/>
            </a:xfrm>
            <a:prstGeom prst="rect">
              <a:avLst/>
            </a:prstGeom>
            <a:noFill/>
            <a:ln w="9525">
              <a:noFill/>
              <a:miter lim="800000"/>
              <a:headEnd/>
              <a:tailEnd/>
            </a:ln>
          </p:spPr>
          <p:txBody>
            <a:bodyPr wrap="none">
              <a:spAutoFit/>
            </a:bodyPr>
            <a:lstStyle/>
            <a:p>
              <a:pPr algn="ctr" eaLnBrk="0" hangingPunct="0"/>
              <a:r>
                <a:rPr lang="en-US" altLang="zh-TW" sz="1800">
                  <a:solidFill>
                    <a:schemeClr val="accent2"/>
                  </a:solidFill>
                  <a:latin typeface="Arial" charset="0"/>
                  <a:ea typeface="新細明體" charset="-120"/>
                </a:rPr>
                <a:t>@#%%^</a:t>
              </a:r>
            </a:p>
          </p:txBody>
        </p:sp>
        <p:pic>
          <p:nvPicPr>
            <p:cNvPr id="21527" name="Picture 28" descr="MCj03963420000[1]"/>
            <p:cNvPicPr>
              <a:picLocks noChangeAspect="1" noChangeArrowheads="1"/>
            </p:cNvPicPr>
            <p:nvPr/>
          </p:nvPicPr>
          <p:blipFill>
            <a:blip r:embed="rId8" cstate="print"/>
            <a:srcRect/>
            <a:stretch>
              <a:fillRect/>
            </a:stretch>
          </p:blipFill>
          <p:spPr bwMode="auto">
            <a:xfrm>
              <a:off x="2085" y="2216"/>
              <a:ext cx="160" cy="171"/>
            </a:xfrm>
            <a:prstGeom prst="rect">
              <a:avLst/>
            </a:prstGeom>
            <a:noFill/>
            <a:ln w="9525">
              <a:noFill/>
              <a:miter lim="800000"/>
              <a:headEnd/>
              <a:tailEnd/>
            </a:ln>
          </p:spPr>
        </p:pic>
      </p:grpSp>
      <p:sp>
        <p:nvSpPr>
          <p:cNvPr id="21521" name="Rectangle 35"/>
          <p:cNvSpPr>
            <a:spLocks noChangeArrowheads="1"/>
          </p:cNvSpPr>
          <p:nvPr/>
        </p:nvSpPr>
        <p:spPr bwMode="auto">
          <a:xfrm>
            <a:off x="2844800" y="2662238"/>
            <a:ext cx="1143000" cy="304800"/>
          </a:xfrm>
          <a:prstGeom prst="rect">
            <a:avLst/>
          </a:prstGeom>
          <a:noFill/>
          <a:ln w="9525">
            <a:noFill/>
            <a:miter lim="800000"/>
            <a:headEnd/>
            <a:tailEnd/>
          </a:ln>
        </p:spPr>
        <p:txBody>
          <a:bodyPr wrap="none" anchor="ctr"/>
          <a:lstStyle/>
          <a:p>
            <a:endParaRPr lang="en-US"/>
          </a:p>
        </p:txBody>
      </p:sp>
      <p:sp>
        <p:nvSpPr>
          <p:cNvPr id="21522" name="Text Box 37"/>
          <p:cNvSpPr txBox="1">
            <a:spLocks noChangeArrowheads="1"/>
          </p:cNvSpPr>
          <p:nvPr/>
        </p:nvSpPr>
        <p:spPr bwMode="auto">
          <a:xfrm>
            <a:off x="2051050" y="2276475"/>
            <a:ext cx="704850" cy="366713"/>
          </a:xfrm>
          <a:prstGeom prst="rect">
            <a:avLst/>
          </a:prstGeom>
          <a:noFill/>
          <a:ln w="9525">
            <a:noFill/>
            <a:miter lim="800000"/>
            <a:headEnd/>
            <a:tailEnd/>
          </a:ln>
        </p:spPr>
        <p:txBody>
          <a:bodyPr wrap="none">
            <a:spAutoFit/>
          </a:bodyPr>
          <a:lstStyle/>
          <a:p>
            <a:pPr algn="ctr" eaLnBrk="0" hangingPunct="0"/>
            <a:r>
              <a:rPr lang="en-US" altLang="zh-TW" sz="1800" dirty="0">
                <a:solidFill>
                  <a:schemeClr val="accent2"/>
                </a:solidFill>
                <a:latin typeface="Cambria" pitchFamily="18" charset="0"/>
                <a:ea typeface="新細明體" charset="-120"/>
              </a:rPr>
              <a:t>Hello</a:t>
            </a:r>
          </a:p>
        </p:txBody>
      </p:sp>
      <p:sp>
        <p:nvSpPr>
          <p:cNvPr id="21523" name="Text Box 38"/>
          <p:cNvSpPr txBox="1">
            <a:spLocks noChangeArrowheads="1"/>
          </p:cNvSpPr>
          <p:nvPr/>
        </p:nvSpPr>
        <p:spPr bwMode="auto">
          <a:xfrm>
            <a:off x="6243638" y="2276475"/>
            <a:ext cx="704850" cy="366713"/>
          </a:xfrm>
          <a:prstGeom prst="rect">
            <a:avLst/>
          </a:prstGeom>
          <a:noFill/>
          <a:ln w="9525">
            <a:noFill/>
            <a:miter lim="800000"/>
            <a:headEnd/>
            <a:tailEnd/>
          </a:ln>
        </p:spPr>
        <p:txBody>
          <a:bodyPr wrap="none">
            <a:spAutoFit/>
          </a:bodyPr>
          <a:lstStyle/>
          <a:p>
            <a:pPr algn="ctr" eaLnBrk="0" hangingPunct="0"/>
            <a:r>
              <a:rPr lang="en-US" altLang="zh-TW" sz="1800" dirty="0">
                <a:solidFill>
                  <a:schemeClr val="accent2"/>
                </a:solidFill>
                <a:latin typeface="Cambria" pitchFamily="18" charset="0"/>
                <a:ea typeface="新細明體" charset="-120"/>
              </a:rPr>
              <a:t>Hello</a:t>
            </a:r>
          </a:p>
        </p:txBody>
      </p:sp>
      <p:sp>
        <p:nvSpPr>
          <p:cNvPr id="31"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pic>
        <p:nvPicPr>
          <p:cNvPr id="32" name="Picture 10" descr="MCj04041070000[1]"/>
          <p:cNvPicPr>
            <a:picLocks noChangeAspect="1" noChangeArrowheads="1"/>
          </p:cNvPicPr>
          <p:nvPr/>
        </p:nvPicPr>
        <p:blipFill>
          <a:blip r:embed="rId9" cstate="print"/>
          <a:srcRect/>
          <a:stretch>
            <a:fillRect/>
          </a:stretch>
        </p:blipFill>
        <p:spPr bwMode="auto">
          <a:xfrm>
            <a:off x="1907704" y="2708920"/>
            <a:ext cx="558800" cy="57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00082"/>
                                        </p:tgtEl>
                                        <p:attrNameLst>
                                          <p:attrName>style.visibility</p:attrName>
                                        </p:attrNameLst>
                                      </p:cBhvr>
                                      <p:to>
                                        <p:strVal val="visible"/>
                                      </p:to>
                                    </p:set>
                                    <p:animEffect transition="in" filter="diamond(in)">
                                      <p:cBhvr>
                                        <p:cTn id="7" dur="1000"/>
                                        <p:tgtEl>
                                          <p:spTgt spid="60008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00075"/>
                                        </p:tgtEl>
                                        <p:attrNameLst>
                                          <p:attrName>style.visibility</p:attrName>
                                        </p:attrNameLst>
                                      </p:cBhvr>
                                      <p:to>
                                        <p:strVal val="visible"/>
                                      </p:to>
                                    </p:set>
                                    <p:animEffect transition="in" filter="diamond(in)">
                                      <p:cBhvr>
                                        <p:cTn id="10" dur="1000"/>
                                        <p:tgtEl>
                                          <p:spTgt spid="600075"/>
                                        </p:tgtEl>
                                      </p:cBhvr>
                                    </p:animEffect>
                                  </p:childTnLst>
                                </p:cTn>
                              </p:par>
                              <p:par>
                                <p:cTn id="11" presetID="8" presetClass="entr" presetSubtype="16" fill="hold" nodeType="withEffect">
                                  <p:stCondLst>
                                    <p:cond delay="0"/>
                                  </p:stCondLst>
                                  <p:childTnLst>
                                    <p:set>
                                      <p:cBhvr>
                                        <p:cTn id="12" dur="1" fill="hold">
                                          <p:stCondLst>
                                            <p:cond delay="0"/>
                                          </p:stCondLst>
                                        </p:cTn>
                                        <p:tgtEl>
                                          <p:spTgt spid="600083"/>
                                        </p:tgtEl>
                                        <p:attrNameLst>
                                          <p:attrName>style.visibility</p:attrName>
                                        </p:attrNameLst>
                                      </p:cBhvr>
                                      <p:to>
                                        <p:strVal val="visible"/>
                                      </p:to>
                                    </p:set>
                                    <p:animEffect transition="in" filter="diamond(in)">
                                      <p:cBhvr>
                                        <p:cTn id="13" dur="1000"/>
                                        <p:tgtEl>
                                          <p:spTgt spid="60008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00076"/>
                                        </p:tgtEl>
                                        <p:attrNameLst>
                                          <p:attrName>style.visibility</p:attrName>
                                        </p:attrNameLst>
                                      </p:cBhvr>
                                      <p:to>
                                        <p:strVal val="visible"/>
                                      </p:to>
                                    </p:set>
                                    <p:animEffect transition="in" filter="diamond(in)">
                                      <p:cBhvr>
                                        <p:cTn id="16" dur="1000"/>
                                        <p:tgtEl>
                                          <p:spTgt spid="60007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522"/>
                                        </p:tgtEl>
                                        <p:attrNameLst>
                                          <p:attrName>style.visibility</p:attrName>
                                        </p:attrNameLst>
                                      </p:cBhvr>
                                      <p:to>
                                        <p:strVal val="visible"/>
                                      </p:to>
                                    </p:set>
                                    <p:animEffect transition="in" filter="blinds(horizontal)">
                                      <p:cBhvr>
                                        <p:cTn id="21" dur="500"/>
                                        <p:tgtEl>
                                          <p:spTgt spid="2152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00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523"/>
                                        </p:tgtEl>
                                        <p:attrNameLst>
                                          <p:attrName>style.visibility</p:attrName>
                                        </p:attrNameLst>
                                      </p:cBhvr>
                                      <p:to>
                                        <p:strVal val="visible"/>
                                      </p:to>
                                    </p:set>
                                    <p:animEffect transition="in" filter="blinds(horizontal)">
                                      <p:cBhvr>
                                        <p:cTn id="39" dur="500"/>
                                        <p:tgtEl>
                                          <p:spTgt spid="215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right)">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00081"/>
                                        </p:tgtEl>
                                        <p:attrNameLst>
                                          <p:attrName>style.visibility</p:attrName>
                                        </p:attrNameLst>
                                      </p:cBhvr>
                                      <p:to>
                                        <p:strVal val="visible"/>
                                      </p:to>
                                    </p:set>
                                    <p:anim calcmode="lin" valueType="num">
                                      <p:cBhvr additive="base">
                                        <p:cTn id="49" dur="500" fill="hold"/>
                                        <p:tgtEl>
                                          <p:spTgt spid="600081"/>
                                        </p:tgtEl>
                                        <p:attrNameLst>
                                          <p:attrName>ppt_x</p:attrName>
                                        </p:attrNameLst>
                                      </p:cBhvr>
                                      <p:tavLst>
                                        <p:tav tm="0">
                                          <p:val>
                                            <p:strVal val="#ppt_x"/>
                                          </p:val>
                                        </p:tav>
                                        <p:tav tm="100000">
                                          <p:val>
                                            <p:strVal val="#ppt_x"/>
                                          </p:val>
                                        </p:tav>
                                      </p:tavLst>
                                    </p:anim>
                                    <p:anim calcmode="lin" valueType="num">
                                      <p:cBhvr additive="base">
                                        <p:cTn id="50" dur="500" fill="hold"/>
                                        <p:tgtEl>
                                          <p:spTgt spid="60008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00084"/>
                                        </p:tgtEl>
                                        <p:attrNameLst>
                                          <p:attrName>style.visibility</p:attrName>
                                        </p:attrNameLst>
                                      </p:cBhvr>
                                      <p:to>
                                        <p:strVal val="visible"/>
                                      </p:to>
                                    </p:set>
                                    <p:anim calcmode="lin" valueType="num">
                                      <p:cBhvr additive="base">
                                        <p:cTn id="53" dur="500" fill="hold"/>
                                        <p:tgtEl>
                                          <p:spTgt spid="600084"/>
                                        </p:tgtEl>
                                        <p:attrNameLst>
                                          <p:attrName>ppt_x</p:attrName>
                                        </p:attrNameLst>
                                      </p:cBhvr>
                                      <p:tavLst>
                                        <p:tav tm="0">
                                          <p:val>
                                            <p:strVal val="#ppt_x"/>
                                          </p:val>
                                        </p:tav>
                                        <p:tav tm="100000">
                                          <p:val>
                                            <p:strVal val="#ppt_x"/>
                                          </p:val>
                                        </p:tav>
                                      </p:tavLst>
                                    </p:anim>
                                    <p:anim calcmode="lin" valueType="num">
                                      <p:cBhvr additive="base">
                                        <p:cTn id="54" dur="500" fill="hold"/>
                                        <p:tgtEl>
                                          <p:spTgt spid="60008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left)">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00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75" grpId="0"/>
      <p:bldP spid="600076" grpId="0"/>
      <p:bldP spid="600078" grpId="0"/>
      <p:bldP spid="21522" grpId="0"/>
      <p:bldP spid="215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85800" y="260350"/>
            <a:ext cx="8134672" cy="1143000"/>
          </a:xfrm>
        </p:spPr>
        <p:txBody>
          <a:bodyPr/>
          <a:lstStyle/>
          <a:p>
            <a:pPr eaLnBrk="1" hangingPunct="1"/>
            <a:r>
              <a:rPr lang="en-US" altLang="zh-TW" sz="3200" dirty="0" smtClean="0">
                <a:ea typeface="新細明體" charset="-120"/>
              </a:rPr>
              <a:t>Symmetric &amp; Asymmetric Encryption</a:t>
            </a:r>
          </a:p>
        </p:txBody>
      </p:sp>
      <p:sp>
        <p:nvSpPr>
          <p:cNvPr id="7" name="Content Placeholder 6"/>
          <p:cNvSpPr>
            <a:spLocks noGrp="1"/>
          </p:cNvSpPr>
          <p:nvPr>
            <p:ph idx="1"/>
          </p:nvPr>
        </p:nvSpPr>
        <p:spPr>
          <a:xfrm>
            <a:off x="685800" y="1484313"/>
            <a:ext cx="7918648" cy="4681537"/>
          </a:xfrm>
        </p:spPr>
        <p:txBody>
          <a:bodyPr/>
          <a:lstStyle/>
          <a:p>
            <a:r>
              <a:rPr lang="en-US" dirty="0" smtClean="0">
                <a:solidFill>
                  <a:schemeClr val="tx1">
                    <a:lumMod val="60000"/>
                    <a:lumOff val="40000"/>
                  </a:schemeClr>
                </a:solidFill>
              </a:rPr>
              <a:t>Symmetric key encryption</a:t>
            </a:r>
            <a:r>
              <a:rPr lang="en-US" dirty="0" smtClean="0"/>
              <a:t> techniques use the same key for encryption and decryption</a:t>
            </a:r>
          </a:p>
          <a:p>
            <a:pPr lvl="1"/>
            <a:r>
              <a:rPr lang="en-US" dirty="0" smtClean="0"/>
              <a:t>Requires the key to be distributed before someone else can read the cipher-text</a:t>
            </a:r>
          </a:p>
          <a:p>
            <a:pPr lvl="1"/>
            <a:r>
              <a:rPr lang="en-US" dirty="0" smtClean="0"/>
              <a:t>Problem: someone else can capture the key which makes it vulnerable to attack</a:t>
            </a:r>
          </a:p>
          <a:p>
            <a:pPr lvl="1"/>
            <a:endParaRPr lang="en-US" dirty="0" smtClean="0"/>
          </a:p>
          <a:p>
            <a:r>
              <a:rPr lang="en-US" dirty="0" smtClean="0">
                <a:solidFill>
                  <a:schemeClr val="tx1">
                    <a:lumMod val="60000"/>
                    <a:lumOff val="40000"/>
                  </a:schemeClr>
                </a:solidFill>
              </a:rPr>
              <a:t>Asymmetric key encryption</a:t>
            </a:r>
            <a:r>
              <a:rPr lang="en-US" dirty="0" smtClean="0"/>
              <a:t> also known as </a:t>
            </a:r>
            <a:r>
              <a:rPr lang="en-US" dirty="0" smtClean="0">
                <a:solidFill>
                  <a:srgbClr val="FF0066"/>
                </a:solidFill>
              </a:rPr>
              <a:t>public key encryption</a:t>
            </a:r>
          </a:p>
          <a:p>
            <a:pPr lvl="1"/>
            <a:r>
              <a:rPr lang="en-US" dirty="0" smtClean="0"/>
              <a:t>Uses a pair of different keys</a:t>
            </a:r>
          </a:p>
          <a:p>
            <a:pPr lvl="2"/>
            <a:r>
              <a:rPr lang="en-US" dirty="0" smtClean="0"/>
              <a:t>A </a:t>
            </a:r>
            <a:r>
              <a:rPr lang="en-US" dirty="0" smtClean="0">
                <a:solidFill>
                  <a:srgbClr val="FF0066"/>
                </a:solidFill>
              </a:rPr>
              <a:t>public key</a:t>
            </a:r>
            <a:r>
              <a:rPr lang="en-US" dirty="0" smtClean="0"/>
              <a:t> is a widely distributed one (could be posted on a Web page or emailed) </a:t>
            </a:r>
          </a:p>
          <a:p>
            <a:pPr lvl="2"/>
            <a:r>
              <a:rPr lang="en-US" dirty="0" smtClean="0"/>
              <a:t>A </a:t>
            </a:r>
            <a:r>
              <a:rPr lang="en-US" dirty="0" smtClean="0">
                <a:solidFill>
                  <a:srgbClr val="FF0066"/>
                </a:solidFill>
              </a:rPr>
              <a:t>private key</a:t>
            </a:r>
            <a:r>
              <a:rPr lang="en-US" dirty="0" smtClean="0"/>
              <a:t> is kept secretly</a:t>
            </a:r>
          </a:p>
          <a:p>
            <a:pPr lvl="1"/>
            <a:r>
              <a:rPr lang="en-US" dirty="0" smtClean="0"/>
              <a:t>Encryption can be done by either key, with the other key for decryption</a:t>
            </a:r>
          </a:p>
          <a:p>
            <a:endParaRPr lang="en-US" dirty="0" smtClean="0"/>
          </a:p>
          <a:p>
            <a:endParaRPr lang="en-US" dirty="0"/>
          </a:p>
        </p:txBody>
      </p:sp>
      <p:sp>
        <p:nvSpPr>
          <p:cNvPr id="5" name="Slide Number Placeholder 4"/>
          <p:cNvSpPr>
            <a:spLocks noGrp="1"/>
          </p:cNvSpPr>
          <p:nvPr>
            <p:ph type="sldNum" sz="quarter" idx="11"/>
          </p:nvPr>
        </p:nvSpPr>
        <p:spPr/>
        <p:txBody>
          <a:bodyPr/>
          <a:lstStyle/>
          <a:p>
            <a:pPr>
              <a:defRPr/>
            </a:pPr>
            <a:fld id="{B1BF9AE2-F8C9-46E5-BE90-9B60D42D7C58}" type="slidenum">
              <a:rPr lang="zh-TW" altLang="en-US"/>
              <a:pPr>
                <a:defRPr/>
              </a:pPr>
              <a:t>21</a:t>
            </a:fld>
            <a:r>
              <a:rPr lang="en-US" altLang="zh-TW"/>
              <a:t> </a:t>
            </a:r>
          </a:p>
        </p:txBody>
      </p:sp>
      <p:sp>
        <p:nvSpPr>
          <p:cNvPr id="6" name="Date Placeholder 3"/>
          <p:cNvSpPr>
            <a:spLocks noGrp="1"/>
          </p:cNvSpPr>
          <p:nvPr>
            <p:ph type="dt" sz="half" idx="2"/>
          </p:nvPr>
        </p:nvSpPr>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lide Number Placeholder 4"/>
          <p:cNvSpPr>
            <a:spLocks noGrp="1"/>
          </p:cNvSpPr>
          <p:nvPr>
            <p:ph type="sldNum" sz="quarter" idx="11"/>
          </p:nvPr>
        </p:nvSpPr>
        <p:spPr/>
        <p:txBody>
          <a:bodyPr/>
          <a:lstStyle/>
          <a:p>
            <a:pPr>
              <a:defRPr/>
            </a:pPr>
            <a:fld id="{49E908A6-5E2F-4068-8187-F91722C3D28F}" type="slidenum">
              <a:rPr lang="zh-TW" altLang="en-US"/>
              <a:pPr>
                <a:defRPr/>
              </a:pPr>
              <a:t>22</a:t>
            </a:fld>
            <a:r>
              <a:rPr lang="en-US" altLang="zh-TW"/>
              <a:t> </a:t>
            </a:r>
          </a:p>
        </p:txBody>
      </p:sp>
      <p:sp>
        <p:nvSpPr>
          <p:cNvPr id="23556" name="Rectangle 2"/>
          <p:cNvSpPr>
            <a:spLocks noGrp="1" noChangeArrowheads="1"/>
          </p:cNvSpPr>
          <p:nvPr>
            <p:ph type="title"/>
          </p:nvPr>
        </p:nvSpPr>
        <p:spPr>
          <a:noFill/>
        </p:spPr>
        <p:txBody>
          <a:bodyPr/>
          <a:lstStyle/>
          <a:p>
            <a:pPr eaLnBrk="1" hangingPunct="1"/>
            <a:r>
              <a:rPr lang="en-US" altLang="zh-TW" dirty="0" smtClean="0">
                <a:ea typeface="新細明體" charset="-120"/>
              </a:rPr>
              <a:t>Encryption with Asymmetric Keys</a:t>
            </a:r>
          </a:p>
        </p:txBody>
      </p:sp>
      <p:sp>
        <p:nvSpPr>
          <p:cNvPr id="635908" name="Text Box 4"/>
          <p:cNvSpPr txBox="1">
            <a:spLocks noChangeArrowheads="1"/>
          </p:cNvSpPr>
          <p:nvPr/>
        </p:nvSpPr>
        <p:spPr bwMode="auto">
          <a:xfrm>
            <a:off x="1190016" y="2852738"/>
            <a:ext cx="585417" cy="369332"/>
          </a:xfrm>
          <a:prstGeom prst="rect">
            <a:avLst/>
          </a:prstGeom>
          <a:noFill/>
          <a:ln w="9525">
            <a:noFill/>
            <a:miter lim="800000"/>
            <a:headEnd/>
            <a:tailEnd/>
          </a:ln>
        </p:spPr>
        <p:txBody>
          <a:bodyPr wrap="none">
            <a:spAutoFit/>
          </a:bodyPr>
          <a:lstStyle/>
          <a:p>
            <a:pPr algn="ctr" eaLnBrk="0" hangingPunct="0"/>
            <a:r>
              <a:rPr lang="en-US" altLang="zh-TW" sz="1800" b="1" i="1" dirty="0">
                <a:latin typeface="Cambria" pitchFamily="18" charset="0"/>
                <a:ea typeface="新細明體" charset="-120"/>
              </a:rPr>
              <a:t>Bob</a:t>
            </a:r>
          </a:p>
        </p:txBody>
      </p:sp>
      <p:sp>
        <p:nvSpPr>
          <p:cNvPr id="635909" name="Text Box 5"/>
          <p:cNvSpPr txBox="1">
            <a:spLocks noChangeArrowheads="1"/>
          </p:cNvSpPr>
          <p:nvPr/>
        </p:nvSpPr>
        <p:spPr bwMode="auto">
          <a:xfrm>
            <a:off x="7015163" y="2852738"/>
            <a:ext cx="858837" cy="366712"/>
          </a:xfrm>
          <a:prstGeom prst="rect">
            <a:avLst/>
          </a:prstGeom>
          <a:noFill/>
          <a:ln w="9525">
            <a:noFill/>
            <a:miter lim="800000"/>
            <a:headEnd/>
            <a:tailEnd/>
          </a:ln>
        </p:spPr>
        <p:txBody>
          <a:bodyPr>
            <a:spAutoFit/>
          </a:bodyPr>
          <a:lstStyle/>
          <a:p>
            <a:pPr algn="ctr" eaLnBrk="0" hangingPunct="0"/>
            <a:r>
              <a:rPr lang="en-US" altLang="zh-TW" sz="1800" b="1" i="1" dirty="0">
                <a:latin typeface="Cambria" pitchFamily="18" charset="0"/>
                <a:ea typeface="新細明體" charset="-120"/>
              </a:rPr>
              <a:t>Alice</a:t>
            </a:r>
          </a:p>
        </p:txBody>
      </p:sp>
      <p:pic>
        <p:nvPicPr>
          <p:cNvPr id="635910" name="Picture 6" descr="MCj03556570000[1]"/>
          <p:cNvPicPr>
            <a:picLocks noChangeAspect="1" noChangeArrowheads="1"/>
          </p:cNvPicPr>
          <p:nvPr/>
        </p:nvPicPr>
        <p:blipFill>
          <a:blip r:embed="rId3" cstate="print"/>
          <a:srcRect/>
          <a:stretch>
            <a:fillRect/>
          </a:stretch>
        </p:blipFill>
        <p:spPr bwMode="auto">
          <a:xfrm>
            <a:off x="889000" y="1755775"/>
            <a:ext cx="1366838" cy="947738"/>
          </a:xfrm>
          <a:prstGeom prst="rect">
            <a:avLst/>
          </a:prstGeom>
          <a:noFill/>
          <a:ln w="9525">
            <a:noFill/>
            <a:miter lim="800000"/>
            <a:headEnd/>
            <a:tailEnd/>
          </a:ln>
        </p:spPr>
      </p:pic>
      <p:pic>
        <p:nvPicPr>
          <p:cNvPr id="635911" name="Picture 7" descr="MCj03556530000[1]"/>
          <p:cNvPicPr>
            <a:picLocks noChangeAspect="1" noChangeArrowheads="1"/>
          </p:cNvPicPr>
          <p:nvPr/>
        </p:nvPicPr>
        <p:blipFill>
          <a:blip r:embed="rId4" cstate="print"/>
          <a:srcRect/>
          <a:stretch>
            <a:fillRect/>
          </a:stretch>
        </p:blipFill>
        <p:spPr bwMode="auto">
          <a:xfrm>
            <a:off x="6865938" y="1828800"/>
            <a:ext cx="1295400" cy="908050"/>
          </a:xfrm>
          <a:prstGeom prst="rect">
            <a:avLst/>
          </a:prstGeom>
          <a:noFill/>
          <a:ln w="9525">
            <a:noFill/>
            <a:miter lim="800000"/>
            <a:headEnd/>
            <a:tailEnd/>
          </a:ln>
        </p:spPr>
      </p:pic>
      <p:pic>
        <p:nvPicPr>
          <p:cNvPr id="635912" name="Picture 8" descr="MCj03970840000[1]"/>
          <p:cNvPicPr>
            <a:picLocks noChangeAspect="1" noChangeArrowheads="1"/>
          </p:cNvPicPr>
          <p:nvPr/>
        </p:nvPicPr>
        <p:blipFill>
          <a:blip r:embed="rId5" cstate="print"/>
          <a:srcRect/>
          <a:stretch>
            <a:fillRect/>
          </a:stretch>
        </p:blipFill>
        <p:spPr bwMode="auto">
          <a:xfrm>
            <a:off x="1979613" y="2708275"/>
            <a:ext cx="568325" cy="565150"/>
          </a:xfrm>
          <a:prstGeom prst="rect">
            <a:avLst/>
          </a:prstGeom>
          <a:noFill/>
          <a:ln w="9525">
            <a:noFill/>
            <a:miter lim="800000"/>
            <a:headEnd/>
            <a:tailEnd/>
          </a:ln>
        </p:spPr>
      </p:pic>
      <p:pic>
        <p:nvPicPr>
          <p:cNvPr id="635914" name="Picture 10" descr="MCj04041070000[1]"/>
          <p:cNvPicPr>
            <a:picLocks noChangeAspect="1" noChangeArrowheads="1"/>
          </p:cNvPicPr>
          <p:nvPr/>
        </p:nvPicPr>
        <p:blipFill>
          <a:blip r:embed="rId6" cstate="print"/>
          <a:srcRect/>
          <a:stretch>
            <a:fillRect/>
          </a:stretch>
        </p:blipFill>
        <p:spPr bwMode="auto">
          <a:xfrm>
            <a:off x="6372225" y="2781300"/>
            <a:ext cx="558800" cy="577850"/>
          </a:xfrm>
          <a:prstGeom prst="rect">
            <a:avLst/>
          </a:prstGeom>
          <a:noFill/>
          <a:ln w="9525">
            <a:noFill/>
            <a:miter lim="800000"/>
            <a:headEnd/>
            <a:tailEnd/>
          </a:ln>
        </p:spPr>
      </p:pic>
      <p:sp>
        <p:nvSpPr>
          <p:cNvPr id="635987" name="AutoShape 83"/>
          <p:cNvSpPr>
            <a:spLocks noChangeArrowheads="1"/>
          </p:cNvSpPr>
          <p:nvPr/>
        </p:nvSpPr>
        <p:spPr bwMode="auto">
          <a:xfrm>
            <a:off x="4067175" y="3933825"/>
            <a:ext cx="792163" cy="531813"/>
          </a:xfrm>
          <a:prstGeom prst="foldedCorner">
            <a:avLst>
              <a:gd name="adj" fmla="val 12500"/>
            </a:avLst>
          </a:prstGeom>
          <a:solidFill>
            <a:srgbClr val="CCFF66"/>
          </a:solidFill>
          <a:ln w="9525">
            <a:solidFill>
              <a:schemeClr val="tx1"/>
            </a:solidFill>
            <a:round/>
            <a:headEnd/>
            <a:tailEnd/>
          </a:ln>
        </p:spPr>
        <p:txBody>
          <a:bodyPr wrap="none" anchor="ctr"/>
          <a:lstStyle/>
          <a:p>
            <a:r>
              <a:rPr lang="en-US" altLang="zh-TW" sz="1400">
                <a:solidFill>
                  <a:schemeClr val="tx2"/>
                </a:solidFill>
                <a:latin typeface="Comic Sans MS" pitchFamily="66" charset="0"/>
                <a:ea typeface="新細明體" charset="-120"/>
              </a:rPr>
              <a:t>*</a:t>
            </a:r>
            <a:r>
              <a:rPr lang="en-US" altLang="zh-TW" sz="1400">
                <a:solidFill>
                  <a:schemeClr val="tx2"/>
                </a:solidFill>
                <a:ea typeface="新細明體" charset="-120"/>
              </a:rPr>
              <a:t>@</a:t>
            </a:r>
            <a:r>
              <a:rPr lang="en-US" altLang="zh-TW" sz="1400">
                <a:solidFill>
                  <a:schemeClr val="tx2"/>
                </a:solidFill>
                <a:latin typeface="Comic Sans MS" pitchFamily="66" charset="0"/>
                <a:ea typeface="新細明體" charset="-120"/>
              </a:rPr>
              <a:t>%&amp;</a:t>
            </a:r>
          </a:p>
        </p:txBody>
      </p:sp>
      <p:sp>
        <p:nvSpPr>
          <p:cNvPr id="635988" name="Line 84"/>
          <p:cNvSpPr>
            <a:spLocks noChangeShapeType="1"/>
          </p:cNvSpPr>
          <p:nvPr/>
        </p:nvSpPr>
        <p:spPr bwMode="auto">
          <a:xfrm flipH="1">
            <a:off x="4932363" y="3500438"/>
            <a:ext cx="1871662" cy="792162"/>
          </a:xfrm>
          <a:prstGeom prst="line">
            <a:avLst/>
          </a:prstGeom>
          <a:noFill/>
          <a:ln w="19050">
            <a:solidFill>
              <a:schemeClr val="tx1"/>
            </a:solidFill>
            <a:round/>
            <a:headEnd type="triangle" w="med" len="med"/>
            <a:tailEnd/>
          </a:ln>
        </p:spPr>
        <p:txBody>
          <a:bodyPr/>
          <a:lstStyle/>
          <a:p>
            <a:endParaRPr lang="en-US"/>
          </a:p>
        </p:txBody>
      </p:sp>
      <p:sp>
        <p:nvSpPr>
          <p:cNvPr id="635989" name="Line 85"/>
          <p:cNvSpPr>
            <a:spLocks noChangeShapeType="1"/>
          </p:cNvSpPr>
          <p:nvPr/>
        </p:nvSpPr>
        <p:spPr bwMode="auto">
          <a:xfrm flipH="1" flipV="1">
            <a:off x="2195513" y="3357563"/>
            <a:ext cx="1728787" cy="935037"/>
          </a:xfrm>
          <a:prstGeom prst="line">
            <a:avLst/>
          </a:prstGeom>
          <a:noFill/>
          <a:ln w="19050">
            <a:solidFill>
              <a:schemeClr val="tx1"/>
            </a:solidFill>
            <a:round/>
            <a:headEnd type="triangle" w="med" len="med"/>
            <a:tailEnd/>
          </a:ln>
        </p:spPr>
        <p:txBody>
          <a:bodyPr/>
          <a:lstStyle/>
          <a:p>
            <a:endParaRPr lang="en-US"/>
          </a:p>
        </p:txBody>
      </p:sp>
      <p:sp>
        <p:nvSpPr>
          <p:cNvPr id="635990" name="Text Box 86"/>
          <p:cNvSpPr txBox="1">
            <a:spLocks noChangeArrowheads="1"/>
          </p:cNvSpPr>
          <p:nvPr/>
        </p:nvSpPr>
        <p:spPr bwMode="auto">
          <a:xfrm>
            <a:off x="4932363" y="2492896"/>
            <a:ext cx="1512887" cy="1079399"/>
          </a:xfrm>
          <a:prstGeom prst="rect">
            <a:avLst/>
          </a:prstGeom>
          <a:noFill/>
          <a:ln w="9525">
            <a:noFill/>
            <a:miter lim="800000"/>
            <a:headEnd/>
            <a:tailEnd/>
          </a:ln>
        </p:spPr>
        <p:txBody>
          <a:bodyPr lIns="90000" tIns="46800" rIns="90000" bIns="46800">
            <a:spAutoFit/>
          </a:bodyPr>
          <a:lstStyle/>
          <a:p>
            <a:pPr algn="r">
              <a:spcBef>
                <a:spcPts val="9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latin typeface="Cambria" pitchFamily="18" charset="0"/>
              </a:rPr>
              <a:t>A.2 Alice uses her private key to decrypt the message</a:t>
            </a:r>
          </a:p>
        </p:txBody>
      </p:sp>
      <p:sp>
        <p:nvSpPr>
          <p:cNvPr id="635991" name="Text Box 87"/>
          <p:cNvSpPr txBox="1">
            <a:spLocks noChangeArrowheads="1"/>
          </p:cNvSpPr>
          <p:nvPr/>
        </p:nvSpPr>
        <p:spPr bwMode="auto">
          <a:xfrm>
            <a:off x="2627313" y="2492896"/>
            <a:ext cx="1511300" cy="1079399"/>
          </a:xfrm>
          <a:prstGeom prst="rect">
            <a:avLst/>
          </a:prstGeom>
          <a:noFill/>
          <a:ln w="9525">
            <a:noFill/>
            <a:miter lim="800000"/>
            <a:headEnd/>
            <a:tailEnd/>
          </a:ln>
        </p:spPr>
        <p:txBody>
          <a:bodyPr lIns="90000" tIns="46800" rIns="90000" bIns="46800">
            <a:spAutoFit/>
          </a:bodyPr>
          <a:lstStyle/>
          <a:p>
            <a:pPr>
              <a:spcBef>
                <a:spcPts val="9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dirty="0">
                <a:latin typeface="Cambria" pitchFamily="18" charset="0"/>
              </a:rPr>
              <a:t>A.1. Bob uses Alice's public key to encrypt the message</a:t>
            </a:r>
          </a:p>
        </p:txBody>
      </p:sp>
      <p:sp>
        <p:nvSpPr>
          <p:cNvPr id="635992" name="AutoShape 88"/>
          <p:cNvSpPr>
            <a:spLocks noChangeArrowheads="1"/>
          </p:cNvSpPr>
          <p:nvPr/>
        </p:nvSpPr>
        <p:spPr bwMode="auto">
          <a:xfrm>
            <a:off x="3779838" y="5013325"/>
            <a:ext cx="1368425" cy="531813"/>
          </a:xfrm>
          <a:prstGeom prst="foldedCorner">
            <a:avLst>
              <a:gd name="adj" fmla="val 12500"/>
            </a:avLst>
          </a:prstGeom>
          <a:solidFill>
            <a:srgbClr val="FF99CC"/>
          </a:solidFill>
          <a:ln w="9525">
            <a:solidFill>
              <a:schemeClr val="tx1"/>
            </a:solidFill>
            <a:round/>
            <a:headEnd/>
            <a:tailEnd/>
          </a:ln>
        </p:spPr>
        <p:txBody>
          <a:bodyPr wrap="none" anchor="ctr"/>
          <a:lstStyle/>
          <a:p>
            <a:r>
              <a:rPr lang="en-US" altLang="zh-TW" sz="1400">
                <a:latin typeface="Comic Sans MS" pitchFamily="66" charset="0"/>
                <a:ea typeface="新細明體" charset="-120"/>
              </a:rPr>
              <a:t>/![;'4!@#%%^</a:t>
            </a:r>
          </a:p>
          <a:p>
            <a:r>
              <a:rPr lang="en-US" altLang="zh-TW" sz="1400">
                <a:latin typeface="Comic Sans MS" pitchFamily="66" charset="0"/>
                <a:ea typeface="新細明體" charset="-120"/>
              </a:rPr>
              <a:t>@*&amp;)@*%&amp;@#</a:t>
            </a:r>
          </a:p>
        </p:txBody>
      </p:sp>
      <p:sp>
        <p:nvSpPr>
          <p:cNvPr id="635993" name="Line 89"/>
          <p:cNvSpPr>
            <a:spLocks noChangeShapeType="1"/>
          </p:cNvSpPr>
          <p:nvPr/>
        </p:nvSpPr>
        <p:spPr bwMode="auto">
          <a:xfrm flipH="1">
            <a:off x="5219700" y="3500438"/>
            <a:ext cx="2089150" cy="1657350"/>
          </a:xfrm>
          <a:prstGeom prst="line">
            <a:avLst/>
          </a:prstGeom>
          <a:noFill/>
          <a:ln w="19050">
            <a:solidFill>
              <a:schemeClr val="tx1"/>
            </a:solidFill>
            <a:round/>
            <a:headEnd type="triangle" w="med" len="med"/>
            <a:tailEnd/>
          </a:ln>
        </p:spPr>
        <p:txBody>
          <a:bodyPr/>
          <a:lstStyle/>
          <a:p>
            <a:endParaRPr lang="en-US"/>
          </a:p>
        </p:txBody>
      </p:sp>
      <p:sp>
        <p:nvSpPr>
          <p:cNvPr id="635994" name="Line 90"/>
          <p:cNvSpPr>
            <a:spLocks noChangeShapeType="1"/>
          </p:cNvSpPr>
          <p:nvPr/>
        </p:nvSpPr>
        <p:spPr bwMode="auto">
          <a:xfrm flipH="1" flipV="1">
            <a:off x="1547813" y="3429000"/>
            <a:ext cx="2232025" cy="1871663"/>
          </a:xfrm>
          <a:prstGeom prst="line">
            <a:avLst/>
          </a:prstGeom>
          <a:noFill/>
          <a:ln w="19050">
            <a:solidFill>
              <a:schemeClr val="tx1"/>
            </a:solidFill>
            <a:round/>
            <a:headEnd type="triangle" w="med" len="med"/>
            <a:tailEnd/>
          </a:ln>
        </p:spPr>
        <p:txBody>
          <a:bodyPr/>
          <a:lstStyle/>
          <a:p>
            <a:endParaRPr lang="en-US"/>
          </a:p>
        </p:txBody>
      </p:sp>
      <p:sp>
        <p:nvSpPr>
          <p:cNvPr id="635995" name="Text Box 91"/>
          <p:cNvSpPr txBox="1">
            <a:spLocks noChangeArrowheads="1"/>
          </p:cNvSpPr>
          <p:nvPr/>
        </p:nvSpPr>
        <p:spPr bwMode="auto">
          <a:xfrm>
            <a:off x="6156325" y="4509021"/>
            <a:ext cx="1512888" cy="1079399"/>
          </a:xfrm>
          <a:prstGeom prst="rect">
            <a:avLst/>
          </a:prstGeom>
          <a:noFill/>
          <a:ln w="9525">
            <a:noFill/>
            <a:miter lim="800000"/>
            <a:headEnd/>
            <a:tailEnd/>
          </a:ln>
        </p:spPr>
        <p:txBody>
          <a:bodyPr lIns="90000" tIns="46800" rIns="90000" bIns="46800">
            <a:spAutoFit/>
          </a:bodyPr>
          <a:lstStyle/>
          <a:p>
            <a:pPr algn="r">
              <a:spcBef>
                <a:spcPts val="9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a:latin typeface="Cambria" pitchFamily="18" charset="0"/>
              </a:rPr>
              <a:t>B.2 Alice uses Bob's public key to decrypt the message</a:t>
            </a:r>
          </a:p>
        </p:txBody>
      </p:sp>
      <p:sp>
        <p:nvSpPr>
          <p:cNvPr id="635996" name="Text Box 92"/>
          <p:cNvSpPr txBox="1">
            <a:spLocks noChangeArrowheads="1"/>
          </p:cNvSpPr>
          <p:nvPr/>
        </p:nvSpPr>
        <p:spPr bwMode="auto">
          <a:xfrm>
            <a:off x="1187450" y="4509021"/>
            <a:ext cx="1511300" cy="1079399"/>
          </a:xfrm>
          <a:prstGeom prst="rect">
            <a:avLst/>
          </a:prstGeom>
          <a:noFill/>
          <a:ln w="9525">
            <a:noFill/>
            <a:miter lim="800000"/>
            <a:headEnd/>
            <a:tailEnd/>
          </a:ln>
        </p:spPr>
        <p:txBody>
          <a:bodyPr lIns="90000" tIns="46800" rIns="90000" bIns="46800">
            <a:spAutoFit/>
          </a:bodyPr>
          <a:lstStyle/>
          <a:p>
            <a:pPr>
              <a:spcBef>
                <a:spcPts val="9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i="1">
                <a:latin typeface="Cambria" pitchFamily="18" charset="0"/>
              </a:rPr>
              <a:t>B.1. Bob uses his private key to encrypt the message</a:t>
            </a:r>
          </a:p>
        </p:txBody>
      </p:sp>
      <p:grpSp>
        <p:nvGrpSpPr>
          <p:cNvPr id="2" name="Group 47"/>
          <p:cNvGrpSpPr>
            <a:grpSpLocks noChangeAspect="1"/>
          </p:cNvGrpSpPr>
          <p:nvPr/>
        </p:nvGrpSpPr>
        <p:grpSpPr bwMode="auto">
          <a:xfrm>
            <a:off x="6660232" y="3573016"/>
            <a:ext cx="619125" cy="614362"/>
            <a:chOff x="4344" y="1232"/>
            <a:chExt cx="862" cy="855"/>
          </a:xfrm>
        </p:grpSpPr>
        <p:sp>
          <p:nvSpPr>
            <p:cNvPr id="23592" name="AutoShape 48"/>
            <p:cNvSpPr>
              <a:spLocks noChangeAspect="1" noChangeArrowheads="1" noTextEdit="1"/>
            </p:cNvSpPr>
            <p:nvPr/>
          </p:nvSpPr>
          <p:spPr bwMode="auto">
            <a:xfrm>
              <a:off x="4344" y="1232"/>
              <a:ext cx="862" cy="855"/>
            </a:xfrm>
            <a:prstGeom prst="rect">
              <a:avLst/>
            </a:prstGeom>
            <a:noFill/>
            <a:ln w="9525">
              <a:noFill/>
              <a:miter lim="800000"/>
              <a:headEnd/>
              <a:tailEnd/>
            </a:ln>
          </p:spPr>
          <p:txBody>
            <a:bodyPr/>
            <a:lstStyle/>
            <a:p>
              <a:endParaRPr lang="en-US"/>
            </a:p>
          </p:txBody>
        </p:sp>
        <p:sp>
          <p:nvSpPr>
            <p:cNvPr id="23593" name="Freeform 49"/>
            <p:cNvSpPr>
              <a:spLocks noChangeAspect="1"/>
            </p:cNvSpPr>
            <p:nvPr/>
          </p:nvSpPr>
          <p:spPr bwMode="auto">
            <a:xfrm>
              <a:off x="4377" y="1253"/>
              <a:ext cx="819" cy="834"/>
            </a:xfrm>
            <a:custGeom>
              <a:avLst/>
              <a:gdLst>
                <a:gd name="T0" fmla="*/ 495 w 1032"/>
                <a:gd name="T1" fmla="*/ 2 h 1049"/>
                <a:gd name="T2" fmla="*/ 401 w 1032"/>
                <a:gd name="T3" fmla="*/ 22 h 1049"/>
                <a:gd name="T4" fmla="*/ 313 w 1032"/>
                <a:gd name="T5" fmla="*/ 59 h 1049"/>
                <a:gd name="T6" fmla="*/ 236 w 1032"/>
                <a:gd name="T7" fmla="*/ 111 h 1049"/>
                <a:gd name="T8" fmla="*/ 170 w 1032"/>
                <a:gd name="T9" fmla="*/ 178 h 1049"/>
                <a:gd name="T10" fmla="*/ 118 w 1032"/>
                <a:gd name="T11" fmla="*/ 255 h 1049"/>
                <a:gd name="T12" fmla="*/ 81 w 1032"/>
                <a:gd name="T13" fmla="*/ 343 h 1049"/>
                <a:gd name="T14" fmla="*/ 61 w 1032"/>
                <a:gd name="T15" fmla="*/ 438 h 1049"/>
                <a:gd name="T16" fmla="*/ 60 w 1032"/>
                <a:gd name="T17" fmla="*/ 524 h 1049"/>
                <a:gd name="T18" fmla="*/ 71 w 1032"/>
                <a:gd name="T19" fmla="*/ 597 h 1049"/>
                <a:gd name="T20" fmla="*/ 92 w 1032"/>
                <a:gd name="T21" fmla="*/ 666 h 1049"/>
                <a:gd name="T22" fmla="*/ 122 w 1032"/>
                <a:gd name="T23" fmla="*/ 728 h 1049"/>
                <a:gd name="T24" fmla="*/ 112 w 1032"/>
                <a:gd name="T25" fmla="*/ 762 h 1049"/>
                <a:gd name="T26" fmla="*/ 62 w 1032"/>
                <a:gd name="T27" fmla="*/ 784 h 1049"/>
                <a:gd name="T28" fmla="*/ 24 w 1032"/>
                <a:gd name="T29" fmla="*/ 823 h 1049"/>
                <a:gd name="T30" fmla="*/ 4 w 1032"/>
                <a:gd name="T31" fmla="*/ 875 h 1049"/>
                <a:gd name="T32" fmla="*/ 4 w 1032"/>
                <a:gd name="T33" fmla="*/ 932 h 1049"/>
                <a:gd name="T34" fmla="*/ 25 w 1032"/>
                <a:gd name="T35" fmla="*/ 985 h 1049"/>
                <a:gd name="T36" fmla="*/ 65 w 1032"/>
                <a:gd name="T37" fmla="*/ 1025 h 1049"/>
                <a:gd name="T38" fmla="*/ 117 w 1032"/>
                <a:gd name="T39" fmla="*/ 1046 h 1049"/>
                <a:gd name="T40" fmla="*/ 176 w 1032"/>
                <a:gd name="T41" fmla="*/ 1046 h 1049"/>
                <a:gd name="T42" fmla="*/ 228 w 1032"/>
                <a:gd name="T43" fmla="*/ 1025 h 1049"/>
                <a:gd name="T44" fmla="*/ 267 w 1032"/>
                <a:gd name="T45" fmla="*/ 985 h 1049"/>
                <a:gd name="T46" fmla="*/ 289 w 1032"/>
                <a:gd name="T47" fmla="*/ 932 h 1049"/>
                <a:gd name="T48" fmla="*/ 292 w 1032"/>
                <a:gd name="T49" fmla="*/ 903 h 1049"/>
                <a:gd name="T50" fmla="*/ 291 w 1032"/>
                <a:gd name="T51" fmla="*/ 903 h 1049"/>
                <a:gd name="T52" fmla="*/ 306 w 1032"/>
                <a:gd name="T53" fmla="*/ 911 h 1049"/>
                <a:gd name="T54" fmla="*/ 334 w 1032"/>
                <a:gd name="T55" fmla="*/ 927 h 1049"/>
                <a:gd name="T56" fmla="*/ 364 w 1032"/>
                <a:gd name="T57" fmla="*/ 940 h 1049"/>
                <a:gd name="T58" fmla="*/ 396 w 1032"/>
                <a:gd name="T59" fmla="*/ 951 h 1049"/>
                <a:gd name="T60" fmla="*/ 428 w 1032"/>
                <a:gd name="T61" fmla="*/ 960 h 1049"/>
                <a:gd name="T62" fmla="*/ 460 w 1032"/>
                <a:gd name="T63" fmla="*/ 967 h 1049"/>
                <a:gd name="T64" fmla="*/ 493 w 1032"/>
                <a:gd name="T65" fmla="*/ 972 h 1049"/>
                <a:gd name="T66" fmla="*/ 528 w 1032"/>
                <a:gd name="T67" fmla="*/ 975 h 1049"/>
                <a:gd name="T68" fmla="*/ 595 w 1032"/>
                <a:gd name="T69" fmla="*/ 972 h 1049"/>
                <a:gd name="T70" fmla="*/ 690 w 1032"/>
                <a:gd name="T71" fmla="*/ 952 h 1049"/>
                <a:gd name="T72" fmla="*/ 777 w 1032"/>
                <a:gd name="T73" fmla="*/ 916 h 1049"/>
                <a:gd name="T74" fmla="*/ 855 w 1032"/>
                <a:gd name="T75" fmla="*/ 863 h 1049"/>
                <a:gd name="T76" fmla="*/ 921 w 1032"/>
                <a:gd name="T77" fmla="*/ 798 h 1049"/>
                <a:gd name="T78" fmla="*/ 973 w 1032"/>
                <a:gd name="T79" fmla="*/ 720 h 1049"/>
                <a:gd name="T80" fmla="*/ 1010 w 1032"/>
                <a:gd name="T81" fmla="*/ 632 h 1049"/>
                <a:gd name="T82" fmla="*/ 1030 w 1032"/>
                <a:gd name="T83" fmla="*/ 538 h 1049"/>
                <a:gd name="T84" fmla="*/ 1030 w 1032"/>
                <a:gd name="T85" fmla="*/ 438 h 1049"/>
                <a:gd name="T86" fmla="*/ 1010 w 1032"/>
                <a:gd name="T87" fmla="*/ 343 h 1049"/>
                <a:gd name="T88" fmla="*/ 973 w 1032"/>
                <a:gd name="T89" fmla="*/ 255 h 1049"/>
                <a:gd name="T90" fmla="*/ 921 w 1032"/>
                <a:gd name="T91" fmla="*/ 178 h 1049"/>
                <a:gd name="T92" fmla="*/ 855 w 1032"/>
                <a:gd name="T93" fmla="*/ 111 h 1049"/>
                <a:gd name="T94" fmla="*/ 777 w 1032"/>
                <a:gd name="T95" fmla="*/ 59 h 1049"/>
                <a:gd name="T96" fmla="*/ 690 w 1032"/>
                <a:gd name="T97" fmla="*/ 22 h 1049"/>
                <a:gd name="T98" fmla="*/ 595 w 1032"/>
                <a:gd name="T99" fmla="*/ 2 h 10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2"/>
                <a:gd name="T151" fmla="*/ 0 h 1049"/>
                <a:gd name="T152" fmla="*/ 1032 w 1032"/>
                <a:gd name="T153" fmla="*/ 1049 h 10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2" h="1049">
                  <a:moveTo>
                    <a:pt x="545" y="0"/>
                  </a:moveTo>
                  <a:lnTo>
                    <a:pt x="495" y="2"/>
                  </a:lnTo>
                  <a:lnTo>
                    <a:pt x="448" y="10"/>
                  </a:lnTo>
                  <a:lnTo>
                    <a:pt x="401" y="22"/>
                  </a:lnTo>
                  <a:lnTo>
                    <a:pt x="356" y="39"/>
                  </a:lnTo>
                  <a:lnTo>
                    <a:pt x="313" y="59"/>
                  </a:lnTo>
                  <a:lnTo>
                    <a:pt x="273" y="83"/>
                  </a:lnTo>
                  <a:lnTo>
                    <a:pt x="236" y="111"/>
                  </a:lnTo>
                  <a:lnTo>
                    <a:pt x="201" y="143"/>
                  </a:lnTo>
                  <a:lnTo>
                    <a:pt x="170" y="178"/>
                  </a:lnTo>
                  <a:lnTo>
                    <a:pt x="142" y="215"/>
                  </a:lnTo>
                  <a:lnTo>
                    <a:pt x="118" y="255"/>
                  </a:lnTo>
                  <a:lnTo>
                    <a:pt x="97" y="298"/>
                  </a:lnTo>
                  <a:lnTo>
                    <a:pt x="81" y="343"/>
                  </a:lnTo>
                  <a:lnTo>
                    <a:pt x="69" y="390"/>
                  </a:lnTo>
                  <a:lnTo>
                    <a:pt x="61" y="438"/>
                  </a:lnTo>
                  <a:lnTo>
                    <a:pt x="59" y="488"/>
                  </a:lnTo>
                  <a:lnTo>
                    <a:pt x="60" y="524"/>
                  </a:lnTo>
                  <a:lnTo>
                    <a:pt x="65" y="561"/>
                  </a:lnTo>
                  <a:lnTo>
                    <a:pt x="71" y="597"/>
                  </a:lnTo>
                  <a:lnTo>
                    <a:pt x="80" y="631"/>
                  </a:lnTo>
                  <a:lnTo>
                    <a:pt x="92" y="666"/>
                  </a:lnTo>
                  <a:lnTo>
                    <a:pt x="107" y="698"/>
                  </a:lnTo>
                  <a:lnTo>
                    <a:pt x="122" y="728"/>
                  </a:lnTo>
                  <a:lnTo>
                    <a:pt x="141" y="758"/>
                  </a:lnTo>
                  <a:lnTo>
                    <a:pt x="112" y="762"/>
                  </a:lnTo>
                  <a:lnTo>
                    <a:pt x="86" y="771"/>
                  </a:lnTo>
                  <a:lnTo>
                    <a:pt x="62" y="784"/>
                  </a:lnTo>
                  <a:lnTo>
                    <a:pt x="41" y="802"/>
                  </a:lnTo>
                  <a:lnTo>
                    <a:pt x="24" y="823"/>
                  </a:lnTo>
                  <a:lnTo>
                    <a:pt x="11" y="848"/>
                  </a:lnTo>
                  <a:lnTo>
                    <a:pt x="4" y="875"/>
                  </a:lnTo>
                  <a:lnTo>
                    <a:pt x="0" y="903"/>
                  </a:lnTo>
                  <a:lnTo>
                    <a:pt x="4" y="932"/>
                  </a:lnTo>
                  <a:lnTo>
                    <a:pt x="11" y="960"/>
                  </a:lnTo>
                  <a:lnTo>
                    <a:pt x="25" y="985"/>
                  </a:lnTo>
                  <a:lnTo>
                    <a:pt x="44" y="1006"/>
                  </a:lnTo>
                  <a:lnTo>
                    <a:pt x="65" y="1025"/>
                  </a:lnTo>
                  <a:lnTo>
                    <a:pt x="89" y="1038"/>
                  </a:lnTo>
                  <a:lnTo>
                    <a:pt x="117" y="1046"/>
                  </a:lnTo>
                  <a:lnTo>
                    <a:pt x="146" y="1049"/>
                  </a:lnTo>
                  <a:lnTo>
                    <a:pt x="176" y="1046"/>
                  </a:lnTo>
                  <a:lnTo>
                    <a:pt x="202" y="1038"/>
                  </a:lnTo>
                  <a:lnTo>
                    <a:pt x="228" y="1025"/>
                  </a:lnTo>
                  <a:lnTo>
                    <a:pt x="249" y="1006"/>
                  </a:lnTo>
                  <a:lnTo>
                    <a:pt x="267" y="985"/>
                  </a:lnTo>
                  <a:lnTo>
                    <a:pt x="281" y="960"/>
                  </a:lnTo>
                  <a:lnTo>
                    <a:pt x="289" y="932"/>
                  </a:lnTo>
                  <a:lnTo>
                    <a:pt x="292" y="903"/>
                  </a:lnTo>
                  <a:lnTo>
                    <a:pt x="291" y="903"/>
                  </a:lnTo>
                  <a:lnTo>
                    <a:pt x="306" y="911"/>
                  </a:lnTo>
                  <a:lnTo>
                    <a:pt x="320" y="919"/>
                  </a:lnTo>
                  <a:lnTo>
                    <a:pt x="334" y="927"/>
                  </a:lnTo>
                  <a:lnTo>
                    <a:pt x="349" y="933"/>
                  </a:lnTo>
                  <a:lnTo>
                    <a:pt x="364" y="940"/>
                  </a:lnTo>
                  <a:lnTo>
                    <a:pt x="380" y="946"/>
                  </a:lnTo>
                  <a:lnTo>
                    <a:pt x="396" y="951"/>
                  </a:lnTo>
                  <a:lnTo>
                    <a:pt x="411" y="956"/>
                  </a:lnTo>
                  <a:lnTo>
                    <a:pt x="428" y="960"/>
                  </a:lnTo>
                  <a:lnTo>
                    <a:pt x="443" y="963"/>
                  </a:lnTo>
                  <a:lnTo>
                    <a:pt x="460" y="967"/>
                  </a:lnTo>
                  <a:lnTo>
                    <a:pt x="477" y="970"/>
                  </a:lnTo>
                  <a:lnTo>
                    <a:pt x="493" y="972"/>
                  </a:lnTo>
                  <a:lnTo>
                    <a:pt x="511" y="973"/>
                  </a:lnTo>
                  <a:lnTo>
                    <a:pt x="528" y="975"/>
                  </a:lnTo>
                  <a:lnTo>
                    <a:pt x="545" y="975"/>
                  </a:lnTo>
                  <a:lnTo>
                    <a:pt x="595" y="972"/>
                  </a:lnTo>
                  <a:lnTo>
                    <a:pt x="643" y="965"/>
                  </a:lnTo>
                  <a:lnTo>
                    <a:pt x="690" y="952"/>
                  </a:lnTo>
                  <a:lnTo>
                    <a:pt x="735" y="937"/>
                  </a:lnTo>
                  <a:lnTo>
                    <a:pt x="777" y="916"/>
                  </a:lnTo>
                  <a:lnTo>
                    <a:pt x="817" y="891"/>
                  </a:lnTo>
                  <a:lnTo>
                    <a:pt x="855" y="863"/>
                  </a:lnTo>
                  <a:lnTo>
                    <a:pt x="890" y="832"/>
                  </a:lnTo>
                  <a:lnTo>
                    <a:pt x="921" y="798"/>
                  </a:lnTo>
                  <a:lnTo>
                    <a:pt x="949" y="760"/>
                  </a:lnTo>
                  <a:lnTo>
                    <a:pt x="973" y="720"/>
                  </a:lnTo>
                  <a:lnTo>
                    <a:pt x="994" y="678"/>
                  </a:lnTo>
                  <a:lnTo>
                    <a:pt x="1010" y="632"/>
                  </a:lnTo>
                  <a:lnTo>
                    <a:pt x="1022" y="586"/>
                  </a:lnTo>
                  <a:lnTo>
                    <a:pt x="1030" y="538"/>
                  </a:lnTo>
                  <a:lnTo>
                    <a:pt x="1032" y="488"/>
                  </a:lnTo>
                  <a:lnTo>
                    <a:pt x="1030" y="438"/>
                  </a:lnTo>
                  <a:lnTo>
                    <a:pt x="1022" y="390"/>
                  </a:lnTo>
                  <a:lnTo>
                    <a:pt x="1010" y="343"/>
                  </a:lnTo>
                  <a:lnTo>
                    <a:pt x="994" y="298"/>
                  </a:lnTo>
                  <a:lnTo>
                    <a:pt x="973" y="255"/>
                  </a:lnTo>
                  <a:lnTo>
                    <a:pt x="949" y="215"/>
                  </a:lnTo>
                  <a:lnTo>
                    <a:pt x="921" y="178"/>
                  </a:lnTo>
                  <a:lnTo>
                    <a:pt x="890" y="143"/>
                  </a:lnTo>
                  <a:lnTo>
                    <a:pt x="855" y="111"/>
                  </a:lnTo>
                  <a:lnTo>
                    <a:pt x="817" y="83"/>
                  </a:lnTo>
                  <a:lnTo>
                    <a:pt x="777" y="59"/>
                  </a:lnTo>
                  <a:lnTo>
                    <a:pt x="735" y="39"/>
                  </a:lnTo>
                  <a:lnTo>
                    <a:pt x="690" y="22"/>
                  </a:lnTo>
                  <a:lnTo>
                    <a:pt x="643" y="10"/>
                  </a:lnTo>
                  <a:lnTo>
                    <a:pt x="595" y="2"/>
                  </a:lnTo>
                  <a:lnTo>
                    <a:pt x="545" y="0"/>
                  </a:lnTo>
                  <a:close/>
                </a:path>
              </a:pathLst>
            </a:custGeom>
            <a:solidFill>
              <a:srgbClr val="FF66FF"/>
            </a:solidFill>
            <a:ln w="9525">
              <a:noFill/>
              <a:round/>
              <a:headEnd/>
              <a:tailEnd/>
            </a:ln>
          </p:spPr>
          <p:txBody>
            <a:bodyPr/>
            <a:lstStyle/>
            <a:p>
              <a:endParaRPr lang="en-US"/>
            </a:p>
          </p:txBody>
        </p:sp>
        <p:sp>
          <p:nvSpPr>
            <p:cNvPr id="23594" name="Freeform 50"/>
            <p:cNvSpPr>
              <a:spLocks noChangeAspect="1" noEditPoints="1"/>
            </p:cNvSpPr>
            <p:nvPr/>
          </p:nvSpPr>
          <p:spPr bwMode="auto">
            <a:xfrm>
              <a:off x="4461" y="1301"/>
              <a:ext cx="662" cy="645"/>
            </a:xfrm>
            <a:custGeom>
              <a:avLst/>
              <a:gdLst>
                <a:gd name="T0" fmla="*/ 729 w 834"/>
                <a:gd name="T1" fmla="*/ 363 h 813"/>
                <a:gd name="T2" fmla="*/ 679 w 834"/>
                <a:gd name="T3" fmla="*/ 365 h 813"/>
                <a:gd name="T4" fmla="*/ 647 w 834"/>
                <a:gd name="T5" fmla="*/ 375 h 813"/>
                <a:gd name="T6" fmla="*/ 622 w 834"/>
                <a:gd name="T7" fmla="*/ 389 h 813"/>
                <a:gd name="T8" fmla="*/ 602 w 834"/>
                <a:gd name="T9" fmla="*/ 352 h 813"/>
                <a:gd name="T10" fmla="*/ 636 w 834"/>
                <a:gd name="T11" fmla="*/ 293 h 813"/>
                <a:gd name="T12" fmla="*/ 660 w 834"/>
                <a:gd name="T13" fmla="*/ 216 h 813"/>
                <a:gd name="T14" fmla="*/ 653 w 834"/>
                <a:gd name="T15" fmla="*/ 137 h 813"/>
                <a:gd name="T16" fmla="*/ 617 w 834"/>
                <a:gd name="T17" fmla="*/ 71 h 813"/>
                <a:gd name="T18" fmla="*/ 558 w 834"/>
                <a:gd name="T19" fmla="*/ 23 h 813"/>
                <a:gd name="T20" fmla="*/ 485 w 834"/>
                <a:gd name="T21" fmla="*/ 1 h 813"/>
                <a:gd name="T22" fmla="*/ 407 w 834"/>
                <a:gd name="T23" fmla="*/ 8 h 813"/>
                <a:gd name="T24" fmla="*/ 341 w 834"/>
                <a:gd name="T25" fmla="*/ 44 h 813"/>
                <a:gd name="T26" fmla="*/ 293 w 834"/>
                <a:gd name="T27" fmla="*/ 103 h 813"/>
                <a:gd name="T28" fmla="*/ 270 w 834"/>
                <a:gd name="T29" fmla="*/ 176 h 813"/>
                <a:gd name="T30" fmla="*/ 275 w 834"/>
                <a:gd name="T31" fmla="*/ 247 h 813"/>
                <a:gd name="T32" fmla="*/ 304 w 834"/>
                <a:gd name="T33" fmla="*/ 309 h 813"/>
                <a:gd name="T34" fmla="*/ 273 w 834"/>
                <a:gd name="T35" fmla="*/ 301 h 813"/>
                <a:gd name="T36" fmla="*/ 212 w 834"/>
                <a:gd name="T37" fmla="*/ 269 h 813"/>
                <a:gd name="T38" fmla="*/ 160 w 834"/>
                <a:gd name="T39" fmla="*/ 241 h 813"/>
                <a:gd name="T40" fmla="*/ 131 w 834"/>
                <a:gd name="T41" fmla="*/ 226 h 813"/>
                <a:gd name="T42" fmla="*/ 107 w 834"/>
                <a:gd name="T43" fmla="*/ 217 h 813"/>
                <a:gd name="T44" fmla="*/ 76 w 834"/>
                <a:gd name="T45" fmla="*/ 217 h 813"/>
                <a:gd name="T46" fmla="*/ 49 w 834"/>
                <a:gd name="T47" fmla="*/ 230 h 813"/>
                <a:gd name="T48" fmla="*/ 29 w 834"/>
                <a:gd name="T49" fmla="*/ 252 h 813"/>
                <a:gd name="T50" fmla="*/ 15 w 834"/>
                <a:gd name="T51" fmla="*/ 286 h 813"/>
                <a:gd name="T52" fmla="*/ 33 w 834"/>
                <a:gd name="T53" fmla="*/ 346 h 813"/>
                <a:gd name="T54" fmla="*/ 25 w 834"/>
                <a:gd name="T55" fmla="*/ 395 h 813"/>
                <a:gd name="T56" fmla="*/ 1 w 834"/>
                <a:gd name="T57" fmla="*/ 442 h 813"/>
                <a:gd name="T58" fmla="*/ 255 w 834"/>
                <a:gd name="T59" fmla="*/ 576 h 813"/>
                <a:gd name="T60" fmla="*/ 244 w 834"/>
                <a:gd name="T61" fmla="*/ 609 h 813"/>
                <a:gd name="T62" fmla="*/ 242 w 834"/>
                <a:gd name="T63" fmla="*/ 638 h 813"/>
                <a:gd name="T64" fmla="*/ 296 w 834"/>
                <a:gd name="T65" fmla="*/ 638 h 813"/>
                <a:gd name="T66" fmla="*/ 374 w 834"/>
                <a:gd name="T67" fmla="*/ 638 h 813"/>
                <a:gd name="T68" fmla="*/ 447 w 834"/>
                <a:gd name="T69" fmla="*/ 638 h 813"/>
                <a:gd name="T70" fmla="*/ 472 w 834"/>
                <a:gd name="T71" fmla="*/ 651 h 813"/>
                <a:gd name="T72" fmla="*/ 475 w 834"/>
                <a:gd name="T73" fmla="*/ 709 h 813"/>
                <a:gd name="T74" fmla="*/ 510 w 834"/>
                <a:gd name="T75" fmla="*/ 779 h 813"/>
                <a:gd name="T76" fmla="*/ 563 w 834"/>
                <a:gd name="T77" fmla="*/ 810 h 813"/>
                <a:gd name="T78" fmla="*/ 613 w 834"/>
                <a:gd name="T79" fmla="*/ 812 h 813"/>
                <a:gd name="T80" fmla="*/ 683 w 834"/>
                <a:gd name="T81" fmla="*/ 786 h 813"/>
                <a:gd name="T82" fmla="*/ 761 w 834"/>
                <a:gd name="T83" fmla="*/ 712 h 813"/>
                <a:gd name="T84" fmla="*/ 811 w 834"/>
                <a:gd name="T85" fmla="*/ 623 h 813"/>
                <a:gd name="T86" fmla="*/ 831 w 834"/>
                <a:gd name="T87" fmla="*/ 548 h 813"/>
                <a:gd name="T88" fmla="*/ 829 w 834"/>
                <a:gd name="T89" fmla="*/ 468 h 813"/>
                <a:gd name="T90" fmla="*/ 794 w 834"/>
                <a:gd name="T91" fmla="*/ 397 h 813"/>
                <a:gd name="T92" fmla="*/ 87 w 834"/>
                <a:gd name="T93" fmla="*/ 307 h 813"/>
                <a:gd name="T94" fmla="*/ 87 w 834"/>
                <a:gd name="T95" fmla="*/ 307 h 813"/>
                <a:gd name="T96" fmla="*/ 89 w 834"/>
                <a:gd name="T97" fmla="*/ 307 h 8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4"/>
                <a:gd name="T148" fmla="*/ 0 h 813"/>
                <a:gd name="T149" fmla="*/ 834 w 834"/>
                <a:gd name="T150" fmla="*/ 813 h 8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4" h="813">
                  <a:moveTo>
                    <a:pt x="764" y="374"/>
                  </a:moveTo>
                  <a:lnTo>
                    <a:pt x="753" y="370"/>
                  </a:lnTo>
                  <a:lnTo>
                    <a:pt x="741" y="365"/>
                  </a:lnTo>
                  <a:lnTo>
                    <a:pt x="729" y="363"/>
                  </a:lnTo>
                  <a:lnTo>
                    <a:pt x="717" y="362"/>
                  </a:lnTo>
                  <a:lnTo>
                    <a:pt x="705" y="362"/>
                  </a:lnTo>
                  <a:lnTo>
                    <a:pt x="691" y="363"/>
                  </a:lnTo>
                  <a:lnTo>
                    <a:pt x="679" y="365"/>
                  </a:lnTo>
                  <a:lnTo>
                    <a:pt x="666" y="369"/>
                  </a:lnTo>
                  <a:lnTo>
                    <a:pt x="659" y="371"/>
                  </a:lnTo>
                  <a:lnTo>
                    <a:pt x="654" y="373"/>
                  </a:lnTo>
                  <a:lnTo>
                    <a:pt x="647" y="375"/>
                  </a:lnTo>
                  <a:lnTo>
                    <a:pt x="640" y="379"/>
                  </a:lnTo>
                  <a:lnTo>
                    <a:pt x="634" y="382"/>
                  </a:lnTo>
                  <a:lnTo>
                    <a:pt x="628" y="385"/>
                  </a:lnTo>
                  <a:lnTo>
                    <a:pt x="622" y="389"/>
                  </a:lnTo>
                  <a:lnTo>
                    <a:pt x="616" y="393"/>
                  </a:lnTo>
                  <a:lnTo>
                    <a:pt x="610" y="376"/>
                  </a:lnTo>
                  <a:lnTo>
                    <a:pt x="606" y="363"/>
                  </a:lnTo>
                  <a:lnTo>
                    <a:pt x="602" y="352"/>
                  </a:lnTo>
                  <a:lnTo>
                    <a:pt x="598" y="341"/>
                  </a:lnTo>
                  <a:lnTo>
                    <a:pt x="613" y="326"/>
                  </a:lnTo>
                  <a:lnTo>
                    <a:pt x="625" y="311"/>
                  </a:lnTo>
                  <a:lnTo>
                    <a:pt x="636" y="293"/>
                  </a:lnTo>
                  <a:lnTo>
                    <a:pt x="645" y="275"/>
                  </a:lnTo>
                  <a:lnTo>
                    <a:pt x="652" y="256"/>
                  </a:lnTo>
                  <a:lnTo>
                    <a:pt x="657" y="236"/>
                  </a:lnTo>
                  <a:lnTo>
                    <a:pt x="660" y="216"/>
                  </a:lnTo>
                  <a:lnTo>
                    <a:pt x="662" y="196"/>
                  </a:lnTo>
                  <a:lnTo>
                    <a:pt x="660" y="176"/>
                  </a:lnTo>
                  <a:lnTo>
                    <a:pt x="657" y="156"/>
                  </a:lnTo>
                  <a:lnTo>
                    <a:pt x="653" y="137"/>
                  </a:lnTo>
                  <a:lnTo>
                    <a:pt x="646" y="120"/>
                  </a:lnTo>
                  <a:lnTo>
                    <a:pt x="638" y="103"/>
                  </a:lnTo>
                  <a:lnTo>
                    <a:pt x="628" y="86"/>
                  </a:lnTo>
                  <a:lnTo>
                    <a:pt x="617" y="71"/>
                  </a:lnTo>
                  <a:lnTo>
                    <a:pt x="604" y="57"/>
                  </a:lnTo>
                  <a:lnTo>
                    <a:pt x="590" y="44"/>
                  </a:lnTo>
                  <a:lnTo>
                    <a:pt x="575" y="33"/>
                  </a:lnTo>
                  <a:lnTo>
                    <a:pt x="558" y="23"/>
                  </a:lnTo>
                  <a:lnTo>
                    <a:pt x="542" y="15"/>
                  </a:lnTo>
                  <a:lnTo>
                    <a:pt x="524" y="8"/>
                  </a:lnTo>
                  <a:lnTo>
                    <a:pt x="505" y="4"/>
                  </a:lnTo>
                  <a:lnTo>
                    <a:pt x="485" y="1"/>
                  </a:lnTo>
                  <a:lnTo>
                    <a:pt x="465" y="0"/>
                  </a:lnTo>
                  <a:lnTo>
                    <a:pt x="445" y="1"/>
                  </a:lnTo>
                  <a:lnTo>
                    <a:pt x="426" y="4"/>
                  </a:lnTo>
                  <a:lnTo>
                    <a:pt x="407" y="8"/>
                  </a:lnTo>
                  <a:lnTo>
                    <a:pt x="388" y="15"/>
                  </a:lnTo>
                  <a:lnTo>
                    <a:pt x="372" y="23"/>
                  </a:lnTo>
                  <a:lnTo>
                    <a:pt x="355" y="33"/>
                  </a:lnTo>
                  <a:lnTo>
                    <a:pt x="341" y="44"/>
                  </a:lnTo>
                  <a:lnTo>
                    <a:pt x="326" y="57"/>
                  </a:lnTo>
                  <a:lnTo>
                    <a:pt x="314" y="71"/>
                  </a:lnTo>
                  <a:lnTo>
                    <a:pt x="302" y="86"/>
                  </a:lnTo>
                  <a:lnTo>
                    <a:pt x="293" y="103"/>
                  </a:lnTo>
                  <a:lnTo>
                    <a:pt x="284" y="120"/>
                  </a:lnTo>
                  <a:lnTo>
                    <a:pt x="277" y="137"/>
                  </a:lnTo>
                  <a:lnTo>
                    <a:pt x="273" y="156"/>
                  </a:lnTo>
                  <a:lnTo>
                    <a:pt x="270" y="176"/>
                  </a:lnTo>
                  <a:lnTo>
                    <a:pt x="268" y="196"/>
                  </a:lnTo>
                  <a:lnTo>
                    <a:pt x="270" y="214"/>
                  </a:lnTo>
                  <a:lnTo>
                    <a:pt x="272" y="231"/>
                  </a:lnTo>
                  <a:lnTo>
                    <a:pt x="275" y="247"/>
                  </a:lnTo>
                  <a:lnTo>
                    <a:pt x="281" y="263"/>
                  </a:lnTo>
                  <a:lnTo>
                    <a:pt x="287" y="279"/>
                  </a:lnTo>
                  <a:lnTo>
                    <a:pt x="295" y="294"/>
                  </a:lnTo>
                  <a:lnTo>
                    <a:pt x="304" y="309"/>
                  </a:lnTo>
                  <a:lnTo>
                    <a:pt x="314" y="322"/>
                  </a:lnTo>
                  <a:lnTo>
                    <a:pt x="302" y="315"/>
                  </a:lnTo>
                  <a:lnTo>
                    <a:pt x="287" y="309"/>
                  </a:lnTo>
                  <a:lnTo>
                    <a:pt x="273" y="301"/>
                  </a:lnTo>
                  <a:lnTo>
                    <a:pt x="258" y="293"/>
                  </a:lnTo>
                  <a:lnTo>
                    <a:pt x="243" y="285"/>
                  </a:lnTo>
                  <a:lnTo>
                    <a:pt x="227" y="276"/>
                  </a:lnTo>
                  <a:lnTo>
                    <a:pt x="212" y="269"/>
                  </a:lnTo>
                  <a:lnTo>
                    <a:pt x="197" y="261"/>
                  </a:lnTo>
                  <a:lnTo>
                    <a:pt x="184" y="254"/>
                  </a:lnTo>
                  <a:lnTo>
                    <a:pt x="171" y="247"/>
                  </a:lnTo>
                  <a:lnTo>
                    <a:pt x="160" y="241"/>
                  </a:lnTo>
                  <a:lnTo>
                    <a:pt x="150" y="235"/>
                  </a:lnTo>
                  <a:lnTo>
                    <a:pt x="141" y="231"/>
                  </a:lnTo>
                  <a:lnTo>
                    <a:pt x="135" y="229"/>
                  </a:lnTo>
                  <a:lnTo>
                    <a:pt x="131" y="226"/>
                  </a:lnTo>
                  <a:lnTo>
                    <a:pt x="130" y="225"/>
                  </a:lnTo>
                  <a:lnTo>
                    <a:pt x="122" y="222"/>
                  </a:lnTo>
                  <a:lnTo>
                    <a:pt x="115" y="220"/>
                  </a:lnTo>
                  <a:lnTo>
                    <a:pt x="107" y="217"/>
                  </a:lnTo>
                  <a:lnTo>
                    <a:pt x="100" y="216"/>
                  </a:lnTo>
                  <a:lnTo>
                    <a:pt x="92" y="216"/>
                  </a:lnTo>
                  <a:lnTo>
                    <a:pt x="84" y="216"/>
                  </a:lnTo>
                  <a:lnTo>
                    <a:pt x="76" y="217"/>
                  </a:lnTo>
                  <a:lnTo>
                    <a:pt x="69" y="220"/>
                  </a:lnTo>
                  <a:lnTo>
                    <a:pt x="62" y="222"/>
                  </a:lnTo>
                  <a:lnTo>
                    <a:pt x="55" y="225"/>
                  </a:lnTo>
                  <a:lnTo>
                    <a:pt x="49" y="230"/>
                  </a:lnTo>
                  <a:lnTo>
                    <a:pt x="43" y="234"/>
                  </a:lnTo>
                  <a:lnTo>
                    <a:pt x="37" y="239"/>
                  </a:lnTo>
                  <a:lnTo>
                    <a:pt x="33" y="245"/>
                  </a:lnTo>
                  <a:lnTo>
                    <a:pt x="29" y="252"/>
                  </a:lnTo>
                  <a:lnTo>
                    <a:pt x="24" y="259"/>
                  </a:lnTo>
                  <a:lnTo>
                    <a:pt x="20" y="267"/>
                  </a:lnTo>
                  <a:lnTo>
                    <a:pt x="16" y="277"/>
                  </a:lnTo>
                  <a:lnTo>
                    <a:pt x="15" y="286"/>
                  </a:lnTo>
                  <a:lnTo>
                    <a:pt x="14" y="296"/>
                  </a:lnTo>
                  <a:lnTo>
                    <a:pt x="16" y="315"/>
                  </a:lnTo>
                  <a:lnTo>
                    <a:pt x="23" y="332"/>
                  </a:lnTo>
                  <a:lnTo>
                    <a:pt x="33" y="346"/>
                  </a:lnTo>
                  <a:lnTo>
                    <a:pt x="45" y="357"/>
                  </a:lnTo>
                  <a:lnTo>
                    <a:pt x="40" y="369"/>
                  </a:lnTo>
                  <a:lnTo>
                    <a:pt x="33" y="381"/>
                  </a:lnTo>
                  <a:lnTo>
                    <a:pt x="25" y="395"/>
                  </a:lnTo>
                  <a:lnTo>
                    <a:pt x="17" y="410"/>
                  </a:lnTo>
                  <a:lnTo>
                    <a:pt x="11" y="423"/>
                  </a:lnTo>
                  <a:lnTo>
                    <a:pt x="5" y="434"/>
                  </a:lnTo>
                  <a:lnTo>
                    <a:pt x="1" y="442"/>
                  </a:lnTo>
                  <a:lnTo>
                    <a:pt x="0" y="444"/>
                  </a:lnTo>
                  <a:lnTo>
                    <a:pt x="254" y="578"/>
                  </a:lnTo>
                  <a:lnTo>
                    <a:pt x="255" y="576"/>
                  </a:lnTo>
                  <a:lnTo>
                    <a:pt x="255" y="575"/>
                  </a:lnTo>
                  <a:lnTo>
                    <a:pt x="255" y="574"/>
                  </a:lnTo>
                  <a:lnTo>
                    <a:pt x="251" y="586"/>
                  </a:lnTo>
                  <a:lnTo>
                    <a:pt x="244" y="609"/>
                  </a:lnTo>
                  <a:lnTo>
                    <a:pt x="237" y="629"/>
                  </a:lnTo>
                  <a:lnTo>
                    <a:pt x="234" y="638"/>
                  </a:lnTo>
                  <a:lnTo>
                    <a:pt x="236" y="638"/>
                  </a:lnTo>
                  <a:lnTo>
                    <a:pt x="242" y="638"/>
                  </a:lnTo>
                  <a:lnTo>
                    <a:pt x="252" y="638"/>
                  </a:lnTo>
                  <a:lnTo>
                    <a:pt x="264" y="638"/>
                  </a:lnTo>
                  <a:lnTo>
                    <a:pt x="278" y="638"/>
                  </a:lnTo>
                  <a:lnTo>
                    <a:pt x="296" y="638"/>
                  </a:lnTo>
                  <a:lnTo>
                    <a:pt x="314" y="638"/>
                  </a:lnTo>
                  <a:lnTo>
                    <a:pt x="334" y="638"/>
                  </a:lnTo>
                  <a:lnTo>
                    <a:pt x="354" y="638"/>
                  </a:lnTo>
                  <a:lnTo>
                    <a:pt x="374" y="638"/>
                  </a:lnTo>
                  <a:lnTo>
                    <a:pt x="394" y="638"/>
                  </a:lnTo>
                  <a:lnTo>
                    <a:pt x="414" y="638"/>
                  </a:lnTo>
                  <a:lnTo>
                    <a:pt x="432" y="638"/>
                  </a:lnTo>
                  <a:lnTo>
                    <a:pt x="447" y="638"/>
                  </a:lnTo>
                  <a:lnTo>
                    <a:pt x="462" y="638"/>
                  </a:lnTo>
                  <a:lnTo>
                    <a:pt x="473" y="638"/>
                  </a:lnTo>
                  <a:lnTo>
                    <a:pt x="472" y="644"/>
                  </a:lnTo>
                  <a:lnTo>
                    <a:pt x="472" y="651"/>
                  </a:lnTo>
                  <a:lnTo>
                    <a:pt x="471" y="658"/>
                  </a:lnTo>
                  <a:lnTo>
                    <a:pt x="471" y="664"/>
                  </a:lnTo>
                  <a:lnTo>
                    <a:pt x="472" y="688"/>
                  </a:lnTo>
                  <a:lnTo>
                    <a:pt x="475" y="709"/>
                  </a:lnTo>
                  <a:lnTo>
                    <a:pt x="481" y="729"/>
                  </a:lnTo>
                  <a:lnTo>
                    <a:pt x="488" y="748"/>
                  </a:lnTo>
                  <a:lnTo>
                    <a:pt x="498" y="764"/>
                  </a:lnTo>
                  <a:lnTo>
                    <a:pt x="510" y="779"/>
                  </a:lnTo>
                  <a:lnTo>
                    <a:pt x="525" y="791"/>
                  </a:lnTo>
                  <a:lnTo>
                    <a:pt x="540" y="801"/>
                  </a:lnTo>
                  <a:lnTo>
                    <a:pt x="552" y="805"/>
                  </a:lnTo>
                  <a:lnTo>
                    <a:pt x="563" y="810"/>
                  </a:lnTo>
                  <a:lnTo>
                    <a:pt x="575" y="812"/>
                  </a:lnTo>
                  <a:lnTo>
                    <a:pt x="587" y="813"/>
                  </a:lnTo>
                  <a:lnTo>
                    <a:pt x="600" y="813"/>
                  </a:lnTo>
                  <a:lnTo>
                    <a:pt x="613" y="812"/>
                  </a:lnTo>
                  <a:lnTo>
                    <a:pt x="626" y="810"/>
                  </a:lnTo>
                  <a:lnTo>
                    <a:pt x="639" y="806"/>
                  </a:lnTo>
                  <a:lnTo>
                    <a:pt x="660" y="798"/>
                  </a:lnTo>
                  <a:lnTo>
                    <a:pt x="683" y="786"/>
                  </a:lnTo>
                  <a:lnTo>
                    <a:pt x="704" y="772"/>
                  </a:lnTo>
                  <a:lnTo>
                    <a:pt x="724" y="754"/>
                  </a:lnTo>
                  <a:lnTo>
                    <a:pt x="743" y="734"/>
                  </a:lnTo>
                  <a:lnTo>
                    <a:pt x="761" y="712"/>
                  </a:lnTo>
                  <a:lnTo>
                    <a:pt x="778" y="689"/>
                  </a:lnTo>
                  <a:lnTo>
                    <a:pt x="794" y="662"/>
                  </a:lnTo>
                  <a:lnTo>
                    <a:pt x="803" y="642"/>
                  </a:lnTo>
                  <a:lnTo>
                    <a:pt x="811" y="623"/>
                  </a:lnTo>
                  <a:lnTo>
                    <a:pt x="818" y="603"/>
                  </a:lnTo>
                  <a:lnTo>
                    <a:pt x="824" y="584"/>
                  </a:lnTo>
                  <a:lnTo>
                    <a:pt x="828" y="565"/>
                  </a:lnTo>
                  <a:lnTo>
                    <a:pt x="831" y="548"/>
                  </a:lnTo>
                  <a:lnTo>
                    <a:pt x="833" y="530"/>
                  </a:lnTo>
                  <a:lnTo>
                    <a:pt x="834" y="512"/>
                  </a:lnTo>
                  <a:lnTo>
                    <a:pt x="833" y="489"/>
                  </a:lnTo>
                  <a:lnTo>
                    <a:pt x="829" y="468"/>
                  </a:lnTo>
                  <a:lnTo>
                    <a:pt x="824" y="447"/>
                  </a:lnTo>
                  <a:lnTo>
                    <a:pt x="816" y="429"/>
                  </a:lnTo>
                  <a:lnTo>
                    <a:pt x="806" y="412"/>
                  </a:lnTo>
                  <a:lnTo>
                    <a:pt x="794" y="397"/>
                  </a:lnTo>
                  <a:lnTo>
                    <a:pt x="779" y="384"/>
                  </a:lnTo>
                  <a:lnTo>
                    <a:pt x="764" y="374"/>
                  </a:lnTo>
                  <a:close/>
                  <a:moveTo>
                    <a:pt x="87" y="307"/>
                  </a:moveTo>
                  <a:lnTo>
                    <a:pt x="87" y="307"/>
                  </a:lnTo>
                  <a:lnTo>
                    <a:pt x="89" y="307"/>
                  </a:lnTo>
                  <a:lnTo>
                    <a:pt x="89" y="309"/>
                  </a:lnTo>
                  <a:lnTo>
                    <a:pt x="89" y="307"/>
                  </a:lnTo>
                  <a:lnTo>
                    <a:pt x="87" y="307"/>
                  </a:lnTo>
                  <a:close/>
                </a:path>
              </a:pathLst>
            </a:custGeom>
            <a:solidFill>
              <a:srgbClr val="FFFFFF"/>
            </a:solidFill>
            <a:ln w="9525">
              <a:noFill/>
              <a:round/>
              <a:headEnd/>
              <a:tailEnd/>
            </a:ln>
          </p:spPr>
          <p:txBody>
            <a:bodyPr/>
            <a:lstStyle/>
            <a:p>
              <a:endParaRPr lang="en-US"/>
            </a:p>
          </p:txBody>
        </p:sp>
        <p:sp>
          <p:nvSpPr>
            <p:cNvPr id="23595" name="Freeform 51"/>
            <p:cNvSpPr>
              <a:spLocks noChangeAspect="1"/>
            </p:cNvSpPr>
            <p:nvPr/>
          </p:nvSpPr>
          <p:spPr bwMode="auto">
            <a:xfrm>
              <a:off x="4715" y="1349"/>
              <a:ext cx="231" cy="409"/>
            </a:xfrm>
            <a:custGeom>
              <a:avLst/>
              <a:gdLst>
                <a:gd name="T0" fmla="*/ 9 w 293"/>
                <a:gd name="T1" fmla="*/ 515 h 515"/>
                <a:gd name="T2" fmla="*/ 37 w 293"/>
                <a:gd name="T3" fmla="*/ 515 h 515"/>
                <a:gd name="T4" fmla="*/ 76 w 293"/>
                <a:gd name="T5" fmla="*/ 515 h 515"/>
                <a:gd name="T6" fmla="*/ 123 w 293"/>
                <a:gd name="T7" fmla="*/ 515 h 515"/>
                <a:gd name="T8" fmla="*/ 170 w 293"/>
                <a:gd name="T9" fmla="*/ 515 h 515"/>
                <a:gd name="T10" fmla="*/ 216 w 293"/>
                <a:gd name="T11" fmla="*/ 515 h 515"/>
                <a:gd name="T12" fmla="*/ 256 w 293"/>
                <a:gd name="T13" fmla="*/ 515 h 515"/>
                <a:gd name="T14" fmla="*/ 284 w 293"/>
                <a:gd name="T15" fmla="*/ 515 h 515"/>
                <a:gd name="T16" fmla="*/ 288 w 293"/>
                <a:gd name="T17" fmla="*/ 501 h 515"/>
                <a:gd name="T18" fmla="*/ 270 w 293"/>
                <a:gd name="T19" fmla="*/ 449 h 515"/>
                <a:gd name="T20" fmla="*/ 248 w 293"/>
                <a:gd name="T21" fmla="*/ 381 h 515"/>
                <a:gd name="T22" fmla="*/ 226 w 293"/>
                <a:gd name="T23" fmla="*/ 314 h 515"/>
                <a:gd name="T24" fmla="*/ 214 w 293"/>
                <a:gd name="T25" fmla="*/ 276 h 515"/>
                <a:gd name="T26" fmla="*/ 209 w 293"/>
                <a:gd name="T27" fmla="*/ 262 h 515"/>
                <a:gd name="T28" fmla="*/ 214 w 293"/>
                <a:gd name="T29" fmla="*/ 252 h 515"/>
                <a:gd name="T30" fmla="*/ 227 w 293"/>
                <a:gd name="T31" fmla="*/ 243 h 515"/>
                <a:gd name="T32" fmla="*/ 244 w 293"/>
                <a:gd name="T33" fmla="*/ 229 h 515"/>
                <a:gd name="T34" fmla="*/ 261 w 293"/>
                <a:gd name="T35" fmla="*/ 206 h 515"/>
                <a:gd name="T36" fmla="*/ 274 w 293"/>
                <a:gd name="T37" fmla="*/ 180 h 515"/>
                <a:gd name="T38" fmla="*/ 280 w 293"/>
                <a:gd name="T39" fmla="*/ 151 h 515"/>
                <a:gd name="T40" fmla="*/ 279 w 293"/>
                <a:gd name="T41" fmla="*/ 109 h 515"/>
                <a:gd name="T42" fmla="*/ 258 w 293"/>
                <a:gd name="T43" fmla="*/ 60 h 515"/>
                <a:gd name="T44" fmla="*/ 221 w 293"/>
                <a:gd name="T45" fmla="*/ 23 h 515"/>
                <a:gd name="T46" fmla="*/ 173 w 293"/>
                <a:gd name="T47" fmla="*/ 2 h 515"/>
                <a:gd name="T48" fmla="*/ 119 w 293"/>
                <a:gd name="T49" fmla="*/ 2 h 515"/>
                <a:gd name="T50" fmla="*/ 70 w 293"/>
                <a:gd name="T51" fmla="*/ 23 h 515"/>
                <a:gd name="T52" fmla="*/ 35 w 293"/>
                <a:gd name="T53" fmla="*/ 60 h 515"/>
                <a:gd name="T54" fmla="*/ 14 w 293"/>
                <a:gd name="T55" fmla="*/ 109 h 515"/>
                <a:gd name="T56" fmla="*/ 13 w 293"/>
                <a:gd name="T57" fmla="*/ 151 h 515"/>
                <a:gd name="T58" fmla="*/ 19 w 293"/>
                <a:gd name="T59" fmla="*/ 181 h 515"/>
                <a:gd name="T60" fmla="*/ 32 w 293"/>
                <a:gd name="T61" fmla="*/ 208 h 515"/>
                <a:gd name="T62" fmla="*/ 49 w 293"/>
                <a:gd name="T63" fmla="*/ 230 h 515"/>
                <a:gd name="T64" fmla="*/ 66 w 293"/>
                <a:gd name="T65" fmla="*/ 244 h 515"/>
                <a:gd name="T66" fmla="*/ 79 w 293"/>
                <a:gd name="T67" fmla="*/ 253 h 515"/>
                <a:gd name="T68" fmla="*/ 85 w 293"/>
                <a:gd name="T69" fmla="*/ 262 h 515"/>
                <a:gd name="T70" fmla="*/ 80 w 293"/>
                <a:gd name="T71" fmla="*/ 278 h 515"/>
                <a:gd name="T72" fmla="*/ 68 w 293"/>
                <a:gd name="T73" fmla="*/ 314 h 515"/>
                <a:gd name="T74" fmla="*/ 45 w 293"/>
                <a:gd name="T75" fmla="*/ 382 h 515"/>
                <a:gd name="T76" fmla="*/ 23 w 293"/>
                <a:gd name="T77" fmla="*/ 449 h 515"/>
                <a:gd name="T78" fmla="*/ 5 w 293"/>
                <a:gd name="T79" fmla="*/ 501 h 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515"/>
                <a:gd name="T122" fmla="*/ 293 w 293"/>
                <a:gd name="T123" fmla="*/ 515 h 5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515">
                  <a:moveTo>
                    <a:pt x="0" y="515"/>
                  </a:moveTo>
                  <a:lnTo>
                    <a:pt x="9" y="515"/>
                  </a:lnTo>
                  <a:lnTo>
                    <a:pt x="22" y="515"/>
                  </a:lnTo>
                  <a:lnTo>
                    <a:pt x="37" y="515"/>
                  </a:lnTo>
                  <a:lnTo>
                    <a:pt x="56" y="515"/>
                  </a:lnTo>
                  <a:lnTo>
                    <a:pt x="76" y="515"/>
                  </a:lnTo>
                  <a:lnTo>
                    <a:pt x="98" y="515"/>
                  </a:lnTo>
                  <a:lnTo>
                    <a:pt x="123" y="515"/>
                  </a:lnTo>
                  <a:lnTo>
                    <a:pt x="146" y="515"/>
                  </a:lnTo>
                  <a:lnTo>
                    <a:pt x="170" y="515"/>
                  </a:lnTo>
                  <a:lnTo>
                    <a:pt x="194" y="515"/>
                  </a:lnTo>
                  <a:lnTo>
                    <a:pt x="216" y="515"/>
                  </a:lnTo>
                  <a:lnTo>
                    <a:pt x="237" y="515"/>
                  </a:lnTo>
                  <a:lnTo>
                    <a:pt x="256" y="515"/>
                  </a:lnTo>
                  <a:lnTo>
                    <a:pt x="271" y="515"/>
                  </a:lnTo>
                  <a:lnTo>
                    <a:pt x="284" y="515"/>
                  </a:lnTo>
                  <a:lnTo>
                    <a:pt x="293" y="515"/>
                  </a:lnTo>
                  <a:lnTo>
                    <a:pt x="288" y="501"/>
                  </a:lnTo>
                  <a:lnTo>
                    <a:pt x="280" y="478"/>
                  </a:lnTo>
                  <a:lnTo>
                    <a:pt x="270" y="449"/>
                  </a:lnTo>
                  <a:lnTo>
                    <a:pt x="259" y="417"/>
                  </a:lnTo>
                  <a:lnTo>
                    <a:pt x="248" y="381"/>
                  </a:lnTo>
                  <a:lnTo>
                    <a:pt x="237" y="346"/>
                  </a:lnTo>
                  <a:lnTo>
                    <a:pt x="226" y="314"/>
                  </a:lnTo>
                  <a:lnTo>
                    <a:pt x="216" y="285"/>
                  </a:lnTo>
                  <a:lnTo>
                    <a:pt x="214" y="276"/>
                  </a:lnTo>
                  <a:lnTo>
                    <a:pt x="211" y="269"/>
                  </a:lnTo>
                  <a:lnTo>
                    <a:pt x="209" y="262"/>
                  </a:lnTo>
                  <a:lnTo>
                    <a:pt x="207" y="256"/>
                  </a:lnTo>
                  <a:lnTo>
                    <a:pt x="214" y="252"/>
                  </a:lnTo>
                  <a:lnTo>
                    <a:pt x="220" y="248"/>
                  </a:lnTo>
                  <a:lnTo>
                    <a:pt x="227" y="243"/>
                  </a:lnTo>
                  <a:lnTo>
                    <a:pt x="234" y="239"/>
                  </a:lnTo>
                  <a:lnTo>
                    <a:pt x="244" y="229"/>
                  </a:lnTo>
                  <a:lnTo>
                    <a:pt x="254" y="218"/>
                  </a:lnTo>
                  <a:lnTo>
                    <a:pt x="261" y="206"/>
                  </a:lnTo>
                  <a:lnTo>
                    <a:pt x="268" y="193"/>
                  </a:lnTo>
                  <a:lnTo>
                    <a:pt x="274" y="180"/>
                  </a:lnTo>
                  <a:lnTo>
                    <a:pt x="278" y="165"/>
                  </a:lnTo>
                  <a:lnTo>
                    <a:pt x="280" y="151"/>
                  </a:lnTo>
                  <a:lnTo>
                    <a:pt x="281" y="135"/>
                  </a:lnTo>
                  <a:lnTo>
                    <a:pt x="279" y="109"/>
                  </a:lnTo>
                  <a:lnTo>
                    <a:pt x="270" y="83"/>
                  </a:lnTo>
                  <a:lnTo>
                    <a:pt x="258" y="60"/>
                  </a:lnTo>
                  <a:lnTo>
                    <a:pt x="241" y="40"/>
                  </a:lnTo>
                  <a:lnTo>
                    <a:pt x="221" y="23"/>
                  </a:lnTo>
                  <a:lnTo>
                    <a:pt x="198" y="11"/>
                  </a:lnTo>
                  <a:lnTo>
                    <a:pt x="173" y="2"/>
                  </a:lnTo>
                  <a:lnTo>
                    <a:pt x="146" y="0"/>
                  </a:lnTo>
                  <a:lnTo>
                    <a:pt x="119" y="2"/>
                  </a:lnTo>
                  <a:lnTo>
                    <a:pt x="94" y="11"/>
                  </a:lnTo>
                  <a:lnTo>
                    <a:pt x="70" y="23"/>
                  </a:lnTo>
                  <a:lnTo>
                    <a:pt x="50" y="40"/>
                  </a:lnTo>
                  <a:lnTo>
                    <a:pt x="35" y="60"/>
                  </a:lnTo>
                  <a:lnTo>
                    <a:pt x="22" y="83"/>
                  </a:lnTo>
                  <a:lnTo>
                    <a:pt x="14" y="109"/>
                  </a:lnTo>
                  <a:lnTo>
                    <a:pt x="12" y="135"/>
                  </a:lnTo>
                  <a:lnTo>
                    <a:pt x="13" y="151"/>
                  </a:lnTo>
                  <a:lnTo>
                    <a:pt x="15" y="166"/>
                  </a:lnTo>
                  <a:lnTo>
                    <a:pt x="19" y="181"/>
                  </a:lnTo>
                  <a:lnTo>
                    <a:pt x="25" y="194"/>
                  </a:lnTo>
                  <a:lnTo>
                    <a:pt x="32" y="208"/>
                  </a:lnTo>
                  <a:lnTo>
                    <a:pt x="40" y="219"/>
                  </a:lnTo>
                  <a:lnTo>
                    <a:pt x="49" y="230"/>
                  </a:lnTo>
                  <a:lnTo>
                    <a:pt x="60" y="240"/>
                  </a:lnTo>
                  <a:lnTo>
                    <a:pt x="66" y="244"/>
                  </a:lnTo>
                  <a:lnTo>
                    <a:pt x="73" y="249"/>
                  </a:lnTo>
                  <a:lnTo>
                    <a:pt x="79" y="253"/>
                  </a:lnTo>
                  <a:lnTo>
                    <a:pt x="87" y="256"/>
                  </a:lnTo>
                  <a:lnTo>
                    <a:pt x="85" y="262"/>
                  </a:lnTo>
                  <a:lnTo>
                    <a:pt x="83" y="269"/>
                  </a:lnTo>
                  <a:lnTo>
                    <a:pt x="80" y="278"/>
                  </a:lnTo>
                  <a:lnTo>
                    <a:pt x="77" y="286"/>
                  </a:lnTo>
                  <a:lnTo>
                    <a:pt x="68" y="314"/>
                  </a:lnTo>
                  <a:lnTo>
                    <a:pt x="57" y="348"/>
                  </a:lnTo>
                  <a:lnTo>
                    <a:pt x="45" y="382"/>
                  </a:lnTo>
                  <a:lnTo>
                    <a:pt x="34" y="417"/>
                  </a:lnTo>
                  <a:lnTo>
                    <a:pt x="23" y="449"/>
                  </a:lnTo>
                  <a:lnTo>
                    <a:pt x="13" y="478"/>
                  </a:lnTo>
                  <a:lnTo>
                    <a:pt x="5" y="501"/>
                  </a:lnTo>
                  <a:lnTo>
                    <a:pt x="0" y="515"/>
                  </a:lnTo>
                  <a:close/>
                </a:path>
              </a:pathLst>
            </a:custGeom>
            <a:solidFill>
              <a:srgbClr val="3F9EFF"/>
            </a:solidFill>
            <a:ln w="9525">
              <a:noFill/>
              <a:round/>
              <a:headEnd/>
              <a:tailEnd/>
            </a:ln>
          </p:spPr>
          <p:txBody>
            <a:bodyPr/>
            <a:lstStyle/>
            <a:p>
              <a:endParaRPr lang="en-US"/>
            </a:p>
          </p:txBody>
        </p:sp>
        <p:sp>
          <p:nvSpPr>
            <p:cNvPr id="23596" name="Freeform 52"/>
            <p:cNvSpPr>
              <a:spLocks noChangeAspect="1"/>
            </p:cNvSpPr>
            <p:nvPr/>
          </p:nvSpPr>
          <p:spPr bwMode="auto">
            <a:xfrm>
              <a:off x="4715" y="1349"/>
              <a:ext cx="231" cy="409"/>
            </a:xfrm>
            <a:custGeom>
              <a:avLst/>
              <a:gdLst>
                <a:gd name="T0" fmla="*/ 49 w 293"/>
                <a:gd name="T1" fmla="*/ 230 h 515"/>
                <a:gd name="T2" fmla="*/ 32 w 293"/>
                <a:gd name="T3" fmla="*/ 208 h 515"/>
                <a:gd name="T4" fmla="*/ 19 w 293"/>
                <a:gd name="T5" fmla="*/ 181 h 515"/>
                <a:gd name="T6" fmla="*/ 13 w 293"/>
                <a:gd name="T7" fmla="*/ 151 h 515"/>
                <a:gd name="T8" fmla="*/ 14 w 293"/>
                <a:gd name="T9" fmla="*/ 109 h 515"/>
                <a:gd name="T10" fmla="*/ 35 w 293"/>
                <a:gd name="T11" fmla="*/ 60 h 515"/>
                <a:gd name="T12" fmla="*/ 70 w 293"/>
                <a:gd name="T13" fmla="*/ 23 h 515"/>
                <a:gd name="T14" fmla="*/ 119 w 293"/>
                <a:gd name="T15" fmla="*/ 2 h 515"/>
                <a:gd name="T16" fmla="*/ 173 w 293"/>
                <a:gd name="T17" fmla="*/ 2 h 515"/>
                <a:gd name="T18" fmla="*/ 221 w 293"/>
                <a:gd name="T19" fmla="*/ 23 h 515"/>
                <a:gd name="T20" fmla="*/ 258 w 293"/>
                <a:gd name="T21" fmla="*/ 60 h 515"/>
                <a:gd name="T22" fmla="*/ 279 w 293"/>
                <a:gd name="T23" fmla="*/ 109 h 515"/>
                <a:gd name="T24" fmla="*/ 280 w 293"/>
                <a:gd name="T25" fmla="*/ 151 h 515"/>
                <a:gd name="T26" fmla="*/ 274 w 293"/>
                <a:gd name="T27" fmla="*/ 180 h 515"/>
                <a:gd name="T28" fmla="*/ 261 w 293"/>
                <a:gd name="T29" fmla="*/ 206 h 515"/>
                <a:gd name="T30" fmla="*/ 244 w 293"/>
                <a:gd name="T31" fmla="*/ 229 h 515"/>
                <a:gd name="T32" fmla="*/ 227 w 293"/>
                <a:gd name="T33" fmla="*/ 243 h 515"/>
                <a:gd name="T34" fmla="*/ 214 w 293"/>
                <a:gd name="T35" fmla="*/ 252 h 515"/>
                <a:gd name="T36" fmla="*/ 209 w 293"/>
                <a:gd name="T37" fmla="*/ 262 h 515"/>
                <a:gd name="T38" fmla="*/ 214 w 293"/>
                <a:gd name="T39" fmla="*/ 276 h 515"/>
                <a:gd name="T40" fmla="*/ 226 w 293"/>
                <a:gd name="T41" fmla="*/ 314 h 515"/>
                <a:gd name="T42" fmla="*/ 248 w 293"/>
                <a:gd name="T43" fmla="*/ 381 h 515"/>
                <a:gd name="T44" fmla="*/ 270 w 293"/>
                <a:gd name="T45" fmla="*/ 449 h 515"/>
                <a:gd name="T46" fmla="*/ 288 w 293"/>
                <a:gd name="T47" fmla="*/ 501 h 515"/>
                <a:gd name="T48" fmla="*/ 284 w 293"/>
                <a:gd name="T49" fmla="*/ 515 h 515"/>
                <a:gd name="T50" fmla="*/ 256 w 293"/>
                <a:gd name="T51" fmla="*/ 515 h 515"/>
                <a:gd name="T52" fmla="*/ 216 w 293"/>
                <a:gd name="T53" fmla="*/ 515 h 515"/>
                <a:gd name="T54" fmla="*/ 170 w 293"/>
                <a:gd name="T55" fmla="*/ 515 h 515"/>
                <a:gd name="T56" fmla="*/ 123 w 293"/>
                <a:gd name="T57" fmla="*/ 515 h 515"/>
                <a:gd name="T58" fmla="*/ 76 w 293"/>
                <a:gd name="T59" fmla="*/ 515 h 515"/>
                <a:gd name="T60" fmla="*/ 37 w 293"/>
                <a:gd name="T61" fmla="*/ 515 h 515"/>
                <a:gd name="T62" fmla="*/ 9 w 293"/>
                <a:gd name="T63" fmla="*/ 515 h 515"/>
                <a:gd name="T64" fmla="*/ 5 w 293"/>
                <a:gd name="T65" fmla="*/ 501 h 515"/>
                <a:gd name="T66" fmla="*/ 23 w 293"/>
                <a:gd name="T67" fmla="*/ 449 h 515"/>
                <a:gd name="T68" fmla="*/ 45 w 293"/>
                <a:gd name="T69" fmla="*/ 382 h 515"/>
                <a:gd name="T70" fmla="*/ 68 w 293"/>
                <a:gd name="T71" fmla="*/ 314 h 515"/>
                <a:gd name="T72" fmla="*/ 80 w 293"/>
                <a:gd name="T73" fmla="*/ 278 h 515"/>
                <a:gd name="T74" fmla="*/ 85 w 293"/>
                <a:gd name="T75" fmla="*/ 262 h 515"/>
                <a:gd name="T76" fmla="*/ 79 w 293"/>
                <a:gd name="T77" fmla="*/ 253 h 515"/>
                <a:gd name="T78" fmla="*/ 66 w 293"/>
                <a:gd name="T79" fmla="*/ 244 h 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515"/>
                <a:gd name="T122" fmla="*/ 293 w 293"/>
                <a:gd name="T123" fmla="*/ 515 h 5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515">
                  <a:moveTo>
                    <a:pt x="60" y="240"/>
                  </a:moveTo>
                  <a:lnTo>
                    <a:pt x="49" y="230"/>
                  </a:lnTo>
                  <a:lnTo>
                    <a:pt x="40" y="219"/>
                  </a:lnTo>
                  <a:lnTo>
                    <a:pt x="32" y="208"/>
                  </a:lnTo>
                  <a:lnTo>
                    <a:pt x="25" y="194"/>
                  </a:lnTo>
                  <a:lnTo>
                    <a:pt x="19" y="181"/>
                  </a:lnTo>
                  <a:lnTo>
                    <a:pt x="15" y="166"/>
                  </a:lnTo>
                  <a:lnTo>
                    <a:pt x="13" y="151"/>
                  </a:lnTo>
                  <a:lnTo>
                    <a:pt x="12" y="135"/>
                  </a:lnTo>
                  <a:lnTo>
                    <a:pt x="14" y="109"/>
                  </a:lnTo>
                  <a:lnTo>
                    <a:pt x="22" y="83"/>
                  </a:lnTo>
                  <a:lnTo>
                    <a:pt x="35" y="60"/>
                  </a:lnTo>
                  <a:lnTo>
                    <a:pt x="50" y="40"/>
                  </a:lnTo>
                  <a:lnTo>
                    <a:pt x="70" y="23"/>
                  </a:lnTo>
                  <a:lnTo>
                    <a:pt x="94" y="11"/>
                  </a:lnTo>
                  <a:lnTo>
                    <a:pt x="119" y="2"/>
                  </a:lnTo>
                  <a:lnTo>
                    <a:pt x="146" y="0"/>
                  </a:lnTo>
                  <a:lnTo>
                    <a:pt x="173" y="2"/>
                  </a:lnTo>
                  <a:lnTo>
                    <a:pt x="198" y="11"/>
                  </a:lnTo>
                  <a:lnTo>
                    <a:pt x="221" y="23"/>
                  </a:lnTo>
                  <a:lnTo>
                    <a:pt x="241" y="40"/>
                  </a:lnTo>
                  <a:lnTo>
                    <a:pt x="258" y="60"/>
                  </a:lnTo>
                  <a:lnTo>
                    <a:pt x="270" y="83"/>
                  </a:lnTo>
                  <a:lnTo>
                    <a:pt x="279" y="109"/>
                  </a:lnTo>
                  <a:lnTo>
                    <a:pt x="281" y="135"/>
                  </a:lnTo>
                  <a:lnTo>
                    <a:pt x="280" y="151"/>
                  </a:lnTo>
                  <a:lnTo>
                    <a:pt x="278" y="165"/>
                  </a:lnTo>
                  <a:lnTo>
                    <a:pt x="274" y="180"/>
                  </a:lnTo>
                  <a:lnTo>
                    <a:pt x="268" y="193"/>
                  </a:lnTo>
                  <a:lnTo>
                    <a:pt x="261" y="206"/>
                  </a:lnTo>
                  <a:lnTo>
                    <a:pt x="254" y="218"/>
                  </a:lnTo>
                  <a:lnTo>
                    <a:pt x="244" y="229"/>
                  </a:lnTo>
                  <a:lnTo>
                    <a:pt x="234" y="239"/>
                  </a:lnTo>
                  <a:lnTo>
                    <a:pt x="227" y="243"/>
                  </a:lnTo>
                  <a:lnTo>
                    <a:pt x="220" y="248"/>
                  </a:lnTo>
                  <a:lnTo>
                    <a:pt x="214" y="252"/>
                  </a:lnTo>
                  <a:lnTo>
                    <a:pt x="207" y="256"/>
                  </a:lnTo>
                  <a:lnTo>
                    <a:pt x="209" y="262"/>
                  </a:lnTo>
                  <a:lnTo>
                    <a:pt x="211" y="269"/>
                  </a:lnTo>
                  <a:lnTo>
                    <a:pt x="214" y="276"/>
                  </a:lnTo>
                  <a:lnTo>
                    <a:pt x="216" y="285"/>
                  </a:lnTo>
                  <a:lnTo>
                    <a:pt x="226" y="314"/>
                  </a:lnTo>
                  <a:lnTo>
                    <a:pt x="237" y="346"/>
                  </a:lnTo>
                  <a:lnTo>
                    <a:pt x="248" y="381"/>
                  </a:lnTo>
                  <a:lnTo>
                    <a:pt x="259" y="417"/>
                  </a:lnTo>
                  <a:lnTo>
                    <a:pt x="270" y="449"/>
                  </a:lnTo>
                  <a:lnTo>
                    <a:pt x="280" y="478"/>
                  </a:lnTo>
                  <a:lnTo>
                    <a:pt x="288" y="501"/>
                  </a:lnTo>
                  <a:lnTo>
                    <a:pt x="293" y="515"/>
                  </a:lnTo>
                  <a:lnTo>
                    <a:pt x="284" y="515"/>
                  </a:lnTo>
                  <a:lnTo>
                    <a:pt x="271" y="515"/>
                  </a:lnTo>
                  <a:lnTo>
                    <a:pt x="256" y="515"/>
                  </a:lnTo>
                  <a:lnTo>
                    <a:pt x="237" y="515"/>
                  </a:lnTo>
                  <a:lnTo>
                    <a:pt x="216" y="515"/>
                  </a:lnTo>
                  <a:lnTo>
                    <a:pt x="194" y="515"/>
                  </a:lnTo>
                  <a:lnTo>
                    <a:pt x="170" y="515"/>
                  </a:lnTo>
                  <a:lnTo>
                    <a:pt x="146" y="515"/>
                  </a:lnTo>
                  <a:lnTo>
                    <a:pt x="123" y="515"/>
                  </a:lnTo>
                  <a:lnTo>
                    <a:pt x="98" y="515"/>
                  </a:lnTo>
                  <a:lnTo>
                    <a:pt x="76" y="515"/>
                  </a:lnTo>
                  <a:lnTo>
                    <a:pt x="56" y="515"/>
                  </a:lnTo>
                  <a:lnTo>
                    <a:pt x="37" y="515"/>
                  </a:lnTo>
                  <a:lnTo>
                    <a:pt x="22" y="515"/>
                  </a:lnTo>
                  <a:lnTo>
                    <a:pt x="9" y="515"/>
                  </a:lnTo>
                  <a:lnTo>
                    <a:pt x="0" y="515"/>
                  </a:lnTo>
                  <a:lnTo>
                    <a:pt x="5" y="501"/>
                  </a:lnTo>
                  <a:lnTo>
                    <a:pt x="13" y="478"/>
                  </a:lnTo>
                  <a:lnTo>
                    <a:pt x="23" y="449"/>
                  </a:lnTo>
                  <a:lnTo>
                    <a:pt x="34" y="417"/>
                  </a:lnTo>
                  <a:lnTo>
                    <a:pt x="45" y="382"/>
                  </a:lnTo>
                  <a:lnTo>
                    <a:pt x="57" y="348"/>
                  </a:lnTo>
                  <a:lnTo>
                    <a:pt x="68" y="314"/>
                  </a:lnTo>
                  <a:lnTo>
                    <a:pt x="77" y="286"/>
                  </a:lnTo>
                  <a:lnTo>
                    <a:pt x="80" y="278"/>
                  </a:lnTo>
                  <a:lnTo>
                    <a:pt x="83" y="269"/>
                  </a:lnTo>
                  <a:lnTo>
                    <a:pt x="85" y="262"/>
                  </a:lnTo>
                  <a:lnTo>
                    <a:pt x="87" y="256"/>
                  </a:lnTo>
                  <a:lnTo>
                    <a:pt x="79" y="253"/>
                  </a:lnTo>
                  <a:lnTo>
                    <a:pt x="73" y="249"/>
                  </a:lnTo>
                  <a:lnTo>
                    <a:pt x="66" y="244"/>
                  </a:lnTo>
                  <a:lnTo>
                    <a:pt x="60" y="240"/>
                  </a:lnTo>
                  <a:close/>
                </a:path>
              </a:pathLst>
            </a:custGeom>
            <a:solidFill>
              <a:srgbClr val="3F9EFF"/>
            </a:solidFill>
            <a:ln w="9525">
              <a:noFill/>
              <a:round/>
              <a:headEnd/>
              <a:tailEnd/>
            </a:ln>
          </p:spPr>
          <p:txBody>
            <a:bodyPr/>
            <a:lstStyle/>
            <a:p>
              <a:endParaRPr lang="en-US"/>
            </a:p>
          </p:txBody>
        </p:sp>
        <p:sp>
          <p:nvSpPr>
            <p:cNvPr id="23597" name="Freeform 53"/>
            <p:cNvSpPr>
              <a:spLocks noChangeAspect="1"/>
            </p:cNvSpPr>
            <p:nvPr/>
          </p:nvSpPr>
          <p:spPr bwMode="auto">
            <a:xfrm>
              <a:off x="4344" y="1770"/>
              <a:ext cx="81" cy="81"/>
            </a:xfrm>
            <a:custGeom>
              <a:avLst/>
              <a:gdLst>
                <a:gd name="T0" fmla="*/ 102 w 102"/>
                <a:gd name="T1" fmla="*/ 51 h 102"/>
                <a:gd name="T2" fmla="*/ 101 w 102"/>
                <a:gd name="T3" fmla="*/ 61 h 102"/>
                <a:gd name="T4" fmla="*/ 98 w 102"/>
                <a:gd name="T5" fmla="*/ 71 h 102"/>
                <a:gd name="T6" fmla="*/ 93 w 102"/>
                <a:gd name="T7" fmla="*/ 80 h 102"/>
                <a:gd name="T8" fmla="*/ 88 w 102"/>
                <a:gd name="T9" fmla="*/ 88 h 102"/>
                <a:gd name="T10" fmla="*/ 80 w 102"/>
                <a:gd name="T11" fmla="*/ 93 h 102"/>
                <a:gd name="T12" fmla="*/ 71 w 102"/>
                <a:gd name="T13" fmla="*/ 98 h 102"/>
                <a:gd name="T14" fmla="*/ 61 w 102"/>
                <a:gd name="T15" fmla="*/ 101 h 102"/>
                <a:gd name="T16" fmla="*/ 51 w 102"/>
                <a:gd name="T17" fmla="*/ 102 h 102"/>
                <a:gd name="T18" fmla="*/ 41 w 102"/>
                <a:gd name="T19" fmla="*/ 101 h 102"/>
                <a:gd name="T20" fmla="*/ 31 w 102"/>
                <a:gd name="T21" fmla="*/ 98 h 102"/>
                <a:gd name="T22" fmla="*/ 22 w 102"/>
                <a:gd name="T23" fmla="*/ 93 h 102"/>
                <a:gd name="T24" fmla="*/ 16 w 102"/>
                <a:gd name="T25" fmla="*/ 88 h 102"/>
                <a:gd name="T26" fmla="*/ 9 w 102"/>
                <a:gd name="T27" fmla="*/ 80 h 102"/>
                <a:gd name="T28" fmla="*/ 4 w 102"/>
                <a:gd name="T29" fmla="*/ 71 h 102"/>
                <a:gd name="T30" fmla="*/ 1 w 102"/>
                <a:gd name="T31" fmla="*/ 61 h 102"/>
                <a:gd name="T32" fmla="*/ 0 w 102"/>
                <a:gd name="T33" fmla="*/ 51 h 102"/>
                <a:gd name="T34" fmla="*/ 1 w 102"/>
                <a:gd name="T35" fmla="*/ 41 h 102"/>
                <a:gd name="T36" fmla="*/ 4 w 102"/>
                <a:gd name="T37" fmla="*/ 31 h 102"/>
                <a:gd name="T38" fmla="*/ 9 w 102"/>
                <a:gd name="T39" fmla="*/ 22 h 102"/>
                <a:gd name="T40" fmla="*/ 16 w 102"/>
                <a:gd name="T41" fmla="*/ 16 h 102"/>
                <a:gd name="T42" fmla="*/ 22 w 102"/>
                <a:gd name="T43" fmla="*/ 9 h 102"/>
                <a:gd name="T44" fmla="*/ 31 w 102"/>
                <a:gd name="T45" fmla="*/ 5 h 102"/>
                <a:gd name="T46" fmla="*/ 41 w 102"/>
                <a:gd name="T47" fmla="*/ 1 h 102"/>
                <a:gd name="T48" fmla="*/ 51 w 102"/>
                <a:gd name="T49" fmla="*/ 0 h 102"/>
                <a:gd name="T50" fmla="*/ 61 w 102"/>
                <a:gd name="T51" fmla="*/ 1 h 102"/>
                <a:gd name="T52" fmla="*/ 71 w 102"/>
                <a:gd name="T53" fmla="*/ 5 h 102"/>
                <a:gd name="T54" fmla="*/ 80 w 102"/>
                <a:gd name="T55" fmla="*/ 9 h 102"/>
                <a:gd name="T56" fmla="*/ 88 w 102"/>
                <a:gd name="T57" fmla="*/ 16 h 102"/>
                <a:gd name="T58" fmla="*/ 93 w 102"/>
                <a:gd name="T59" fmla="*/ 22 h 102"/>
                <a:gd name="T60" fmla="*/ 98 w 102"/>
                <a:gd name="T61" fmla="*/ 31 h 102"/>
                <a:gd name="T62" fmla="*/ 101 w 102"/>
                <a:gd name="T63" fmla="*/ 41 h 102"/>
                <a:gd name="T64" fmla="*/ 102 w 102"/>
                <a:gd name="T65" fmla="*/ 5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2"/>
                <a:gd name="T101" fmla="*/ 102 w 102"/>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2">
                  <a:moveTo>
                    <a:pt x="102" y="51"/>
                  </a:moveTo>
                  <a:lnTo>
                    <a:pt x="101" y="61"/>
                  </a:lnTo>
                  <a:lnTo>
                    <a:pt x="98" y="71"/>
                  </a:lnTo>
                  <a:lnTo>
                    <a:pt x="93" y="80"/>
                  </a:lnTo>
                  <a:lnTo>
                    <a:pt x="88" y="88"/>
                  </a:lnTo>
                  <a:lnTo>
                    <a:pt x="80" y="93"/>
                  </a:lnTo>
                  <a:lnTo>
                    <a:pt x="71" y="98"/>
                  </a:lnTo>
                  <a:lnTo>
                    <a:pt x="61" y="101"/>
                  </a:lnTo>
                  <a:lnTo>
                    <a:pt x="51" y="102"/>
                  </a:lnTo>
                  <a:lnTo>
                    <a:pt x="41" y="101"/>
                  </a:lnTo>
                  <a:lnTo>
                    <a:pt x="31" y="98"/>
                  </a:lnTo>
                  <a:lnTo>
                    <a:pt x="22" y="93"/>
                  </a:lnTo>
                  <a:lnTo>
                    <a:pt x="16" y="88"/>
                  </a:lnTo>
                  <a:lnTo>
                    <a:pt x="9" y="80"/>
                  </a:lnTo>
                  <a:lnTo>
                    <a:pt x="4" y="71"/>
                  </a:lnTo>
                  <a:lnTo>
                    <a:pt x="1" y="61"/>
                  </a:lnTo>
                  <a:lnTo>
                    <a:pt x="0" y="51"/>
                  </a:lnTo>
                  <a:lnTo>
                    <a:pt x="1" y="41"/>
                  </a:lnTo>
                  <a:lnTo>
                    <a:pt x="4" y="31"/>
                  </a:lnTo>
                  <a:lnTo>
                    <a:pt x="9" y="22"/>
                  </a:lnTo>
                  <a:lnTo>
                    <a:pt x="16" y="16"/>
                  </a:lnTo>
                  <a:lnTo>
                    <a:pt x="22" y="9"/>
                  </a:lnTo>
                  <a:lnTo>
                    <a:pt x="31" y="5"/>
                  </a:lnTo>
                  <a:lnTo>
                    <a:pt x="41" y="1"/>
                  </a:lnTo>
                  <a:lnTo>
                    <a:pt x="51" y="0"/>
                  </a:lnTo>
                  <a:lnTo>
                    <a:pt x="61" y="1"/>
                  </a:lnTo>
                  <a:lnTo>
                    <a:pt x="71" y="5"/>
                  </a:lnTo>
                  <a:lnTo>
                    <a:pt x="80" y="9"/>
                  </a:lnTo>
                  <a:lnTo>
                    <a:pt x="88" y="16"/>
                  </a:lnTo>
                  <a:lnTo>
                    <a:pt x="93" y="22"/>
                  </a:lnTo>
                  <a:lnTo>
                    <a:pt x="98" y="31"/>
                  </a:lnTo>
                  <a:lnTo>
                    <a:pt x="101" y="41"/>
                  </a:lnTo>
                  <a:lnTo>
                    <a:pt x="102" y="51"/>
                  </a:lnTo>
                  <a:close/>
                </a:path>
              </a:pathLst>
            </a:custGeom>
            <a:solidFill>
              <a:srgbClr val="FF66FF"/>
            </a:solidFill>
            <a:ln w="9525">
              <a:noFill/>
              <a:round/>
              <a:headEnd/>
              <a:tailEnd/>
            </a:ln>
          </p:spPr>
          <p:txBody>
            <a:bodyPr/>
            <a:lstStyle/>
            <a:p>
              <a:endParaRPr lang="en-US"/>
            </a:p>
          </p:txBody>
        </p:sp>
        <p:sp>
          <p:nvSpPr>
            <p:cNvPr id="23598" name="Freeform 54"/>
            <p:cNvSpPr>
              <a:spLocks noChangeAspect="1"/>
            </p:cNvSpPr>
            <p:nvPr/>
          </p:nvSpPr>
          <p:spPr bwMode="auto">
            <a:xfrm>
              <a:off x="5085" y="1232"/>
              <a:ext cx="121" cy="121"/>
            </a:xfrm>
            <a:custGeom>
              <a:avLst/>
              <a:gdLst>
                <a:gd name="T0" fmla="*/ 153 w 153"/>
                <a:gd name="T1" fmla="*/ 77 h 152"/>
                <a:gd name="T2" fmla="*/ 152 w 153"/>
                <a:gd name="T3" fmla="*/ 92 h 152"/>
                <a:gd name="T4" fmla="*/ 147 w 153"/>
                <a:gd name="T5" fmla="*/ 107 h 152"/>
                <a:gd name="T6" fmla="*/ 140 w 153"/>
                <a:gd name="T7" fmla="*/ 119 h 152"/>
                <a:gd name="T8" fmla="*/ 131 w 153"/>
                <a:gd name="T9" fmla="*/ 130 h 152"/>
                <a:gd name="T10" fmla="*/ 120 w 153"/>
                <a:gd name="T11" fmla="*/ 140 h 152"/>
                <a:gd name="T12" fmla="*/ 106 w 153"/>
                <a:gd name="T13" fmla="*/ 147 h 152"/>
                <a:gd name="T14" fmla="*/ 92 w 153"/>
                <a:gd name="T15" fmla="*/ 151 h 152"/>
                <a:gd name="T16" fmla="*/ 76 w 153"/>
                <a:gd name="T17" fmla="*/ 152 h 152"/>
                <a:gd name="T18" fmla="*/ 61 w 153"/>
                <a:gd name="T19" fmla="*/ 151 h 152"/>
                <a:gd name="T20" fmla="*/ 46 w 153"/>
                <a:gd name="T21" fmla="*/ 147 h 152"/>
                <a:gd name="T22" fmla="*/ 33 w 153"/>
                <a:gd name="T23" fmla="*/ 140 h 152"/>
                <a:gd name="T24" fmla="*/ 22 w 153"/>
                <a:gd name="T25" fmla="*/ 130 h 152"/>
                <a:gd name="T26" fmla="*/ 13 w 153"/>
                <a:gd name="T27" fmla="*/ 119 h 152"/>
                <a:gd name="T28" fmla="*/ 5 w 153"/>
                <a:gd name="T29" fmla="*/ 107 h 152"/>
                <a:gd name="T30" fmla="*/ 1 w 153"/>
                <a:gd name="T31" fmla="*/ 92 h 152"/>
                <a:gd name="T32" fmla="*/ 0 w 153"/>
                <a:gd name="T33" fmla="*/ 77 h 152"/>
                <a:gd name="T34" fmla="*/ 1 w 153"/>
                <a:gd name="T35" fmla="*/ 61 h 152"/>
                <a:gd name="T36" fmla="*/ 5 w 153"/>
                <a:gd name="T37" fmla="*/ 47 h 152"/>
                <a:gd name="T38" fmla="*/ 13 w 153"/>
                <a:gd name="T39" fmla="*/ 33 h 152"/>
                <a:gd name="T40" fmla="*/ 22 w 153"/>
                <a:gd name="T41" fmla="*/ 22 h 152"/>
                <a:gd name="T42" fmla="*/ 33 w 153"/>
                <a:gd name="T43" fmla="*/ 13 h 152"/>
                <a:gd name="T44" fmla="*/ 46 w 153"/>
                <a:gd name="T45" fmla="*/ 6 h 152"/>
                <a:gd name="T46" fmla="*/ 61 w 153"/>
                <a:gd name="T47" fmla="*/ 1 h 152"/>
                <a:gd name="T48" fmla="*/ 76 w 153"/>
                <a:gd name="T49" fmla="*/ 0 h 152"/>
                <a:gd name="T50" fmla="*/ 92 w 153"/>
                <a:gd name="T51" fmla="*/ 1 h 152"/>
                <a:gd name="T52" fmla="*/ 106 w 153"/>
                <a:gd name="T53" fmla="*/ 6 h 152"/>
                <a:gd name="T54" fmla="*/ 120 w 153"/>
                <a:gd name="T55" fmla="*/ 13 h 152"/>
                <a:gd name="T56" fmla="*/ 131 w 153"/>
                <a:gd name="T57" fmla="*/ 22 h 152"/>
                <a:gd name="T58" fmla="*/ 140 w 153"/>
                <a:gd name="T59" fmla="*/ 33 h 152"/>
                <a:gd name="T60" fmla="*/ 147 w 153"/>
                <a:gd name="T61" fmla="*/ 47 h 152"/>
                <a:gd name="T62" fmla="*/ 152 w 153"/>
                <a:gd name="T63" fmla="*/ 61 h 152"/>
                <a:gd name="T64" fmla="*/ 153 w 153"/>
                <a:gd name="T65" fmla="*/ 7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52"/>
                <a:gd name="T101" fmla="*/ 153 w 153"/>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52">
                  <a:moveTo>
                    <a:pt x="153" y="77"/>
                  </a:moveTo>
                  <a:lnTo>
                    <a:pt x="152" y="92"/>
                  </a:lnTo>
                  <a:lnTo>
                    <a:pt x="147" y="107"/>
                  </a:lnTo>
                  <a:lnTo>
                    <a:pt x="140" y="119"/>
                  </a:lnTo>
                  <a:lnTo>
                    <a:pt x="131" y="130"/>
                  </a:lnTo>
                  <a:lnTo>
                    <a:pt x="120" y="140"/>
                  </a:lnTo>
                  <a:lnTo>
                    <a:pt x="106" y="147"/>
                  </a:lnTo>
                  <a:lnTo>
                    <a:pt x="92" y="151"/>
                  </a:lnTo>
                  <a:lnTo>
                    <a:pt x="76" y="152"/>
                  </a:lnTo>
                  <a:lnTo>
                    <a:pt x="61" y="151"/>
                  </a:lnTo>
                  <a:lnTo>
                    <a:pt x="46" y="147"/>
                  </a:lnTo>
                  <a:lnTo>
                    <a:pt x="33" y="140"/>
                  </a:lnTo>
                  <a:lnTo>
                    <a:pt x="22" y="130"/>
                  </a:lnTo>
                  <a:lnTo>
                    <a:pt x="13" y="119"/>
                  </a:lnTo>
                  <a:lnTo>
                    <a:pt x="5" y="107"/>
                  </a:lnTo>
                  <a:lnTo>
                    <a:pt x="1" y="92"/>
                  </a:lnTo>
                  <a:lnTo>
                    <a:pt x="0" y="77"/>
                  </a:lnTo>
                  <a:lnTo>
                    <a:pt x="1" y="61"/>
                  </a:lnTo>
                  <a:lnTo>
                    <a:pt x="5" y="47"/>
                  </a:lnTo>
                  <a:lnTo>
                    <a:pt x="13" y="33"/>
                  </a:lnTo>
                  <a:lnTo>
                    <a:pt x="22" y="22"/>
                  </a:lnTo>
                  <a:lnTo>
                    <a:pt x="33" y="13"/>
                  </a:lnTo>
                  <a:lnTo>
                    <a:pt x="46" y="6"/>
                  </a:lnTo>
                  <a:lnTo>
                    <a:pt x="61" y="1"/>
                  </a:lnTo>
                  <a:lnTo>
                    <a:pt x="76" y="0"/>
                  </a:lnTo>
                  <a:lnTo>
                    <a:pt x="92" y="1"/>
                  </a:lnTo>
                  <a:lnTo>
                    <a:pt x="106" y="6"/>
                  </a:lnTo>
                  <a:lnTo>
                    <a:pt x="120" y="13"/>
                  </a:lnTo>
                  <a:lnTo>
                    <a:pt x="131" y="22"/>
                  </a:lnTo>
                  <a:lnTo>
                    <a:pt x="140" y="33"/>
                  </a:lnTo>
                  <a:lnTo>
                    <a:pt x="147" y="47"/>
                  </a:lnTo>
                  <a:lnTo>
                    <a:pt x="152" y="61"/>
                  </a:lnTo>
                  <a:lnTo>
                    <a:pt x="153" y="77"/>
                  </a:lnTo>
                  <a:close/>
                </a:path>
              </a:pathLst>
            </a:custGeom>
            <a:solidFill>
              <a:srgbClr val="FF66FF"/>
            </a:solidFill>
            <a:ln w="9525">
              <a:noFill/>
              <a:round/>
              <a:headEnd/>
              <a:tailEnd/>
            </a:ln>
          </p:spPr>
          <p:txBody>
            <a:bodyPr/>
            <a:lstStyle/>
            <a:p>
              <a:endParaRPr lang="en-US"/>
            </a:p>
          </p:txBody>
        </p:sp>
        <p:sp>
          <p:nvSpPr>
            <p:cNvPr id="23599" name="Freeform 55"/>
            <p:cNvSpPr>
              <a:spLocks noChangeAspect="1"/>
            </p:cNvSpPr>
            <p:nvPr/>
          </p:nvSpPr>
          <p:spPr bwMode="auto">
            <a:xfrm>
              <a:off x="4885" y="1637"/>
              <a:ext cx="188" cy="259"/>
            </a:xfrm>
            <a:custGeom>
              <a:avLst/>
              <a:gdLst>
                <a:gd name="T0" fmla="*/ 202 w 238"/>
                <a:gd name="T1" fmla="*/ 7 h 329"/>
                <a:gd name="T2" fmla="*/ 195 w 238"/>
                <a:gd name="T3" fmla="*/ 3 h 329"/>
                <a:gd name="T4" fmla="*/ 188 w 238"/>
                <a:gd name="T5" fmla="*/ 1 h 329"/>
                <a:gd name="T6" fmla="*/ 182 w 238"/>
                <a:gd name="T7" fmla="*/ 0 h 329"/>
                <a:gd name="T8" fmla="*/ 175 w 238"/>
                <a:gd name="T9" fmla="*/ 0 h 329"/>
                <a:gd name="T10" fmla="*/ 168 w 238"/>
                <a:gd name="T11" fmla="*/ 1 h 329"/>
                <a:gd name="T12" fmla="*/ 162 w 238"/>
                <a:gd name="T13" fmla="*/ 1 h 329"/>
                <a:gd name="T14" fmla="*/ 156 w 238"/>
                <a:gd name="T15" fmla="*/ 3 h 329"/>
                <a:gd name="T16" fmla="*/ 151 w 238"/>
                <a:gd name="T17" fmla="*/ 4 h 329"/>
                <a:gd name="T18" fmla="*/ 134 w 238"/>
                <a:gd name="T19" fmla="*/ 11 h 329"/>
                <a:gd name="T20" fmla="*/ 119 w 238"/>
                <a:gd name="T21" fmla="*/ 20 h 329"/>
                <a:gd name="T22" fmla="*/ 102 w 238"/>
                <a:gd name="T23" fmla="*/ 31 h 329"/>
                <a:gd name="T24" fmla="*/ 86 w 238"/>
                <a:gd name="T25" fmla="*/ 46 h 329"/>
                <a:gd name="T26" fmla="*/ 72 w 238"/>
                <a:gd name="T27" fmla="*/ 61 h 329"/>
                <a:gd name="T28" fmla="*/ 57 w 238"/>
                <a:gd name="T29" fmla="*/ 79 h 329"/>
                <a:gd name="T30" fmla="*/ 44 w 238"/>
                <a:gd name="T31" fmla="*/ 98 h 329"/>
                <a:gd name="T32" fmla="*/ 32 w 238"/>
                <a:gd name="T33" fmla="*/ 119 h 329"/>
                <a:gd name="T34" fmla="*/ 17 w 238"/>
                <a:gd name="T35" fmla="*/ 151 h 329"/>
                <a:gd name="T36" fmla="*/ 7 w 238"/>
                <a:gd name="T37" fmla="*/ 183 h 329"/>
                <a:gd name="T38" fmla="*/ 2 w 238"/>
                <a:gd name="T39" fmla="*/ 215 h 329"/>
                <a:gd name="T40" fmla="*/ 0 w 238"/>
                <a:gd name="T41" fmla="*/ 243 h 329"/>
                <a:gd name="T42" fmla="*/ 3 w 238"/>
                <a:gd name="T43" fmla="*/ 270 h 329"/>
                <a:gd name="T44" fmla="*/ 10 w 238"/>
                <a:gd name="T45" fmla="*/ 292 h 329"/>
                <a:gd name="T46" fmla="*/ 21 w 238"/>
                <a:gd name="T47" fmla="*/ 311 h 329"/>
                <a:gd name="T48" fmla="*/ 36 w 238"/>
                <a:gd name="T49" fmla="*/ 323 h 329"/>
                <a:gd name="T50" fmla="*/ 55 w 238"/>
                <a:gd name="T51" fmla="*/ 329 h 329"/>
                <a:gd name="T52" fmla="*/ 76 w 238"/>
                <a:gd name="T53" fmla="*/ 328 h 329"/>
                <a:gd name="T54" fmla="*/ 99 w 238"/>
                <a:gd name="T55" fmla="*/ 321 h 329"/>
                <a:gd name="T56" fmla="*/ 122 w 238"/>
                <a:gd name="T57" fmla="*/ 308 h 329"/>
                <a:gd name="T58" fmla="*/ 144 w 238"/>
                <a:gd name="T59" fmla="*/ 290 h 329"/>
                <a:gd name="T60" fmla="*/ 166 w 238"/>
                <a:gd name="T61" fmla="*/ 268 h 329"/>
                <a:gd name="T62" fmla="*/ 187 w 238"/>
                <a:gd name="T63" fmla="*/ 240 h 329"/>
                <a:gd name="T64" fmla="*/ 205 w 238"/>
                <a:gd name="T65" fmla="*/ 210 h 329"/>
                <a:gd name="T66" fmla="*/ 220 w 238"/>
                <a:gd name="T67" fmla="*/ 178 h 329"/>
                <a:gd name="T68" fmla="*/ 231 w 238"/>
                <a:gd name="T69" fmla="*/ 146 h 329"/>
                <a:gd name="T70" fmla="*/ 236 w 238"/>
                <a:gd name="T71" fmla="*/ 115 h 329"/>
                <a:gd name="T72" fmla="*/ 238 w 238"/>
                <a:gd name="T73" fmla="*/ 86 h 329"/>
                <a:gd name="T74" fmla="*/ 235 w 238"/>
                <a:gd name="T75" fmla="*/ 59 h 329"/>
                <a:gd name="T76" fmla="*/ 228 w 238"/>
                <a:gd name="T77" fmla="*/ 37 h 329"/>
                <a:gd name="T78" fmla="*/ 217 w 238"/>
                <a:gd name="T79" fmla="*/ 19 h 329"/>
                <a:gd name="T80" fmla="*/ 202 w 238"/>
                <a:gd name="T81" fmla="*/ 7 h 3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8"/>
                <a:gd name="T124" fmla="*/ 0 h 329"/>
                <a:gd name="T125" fmla="*/ 238 w 238"/>
                <a:gd name="T126" fmla="*/ 329 h 3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8" h="329">
                  <a:moveTo>
                    <a:pt x="202" y="7"/>
                  </a:moveTo>
                  <a:lnTo>
                    <a:pt x="195" y="3"/>
                  </a:lnTo>
                  <a:lnTo>
                    <a:pt x="188" y="1"/>
                  </a:lnTo>
                  <a:lnTo>
                    <a:pt x="182" y="0"/>
                  </a:lnTo>
                  <a:lnTo>
                    <a:pt x="175" y="0"/>
                  </a:lnTo>
                  <a:lnTo>
                    <a:pt x="168" y="1"/>
                  </a:lnTo>
                  <a:lnTo>
                    <a:pt x="162" y="1"/>
                  </a:lnTo>
                  <a:lnTo>
                    <a:pt x="156" y="3"/>
                  </a:lnTo>
                  <a:lnTo>
                    <a:pt x="151" y="4"/>
                  </a:lnTo>
                  <a:lnTo>
                    <a:pt x="134" y="11"/>
                  </a:lnTo>
                  <a:lnTo>
                    <a:pt x="119" y="20"/>
                  </a:lnTo>
                  <a:lnTo>
                    <a:pt x="102" y="31"/>
                  </a:lnTo>
                  <a:lnTo>
                    <a:pt x="86" y="46"/>
                  </a:lnTo>
                  <a:lnTo>
                    <a:pt x="72" y="61"/>
                  </a:lnTo>
                  <a:lnTo>
                    <a:pt x="57" y="79"/>
                  </a:lnTo>
                  <a:lnTo>
                    <a:pt x="44" y="98"/>
                  </a:lnTo>
                  <a:lnTo>
                    <a:pt x="32" y="119"/>
                  </a:lnTo>
                  <a:lnTo>
                    <a:pt x="17" y="151"/>
                  </a:lnTo>
                  <a:lnTo>
                    <a:pt x="7" y="183"/>
                  </a:lnTo>
                  <a:lnTo>
                    <a:pt x="2" y="215"/>
                  </a:lnTo>
                  <a:lnTo>
                    <a:pt x="0" y="243"/>
                  </a:lnTo>
                  <a:lnTo>
                    <a:pt x="3" y="270"/>
                  </a:lnTo>
                  <a:lnTo>
                    <a:pt x="10" y="292"/>
                  </a:lnTo>
                  <a:lnTo>
                    <a:pt x="21" y="311"/>
                  </a:lnTo>
                  <a:lnTo>
                    <a:pt x="36" y="323"/>
                  </a:lnTo>
                  <a:lnTo>
                    <a:pt x="55" y="329"/>
                  </a:lnTo>
                  <a:lnTo>
                    <a:pt x="76" y="328"/>
                  </a:lnTo>
                  <a:lnTo>
                    <a:pt x="99" y="321"/>
                  </a:lnTo>
                  <a:lnTo>
                    <a:pt x="122" y="308"/>
                  </a:lnTo>
                  <a:lnTo>
                    <a:pt x="144" y="290"/>
                  </a:lnTo>
                  <a:lnTo>
                    <a:pt x="166" y="268"/>
                  </a:lnTo>
                  <a:lnTo>
                    <a:pt x="187" y="240"/>
                  </a:lnTo>
                  <a:lnTo>
                    <a:pt x="205" y="210"/>
                  </a:lnTo>
                  <a:lnTo>
                    <a:pt x="220" y="178"/>
                  </a:lnTo>
                  <a:lnTo>
                    <a:pt x="231" y="146"/>
                  </a:lnTo>
                  <a:lnTo>
                    <a:pt x="236" y="115"/>
                  </a:lnTo>
                  <a:lnTo>
                    <a:pt x="238" y="86"/>
                  </a:lnTo>
                  <a:lnTo>
                    <a:pt x="235" y="59"/>
                  </a:lnTo>
                  <a:lnTo>
                    <a:pt x="228" y="37"/>
                  </a:lnTo>
                  <a:lnTo>
                    <a:pt x="217" y="19"/>
                  </a:lnTo>
                  <a:lnTo>
                    <a:pt x="202" y="7"/>
                  </a:lnTo>
                  <a:close/>
                </a:path>
              </a:pathLst>
            </a:custGeom>
            <a:solidFill>
              <a:srgbClr val="BFDDFF"/>
            </a:solidFill>
            <a:ln w="9525">
              <a:noFill/>
              <a:round/>
              <a:headEnd/>
              <a:tailEnd/>
            </a:ln>
          </p:spPr>
          <p:txBody>
            <a:bodyPr/>
            <a:lstStyle/>
            <a:p>
              <a:endParaRPr lang="en-US"/>
            </a:p>
          </p:txBody>
        </p:sp>
        <p:sp>
          <p:nvSpPr>
            <p:cNvPr id="23600" name="Freeform 56"/>
            <p:cNvSpPr>
              <a:spLocks noChangeAspect="1"/>
            </p:cNvSpPr>
            <p:nvPr/>
          </p:nvSpPr>
          <p:spPr bwMode="auto">
            <a:xfrm>
              <a:off x="4523" y="1520"/>
              <a:ext cx="371" cy="212"/>
            </a:xfrm>
            <a:custGeom>
              <a:avLst/>
              <a:gdLst>
                <a:gd name="T0" fmla="*/ 452 w 470"/>
                <a:gd name="T1" fmla="*/ 227 h 266"/>
                <a:gd name="T2" fmla="*/ 401 w 470"/>
                <a:gd name="T3" fmla="*/ 201 h 266"/>
                <a:gd name="T4" fmla="*/ 335 w 470"/>
                <a:gd name="T5" fmla="*/ 165 h 266"/>
                <a:gd name="T6" fmla="*/ 258 w 470"/>
                <a:gd name="T7" fmla="*/ 125 h 266"/>
                <a:gd name="T8" fmla="*/ 182 w 470"/>
                <a:gd name="T9" fmla="*/ 85 h 266"/>
                <a:gd name="T10" fmla="*/ 114 w 470"/>
                <a:gd name="T11" fmla="*/ 49 h 266"/>
                <a:gd name="T12" fmla="*/ 60 w 470"/>
                <a:gd name="T13" fmla="*/ 20 h 266"/>
                <a:gd name="T14" fmla="*/ 30 w 470"/>
                <a:gd name="T15" fmla="*/ 5 h 266"/>
                <a:gd name="T16" fmla="*/ 20 w 470"/>
                <a:gd name="T17" fmla="*/ 2 h 266"/>
                <a:gd name="T18" fmla="*/ 8 w 470"/>
                <a:gd name="T19" fmla="*/ 4 h 266"/>
                <a:gd name="T20" fmla="*/ 1 w 470"/>
                <a:gd name="T21" fmla="*/ 13 h 266"/>
                <a:gd name="T22" fmla="*/ 0 w 470"/>
                <a:gd name="T23" fmla="*/ 17 h 266"/>
                <a:gd name="T24" fmla="*/ 1 w 470"/>
                <a:gd name="T25" fmla="*/ 24 h 266"/>
                <a:gd name="T26" fmla="*/ 6 w 470"/>
                <a:gd name="T27" fmla="*/ 30 h 266"/>
                <a:gd name="T28" fmla="*/ 51 w 470"/>
                <a:gd name="T29" fmla="*/ 55 h 266"/>
                <a:gd name="T30" fmla="*/ 46 w 470"/>
                <a:gd name="T31" fmla="*/ 66 h 266"/>
                <a:gd name="T32" fmla="*/ 33 w 470"/>
                <a:gd name="T33" fmla="*/ 90 h 266"/>
                <a:gd name="T34" fmla="*/ 18 w 470"/>
                <a:gd name="T35" fmla="*/ 119 h 266"/>
                <a:gd name="T36" fmla="*/ 7 w 470"/>
                <a:gd name="T37" fmla="*/ 142 h 266"/>
                <a:gd name="T38" fmla="*/ 23 w 470"/>
                <a:gd name="T39" fmla="*/ 149 h 266"/>
                <a:gd name="T40" fmla="*/ 37 w 470"/>
                <a:gd name="T41" fmla="*/ 157 h 266"/>
                <a:gd name="T42" fmla="*/ 48 w 470"/>
                <a:gd name="T43" fmla="*/ 135 h 266"/>
                <a:gd name="T44" fmla="*/ 62 w 470"/>
                <a:gd name="T45" fmla="*/ 106 h 266"/>
                <a:gd name="T46" fmla="*/ 76 w 470"/>
                <a:gd name="T47" fmla="*/ 82 h 266"/>
                <a:gd name="T48" fmla="*/ 81 w 470"/>
                <a:gd name="T49" fmla="*/ 70 h 266"/>
                <a:gd name="T50" fmla="*/ 166 w 470"/>
                <a:gd name="T51" fmla="*/ 118 h 266"/>
                <a:gd name="T52" fmla="*/ 155 w 470"/>
                <a:gd name="T53" fmla="*/ 137 h 266"/>
                <a:gd name="T54" fmla="*/ 140 w 470"/>
                <a:gd name="T55" fmla="*/ 165 h 266"/>
                <a:gd name="T56" fmla="*/ 126 w 470"/>
                <a:gd name="T57" fmla="*/ 192 h 266"/>
                <a:gd name="T58" fmla="*/ 129 w 470"/>
                <a:gd name="T59" fmla="*/ 206 h 266"/>
                <a:gd name="T60" fmla="*/ 144 w 470"/>
                <a:gd name="T61" fmla="*/ 213 h 266"/>
                <a:gd name="T62" fmla="*/ 156 w 470"/>
                <a:gd name="T63" fmla="*/ 207 h 266"/>
                <a:gd name="T64" fmla="*/ 170 w 470"/>
                <a:gd name="T65" fmla="*/ 181 h 266"/>
                <a:gd name="T66" fmla="*/ 185 w 470"/>
                <a:gd name="T67" fmla="*/ 153 h 266"/>
                <a:gd name="T68" fmla="*/ 196 w 470"/>
                <a:gd name="T69" fmla="*/ 134 h 266"/>
                <a:gd name="T70" fmla="*/ 454 w 470"/>
                <a:gd name="T71" fmla="*/ 266 h 266"/>
                <a:gd name="T72" fmla="*/ 458 w 470"/>
                <a:gd name="T73" fmla="*/ 258 h 266"/>
                <a:gd name="T74" fmla="*/ 462 w 470"/>
                <a:gd name="T75" fmla="*/ 251 h 266"/>
                <a:gd name="T76" fmla="*/ 467 w 470"/>
                <a:gd name="T77" fmla="*/ 243 h 266"/>
                <a:gd name="T78" fmla="*/ 470 w 470"/>
                <a:gd name="T79" fmla="*/ 236 h 2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266"/>
                <a:gd name="T122" fmla="*/ 470 w 470"/>
                <a:gd name="T123" fmla="*/ 266 h 2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266">
                  <a:moveTo>
                    <a:pt x="470" y="236"/>
                  </a:moveTo>
                  <a:lnTo>
                    <a:pt x="452" y="227"/>
                  </a:lnTo>
                  <a:lnTo>
                    <a:pt x="430" y="215"/>
                  </a:lnTo>
                  <a:lnTo>
                    <a:pt x="401" y="201"/>
                  </a:lnTo>
                  <a:lnTo>
                    <a:pt x="369" y="183"/>
                  </a:lnTo>
                  <a:lnTo>
                    <a:pt x="335" y="165"/>
                  </a:lnTo>
                  <a:lnTo>
                    <a:pt x="297" y="145"/>
                  </a:lnTo>
                  <a:lnTo>
                    <a:pt x="258" y="125"/>
                  </a:lnTo>
                  <a:lnTo>
                    <a:pt x="220" y="105"/>
                  </a:lnTo>
                  <a:lnTo>
                    <a:pt x="182" y="85"/>
                  </a:lnTo>
                  <a:lnTo>
                    <a:pt x="147" y="66"/>
                  </a:lnTo>
                  <a:lnTo>
                    <a:pt x="114" y="49"/>
                  </a:lnTo>
                  <a:lnTo>
                    <a:pt x="85" y="34"/>
                  </a:lnTo>
                  <a:lnTo>
                    <a:pt x="60" y="20"/>
                  </a:lnTo>
                  <a:lnTo>
                    <a:pt x="41" y="12"/>
                  </a:lnTo>
                  <a:lnTo>
                    <a:pt x="30" y="5"/>
                  </a:lnTo>
                  <a:lnTo>
                    <a:pt x="26" y="3"/>
                  </a:lnTo>
                  <a:lnTo>
                    <a:pt x="20" y="2"/>
                  </a:lnTo>
                  <a:lnTo>
                    <a:pt x="15" y="0"/>
                  </a:lnTo>
                  <a:lnTo>
                    <a:pt x="8" y="4"/>
                  </a:lnTo>
                  <a:lnTo>
                    <a:pt x="3" y="10"/>
                  </a:lnTo>
                  <a:lnTo>
                    <a:pt x="1" y="13"/>
                  </a:lnTo>
                  <a:lnTo>
                    <a:pt x="0" y="15"/>
                  </a:lnTo>
                  <a:lnTo>
                    <a:pt x="0" y="17"/>
                  </a:lnTo>
                  <a:lnTo>
                    <a:pt x="0" y="19"/>
                  </a:lnTo>
                  <a:lnTo>
                    <a:pt x="1" y="24"/>
                  </a:lnTo>
                  <a:lnTo>
                    <a:pt x="4" y="27"/>
                  </a:lnTo>
                  <a:lnTo>
                    <a:pt x="6" y="30"/>
                  </a:lnTo>
                  <a:lnTo>
                    <a:pt x="9" y="33"/>
                  </a:lnTo>
                  <a:lnTo>
                    <a:pt x="51" y="55"/>
                  </a:lnTo>
                  <a:lnTo>
                    <a:pt x="50" y="58"/>
                  </a:lnTo>
                  <a:lnTo>
                    <a:pt x="46" y="66"/>
                  </a:lnTo>
                  <a:lnTo>
                    <a:pt x="40" y="77"/>
                  </a:lnTo>
                  <a:lnTo>
                    <a:pt x="33" y="90"/>
                  </a:lnTo>
                  <a:lnTo>
                    <a:pt x="26" y="105"/>
                  </a:lnTo>
                  <a:lnTo>
                    <a:pt x="18" y="119"/>
                  </a:lnTo>
                  <a:lnTo>
                    <a:pt x="11" y="132"/>
                  </a:lnTo>
                  <a:lnTo>
                    <a:pt x="7" y="142"/>
                  </a:lnTo>
                  <a:lnTo>
                    <a:pt x="15" y="146"/>
                  </a:lnTo>
                  <a:lnTo>
                    <a:pt x="23" y="149"/>
                  </a:lnTo>
                  <a:lnTo>
                    <a:pt x="29" y="153"/>
                  </a:lnTo>
                  <a:lnTo>
                    <a:pt x="37" y="157"/>
                  </a:lnTo>
                  <a:lnTo>
                    <a:pt x="41" y="147"/>
                  </a:lnTo>
                  <a:lnTo>
                    <a:pt x="48" y="135"/>
                  </a:lnTo>
                  <a:lnTo>
                    <a:pt x="56" y="120"/>
                  </a:lnTo>
                  <a:lnTo>
                    <a:pt x="62" y="106"/>
                  </a:lnTo>
                  <a:lnTo>
                    <a:pt x="70" y="93"/>
                  </a:lnTo>
                  <a:lnTo>
                    <a:pt x="76" y="82"/>
                  </a:lnTo>
                  <a:lnTo>
                    <a:pt x="80" y="74"/>
                  </a:lnTo>
                  <a:lnTo>
                    <a:pt x="81" y="70"/>
                  </a:lnTo>
                  <a:lnTo>
                    <a:pt x="167" y="115"/>
                  </a:lnTo>
                  <a:lnTo>
                    <a:pt x="166" y="118"/>
                  </a:lnTo>
                  <a:lnTo>
                    <a:pt x="161" y="126"/>
                  </a:lnTo>
                  <a:lnTo>
                    <a:pt x="155" y="137"/>
                  </a:lnTo>
                  <a:lnTo>
                    <a:pt x="148" y="150"/>
                  </a:lnTo>
                  <a:lnTo>
                    <a:pt x="140" y="165"/>
                  </a:lnTo>
                  <a:lnTo>
                    <a:pt x="132" y="179"/>
                  </a:lnTo>
                  <a:lnTo>
                    <a:pt x="126" y="192"/>
                  </a:lnTo>
                  <a:lnTo>
                    <a:pt x="121" y="202"/>
                  </a:lnTo>
                  <a:lnTo>
                    <a:pt x="129" y="206"/>
                  </a:lnTo>
                  <a:lnTo>
                    <a:pt x="137" y="209"/>
                  </a:lnTo>
                  <a:lnTo>
                    <a:pt x="144" y="213"/>
                  </a:lnTo>
                  <a:lnTo>
                    <a:pt x="151" y="217"/>
                  </a:lnTo>
                  <a:lnTo>
                    <a:pt x="156" y="207"/>
                  </a:lnTo>
                  <a:lnTo>
                    <a:pt x="162" y="195"/>
                  </a:lnTo>
                  <a:lnTo>
                    <a:pt x="170" y="181"/>
                  </a:lnTo>
                  <a:lnTo>
                    <a:pt x="178" y="166"/>
                  </a:lnTo>
                  <a:lnTo>
                    <a:pt x="185" y="153"/>
                  </a:lnTo>
                  <a:lnTo>
                    <a:pt x="191" y="142"/>
                  </a:lnTo>
                  <a:lnTo>
                    <a:pt x="196" y="134"/>
                  </a:lnTo>
                  <a:lnTo>
                    <a:pt x="197" y="130"/>
                  </a:lnTo>
                  <a:lnTo>
                    <a:pt x="454" y="266"/>
                  </a:lnTo>
                  <a:lnTo>
                    <a:pt x="457" y="263"/>
                  </a:lnTo>
                  <a:lnTo>
                    <a:pt x="458" y="258"/>
                  </a:lnTo>
                  <a:lnTo>
                    <a:pt x="460" y="255"/>
                  </a:lnTo>
                  <a:lnTo>
                    <a:pt x="462" y="251"/>
                  </a:lnTo>
                  <a:lnTo>
                    <a:pt x="464" y="247"/>
                  </a:lnTo>
                  <a:lnTo>
                    <a:pt x="467" y="243"/>
                  </a:lnTo>
                  <a:lnTo>
                    <a:pt x="468" y="239"/>
                  </a:lnTo>
                  <a:lnTo>
                    <a:pt x="470" y="236"/>
                  </a:lnTo>
                  <a:close/>
                </a:path>
              </a:pathLst>
            </a:custGeom>
            <a:solidFill>
              <a:srgbClr val="BFDDFF"/>
            </a:solidFill>
            <a:ln w="9525">
              <a:noFill/>
              <a:round/>
              <a:headEnd/>
              <a:tailEnd/>
            </a:ln>
          </p:spPr>
          <p:txBody>
            <a:bodyPr/>
            <a:lstStyle/>
            <a:p>
              <a:endParaRPr lang="en-US"/>
            </a:p>
          </p:txBody>
        </p:sp>
        <p:sp>
          <p:nvSpPr>
            <p:cNvPr id="23601" name="Freeform 57"/>
            <p:cNvSpPr>
              <a:spLocks noChangeAspect="1" noEditPoints="1"/>
            </p:cNvSpPr>
            <p:nvPr/>
          </p:nvSpPr>
          <p:spPr bwMode="auto">
            <a:xfrm>
              <a:off x="4523" y="1520"/>
              <a:ext cx="550" cy="376"/>
            </a:xfrm>
            <a:custGeom>
              <a:avLst/>
              <a:gdLst>
                <a:gd name="T0" fmla="*/ 196 w 695"/>
                <a:gd name="T1" fmla="*/ 134 h 475"/>
                <a:gd name="T2" fmla="*/ 185 w 695"/>
                <a:gd name="T3" fmla="*/ 153 h 475"/>
                <a:gd name="T4" fmla="*/ 170 w 695"/>
                <a:gd name="T5" fmla="*/ 181 h 475"/>
                <a:gd name="T6" fmla="*/ 156 w 695"/>
                <a:gd name="T7" fmla="*/ 207 h 475"/>
                <a:gd name="T8" fmla="*/ 144 w 695"/>
                <a:gd name="T9" fmla="*/ 213 h 475"/>
                <a:gd name="T10" fmla="*/ 129 w 695"/>
                <a:gd name="T11" fmla="*/ 206 h 475"/>
                <a:gd name="T12" fmla="*/ 126 w 695"/>
                <a:gd name="T13" fmla="*/ 192 h 475"/>
                <a:gd name="T14" fmla="*/ 140 w 695"/>
                <a:gd name="T15" fmla="*/ 165 h 475"/>
                <a:gd name="T16" fmla="*/ 155 w 695"/>
                <a:gd name="T17" fmla="*/ 137 h 475"/>
                <a:gd name="T18" fmla="*/ 166 w 695"/>
                <a:gd name="T19" fmla="*/ 118 h 475"/>
                <a:gd name="T20" fmla="*/ 81 w 695"/>
                <a:gd name="T21" fmla="*/ 70 h 475"/>
                <a:gd name="T22" fmla="*/ 76 w 695"/>
                <a:gd name="T23" fmla="*/ 82 h 475"/>
                <a:gd name="T24" fmla="*/ 62 w 695"/>
                <a:gd name="T25" fmla="*/ 106 h 475"/>
                <a:gd name="T26" fmla="*/ 48 w 695"/>
                <a:gd name="T27" fmla="*/ 135 h 475"/>
                <a:gd name="T28" fmla="*/ 37 w 695"/>
                <a:gd name="T29" fmla="*/ 157 h 475"/>
                <a:gd name="T30" fmla="*/ 23 w 695"/>
                <a:gd name="T31" fmla="*/ 149 h 475"/>
                <a:gd name="T32" fmla="*/ 7 w 695"/>
                <a:gd name="T33" fmla="*/ 142 h 475"/>
                <a:gd name="T34" fmla="*/ 18 w 695"/>
                <a:gd name="T35" fmla="*/ 119 h 475"/>
                <a:gd name="T36" fmla="*/ 33 w 695"/>
                <a:gd name="T37" fmla="*/ 90 h 475"/>
                <a:gd name="T38" fmla="*/ 46 w 695"/>
                <a:gd name="T39" fmla="*/ 66 h 475"/>
                <a:gd name="T40" fmla="*/ 51 w 695"/>
                <a:gd name="T41" fmla="*/ 55 h 475"/>
                <a:gd name="T42" fmla="*/ 6 w 695"/>
                <a:gd name="T43" fmla="*/ 30 h 475"/>
                <a:gd name="T44" fmla="*/ 1 w 695"/>
                <a:gd name="T45" fmla="*/ 24 h 475"/>
                <a:gd name="T46" fmla="*/ 0 w 695"/>
                <a:gd name="T47" fmla="*/ 17 h 475"/>
                <a:gd name="T48" fmla="*/ 1 w 695"/>
                <a:gd name="T49" fmla="*/ 13 h 475"/>
                <a:gd name="T50" fmla="*/ 8 w 695"/>
                <a:gd name="T51" fmla="*/ 4 h 475"/>
                <a:gd name="T52" fmla="*/ 20 w 695"/>
                <a:gd name="T53" fmla="*/ 2 h 475"/>
                <a:gd name="T54" fmla="*/ 30 w 695"/>
                <a:gd name="T55" fmla="*/ 5 h 475"/>
                <a:gd name="T56" fmla="*/ 60 w 695"/>
                <a:gd name="T57" fmla="*/ 20 h 475"/>
                <a:gd name="T58" fmla="*/ 114 w 695"/>
                <a:gd name="T59" fmla="*/ 49 h 475"/>
                <a:gd name="T60" fmla="*/ 182 w 695"/>
                <a:gd name="T61" fmla="*/ 85 h 475"/>
                <a:gd name="T62" fmla="*/ 258 w 695"/>
                <a:gd name="T63" fmla="*/ 125 h 475"/>
                <a:gd name="T64" fmla="*/ 335 w 695"/>
                <a:gd name="T65" fmla="*/ 165 h 475"/>
                <a:gd name="T66" fmla="*/ 401 w 695"/>
                <a:gd name="T67" fmla="*/ 201 h 475"/>
                <a:gd name="T68" fmla="*/ 452 w 695"/>
                <a:gd name="T69" fmla="*/ 227 h 475"/>
                <a:gd name="T70" fmla="*/ 468 w 695"/>
                <a:gd name="T71" fmla="*/ 239 h 475"/>
                <a:gd name="T72" fmla="*/ 464 w 695"/>
                <a:gd name="T73" fmla="*/ 247 h 475"/>
                <a:gd name="T74" fmla="*/ 460 w 695"/>
                <a:gd name="T75" fmla="*/ 255 h 475"/>
                <a:gd name="T76" fmla="*/ 457 w 695"/>
                <a:gd name="T77" fmla="*/ 263 h 475"/>
                <a:gd name="T78" fmla="*/ 197 w 695"/>
                <a:gd name="T79" fmla="*/ 130 h 475"/>
                <a:gd name="T80" fmla="*/ 644 w 695"/>
                <a:gd name="T81" fmla="*/ 386 h 475"/>
                <a:gd name="T82" fmla="*/ 601 w 695"/>
                <a:gd name="T83" fmla="*/ 436 h 475"/>
                <a:gd name="T84" fmla="*/ 556 w 695"/>
                <a:gd name="T85" fmla="*/ 467 h 475"/>
                <a:gd name="T86" fmla="*/ 512 w 695"/>
                <a:gd name="T87" fmla="*/ 475 h 475"/>
                <a:gd name="T88" fmla="*/ 478 w 695"/>
                <a:gd name="T89" fmla="*/ 457 h 475"/>
                <a:gd name="T90" fmla="*/ 460 w 695"/>
                <a:gd name="T91" fmla="*/ 416 h 475"/>
                <a:gd name="T92" fmla="*/ 459 w 695"/>
                <a:gd name="T93" fmla="*/ 361 h 475"/>
                <a:gd name="T94" fmla="*/ 474 w 695"/>
                <a:gd name="T95" fmla="*/ 297 h 475"/>
                <a:gd name="T96" fmla="*/ 501 w 695"/>
                <a:gd name="T97" fmla="*/ 244 h 475"/>
                <a:gd name="T98" fmla="*/ 529 w 695"/>
                <a:gd name="T99" fmla="*/ 207 h 475"/>
                <a:gd name="T100" fmla="*/ 559 w 695"/>
                <a:gd name="T101" fmla="*/ 177 h 475"/>
                <a:gd name="T102" fmla="*/ 591 w 695"/>
                <a:gd name="T103" fmla="*/ 157 h 475"/>
                <a:gd name="T104" fmla="*/ 613 w 695"/>
                <a:gd name="T105" fmla="*/ 149 h 475"/>
                <a:gd name="T106" fmla="*/ 625 w 695"/>
                <a:gd name="T107" fmla="*/ 147 h 475"/>
                <a:gd name="T108" fmla="*/ 639 w 695"/>
                <a:gd name="T109" fmla="*/ 146 h 475"/>
                <a:gd name="T110" fmla="*/ 652 w 695"/>
                <a:gd name="T111" fmla="*/ 149 h 475"/>
                <a:gd name="T112" fmla="*/ 674 w 695"/>
                <a:gd name="T113" fmla="*/ 165 h 475"/>
                <a:gd name="T114" fmla="*/ 692 w 695"/>
                <a:gd name="T115" fmla="*/ 205 h 475"/>
                <a:gd name="T116" fmla="*/ 693 w 695"/>
                <a:gd name="T117" fmla="*/ 261 h 475"/>
                <a:gd name="T118" fmla="*/ 677 w 695"/>
                <a:gd name="T119" fmla="*/ 324 h 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5"/>
                <a:gd name="T181" fmla="*/ 0 h 475"/>
                <a:gd name="T182" fmla="*/ 695 w 695"/>
                <a:gd name="T183" fmla="*/ 475 h 4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5" h="475">
                  <a:moveTo>
                    <a:pt x="197" y="130"/>
                  </a:moveTo>
                  <a:lnTo>
                    <a:pt x="196" y="134"/>
                  </a:lnTo>
                  <a:lnTo>
                    <a:pt x="191" y="142"/>
                  </a:lnTo>
                  <a:lnTo>
                    <a:pt x="185" y="153"/>
                  </a:lnTo>
                  <a:lnTo>
                    <a:pt x="178" y="166"/>
                  </a:lnTo>
                  <a:lnTo>
                    <a:pt x="170" y="181"/>
                  </a:lnTo>
                  <a:lnTo>
                    <a:pt x="162" y="195"/>
                  </a:lnTo>
                  <a:lnTo>
                    <a:pt x="156" y="207"/>
                  </a:lnTo>
                  <a:lnTo>
                    <a:pt x="151" y="217"/>
                  </a:lnTo>
                  <a:lnTo>
                    <a:pt x="144" y="213"/>
                  </a:lnTo>
                  <a:lnTo>
                    <a:pt x="137" y="209"/>
                  </a:lnTo>
                  <a:lnTo>
                    <a:pt x="129" y="206"/>
                  </a:lnTo>
                  <a:lnTo>
                    <a:pt x="121" y="202"/>
                  </a:lnTo>
                  <a:lnTo>
                    <a:pt x="126" y="192"/>
                  </a:lnTo>
                  <a:lnTo>
                    <a:pt x="132" y="179"/>
                  </a:lnTo>
                  <a:lnTo>
                    <a:pt x="140" y="165"/>
                  </a:lnTo>
                  <a:lnTo>
                    <a:pt x="148" y="150"/>
                  </a:lnTo>
                  <a:lnTo>
                    <a:pt x="155" y="137"/>
                  </a:lnTo>
                  <a:lnTo>
                    <a:pt x="161" y="126"/>
                  </a:lnTo>
                  <a:lnTo>
                    <a:pt x="166" y="118"/>
                  </a:lnTo>
                  <a:lnTo>
                    <a:pt x="167" y="115"/>
                  </a:lnTo>
                  <a:lnTo>
                    <a:pt x="81" y="70"/>
                  </a:lnTo>
                  <a:lnTo>
                    <a:pt x="80" y="74"/>
                  </a:lnTo>
                  <a:lnTo>
                    <a:pt x="76" y="82"/>
                  </a:lnTo>
                  <a:lnTo>
                    <a:pt x="70" y="93"/>
                  </a:lnTo>
                  <a:lnTo>
                    <a:pt x="62" y="106"/>
                  </a:lnTo>
                  <a:lnTo>
                    <a:pt x="56" y="120"/>
                  </a:lnTo>
                  <a:lnTo>
                    <a:pt x="48" y="135"/>
                  </a:lnTo>
                  <a:lnTo>
                    <a:pt x="41" y="147"/>
                  </a:lnTo>
                  <a:lnTo>
                    <a:pt x="37" y="157"/>
                  </a:lnTo>
                  <a:lnTo>
                    <a:pt x="29" y="153"/>
                  </a:lnTo>
                  <a:lnTo>
                    <a:pt x="23" y="149"/>
                  </a:lnTo>
                  <a:lnTo>
                    <a:pt x="15" y="146"/>
                  </a:lnTo>
                  <a:lnTo>
                    <a:pt x="7" y="142"/>
                  </a:lnTo>
                  <a:lnTo>
                    <a:pt x="11" y="132"/>
                  </a:lnTo>
                  <a:lnTo>
                    <a:pt x="18" y="119"/>
                  </a:lnTo>
                  <a:lnTo>
                    <a:pt x="26" y="105"/>
                  </a:lnTo>
                  <a:lnTo>
                    <a:pt x="33" y="90"/>
                  </a:lnTo>
                  <a:lnTo>
                    <a:pt x="40" y="77"/>
                  </a:lnTo>
                  <a:lnTo>
                    <a:pt x="46" y="66"/>
                  </a:lnTo>
                  <a:lnTo>
                    <a:pt x="50" y="58"/>
                  </a:lnTo>
                  <a:lnTo>
                    <a:pt x="51" y="55"/>
                  </a:lnTo>
                  <a:lnTo>
                    <a:pt x="9" y="33"/>
                  </a:lnTo>
                  <a:lnTo>
                    <a:pt x="6" y="30"/>
                  </a:lnTo>
                  <a:lnTo>
                    <a:pt x="4" y="27"/>
                  </a:lnTo>
                  <a:lnTo>
                    <a:pt x="1" y="24"/>
                  </a:lnTo>
                  <a:lnTo>
                    <a:pt x="0" y="19"/>
                  </a:lnTo>
                  <a:lnTo>
                    <a:pt x="0" y="17"/>
                  </a:lnTo>
                  <a:lnTo>
                    <a:pt x="0" y="15"/>
                  </a:lnTo>
                  <a:lnTo>
                    <a:pt x="1" y="13"/>
                  </a:lnTo>
                  <a:lnTo>
                    <a:pt x="3" y="10"/>
                  </a:lnTo>
                  <a:lnTo>
                    <a:pt x="8" y="4"/>
                  </a:lnTo>
                  <a:lnTo>
                    <a:pt x="15" y="0"/>
                  </a:lnTo>
                  <a:lnTo>
                    <a:pt x="20" y="2"/>
                  </a:lnTo>
                  <a:lnTo>
                    <a:pt x="26" y="3"/>
                  </a:lnTo>
                  <a:lnTo>
                    <a:pt x="30" y="5"/>
                  </a:lnTo>
                  <a:lnTo>
                    <a:pt x="41" y="12"/>
                  </a:lnTo>
                  <a:lnTo>
                    <a:pt x="60" y="20"/>
                  </a:lnTo>
                  <a:lnTo>
                    <a:pt x="85" y="34"/>
                  </a:lnTo>
                  <a:lnTo>
                    <a:pt x="114" y="49"/>
                  </a:lnTo>
                  <a:lnTo>
                    <a:pt x="147" y="66"/>
                  </a:lnTo>
                  <a:lnTo>
                    <a:pt x="182" y="85"/>
                  </a:lnTo>
                  <a:lnTo>
                    <a:pt x="220" y="105"/>
                  </a:lnTo>
                  <a:lnTo>
                    <a:pt x="258" y="125"/>
                  </a:lnTo>
                  <a:lnTo>
                    <a:pt x="297" y="145"/>
                  </a:lnTo>
                  <a:lnTo>
                    <a:pt x="335" y="165"/>
                  </a:lnTo>
                  <a:lnTo>
                    <a:pt x="369" y="183"/>
                  </a:lnTo>
                  <a:lnTo>
                    <a:pt x="401" y="201"/>
                  </a:lnTo>
                  <a:lnTo>
                    <a:pt x="430" y="215"/>
                  </a:lnTo>
                  <a:lnTo>
                    <a:pt x="452" y="227"/>
                  </a:lnTo>
                  <a:lnTo>
                    <a:pt x="470" y="236"/>
                  </a:lnTo>
                  <a:lnTo>
                    <a:pt x="468" y="239"/>
                  </a:lnTo>
                  <a:lnTo>
                    <a:pt x="467" y="243"/>
                  </a:lnTo>
                  <a:lnTo>
                    <a:pt x="464" y="247"/>
                  </a:lnTo>
                  <a:lnTo>
                    <a:pt x="462" y="251"/>
                  </a:lnTo>
                  <a:lnTo>
                    <a:pt x="460" y="255"/>
                  </a:lnTo>
                  <a:lnTo>
                    <a:pt x="458" y="258"/>
                  </a:lnTo>
                  <a:lnTo>
                    <a:pt x="457" y="263"/>
                  </a:lnTo>
                  <a:lnTo>
                    <a:pt x="454" y="266"/>
                  </a:lnTo>
                  <a:lnTo>
                    <a:pt x="197" y="130"/>
                  </a:lnTo>
                  <a:close/>
                  <a:moveTo>
                    <a:pt x="662" y="356"/>
                  </a:moveTo>
                  <a:lnTo>
                    <a:pt x="644" y="386"/>
                  </a:lnTo>
                  <a:lnTo>
                    <a:pt x="623" y="414"/>
                  </a:lnTo>
                  <a:lnTo>
                    <a:pt x="601" y="436"/>
                  </a:lnTo>
                  <a:lnTo>
                    <a:pt x="579" y="454"/>
                  </a:lnTo>
                  <a:lnTo>
                    <a:pt x="556" y="467"/>
                  </a:lnTo>
                  <a:lnTo>
                    <a:pt x="533" y="474"/>
                  </a:lnTo>
                  <a:lnTo>
                    <a:pt x="512" y="475"/>
                  </a:lnTo>
                  <a:lnTo>
                    <a:pt x="493" y="469"/>
                  </a:lnTo>
                  <a:lnTo>
                    <a:pt x="478" y="457"/>
                  </a:lnTo>
                  <a:lnTo>
                    <a:pt x="467" y="438"/>
                  </a:lnTo>
                  <a:lnTo>
                    <a:pt x="460" y="416"/>
                  </a:lnTo>
                  <a:lnTo>
                    <a:pt x="457" y="389"/>
                  </a:lnTo>
                  <a:lnTo>
                    <a:pt x="459" y="361"/>
                  </a:lnTo>
                  <a:lnTo>
                    <a:pt x="464" y="329"/>
                  </a:lnTo>
                  <a:lnTo>
                    <a:pt x="474" y="297"/>
                  </a:lnTo>
                  <a:lnTo>
                    <a:pt x="489" y="265"/>
                  </a:lnTo>
                  <a:lnTo>
                    <a:pt x="501" y="244"/>
                  </a:lnTo>
                  <a:lnTo>
                    <a:pt x="514" y="225"/>
                  </a:lnTo>
                  <a:lnTo>
                    <a:pt x="529" y="207"/>
                  </a:lnTo>
                  <a:lnTo>
                    <a:pt x="543" y="192"/>
                  </a:lnTo>
                  <a:lnTo>
                    <a:pt x="559" y="177"/>
                  </a:lnTo>
                  <a:lnTo>
                    <a:pt x="576" y="166"/>
                  </a:lnTo>
                  <a:lnTo>
                    <a:pt x="591" y="157"/>
                  </a:lnTo>
                  <a:lnTo>
                    <a:pt x="608" y="150"/>
                  </a:lnTo>
                  <a:lnTo>
                    <a:pt x="613" y="149"/>
                  </a:lnTo>
                  <a:lnTo>
                    <a:pt x="619" y="147"/>
                  </a:lnTo>
                  <a:lnTo>
                    <a:pt x="625" y="147"/>
                  </a:lnTo>
                  <a:lnTo>
                    <a:pt x="632" y="146"/>
                  </a:lnTo>
                  <a:lnTo>
                    <a:pt x="639" y="146"/>
                  </a:lnTo>
                  <a:lnTo>
                    <a:pt x="645" y="147"/>
                  </a:lnTo>
                  <a:lnTo>
                    <a:pt x="652" y="149"/>
                  </a:lnTo>
                  <a:lnTo>
                    <a:pt x="659" y="153"/>
                  </a:lnTo>
                  <a:lnTo>
                    <a:pt x="674" y="165"/>
                  </a:lnTo>
                  <a:lnTo>
                    <a:pt x="685" y="183"/>
                  </a:lnTo>
                  <a:lnTo>
                    <a:pt x="692" y="205"/>
                  </a:lnTo>
                  <a:lnTo>
                    <a:pt x="695" y="232"/>
                  </a:lnTo>
                  <a:lnTo>
                    <a:pt x="693" y="261"/>
                  </a:lnTo>
                  <a:lnTo>
                    <a:pt x="688" y="292"/>
                  </a:lnTo>
                  <a:lnTo>
                    <a:pt x="677" y="324"/>
                  </a:lnTo>
                  <a:lnTo>
                    <a:pt x="662" y="356"/>
                  </a:lnTo>
                  <a:close/>
                </a:path>
              </a:pathLst>
            </a:custGeom>
            <a:solidFill>
              <a:srgbClr val="BFDDFF"/>
            </a:solidFill>
            <a:ln w="9525">
              <a:noFill/>
              <a:round/>
              <a:headEnd/>
              <a:tailEnd/>
            </a:ln>
          </p:spPr>
          <p:txBody>
            <a:bodyPr/>
            <a:lstStyle/>
            <a:p>
              <a:endParaRPr lang="en-US"/>
            </a:p>
          </p:txBody>
        </p:sp>
        <p:sp>
          <p:nvSpPr>
            <p:cNvPr id="23602" name="Freeform 58"/>
            <p:cNvSpPr>
              <a:spLocks noChangeAspect="1" noEditPoints="1"/>
            </p:cNvSpPr>
            <p:nvPr/>
          </p:nvSpPr>
          <p:spPr bwMode="auto">
            <a:xfrm>
              <a:off x="4906" y="1665"/>
              <a:ext cx="145" cy="203"/>
            </a:xfrm>
            <a:custGeom>
              <a:avLst/>
              <a:gdLst>
                <a:gd name="T0" fmla="*/ 20 w 184"/>
                <a:gd name="T1" fmla="*/ 113 h 257"/>
                <a:gd name="T2" fmla="*/ 8 w 184"/>
                <a:gd name="T3" fmla="*/ 150 h 257"/>
                <a:gd name="T4" fmla="*/ 2 w 184"/>
                <a:gd name="T5" fmla="*/ 183 h 257"/>
                <a:gd name="T6" fmla="*/ 2 w 184"/>
                <a:gd name="T7" fmla="*/ 212 h 257"/>
                <a:gd name="T8" fmla="*/ 8 w 184"/>
                <a:gd name="T9" fmla="*/ 234 h 257"/>
                <a:gd name="T10" fmla="*/ 19 w 184"/>
                <a:gd name="T11" fmla="*/ 249 h 257"/>
                <a:gd name="T12" fmla="*/ 30 w 184"/>
                <a:gd name="T13" fmla="*/ 255 h 257"/>
                <a:gd name="T14" fmla="*/ 39 w 184"/>
                <a:gd name="T15" fmla="*/ 257 h 257"/>
                <a:gd name="T16" fmla="*/ 48 w 184"/>
                <a:gd name="T17" fmla="*/ 257 h 257"/>
                <a:gd name="T18" fmla="*/ 58 w 184"/>
                <a:gd name="T19" fmla="*/ 256 h 257"/>
                <a:gd name="T20" fmla="*/ 75 w 184"/>
                <a:gd name="T21" fmla="*/ 251 h 257"/>
                <a:gd name="T22" fmla="*/ 99 w 184"/>
                <a:gd name="T23" fmla="*/ 234 h 257"/>
                <a:gd name="T24" fmla="*/ 123 w 184"/>
                <a:gd name="T25" fmla="*/ 210 h 257"/>
                <a:gd name="T26" fmla="*/ 145 w 184"/>
                <a:gd name="T27" fmla="*/ 180 h 257"/>
                <a:gd name="T28" fmla="*/ 167 w 184"/>
                <a:gd name="T29" fmla="*/ 135 h 257"/>
                <a:gd name="T30" fmla="*/ 181 w 184"/>
                <a:gd name="T31" fmla="*/ 85 h 257"/>
                <a:gd name="T32" fmla="*/ 183 w 184"/>
                <a:gd name="T33" fmla="*/ 43 h 257"/>
                <a:gd name="T34" fmla="*/ 169 w 184"/>
                <a:gd name="T35" fmla="*/ 13 h 257"/>
                <a:gd name="T36" fmla="*/ 143 w 184"/>
                <a:gd name="T37" fmla="*/ 0 h 257"/>
                <a:gd name="T38" fmla="*/ 110 w 184"/>
                <a:gd name="T39" fmla="*/ 6 h 257"/>
                <a:gd name="T40" fmla="*/ 76 w 184"/>
                <a:gd name="T41" fmla="*/ 30 h 257"/>
                <a:gd name="T42" fmla="*/ 44 w 184"/>
                <a:gd name="T43" fmla="*/ 70 h 257"/>
                <a:gd name="T44" fmla="*/ 37 w 184"/>
                <a:gd name="T45" fmla="*/ 233 h 257"/>
                <a:gd name="T46" fmla="*/ 32 w 184"/>
                <a:gd name="T47" fmla="*/ 227 h 257"/>
                <a:gd name="T48" fmla="*/ 27 w 184"/>
                <a:gd name="T49" fmla="*/ 219 h 257"/>
                <a:gd name="T50" fmla="*/ 27 w 184"/>
                <a:gd name="T51" fmla="*/ 169 h 257"/>
                <a:gd name="T52" fmla="*/ 49 w 184"/>
                <a:gd name="T53" fmla="*/ 106 h 257"/>
                <a:gd name="T54" fmla="*/ 75 w 184"/>
                <a:gd name="T55" fmla="*/ 66 h 257"/>
                <a:gd name="T56" fmla="*/ 103 w 184"/>
                <a:gd name="T57" fmla="*/ 39 h 257"/>
                <a:gd name="T58" fmla="*/ 128 w 184"/>
                <a:gd name="T59" fmla="*/ 24 h 257"/>
                <a:gd name="T60" fmla="*/ 147 w 184"/>
                <a:gd name="T61" fmla="*/ 24 h 257"/>
                <a:gd name="T62" fmla="*/ 160 w 184"/>
                <a:gd name="T63" fmla="*/ 69 h 257"/>
                <a:gd name="T64" fmla="*/ 135 w 184"/>
                <a:gd name="T65" fmla="*/ 151 h 257"/>
                <a:gd name="T66" fmla="*/ 117 w 184"/>
                <a:gd name="T67" fmla="*/ 181 h 257"/>
                <a:gd name="T68" fmla="*/ 97 w 184"/>
                <a:gd name="T69" fmla="*/ 205 h 257"/>
                <a:gd name="T70" fmla="*/ 76 w 184"/>
                <a:gd name="T71" fmla="*/ 223 h 257"/>
                <a:gd name="T72" fmla="*/ 56 w 184"/>
                <a:gd name="T73" fmla="*/ 233 h 257"/>
                <a:gd name="T74" fmla="*/ 46 w 184"/>
                <a:gd name="T75" fmla="*/ 234 h 257"/>
                <a:gd name="T76" fmla="*/ 37 w 184"/>
                <a:gd name="T77" fmla="*/ 233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4"/>
                <a:gd name="T118" fmla="*/ 0 h 257"/>
                <a:gd name="T119" fmla="*/ 184 w 184"/>
                <a:gd name="T120" fmla="*/ 257 h 2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4" h="257">
                  <a:moveTo>
                    <a:pt x="29" y="95"/>
                  </a:moveTo>
                  <a:lnTo>
                    <a:pt x="20" y="113"/>
                  </a:lnTo>
                  <a:lnTo>
                    <a:pt x="14" y="132"/>
                  </a:lnTo>
                  <a:lnTo>
                    <a:pt x="8" y="150"/>
                  </a:lnTo>
                  <a:lnTo>
                    <a:pt x="4" y="166"/>
                  </a:lnTo>
                  <a:lnTo>
                    <a:pt x="2" y="183"/>
                  </a:lnTo>
                  <a:lnTo>
                    <a:pt x="0" y="199"/>
                  </a:lnTo>
                  <a:lnTo>
                    <a:pt x="2" y="212"/>
                  </a:lnTo>
                  <a:lnTo>
                    <a:pt x="5" y="225"/>
                  </a:lnTo>
                  <a:lnTo>
                    <a:pt x="8" y="234"/>
                  </a:lnTo>
                  <a:lnTo>
                    <a:pt x="13" y="242"/>
                  </a:lnTo>
                  <a:lnTo>
                    <a:pt x="19" y="249"/>
                  </a:lnTo>
                  <a:lnTo>
                    <a:pt x="27" y="253"/>
                  </a:lnTo>
                  <a:lnTo>
                    <a:pt x="30" y="255"/>
                  </a:lnTo>
                  <a:lnTo>
                    <a:pt x="35" y="256"/>
                  </a:lnTo>
                  <a:lnTo>
                    <a:pt x="39" y="257"/>
                  </a:lnTo>
                  <a:lnTo>
                    <a:pt x="44" y="257"/>
                  </a:lnTo>
                  <a:lnTo>
                    <a:pt x="48" y="257"/>
                  </a:lnTo>
                  <a:lnTo>
                    <a:pt x="53" y="257"/>
                  </a:lnTo>
                  <a:lnTo>
                    <a:pt x="58" y="256"/>
                  </a:lnTo>
                  <a:lnTo>
                    <a:pt x="63" y="255"/>
                  </a:lnTo>
                  <a:lnTo>
                    <a:pt x="75" y="251"/>
                  </a:lnTo>
                  <a:lnTo>
                    <a:pt x="87" y="243"/>
                  </a:lnTo>
                  <a:lnTo>
                    <a:pt x="99" y="234"/>
                  </a:lnTo>
                  <a:lnTo>
                    <a:pt x="111" y="223"/>
                  </a:lnTo>
                  <a:lnTo>
                    <a:pt x="123" y="210"/>
                  </a:lnTo>
                  <a:lnTo>
                    <a:pt x="134" y="195"/>
                  </a:lnTo>
                  <a:lnTo>
                    <a:pt x="145" y="180"/>
                  </a:lnTo>
                  <a:lnTo>
                    <a:pt x="155" y="162"/>
                  </a:lnTo>
                  <a:lnTo>
                    <a:pt x="167" y="135"/>
                  </a:lnTo>
                  <a:lnTo>
                    <a:pt x="176" y="110"/>
                  </a:lnTo>
                  <a:lnTo>
                    <a:pt x="181" y="85"/>
                  </a:lnTo>
                  <a:lnTo>
                    <a:pt x="184" y="63"/>
                  </a:lnTo>
                  <a:lnTo>
                    <a:pt x="183" y="43"/>
                  </a:lnTo>
                  <a:lnTo>
                    <a:pt x="177" y="26"/>
                  </a:lnTo>
                  <a:lnTo>
                    <a:pt x="169" y="13"/>
                  </a:lnTo>
                  <a:lnTo>
                    <a:pt x="157" y="4"/>
                  </a:lnTo>
                  <a:lnTo>
                    <a:pt x="143" y="0"/>
                  </a:lnTo>
                  <a:lnTo>
                    <a:pt x="127" y="1"/>
                  </a:lnTo>
                  <a:lnTo>
                    <a:pt x="110" y="6"/>
                  </a:lnTo>
                  <a:lnTo>
                    <a:pt x="94" y="16"/>
                  </a:lnTo>
                  <a:lnTo>
                    <a:pt x="76" y="30"/>
                  </a:lnTo>
                  <a:lnTo>
                    <a:pt x="59" y="49"/>
                  </a:lnTo>
                  <a:lnTo>
                    <a:pt x="44" y="70"/>
                  </a:lnTo>
                  <a:lnTo>
                    <a:pt x="29" y="95"/>
                  </a:lnTo>
                  <a:close/>
                  <a:moveTo>
                    <a:pt x="37" y="233"/>
                  </a:moveTo>
                  <a:lnTo>
                    <a:pt x="34" y="231"/>
                  </a:lnTo>
                  <a:lnTo>
                    <a:pt x="32" y="227"/>
                  </a:lnTo>
                  <a:lnTo>
                    <a:pt x="29" y="223"/>
                  </a:lnTo>
                  <a:lnTo>
                    <a:pt x="27" y="219"/>
                  </a:lnTo>
                  <a:lnTo>
                    <a:pt x="25" y="196"/>
                  </a:lnTo>
                  <a:lnTo>
                    <a:pt x="27" y="169"/>
                  </a:lnTo>
                  <a:lnTo>
                    <a:pt x="36" y="137"/>
                  </a:lnTo>
                  <a:lnTo>
                    <a:pt x="49" y="106"/>
                  </a:lnTo>
                  <a:lnTo>
                    <a:pt x="62" y="85"/>
                  </a:lnTo>
                  <a:lnTo>
                    <a:pt x="75" y="66"/>
                  </a:lnTo>
                  <a:lnTo>
                    <a:pt x="89" y="51"/>
                  </a:lnTo>
                  <a:lnTo>
                    <a:pt x="103" y="39"/>
                  </a:lnTo>
                  <a:lnTo>
                    <a:pt x="116" y="30"/>
                  </a:lnTo>
                  <a:lnTo>
                    <a:pt x="128" y="24"/>
                  </a:lnTo>
                  <a:lnTo>
                    <a:pt x="138" y="22"/>
                  </a:lnTo>
                  <a:lnTo>
                    <a:pt x="147" y="24"/>
                  </a:lnTo>
                  <a:lnTo>
                    <a:pt x="158" y="40"/>
                  </a:lnTo>
                  <a:lnTo>
                    <a:pt x="160" y="69"/>
                  </a:lnTo>
                  <a:lnTo>
                    <a:pt x="153" y="106"/>
                  </a:lnTo>
                  <a:lnTo>
                    <a:pt x="135" y="151"/>
                  </a:lnTo>
                  <a:lnTo>
                    <a:pt x="126" y="166"/>
                  </a:lnTo>
                  <a:lnTo>
                    <a:pt x="117" y="181"/>
                  </a:lnTo>
                  <a:lnTo>
                    <a:pt x="107" y="193"/>
                  </a:lnTo>
                  <a:lnTo>
                    <a:pt x="97" y="205"/>
                  </a:lnTo>
                  <a:lnTo>
                    <a:pt x="86" y="215"/>
                  </a:lnTo>
                  <a:lnTo>
                    <a:pt x="76" y="223"/>
                  </a:lnTo>
                  <a:lnTo>
                    <a:pt x="66" y="229"/>
                  </a:lnTo>
                  <a:lnTo>
                    <a:pt x="56" y="233"/>
                  </a:lnTo>
                  <a:lnTo>
                    <a:pt x="50" y="234"/>
                  </a:lnTo>
                  <a:lnTo>
                    <a:pt x="46" y="234"/>
                  </a:lnTo>
                  <a:lnTo>
                    <a:pt x="42" y="234"/>
                  </a:lnTo>
                  <a:lnTo>
                    <a:pt x="37" y="233"/>
                  </a:lnTo>
                  <a:close/>
                </a:path>
              </a:pathLst>
            </a:custGeom>
            <a:solidFill>
              <a:srgbClr val="000000"/>
            </a:solidFill>
            <a:ln w="9525">
              <a:noFill/>
              <a:round/>
              <a:headEnd/>
              <a:tailEnd/>
            </a:ln>
          </p:spPr>
          <p:txBody>
            <a:bodyPr/>
            <a:lstStyle/>
            <a:p>
              <a:endParaRPr lang="en-US"/>
            </a:p>
          </p:txBody>
        </p:sp>
        <p:sp>
          <p:nvSpPr>
            <p:cNvPr id="23603" name="Freeform 59"/>
            <p:cNvSpPr>
              <a:spLocks noChangeAspect="1"/>
            </p:cNvSpPr>
            <p:nvPr/>
          </p:nvSpPr>
          <p:spPr bwMode="auto">
            <a:xfrm>
              <a:off x="4925" y="1682"/>
              <a:ext cx="107" cy="169"/>
            </a:xfrm>
            <a:custGeom>
              <a:avLst/>
              <a:gdLst>
                <a:gd name="T0" fmla="*/ 12 w 135"/>
                <a:gd name="T1" fmla="*/ 211 h 212"/>
                <a:gd name="T2" fmla="*/ 9 w 135"/>
                <a:gd name="T3" fmla="*/ 209 h 212"/>
                <a:gd name="T4" fmla="*/ 7 w 135"/>
                <a:gd name="T5" fmla="*/ 205 h 212"/>
                <a:gd name="T6" fmla="*/ 4 w 135"/>
                <a:gd name="T7" fmla="*/ 201 h 212"/>
                <a:gd name="T8" fmla="*/ 2 w 135"/>
                <a:gd name="T9" fmla="*/ 197 h 212"/>
                <a:gd name="T10" fmla="*/ 0 w 135"/>
                <a:gd name="T11" fmla="*/ 174 h 212"/>
                <a:gd name="T12" fmla="*/ 2 w 135"/>
                <a:gd name="T13" fmla="*/ 147 h 212"/>
                <a:gd name="T14" fmla="*/ 11 w 135"/>
                <a:gd name="T15" fmla="*/ 115 h 212"/>
                <a:gd name="T16" fmla="*/ 24 w 135"/>
                <a:gd name="T17" fmla="*/ 84 h 212"/>
                <a:gd name="T18" fmla="*/ 37 w 135"/>
                <a:gd name="T19" fmla="*/ 63 h 212"/>
                <a:gd name="T20" fmla="*/ 50 w 135"/>
                <a:gd name="T21" fmla="*/ 44 h 212"/>
                <a:gd name="T22" fmla="*/ 64 w 135"/>
                <a:gd name="T23" fmla="*/ 29 h 212"/>
                <a:gd name="T24" fmla="*/ 78 w 135"/>
                <a:gd name="T25" fmla="*/ 17 h 212"/>
                <a:gd name="T26" fmla="*/ 91 w 135"/>
                <a:gd name="T27" fmla="*/ 8 h 212"/>
                <a:gd name="T28" fmla="*/ 103 w 135"/>
                <a:gd name="T29" fmla="*/ 2 h 212"/>
                <a:gd name="T30" fmla="*/ 113 w 135"/>
                <a:gd name="T31" fmla="*/ 0 h 212"/>
                <a:gd name="T32" fmla="*/ 122 w 135"/>
                <a:gd name="T33" fmla="*/ 2 h 212"/>
                <a:gd name="T34" fmla="*/ 133 w 135"/>
                <a:gd name="T35" fmla="*/ 18 h 212"/>
                <a:gd name="T36" fmla="*/ 135 w 135"/>
                <a:gd name="T37" fmla="*/ 47 h 212"/>
                <a:gd name="T38" fmla="*/ 128 w 135"/>
                <a:gd name="T39" fmla="*/ 84 h 212"/>
                <a:gd name="T40" fmla="*/ 110 w 135"/>
                <a:gd name="T41" fmla="*/ 129 h 212"/>
                <a:gd name="T42" fmla="*/ 101 w 135"/>
                <a:gd name="T43" fmla="*/ 144 h 212"/>
                <a:gd name="T44" fmla="*/ 92 w 135"/>
                <a:gd name="T45" fmla="*/ 159 h 212"/>
                <a:gd name="T46" fmla="*/ 82 w 135"/>
                <a:gd name="T47" fmla="*/ 171 h 212"/>
                <a:gd name="T48" fmla="*/ 72 w 135"/>
                <a:gd name="T49" fmla="*/ 183 h 212"/>
                <a:gd name="T50" fmla="*/ 61 w 135"/>
                <a:gd name="T51" fmla="*/ 193 h 212"/>
                <a:gd name="T52" fmla="*/ 51 w 135"/>
                <a:gd name="T53" fmla="*/ 201 h 212"/>
                <a:gd name="T54" fmla="*/ 41 w 135"/>
                <a:gd name="T55" fmla="*/ 207 h 212"/>
                <a:gd name="T56" fmla="*/ 31 w 135"/>
                <a:gd name="T57" fmla="*/ 211 h 212"/>
                <a:gd name="T58" fmla="*/ 25 w 135"/>
                <a:gd name="T59" fmla="*/ 212 h 212"/>
                <a:gd name="T60" fmla="*/ 21 w 135"/>
                <a:gd name="T61" fmla="*/ 212 h 212"/>
                <a:gd name="T62" fmla="*/ 17 w 135"/>
                <a:gd name="T63" fmla="*/ 212 h 212"/>
                <a:gd name="T64" fmla="*/ 12 w 135"/>
                <a:gd name="T65" fmla="*/ 211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212"/>
                <a:gd name="T101" fmla="*/ 135 w 135"/>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212">
                  <a:moveTo>
                    <a:pt x="12" y="211"/>
                  </a:moveTo>
                  <a:lnTo>
                    <a:pt x="9" y="209"/>
                  </a:lnTo>
                  <a:lnTo>
                    <a:pt x="7" y="205"/>
                  </a:lnTo>
                  <a:lnTo>
                    <a:pt x="4" y="201"/>
                  </a:lnTo>
                  <a:lnTo>
                    <a:pt x="2" y="197"/>
                  </a:lnTo>
                  <a:lnTo>
                    <a:pt x="0" y="174"/>
                  </a:lnTo>
                  <a:lnTo>
                    <a:pt x="2" y="147"/>
                  </a:lnTo>
                  <a:lnTo>
                    <a:pt x="11" y="115"/>
                  </a:lnTo>
                  <a:lnTo>
                    <a:pt x="24" y="84"/>
                  </a:lnTo>
                  <a:lnTo>
                    <a:pt x="37" y="63"/>
                  </a:lnTo>
                  <a:lnTo>
                    <a:pt x="50" y="44"/>
                  </a:lnTo>
                  <a:lnTo>
                    <a:pt x="64" y="29"/>
                  </a:lnTo>
                  <a:lnTo>
                    <a:pt x="78" y="17"/>
                  </a:lnTo>
                  <a:lnTo>
                    <a:pt x="91" y="8"/>
                  </a:lnTo>
                  <a:lnTo>
                    <a:pt x="103" y="2"/>
                  </a:lnTo>
                  <a:lnTo>
                    <a:pt x="113" y="0"/>
                  </a:lnTo>
                  <a:lnTo>
                    <a:pt x="122" y="2"/>
                  </a:lnTo>
                  <a:lnTo>
                    <a:pt x="133" y="18"/>
                  </a:lnTo>
                  <a:lnTo>
                    <a:pt x="135" y="47"/>
                  </a:lnTo>
                  <a:lnTo>
                    <a:pt x="128" y="84"/>
                  </a:lnTo>
                  <a:lnTo>
                    <a:pt x="110" y="129"/>
                  </a:lnTo>
                  <a:lnTo>
                    <a:pt x="101" y="144"/>
                  </a:lnTo>
                  <a:lnTo>
                    <a:pt x="92" y="159"/>
                  </a:lnTo>
                  <a:lnTo>
                    <a:pt x="82" y="171"/>
                  </a:lnTo>
                  <a:lnTo>
                    <a:pt x="72" y="183"/>
                  </a:lnTo>
                  <a:lnTo>
                    <a:pt x="61" y="193"/>
                  </a:lnTo>
                  <a:lnTo>
                    <a:pt x="51" y="201"/>
                  </a:lnTo>
                  <a:lnTo>
                    <a:pt x="41" y="207"/>
                  </a:lnTo>
                  <a:lnTo>
                    <a:pt x="31" y="211"/>
                  </a:lnTo>
                  <a:lnTo>
                    <a:pt x="25" y="212"/>
                  </a:lnTo>
                  <a:lnTo>
                    <a:pt x="21" y="212"/>
                  </a:lnTo>
                  <a:lnTo>
                    <a:pt x="17" y="212"/>
                  </a:lnTo>
                  <a:lnTo>
                    <a:pt x="12" y="211"/>
                  </a:lnTo>
                  <a:close/>
                </a:path>
              </a:pathLst>
            </a:custGeom>
            <a:solidFill>
              <a:srgbClr val="FFFFFF"/>
            </a:solidFill>
            <a:ln w="9525">
              <a:noFill/>
              <a:round/>
              <a:headEnd/>
              <a:tailEnd/>
            </a:ln>
          </p:spPr>
          <p:txBody>
            <a:bodyPr/>
            <a:lstStyle/>
            <a:p>
              <a:endParaRPr lang="en-US"/>
            </a:p>
          </p:txBody>
        </p:sp>
        <p:sp>
          <p:nvSpPr>
            <p:cNvPr id="23604" name="Freeform 60"/>
            <p:cNvSpPr>
              <a:spLocks noChangeAspect="1"/>
            </p:cNvSpPr>
            <p:nvPr/>
          </p:nvSpPr>
          <p:spPr bwMode="auto">
            <a:xfrm>
              <a:off x="4544" y="1573"/>
              <a:ext cx="43" cy="71"/>
            </a:xfrm>
            <a:custGeom>
              <a:avLst/>
              <a:gdLst>
                <a:gd name="T0" fmla="*/ 0 w 54"/>
                <a:gd name="T1" fmla="*/ 86 h 91"/>
                <a:gd name="T2" fmla="*/ 2 w 54"/>
                <a:gd name="T3" fmla="*/ 87 h 91"/>
                <a:gd name="T4" fmla="*/ 6 w 54"/>
                <a:gd name="T5" fmla="*/ 88 h 91"/>
                <a:gd name="T6" fmla="*/ 8 w 54"/>
                <a:gd name="T7" fmla="*/ 90 h 91"/>
                <a:gd name="T8" fmla="*/ 10 w 54"/>
                <a:gd name="T9" fmla="*/ 91 h 91"/>
                <a:gd name="T10" fmla="*/ 14 w 54"/>
                <a:gd name="T11" fmla="*/ 81 h 91"/>
                <a:gd name="T12" fmla="*/ 21 w 54"/>
                <a:gd name="T13" fmla="*/ 69 h 91"/>
                <a:gd name="T14" fmla="*/ 29 w 54"/>
                <a:gd name="T15" fmla="*/ 54 h 91"/>
                <a:gd name="T16" fmla="*/ 35 w 54"/>
                <a:gd name="T17" fmla="*/ 40 h 91"/>
                <a:gd name="T18" fmla="*/ 43 w 54"/>
                <a:gd name="T19" fmla="*/ 27 h 91"/>
                <a:gd name="T20" fmla="*/ 49 w 54"/>
                <a:gd name="T21" fmla="*/ 16 h 91"/>
                <a:gd name="T22" fmla="*/ 53 w 54"/>
                <a:gd name="T23" fmla="*/ 8 h 91"/>
                <a:gd name="T24" fmla="*/ 54 w 54"/>
                <a:gd name="T25" fmla="*/ 4 h 91"/>
                <a:gd name="T26" fmla="*/ 44 w 54"/>
                <a:gd name="T27" fmla="*/ 0 h 91"/>
                <a:gd name="T28" fmla="*/ 0 w 54"/>
                <a:gd name="T29" fmla="*/ 86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91"/>
                <a:gd name="T47" fmla="*/ 54 w 54"/>
                <a:gd name="T48" fmla="*/ 91 h 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91">
                  <a:moveTo>
                    <a:pt x="0" y="86"/>
                  </a:moveTo>
                  <a:lnTo>
                    <a:pt x="2" y="87"/>
                  </a:lnTo>
                  <a:lnTo>
                    <a:pt x="6" y="88"/>
                  </a:lnTo>
                  <a:lnTo>
                    <a:pt x="8" y="90"/>
                  </a:lnTo>
                  <a:lnTo>
                    <a:pt x="10" y="91"/>
                  </a:lnTo>
                  <a:lnTo>
                    <a:pt x="14" y="81"/>
                  </a:lnTo>
                  <a:lnTo>
                    <a:pt x="21" y="69"/>
                  </a:lnTo>
                  <a:lnTo>
                    <a:pt x="29" y="54"/>
                  </a:lnTo>
                  <a:lnTo>
                    <a:pt x="35" y="40"/>
                  </a:lnTo>
                  <a:lnTo>
                    <a:pt x="43" y="27"/>
                  </a:lnTo>
                  <a:lnTo>
                    <a:pt x="49" y="16"/>
                  </a:lnTo>
                  <a:lnTo>
                    <a:pt x="53" y="8"/>
                  </a:lnTo>
                  <a:lnTo>
                    <a:pt x="54" y="4"/>
                  </a:lnTo>
                  <a:lnTo>
                    <a:pt x="44" y="0"/>
                  </a:lnTo>
                  <a:lnTo>
                    <a:pt x="0" y="86"/>
                  </a:lnTo>
                  <a:close/>
                </a:path>
              </a:pathLst>
            </a:custGeom>
            <a:solidFill>
              <a:srgbClr val="FFFFFF"/>
            </a:solidFill>
            <a:ln w="9525">
              <a:noFill/>
              <a:round/>
              <a:headEnd/>
              <a:tailEnd/>
            </a:ln>
          </p:spPr>
          <p:txBody>
            <a:bodyPr/>
            <a:lstStyle/>
            <a:p>
              <a:endParaRPr lang="en-US"/>
            </a:p>
          </p:txBody>
        </p:sp>
        <p:sp>
          <p:nvSpPr>
            <p:cNvPr id="23605" name="Freeform 61"/>
            <p:cNvSpPr>
              <a:spLocks noChangeAspect="1"/>
            </p:cNvSpPr>
            <p:nvPr/>
          </p:nvSpPr>
          <p:spPr bwMode="auto">
            <a:xfrm>
              <a:off x="4635" y="1620"/>
              <a:ext cx="42" cy="72"/>
            </a:xfrm>
            <a:custGeom>
              <a:avLst/>
              <a:gdLst>
                <a:gd name="T0" fmla="*/ 0 w 55"/>
                <a:gd name="T1" fmla="*/ 86 h 91"/>
                <a:gd name="T2" fmla="*/ 3 w 55"/>
                <a:gd name="T3" fmla="*/ 87 h 91"/>
                <a:gd name="T4" fmla="*/ 6 w 55"/>
                <a:gd name="T5" fmla="*/ 88 h 91"/>
                <a:gd name="T6" fmla="*/ 8 w 55"/>
                <a:gd name="T7" fmla="*/ 90 h 91"/>
                <a:gd name="T8" fmla="*/ 10 w 55"/>
                <a:gd name="T9" fmla="*/ 91 h 91"/>
                <a:gd name="T10" fmla="*/ 15 w 55"/>
                <a:gd name="T11" fmla="*/ 82 h 91"/>
                <a:gd name="T12" fmla="*/ 21 w 55"/>
                <a:gd name="T13" fmla="*/ 70 h 91"/>
                <a:gd name="T14" fmla="*/ 28 w 55"/>
                <a:gd name="T15" fmla="*/ 57 h 91"/>
                <a:gd name="T16" fmla="*/ 36 w 55"/>
                <a:gd name="T17" fmla="*/ 43 h 91"/>
                <a:gd name="T18" fmla="*/ 43 w 55"/>
                <a:gd name="T19" fmla="*/ 30 h 91"/>
                <a:gd name="T20" fmla="*/ 48 w 55"/>
                <a:gd name="T21" fmla="*/ 18 h 91"/>
                <a:gd name="T22" fmla="*/ 53 w 55"/>
                <a:gd name="T23" fmla="*/ 10 h 91"/>
                <a:gd name="T24" fmla="*/ 55 w 55"/>
                <a:gd name="T25" fmla="*/ 6 h 91"/>
                <a:gd name="T26" fmla="*/ 45 w 55"/>
                <a:gd name="T27" fmla="*/ 0 h 91"/>
                <a:gd name="T28" fmla="*/ 0 w 55"/>
                <a:gd name="T29" fmla="*/ 86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91"/>
                <a:gd name="T47" fmla="*/ 55 w 55"/>
                <a:gd name="T48" fmla="*/ 91 h 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91">
                  <a:moveTo>
                    <a:pt x="0" y="86"/>
                  </a:moveTo>
                  <a:lnTo>
                    <a:pt x="3" y="87"/>
                  </a:lnTo>
                  <a:lnTo>
                    <a:pt x="6" y="88"/>
                  </a:lnTo>
                  <a:lnTo>
                    <a:pt x="8" y="90"/>
                  </a:lnTo>
                  <a:lnTo>
                    <a:pt x="10" y="91"/>
                  </a:lnTo>
                  <a:lnTo>
                    <a:pt x="15" y="82"/>
                  </a:lnTo>
                  <a:lnTo>
                    <a:pt x="21" y="70"/>
                  </a:lnTo>
                  <a:lnTo>
                    <a:pt x="28" y="57"/>
                  </a:lnTo>
                  <a:lnTo>
                    <a:pt x="36" y="43"/>
                  </a:lnTo>
                  <a:lnTo>
                    <a:pt x="43" y="30"/>
                  </a:lnTo>
                  <a:lnTo>
                    <a:pt x="48" y="18"/>
                  </a:lnTo>
                  <a:lnTo>
                    <a:pt x="53" y="10"/>
                  </a:lnTo>
                  <a:lnTo>
                    <a:pt x="55" y="6"/>
                  </a:lnTo>
                  <a:lnTo>
                    <a:pt x="45" y="0"/>
                  </a:lnTo>
                  <a:lnTo>
                    <a:pt x="0" y="86"/>
                  </a:lnTo>
                  <a:close/>
                </a:path>
              </a:pathLst>
            </a:custGeom>
            <a:solidFill>
              <a:srgbClr val="FFFFFF"/>
            </a:solidFill>
            <a:ln w="9525">
              <a:noFill/>
              <a:round/>
              <a:headEnd/>
              <a:tailEnd/>
            </a:ln>
          </p:spPr>
          <p:txBody>
            <a:bodyPr/>
            <a:lstStyle/>
            <a:p>
              <a:endParaRPr lang="en-US"/>
            </a:p>
          </p:txBody>
        </p:sp>
        <p:sp>
          <p:nvSpPr>
            <p:cNvPr id="23606" name="Freeform 62"/>
            <p:cNvSpPr>
              <a:spLocks noChangeAspect="1"/>
            </p:cNvSpPr>
            <p:nvPr/>
          </p:nvSpPr>
          <p:spPr bwMode="auto">
            <a:xfrm>
              <a:off x="4544" y="1642"/>
              <a:ext cx="7" cy="2"/>
            </a:xfrm>
            <a:custGeom>
              <a:avLst/>
              <a:gdLst>
                <a:gd name="T0" fmla="*/ 0 w 10"/>
                <a:gd name="T1" fmla="*/ 0 h 5"/>
                <a:gd name="T2" fmla="*/ 10 w 10"/>
                <a:gd name="T3" fmla="*/ 5 h 5"/>
                <a:gd name="T4" fmla="*/ 8 w 10"/>
                <a:gd name="T5" fmla="*/ 4 h 5"/>
                <a:gd name="T6" fmla="*/ 6 w 10"/>
                <a:gd name="T7" fmla="*/ 2 h 5"/>
                <a:gd name="T8" fmla="*/ 2 w 10"/>
                <a:gd name="T9" fmla="*/ 1 h 5"/>
                <a:gd name="T10" fmla="*/ 0 w 10"/>
                <a:gd name="T11" fmla="*/ 0 h 5"/>
                <a:gd name="T12" fmla="*/ 0 w 10"/>
                <a:gd name="T13" fmla="*/ 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0"/>
                  </a:moveTo>
                  <a:lnTo>
                    <a:pt x="10" y="5"/>
                  </a:lnTo>
                  <a:lnTo>
                    <a:pt x="8" y="4"/>
                  </a:lnTo>
                  <a:lnTo>
                    <a:pt x="6" y="2"/>
                  </a:lnTo>
                  <a:lnTo>
                    <a:pt x="2" y="1"/>
                  </a:lnTo>
                  <a:lnTo>
                    <a:pt x="0" y="0"/>
                  </a:lnTo>
                  <a:close/>
                </a:path>
              </a:pathLst>
            </a:custGeom>
            <a:solidFill>
              <a:srgbClr val="000000"/>
            </a:solidFill>
            <a:ln w="9525">
              <a:noFill/>
              <a:round/>
              <a:headEnd/>
              <a:tailEnd/>
            </a:ln>
          </p:spPr>
          <p:txBody>
            <a:bodyPr/>
            <a:lstStyle/>
            <a:p>
              <a:endParaRPr lang="en-US"/>
            </a:p>
          </p:txBody>
        </p:sp>
        <p:sp>
          <p:nvSpPr>
            <p:cNvPr id="23607" name="Freeform 63"/>
            <p:cNvSpPr>
              <a:spLocks noChangeAspect="1" noEditPoints="1"/>
            </p:cNvSpPr>
            <p:nvPr/>
          </p:nvSpPr>
          <p:spPr bwMode="auto">
            <a:xfrm>
              <a:off x="4494" y="1325"/>
              <a:ext cx="602" cy="598"/>
            </a:xfrm>
            <a:custGeom>
              <a:avLst/>
              <a:gdLst>
                <a:gd name="T0" fmla="*/ 654 w 760"/>
                <a:gd name="T1" fmla="*/ 363 h 753"/>
                <a:gd name="T2" fmla="*/ 586 w 760"/>
                <a:gd name="T3" fmla="*/ 392 h 753"/>
                <a:gd name="T4" fmla="*/ 562 w 760"/>
                <a:gd name="T5" fmla="*/ 260 h 753"/>
                <a:gd name="T6" fmla="*/ 577 w 760"/>
                <a:gd name="T7" fmla="*/ 102 h 753"/>
                <a:gd name="T8" fmla="*/ 391 w 760"/>
                <a:gd name="T9" fmla="*/ 3 h 753"/>
                <a:gd name="T10" fmla="*/ 259 w 760"/>
                <a:gd name="T11" fmla="*/ 166 h 753"/>
                <a:gd name="T12" fmla="*/ 313 w 760"/>
                <a:gd name="T13" fmla="*/ 290 h 753"/>
                <a:gd name="T14" fmla="*/ 42 w 760"/>
                <a:gd name="T15" fmla="*/ 217 h 753"/>
                <a:gd name="T16" fmla="*/ 4 w 760"/>
                <a:gd name="T17" fmla="*/ 261 h 753"/>
                <a:gd name="T18" fmla="*/ 34 w 760"/>
                <a:gd name="T19" fmla="*/ 310 h 753"/>
                <a:gd name="T20" fmla="*/ 12 w 760"/>
                <a:gd name="T21" fmla="*/ 379 h 753"/>
                <a:gd name="T22" fmla="*/ 96 w 760"/>
                <a:gd name="T23" fmla="*/ 423 h 753"/>
                <a:gd name="T24" fmla="*/ 145 w 760"/>
                <a:gd name="T25" fmla="*/ 367 h 753"/>
                <a:gd name="T26" fmla="*/ 126 w 760"/>
                <a:gd name="T27" fmla="*/ 439 h 753"/>
                <a:gd name="T28" fmla="*/ 211 w 760"/>
                <a:gd name="T29" fmla="*/ 483 h 753"/>
                <a:gd name="T30" fmla="*/ 250 w 760"/>
                <a:gd name="T31" fmla="*/ 422 h 753"/>
                <a:gd name="T32" fmla="*/ 235 w 760"/>
                <a:gd name="T33" fmla="*/ 578 h 753"/>
                <a:gd name="T34" fmla="*/ 484 w 760"/>
                <a:gd name="T35" fmla="*/ 718 h 753"/>
                <a:gd name="T36" fmla="*/ 581 w 760"/>
                <a:gd name="T37" fmla="*/ 750 h 753"/>
                <a:gd name="T38" fmla="*/ 678 w 760"/>
                <a:gd name="T39" fmla="*/ 685 h 753"/>
                <a:gd name="T40" fmla="*/ 760 w 760"/>
                <a:gd name="T41" fmla="*/ 503 h 753"/>
                <a:gd name="T42" fmla="*/ 292 w 760"/>
                <a:gd name="T43" fmla="*/ 140 h 753"/>
                <a:gd name="T44" fmla="*/ 424 w 760"/>
                <a:gd name="T45" fmla="*/ 31 h 753"/>
                <a:gd name="T46" fmla="*/ 557 w 760"/>
                <a:gd name="T47" fmla="*/ 140 h 753"/>
                <a:gd name="T48" fmla="*/ 532 w 760"/>
                <a:gd name="T49" fmla="*/ 249 h 753"/>
                <a:gd name="T50" fmla="*/ 487 w 760"/>
                <a:gd name="T51" fmla="*/ 293 h 753"/>
                <a:gd name="T52" fmla="*/ 513 w 760"/>
                <a:gd name="T53" fmla="*/ 374 h 753"/>
                <a:gd name="T54" fmla="*/ 525 w 760"/>
                <a:gd name="T55" fmla="*/ 453 h 753"/>
                <a:gd name="T56" fmla="*/ 358 w 760"/>
                <a:gd name="T57" fmla="*/ 309 h 753"/>
                <a:gd name="T58" fmla="*/ 338 w 760"/>
                <a:gd name="T59" fmla="*/ 271 h 753"/>
                <a:gd name="T60" fmla="*/ 291 w 760"/>
                <a:gd name="T61" fmla="*/ 182 h 753"/>
                <a:gd name="T62" fmla="*/ 401 w 760"/>
                <a:gd name="T63" fmla="*/ 546 h 753"/>
                <a:gd name="T64" fmla="*/ 308 w 760"/>
                <a:gd name="T65" fmla="*/ 546 h 753"/>
                <a:gd name="T66" fmla="*/ 300 w 760"/>
                <a:gd name="T67" fmla="*/ 484 h 753"/>
                <a:gd name="T68" fmla="*/ 448 w 760"/>
                <a:gd name="T69" fmla="*/ 526 h 753"/>
                <a:gd name="T70" fmla="*/ 489 w 760"/>
                <a:gd name="T71" fmla="*/ 513 h 753"/>
                <a:gd name="T72" fmla="*/ 213 w 760"/>
                <a:gd name="T73" fmla="*/ 413 h 753"/>
                <a:gd name="T74" fmla="*/ 164 w 760"/>
                <a:gd name="T75" fmla="*/ 453 h 753"/>
                <a:gd name="T76" fmla="*/ 196 w 760"/>
                <a:gd name="T77" fmla="*/ 373 h 753"/>
                <a:gd name="T78" fmla="*/ 97 w 760"/>
                <a:gd name="T79" fmla="*/ 353 h 753"/>
                <a:gd name="T80" fmla="*/ 50 w 760"/>
                <a:gd name="T81" fmla="*/ 393 h 753"/>
                <a:gd name="T82" fmla="*/ 81 w 760"/>
                <a:gd name="T83" fmla="*/ 313 h 753"/>
                <a:gd name="T84" fmla="*/ 35 w 760"/>
                <a:gd name="T85" fmla="*/ 266 h 753"/>
                <a:gd name="T86" fmla="*/ 55 w 760"/>
                <a:gd name="T87" fmla="*/ 249 h 753"/>
                <a:gd name="T88" fmla="*/ 106 w 760"/>
                <a:gd name="T89" fmla="*/ 274 h 753"/>
                <a:gd name="T90" fmla="*/ 236 w 760"/>
                <a:gd name="T91" fmla="*/ 343 h 753"/>
                <a:gd name="T92" fmla="*/ 331 w 760"/>
                <a:gd name="T93" fmla="*/ 392 h 753"/>
                <a:gd name="T94" fmla="*/ 493 w 760"/>
                <a:gd name="T95" fmla="*/ 476 h 753"/>
                <a:gd name="T96" fmla="*/ 493 w 760"/>
                <a:gd name="T97" fmla="*/ 505 h 753"/>
                <a:gd name="T98" fmla="*/ 614 w 760"/>
                <a:gd name="T99" fmla="*/ 701 h 753"/>
                <a:gd name="T100" fmla="*/ 499 w 760"/>
                <a:gd name="T101" fmla="*/ 681 h 753"/>
                <a:gd name="T102" fmla="*/ 504 w 760"/>
                <a:gd name="T103" fmla="*/ 562 h 753"/>
                <a:gd name="T104" fmla="*/ 529 w 760"/>
                <a:gd name="T105" fmla="*/ 503 h 753"/>
                <a:gd name="T106" fmla="*/ 569 w 760"/>
                <a:gd name="T107" fmla="*/ 448 h 753"/>
                <a:gd name="T108" fmla="*/ 634 w 760"/>
                <a:gd name="T109" fmla="*/ 401 h 753"/>
                <a:gd name="T110" fmla="*/ 680 w 760"/>
                <a:gd name="T111" fmla="*/ 394 h 753"/>
                <a:gd name="T112" fmla="*/ 728 w 760"/>
                <a:gd name="T113" fmla="*/ 508 h 7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0"/>
                <a:gd name="T172" fmla="*/ 0 h 753"/>
                <a:gd name="T173" fmla="*/ 760 w 760"/>
                <a:gd name="T174" fmla="*/ 753 h 7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0" h="753">
                  <a:moveTo>
                    <a:pt x="708" y="372"/>
                  </a:moveTo>
                  <a:lnTo>
                    <a:pt x="700" y="369"/>
                  </a:lnTo>
                  <a:lnTo>
                    <a:pt x="692" y="365"/>
                  </a:lnTo>
                  <a:lnTo>
                    <a:pt x="683" y="363"/>
                  </a:lnTo>
                  <a:lnTo>
                    <a:pt x="673" y="363"/>
                  </a:lnTo>
                  <a:lnTo>
                    <a:pt x="664" y="363"/>
                  </a:lnTo>
                  <a:lnTo>
                    <a:pt x="654" y="363"/>
                  </a:lnTo>
                  <a:lnTo>
                    <a:pt x="644" y="365"/>
                  </a:lnTo>
                  <a:lnTo>
                    <a:pt x="634" y="367"/>
                  </a:lnTo>
                  <a:lnTo>
                    <a:pt x="624" y="371"/>
                  </a:lnTo>
                  <a:lnTo>
                    <a:pt x="615" y="375"/>
                  </a:lnTo>
                  <a:lnTo>
                    <a:pt x="605" y="380"/>
                  </a:lnTo>
                  <a:lnTo>
                    <a:pt x="596" y="385"/>
                  </a:lnTo>
                  <a:lnTo>
                    <a:pt x="586" y="392"/>
                  </a:lnTo>
                  <a:lnTo>
                    <a:pt x="577" y="399"/>
                  </a:lnTo>
                  <a:lnTo>
                    <a:pt x="568" y="406"/>
                  </a:lnTo>
                  <a:lnTo>
                    <a:pt x="559" y="414"/>
                  </a:lnTo>
                  <a:lnTo>
                    <a:pt x="522" y="301"/>
                  </a:lnTo>
                  <a:lnTo>
                    <a:pt x="536" y="289"/>
                  </a:lnTo>
                  <a:lnTo>
                    <a:pt x="549" y="275"/>
                  </a:lnTo>
                  <a:lnTo>
                    <a:pt x="562" y="260"/>
                  </a:lnTo>
                  <a:lnTo>
                    <a:pt x="572" y="243"/>
                  </a:lnTo>
                  <a:lnTo>
                    <a:pt x="579" y="225"/>
                  </a:lnTo>
                  <a:lnTo>
                    <a:pt x="586" y="206"/>
                  </a:lnTo>
                  <a:lnTo>
                    <a:pt x="589" y="186"/>
                  </a:lnTo>
                  <a:lnTo>
                    <a:pt x="591" y="166"/>
                  </a:lnTo>
                  <a:lnTo>
                    <a:pt x="587" y="133"/>
                  </a:lnTo>
                  <a:lnTo>
                    <a:pt x="577" y="102"/>
                  </a:lnTo>
                  <a:lnTo>
                    <a:pt x="562" y="74"/>
                  </a:lnTo>
                  <a:lnTo>
                    <a:pt x="542" y="48"/>
                  </a:lnTo>
                  <a:lnTo>
                    <a:pt x="517" y="28"/>
                  </a:lnTo>
                  <a:lnTo>
                    <a:pt x="488" y="13"/>
                  </a:lnTo>
                  <a:lnTo>
                    <a:pt x="457" y="3"/>
                  </a:lnTo>
                  <a:lnTo>
                    <a:pt x="424" y="0"/>
                  </a:lnTo>
                  <a:lnTo>
                    <a:pt x="391" y="3"/>
                  </a:lnTo>
                  <a:lnTo>
                    <a:pt x="360" y="13"/>
                  </a:lnTo>
                  <a:lnTo>
                    <a:pt x="332" y="28"/>
                  </a:lnTo>
                  <a:lnTo>
                    <a:pt x="307" y="48"/>
                  </a:lnTo>
                  <a:lnTo>
                    <a:pt x="287" y="74"/>
                  </a:lnTo>
                  <a:lnTo>
                    <a:pt x="272" y="102"/>
                  </a:lnTo>
                  <a:lnTo>
                    <a:pt x="262" y="133"/>
                  </a:lnTo>
                  <a:lnTo>
                    <a:pt x="259" y="166"/>
                  </a:lnTo>
                  <a:lnTo>
                    <a:pt x="260" y="186"/>
                  </a:lnTo>
                  <a:lnTo>
                    <a:pt x="264" y="206"/>
                  </a:lnTo>
                  <a:lnTo>
                    <a:pt x="270" y="225"/>
                  </a:lnTo>
                  <a:lnTo>
                    <a:pt x="277" y="243"/>
                  </a:lnTo>
                  <a:lnTo>
                    <a:pt x="287" y="260"/>
                  </a:lnTo>
                  <a:lnTo>
                    <a:pt x="300" y="275"/>
                  </a:lnTo>
                  <a:lnTo>
                    <a:pt x="313" y="290"/>
                  </a:lnTo>
                  <a:lnTo>
                    <a:pt x="328" y="302"/>
                  </a:lnTo>
                  <a:lnTo>
                    <a:pt x="313" y="347"/>
                  </a:lnTo>
                  <a:lnTo>
                    <a:pt x="74" y="223"/>
                  </a:lnTo>
                  <a:lnTo>
                    <a:pt x="68" y="220"/>
                  </a:lnTo>
                  <a:lnTo>
                    <a:pt x="60" y="217"/>
                  </a:lnTo>
                  <a:lnTo>
                    <a:pt x="51" y="217"/>
                  </a:lnTo>
                  <a:lnTo>
                    <a:pt x="42" y="217"/>
                  </a:lnTo>
                  <a:lnTo>
                    <a:pt x="33" y="221"/>
                  </a:lnTo>
                  <a:lnTo>
                    <a:pt x="24" y="225"/>
                  </a:lnTo>
                  <a:lnTo>
                    <a:pt x="16" y="233"/>
                  </a:lnTo>
                  <a:lnTo>
                    <a:pt x="10" y="243"/>
                  </a:lnTo>
                  <a:lnTo>
                    <a:pt x="8" y="249"/>
                  </a:lnTo>
                  <a:lnTo>
                    <a:pt x="5" y="254"/>
                  </a:lnTo>
                  <a:lnTo>
                    <a:pt x="4" y="261"/>
                  </a:lnTo>
                  <a:lnTo>
                    <a:pt x="4" y="266"/>
                  </a:lnTo>
                  <a:lnTo>
                    <a:pt x="6" y="281"/>
                  </a:lnTo>
                  <a:lnTo>
                    <a:pt x="12" y="292"/>
                  </a:lnTo>
                  <a:lnTo>
                    <a:pt x="21" y="301"/>
                  </a:lnTo>
                  <a:lnTo>
                    <a:pt x="30" y="307"/>
                  </a:lnTo>
                  <a:lnTo>
                    <a:pt x="31" y="309"/>
                  </a:lnTo>
                  <a:lnTo>
                    <a:pt x="34" y="310"/>
                  </a:lnTo>
                  <a:lnTo>
                    <a:pt x="40" y="313"/>
                  </a:lnTo>
                  <a:lnTo>
                    <a:pt x="45" y="315"/>
                  </a:lnTo>
                  <a:lnTo>
                    <a:pt x="41" y="324"/>
                  </a:lnTo>
                  <a:lnTo>
                    <a:pt x="34" y="336"/>
                  </a:lnTo>
                  <a:lnTo>
                    <a:pt x="26" y="351"/>
                  </a:lnTo>
                  <a:lnTo>
                    <a:pt x="19" y="365"/>
                  </a:lnTo>
                  <a:lnTo>
                    <a:pt x="12" y="379"/>
                  </a:lnTo>
                  <a:lnTo>
                    <a:pt x="5" y="390"/>
                  </a:lnTo>
                  <a:lnTo>
                    <a:pt x="1" y="397"/>
                  </a:lnTo>
                  <a:lnTo>
                    <a:pt x="0" y="401"/>
                  </a:lnTo>
                  <a:lnTo>
                    <a:pt x="85" y="445"/>
                  </a:lnTo>
                  <a:lnTo>
                    <a:pt x="86" y="442"/>
                  </a:lnTo>
                  <a:lnTo>
                    <a:pt x="91" y="434"/>
                  </a:lnTo>
                  <a:lnTo>
                    <a:pt x="96" y="423"/>
                  </a:lnTo>
                  <a:lnTo>
                    <a:pt x="104" y="410"/>
                  </a:lnTo>
                  <a:lnTo>
                    <a:pt x="111" y="395"/>
                  </a:lnTo>
                  <a:lnTo>
                    <a:pt x="119" y="381"/>
                  </a:lnTo>
                  <a:lnTo>
                    <a:pt x="125" y="369"/>
                  </a:lnTo>
                  <a:lnTo>
                    <a:pt x="130" y="360"/>
                  </a:lnTo>
                  <a:lnTo>
                    <a:pt x="137" y="364"/>
                  </a:lnTo>
                  <a:lnTo>
                    <a:pt x="145" y="367"/>
                  </a:lnTo>
                  <a:lnTo>
                    <a:pt x="152" y="371"/>
                  </a:lnTo>
                  <a:lnTo>
                    <a:pt x="160" y="375"/>
                  </a:lnTo>
                  <a:lnTo>
                    <a:pt x="155" y="384"/>
                  </a:lnTo>
                  <a:lnTo>
                    <a:pt x="149" y="396"/>
                  </a:lnTo>
                  <a:lnTo>
                    <a:pt x="141" y="411"/>
                  </a:lnTo>
                  <a:lnTo>
                    <a:pt x="134" y="425"/>
                  </a:lnTo>
                  <a:lnTo>
                    <a:pt x="126" y="439"/>
                  </a:lnTo>
                  <a:lnTo>
                    <a:pt x="121" y="450"/>
                  </a:lnTo>
                  <a:lnTo>
                    <a:pt x="116" y="458"/>
                  </a:lnTo>
                  <a:lnTo>
                    <a:pt x="115" y="461"/>
                  </a:lnTo>
                  <a:lnTo>
                    <a:pt x="200" y="505"/>
                  </a:lnTo>
                  <a:lnTo>
                    <a:pt x="201" y="502"/>
                  </a:lnTo>
                  <a:lnTo>
                    <a:pt x="205" y="494"/>
                  </a:lnTo>
                  <a:lnTo>
                    <a:pt x="211" y="483"/>
                  </a:lnTo>
                  <a:lnTo>
                    <a:pt x="219" y="470"/>
                  </a:lnTo>
                  <a:lnTo>
                    <a:pt x="225" y="455"/>
                  </a:lnTo>
                  <a:lnTo>
                    <a:pt x="233" y="441"/>
                  </a:lnTo>
                  <a:lnTo>
                    <a:pt x="240" y="429"/>
                  </a:lnTo>
                  <a:lnTo>
                    <a:pt x="244" y="420"/>
                  </a:lnTo>
                  <a:lnTo>
                    <a:pt x="246" y="421"/>
                  </a:lnTo>
                  <a:lnTo>
                    <a:pt x="250" y="422"/>
                  </a:lnTo>
                  <a:lnTo>
                    <a:pt x="253" y="424"/>
                  </a:lnTo>
                  <a:lnTo>
                    <a:pt x="259" y="426"/>
                  </a:lnTo>
                  <a:lnTo>
                    <a:pt x="263" y="430"/>
                  </a:lnTo>
                  <a:lnTo>
                    <a:pt x="268" y="432"/>
                  </a:lnTo>
                  <a:lnTo>
                    <a:pt x="275" y="435"/>
                  </a:lnTo>
                  <a:lnTo>
                    <a:pt x="282" y="439"/>
                  </a:lnTo>
                  <a:lnTo>
                    <a:pt x="235" y="578"/>
                  </a:lnTo>
                  <a:lnTo>
                    <a:pt x="467" y="578"/>
                  </a:lnTo>
                  <a:lnTo>
                    <a:pt x="463" y="605"/>
                  </a:lnTo>
                  <a:lnTo>
                    <a:pt x="461" y="631"/>
                  </a:lnTo>
                  <a:lnTo>
                    <a:pt x="462" y="656"/>
                  </a:lnTo>
                  <a:lnTo>
                    <a:pt x="466" y="679"/>
                  </a:lnTo>
                  <a:lnTo>
                    <a:pt x="474" y="700"/>
                  </a:lnTo>
                  <a:lnTo>
                    <a:pt x="484" y="718"/>
                  </a:lnTo>
                  <a:lnTo>
                    <a:pt x="497" y="732"/>
                  </a:lnTo>
                  <a:lnTo>
                    <a:pt x="514" y="743"/>
                  </a:lnTo>
                  <a:lnTo>
                    <a:pt x="526" y="749"/>
                  </a:lnTo>
                  <a:lnTo>
                    <a:pt x="539" y="752"/>
                  </a:lnTo>
                  <a:lnTo>
                    <a:pt x="553" y="753"/>
                  </a:lnTo>
                  <a:lnTo>
                    <a:pt x="566" y="752"/>
                  </a:lnTo>
                  <a:lnTo>
                    <a:pt x="581" y="750"/>
                  </a:lnTo>
                  <a:lnTo>
                    <a:pt x="595" y="745"/>
                  </a:lnTo>
                  <a:lnTo>
                    <a:pt x="609" y="740"/>
                  </a:lnTo>
                  <a:lnTo>
                    <a:pt x="623" y="732"/>
                  </a:lnTo>
                  <a:lnTo>
                    <a:pt x="637" y="722"/>
                  </a:lnTo>
                  <a:lnTo>
                    <a:pt x="652" y="712"/>
                  </a:lnTo>
                  <a:lnTo>
                    <a:pt x="665" y="699"/>
                  </a:lnTo>
                  <a:lnTo>
                    <a:pt x="678" y="685"/>
                  </a:lnTo>
                  <a:lnTo>
                    <a:pt x="690" y="671"/>
                  </a:lnTo>
                  <a:lnTo>
                    <a:pt x="703" y="654"/>
                  </a:lnTo>
                  <a:lnTo>
                    <a:pt x="714" y="636"/>
                  </a:lnTo>
                  <a:lnTo>
                    <a:pt x="725" y="618"/>
                  </a:lnTo>
                  <a:lnTo>
                    <a:pt x="743" y="579"/>
                  </a:lnTo>
                  <a:lnTo>
                    <a:pt x="754" y="540"/>
                  </a:lnTo>
                  <a:lnTo>
                    <a:pt x="760" y="503"/>
                  </a:lnTo>
                  <a:lnTo>
                    <a:pt x="760" y="468"/>
                  </a:lnTo>
                  <a:lnTo>
                    <a:pt x="756" y="436"/>
                  </a:lnTo>
                  <a:lnTo>
                    <a:pt x="745" y="410"/>
                  </a:lnTo>
                  <a:lnTo>
                    <a:pt x="729" y="387"/>
                  </a:lnTo>
                  <a:lnTo>
                    <a:pt x="708" y="372"/>
                  </a:lnTo>
                  <a:close/>
                  <a:moveTo>
                    <a:pt x="290" y="166"/>
                  </a:moveTo>
                  <a:lnTo>
                    <a:pt x="292" y="140"/>
                  </a:lnTo>
                  <a:lnTo>
                    <a:pt x="300" y="114"/>
                  </a:lnTo>
                  <a:lnTo>
                    <a:pt x="313" y="91"/>
                  </a:lnTo>
                  <a:lnTo>
                    <a:pt x="328" y="71"/>
                  </a:lnTo>
                  <a:lnTo>
                    <a:pt x="348" y="54"/>
                  </a:lnTo>
                  <a:lnTo>
                    <a:pt x="372" y="42"/>
                  </a:lnTo>
                  <a:lnTo>
                    <a:pt x="397" y="33"/>
                  </a:lnTo>
                  <a:lnTo>
                    <a:pt x="424" y="31"/>
                  </a:lnTo>
                  <a:lnTo>
                    <a:pt x="451" y="33"/>
                  </a:lnTo>
                  <a:lnTo>
                    <a:pt x="476" y="42"/>
                  </a:lnTo>
                  <a:lnTo>
                    <a:pt x="499" y="54"/>
                  </a:lnTo>
                  <a:lnTo>
                    <a:pt x="519" y="71"/>
                  </a:lnTo>
                  <a:lnTo>
                    <a:pt x="536" y="91"/>
                  </a:lnTo>
                  <a:lnTo>
                    <a:pt x="548" y="114"/>
                  </a:lnTo>
                  <a:lnTo>
                    <a:pt x="557" y="140"/>
                  </a:lnTo>
                  <a:lnTo>
                    <a:pt x="559" y="166"/>
                  </a:lnTo>
                  <a:lnTo>
                    <a:pt x="558" y="182"/>
                  </a:lnTo>
                  <a:lnTo>
                    <a:pt x="556" y="196"/>
                  </a:lnTo>
                  <a:lnTo>
                    <a:pt x="552" y="211"/>
                  </a:lnTo>
                  <a:lnTo>
                    <a:pt x="546" y="224"/>
                  </a:lnTo>
                  <a:lnTo>
                    <a:pt x="539" y="237"/>
                  </a:lnTo>
                  <a:lnTo>
                    <a:pt x="532" y="249"/>
                  </a:lnTo>
                  <a:lnTo>
                    <a:pt x="522" y="260"/>
                  </a:lnTo>
                  <a:lnTo>
                    <a:pt x="512" y="270"/>
                  </a:lnTo>
                  <a:lnTo>
                    <a:pt x="505" y="274"/>
                  </a:lnTo>
                  <a:lnTo>
                    <a:pt x="498" y="279"/>
                  </a:lnTo>
                  <a:lnTo>
                    <a:pt x="492" y="283"/>
                  </a:lnTo>
                  <a:lnTo>
                    <a:pt x="485" y="287"/>
                  </a:lnTo>
                  <a:lnTo>
                    <a:pt x="487" y="293"/>
                  </a:lnTo>
                  <a:lnTo>
                    <a:pt x="489" y="300"/>
                  </a:lnTo>
                  <a:lnTo>
                    <a:pt x="492" y="307"/>
                  </a:lnTo>
                  <a:lnTo>
                    <a:pt x="494" y="316"/>
                  </a:lnTo>
                  <a:lnTo>
                    <a:pt x="498" y="329"/>
                  </a:lnTo>
                  <a:lnTo>
                    <a:pt x="503" y="343"/>
                  </a:lnTo>
                  <a:lnTo>
                    <a:pt x="508" y="359"/>
                  </a:lnTo>
                  <a:lnTo>
                    <a:pt x="513" y="374"/>
                  </a:lnTo>
                  <a:lnTo>
                    <a:pt x="518" y="390"/>
                  </a:lnTo>
                  <a:lnTo>
                    <a:pt x="524" y="406"/>
                  </a:lnTo>
                  <a:lnTo>
                    <a:pt x="529" y="423"/>
                  </a:lnTo>
                  <a:lnTo>
                    <a:pt x="535" y="440"/>
                  </a:lnTo>
                  <a:lnTo>
                    <a:pt x="532" y="444"/>
                  </a:lnTo>
                  <a:lnTo>
                    <a:pt x="528" y="449"/>
                  </a:lnTo>
                  <a:lnTo>
                    <a:pt x="525" y="453"/>
                  </a:lnTo>
                  <a:lnTo>
                    <a:pt x="522" y="458"/>
                  </a:lnTo>
                  <a:lnTo>
                    <a:pt x="341" y="362"/>
                  </a:lnTo>
                  <a:lnTo>
                    <a:pt x="345" y="350"/>
                  </a:lnTo>
                  <a:lnTo>
                    <a:pt x="348" y="337"/>
                  </a:lnTo>
                  <a:lnTo>
                    <a:pt x="352" y="327"/>
                  </a:lnTo>
                  <a:lnTo>
                    <a:pt x="355" y="317"/>
                  </a:lnTo>
                  <a:lnTo>
                    <a:pt x="358" y="309"/>
                  </a:lnTo>
                  <a:lnTo>
                    <a:pt x="361" y="300"/>
                  </a:lnTo>
                  <a:lnTo>
                    <a:pt x="363" y="293"/>
                  </a:lnTo>
                  <a:lnTo>
                    <a:pt x="365" y="287"/>
                  </a:lnTo>
                  <a:lnTo>
                    <a:pt x="357" y="284"/>
                  </a:lnTo>
                  <a:lnTo>
                    <a:pt x="351" y="280"/>
                  </a:lnTo>
                  <a:lnTo>
                    <a:pt x="344" y="275"/>
                  </a:lnTo>
                  <a:lnTo>
                    <a:pt x="338" y="271"/>
                  </a:lnTo>
                  <a:lnTo>
                    <a:pt x="327" y="261"/>
                  </a:lnTo>
                  <a:lnTo>
                    <a:pt x="318" y="250"/>
                  </a:lnTo>
                  <a:lnTo>
                    <a:pt x="310" y="239"/>
                  </a:lnTo>
                  <a:lnTo>
                    <a:pt x="303" y="225"/>
                  </a:lnTo>
                  <a:lnTo>
                    <a:pt x="297" y="212"/>
                  </a:lnTo>
                  <a:lnTo>
                    <a:pt x="293" y="197"/>
                  </a:lnTo>
                  <a:lnTo>
                    <a:pt x="291" y="182"/>
                  </a:lnTo>
                  <a:lnTo>
                    <a:pt x="290" y="166"/>
                  </a:lnTo>
                  <a:close/>
                  <a:moveTo>
                    <a:pt x="476" y="546"/>
                  </a:moveTo>
                  <a:lnTo>
                    <a:pt x="462" y="546"/>
                  </a:lnTo>
                  <a:lnTo>
                    <a:pt x="446" y="546"/>
                  </a:lnTo>
                  <a:lnTo>
                    <a:pt x="432" y="546"/>
                  </a:lnTo>
                  <a:lnTo>
                    <a:pt x="416" y="546"/>
                  </a:lnTo>
                  <a:lnTo>
                    <a:pt x="401" y="546"/>
                  </a:lnTo>
                  <a:lnTo>
                    <a:pt x="386" y="546"/>
                  </a:lnTo>
                  <a:lnTo>
                    <a:pt x="371" y="546"/>
                  </a:lnTo>
                  <a:lnTo>
                    <a:pt x="357" y="546"/>
                  </a:lnTo>
                  <a:lnTo>
                    <a:pt x="343" y="546"/>
                  </a:lnTo>
                  <a:lnTo>
                    <a:pt x="331" y="546"/>
                  </a:lnTo>
                  <a:lnTo>
                    <a:pt x="318" y="546"/>
                  </a:lnTo>
                  <a:lnTo>
                    <a:pt x="308" y="546"/>
                  </a:lnTo>
                  <a:lnTo>
                    <a:pt x="298" y="546"/>
                  </a:lnTo>
                  <a:lnTo>
                    <a:pt x="291" y="546"/>
                  </a:lnTo>
                  <a:lnTo>
                    <a:pt x="284" y="546"/>
                  </a:lnTo>
                  <a:lnTo>
                    <a:pt x="278" y="546"/>
                  </a:lnTo>
                  <a:lnTo>
                    <a:pt x="283" y="533"/>
                  </a:lnTo>
                  <a:lnTo>
                    <a:pt x="291" y="512"/>
                  </a:lnTo>
                  <a:lnTo>
                    <a:pt x="300" y="484"/>
                  </a:lnTo>
                  <a:lnTo>
                    <a:pt x="310" y="454"/>
                  </a:lnTo>
                  <a:lnTo>
                    <a:pt x="333" y="466"/>
                  </a:lnTo>
                  <a:lnTo>
                    <a:pt x="356" y="479"/>
                  </a:lnTo>
                  <a:lnTo>
                    <a:pt x="382" y="491"/>
                  </a:lnTo>
                  <a:lnTo>
                    <a:pt x="405" y="503"/>
                  </a:lnTo>
                  <a:lnTo>
                    <a:pt x="427" y="515"/>
                  </a:lnTo>
                  <a:lnTo>
                    <a:pt x="448" y="526"/>
                  </a:lnTo>
                  <a:lnTo>
                    <a:pt x="465" y="535"/>
                  </a:lnTo>
                  <a:lnTo>
                    <a:pt x="478" y="542"/>
                  </a:lnTo>
                  <a:lnTo>
                    <a:pt x="477" y="543"/>
                  </a:lnTo>
                  <a:lnTo>
                    <a:pt x="477" y="544"/>
                  </a:lnTo>
                  <a:lnTo>
                    <a:pt x="477" y="545"/>
                  </a:lnTo>
                  <a:lnTo>
                    <a:pt x="476" y="546"/>
                  </a:lnTo>
                  <a:close/>
                  <a:moveTo>
                    <a:pt x="489" y="513"/>
                  </a:moveTo>
                  <a:lnTo>
                    <a:pt x="320" y="424"/>
                  </a:lnTo>
                  <a:lnTo>
                    <a:pt x="292" y="410"/>
                  </a:lnTo>
                  <a:lnTo>
                    <a:pt x="232" y="377"/>
                  </a:lnTo>
                  <a:lnTo>
                    <a:pt x="231" y="381"/>
                  </a:lnTo>
                  <a:lnTo>
                    <a:pt x="226" y="389"/>
                  </a:lnTo>
                  <a:lnTo>
                    <a:pt x="220" y="400"/>
                  </a:lnTo>
                  <a:lnTo>
                    <a:pt x="213" y="413"/>
                  </a:lnTo>
                  <a:lnTo>
                    <a:pt x="205" y="428"/>
                  </a:lnTo>
                  <a:lnTo>
                    <a:pt x="197" y="442"/>
                  </a:lnTo>
                  <a:lnTo>
                    <a:pt x="191" y="454"/>
                  </a:lnTo>
                  <a:lnTo>
                    <a:pt x="186" y="464"/>
                  </a:lnTo>
                  <a:lnTo>
                    <a:pt x="179" y="460"/>
                  </a:lnTo>
                  <a:lnTo>
                    <a:pt x="172" y="456"/>
                  </a:lnTo>
                  <a:lnTo>
                    <a:pt x="164" y="453"/>
                  </a:lnTo>
                  <a:lnTo>
                    <a:pt x="156" y="449"/>
                  </a:lnTo>
                  <a:lnTo>
                    <a:pt x="161" y="439"/>
                  </a:lnTo>
                  <a:lnTo>
                    <a:pt x="167" y="426"/>
                  </a:lnTo>
                  <a:lnTo>
                    <a:pt x="175" y="412"/>
                  </a:lnTo>
                  <a:lnTo>
                    <a:pt x="183" y="397"/>
                  </a:lnTo>
                  <a:lnTo>
                    <a:pt x="190" y="384"/>
                  </a:lnTo>
                  <a:lnTo>
                    <a:pt x="196" y="373"/>
                  </a:lnTo>
                  <a:lnTo>
                    <a:pt x="201" y="365"/>
                  </a:lnTo>
                  <a:lnTo>
                    <a:pt x="202" y="362"/>
                  </a:lnTo>
                  <a:lnTo>
                    <a:pt x="116" y="317"/>
                  </a:lnTo>
                  <a:lnTo>
                    <a:pt x="115" y="321"/>
                  </a:lnTo>
                  <a:lnTo>
                    <a:pt x="111" y="329"/>
                  </a:lnTo>
                  <a:lnTo>
                    <a:pt x="105" y="340"/>
                  </a:lnTo>
                  <a:lnTo>
                    <a:pt x="97" y="353"/>
                  </a:lnTo>
                  <a:lnTo>
                    <a:pt x="91" y="367"/>
                  </a:lnTo>
                  <a:lnTo>
                    <a:pt x="83" y="382"/>
                  </a:lnTo>
                  <a:lnTo>
                    <a:pt x="76" y="394"/>
                  </a:lnTo>
                  <a:lnTo>
                    <a:pt x="72" y="404"/>
                  </a:lnTo>
                  <a:lnTo>
                    <a:pt x="64" y="400"/>
                  </a:lnTo>
                  <a:lnTo>
                    <a:pt x="58" y="396"/>
                  </a:lnTo>
                  <a:lnTo>
                    <a:pt x="50" y="393"/>
                  </a:lnTo>
                  <a:lnTo>
                    <a:pt x="42" y="389"/>
                  </a:lnTo>
                  <a:lnTo>
                    <a:pt x="46" y="379"/>
                  </a:lnTo>
                  <a:lnTo>
                    <a:pt x="53" y="366"/>
                  </a:lnTo>
                  <a:lnTo>
                    <a:pt x="61" y="352"/>
                  </a:lnTo>
                  <a:lnTo>
                    <a:pt x="68" y="337"/>
                  </a:lnTo>
                  <a:lnTo>
                    <a:pt x="75" y="324"/>
                  </a:lnTo>
                  <a:lnTo>
                    <a:pt x="81" y="313"/>
                  </a:lnTo>
                  <a:lnTo>
                    <a:pt x="85" y="305"/>
                  </a:lnTo>
                  <a:lnTo>
                    <a:pt x="86" y="302"/>
                  </a:lnTo>
                  <a:lnTo>
                    <a:pt x="44" y="280"/>
                  </a:lnTo>
                  <a:lnTo>
                    <a:pt x="41" y="277"/>
                  </a:lnTo>
                  <a:lnTo>
                    <a:pt x="39" y="274"/>
                  </a:lnTo>
                  <a:lnTo>
                    <a:pt x="36" y="271"/>
                  </a:lnTo>
                  <a:lnTo>
                    <a:pt x="35" y="266"/>
                  </a:lnTo>
                  <a:lnTo>
                    <a:pt x="35" y="264"/>
                  </a:lnTo>
                  <a:lnTo>
                    <a:pt x="35" y="262"/>
                  </a:lnTo>
                  <a:lnTo>
                    <a:pt x="36" y="260"/>
                  </a:lnTo>
                  <a:lnTo>
                    <a:pt x="38" y="257"/>
                  </a:lnTo>
                  <a:lnTo>
                    <a:pt x="43" y="251"/>
                  </a:lnTo>
                  <a:lnTo>
                    <a:pt x="50" y="247"/>
                  </a:lnTo>
                  <a:lnTo>
                    <a:pt x="55" y="249"/>
                  </a:lnTo>
                  <a:lnTo>
                    <a:pt x="61" y="250"/>
                  </a:lnTo>
                  <a:lnTo>
                    <a:pt x="62" y="251"/>
                  </a:lnTo>
                  <a:lnTo>
                    <a:pt x="66" y="253"/>
                  </a:lnTo>
                  <a:lnTo>
                    <a:pt x="73" y="256"/>
                  </a:lnTo>
                  <a:lnTo>
                    <a:pt x="82" y="261"/>
                  </a:lnTo>
                  <a:lnTo>
                    <a:pt x="93" y="266"/>
                  </a:lnTo>
                  <a:lnTo>
                    <a:pt x="106" y="274"/>
                  </a:lnTo>
                  <a:lnTo>
                    <a:pt x="121" y="282"/>
                  </a:lnTo>
                  <a:lnTo>
                    <a:pt x="137" y="290"/>
                  </a:lnTo>
                  <a:lnTo>
                    <a:pt x="155" y="300"/>
                  </a:lnTo>
                  <a:lnTo>
                    <a:pt x="174" y="310"/>
                  </a:lnTo>
                  <a:lnTo>
                    <a:pt x="194" y="321"/>
                  </a:lnTo>
                  <a:lnTo>
                    <a:pt x="215" y="331"/>
                  </a:lnTo>
                  <a:lnTo>
                    <a:pt x="236" y="343"/>
                  </a:lnTo>
                  <a:lnTo>
                    <a:pt x="259" y="354"/>
                  </a:lnTo>
                  <a:lnTo>
                    <a:pt x="281" y="365"/>
                  </a:lnTo>
                  <a:lnTo>
                    <a:pt x="303" y="377"/>
                  </a:lnTo>
                  <a:lnTo>
                    <a:pt x="310" y="381"/>
                  </a:lnTo>
                  <a:lnTo>
                    <a:pt x="316" y="384"/>
                  </a:lnTo>
                  <a:lnTo>
                    <a:pt x="323" y="387"/>
                  </a:lnTo>
                  <a:lnTo>
                    <a:pt x="331" y="392"/>
                  </a:lnTo>
                  <a:lnTo>
                    <a:pt x="360" y="406"/>
                  </a:lnTo>
                  <a:lnTo>
                    <a:pt x="386" y="421"/>
                  </a:lnTo>
                  <a:lnTo>
                    <a:pt x="412" y="434"/>
                  </a:lnTo>
                  <a:lnTo>
                    <a:pt x="436" y="448"/>
                  </a:lnTo>
                  <a:lnTo>
                    <a:pt x="458" y="459"/>
                  </a:lnTo>
                  <a:lnTo>
                    <a:pt x="477" y="469"/>
                  </a:lnTo>
                  <a:lnTo>
                    <a:pt x="493" y="476"/>
                  </a:lnTo>
                  <a:lnTo>
                    <a:pt x="505" y="483"/>
                  </a:lnTo>
                  <a:lnTo>
                    <a:pt x="503" y="486"/>
                  </a:lnTo>
                  <a:lnTo>
                    <a:pt x="502" y="490"/>
                  </a:lnTo>
                  <a:lnTo>
                    <a:pt x="499" y="494"/>
                  </a:lnTo>
                  <a:lnTo>
                    <a:pt x="497" y="498"/>
                  </a:lnTo>
                  <a:lnTo>
                    <a:pt x="495" y="502"/>
                  </a:lnTo>
                  <a:lnTo>
                    <a:pt x="493" y="505"/>
                  </a:lnTo>
                  <a:lnTo>
                    <a:pt x="492" y="510"/>
                  </a:lnTo>
                  <a:lnTo>
                    <a:pt x="489" y="513"/>
                  </a:lnTo>
                  <a:close/>
                  <a:moveTo>
                    <a:pt x="697" y="603"/>
                  </a:moveTo>
                  <a:lnTo>
                    <a:pt x="679" y="633"/>
                  </a:lnTo>
                  <a:lnTo>
                    <a:pt x="658" y="661"/>
                  </a:lnTo>
                  <a:lnTo>
                    <a:pt x="636" y="683"/>
                  </a:lnTo>
                  <a:lnTo>
                    <a:pt x="614" y="701"/>
                  </a:lnTo>
                  <a:lnTo>
                    <a:pt x="591" y="714"/>
                  </a:lnTo>
                  <a:lnTo>
                    <a:pt x="568" y="721"/>
                  </a:lnTo>
                  <a:lnTo>
                    <a:pt x="547" y="722"/>
                  </a:lnTo>
                  <a:lnTo>
                    <a:pt x="528" y="716"/>
                  </a:lnTo>
                  <a:lnTo>
                    <a:pt x="516" y="708"/>
                  </a:lnTo>
                  <a:lnTo>
                    <a:pt x="506" y="695"/>
                  </a:lnTo>
                  <a:lnTo>
                    <a:pt x="499" y="681"/>
                  </a:lnTo>
                  <a:lnTo>
                    <a:pt x="494" y="663"/>
                  </a:lnTo>
                  <a:lnTo>
                    <a:pt x="492" y="644"/>
                  </a:lnTo>
                  <a:lnTo>
                    <a:pt x="492" y="623"/>
                  </a:lnTo>
                  <a:lnTo>
                    <a:pt x="494" y="601"/>
                  </a:lnTo>
                  <a:lnTo>
                    <a:pt x="499" y="578"/>
                  </a:lnTo>
                  <a:lnTo>
                    <a:pt x="502" y="570"/>
                  </a:lnTo>
                  <a:lnTo>
                    <a:pt x="504" y="562"/>
                  </a:lnTo>
                  <a:lnTo>
                    <a:pt x="506" y="554"/>
                  </a:lnTo>
                  <a:lnTo>
                    <a:pt x="509" y="546"/>
                  </a:lnTo>
                  <a:lnTo>
                    <a:pt x="513" y="538"/>
                  </a:lnTo>
                  <a:lnTo>
                    <a:pt x="516" y="529"/>
                  </a:lnTo>
                  <a:lnTo>
                    <a:pt x="519" y="521"/>
                  </a:lnTo>
                  <a:lnTo>
                    <a:pt x="524" y="512"/>
                  </a:lnTo>
                  <a:lnTo>
                    <a:pt x="529" y="503"/>
                  </a:lnTo>
                  <a:lnTo>
                    <a:pt x="535" y="493"/>
                  </a:lnTo>
                  <a:lnTo>
                    <a:pt x="541" y="484"/>
                  </a:lnTo>
                  <a:lnTo>
                    <a:pt x="547" y="475"/>
                  </a:lnTo>
                  <a:lnTo>
                    <a:pt x="553" y="468"/>
                  </a:lnTo>
                  <a:lnTo>
                    <a:pt x="558" y="461"/>
                  </a:lnTo>
                  <a:lnTo>
                    <a:pt x="564" y="454"/>
                  </a:lnTo>
                  <a:lnTo>
                    <a:pt x="569" y="448"/>
                  </a:lnTo>
                  <a:lnTo>
                    <a:pt x="578" y="439"/>
                  </a:lnTo>
                  <a:lnTo>
                    <a:pt x="587" y="431"/>
                  </a:lnTo>
                  <a:lnTo>
                    <a:pt x="596" y="423"/>
                  </a:lnTo>
                  <a:lnTo>
                    <a:pt x="606" y="416"/>
                  </a:lnTo>
                  <a:lnTo>
                    <a:pt x="615" y="411"/>
                  </a:lnTo>
                  <a:lnTo>
                    <a:pt x="624" y="405"/>
                  </a:lnTo>
                  <a:lnTo>
                    <a:pt x="634" y="401"/>
                  </a:lnTo>
                  <a:lnTo>
                    <a:pt x="643" y="397"/>
                  </a:lnTo>
                  <a:lnTo>
                    <a:pt x="648" y="396"/>
                  </a:lnTo>
                  <a:lnTo>
                    <a:pt x="654" y="394"/>
                  </a:lnTo>
                  <a:lnTo>
                    <a:pt x="660" y="394"/>
                  </a:lnTo>
                  <a:lnTo>
                    <a:pt x="667" y="393"/>
                  </a:lnTo>
                  <a:lnTo>
                    <a:pt x="674" y="393"/>
                  </a:lnTo>
                  <a:lnTo>
                    <a:pt x="680" y="394"/>
                  </a:lnTo>
                  <a:lnTo>
                    <a:pt x="687" y="396"/>
                  </a:lnTo>
                  <a:lnTo>
                    <a:pt x="694" y="400"/>
                  </a:lnTo>
                  <a:lnTo>
                    <a:pt x="709" y="412"/>
                  </a:lnTo>
                  <a:lnTo>
                    <a:pt x="720" y="430"/>
                  </a:lnTo>
                  <a:lnTo>
                    <a:pt x="727" y="452"/>
                  </a:lnTo>
                  <a:lnTo>
                    <a:pt x="730" y="479"/>
                  </a:lnTo>
                  <a:lnTo>
                    <a:pt x="728" y="508"/>
                  </a:lnTo>
                  <a:lnTo>
                    <a:pt x="723" y="539"/>
                  </a:lnTo>
                  <a:lnTo>
                    <a:pt x="712" y="571"/>
                  </a:lnTo>
                  <a:lnTo>
                    <a:pt x="697" y="603"/>
                  </a:lnTo>
                  <a:close/>
                </a:path>
              </a:pathLst>
            </a:custGeom>
            <a:solidFill>
              <a:srgbClr val="000000"/>
            </a:solidFill>
            <a:ln w="9525">
              <a:noFill/>
              <a:round/>
              <a:headEnd/>
              <a:tailEnd/>
            </a:ln>
          </p:spPr>
          <p:txBody>
            <a:bodyPr/>
            <a:lstStyle/>
            <a:p>
              <a:endParaRPr lang="en-US"/>
            </a:p>
          </p:txBody>
        </p:sp>
        <p:sp>
          <p:nvSpPr>
            <p:cNvPr id="23608" name="Freeform 64"/>
            <p:cNvSpPr>
              <a:spLocks noChangeAspect="1"/>
            </p:cNvSpPr>
            <p:nvPr/>
          </p:nvSpPr>
          <p:spPr bwMode="auto">
            <a:xfrm>
              <a:off x="4756" y="1365"/>
              <a:ext cx="162" cy="143"/>
            </a:xfrm>
            <a:custGeom>
              <a:avLst/>
              <a:gdLst>
                <a:gd name="T0" fmla="*/ 81 w 204"/>
                <a:gd name="T1" fmla="*/ 20 h 181"/>
                <a:gd name="T2" fmla="*/ 103 w 204"/>
                <a:gd name="T3" fmla="*/ 22 h 181"/>
                <a:gd name="T4" fmla="*/ 124 w 204"/>
                <a:gd name="T5" fmla="*/ 29 h 181"/>
                <a:gd name="T6" fmla="*/ 142 w 204"/>
                <a:gd name="T7" fmla="*/ 39 h 181"/>
                <a:gd name="T8" fmla="*/ 158 w 204"/>
                <a:gd name="T9" fmla="*/ 52 h 181"/>
                <a:gd name="T10" fmla="*/ 171 w 204"/>
                <a:gd name="T11" fmla="*/ 68 h 181"/>
                <a:gd name="T12" fmla="*/ 181 w 204"/>
                <a:gd name="T13" fmla="*/ 87 h 181"/>
                <a:gd name="T14" fmla="*/ 187 w 204"/>
                <a:gd name="T15" fmla="*/ 107 h 181"/>
                <a:gd name="T16" fmla="*/ 190 w 204"/>
                <a:gd name="T17" fmla="*/ 129 h 181"/>
                <a:gd name="T18" fmla="*/ 188 w 204"/>
                <a:gd name="T19" fmla="*/ 143 h 181"/>
                <a:gd name="T20" fmla="*/ 186 w 204"/>
                <a:gd name="T21" fmla="*/ 157 h 181"/>
                <a:gd name="T22" fmla="*/ 183 w 204"/>
                <a:gd name="T23" fmla="*/ 169 h 181"/>
                <a:gd name="T24" fmla="*/ 177 w 204"/>
                <a:gd name="T25" fmla="*/ 181 h 181"/>
                <a:gd name="T26" fmla="*/ 188 w 204"/>
                <a:gd name="T27" fmla="*/ 165 h 181"/>
                <a:gd name="T28" fmla="*/ 197 w 204"/>
                <a:gd name="T29" fmla="*/ 148 h 181"/>
                <a:gd name="T30" fmla="*/ 202 w 204"/>
                <a:gd name="T31" fmla="*/ 129 h 181"/>
                <a:gd name="T32" fmla="*/ 204 w 204"/>
                <a:gd name="T33" fmla="*/ 109 h 181"/>
                <a:gd name="T34" fmla="*/ 202 w 204"/>
                <a:gd name="T35" fmla="*/ 87 h 181"/>
                <a:gd name="T36" fmla="*/ 195 w 204"/>
                <a:gd name="T37" fmla="*/ 67 h 181"/>
                <a:gd name="T38" fmla="*/ 185 w 204"/>
                <a:gd name="T39" fmla="*/ 48 h 181"/>
                <a:gd name="T40" fmla="*/ 172 w 204"/>
                <a:gd name="T41" fmla="*/ 32 h 181"/>
                <a:gd name="T42" fmla="*/ 156 w 204"/>
                <a:gd name="T43" fmla="*/ 19 h 181"/>
                <a:gd name="T44" fmla="*/ 137 w 204"/>
                <a:gd name="T45" fmla="*/ 9 h 181"/>
                <a:gd name="T46" fmla="*/ 117 w 204"/>
                <a:gd name="T47" fmla="*/ 2 h 181"/>
                <a:gd name="T48" fmla="*/ 95 w 204"/>
                <a:gd name="T49" fmla="*/ 0 h 181"/>
                <a:gd name="T50" fmla="*/ 80 w 204"/>
                <a:gd name="T51" fmla="*/ 1 h 181"/>
                <a:gd name="T52" fmla="*/ 65 w 204"/>
                <a:gd name="T53" fmla="*/ 4 h 181"/>
                <a:gd name="T54" fmla="*/ 52 w 204"/>
                <a:gd name="T55" fmla="*/ 9 h 181"/>
                <a:gd name="T56" fmla="*/ 39 w 204"/>
                <a:gd name="T57" fmla="*/ 15 h 181"/>
                <a:gd name="T58" fmla="*/ 26 w 204"/>
                <a:gd name="T59" fmla="*/ 24 h 181"/>
                <a:gd name="T60" fmla="*/ 16 w 204"/>
                <a:gd name="T61" fmla="*/ 34 h 181"/>
                <a:gd name="T62" fmla="*/ 7 w 204"/>
                <a:gd name="T63" fmla="*/ 45 h 181"/>
                <a:gd name="T64" fmla="*/ 0 w 204"/>
                <a:gd name="T65" fmla="*/ 58 h 181"/>
                <a:gd name="T66" fmla="*/ 7 w 204"/>
                <a:gd name="T67" fmla="*/ 50 h 181"/>
                <a:gd name="T68" fmla="*/ 16 w 204"/>
                <a:gd name="T69" fmla="*/ 42 h 181"/>
                <a:gd name="T70" fmla="*/ 25 w 204"/>
                <a:gd name="T71" fmla="*/ 35 h 181"/>
                <a:gd name="T72" fmla="*/ 35 w 204"/>
                <a:gd name="T73" fmla="*/ 30 h 181"/>
                <a:gd name="T74" fmla="*/ 46 w 204"/>
                <a:gd name="T75" fmla="*/ 25 h 181"/>
                <a:gd name="T76" fmla="*/ 57 w 204"/>
                <a:gd name="T77" fmla="*/ 22 h 181"/>
                <a:gd name="T78" fmla="*/ 69 w 204"/>
                <a:gd name="T79" fmla="*/ 21 h 181"/>
                <a:gd name="T80" fmla="*/ 81 w 204"/>
                <a:gd name="T81" fmla="*/ 20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
                <a:gd name="T124" fmla="*/ 0 h 181"/>
                <a:gd name="T125" fmla="*/ 204 w 20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 h="181">
                  <a:moveTo>
                    <a:pt x="81" y="20"/>
                  </a:moveTo>
                  <a:lnTo>
                    <a:pt x="103" y="22"/>
                  </a:lnTo>
                  <a:lnTo>
                    <a:pt x="124" y="29"/>
                  </a:lnTo>
                  <a:lnTo>
                    <a:pt x="142" y="39"/>
                  </a:lnTo>
                  <a:lnTo>
                    <a:pt x="158" y="52"/>
                  </a:lnTo>
                  <a:lnTo>
                    <a:pt x="171" y="68"/>
                  </a:lnTo>
                  <a:lnTo>
                    <a:pt x="181" y="87"/>
                  </a:lnTo>
                  <a:lnTo>
                    <a:pt x="187" y="107"/>
                  </a:lnTo>
                  <a:lnTo>
                    <a:pt x="190" y="129"/>
                  </a:lnTo>
                  <a:lnTo>
                    <a:pt x="188" y="143"/>
                  </a:lnTo>
                  <a:lnTo>
                    <a:pt x="186" y="157"/>
                  </a:lnTo>
                  <a:lnTo>
                    <a:pt x="183" y="169"/>
                  </a:lnTo>
                  <a:lnTo>
                    <a:pt x="177" y="181"/>
                  </a:lnTo>
                  <a:lnTo>
                    <a:pt x="188" y="165"/>
                  </a:lnTo>
                  <a:lnTo>
                    <a:pt x="197" y="148"/>
                  </a:lnTo>
                  <a:lnTo>
                    <a:pt x="202" y="129"/>
                  </a:lnTo>
                  <a:lnTo>
                    <a:pt x="204" y="109"/>
                  </a:lnTo>
                  <a:lnTo>
                    <a:pt x="202" y="87"/>
                  </a:lnTo>
                  <a:lnTo>
                    <a:pt x="195" y="67"/>
                  </a:lnTo>
                  <a:lnTo>
                    <a:pt x="185" y="48"/>
                  </a:lnTo>
                  <a:lnTo>
                    <a:pt x="172" y="32"/>
                  </a:lnTo>
                  <a:lnTo>
                    <a:pt x="156" y="19"/>
                  </a:lnTo>
                  <a:lnTo>
                    <a:pt x="137" y="9"/>
                  </a:lnTo>
                  <a:lnTo>
                    <a:pt x="117" y="2"/>
                  </a:lnTo>
                  <a:lnTo>
                    <a:pt x="95" y="0"/>
                  </a:lnTo>
                  <a:lnTo>
                    <a:pt x="80" y="1"/>
                  </a:lnTo>
                  <a:lnTo>
                    <a:pt x="65" y="4"/>
                  </a:lnTo>
                  <a:lnTo>
                    <a:pt x="52" y="9"/>
                  </a:lnTo>
                  <a:lnTo>
                    <a:pt x="39" y="15"/>
                  </a:lnTo>
                  <a:lnTo>
                    <a:pt x="26" y="24"/>
                  </a:lnTo>
                  <a:lnTo>
                    <a:pt x="16" y="34"/>
                  </a:lnTo>
                  <a:lnTo>
                    <a:pt x="7" y="45"/>
                  </a:lnTo>
                  <a:lnTo>
                    <a:pt x="0" y="58"/>
                  </a:lnTo>
                  <a:lnTo>
                    <a:pt x="7" y="50"/>
                  </a:lnTo>
                  <a:lnTo>
                    <a:pt x="16" y="42"/>
                  </a:lnTo>
                  <a:lnTo>
                    <a:pt x="25" y="35"/>
                  </a:lnTo>
                  <a:lnTo>
                    <a:pt x="35" y="30"/>
                  </a:lnTo>
                  <a:lnTo>
                    <a:pt x="46" y="25"/>
                  </a:lnTo>
                  <a:lnTo>
                    <a:pt x="57" y="22"/>
                  </a:lnTo>
                  <a:lnTo>
                    <a:pt x="69" y="21"/>
                  </a:lnTo>
                  <a:lnTo>
                    <a:pt x="81" y="20"/>
                  </a:lnTo>
                  <a:close/>
                </a:path>
              </a:pathLst>
            </a:custGeom>
            <a:solidFill>
              <a:srgbClr val="FFFFFF"/>
            </a:solidFill>
            <a:ln w="9525">
              <a:noFill/>
              <a:round/>
              <a:headEnd/>
              <a:tailEnd/>
            </a:ln>
          </p:spPr>
          <p:txBody>
            <a:bodyPr/>
            <a:lstStyle/>
            <a:p>
              <a:endParaRPr lang="en-US"/>
            </a:p>
          </p:txBody>
        </p:sp>
      </p:grpSp>
      <p:grpSp>
        <p:nvGrpSpPr>
          <p:cNvPr id="3" name="Group 65"/>
          <p:cNvGrpSpPr>
            <a:grpSpLocks/>
          </p:cNvGrpSpPr>
          <p:nvPr/>
        </p:nvGrpSpPr>
        <p:grpSpPr bwMode="auto">
          <a:xfrm>
            <a:off x="1503015" y="3507730"/>
            <a:ext cx="620713" cy="641350"/>
            <a:chOff x="1785" y="3120"/>
            <a:chExt cx="391" cy="404"/>
          </a:xfrm>
        </p:grpSpPr>
        <p:sp>
          <p:nvSpPr>
            <p:cNvPr id="23575" name="AutoShape 66"/>
            <p:cNvSpPr>
              <a:spLocks noChangeAspect="1" noChangeArrowheads="1" noTextEdit="1"/>
            </p:cNvSpPr>
            <p:nvPr/>
          </p:nvSpPr>
          <p:spPr bwMode="auto">
            <a:xfrm>
              <a:off x="1785" y="3120"/>
              <a:ext cx="391" cy="404"/>
            </a:xfrm>
            <a:prstGeom prst="rect">
              <a:avLst/>
            </a:prstGeom>
            <a:noFill/>
            <a:ln w="9525">
              <a:noFill/>
              <a:miter lim="800000"/>
              <a:headEnd/>
              <a:tailEnd/>
            </a:ln>
          </p:spPr>
          <p:txBody>
            <a:bodyPr/>
            <a:lstStyle/>
            <a:p>
              <a:endParaRPr lang="en-US"/>
            </a:p>
          </p:txBody>
        </p:sp>
        <p:sp>
          <p:nvSpPr>
            <p:cNvPr id="23576" name="Freeform 67"/>
            <p:cNvSpPr>
              <a:spLocks/>
            </p:cNvSpPr>
            <p:nvPr/>
          </p:nvSpPr>
          <p:spPr bwMode="auto">
            <a:xfrm>
              <a:off x="1785" y="3120"/>
              <a:ext cx="198" cy="283"/>
            </a:xfrm>
            <a:custGeom>
              <a:avLst/>
              <a:gdLst>
                <a:gd name="T0" fmla="*/ 352 w 595"/>
                <a:gd name="T1" fmla="*/ 572 h 850"/>
                <a:gd name="T2" fmla="*/ 352 w 595"/>
                <a:gd name="T3" fmla="*/ 572 h 850"/>
                <a:gd name="T4" fmla="*/ 353 w 595"/>
                <a:gd name="T5" fmla="*/ 562 h 850"/>
                <a:gd name="T6" fmla="*/ 361 w 595"/>
                <a:gd name="T7" fmla="*/ 543 h 850"/>
                <a:gd name="T8" fmla="*/ 367 w 595"/>
                <a:gd name="T9" fmla="*/ 535 h 850"/>
                <a:gd name="T10" fmla="*/ 368 w 595"/>
                <a:gd name="T11" fmla="*/ 533 h 850"/>
                <a:gd name="T12" fmla="*/ 363 w 595"/>
                <a:gd name="T13" fmla="*/ 517 h 850"/>
                <a:gd name="T14" fmla="*/ 353 w 595"/>
                <a:gd name="T15" fmla="*/ 492 h 850"/>
                <a:gd name="T16" fmla="*/ 351 w 595"/>
                <a:gd name="T17" fmla="*/ 483 h 850"/>
                <a:gd name="T18" fmla="*/ 349 w 595"/>
                <a:gd name="T19" fmla="*/ 474 h 850"/>
                <a:gd name="T20" fmla="*/ 351 w 595"/>
                <a:gd name="T21" fmla="*/ 461 h 850"/>
                <a:gd name="T22" fmla="*/ 357 w 595"/>
                <a:gd name="T23" fmla="*/ 442 h 850"/>
                <a:gd name="T24" fmla="*/ 462 w 595"/>
                <a:gd name="T25" fmla="*/ 329 h 850"/>
                <a:gd name="T26" fmla="*/ 477 w 595"/>
                <a:gd name="T27" fmla="*/ 318 h 850"/>
                <a:gd name="T28" fmla="*/ 495 w 595"/>
                <a:gd name="T29" fmla="*/ 312 h 850"/>
                <a:gd name="T30" fmla="*/ 495 w 595"/>
                <a:gd name="T31" fmla="*/ 301 h 850"/>
                <a:gd name="T32" fmla="*/ 493 w 595"/>
                <a:gd name="T33" fmla="*/ 290 h 850"/>
                <a:gd name="T34" fmla="*/ 501 w 595"/>
                <a:gd name="T35" fmla="*/ 230 h 850"/>
                <a:gd name="T36" fmla="*/ 521 w 595"/>
                <a:gd name="T37" fmla="*/ 176 h 850"/>
                <a:gd name="T38" fmla="*/ 553 w 595"/>
                <a:gd name="T39" fmla="*/ 128 h 850"/>
                <a:gd name="T40" fmla="*/ 595 w 595"/>
                <a:gd name="T41" fmla="*/ 89 h 850"/>
                <a:gd name="T42" fmla="*/ 568 w 595"/>
                <a:gd name="T43" fmla="*/ 90 h 850"/>
                <a:gd name="T44" fmla="*/ 542 w 595"/>
                <a:gd name="T45" fmla="*/ 92 h 850"/>
                <a:gd name="T46" fmla="*/ 515 w 595"/>
                <a:gd name="T47" fmla="*/ 96 h 850"/>
                <a:gd name="T48" fmla="*/ 490 w 595"/>
                <a:gd name="T49" fmla="*/ 101 h 850"/>
                <a:gd name="T50" fmla="*/ 464 w 595"/>
                <a:gd name="T51" fmla="*/ 108 h 850"/>
                <a:gd name="T52" fmla="*/ 439 w 595"/>
                <a:gd name="T53" fmla="*/ 115 h 850"/>
                <a:gd name="T54" fmla="*/ 415 w 595"/>
                <a:gd name="T55" fmla="*/ 124 h 850"/>
                <a:gd name="T56" fmla="*/ 391 w 595"/>
                <a:gd name="T57" fmla="*/ 133 h 850"/>
                <a:gd name="T58" fmla="*/ 362 w 595"/>
                <a:gd name="T59" fmla="*/ 80 h 850"/>
                <a:gd name="T60" fmla="*/ 319 w 595"/>
                <a:gd name="T61" fmla="*/ 38 h 850"/>
                <a:gd name="T62" fmla="*/ 263 w 595"/>
                <a:gd name="T63" fmla="*/ 10 h 850"/>
                <a:gd name="T64" fmla="*/ 201 w 595"/>
                <a:gd name="T65" fmla="*/ 0 h 850"/>
                <a:gd name="T66" fmla="*/ 123 w 595"/>
                <a:gd name="T67" fmla="*/ 16 h 850"/>
                <a:gd name="T68" fmla="*/ 59 w 595"/>
                <a:gd name="T69" fmla="*/ 59 h 850"/>
                <a:gd name="T70" fmla="*/ 15 w 595"/>
                <a:gd name="T71" fmla="*/ 124 h 850"/>
                <a:gd name="T72" fmla="*/ 0 w 595"/>
                <a:gd name="T73" fmla="*/ 202 h 850"/>
                <a:gd name="T74" fmla="*/ 9 w 595"/>
                <a:gd name="T75" fmla="*/ 262 h 850"/>
                <a:gd name="T76" fmla="*/ 35 w 595"/>
                <a:gd name="T77" fmla="*/ 315 h 850"/>
                <a:gd name="T78" fmla="*/ 75 w 595"/>
                <a:gd name="T79" fmla="*/ 358 h 850"/>
                <a:gd name="T80" fmla="*/ 125 w 595"/>
                <a:gd name="T81" fmla="*/ 388 h 850"/>
                <a:gd name="T82" fmla="*/ 101 w 595"/>
                <a:gd name="T83" fmla="*/ 443 h 850"/>
                <a:gd name="T84" fmla="*/ 85 w 595"/>
                <a:gd name="T85" fmla="*/ 501 h 850"/>
                <a:gd name="T86" fmla="*/ 75 w 595"/>
                <a:gd name="T87" fmla="*/ 562 h 850"/>
                <a:gd name="T88" fmla="*/ 71 w 595"/>
                <a:gd name="T89" fmla="*/ 624 h 850"/>
                <a:gd name="T90" fmla="*/ 75 w 595"/>
                <a:gd name="T91" fmla="*/ 683 h 850"/>
                <a:gd name="T92" fmla="*/ 84 w 595"/>
                <a:gd name="T93" fmla="*/ 741 h 850"/>
                <a:gd name="T94" fmla="*/ 99 w 595"/>
                <a:gd name="T95" fmla="*/ 797 h 850"/>
                <a:gd name="T96" fmla="*/ 120 w 595"/>
                <a:gd name="T97" fmla="*/ 850 h 850"/>
                <a:gd name="T98" fmla="*/ 147 w 595"/>
                <a:gd name="T99" fmla="*/ 821 h 850"/>
                <a:gd name="T100" fmla="*/ 180 w 595"/>
                <a:gd name="T101" fmla="*/ 787 h 850"/>
                <a:gd name="T102" fmla="*/ 216 w 595"/>
                <a:gd name="T103" fmla="*/ 748 h 850"/>
                <a:gd name="T104" fmla="*/ 254 w 595"/>
                <a:gd name="T105" fmla="*/ 707 h 850"/>
                <a:gd name="T106" fmla="*/ 289 w 595"/>
                <a:gd name="T107" fmla="*/ 671 h 850"/>
                <a:gd name="T108" fmla="*/ 319 w 595"/>
                <a:gd name="T109" fmla="*/ 639 h 850"/>
                <a:gd name="T110" fmla="*/ 342 w 595"/>
                <a:gd name="T111" fmla="*/ 615 h 850"/>
                <a:gd name="T112" fmla="*/ 353 w 595"/>
                <a:gd name="T113" fmla="*/ 602 h 850"/>
                <a:gd name="T114" fmla="*/ 353 w 595"/>
                <a:gd name="T115" fmla="*/ 583 h 850"/>
                <a:gd name="T116" fmla="*/ 352 w 595"/>
                <a:gd name="T117" fmla="*/ 573 h 8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5"/>
                <a:gd name="T178" fmla="*/ 0 h 850"/>
                <a:gd name="T179" fmla="*/ 595 w 595"/>
                <a:gd name="T180" fmla="*/ 850 h 8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5" h="850">
                  <a:moveTo>
                    <a:pt x="352" y="573"/>
                  </a:moveTo>
                  <a:lnTo>
                    <a:pt x="352" y="572"/>
                  </a:lnTo>
                  <a:lnTo>
                    <a:pt x="352" y="571"/>
                  </a:lnTo>
                  <a:lnTo>
                    <a:pt x="353" y="562"/>
                  </a:lnTo>
                  <a:lnTo>
                    <a:pt x="356" y="552"/>
                  </a:lnTo>
                  <a:lnTo>
                    <a:pt x="361" y="543"/>
                  </a:lnTo>
                  <a:lnTo>
                    <a:pt x="367" y="535"/>
                  </a:lnTo>
                  <a:lnTo>
                    <a:pt x="368" y="534"/>
                  </a:lnTo>
                  <a:lnTo>
                    <a:pt x="368" y="533"/>
                  </a:lnTo>
                  <a:lnTo>
                    <a:pt x="363" y="517"/>
                  </a:lnTo>
                  <a:lnTo>
                    <a:pt x="358" y="504"/>
                  </a:lnTo>
                  <a:lnTo>
                    <a:pt x="353" y="492"/>
                  </a:lnTo>
                  <a:lnTo>
                    <a:pt x="352" y="488"/>
                  </a:lnTo>
                  <a:lnTo>
                    <a:pt x="351" y="483"/>
                  </a:lnTo>
                  <a:lnTo>
                    <a:pt x="351" y="478"/>
                  </a:lnTo>
                  <a:lnTo>
                    <a:pt x="349" y="474"/>
                  </a:lnTo>
                  <a:lnTo>
                    <a:pt x="349" y="469"/>
                  </a:lnTo>
                  <a:lnTo>
                    <a:pt x="351" y="461"/>
                  </a:lnTo>
                  <a:lnTo>
                    <a:pt x="353" y="450"/>
                  </a:lnTo>
                  <a:lnTo>
                    <a:pt x="357" y="442"/>
                  </a:lnTo>
                  <a:lnTo>
                    <a:pt x="363" y="434"/>
                  </a:lnTo>
                  <a:lnTo>
                    <a:pt x="462" y="329"/>
                  </a:lnTo>
                  <a:lnTo>
                    <a:pt x="469" y="323"/>
                  </a:lnTo>
                  <a:lnTo>
                    <a:pt x="477" y="318"/>
                  </a:lnTo>
                  <a:lnTo>
                    <a:pt x="486" y="314"/>
                  </a:lnTo>
                  <a:lnTo>
                    <a:pt x="495" y="312"/>
                  </a:lnTo>
                  <a:lnTo>
                    <a:pt x="495" y="306"/>
                  </a:lnTo>
                  <a:lnTo>
                    <a:pt x="495" y="301"/>
                  </a:lnTo>
                  <a:lnTo>
                    <a:pt x="493" y="295"/>
                  </a:lnTo>
                  <a:lnTo>
                    <a:pt x="493" y="290"/>
                  </a:lnTo>
                  <a:lnTo>
                    <a:pt x="495" y="259"/>
                  </a:lnTo>
                  <a:lnTo>
                    <a:pt x="501" y="230"/>
                  </a:lnTo>
                  <a:lnTo>
                    <a:pt x="509" y="202"/>
                  </a:lnTo>
                  <a:lnTo>
                    <a:pt x="521" y="176"/>
                  </a:lnTo>
                  <a:lnTo>
                    <a:pt x="535" y="151"/>
                  </a:lnTo>
                  <a:lnTo>
                    <a:pt x="553" y="128"/>
                  </a:lnTo>
                  <a:lnTo>
                    <a:pt x="572" y="108"/>
                  </a:lnTo>
                  <a:lnTo>
                    <a:pt x="595" y="89"/>
                  </a:lnTo>
                  <a:lnTo>
                    <a:pt x="581" y="89"/>
                  </a:lnTo>
                  <a:lnTo>
                    <a:pt x="568" y="90"/>
                  </a:lnTo>
                  <a:lnTo>
                    <a:pt x="554" y="91"/>
                  </a:lnTo>
                  <a:lnTo>
                    <a:pt x="542" y="92"/>
                  </a:lnTo>
                  <a:lnTo>
                    <a:pt x="528" y="94"/>
                  </a:lnTo>
                  <a:lnTo>
                    <a:pt x="515" y="96"/>
                  </a:lnTo>
                  <a:lnTo>
                    <a:pt x="502" y="99"/>
                  </a:lnTo>
                  <a:lnTo>
                    <a:pt x="490" y="101"/>
                  </a:lnTo>
                  <a:lnTo>
                    <a:pt x="477" y="104"/>
                  </a:lnTo>
                  <a:lnTo>
                    <a:pt x="464" y="108"/>
                  </a:lnTo>
                  <a:lnTo>
                    <a:pt x="452" y="111"/>
                  </a:lnTo>
                  <a:lnTo>
                    <a:pt x="439" y="115"/>
                  </a:lnTo>
                  <a:lnTo>
                    <a:pt x="428" y="119"/>
                  </a:lnTo>
                  <a:lnTo>
                    <a:pt x="415" y="124"/>
                  </a:lnTo>
                  <a:lnTo>
                    <a:pt x="402" y="128"/>
                  </a:lnTo>
                  <a:lnTo>
                    <a:pt x="391" y="133"/>
                  </a:lnTo>
                  <a:lnTo>
                    <a:pt x="378" y="105"/>
                  </a:lnTo>
                  <a:lnTo>
                    <a:pt x="362" y="80"/>
                  </a:lnTo>
                  <a:lnTo>
                    <a:pt x="342" y="57"/>
                  </a:lnTo>
                  <a:lnTo>
                    <a:pt x="319" y="38"/>
                  </a:lnTo>
                  <a:lnTo>
                    <a:pt x="292" y="22"/>
                  </a:lnTo>
                  <a:lnTo>
                    <a:pt x="263" y="10"/>
                  </a:lnTo>
                  <a:lnTo>
                    <a:pt x="233" y="3"/>
                  </a:lnTo>
                  <a:lnTo>
                    <a:pt x="201" y="0"/>
                  </a:lnTo>
                  <a:lnTo>
                    <a:pt x="161" y="4"/>
                  </a:lnTo>
                  <a:lnTo>
                    <a:pt x="123" y="16"/>
                  </a:lnTo>
                  <a:lnTo>
                    <a:pt x="89" y="34"/>
                  </a:lnTo>
                  <a:lnTo>
                    <a:pt x="59" y="59"/>
                  </a:lnTo>
                  <a:lnTo>
                    <a:pt x="34" y="90"/>
                  </a:lnTo>
                  <a:lnTo>
                    <a:pt x="15" y="124"/>
                  </a:lnTo>
                  <a:lnTo>
                    <a:pt x="4" y="162"/>
                  </a:lnTo>
                  <a:lnTo>
                    <a:pt x="0" y="202"/>
                  </a:lnTo>
                  <a:lnTo>
                    <a:pt x="3" y="233"/>
                  </a:lnTo>
                  <a:lnTo>
                    <a:pt x="9" y="262"/>
                  </a:lnTo>
                  <a:lnTo>
                    <a:pt x="20" y="290"/>
                  </a:lnTo>
                  <a:lnTo>
                    <a:pt x="35" y="315"/>
                  </a:lnTo>
                  <a:lnTo>
                    <a:pt x="53" y="338"/>
                  </a:lnTo>
                  <a:lnTo>
                    <a:pt x="75" y="358"/>
                  </a:lnTo>
                  <a:lnTo>
                    <a:pt x="99" y="374"/>
                  </a:lnTo>
                  <a:lnTo>
                    <a:pt x="125" y="388"/>
                  </a:lnTo>
                  <a:lnTo>
                    <a:pt x="113" y="415"/>
                  </a:lnTo>
                  <a:lnTo>
                    <a:pt x="101" y="443"/>
                  </a:lnTo>
                  <a:lnTo>
                    <a:pt x="92" y="472"/>
                  </a:lnTo>
                  <a:lnTo>
                    <a:pt x="85" y="501"/>
                  </a:lnTo>
                  <a:lnTo>
                    <a:pt x="78" y="530"/>
                  </a:lnTo>
                  <a:lnTo>
                    <a:pt x="75" y="562"/>
                  </a:lnTo>
                  <a:lnTo>
                    <a:pt x="72" y="592"/>
                  </a:lnTo>
                  <a:lnTo>
                    <a:pt x="71" y="624"/>
                  </a:lnTo>
                  <a:lnTo>
                    <a:pt x="72" y="654"/>
                  </a:lnTo>
                  <a:lnTo>
                    <a:pt x="75" y="683"/>
                  </a:lnTo>
                  <a:lnTo>
                    <a:pt x="78" y="712"/>
                  </a:lnTo>
                  <a:lnTo>
                    <a:pt x="84" y="741"/>
                  </a:lnTo>
                  <a:lnTo>
                    <a:pt x="91" y="769"/>
                  </a:lnTo>
                  <a:lnTo>
                    <a:pt x="99" y="797"/>
                  </a:lnTo>
                  <a:lnTo>
                    <a:pt x="109" y="824"/>
                  </a:lnTo>
                  <a:lnTo>
                    <a:pt x="120" y="850"/>
                  </a:lnTo>
                  <a:lnTo>
                    <a:pt x="133" y="838"/>
                  </a:lnTo>
                  <a:lnTo>
                    <a:pt x="147" y="821"/>
                  </a:lnTo>
                  <a:lnTo>
                    <a:pt x="163" y="805"/>
                  </a:lnTo>
                  <a:lnTo>
                    <a:pt x="180" y="787"/>
                  </a:lnTo>
                  <a:lnTo>
                    <a:pt x="199" y="767"/>
                  </a:lnTo>
                  <a:lnTo>
                    <a:pt x="216" y="748"/>
                  </a:lnTo>
                  <a:lnTo>
                    <a:pt x="235" y="727"/>
                  </a:lnTo>
                  <a:lnTo>
                    <a:pt x="254" y="707"/>
                  </a:lnTo>
                  <a:lnTo>
                    <a:pt x="272" y="688"/>
                  </a:lnTo>
                  <a:lnTo>
                    <a:pt x="289" y="671"/>
                  </a:lnTo>
                  <a:lnTo>
                    <a:pt x="305" y="654"/>
                  </a:lnTo>
                  <a:lnTo>
                    <a:pt x="319" y="639"/>
                  </a:lnTo>
                  <a:lnTo>
                    <a:pt x="332" y="625"/>
                  </a:lnTo>
                  <a:lnTo>
                    <a:pt x="342" y="615"/>
                  </a:lnTo>
                  <a:lnTo>
                    <a:pt x="348" y="607"/>
                  </a:lnTo>
                  <a:lnTo>
                    <a:pt x="353" y="602"/>
                  </a:lnTo>
                  <a:lnTo>
                    <a:pt x="353" y="592"/>
                  </a:lnTo>
                  <a:lnTo>
                    <a:pt x="353" y="583"/>
                  </a:lnTo>
                  <a:lnTo>
                    <a:pt x="352" y="576"/>
                  </a:lnTo>
                  <a:lnTo>
                    <a:pt x="352" y="573"/>
                  </a:lnTo>
                  <a:close/>
                </a:path>
              </a:pathLst>
            </a:custGeom>
            <a:solidFill>
              <a:srgbClr val="FF66FF"/>
            </a:solidFill>
            <a:ln w="9525">
              <a:noFill/>
              <a:round/>
              <a:headEnd/>
              <a:tailEnd/>
            </a:ln>
          </p:spPr>
          <p:txBody>
            <a:bodyPr/>
            <a:lstStyle/>
            <a:p>
              <a:endParaRPr lang="en-US"/>
            </a:p>
          </p:txBody>
        </p:sp>
        <p:sp>
          <p:nvSpPr>
            <p:cNvPr id="23577" name="Freeform 68"/>
            <p:cNvSpPr>
              <a:spLocks/>
            </p:cNvSpPr>
            <p:nvPr/>
          </p:nvSpPr>
          <p:spPr bwMode="auto">
            <a:xfrm>
              <a:off x="1873" y="3379"/>
              <a:ext cx="89" cy="125"/>
            </a:xfrm>
            <a:custGeom>
              <a:avLst/>
              <a:gdLst>
                <a:gd name="T0" fmla="*/ 266 w 268"/>
                <a:gd name="T1" fmla="*/ 1 h 373"/>
                <a:gd name="T2" fmla="*/ 262 w 268"/>
                <a:gd name="T3" fmla="*/ 5 h 373"/>
                <a:gd name="T4" fmla="*/ 255 w 268"/>
                <a:gd name="T5" fmla="*/ 11 h 373"/>
                <a:gd name="T6" fmla="*/ 237 w 268"/>
                <a:gd name="T7" fmla="*/ 19 h 373"/>
                <a:gd name="T8" fmla="*/ 228 w 268"/>
                <a:gd name="T9" fmla="*/ 20 h 373"/>
                <a:gd name="T10" fmla="*/ 228 w 268"/>
                <a:gd name="T11" fmla="*/ 20 h 373"/>
                <a:gd name="T12" fmla="*/ 227 w 268"/>
                <a:gd name="T13" fmla="*/ 30 h 373"/>
                <a:gd name="T14" fmla="*/ 219 w 268"/>
                <a:gd name="T15" fmla="*/ 49 h 373"/>
                <a:gd name="T16" fmla="*/ 189 w 268"/>
                <a:gd name="T17" fmla="*/ 84 h 373"/>
                <a:gd name="T18" fmla="*/ 174 w 268"/>
                <a:gd name="T19" fmla="*/ 95 h 373"/>
                <a:gd name="T20" fmla="*/ 153 w 268"/>
                <a:gd name="T21" fmla="*/ 100 h 373"/>
                <a:gd name="T22" fmla="*/ 153 w 268"/>
                <a:gd name="T23" fmla="*/ 100 h 373"/>
                <a:gd name="T24" fmla="*/ 153 w 268"/>
                <a:gd name="T25" fmla="*/ 100 h 373"/>
                <a:gd name="T26" fmla="*/ 150 w 268"/>
                <a:gd name="T27" fmla="*/ 119 h 373"/>
                <a:gd name="T28" fmla="*/ 139 w 268"/>
                <a:gd name="T29" fmla="*/ 135 h 373"/>
                <a:gd name="T30" fmla="*/ 108 w 268"/>
                <a:gd name="T31" fmla="*/ 168 h 373"/>
                <a:gd name="T32" fmla="*/ 89 w 268"/>
                <a:gd name="T33" fmla="*/ 177 h 373"/>
                <a:gd name="T34" fmla="*/ 80 w 268"/>
                <a:gd name="T35" fmla="*/ 178 h 373"/>
                <a:gd name="T36" fmla="*/ 80 w 268"/>
                <a:gd name="T37" fmla="*/ 178 h 373"/>
                <a:gd name="T38" fmla="*/ 79 w 268"/>
                <a:gd name="T39" fmla="*/ 189 h 373"/>
                <a:gd name="T40" fmla="*/ 72 w 268"/>
                <a:gd name="T41" fmla="*/ 206 h 373"/>
                <a:gd name="T42" fmla="*/ 62 w 268"/>
                <a:gd name="T43" fmla="*/ 218 h 373"/>
                <a:gd name="T44" fmla="*/ 44 w 268"/>
                <a:gd name="T45" fmla="*/ 237 h 373"/>
                <a:gd name="T46" fmla="*/ 33 w 268"/>
                <a:gd name="T47" fmla="*/ 247 h 373"/>
                <a:gd name="T48" fmla="*/ 14 w 268"/>
                <a:gd name="T49" fmla="*/ 256 h 373"/>
                <a:gd name="T50" fmla="*/ 0 w 268"/>
                <a:gd name="T51" fmla="*/ 257 h 373"/>
                <a:gd name="T52" fmla="*/ 28 w 268"/>
                <a:gd name="T53" fmla="*/ 278 h 373"/>
                <a:gd name="T54" fmla="*/ 57 w 268"/>
                <a:gd name="T55" fmla="*/ 299 h 373"/>
                <a:gd name="T56" fmla="*/ 88 w 268"/>
                <a:gd name="T57" fmla="*/ 316 h 373"/>
                <a:gd name="T58" fmla="*/ 119 w 268"/>
                <a:gd name="T59" fmla="*/ 332 h 373"/>
                <a:gd name="T60" fmla="*/ 151 w 268"/>
                <a:gd name="T61" fmla="*/ 345 h 373"/>
                <a:gd name="T62" fmla="*/ 185 w 268"/>
                <a:gd name="T63" fmla="*/ 357 h 373"/>
                <a:gd name="T64" fmla="*/ 219 w 268"/>
                <a:gd name="T65" fmla="*/ 367 h 373"/>
                <a:gd name="T66" fmla="*/ 255 w 268"/>
                <a:gd name="T67" fmla="*/ 373 h 373"/>
                <a:gd name="T68" fmla="*/ 262 w 268"/>
                <a:gd name="T69" fmla="*/ 191 h 373"/>
                <a:gd name="T70" fmla="*/ 268 w 268"/>
                <a:gd name="T71" fmla="*/ 1 h 373"/>
                <a:gd name="T72" fmla="*/ 267 w 268"/>
                <a:gd name="T73" fmla="*/ 0 h 373"/>
                <a:gd name="T74" fmla="*/ 267 w 268"/>
                <a:gd name="T75" fmla="*/ 0 h 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8"/>
                <a:gd name="T115" fmla="*/ 0 h 373"/>
                <a:gd name="T116" fmla="*/ 268 w 268"/>
                <a:gd name="T117" fmla="*/ 373 h 3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8" h="373">
                  <a:moveTo>
                    <a:pt x="267" y="0"/>
                  </a:moveTo>
                  <a:lnTo>
                    <a:pt x="266" y="1"/>
                  </a:lnTo>
                  <a:lnTo>
                    <a:pt x="263" y="4"/>
                  </a:lnTo>
                  <a:lnTo>
                    <a:pt x="262" y="5"/>
                  </a:lnTo>
                  <a:lnTo>
                    <a:pt x="255" y="11"/>
                  </a:lnTo>
                  <a:lnTo>
                    <a:pt x="247" y="17"/>
                  </a:lnTo>
                  <a:lnTo>
                    <a:pt x="237" y="19"/>
                  </a:lnTo>
                  <a:lnTo>
                    <a:pt x="228" y="20"/>
                  </a:lnTo>
                  <a:lnTo>
                    <a:pt x="228" y="22"/>
                  </a:lnTo>
                  <a:lnTo>
                    <a:pt x="227" y="30"/>
                  </a:lnTo>
                  <a:lnTo>
                    <a:pt x="224" y="41"/>
                  </a:lnTo>
                  <a:lnTo>
                    <a:pt x="219" y="49"/>
                  </a:lnTo>
                  <a:lnTo>
                    <a:pt x="213" y="57"/>
                  </a:lnTo>
                  <a:lnTo>
                    <a:pt x="189" y="84"/>
                  </a:lnTo>
                  <a:lnTo>
                    <a:pt x="181" y="90"/>
                  </a:lnTo>
                  <a:lnTo>
                    <a:pt x="174" y="95"/>
                  </a:lnTo>
                  <a:lnTo>
                    <a:pt x="163" y="99"/>
                  </a:lnTo>
                  <a:lnTo>
                    <a:pt x="153" y="100"/>
                  </a:lnTo>
                  <a:lnTo>
                    <a:pt x="152" y="109"/>
                  </a:lnTo>
                  <a:lnTo>
                    <a:pt x="150" y="119"/>
                  </a:lnTo>
                  <a:lnTo>
                    <a:pt x="146" y="128"/>
                  </a:lnTo>
                  <a:lnTo>
                    <a:pt x="139" y="135"/>
                  </a:lnTo>
                  <a:lnTo>
                    <a:pt x="115" y="162"/>
                  </a:lnTo>
                  <a:lnTo>
                    <a:pt x="108" y="168"/>
                  </a:lnTo>
                  <a:lnTo>
                    <a:pt x="99" y="173"/>
                  </a:lnTo>
                  <a:lnTo>
                    <a:pt x="89" y="177"/>
                  </a:lnTo>
                  <a:lnTo>
                    <a:pt x="80" y="178"/>
                  </a:lnTo>
                  <a:lnTo>
                    <a:pt x="79" y="189"/>
                  </a:lnTo>
                  <a:lnTo>
                    <a:pt x="76" y="197"/>
                  </a:lnTo>
                  <a:lnTo>
                    <a:pt x="72" y="206"/>
                  </a:lnTo>
                  <a:lnTo>
                    <a:pt x="66" y="214"/>
                  </a:lnTo>
                  <a:lnTo>
                    <a:pt x="62" y="218"/>
                  </a:lnTo>
                  <a:lnTo>
                    <a:pt x="53" y="227"/>
                  </a:lnTo>
                  <a:lnTo>
                    <a:pt x="44" y="237"/>
                  </a:lnTo>
                  <a:lnTo>
                    <a:pt x="41" y="240"/>
                  </a:lnTo>
                  <a:lnTo>
                    <a:pt x="33" y="247"/>
                  </a:lnTo>
                  <a:lnTo>
                    <a:pt x="24" y="252"/>
                  </a:lnTo>
                  <a:lnTo>
                    <a:pt x="14" y="256"/>
                  </a:lnTo>
                  <a:lnTo>
                    <a:pt x="4" y="257"/>
                  </a:lnTo>
                  <a:lnTo>
                    <a:pt x="0" y="257"/>
                  </a:lnTo>
                  <a:lnTo>
                    <a:pt x="14" y="268"/>
                  </a:lnTo>
                  <a:lnTo>
                    <a:pt x="28" y="278"/>
                  </a:lnTo>
                  <a:lnTo>
                    <a:pt x="42" y="289"/>
                  </a:lnTo>
                  <a:lnTo>
                    <a:pt x="57" y="299"/>
                  </a:lnTo>
                  <a:lnTo>
                    <a:pt x="72" y="307"/>
                  </a:lnTo>
                  <a:lnTo>
                    <a:pt x="88" y="316"/>
                  </a:lnTo>
                  <a:lnTo>
                    <a:pt x="103" y="324"/>
                  </a:lnTo>
                  <a:lnTo>
                    <a:pt x="119" y="332"/>
                  </a:lnTo>
                  <a:lnTo>
                    <a:pt x="136" y="339"/>
                  </a:lnTo>
                  <a:lnTo>
                    <a:pt x="151" y="345"/>
                  </a:lnTo>
                  <a:lnTo>
                    <a:pt x="168" y="352"/>
                  </a:lnTo>
                  <a:lnTo>
                    <a:pt x="185" y="357"/>
                  </a:lnTo>
                  <a:lnTo>
                    <a:pt x="201" y="362"/>
                  </a:lnTo>
                  <a:lnTo>
                    <a:pt x="219" y="367"/>
                  </a:lnTo>
                  <a:lnTo>
                    <a:pt x="237" y="371"/>
                  </a:lnTo>
                  <a:lnTo>
                    <a:pt x="255" y="373"/>
                  </a:lnTo>
                  <a:lnTo>
                    <a:pt x="257" y="313"/>
                  </a:lnTo>
                  <a:lnTo>
                    <a:pt x="262" y="191"/>
                  </a:lnTo>
                  <a:lnTo>
                    <a:pt x="266" y="68"/>
                  </a:lnTo>
                  <a:lnTo>
                    <a:pt x="268" y="1"/>
                  </a:lnTo>
                  <a:lnTo>
                    <a:pt x="267" y="0"/>
                  </a:lnTo>
                  <a:close/>
                </a:path>
              </a:pathLst>
            </a:custGeom>
            <a:solidFill>
              <a:srgbClr val="FF66FF"/>
            </a:solidFill>
            <a:ln w="9525">
              <a:noFill/>
              <a:round/>
              <a:headEnd/>
              <a:tailEnd/>
            </a:ln>
          </p:spPr>
          <p:txBody>
            <a:bodyPr/>
            <a:lstStyle/>
            <a:p>
              <a:endParaRPr lang="en-US"/>
            </a:p>
          </p:txBody>
        </p:sp>
        <p:sp>
          <p:nvSpPr>
            <p:cNvPr id="23578" name="Freeform 69"/>
            <p:cNvSpPr>
              <a:spLocks/>
            </p:cNvSpPr>
            <p:nvPr/>
          </p:nvSpPr>
          <p:spPr bwMode="auto">
            <a:xfrm>
              <a:off x="2037" y="3205"/>
              <a:ext cx="128" cy="293"/>
            </a:xfrm>
            <a:custGeom>
              <a:avLst/>
              <a:gdLst>
                <a:gd name="T0" fmla="*/ 382 w 384"/>
                <a:gd name="T1" fmla="*/ 317 h 880"/>
                <a:gd name="T2" fmla="*/ 362 w 384"/>
                <a:gd name="T3" fmla="*/ 215 h 880"/>
                <a:gd name="T4" fmla="*/ 324 w 384"/>
                <a:gd name="T5" fmla="*/ 122 h 880"/>
                <a:gd name="T6" fmla="*/ 269 w 384"/>
                <a:gd name="T7" fmla="*/ 38 h 880"/>
                <a:gd name="T8" fmla="*/ 238 w 384"/>
                <a:gd name="T9" fmla="*/ 9 h 880"/>
                <a:gd name="T10" fmla="*/ 239 w 384"/>
                <a:gd name="T11" fmla="*/ 27 h 880"/>
                <a:gd name="T12" fmla="*/ 236 w 384"/>
                <a:gd name="T13" fmla="*/ 69 h 880"/>
                <a:gd name="T14" fmla="*/ 219 w 384"/>
                <a:gd name="T15" fmla="*/ 132 h 880"/>
                <a:gd name="T16" fmla="*/ 187 w 384"/>
                <a:gd name="T17" fmla="*/ 189 h 880"/>
                <a:gd name="T18" fmla="*/ 140 w 384"/>
                <a:gd name="T19" fmla="*/ 234 h 880"/>
                <a:gd name="T20" fmla="*/ 117 w 384"/>
                <a:gd name="T21" fmla="*/ 267 h 880"/>
                <a:gd name="T22" fmla="*/ 121 w 384"/>
                <a:gd name="T23" fmla="*/ 296 h 880"/>
                <a:gd name="T24" fmla="*/ 121 w 384"/>
                <a:gd name="T25" fmla="*/ 312 h 880"/>
                <a:gd name="T26" fmla="*/ 121 w 384"/>
                <a:gd name="T27" fmla="*/ 315 h 880"/>
                <a:gd name="T28" fmla="*/ 120 w 384"/>
                <a:gd name="T29" fmla="*/ 337 h 880"/>
                <a:gd name="T30" fmla="*/ 111 w 384"/>
                <a:gd name="T31" fmla="*/ 375 h 880"/>
                <a:gd name="T32" fmla="*/ 96 w 384"/>
                <a:gd name="T33" fmla="*/ 410 h 880"/>
                <a:gd name="T34" fmla="*/ 74 w 384"/>
                <a:gd name="T35" fmla="*/ 442 h 880"/>
                <a:gd name="T36" fmla="*/ 62 w 384"/>
                <a:gd name="T37" fmla="*/ 463 h 880"/>
                <a:gd name="T38" fmla="*/ 62 w 384"/>
                <a:gd name="T39" fmla="*/ 475 h 880"/>
                <a:gd name="T40" fmla="*/ 60 w 384"/>
                <a:gd name="T41" fmla="*/ 487 h 880"/>
                <a:gd name="T42" fmla="*/ 52 w 384"/>
                <a:gd name="T43" fmla="*/ 506 h 880"/>
                <a:gd name="T44" fmla="*/ 43 w 384"/>
                <a:gd name="T45" fmla="*/ 516 h 880"/>
                <a:gd name="T46" fmla="*/ 31 w 384"/>
                <a:gd name="T47" fmla="*/ 528 h 880"/>
                <a:gd name="T48" fmla="*/ 24 w 384"/>
                <a:gd name="T49" fmla="*/ 539 h 880"/>
                <a:gd name="T50" fmla="*/ 22 w 384"/>
                <a:gd name="T51" fmla="*/ 547 h 880"/>
                <a:gd name="T52" fmla="*/ 21 w 384"/>
                <a:gd name="T53" fmla="*/ 558 h 880"/>
                <a:gd name="T54" fmla="*/ 14 w 384"/>
                <a:gd name="T55" fmla="*/ 576 h 880"/>
                <a:gd name="T56" fmla="*/ 14 w 384"/>
                <a:gd name="T57" fmla="*/ 591 h 880"/>
                <a:gd name="T58" fmla="*/ 19 w 384"/>
                <a:gd name="T59" fmla="*/ 609 h 880"/>
                <a:gd name="T60" fmla="*/ 20 w 384"/>
                <a:gd name="T61" fmla="*/ 619 h 880"/>
                <a:gd name="T62" fmla="*/ 20 w 384"/>
                <a:gd name="T63" fmla="*/ 619 h 880"/>
                <a:gd name="T64" fmla="*/ 19 w 384"/>
                <a:gd name="T65" fmla="*/ 656 h 880"/>
                <a:gd name="T66" fmla="*/ 15 w 384"/>
                <a:gd name="T67" fmla="*/ 675 h 880"/>
                <a:gd name="T68" fmla="*/ 3 w 384"/>
                <a:gd name="T69" fmla="*/ 691 h 880"/>
                <a:gd name="T70" fmla="*/ 12 w 384"/>
                <a:gd name="T71" fmla="*/ 708 h 880"/>
                <a:gd name="T72" fmla="*/ 16 w 384"/>
                <a:gd name="T73" fmla="*/ 726 h 880"/>
                <a:gd name="T74" fmla="*/ 16 w 384"/>
                <a:gd name="T75" fmla="*/ 726 h 880"/>
                <a:gd name="T76" fmla="*/ 16 w 384"/>
                <a:gd name="T77" fmla="*/ 728 h 880"/>
                <a:gd name="T78" fmla="*/ 16 w 384"/>
                <a:gd name="T79" fmla="*/ 745 h 880"/>
                <a:gd name="T80" fmla="*/ 15 w 384"/>
                <a:gd name="T81" fmla="*/ 763 h 880"/>
                <a:gd name="T82" fmla="*/ 11 w 384"/>
                <a:gd name="T83" fmla="*/ 782 h 880"/>
                <a:gd name="T84" fmla="*/ 0 w 384"/>
                <a:gd name="T85" fmla="*/ 799 h 880"/>
                <a:gd name="T86" fmla="*/ 9 w 384"/>
                <a:gd name="T87" fmla="*/ 815 h 880"/>
                <a:gd name="T88" fmla="*/ 12 w 384"/>
                <a:gd name="T89" fmla="*/ 834 h 880"/>
                <a:gd name="T90" fmla="*/ 12 w 384"/>
                <a:gd name="T91" fmla="*/ 834 h 880"/>
                <a:gd name="T92" fmla="*/ 12 w 384"/>
                <a:gd name="T93" fmla="*/ 835 h 880"/>
                <a:gd name="T94" fmla="*/ 11 w 384"/>
                <a:gd name="T95" fmla="*/ 873 h 880"/>
                <a:gd name="T96" fmla="*/ 11 w 384"/>
                <a:gd name="T97" fmla="*/ 877 h 880"/>
                <a:gd name="T98" fmla="*/ 50 w 384"/>
                <a:gd name="T99" fmla="*/ 866 h 880"/>
                <a:gd name="T100" fmla="*/ 125 w 384"/>
                <a:gd name="T101" fmla="*/ 828 h 880"/>
                <a:gd name="T102" fmla="*/ 193 w 384"/>
                <a:gd name="T103" fmla="*/ 780 h 880"/>
                <a:gd name="T104" fmla="*/ 253 w 384"/>
                <a:gd name="T105" fmla="*/ 721 h 880"/>
                <a:gd name="T106" fmla="*/ 302 w 384"/>
                <a:gd name="T107" fmla="*/ 654 h 880"/>
                <a:gd name="T108" fmla="*/ 341 w 384"/>
                <a:gd name="T109" fmla="*/ 580 h 880"/>
                <a:gd name="T110" fmla="*/ 368 w 384"/>
                <a:gd name="T111" fmla="*/ 500 h 880"/>
                <a:gd name="T112" fmla="*/ 383 w 384"/>
                <a:gd name="T113" fmla="*/ 414 h 8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4"/>
                <a:gd name="T172" fmla="*/ 0 h 880"/>
                <a:gd name="T173" fmla="*/ 384 w 384"/>
                <a:gd name="T174" fmla="*/ 880 h 8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4" h="880">
                  <a:moveTo>
                    <a:pt x="384" y="370"/>
                  </a:moveTo>
                  <a:lnTo>
                    <a:pt x="382" y="317"/>
                  </a:lnTo>
                  <a:lnTo>
                    <a:pt x="374" y="265"/>
                  </a:lnTo>
                  <a:lnTo>
                    <a:pt x="362" y="215"/>
                  </a:lnTo>
                  <a:lnTo>
                    <a:pt x="345" y="167"/>
                  </a:lnTo>
                  <a:lnTo>
                    <a:pt x="324" y="122"/>
                  </a:lnTo>
                  <a:lnTo>
                    <a:pt x="298" y="79"/>
                  </a:lnTo>
                  <a:lnTo>
                    <a:pt x="269" y="38"/>
                  </a:lnTo>
                  <a:lnTo>
                    <a:pt x="236" y="0"/>
                  </a:lnTo>
                  <a:lnTo>
                    <a:pt x="238" y="9"/>
                  </a:lnTo>
                  <a:lnTo>
                    <a:pt x="239" y="18"/>
                  </a:lnTo>
                  <a:lnTo>
                    <a:pt x="239" y="27"/>
                  </a:lnTo>
                  <a:lnTo>
                    <a:pt x="239" y="36"/>
                  </a:lnTo>
                  <a:lnTo>
                    <a:pt x="236" y="69"/>
                  </a:lnTo>
                  <a:lnTo>
                    <a:pt x="230" y="102"/>
                  </a:lnTo>
                  <a:lnTo>
                    <a:pt x="219" y="132"/>
                  </a:lnTo>
                  <a:lnTo>
                    <a:pt x="205" y="161"/>
                  </a:lnTo>
                  <a:lnTo>
                    <a:pt x="187" y="189"/>
                  </a:lnTo>
                  <a:lnTo>
                    <a:pt x="165" y="213"/>
                  </a:lnTo>
                  <a:lnTo>
                    <a:pt x="140" y="234"/>
                  </a:lnTo>
                  <a:lnTo>
                    <a:pt x="114" y="253"/>
                  </a:lnTo>
                  <a:lnTo>
                    <a:pt x="117" y="267"/>
                  </a:lnTo>
                  <a:lnTo>
                    <a:pt x="120" y="281"/>
                  </a:lnTo>
                  <a:lnTo>
                    <a:pt x="121" y="296"/>
                  </a:lnTo>
                  <a:lnTo>
                    <a:pt x="121" y="310"/>
                  </a:lnTo>
                  <a:lnTo>
                    <a:pt x="121" y="312"/>
                  </a:lnTo>
                  <a:lnTo>
                    <a:pt x="121" y="314"/>
                  </a:lnTo>
                  <a:lnTo>
                    <a:pt x="121" y="315"/>
                  </a:lnTo>
                  <a:lnTo>
                    <a:pt x="121" y="318"/>
                  </a:lnTo>
                  <a:lnTo>
                    <a:pt x="120" y="337"/>
                  </a:lnTo>
                  <a:lnTo>
                    <a:pt x="116" y="356"/>
                  </a:lnTo>
                  <a:lnTo>
                    <a:pt x="111" y="375"/>
                  </a:lnTo>
                  <a:lnTo>
                    <a:pt x="105" y="392"/>
                  </a:lnTo>
                  <a:lnTo>
                    <a:pt x="96" y="410"/>
                  </a:lnTo>
                  <a:lnTo>
                    <a:pt x="86" y="427"/>
                  </a:lnTo>
                  <a:lnTo>
                    <a:pt x="74" y="442"/>
                  </a:lnTo>
                  <a:lnTo>
                    <a:pt x="62" y="457"/>
                  </a:lnTo>
                  <a:lnTo>
                    <a:pt x="62" y="463"/>
                  </a:lnTo>
                  <a:lnTo>
                    <a:pt x="62" y="471"/>
                  </a:lnTo>
                  <a:lnTo>
                    <a:pt x="62" y="475"/>
                  </a:lnTo>
                  <a:lnTo>
                    <a:pt x="62" y="477"/>
                  </a:lnTo>
                  <a:lnTo>
                    <a:pt x="60" y="487"/>
                  </a:lnTo>
                  <a:lnTo>
                    <a:pt x="57" y="497"/>
                  </a:lnTo>
                  <a:lnTo>
                    <a:pt x="52" y="506"/>
                  </a:lnTo>
                  <a:lnTo>
                    <a:pt x="45" y="514"/>
                  </a:lnTo>
                  <a:lnTo>
                    <a:pt x="43" y="516"/>
                  </a:lnTo>
                  <a:lnTo>
                    <a:pt x="38" y="520"/>
                  </a:lnTo>
                  <a:lnTo>
                    <a:pt x="31" y="528"/>
                  </a:lnTo>
                  <a:lnTo>
                    <a:pt x="24" y="534"/>
                  </a:lnTo>
                  <a:lnTo>
                    <a:pt x="24" y="539"/>
                  </a:lnTo>
                  <a:lnTo>
                    <a:pt x="24" y="544"/>
                  </a:lnTo>
                  <a:lnTo>
                    <a:pt x="22" y="547"/>
                  </a:lnTo>
                  <a:lnTo>
                    <a:pt x="22" y="548"/>
                  </a:lnTo>
                  <a:lnTo>
                    <a:pt x="21" y="558"/>
                  </a:lnTo>
                  <a:lnTo>
                    <a:pt x="19" y="567"/>
                  </a:lnTo>
                  <a:lnTo>
                    <a:pt x="14" y="576"/>
                  </a:lnTo>
                  <a:lnTo>
                    <a:pt x="7" y="584"/>
                  </a:lnTo>
                  <a:lnTo>
                    <a:pt x="14" y="591"/>
                  </a:lnTo>
                  <a:lnTo>
                    <a:pt x="17" y="600"/>
                  </a:lnTo>
                  <a:lnTo>
                    <a:pt x="19" y="609"/>
                  </a:lnTo>
                  <a:lnTo>
                    <a:pt x="20" y="618"/>
                  </a:lnTo>
                  <a:lnTo>
                    <a:pt x="20" y="619"/>
                  </a:lnTo>
                  <a:lnTo>
                    <a:pt x="20" y="620"/>
                  </a:lnTo>
                  <a:lnTo>
                    <a:pt x="19" y="656"/>
                  </a:lnTo>
                  <a:lnTo>
                    <a:pt x="17" y="666"/>
                  </a:lnTo>
                  <a:lnTo>
                    <a:pt x="15" y="675"/>
                  </a:lnTo>
                  <a:lnTo>
                    <a:pt x="10" y="683"/>
                  </a:lnTo>
                  <a:lnTo>
                    <a:pt x="3" y="691"/>
                  </a:lnTo>
                  <a:lnTo>
                    <a:pt x="9" y="699"/>
                  </a:lnTo>
                  <a:lnTo>
                    <a:pt x="12" y="708"/>
                  </a:lnTo>
                  <a:lnTo>
                    <a:pt x="15" y="716"/>
                  </a:lnTo>
                  <a:lnTo>
                    <a:pt x="16" y="726"/>
                  </a:lnTo>
                  <a:lnTo>
                    <a:pt x="16" y="728"/>
                  </a:lnTo>
                  <a:lnTo>
                    <a:pt x="16" y="733"/>
                  </a:lnTo>
                  <a:lnTo>
                    <a:pt x="16" y="745"/>
                  </a:lnTo>
                  <a:lnTo>
                    <a:pt x="15" y="758"/>
                  </a:lnTo>
                  <a:lnTo>
                    <a:pt x="15" y="763"/>
                  </a:lnTo>
                  <a:lnTo>
                    <a:pt x="14" y="773"/>
                  </a:lnTo>
                  <a:lnTo>
                    <a:pt x="11" y="782"/>
                  </a:lnTo>
                  <a:lnTo>
                    <a:pt x="6" y="791"/>
                  </a:lnTo>
                  <a:lnTo>
                    <a:pt x="0" y="799"/>
                  </a:lnTo>
                  <a:lnTo>
                    <a:pt x="5" y="806"/>
                  </a:lnTo>
                  <a:lnTo>
                    <a:pt x="9" y="815"/>
                  </a:lnTo>
                  <a:lnTo>
                    <a:pt x="11" y="825"/>
                  </a:lnTo>
                  <a:lnTo>
                    <a:pt x="12" y="834"/>
                  </a:lnTo>
                  <a:lnTo>
                    <a:pt x="12" y="835"/>
                  </a:lnTo>
                  <a:lnTo>
                    <a:pt x="11" y="872"/>
                  </a:lnTo>
                  <a:lnTo>
                    <a:pt x="11" y="873"/>
                  </a:lnTo>
                  <a:lnTo>
                    <a:pt x="11" y="876"/>
                  </a:lnTo>
                  <a:lnTo>
                    <a:pt x="11" y="877"/>
                  </a:lnTo>
                  <a:lnTo>
                    <a:pt x="10" y="880"/>
                  </a:lnTo>
                  <a:lnTo>
                    <a:pt x="50" y="866"/>
                  </a:lnTo>
                  <a:lnTo>
                    <a:pt x="88" y="848"/>
                  </a:lnTo>
                  <a:lnTo>
                    <a:pt x="125" y="828"/>
                  </a:lnTo>
                  <a:lnTo>
                    <a:pt x="160" y="805"/>
                  </a:lnTo>
                  <a:lnTo>
                    <a:pt x="193" y="780"/>
                  </a:lnTo>
                  <a:lnTo>
                    <a:pt x="224" y="752"/>
                  </a:lnTo>
                  <a:lnTo>
                    <a:pt x="253" y="721"/>
                  </a:lnTo>
                  <a:lnTo>
                    <a:pt x="279" y="689"/>
                  </a:lnTo>
                  <a:lnTo>
                    <a:pt x="302" y="654"/>
                  </a:lnTo>
                  <a:lnTo>
                    <a:pt x="324" y="618"/>
                  </a:lnTo>
                  <a:lnTo>
                    <a:pt x="341" y="580"/>
                  </a:lnTo>
                  <a:lnTo>
                    <a:pt x="357" y="541"/>
                  </a:lnTo>
                  <a:lnTo>
                    <a:pt x="368" y="500"/>
                  </a:lnTo>
                  <a:lnTo>
                    <a:pt x="377" y="457"/>
                  </a:lnTo>
                  <a:lnTo>
                    <a:pt x="383" y="414"/>
                  </a:lnTo>
                  <a:lnTo>
                    <a:pt x="384" y="370"/>
                  </a:lnTo>
                  <a:close/>
                </a:path>
              </a:pathLst>
            </a:custGeom>
            <a:solidFill>
              <a:srgbClr val="FF66FF"/>
            </a:solidFill>
            <a:ln w="9525">
              <a:noFill/>
              <a:round/>
              <a:headEnd/>
              <a:tailEnd/>
            </a:ln>
          </p:spPr>
          <p:txBody>
            <a:bodyPr/>
            <a:lstStyle/>
            <a:p>
              <a:endParaRPr lang="en-US"/>
            </a:p>
          </p:txBody>
        </p:sp>
        <p:sp>
          <p:nvSpPr>
            <p:cNvPr id="23579" name="Freeform 70"/>
            <p:cNvSpPr>
              <a:spLocks/>
            </p:cNvSpPr>
            <p:nvPr/>
          </p:nvSpPr>
          <p:spPr bwMode="auto">
            <a:xfrm>
              <a:off x="1990" y="3174"/>
              <a:ext cx="86" cy="81"/>
            </a:xfrm>
            <a:custGeom>
              <a:avLst/>
              <a:gdLst>
                <a:gd name="T0" fmla="*/ 257 w 257"/>
                <a:gd name="T1" fmla="*/ 128 h 242"/>
                <a:gd name="T2" fmla="*/ 255 w 257"/>
                <a:gd name="T3" fmla="*/ 102 h 242"/>
                <a:gd name="T4" fmla="*/ 247 w 257"/>
                <a:gd name="T5" fmla="*/ 78 h 242"/>
                <a:gd name="T6" fmla="*/ 236 w 257"/>
                <a:gd name="T7" fmla="*/ 56 h 242"/>
                <a:gd name="T8" fmla="*/ 220 w 257"/>
                <a:gd name="T9" fmla="*/ 37 h 242"/>
                <a:gd name="T10" fmla="*/ 201 w 257"/>
                <a:gd name="T11" fmla="*/ 21 h 242"/>
                <a:gd name="T12" fmla="*/ 179 w 257"/>
                <a:gd name="T13" fmla="*/ 10 h 242"/>
                <a:gd name="T14" fmla="*/ 155 w 257"/>
                <a:gd name="T15" fmla="*/ 2 h 242"/>
                <a:gd name="T16" fmla="*/ 129 w 257"/>
                <a:gd name="T17" fmla="*/ 0 h 242"/>
                <a:gd name="T18" fmla="*/ 104 w 257"/>
                <a:gd name="T19" fmla="*/ 2 h 242"/>
                <a:gd name="T20" fmla="*/ 79 w 257"/>
                <a:gd name="T21" fmla="*/ 10 h 242"/>
                <a:gd name="T22" fmla="*/ 57 w 257"/>
                <a:gd name="T23" fmla="*/ 21 h 242"/>
                <a:gd name="T24" fmla="*/ 38 w 257"/>
                <a:gd name="T25" fmla="*/ 37 h 242"/>
                <a:gd name="T26" fmla="*/ 23 w 257"/>
                <a:gd name="T27" fmla="*/ 56 h 242"/>
                <a:gd name="T28" fmla="*/ 10 w 257"/>
                <a:gd name="T29" fmla="*/ 78 h 242"/>
                <a:gd name="T30" fmla="*/ 3 w 257"/>
                <a:gd name="T31" fmla="*/ 102 h 242"/>
                <a:gd name="T32" fmla="*/ 0 w 257"/>
                <a:gd name="T33" fmla="*/ 128 h 242"/>
                <a:gd name="T34" fmla="*/ 2 w 257"/>
                <a:gd name="T35" fmla="*/ 140 h 242"/>
                <a:gd name="T36" fmla="*/ 3 w 257"/>
                <a:gd name="T37" fmla="*/ 153 h 242"/>
                <a:gd name="T38" fmla="*/ 7 w 257"/>
                <a:gd name="T39" fmla="*/ 166 h 242"/>
                <a:gd name="T40" fmla="*/ 10 w 257"/>
                <a:gd name="T41" fmla="*/ 177 h 242"/>
                <a:gd name="T42" fmla="*/ 23 w 257"/>
                <a:gd name="T43" fmla="*/ 175 h 242"/>
                <a:gd name="T44" fmla="*/ 37 w 257"/>
                <a:gd name="T45" fmla="*/ 173 h 242"/>
                <a:gd name="T46" fmla="*/ 50 w 257"/>
                <a:gd name="T47" fmla="*/ 173 h 242"/>
                <a:gd name="T48" fmla="*/ 62 w 257"/>
                <a:gd name="T49" fmla="*/ 176 h 242"/>
                <a:gd name="T50" fmla="*/ 75 w 257"/>
                <a:gd name="T51" fmla="*/ 178 h 242"/>
                <a:gd name="T52" fmla="*/ 88 w 257"/>
                <a:gd name="T53" fmla="*/ 183 h 242"/>
                <a:gd name="T54" fmla="*/ 100 w 257"/>
                <a:gd name="T55" fmla="*/ 191 h 242"/>
                <a:gd name="T56" fmla="*/ 112 w 257"/>
                <a:gd name="T57" fmla="*/ 199 h 242"/>
                <a:gd name="T58" fmla="*/ 123 w 257"/>
                <a:gd name="T59" fmla="*/ 202 h 242"/>
                <a:gd name="T60" fmla="*/ 133 w 257"/>
                <a:gd name="T61" fmla="*/ 206 h 242"/>
                <a:gd name="T62" fmla="*/ 143 w 257"/>
                <a:gd name="T63" fmla="*/ 211 h 242"/>
                <a:gd name="T64" fmla="*/ 153 w 257"/>
                <a:gd name="T65" fmla="*/ 216 h 242"/>
                <a:gd name="T66" fmla="*/ 162 w 257"/>
                <a:gd name="T67" fmla="*/ 221 h 242"/>
                <a:gd name="T68" fmla="*/ 172 w 257"/>
                <a:gd name="T69" fmla="*/ 228 h 242"/>
                <a:gd name="T70" fmla="*/ 180 w 257"/>
                <a:gd name="T71" fmla="*/ 234 h 242"/>
                <a:gd name="T72" fmla="*/ 189 w 257"/>
                <a:gd name="T73" fmla="*/ 242 h 242"/>
                <a:gd name="T74" fmla="*/ 204 w 257"/>
                <a:gd name="T75" fmla="*/ 233 h 242"/>
                <a:gd name="T76" fmla="*/ 217 w 257"/>
                <a:gd name="T77" fmla="*/ 221 h 242"/>
                <a:gd name="T78" fmla="*/ 229 w 257"/>
                <a:gd name="T79" fmla="*/ 209 h 242"/>
                <a:gd name="T80" fmla="*/ 238 w 257"/>
                <a:gd name="T81" fmla="*/ 195 h 242"/>
                <a:gd name="T82" fmla="*/ 247 w 257"/>
                <a:gd name="T83" fmla="*/ 180 h 242"/>
                <a:gd name="T84" fmla="*/ 252 w 257"/>
                <a:gd name="T85" fmla="*/ 163 h 242"/>
                <a:gd name="T86" fmla="*/ 256 w 257"/>
                <a:gd name="T87" fmla="*/ 145 h 242"/>
                <a:gd name="T88" fmla="*/ 257 w 257"/>
                <a:gd name="T89" fmla="*/ 128 h 2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242"/>
                <a:gd name="T137" fmla="*/ 257 w 257"/>
                <a:gd name="T138" fmla="*/ 242 h 2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242">
                  <a:moveTo>
                    <a:pt x="257" y="128"/>
                  </a:moveTo>
                  <a:lnTo>
                    <a:pt x="255" y="102"/>
                  </a:lnTo>
                  <a:lnTo>
                    <a:pt x="247" y="78"/>
                  </a:lnTo>
                  <a:lnTo>
                    <a:pt x="236" y="56"/>
                  </a:lnTo>
                  <a:lnTo>
                    <a:pt x="220" y="37"/>
                  </a:lnTo>
                  <a:lnTo>
                    <a:pt x="201" y="21"/>
                  </a:lnTo>
                  <a:lnTo>
                    <a:pt x="179" y="10"/>
                  </a:lnTo>
                  <a:lnTo>
                    <a:pt x="155" y="2"/>
                  </a:lnTo>
                  <a:lnTo>
                    <a:pt x="129" y="0"/>
                  </a:lnTo>
                  <a:lnTo>
                    <a:pt x="104" y="2"/>
                  </a:lnTo>
                  <a:lnTo>
                    <a:pt x="79" y="10"/>
                  </a:lnTo>
                  <a:lnTo>
                    <a:pt x="57" y="21"/>
                  </a:lnTo>
                  <a:lnTo>
                    <a:pt x="38" y="37"/>
                  </a:lnTo>
                  <a:lnTo>
                    <a:pt x="23" y="56"/>
                  </a:lnTo>
                  <a:lnTo>
                    <a:pt x="10" y="78"/>
                  </a:lnTo>
                  <a:lnTo>
                    <a:pt x="3" y="102"/>
                  </a:lnTo>
                  <a:lnTo>
                    <a:pt x="0" y="128"/>
                  </a:lnTo>
                  <a:lnTo>
                    <a:pt x="2" y="140"/>
                  </a:lnTo>
                  <a:lnTo>
                    <a:pt x="3" y="153"/>
                  </a:lnTo>
                  <a:lnTo>
                    <a:pt x="7" y="166"/>
                  </a:lnTo>
                  <a:lnTo>
                    <a:pt x="10" y="177"/>
                  </a:lnTo>
                  <a:lnTo>
                    <a:pt x="23" y="175"/>
                  </a:lnTo>
                  <a:lnTo>
                    <a:pt x="37" y="173"/>
                  </a:lnTo>
                  <a:lnTo>
                    <a:pt x="50" y="173"/>
                  </a:lnTo>
                  <a:lnTo>
                    <a:pt x="62" y="176"/>
                  </a:lnTo>
                  <a:lnTo>
                    <a:pt x="75" y="178"/>
                  </a:lnTo>
                  <a:lnTo>
                    <a:pt x="88" y="183"/>
                  </a:lnTo>
                  <a:lnTo>
                    <a:pt x="100" y="191"/>
                  </a:lnTo>
                  <a:lnTo>
                    <a:pt x="112" y="199"/>
                  </a:lnTo>
                  <a:lnTo>
                    <a:pt x="123" y="202"/>
                  </a:lnTo>
                  <a:lnTo>
                    <a:pt x="133" y="206"/>
                  </a:lnTo>
                  <a:lnTo>
                    <a:pt x="143" y="211"/>
                  </a:lnTo>
                  <a:lnTo>
                    <a:pt x="153" y="216"/>
                  </a:lnTo>
                  <a:lnTo>
                    <a:pt x="162" y="221"/>
                  </a:lnTo>
                  <a:lnTo>
                    <a:pt x="172" y="228"/>
                  </a:lnTo>
                  <a:lnTo>
                    <a:pt x="180" y="234"/>
                  </a:lnTo>
                  <a:lnTo>
                    <a:pt x="189" y="242"/>
                  </a:lnTo>
                  <a:lnTo>
                    <a:pt x="204" y="233"/>
                  </a:lnTo>
                  <a:lnTo>
                    <a:pt x="217" y="221"/>
                  </a:lnTo>
                  <a:lnTo>
                    <a:pt x="229" y="209"/>
                  </a:lnTo>
                  <a:lnTo>
                    <a:pt x="238" y="195"/>
                  </a:lnTo>
                  <a:lnTo>
                    <a:pt x="247" y="180"/>
                  </a:lnTo>
                  <a:lnTo>
                    <a:pt x="252" y="163"/>
                  </a:lnTo>
                  <a:lnTo>
                    <a:pt x="256" y="145"/>
                  </a:lnTo>
                  <a:lnTo>
                    <a:pt x="257" y="128"/>
                  </a:lnTo>
                  <a:close/>
                </a:path>
              </a:pathLst>
            </a:custGeom>
            <a:solidFill>
              <a:srgbClr val="B2FF4C"/>
            </a:solidFill>
            <a:ln w="9525">
              <a:noFill/>
              <a:round/>
              <a:headEnd/>
              <a:tailEnd/>
            </a:ln>
          </p:spPr>
          <p:txBody>
            <a:bodyPr/>
            <a:lstStyle/>
            <a:p>
              <a:endParaRPr lang="en-US"/>
            </a:p>
          </p:txBody>
        </p:sp>
        <p:sp>
          <p:nvSpPr>
            <p:cNvPr id="23580" name="Freeform 71"/>
            <p:cNvSpPr>
              <a:spLocks/>
            </p:cNvSpPr>
            <p:nvPr/>
          </p:nvSpPr>
          <p:spPr bwMode="auto">
            <a:xfrm>
              <a:off x="1990" y="3174"/>
              <a:ext cx="86" cy="81"/>
            </a:xfrm>
            <a:custGeom>
              <a:avLst/>
              <a:gdLst>
                <a:gd name="T0" fmla="*/ 10 w 257"/>
                <a:gd name="T1" fmla="*/ 177 h 242"/>
                <a:gd name="T2" fmla="*/ 7 w 257"/>
                <a:gd name="T3" fmla="*/ 166 h 242"/>
                <a:gd name="T4" fmla="*/ 3 w 257"/>
                <a:gd name="T5" fmla="*/ 153 h 242"/>
                <a:gd name="T6" fmla="*/ 2 w 257"/>
                <a:gd name="T7" fmla="*/ 140 h 242"/>
                <a:gd name="T8" fmla="*/ 0 w 257"/>
                <a:gd name="T9" fmla="*/ 128 h 242"/>
                <a:gd name="T10" fmla="*/ 3 w 257"/>
                <a:gd name="T11" fmla="*/ 102 h 242"/>
                <a:gd name="T12" fmla="*/ 10 w 257"/>
                <a:gd name="T13" fmla="*/ 78 h 242"/>
                <a:gd name="T14" fmla="*/ 23 w 257"/>
                <a:gd name="T15" fmla="*/ 56 h 242"/>
                <a:gd name="T16" fmla="*/ 38 w 257"/>
                <a:gd name="T17" fmla="*/ 37 h 242"/>
                <a:gd name="T18" fmla="*/ 57 w 257"/>
                <a:gd name="T19" fmla="*/ 21 h 242"/>
                <a:gd name="T20" fmla="*/ 79 w 257"/>
                <a:gd name="T21" fmla="*/ 10 h 242"/>
                <a:gd name="T22" fmla="*/ 104 w 257"/>
                <a:gd name="T23" fmla="*/ 2 h 242"/>
                <a:gd name="T24" fmla="*/ 129 w 257"/>
                <a:gd name="T25" fmla="*/ 0 h 242"/>
                <a:gd name="T26" fmla="*/ 155 w 257"/>
                <a:gd name="T27" fmla="*/ 2 h 242"/>
                <a:gd name="T28" fmla="*/ 179 w 257"/>
                <a:gd name="T29" fmla="*/ 10 h 242"/>
                <a:gd name="T30" fmla="*/ 201 w 257"/>
                <a:gd name="T31" fmla="*/ 21 h 242"/>
                <a:gd name="T32" fmla="*/ 220 w 257"/>
                <a:gd name="T33" fmla="*/ 37 h 242"/>
                <a:gd name="T34" fmla="*/ 236 w 257"/>
                <a:gd name="T35" fmla="*/ 56 h 242"/>
                <a:gd name="T36" fmla="*/ 247 w 257"/>
                <a:gd name="T37" fmla="*/ 78 h 242"/>
                <a:gd name="T38" fmla="*/ 255 w 257"/>
                <a:gd name="T39" fmla="*/ 102 h 242"/>
                <a:gd name="T40" fmla="*/ 257 w 257"/>
                <a:gd name="T41" fmla="*/ 128 h 242"/>
                <a:gd name="T42" fmla="*/ 256 w 257"/>
                <a:gd name="T43" fmla="*/ 145 h 242"/>
                <a:gd name="T44" fmla="*/ 252 w 257"/>
                <a:gd name="T45" fmla="*/ 163 h 242"/>
                <a:gd name="T46" fmla="*/ 247 w 257"/>
                <a:gd name="T47" fmla="*/ 180 h 242"/>
                <a:gd name="T48" fmla="*/ 238 w 257"/>
                <a:gd name="T49" fmla="*/ 195 h 242"/>
                <a:gd name="T50" fmla="*/ 229 w 257"/>
                <a:gd name="T51" fmla="*/ 209 h 242"/>
                <a:gd name="T52" fmla="*/ 217 w 257"/>
                <a:gd name="T53" fmla="*/ 221 h 242"/>
                <a:gd name="T54" fmla="*/ 204 w 257"/>
                <a:gd name="T55" fmla="*/ 233 h 242"/>
                <a:gd name="T56" fmla="*/ 189 w 257"/>
                <a:gd name="T57" fmla="*/ 242 h 242"/>
                <a:gd name="T58" fmla="*/ 180 w 257"/>
                <a:gd name="T59" fmla="*/ 234 h 242"/>
                <a:gd name="T60" fmla="*/ 172 w 257"/>
                <a:gd name="T61" fmla="*/ 228 h 242"/>
                <a:gd name="T62" fmla="*/ 162 w 257"/>
                <a:gd name="T63" fmla="*/ 221 h 242"/>
                <a:gd name="T64" fmla="*/ 153 w 257"/>
                <a:gd name="T65" fmla="*/ 216 h 242"/>
                <a:gd name="T66" fmla="*/ 143 w 257"/>
                <a:gd name="T67" fmla="*/ 211 h 242"/>
                <a:gd name="T68" fmla="*/ 133 w 257"/>
                <a:gd name="T69" fmla="*/ 206 h 242"/>
                <a:gd name="T70" fmla="*/ 123 w 257"/>
                <a:gd name="T71" fmla="*/ 202 h 242"/>
                <a:gd name="T72" fmla="*/ 112 w 257"/>
                <a:gd name="T73" fmla="*/ 199 h 242"/>
                <a:gd name="T74" fmla="*/ 100 w 257"/>
                <a:gd name="T75" fmla="*/ 191 h 242"/>
                <a:gd name="T76" fmla="*/ 88 w 257"/>
                <a:gd name="T77" fmla="*/ 183 h 242"/>
                <a:gd name="T78" fmla="*/ 75 w 257"/>
                <a:gd name="T79" fmla="*/ 178 h 242"/>
                <a:gd name="T80" fmla="*/ 62 w 257"/>
                <a:gd name="T81" fmla="*/ 176 h 242"/>
                <a:gd name="T82" fmla="*/ 50 w 257"/>
                <a:gd name="T83" fmla="*/ 173 h 242"/>
                <a:gd name="T84" fmla="*/ 37 w 257"/>
                <a:gd name="T85" fmla="*/ 173 h 242"/>
                <a:gd name="T86" fmla="*/ 23 w 257"/>
                <a:gd name="T87" fmla="*/ 175 h 242"/>
                <a:gd name="T88" fmla="*/ 10 w 257"/>
                <a:gd name="T89" fmla="*/ 177 h 2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242"/>
                <a:gd name="T137" fmla="*/ 257 w 257"/>
                <a:gd name="T138" fmla="*/ 242 h 2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242">
                  <a:moveTo>
                    <a:pt x="10" y="177"/>
                  </a:moveTo>
                  <a:lnTo>
                    <a:pt x="7" y="166"/>
                  </a:lnTo>
                  <a:lnTo>
                    <a:pt x="3" y="153"/>
                  </a:lnTo>
                  <a:lnTo>
                    <a:pt x="2" y="140"/>
                  </a:lnTo>
                  <a:lnTo>
                    <a:pt x="0" y="128"/>
                  </a:lnTo>
                  <a:lnTo>
                    <a:pt x="3" y="102"/>
                  </a:lnTo>
                  <a:lnTo>
                    <a:pt x="10" y="78"/>
                  </a:lnTo>
                  <a:lnTo>
                    <a:pt x="23" y="56"/>
                  </a:lnTo>
                  <a:lnTo>
                    <a:pt x="38" y="37"/>
                  </a:lnTo>
                  <a:lnTo>
                    <a:pt x="57" y="21"/>
                  </a:lnTo>
                  <a:lnTo>
                    <a:pt x="79" y="10"/>
                  </a:lnTo>
                  <a:lnTo>
                    <a:pt x="104" y="2"/>
                  </a:lnTo>
                  <a:lnTo>
                    <a:pt x="129" y="0"/>
                  </a:lnTo>
                  <a:lnTo>
                    <a:pt x="155" y="2"/>
                  </a:lnTo>
                  <a:lnTo>
                    <a:pt x="179" y="10"/>
                  </a:lnTo>
                  <a:lnTo>
                    <a:pt x="201" y="21"/>
                  </a:lnTo>
                  <a:lnTo>
                    <a:pt x="220" y="37"/>
                  </a:lnTo>
                  <a:lnTo>
                    <a:pt x="236" y="56"/>
                  </a:lnTo>
                  <a:lnTo>
                    <a:pt x="247" y="78"/>
                  </a:lnTo>
                  <a:lnTo>
                    <a:pt x="255" y="102"/>
                  </a:lnTo>
                  <a:lnTo>
                    <a:pt x="257" y="128"/>
                  </a:lnTo>
                  <a:lnTo>
                    <a:pt x="256" y="145"/>
                  </a:lnTo>
                  <a:lnTo>
                    <a:pt x="252" y="163"/>
                  </a:lnTo>
                  <a:lnTo>
                    <a:pt x="247" y="180"/>
                  </a:lnTo>
                  <a:lnTo>
                    <a:pt x="238" y="195"/>
                  </a:lnTo>
                  <a:lnTo>
                    <a:pt x="229" y="209"/>
                  </a:lnTo>
                  <a:lnTo>
                    <a:pt x="217" y="221"/>
                  </a:lnTo>
                  <a:lnTo>
                    <a:pt x="204" y="233"/>
                  </a:lnTo>
                  <a:lnTo>
                    <a:pt x="189" y="242"/>
                  </a:lnTo>
                  <a:lnTo>
                    <a:pt x="180" y="234"/>
                  </a:lnTo>
                  <a:lnTo>
                    <a:pt x="172" y="228"/>
                  </a:lnTo>
                  <a:lnTo>
                    <a:pt x="162" y="221"/>
                  </a:lnTo>
                  <a:lnTo>
                    <a:pt x="153" y="216"/>
                  </a:lnTo>
                  <a:lnTo>
                    <a:pt x="143" y="211"/>
                  </a:lnTo>
                  <a:lnTo>
                    <a:pt x="133" y="206"/>
                  </a:lnTo>
                  <a:lnTo>
                    <a:pt x="123" y="202"/>
                  </a:lnTo>
                  <a:lnTo>
                    <a:pt x="112" y="199"/>
                  </a:lnTo>
                  <a:lnTo>
                    <a:pt x="100" y="191"/>
                  </a:lnTo>
                  <a:lnTo>
                    <a:pt x="88" y="183"/>
                  </a:lnTo>
                  <a:lnTo>
                    <a:pt x="75" y="178"/>
                  </a:lnTo>
                  <a:lnTo>
                    <a:pt x="62" y="176"/>
                  </a:lnTo>
                  <a:lnTo>
                    <a:pt x="50" y="173"/>
                  </a:lnTo>
                  <a:lnTo>
                    <a:pt x="37" y="173"/>
                  </a:lnTo>
                  <a:lnTo>
                    <a:pt x="23" y="175"/>
                  </a:lnTo>
                  <a:lnTo>
                    <a:pt x="10" y="177"/>
                  </a:lnTo>
                  <a:close/>
                </a:path>
              </a:pathLst>
            </a:custGeom>
            <a:solidFill>
              <a:srgbClr val="FF66FF"/>
            </a:solidFill>
            <a:ln w="9525">
              <a:noFill/>
              <a:round/>
              <a:headEnd/>
              <a:tailEnd/>
            </a:ln>
          </p:spPr>
          <p:txBody>
            <a:bodyPr/>
            <a:lstStyle/>
            <a:p>
              <a:endParaRPr lang="en-US"/>
            </a:p>
          </p:txBody>
        </p:sp>
        <p:sp>
          <p:nvSpPr>
            <p:cNvPr id="23581" name="Freeform 72"/>
            <p:cNvSpPr>
              <a:spLocks noEditPoints="1"/>
            </p:cNvSpPr>
            <p:nvPr/>
          </p:nvSpPr>
          <p:spPr bwMode="auto">
            <a:xfrm>
              <a:off x="1825" y="3144"/>
              <a:ext cx="281" cy="380"/>
            </a:xfrm>
            <a:custGeom>
              <a:avLst/>
              <a:gdLst>
                <a:gd name="T0" fmla="*/ 691 w 843"/>
                <a:gd name="T1" fmla="*/ 10 h 1138"/>
                <a:gd name="T2" fmla="*/ 436 w 843"/>
                <a:gd name="T3" fmla="*/ 114 h 1138"/>
                <a:gd name="T4" fmla="*/ 383 w 843"/>
                <a:gd name="T5" fmla="*/ 274 h 1138"/>
                <a:gd name="T6" fmla="*/ 280 w 843"/>
                <a:gd name="T7" fmla="*/ 480 h 1138"/>
                <a:gd name="T8" fmla="*/ 224 w 843"/>
                <a:gd name="T9" fmla="*/ 590 h 1138"/>
                <a:gd name="T10" fmla="*/ 0 w 843"/>
                <a:gd name="T11" fmla="*/ 834 h 1138"/>
                <a:gd name="T12" fmla="*/ 186 w 843"/>
                <a:gd name="T13" fmla="*/ 892 h 1138"/>
                <a:gd name="T14" fmla="*/ 230 w 843"/>
                <a:gd name="T15" fmla="*/ 845 h 1138"/>
                <a:gd name="T16" fmla="*/ 282 w 843"/>
                <a:gd name="T17" fmla="*/ 765 h 1138"/>
                <a:gd name="T18" fmla="*/ 347 w 843"/>
                <a:gd name="T19" fmla="*/ 691 h 1138"/>
                <a:gd name="T20" fmla="*/ 415 w 843"/>
                <a:gd name="T21" fmla="*/ 665 h 1138"/>
                <a:gd name="T22" fmla="*/ 514 w 843"/>
                <a:gd name="T23" fmla="*/ 1135 h 1138"/>
                <a:gd name="T24" fmla="*/ 611 w 843"/>
                <a:gd name="T25" fmla="*/ 1002 h 1138"/>
                <a:gd name="T26" fmla="*/ 619 w 843"/>
                <a:gd name="T27" fmla="*/ 900 h 1138"/>
                <a:gd name="T28" fmla="*/ 620 w 843"/>
                <a:gd name="T29" fmla="*/ 843 h 1138"/>
                <a:gd name="T30" fmla="*/ 620 w 843"/>
                <a:gd name="T31" fmla="*/ 740 h 1138"/>
                <a:gd name="T32" fmla="*/ 663 w 843"/>
                <a:gd name="T33" fmla="*/ 663 h 1138"/>
                <a:gd name="T34" fmla="*/ 715 w 843"/>
                <a:gd name="T35" fmla="*/ 436 h 1138"/>
                <a:gd name="T36" fmla="*/ 111 w 843"/>
                <a:gd name="T37" fmla="*/ 811 h 1138"/>
                <a:gd name="T38" fmla="*/ 324 w 843"/>
                <a:gd name="T39" fmla="*/ 594 h 1138"/>
                <a:gd name="T40" fmla="*/ 121 w 843"/>
                <a:gd name="T41" fmla="*/ 819 h 1138"/>
                <a:gd name="T42" fmla="*/ 328 w 843"/>
                <a:gd name="T43" fmla="*/ 657 h 1138"/>
                <a:gd name="T44" fmla="*/ 301 w 843"/>
                <a:gd name="T45" fmla="*/ 708 h 1138"/>
                <a:gd name="T46" fmla="*/ 219 w 843"/>
                <a:gd name="T47" fmla="*/ 758 h 1138"/>
                <a:gd name="T48" fmla="*/ 171 w 843"/>
                <a:gd name="T49" fmla="*/ 815 h 1138"/>
                <a:gd name="T50" fmla="*/ 149 w 843"/>
                <a:gd name="T51" fmla="*/ 881 h 1138"/>
                <a:gd name="T52" fmla="*/ 369 w 843"/>
                <a:gd name="T53" fmla="*/ 646 h 1138"/>
                <a:gd name="T54" fmla="*/ 400 w 843"/>
                <a:gd name="T55" fmla="*/ 629 h 1138"/>
                <a:gd name="T56" fmla="*/ 38 w 843"/>
                <a:gd name="T57" fmla="*/ 842 h 1138"/>
                <a:gd name="T58" fmla="*/ 290 w 843"/>
                <a:gd name="T59" fmla="*/ 572 h 1138"/>
                <a:gd name="T60" fmla="*/ 324 w 843"/>
                <a:gd name="T61" fmla="*/ 484 h 1138"/>
                <a:gd name="T62" fmla="*/ 368 w 843"/>
                <a:gd name="T63" fmla="*/ 331 h 1138"/>
                <a:gd name="T64" fmla="*/ 449 w 843"/>
                <a:gd name="T65" fmla="*/ 342 h 1138"/>
                <a:gd name="T66" fmla="*/ 525 w 843"/>
                <a:gd name="T67" fmla="*/ 422 h 1138"/>
                <a:gd name="T68" fmla="*/ 534 w 843"/>
                <a:gd name="T69" fmla="*/ 352 h 1138"/>
                <a:gd name="T70" fmla="*/ 574 w 843"/>
                <a:gd name="T71" fmla="*/ 350 h 1138"/>
                <a:gd name="T72" fmla="*/ 593 w 843"/>
                <a:gd name="T73" fmla="*/ 484 h 1138"/>
                <a:gd name="T74" fmla="*/ 523 w 843"/>
                <a:gd name="T75" fmla="*/ 618 h 1138"/>
                <a:gd name="T76" fmla="*/ 450 w 843"/>
                <a:gd name="T77" fmla="*/ 613 h 1138"/>
                <a:gd name="T78" fmla="*/ 659 w 843"/>
                <a:gd name="T79" fmla="*/ 57 h 1138"/>
                <a:gd name="T80" fmla="*/ 702 w 843"/>
                <a:gd name="T81" fmla="*/ 362 h 1138"/>
                <a:gd name="T82" fmla="*/ 524 w 843"/>
                <a:gd name="T83" fmla="*/ 299 h 1138"/>
                <a:gd name="T84" fmla="*/ 523 w 843"/>
                <a:gd name="T85" fmla="*/ 697 h 1138"/>
                <a:gd name="T86" fmla="*/ 554 w 843"/>
                <a:gd name="T87" fmla="*/ 758 h 1138"/>
                <a:gd name="T88" fmla="*/ 578 w 843"/>
                <a:gd name="T89" fmla="*/ 823 h 1138"/>
                <a:gd name="T90" fmla="*/ 583 w 843"/>
                <a:gd name="T91" fmla="*/ 932 h 1138"/>
                <a:gd name="T92" fmla="*/ 554 w 843"/>
                <a:gd name="T93" fmla="*/ 994 h 1138"/>
                <a:gd name="T94" fmla="*/ 539 w 843"/>
                <a:gd name="T95" fmla="*/ 1080 h 1138"/>
                <a:gd name="T96" fmla="*/ 652 w 843"/>
                <a:gd name="T97" fmla="*/ 589 h 1138"/>
                <a:gd name="T98" fmla="*/ 597 w 843"/>
                <a:gd name="T99" fmla="*/ 678 h 1138"/>
                <a:gd name="T100" fmla="*/ 472 w 843"/>
                <a:gd name="T101" fmla="*/ 1002 h 1138"/>
                <a:gd name="T102" fmla="*/ 469 w 843"/>
                <a:gd name="T103" fmla="*/ 643 h 1138"/>
                <a:gd name="T104" fmla="*/ 655 w 843"/>
                <a:gd name="T105" fmla="*/ 549 h 1138"/>
                <a:gd name="T106" fmla="*/ 626 w 843"/>
                <a:gd name="T107" fmla="*/ 404 h 1138"/>
                <a:gd name="T108" fmla="*/ 692 w 843"/>
                <a:gd name="T109" fmla="*/ 390 h 1138"/>
                <a:gd name="T110" fmla="*/ 728 w 843"/>
                <a:gd name="T111" fmla="*/ 66 h 1138"/>
                <a:gd name="T112" fmla="*/ 461 w 843"/>
                <a:gd name="T113" fmla="*/ 293 h 1138"/>
                <a:gd name="T114" fmla="*/ 533 w 843"/>
                <a:gd name="T115" fmla="*/ 372 h 1138"/>
                <a:gd name="T116" fmla="*/ 535 w 843"/>
                <a:gd name="T117" fmla="*/ 391 h 1138"/>
                <a:gd name="T118" fmla="*/ 478 w 843"/>
                <a:gd name="T119" fmla="*/ 351 h 1138"/>
                <a:gd name="T120" fmla="*/ 461 w 843"/>
                <a:gd name="T121" fmla="*/ 107 h 1138"/>
                <a:gd name="T122" fmla="*/ 822 w 843"/>
                <a:gd name="T123" fmla="*/ 247 h 1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3"/>
                <a:gd name="T187" fmla="*/ 0 h 1138"/>
                <a:gd name="T188" fmla="*/ 843 w 843"/>
                <a:gd name="T189" fmla="*/ 1138 h 11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3" h="1138">
                  <a:moveTo>
                    <a:pt x="843" y="217"/>
                  </a:moveTo>
                  <a:lnTo>
                    <a:pt x="841" y="195"/>
                  </a:lnTo>
                  <a:lnTo>
                    <a:pt x="839" y="174"/>
                  </a:lnTo>
                  <a:lnTo>
                    <a:pt x="833" y="152"/>
                  </a:lnTo>
                  <a:lnTo>
                    <a:pt x="826" y="133"/>
                  </a:lnTo>
                  <a:lnTo>
                    <a:pt x="816" y="114"/>
                  </a:lnTo>
                  <a:lnTo>
                    <a:pt x="806" y="97"/>
                  </a:lnTo>
                  <a:lnTo>
                    <a:pt x="793" y="79"/>
                  </a:lnTo>
                  <a:lnTo>
                    <a:pt x="779" y="64"/>
                  </a:lnTo>
                  <a:lnTo>
                    <a:pt x="764" y="50"/>
                  </a:lnTo>
                  <a:lnTo>
                    <a:pt x="747" y="37"/>
                  </a:lnTo>
                  <a:lnTo>
                    <a:pt x="729" y="27"/>
                  </a:lnTo>
                  <a:lnTo>
                    <a:pt x="710" y="17"/>
                  </a:lnTo>
                  <a:lnTo>
                    <a:pt x="691" y="10"/>
                  </a:lnTo>
                  <a:lnTo>
                    <a:pt x="669" y="4"/>
                  </a:lnTo>
                  <a:lnTo>
                    <a:pt x="648" y="2"/>
                  </a:lnTo>
                  <a:lnTo>
                    <a:pt x="626" y="0"/>
                  </a:lnTo>
                  <a:lnTo>
                    <a:pt x="604" y="2"/>
                  </a:lnTo>
                  <a:lnTo>
                    <a:pt x="582" y="4"/>
                  </a:lnTo>
                  <a:lnTo>
                    <a:pt x="562" y="10"/>
                  </a:lnTo>
                  <a:lnTo>
                    <a:pt x="542" y="17"/>
                  </a:lnTo>
                  <a:lnTo>
                    <a:pt x="523" y="27"/>
                  </a:lnTo>
                  <a:lnTo>
                    <a:pt x="505" y="37"/>
                  </a:lnTo>
                  <a:lnTo>
                    <a:pt x="488" y="50"/>
                  </a:lnTo>
                  <a:lnTo>
                    <a:pt x="473" y="64"/>
                  </a:lnTo>
                  <a:lnTo>
                    <a:pt x="459" y="79"/>
                  </a:lnTo>
                  <a:lnTo>
                    <a:pt x="447" y="97"/>
                  </a:lnTo>
                  <a:lnTo>
                    <a:pt x="436" y="114"/>
                  </a:lnTo>
                  <a:lnTo>
                    <a:pt x="426" y="133"/>
                  </a:lnTo>
                  <a:lnTo>
                    <a:pt x="420" y="152"/>
                  </a:lnTo>
                  <a:lnTo>
                    <a:pt x="414" y="174"/>
                  </a:lnTo>
                  <a:lnTo>
                    <a:pt x="411" y="195"/>
                  </a:lnTo>
                  <a:lnTo>
                    <a:pt x="410" y="217"/>
                  </a:lnTo>
                  <a:lnTo>
                    <a:pt x="411" y="237"/>
                  </a:lnTo>
                  <a:lnTo>
                    <a:pt x="412" y="256"/>
                  </a:lnTo>
                  <a:lnTo>
                    <a:pt x="416" y="274"/>
                  </a:lnTo>
                  <a:lnTo>
                    <a:pt x="423" y="291"/>
                  </a:lnTo>
                  <a:lnTo>
                    <a:pt x="409" y="285"/>
                  </a:lnTo>
                  <a:lnTo>
                    <a:pt x="399" y="280"/>
                  </a:lnTo>
                  <a:lnTo>
                    <a:pt x="391" y="277"/>
                  </a:lnTo>
                  <a:lnTo>
                    <a:pt x="388" y="276"/>
                  </a:lnTo>
                  <a:lnTo>
                    <a:pt x="383" y="274"/>
                  </a:lnTo>
                  <a:lnTo>
                    <a:pt x="377" y="274"/>
                  </a:lnTo>
                  <a:lnTo>
                    <a:pt x="372" y="276"/>
                  </a:lnTo>
                  <a:lnTo>
                    <a:pt x="368" y="280"/>
                  </a:lnTo>
                  <a:lnTo>
                    <a:pt x="269" y="385"/>
                  </a:lnTo>
                  <a:lnTo>
                    <a:pt x="267" y="389"/>
                  </a:lnTo>
                  <a:lnTo>
                    <a:pt x="266" y="393"/>
                  </a:lnTo>
                  <a:lnTo>
                    <a:pt x="264" y="398"/>
                  </a:lnTo>
                  <a:lnTo>
                    <a:pt x="266" y="403"/>
                  </a:lnTo>
                  <a:lnTo>
                    <a:pt x="268" y="410"/>
                  </a:lnTo>
                  <a:lnTo>
                    <a:pt x="276" y="429"/>
                  </a:lnTo>
                  <a:lnTo>
                    <a:pt x="283" y="451"/>
                  </a:lnTo>
                  <a:lnTo>
                    <a:pt x="290" y="468"/>
                  </a:lnTo>
                  <a:lnTo>
                    <a:pt x="285" y="475"/>
                  </a:lnTo>
                  <a:lnTo>
                    <a:pt x="280" y="480"/>
                  </a:lnTo>
                  <a:lnTo>
                    <a:pt x="275" y="485"/>
                  </a:lnTo>
                  <a:lnTo>
                    <a:pt x="273" y="486"/>
                  </a:lnTo>
                  <a:lnTo>
                    <a:pt x="271" y="489"/>
                  </a:lnTo>
                  <a:lnTo>
                    <a:pt x="269" y="493"/>
                  </a:lnTo>
                  <a:lnTo>
                    <a:pt x="268" y="495"/>
                  </a:lnTo>
                  <a:lnTo>
                    <a:pt x="268" y="499"/>
                  </a:lnTo>
                  <a:lnTo>
                    <a:pt x="268" y="504"/>
                  </a:lnTo>
                  <a:lnTo>
                    <a:pt x="269" y="517"/>
                  </a:lnTo>
                  <a:lnTo>
                    <a:pt x="269" y="530"/>
                  </a:lnTo>
                  <a:lnTo>
                    <a:pt x="269" y="542"/>
                  </a:lnTo>
                  <a:lnTo>
                    <a:pt x="264" y="547"/>
                  </a:lnTo>
                  <a:lnTo>
                    <a:pt x="256" y="557"/>
                  </a:lnTo>
                  <a:lnTo>
                    <a:pt x="242" y="572"/>
                  </a:lnTo>
                  <a:lnTo>
                    <a:pt x="224" y="590"/>
                  </a:lnTo>
                  <a:lnTo>
                    <a:pt x="204" y="611"/>
                  </a:lnTo>
                  <a:lnTo>
                    <a:pt x="181" y="635"/>
                  </a:lnTo>
                  <a:lnTo>
                    <a:pt x="158" y="661"/>
                  </a:lnTo>
                  <a:lnTo>
                    <a:pt x="133" y="687"/>
                  </a:lnTo>
                  <a:lnTo>
                    <a:pt x="109" y="713"/>
                  </a:lnTo>
                  <a:lnTo>
                    <a:pt x="86" y="738"/>
                  </a:lnTo>
                  <a:lnTo>
                    <a:pt x="63" y="762"/>
                  </a:lnTo>
                  <a:lnTo>
                    <a:pt x="44" y="782"/>
                  </a:lnTo>
                  <a:lnTo>
                    <a:pt x="28" y="800"/>
                  </a:lnTo>
                  <a:lnTo>
                    <a:pt x="15" y="814"/>
                  </a:lnTo>
                  <a:lnTo>
                    <a:pt x="6" y="823"/>
                  </a:lnTo>
                  <a:lnTo>
                    <a:pt x="4" y="825"/>
                  </a:lnTo>
                  <a:lnTo>
                    <a:pt x="1" y="829"/>
                  </a:lnTo>
                  <a:lnTo>
                    <a:pt x="0" y="834"/>
                  </a:lnTo>
                  <a:lnTo>
                    <a:pt x="0" y="839"/>
                  </a:lnTo>
                  <a:lnTo>
                    <a:pt x="1" y="843"/>
                  </a:lnTo>
                  <a:lnTo>
                    <a:pt x="29" y="919"/>
                  </a:lnTo>
                  <a:lnTo>
                    <a:pt x="32" y="924"/>
                  </a:lnTo>
                  <a:lnTo>
                    <a:pt x="35" y="928"/>
                  </a:lnTo>
                  <a:lnTo>
                    <a:pt x="40" y="929"/>
                  </a:lnTo>
                  <a:lnTo>
                    <a:pt x="45" y="930"/>
                  </a:lnTo>
                  <a:lnTo>
                    <a:pt x="147" y="928"/>
                  </a:lnTo>
                  <a:lnTo>
                    <a:pt x="151" y="926"/>
                  </a:lnTo>
                  <a:lnTo>
                    <a:pt x="154" y="925"/>
                  </a:lnTo>
                  <a:lnTo>
                    <a:pt x="157" y="924"/>
                  </a:lnTo>
                  <a:lnTo>
                    <a:pt x="159" y="921"/>
                  </a:lnTo>
                  <a:lnTo>
                    <a:pt x="183" y="895"/>
                  </a:lnTo>
                  <a:lnTo>
                    <a:pt x="186" y="892"/>
                  </a:lnTo>
                  <a:lnTo>
                    <a:pt x="187" y="890"/>
                  </a:lnTo>
                  <a:lnTo>
                    <a:pt x="188" y="886"/>
                  </a:lnTo>
                  <a:lnTo>
                    <a:pt x="188" y="882"/>
                  </a:lnTo>
                  <a:lnTo>
                    <a:pt x="188" y="880"/>
                  </a:lnTo>
                  <a:lnTo>
                    <a:pt x="188" y="871"/>
                  </a:lnTo>
                  <a:lnTo>
                    <a:pt x="188" y="861"/>
                  </a:lnTo>
                  <a:lnTo>
                    <a:pt x="187" y="849"/>
                  </a:lnTo>
                  <a:lnTo>
                    <a:pt x="199" y="849"/>
                  </a:lnTo>
                  <a:lnTo>
                    <a:pt x="210" y="848"/>
                  </a:lnTo>
                  <a:lnTo>
                    <a:pt x="218" y="848"/>
                  </a:lnTo>
                  <a:lnTo>
                    <a:pt x="221" y="848"/>
                  </a:lnTo>
                  <a:lnTo>
                    <a:pt x="224" y="848"/>
                  </a:lnTo>
                  <a:lnTo>
                    <a:pt x="228" y="847"/>
                  </a:lnTo>
                  <a:lnTo>
                    <a:pt x="230" y="845"/>
                  </a:lnTo>
                  <a:lnTo>
                    <a:pt x="233" y="843"/>
                  </a:lnTo>
                  <a:lnTo>
                    <a:pt x="258" y="816"/>
                  </a:lnTo>
                  <a:lnTo>
                    <a:pt x="262" y="811"/>
                  </a:lnTo>
                  <a:lnTo>
                    <a:pt x="263" y="804"/>
                  </a:lnTo>
                  <a:lnTo>
                    <a:pt x="261" y="797"/>
                  </a:lnTo>
                  <a:lnTo>
                    <a:pt x="257" y="792"/>
                  </a:lnTo>
                  <a:lnTo>
                    <a:pt x="253" y="787"/>
                  </a:lnTo>
                  <a:lnTo>
                    <a:pt x="250" y="781"/>
                  </a:lnTo>
                  <a:lnTo>
                    <a:pt x="250" y="773"/>
                  </a:lnTo>
                  <a:lnTo>
                    <a:pt x="256" y="766"/>
                  </a:lnTo>
                  <a:lnTo>
                    <a:pt x="261" y="762"/>
                  </a:lnTo>
                  <a:lnTo>
                    <a:pt x="267" y="759"/>
                  </a:lnTo>
                  <a:lnTo>
                    <a:pt x="275" y="759"/>
                  </a:lnTo>
                  <a:lnTo>
                    <a:pt x="282" y="765"/>
                  </a:lnTo>
                  <a:lnTo>
                    <a:pt x="288" y="768"/>
                  </a:lnTo>
                  <a:lnTo>
                    <a:pt x="295" y="770"/>
                  </a:lnTo>
                  <a:lnTo>
                    <a:pt x="301" y="768"/>
                  </a:lnTo>
                  <a:lnTo>
                    <a:pt x="307" y="765"/>
                  </a:lnTo>
                  <a:lnTo>
                    <a:pt x="331" y="738"/>
                  </a:lnTo>
                  <a:lnTo>
                    <a:pt x="334" y="735"/>
                  </a:lnTo>
                  <a:lnTo>
                    <a:pt x="335" y="732"/>
                  </a:lnTo>
                  <a:lnTo>
                    <a:pt x="337" y="729"/>
                  </a:lnTo>
                  <a:lnTo>
                    <a:pt x="337" y="725"/>
                  </a:lnTo>
                  <a:lnTo>
                    <a:pt x="337" y="723"/>
                  </a:lnTo>
                  <a:lnTo>
                    <a:pt x="337" y="714"/>
                  </a:lnTo>
                  <a:lnTo>
                    <a:pt x="335" y="704"/>
                  </a:lnTo>
                  <a:lnTo>
                    <a:pt x="335" y="692"/>
                  </a:lnTo>
                  <a:lnTo>
                    <a:pt x="347" y="691"/>
                  </a:lnTo>
                  <a:lnTo>
                    <a:pt x="358" y="691"/>
                  </a:lnTo>
                  <a:lnTo>
                    <a:pt x="366" y="691"/>
                  </a:lnTo>
                  <a:lnTo>
                    <a:pt x="368" y="691"/>
                  </a:lnTo>
                  <a:lnTo>
                    <a:pt x="372" y="691"/>
                  </a:lnTo>
                  <a:lnTo>
                    <a:pt x="374" y="690"/>
                  </a:lnTo>
                  <a:lnTo>
                    <a:pt x="378" y="687"/>
                  </a:lnTo>
                  <a:lnTo>
                    <a:pt x="381" y="686"/>
                  </a:lnTo>
                  <a:lnTo>
                    <a:pt x="383" y="684"/>
                  </a:lnTo>
                  <a:lnTo>
                    <a:pt x="388" y="677"/>
                  </a:lnTo>
                  <a:lnTo>
                    <a:pt x="395" y="671"/>
                  </a:lnTo>
                  <a:lnTo>
                    <a:pt x="400" y="665"/>
                  </a:lnTo>
                  <a:lnTo>
                    <a:pt x="404" y="665"/>
                  </a:lnTo>
                  <a:lnTo>
                    <a:pt x="409" y="665"/>
                  </a:lnTo>
                  <a:lnTo>
                    <a:pt x="415" y="665"/>
                  </a:lnTo>
                  <a:lnTo>
                    <a:pt x="421" y="663"/>
                  </a:lnTo>
                  <a:lnTo>
                    <a:pt x="428" y="670"/>
                  </a:lnTo>
                  <a:lnTo>
                    <a:pt x="435" y="678"/>
                  </a:lnTo>
                  <a:lnTo>
                    <a:pt x="443" y="686"/>
                  </a:lnTo>
                  <a:lnTo>
                    <a:pt x="448" y="692"/>
                  </a:lnTo>
                  <a:lnTo>
                    <a:pt x="445" y="759"/>
                  </a:lnTo>
                  <a:lnTo>
                    <a:pt x="442" y="892"/>
                  </a:lnTo>
                  <a:lnTo>
                    <a:pt x="436" y="1023"/>
                  </a:lnTo>
                  <a:lnTo>
                    <a:pt x="434" y="1081"/>
                  </a:lnTo>
                  <a:lnTo>
                    <a:pt x="435" y="1086"/>
                  </a:lnTo>
                  <a:lnTo>
                    <a:pt x="436" y="1090"/>
                  </a:lnTo>
                  <a:lnTo>
                    <a:pt x="439" y="1093"/>
                  </a:lnTo>
                  <a:lnTo>
                    <a:pt x="443" y="1097"/>
                  </a:lnTo>
                  <a:lnTo>
                    <a:pt x="514" y="1135"/>
                  </a:lnTo>
                  <a:lnTo>
                    <a:pt x="519" y="1138"/>
                  </a:lnTo>
                  <a:lnTo>
                    <a:pt x="524" y="1138"/>
                  </a:lnTo>
                  <a:lnTo>
                    <a:pt x="530" y="1135"/>
                  </a:lnTo>
                  <a:lnTo>
                    <a:pt x="534" y="1133"/>
                  </a:lnTo>
                  <a:lnTo>
                    <a:pt x="609" y="1063"/>
                  </a:lnTo>
                  <a:lnTo>
                    <a:pt x="611" y="1061"/>
                  </a:lnTo>
                  <a:lnTo>
                    <a:pt x="612" y="1058"/>
                  </a:lnTo>
                  <a:lnTo>
                    <a:pt x="614" y="1054"/>
                  </a:lnTo>
                  <a:lnTo>
                    <a:pt x="614" y="1052"/>
                  </a:lnTo>
                  <a:lnTo>
                    <a:pt x="615" y="1015"/>
                  </a:lnTo>
                  <a:lnTo>
                    <a:pt x="615" y="1012"/>
                  </a:lnTo>
                  <a:lnTo>
                    <a:pt x="615" y="1009"/>
                  </a:lnTo>
                  <a:lnTo>
                    <a:pt x="612" y="1005"/>
                  </a:lnTo>
                  <a:lnTo>
                    <a:pt x="611" y="1002"/>
                  </a:lnTo>
                  <a:lnTo>
                    <a:pt x="609" y="1000"/>
                  </a:lnTo>
                  <a:lnTo>
                    <a:pt x="604" y="995"/>
                  </a:lnTo>
                  <a:lnTo>
                    <a:pt x="596" y="987"/>
                  </a:lnTo>
                  <a:lnTo>
                    <a:pt x="588" y="978"/>
                  </a:lnTo>
                  <a:lnTo>
                    <a:pt x="597" y="971"/>
                  </a:lnTo>
                  <a:lnTo>
                    <a:pt x="605" y="963"/>
                  </a:lnTo>
                  <a:lnTo>
                    <a:pt x="610" y="958"/>
                  </a:lnTo>
                  <a:lnTo>
                    <a:pt x="612" y="956"/>
                  </a:lnTo>
                  <a:lnTo>
                    <a:pt x="615" y="953"/>
                  </a:lnTo>
                  <a:lnTo>
                    <a:pt x="616" y="950"/>
                  </a:lnTo>
                  <a:lnTo>
                    <a:pt x="617" y="947"/>
                  </a:lnTo>
                  <a:lnTo>
                    <a:pt x="619" y="943"/>
                  </a:lnTo>
                  <a:lnTo>
                    <a:pt x="620" y="907"/>
                  </a:lnTo>
                  <a:lnTo>
                    <a:pt x="619" y="900"/>
                  </a:lnTo>
                  <a:lnTo>
                    <a:pt x="615" y="895"/>
                  </a:lnTo>
                  <a:lnTo>
                    <a:pt x="610" y="891"/>
                  </a:lnTo>
                  <a:lnTo>
                    <a:pt x="602" y="890"/>
                  </a:lnTo>
                  <a:lnTo>
                    <a:pt x="596" y="889"/>
                  </a:lnTo>
                  <a:lnTo>
                    <a:pt x="591" y="885"/>
                  </a:lnTo>
                  <a:lnTo>
                    <a:pt x="586" y="880"/>
                  </a:lnTo>
                  <a:lnTo>
                    <a:pt x="585" y="871"/>
                  </a:lnTo>
                  <a:lnTo>
                    <a:pt x="586" y="864"/>
                  </a:lnTo>
                  <a:lnTo>
                    <a:pt x="590" y="858"/>
                  </a:lnTo>
                  <a:lnTo>
                    <a:pt x="595" y="854"/>
                  </a:lnTo>
                  <a:lnTo>
                    <a:pt x="604" y="853"/>
                  </a:lnTo>
                  <a:lnTo>
                    <a:pt x="611" y="852"/>
                  </a:lnTo>
                  <a:lnTo>
                    <a:pt x="616" y="848"/>
                  </a:lnTo>
                  <a:lnTo>
                    <a:pt x="620" y="843"/>
                  </a:lnTo>
                  <a:lnTo>
                    <a:pt x="623" y="835"/>
                  </a:lnTo>
                  <a:lnTo>
                    <a:pt x="624" y="800"/>
                  </a:lnTo>
                  <a:lnTo>
                    <a:pt x="624" y="796"/>
                  </a:lnTo>
                  <a:lnTo>
                    <a:pt x="623" y="794"/>
                  </a:lnTo>
                  <a:lnTo>
                    <a:pt x="620" y="790"/>
                  </a:lnTo>
                  <a:lnTo>
                    <a:pt x="619" y="787"/>
                  </a:lnTo>
                  <a:lnTo>
                    <a:pt x="616" y="785"/>
                  </a:lnTo>
                  <a:lnTo>
                    <a:pt x="611" y="778"/>
                  </a:lnTo>
                  <a:lnTo>
                    <a:pt x="604" y="771"/>
                  </a:lnTo>
                  <a:lnTo>
                    <a:pt x="596" y="763"/>
                  </a:lnTo>
                  <a:lnTo>
                    <a:pt x="605" y="756"/>
                  </a:lnTo>
                  <a:lnTo>
                    <a:pt x="612" y="748"/>
                  </a:lnTo>
                  <a:lnTo>
                    <a:pt x="617" y="743"/>
                  </a:lnTo>
                  <a:lnTo>
                    <a:pt x="620" y="740"/>
                  </a:lnTo>
                  <a:lnTo>
                    <a:pt x="623" y="738"/>
                  </a:lnTo>
                  <a:lnTo>
                    <a:pt x="625" y="734"/>
                  </a:lnTo>
                  <a:lnTo>
                    <a:pt x="626" y="732"/>
                  </a:lnTo>
                  <a:lnTo>
                    <a:pt x="626" y="728"/>
                  </a:lnTo>
                  <a:lnTo>
                    <a:pt x="626" y="725"/>
                  </a:lnTo>
                  <a:lnTo>
                    <a:pt x="626" y="716"/>
                  </a:lnTo>
                  <a:lnTo>
                    <a:pt x="626" y="708"/>
                  </a:lnTo>
                  <a:lnTo>
                    <a:pt x="626" y="699"/>
                  </a:lnTo>
                  <a:lnTo>
                    <a:pt x="635" y="691"/>
                  </a:lnTo>
                  <a:lnTo>
                    <a:pt x="647" y="682"/>
                  </a:lnTo>
                  <a:lnTo>
                    <a:pt x="655" y="673"/>
                  </a:lnTo>
                  <a:lnTo>
                    <a:pt x="659" y="670"/>
                  </a:lnTo>
                  <a:lnTo>
                    <a:pt x="660" y="667"/>
                  </a:lnTo>
                  <a:lnTo>
                    <a:pt x="663" y="663"/>
                  </a:lnTo>
                  <a:lnTo>
                    <a:pt x="664" y="661"/>
                  </a:lnTo>
                  <a:lnTo>
                    <a:pt x="664" y="657"/>
                  </a:lnTo>
                  <a:lnTo>
                    <a:pt x="666" y="624"/>
                  </a:lnTo>
                  <a:lnTo>
                    <a:pt x="678" y="611"/>
                  </a:lnTo>
                  <a:lnTo>
                    <a:pt x="688" y="598"/>
                  </a:lnTo>
                  <a:lnTo>
                    <a:pt x="698" y="584"/>
                  </a:lnTo>
                  <a:lnTo>
                    <a:pt x="707" y="568"/>
                  </a:lnTo>
                  <a:lnTo>
                    <a:pt x="714" y="552"/>
                  </a:lnTo>
                  <a:lnTo>
                    <a:pt x="719" y="534"/>
                  </a:lnTo>
                  <a:lnTo>
                    <a:pt x="722" y="517"/>
                  </a:lnTo>
                  <a:lnTo>
                    <a:pt x="724" y="498"/>
                  </a:lnTo>
                  <a:lnTo>
                    <a:pt x="724" y="476"/>
                  </a:lnTo>
                  <a:lnTo>
                    <a:pt x="720" y="456"/>
                  </a:lnTo>
                  <a:lnTo>
                    <a:pt x="715" y="436"/>
                  </a:lnTo>
                  <a:lnTo>
                    <a:pt x="709" y="417"/>
                  </a:lnTo>
                  <a:lnTo>
                    <a:pt x="738" y="403"/>
                  </a:lnTo>
                  <a:lnTo>
                    <a:pt x="763" y="384"/>
                  </a:lnTo>
                  <a:lnTo>
                    <a:pt x="786" y="362"/>
                  </a:lnTo>
                  <a:lnTo>
                    <a:pt x="806" y="337"/>
                  </a:lnTo>
                  <a:lnTo>
                    <a:pt x="821" y="310"/>
                  </a:lnTo>
                  <a:lnTo>
                    <a:pt x="833" y="281"/>
                  </a:lnTo>
                  <a:lnTo>
                    <a:pt x="840" y="250"/>
                  </a:lnTo>
                  <a:lnTo>
                    <a:pt x="843" y="217"/>
                  </a:lnTo>
                  <a:close/>
                  <a:moveTo>
                    <a:pt x="51" y="876"/>
                  </a:moveTo>
                  <a:lnTo>
                    <a:pt x="62" y="864"/>
                  </a:lnTo>
                  <a:lnTo>
                    <a:pt x="76" y="849"/>
                  </a:lnTo>
                  <a:lnTo>
                    <a:pt x="92" y="832"/>
                  </a:lnTo>
                  <a:lnTo>
                    <a:pt x="111" y="811"/>
                  </a:lnTo>
                  <a:lnTo>
                    <a:pt x="132" y="790"/>
                  </a:lnTo>
                  <a:lnTo>
                    <a:pt x="154" y="766"/>
                  </a:lnTo>
                  <a:lnTo>
                    <a:pt x="176" y="742"/>
                  </a:lnTo>
                  <a:lnTo>
                    <a:pt x="199" y="718"/>
                  </a:lnTo>
                  <a:lnTo>
                    <a:pt x="221" y="695"/>
                  </a:lnTo>
                  <a:lnTo>
                    <a:pt x="242" y="672"/>
                  </a:lnTo>
                  <a:lnTo>
                    <a:pt x="262" y="651"/>
                  </a:lnTo>
                  <a:lnTo>
                    <a:pt x="280" y="632"/>
                  </a:lnTo>
                  <a:lnTo>
                    <a:pt x="295" y="616"/>
                  </a:lnTo>
                  <a:lnTo>
                    <a:pt x="306" y="604"/>
                  </a:lnTo>
                  <a:lnTo>
                    <a:pt x="315" y="595"/>
                  </a:lnTo>
                  <a:lnTo>
                    <a:pt x="319" y="590"/>
                  </a:lnTo>
                  <a:lnTo>
                    <a:pt x="321" y="592"/>
                  </a:lnTo>
                  <a:lnTo>
                    <a:pt x="324" y="594"/>
                  </a:lnTo>
                  <a:lnTo>
                    <a:pt x="325" y="596"/>
                  </a:lnTo>
                  <a:lnTo>
                    <a:pt x="328" y="599"/>
                  </a:lnTo>
                  <a:lnTo>
                    <a:pt x="324" y="603"/>
                  </a:lnTo>
                  <a:lnTo>
                    <a:pt x="315" y="611"/>
                  </a:lnTo>
                  <a:lnTo>
                    <a:pt x="304" y="624"/>
                  </a:lnTo>
                  <a:lnTo>
                    <a:pt x="290" y="639"/>
                  </a:lnTo>
                  <a:lnTo>
                    <a:pt x="272" y="658"/>
                  </a:lnTo>
                  <a:lnTo>
                    <a:pt x="253" y="678"/>
                  </a:lnTo>
                  <a:lnTo>
                    <a:pt x="232" y="700"/>
                  </a:lnTo>
                  <a:lnTo>
                    <a:pt x="210" y="724"/>
                  </a:lnTo>
                  <a:lnTo>
                    <a:pt x="187" y="748"/>
                  </a:lnTo>
                  <a:lnTo>
                    <a:pt x="166" y="772"/>
                  </a:lnTo>
                  <a:lnTo>
                    <a:pt x="143" y="796"/>
                  </a:lnTo>
                  <a:lnTo>
                    <a:pt x="121" y="819"/>
                  </a:lnTo>
                  <a:lnTo>
                    <a:pt x="102" y="840"/>
                  </a:lnTo>
                  <a:lnTo>
                    <a:pt x="83" y="859"/>
                  </a:lnTo>
                  <a:lnTo>
                    <a:pt x="68" y="876"/>
                  </a:lnTo>
                  <a:lnTo>
                    <a:pt x="56" y="890"/>
                  </a:lnTo>
                  <a:lnTo>
                    <a:pt x="54" y="887"/>
                  </a:lnTo>
                  <a:lnTo>
                    <a:pt x="53" y="883"/>
                  </a:lnTo>
                  <a:lnTo>
                    <a:pt x="52" y="880"/>
                  </a:lnTo>
                  <a:lnTo>
                    <a:pt x="51" y="876"/>
                  </a:lnTo>
                  <a:close/>
                  <a:moveTo>
                    <a:pt x="361" y="656"/>
                  </a:moveTo>
                  <a:lnTo>
                    <a:pt x="356" y="656"/>
                  </a:lnTo>
                  <a:lnTo>
                    <a:pt x="349" y="657"/>
                  </a:lnTo>
                  <a:lnTo>
                    <a:pt x="342" y="657"/>
                  </a:lnTo>
                  <a:lnTo>
                    <a:pt x="334" y="657"/>
                  </a:lnTo>
                  <a:lnTo>
                    <a:pt x="328" y="657"/>
                  </a:lnTo>
                  <a:lnTo>
                    <a:pt x="321" y="657"/>
                  </a:lnTo>
                  <a:lnTo>
                    <a:pt x="318" y="657"/>
                  </a:lnTo>
                  <a:lnTo>
                    <a:pt x="316" y="657"/>
                  </a:lnTo>
                  <a:lnTo>
                    <a:pt x="312" y="658"/>
                  </a:lnTo>
                  <a:lnTo>
                    <a:pt x="310" y="660"/>
                  </a:lnTo>
                  <a:lnTo>
                    <a:pt x="306" y="661"/>
                  </a:lnTo>
                  <a:lnTo>
                    <a:pt x="304" y="663"/>
                  </a:lnTo>
                  <a:lnTo>
                    <a:pt x="302" y="666"/>
                  </a:lnTo>
                  <a:lnTo>
                    <a:pt x="301" y="668"/>
                  </a:lnTo>
                  <a:lnTo>
                    <a:pt x="300" y="672"/>
                  </a:lnTo>
                  <a:lnTo>
                    <a:pt x="300" y="676"/>
                  </a:lnTo>
                  <a:lnTo>
                    <a:pt x="300" y="681"/>
                  </a:lnTo>
                  <a:lnTo>
                    <a:pt x="301" y="694"/>
                  </a:lnTo>
                  <a:lnTo>
                    <a:pt x="301" y="708"/>
                  </a:lnTo>
                  <a:lnTo>
                    <a:pt x="301" y="719"/>
                  </a:lnTo>
                  <a:lnTo>
                    <a:pt x="299" y="722"/>
                  </a:lnTo>
                  <a:lnTo>
                    <a:pt x="296" y="724"/>
                  </a:lnTo>
                  <a:lnTo>
                    <a:pt x="295" y="725"/>
                  </a:lnTo>
                  <a:lnTo>
                    <a:pt x="291" y="729"/>
                  </a:lnTo>
                  <a:lnTo>
                    <a:pt x="282" y="725"/>
                  </a:lnTo>
                  <a:lnTo>
                    <a:pt x="273" y="724"/>
                  </a:lnTo>
                  <a:lnTo>
                    <a:pt x="264" y="725"/>
                  </a:lnTo>
                  <a:lnTo>
                    <a:pt x="257" y="727"/>
                  </a:lnTo>
                  <a:lnTo>
                    <a:pt x="249" y="729"/>
                  </a:lnTo>
                  <a:lnTo>
                    <a:pt x="242" y="733"/>
                  </a:lnTo>
                  <a:lnTo>
                    <a:pt x="235" y="737"/>
                  </a:lnTo>
                  <a:lnTo>
                    <a:pt x="230" y="742"/>
                  </a:lnTo>
                  <a:lnTo>
                    <a:pt x="219" y="758"/>
                  </a:lnTo>
                  <a:lnTo>
                    <a:pt x="215" y="775"/>
                  </a:lnTo>
                  <a:lnTo>
                    <a:pt x="216" y="790"/>
                  </a:lnTo>
                  <a:lnTo>
                    <a:pt x="223" y="804"/>
                  </a:lnTo>
                  <a:lnTo>
                    <a:pt x="219" y="808"/>
                  </a:lnTo>
                  <a:lnTo>
                    <a:pt x="216" y="809"/>
                  </a:lnTo>
                  <a:lnTo>
                    <a:pt x="215" y="811"/>
                  </a:lnTo>
                  <a:lnTo>
                    <a:pt x="213" y="814"/>
                  </a:lnTo>
                  <a:lnTo>
                    <a:pt x="207" y="814"/>
                  </a:lnTo>
                  <a:lnTo>
                    <a:pt x="201" y="814"/>
                  </a:lnTo>
                  <a:lnTo>
                    <a:pt x="195" y="814"/>
                  </a:lnTo>
                  <a:lnTo>
                    <a:pt x="187" y="814"/>
                  </a:lnTo>
                  <a:lnTo>
                    <a:pt x="181" y="815"/>
                  </a:lnTo>
                  <a:lnTo>
                    <a:pt x="175" y="815"/>
                  </a:lnTo>
                  <a:lnTo>
                    <a:pt x="171" y="815"/>
                  </a:lnTo>
                  <a:lnTo>
                    <a:pt x="170" y="815"/>
                  </a:lnTo>
                  <a:lnTo>
                    <a:pt x="166" y="815"/>
                  </a:lnTo>
                  <a:lnTo>
                    <a:pt x="162" y="816"/>
                  </a:lnTo>
                  <a:lnTo>
                    <a:pt x="159" y="819"/>
                  </a:lnTo>
                  <a:lnTo>
                    <a:pt x="157" y="820"/>
                  </a:lnTo>
                  <a:lnTo>
                    <a:pt x="154" y="823"/>
                  </a:lnTo>
                  <a:lnTo>
                    <a:pt x="153" y="827"/>
                  </a:lnTo>
                  <a:lnTo>
                    <a:pt x="152" y="829"/>
                  </a:lnTo>
                  <a:lnTo>
                    <a:pt x="152" y="833"/>
                  </a:lnTo>
                  <a:lnTo>
                    <a:pt x="152" y="838"/>
                  </a:lnTo>
                  <a:lnTo>
                    <a:pt x="153" y="851"/>
                  </a:lnTo>
                  <a:lnTo>
                    <a:pt x="153" y="866"/>
                  </a:lnTo>
                  <a:lnTo>
                    <a:pt x="153" y="877"/>
                  </a:lnTo>
                  <a:lnTo>
                    <a:pt x="149" y="881"/>
                  </a:lnTo>
                  <a:lnTo>
                    <a:pt x="147" y="885"/>
                  </a:lnTo>
                  <a:lnTo>
                    <a:pt x="143" y="889"/>
                  </a:lnTo>
                  <a:lnTo>
                    <a:pt x="139" y="892"/>
                  </a:lnTo>
                  <a:lnTo>
                    <a:pt x="135" y="892"/>
                  </a:lnTo>
                  <a:lnTo>
                    <a:pt x="129" y="892"/>
                  </a:lnTo>
                  <a:lnTo>
                    <a:pt x="121" y="892"/>
                  </a:lnTo>
                  <a:lnTo>
                    <a:pt x="113" y="894"/>
                  </a:lnTo>
                  <a:lnTo>
                    <a:pt x="102" y="894"/>
                  </a:lnTo>
                  <a:lnTo>
                    <a:pt x="94" y="894"/>
                  </a:lnTo>
                  <a:lnTo>
                    <a:pt x="83" y="895"/>
                  </a:lnTo>
                  <a:lnTo>
                    <a:pt x="75" y="895"/>
                  </a:lnTo>
                  <a:lnTo>
                    <a:pt x="340" y="610"/>
                  </a:lnTo>
                  <a:lnTo>
                    <a:pt x="373" y="642"/>
                  </a:lnTo>
                  <a:lnTo>
                    <a:pt x="369" y="646"/>
                  </a:lnTo>
                  <a:lnTo>
                    <a:pt x="367" y="649"/>
                  </a:lnTo>
                  <a:lnTo>
                    <a:pt x="363" y="653"/>
                  </a:lnTo>
                  <a:lnTo>
                    <a:pt x="361" y="656"/>
                  </a:lnTo>
                  <a:close/>
                  <a:moveTo>
                    <a:pt x="450" y="613"/>
                  </a:moveTo>
                  <a:lnTo>
                    <a:pt x="447" y="616"/>
                  </a:lnTo>
                  <a:lnTo>
                    <a:pt x="443" y="620"/>
                  </a:lnTo>
                  <a:lnTo>
                    <a:pt x="439" y="624"/>
                  </a:lnTo>
                  <a:lnTo>
                    <a:pt x="435" y="628"/>
                  </a:lnTo>
                  <a:lnTo>
                    <a:pt x="431" y="628"/>
                  </a:lnTo>
                  <a:lnTo>
                    <a:pt x="426" y="628"/>
                  </a:lnTo>
                  <a:lnTo>
                    <a:pt x="421" y="629"/>
                  </a:lnTo>
                  <a:lnTo>
                    <a:pt x="415" y="629"/>
                  </a:lnTo>
                  <a:lnTo>
                    <a:pt x="406" y="629"/>
                  </a:lnTo>
                  <a:lnTo>
                    <a:pt x="400" y="629"/>
                  </a:lnTo>
                  <a:lnTo>
                    <a:pt x="395" y="629"/>
                  </a:lnTo>
                  <a:lnTo>
                    <a:pt x="392" y="629"/>
                  </a:lnTo>
                  <a:lnTo>
                    <a:pt x="391" y="629"/>
                  </a:lnTo>
                  <a:lnTo>
                    <a:pt x="390" y="629"/>
                  </a:lnTo>
                  <a:lnTo>
                    <a:pt x="388" y="630"/>
                  </a:lnTo>
                  <a:lnTo>
                    <a:pt x="387" y="630"/>
                  </a:lnTo>
                  <a:lnTo>
                    <a:pt x="353" y="598"/>
                  </a:lnTo>
                  <a:lnTo>
                    <a:pt x="345" y="591"/>
                  </a:lnTo>
                  <a:lnTo>
                    <a:pt x="318" y="565"/>
                  </a:lnTo>
                  <a:lnTo>
                    <a:pt x="43" y="858"/>
                  </a:lnTo>
                  <a:lnTo>
                    <a:pt x="42" y="853"/>
                  </a:lnTo>
                  <a:lnTo>
                    <a:pt x="40" y="849"/>
                  </a:lnTo>
                  <a:lnTo>
                    <a:pt x="39" y="845"/>
                  </a:lnTo>
                  <a:lnTo>
                    <a:pt x="38" y="842"/>
                  </a:lnTo>
                  <a:lnTo>
                    <a:pt x="43" y="837"/>
                  </a:lnTo>
                  <a:lnTo>
                    <a:pt x="53" y="825"/>
                  </a:lnTo>
                  <a:lnTo>
                    <a:pt x="67" y="810"/>
                  </a:lnTo>
                  <a:lnTo>
                    <a:pt x="85" y="791"/>
                  </a:lnTo>
                  <a:lnTo>
                    <a:pt x="105" y="770"/>
                  </a:lnTo>
                  <a:lnTo>
                    <a:pt x="126" y="746"/>
                  </a:lnTo>
                  <a:lnTo>
                    <a:pt x="151" y="722"/>
                  </a:lnTo>
                  <a:lnTo>
                    <a:pt x="175" y="695"/>
                  </a:lnTo>
                  <a:lnTo>
                    <a:pt x="197" y="670"/>
                  </a:lnTo>
                  <a:lnTo>
                    <a:pt x="220" y="646"/>
                  </a:lnTo>
                  <a:lnTo>
                    <a:pt x="242" y="623"/>
                  </a:lnTo>
                  <a:lnTo>
                    <a:pt x="261" y="603"/>
                  </a:lnTo>
                  <a:lnTo>
                    <a:pt x="277" y="585"/>
                  </a:lnTo>
                  <a:lnTo>
                    <a:pt x="290" y="572"/>
                  </a:lnTo>
                  <a:lnTo>
                    <a:pt x="297" y="563"/>
                  </a:lnTo>
                  <a:lnTo>
                    <a:pt x="300" y="561"/>
                  </a:lnTo>
                  <a:lnTo>
                    <a:pt x="302" y="558"/>
                  </a:lnTo>
                  <a:lnTo>
                    <a:pt x="304" y="555"/>
                  </a:lnTo>
                  <a:lnTo>
                    <a:pt x="305" y="552"/>
                  </a:lnTo>
                  <a:lnTo>
                    <a:pt x="305" y="548"/>
                  </a:lnTo>
                  <a:lnTo>
                    <a:pt x="305" y="543"/>
                  </a:lnTo>
                  <a:lnTo>
                    <a:pt x="305" y="530"/>
                  </a:lnTo>
                  <a:lnTo>
                    <a:pt x="304" y="517"/>
                  </a:lnTo>
                  <a:lnTo>
                    <a:pt x="304" y="505"/>
                  </a:lnTo>
                  <a:lnTo>
                    <a:pt x="310" y="499"/>
                  </a:lnTo>
                  <a:lnTo>
                    <a:pt x="316" y="491"/>
                  </a:lnTo>
                  <a:lnTo>
                    <a:pt x="321" y="486"/>
                  </a:lnTo>
                  <a:lnTo>
                    <a:pt x="324" y="484"/>
                  </a:lnTo>
                  <a:lnTo>
                    <a:pt x="326" y="480"/>
                  </a:lnTo>
                  <a:lnTo>
                    <a:pt x="328" y="475"/>
                  </a:lnTo>
                  <a:lnTo>
                    <a:pt x="328" y="471"/>
                  </a:lnTo>
                  <a:lnTo>
                    <a:pt x="326" y="466"/>
                  </a:lnTo>
                  <a:lnTo>
                    <a:pt x="324" y="458"/>
                  </a:lnTo>
                  <a:lnTo>
                    <a:pt x="316" y="438"/>
                  </a:lnTo>
                  <a:lnTo>
                    <a:pt x="309" y="417"/>
                  </a:lnTo>
                  <a:lnTo>
                    <a:pt x="302" y="400"/>
                  </a:lnTo>
                  <a:lnTo>
                    <a:pt x="309" y="394"/>
                  </a:lnTo>
                  <a:lnTo>
                    <a:pt x="319" y="384"/>
                  </a:lnTo>
                  <a:lnTo>
                    <a:pt x="330" y="371"/>
                  </a:lnTo>
                  <a:lnTo>
                    <a:pt x="343" y="357"/>
                  </a:lnTo>
                  <a:lnTo>
                    <a:pt x="356" y="343"/>
                  </a:lnTo>
                  <a:lnTo>
                    <a:pt x="368" y="331"/>
                  </a:lnTo>
                  <a:lnTo>
                    <a:pt x="378" y="320"/>
                  </a:lnTo>
                  <a:lnTo>
                    <a:pt x="385" y="313"/>
                  </a:lnTo>
                  <a:lnTo>
                    <a:pt x="390" y="315"/>
                  </a:lnTo>
                  <a:lnTo>
                    <a:pt x="396" y="318"/>
                  </a:lnTo>
                  <a:lnTo>
                    <a:pt x="404" y="322"/>
                  </a:lnTo>
                  <a:lnTo>
                    <a:pt x="411" y="326"/>
                  </a:lnTo>
                  <a:lnTo>
                    <a:pt x="420" y="329"/>
                  </a:lnTo>
                  <a:lnTo>
                    <a:pt x="429" y="333"/>
                  </a:lnTo>
                  <a:lnTo>
                    <a:pt x="438" y="338"/>
                  </a:lnTo>
                  <a:lnTo>
                    <a:pt x="447" y="342"/>
                  </a:lnTo>
                  <a:lnTo>
                    <a:pt x="448" y="342"/>
                  </a:lnTo>
                  <a:lnTo>
                    <a:pt x="449" y="342"/>
                  </a:lnTo>
                  <a:lnTo>
                    <a:pt x="454" y="350"/>
                  </a:lnTo>
                  <a:lnTo>
                    <a:pt x="461" y="357"/>
                  </a:lnTo>
                  <a:lnTo>
                    <a:pt x="467" y="363"/>
                  </a:lnTo>
                  <a:lnTo>
                    <a:pt x="473" y="371"/>
                  </a:lnTo>
                  <a:lnTo>
                    <a:pt x="481" y="377"/>
                  </a:lnTo>
                  <a:lnTo>
                    <a:pt x="487" y="384"/>
                  </a:lnTo>
                  <a:lnTo>
                    <a:pt x="495" y="390"/>
                  </a:lnTo>
                  <a:lnTo>
                    <a:pt x="502" y="395"/>
                  </a:lnTo>
                  <a:lnTo>
                    <a:pt x="504" y="400"/>
                  </a:lnTo>
                  <a:lnTo>
                    <a:pt x="506" y="405"/>
                  </a:lnTo>
                  <a:lnTo>
                    <a:pt x="509" y="410"/>
                  </a:lnTo>
                  <a:lnTo>
                    <a:pt x="512" y="414"/>
                  </a:lnTo>
                  <a:lnTo>
                    <a:pt x="519" y="418"/>
                  </a:lnTo>
                  <a:lnTo>
                    <a:pt x="525" y="422"/>
                  </a:lnTo>
                  <a:lnTo>
                    <a:pt x="531" y="423"/>
                  </a:lnTo>
                  <a:lnTo>
                    <a:pt x="539" y="423"/>
                  </a:lnTo>
                  <a:lnTo>
                    <a:pt x="545" y="423"/>
                  </a:lnTo>
                  <a:lnTo>
                    <a:pt x="552" y="420"/>
                  </a:lnTo>
                  <a:lnTo>
                    <a:pt x="558" y="417"/>
                  </a:lnTo>
                  <a:lnTo>
                    <a:pt x="563" y="412"/>
                  </a:lnTo>
                  <a:lnTo>
                    <a:pt x="571" y="400"/>
                  </a:lnTo>
                  <a:lnTo>
                    <a:pt x="573" y="386"/>
                  </a:lnTo>
                  <a:lnTo>
                    <a:pt x="569" y="374"/>
                  </a:lnTo>
                  <a:lnTo>
                    <a:pt x="562" y="362"/>
                  </a:lnTo>
                  <a:lnTo>
                    <a:pt x="555" y="357"/>
                  </a:lnTo>
                  <a:lnTo>
                    <a:pt x="549" y="353"/>
                  </a:lnTo>
                  <a:lnTo>
                    <a:pt x="542" y="352"/>
                  </a:lnTo>
                  <a:lnTo>
                    <a:pt x="534" y="352"/>
                  </a:lnTo>
                  <a:lnTo>
                    <a:pt x="529" y="350"/>
                  </a:lnTo>
                  <a:lnTo>
                    <a:pt x="525" y="346"/>
                  </a:lnTo>
                  <a:lnTo>
                    <a:pt x="520" y="342"/>
                  </a:lnTo>
                  <a:lnTo>
                    <a:pt x="515" y="338"/>
                  </a:lnTo>
                  <a:lnTo>
                    <a:pt x="521" y="336"/>
                  </a:lnTo>
                  <a:lnTo>
                    <a:pt x="528" y="333"/>
                  </a:lnTo>
                  <a:lnTo>
                    <a:pt x="534" y="332"/>
                  </a:lnTo>
                  <a:lnTo>
                    <a:pt x="542" y="332"/>
                  </a:lnTo>
                  <a:lnTo>
                    <a:pt x="549" y="333"/>
                  </a:lnTo>
                  <a:lnTo>
                    <a:pt x="557" y="337"/>
                  </a:lnTo>
                  <a:lnTo>
                    <a:pt x="564" y="342"/>
                  </a:lnTo>
                  <a:lnTo>
                    <a:pt x="573" y="348"/>
                  </a:lnTo>
                  <a:lnTo>
                    <a:pt x="574" y="350"/>
                  </a:lnTo>
                  <a:lnTo>
                    <a:pt x="576" y="351"/>
                  </a:lnTo>
                  <a:lnTo>
                    <a:pt x="585" y="361"/>
                  </a:lnTo>
                  <a:lnTo>
                    <a:pt x="591" y="379"/>
                  </a:lnTo>
                  <a:lnTo>
                    <a:pt x="591" y="400"/>
                  </a:lnTo>
                  <a:lnTo>
                    <a:pt x="576" y="425"/>
                  </a:lnTo>
                  <a:lnTo>
                    <a:pt x="573" y="429"/>
                  </a:lnTo>
                  <a:lnTo>
                    <a:pt x="572" y="436"/>
                  </a:lnTo>
                  <a:lnTo>
                    <a:pt x="572" y="441"/>
                  </a:lnTo>
                  <a:lnTo>
                    <a:pt x="573" y="446"/>
                  </a:lnTo>
                  <a:lnTo>
                    <a:pt x="574" y="448"/>
                  </a:lnTo>
                  <a:lnTo>
                    <a:pt x="579" y="457"/>
                  </a:lnTo>
                  <a:lnTo>
                    <a:pt x="586" y="468"/>
                  </a:lnTo>
                  <a:lnTo>
                    <a:pt x="593" y="484"/>
                  </a:lnTo>
                  <a:lnTo>
                    <a:pt x="602" y="499"/>
                  </a:lnTo>
                  <a:lnTo>
                    <a:pt x="610" y="513"/>
                  </a:lnTo>
                  <a:lnTo>
                    <a:pt x="616" y="525"/>
                  </a:lnTo>
                  <a:lnTo>
                    <a:pt x="621" y="534"/>
                  </a:lnTo>
                  <a:lnTo>
                    <a:pt x="615" y="542"/>
                  </a:lnTo>
                  <a:lnTo>
                    <a:pt x="605" y="552"/>
                  </a:lnTo>
                  <a:lnTo>
                    <a:pt x="592" y="565"/>
                  </a:lnTo>
                  <a:lnTo>
                    <a:pt x="579" y="579"/>
                  </a:lnTo>
                  <a:lnTo>
                    <a:pt x="567" y="592"/>
                  </a:lnTo>
                  <a:lnTo>
                    <a:pt x="555" y="605"/>
                  </a:lnTo>
                  <a:lnTo>
                    <a:pt x="545" y="616"/>
                  </a:lnTo>
                  <a:lnTo>
                    <a:pt x="539" y="623"/>
                  </a:lnTo>
                  <a:lnTo>
                    <a:pt x="531" y="620"/>
                  </a:lnTo>
                  <a:lnTo>
                    <a:pt x="523" y="618"/>
                  </a:lnTo>
                  <a:lnTo>
                    <a:pt x="511" y="614"/>
                  </a:lnTo>
                  <a:lnTo>
                    <a:pt x="501" y="610"/>
                  </a:lnTo>
                  <a:lnTo>
                    <a:pt x="490" y="608"/>
                  </a:lnTo>
                  <a:lnTo>
                    <a:pt x="481" y="605"/>
                  </a:lnTo>
                  <a:lnTo>
                    <a:pt x="476" y="604"/>
                  </a:lnTo>
                  <a:lnTo>
                    <a:pt x="473" y="603"/>
                  </a:lnTo>
                  <a:lnTo>
                    <a:pt x="468" y="601"/>
                  </a:lnTo>
                  <a:lnTo>
                    <a:pt x="463" y="603"/>
                  </a:lnTo>
                  <a:lnTo>
                    <a:pt x="459" y="604"/>
                  </a:lnTo>
                  <a:lnTo>
                    <a:pt x="455" y="608"/>
                  </a:lnTo>
                  <a:lnTo>
                    <a:pt x="454" y="609"/>
                  </a:lnTo>
                  <a:lnTo>
                    <a:pt x="452" y="610"/>
                  </a:lnTo>
                  <a:lnTo>
                    <a:pt x="450" y="613"/>
                  </a:lnTo>
                  <a:close/>
                  <a:moveTo>
                    <a:pt x="491" y="312"/>
                  </a:moveTo>
                  <a:lnTo>
                    <a:pt x="480" y="290"/>
                  </a:lnTo>
                  <a:lnTo>
                    <a:pt x="469" y="266"/>
                  </a:lnTo>
                  <a:lnTo>
                    <a:pt x="464" y="242"/>
                  </a:lnTo>
                  <a:lnTo>
                    <a:pt x="462" y="217"/>
                  </a:lnTo>
                  <a:lnTo>
                    <a:pt x="466" y="184"/>
                  </a:lnTo>
                  <a:lnTo>
                    <a:pt x="474" y="153"/>
                  </a:lnTo>
                  <a:lnTo>
                    <a:pt x="490" y="126"/>
                  </a:lnTo>
                  <a:lnTo>
                    <a:pt x="510" y="102"/>
                  </a:lnTo>
                  <a:lnTo>
                    <a:pt x="534" y="81"/>
                  </a:lnTo>
                  <a:lnTo>
                    <a:pt x="562" y="66"/>
                  </a:lnTo>
                  <a:lnTo>
                    <a:pt x="593" y="57"/>
                  </a:lnTo>
                  <a:lnTo>
                    <a:pt x="626" y="54"/>
                  </a:lnTo>
                  <a:lnTo>
                    <a:pt x="659" y="57"/>
                  </a:lnTo>
                  <a:lnTo>
                    <a:pt x="690" y="66"/>
                  </a:lnTo>
                  <a:lnTo>
                    <a:pt x="717" y="81"/>
                  </a:lnTo>
                  <a:lnTo>
                    <a:pt x="741" y="102"/>
                  </a:lnTo>
                  <a:lnTo>
                    <a:pt x="762" y="126"/>
                  </a:lnTo>
                  <a:lnTo>
                    <a:pt x="777" y="153"/>
                  </a:lnTo>
                  <a:lnTo>
                    <a:pt x="786" y="184"/>
                  </a:lnTo>
                  <a:lnTo>
                    <a:pt x="790" y="217"/>
                  </a:lnTo>
                  <a:lnTo>
                    <a:pt x="787" y="243"/>
                  </a:lnTo>
                  <a:lnTo>
                    <a:pt x="782" y="267"/>
                  </a:lnTo>
                  <a:lnTo>
                    <a:pt x="772" y="291"/>
                  </a:lnTo>
                  <a:lnTo>
                    <a:pt x="759" y="313"/>
                  </a:lnTo>
                  <a:lnTo>
                    <a:pt x="743" y="332"/>
                  </a:lnTo>
                  <a:lnTo>
                    <a:pt x="724" y="348"/>
                  </a:lnTo>
                  <a:lnTo>
                    <a:pt x="702" y="362"/>
                  </a:lnTo>
                  <a:lnTo>
                    <a:pt x="678" y="372"/>
                  </a:lnTo>
                  <a:lnTo>
                    <a:pt x="669" y="363"/>
                  </a:lnTo>
                  <a:lnTo>
                    <a:pt x="660" y="355"/>
                  </a:lnTo>
                  <a:lnTo>
                    <a:pt x="650" y="347"/>
                  </a:lnTo>
                  <a:lnTo>
                    <a:pt x="639" y="339"/>
                  </a:lnTo>
                  <a:lnTo>
                    <a:pt x="629" y="333"/>
                  </a:lnTo>
                  <a:lnTo>
                    <a:pt x="616" y="327"/>
                  </a:lnTo>
                  <a:lnTo>
                    <a:pt x="605" y="322"/>
                  </a:lnTo>
                  <a:lnTo>
                    <a:pt x="592" y="318"/>
                  </a:lnTo>
                  <a:lnTo>
                    <a:pt x="578" y="308"/>
                  </a:lnTo>
                  <a:lnTo>
                    <a:pt x="564" y="301"/>
                  </a:lnTo>
                  <a:lnTo>
                    <a:pt x="550" y="298"/>
                  </a:lnTo>
                  <a:lnTo>
                    <a:pt x="538" y="298"/>
                  </a:lnTo>
                  <a:lnTo>
                    <a:pt x="524" y="299"/>
                  </a:lnTo>
                  <a:lnTo>
                    <a:pt x="512" y="301"/>
                  </a:lnTo>
                  <a:lnTo>
                    <a:pt x="501" y="305"/>
                  </a:lnTo>
                  <a:lnTo>
                    <a:pt x="491" y="312"/>
                  </a:lnTo>
                  <a:close/>
                  <a:moveTo>
                    <a:pt x="514" y="1096"/>
                  </a:moveTo>
                  <a:lnTo>
                    <a:pt x="511" y="1093"/>
                  </a:lnTo>
                  <a:lnTo>
                    <a:pt x="509" y="1092"/>
                  </a:lnTo>
                  <a:lnTo>
                    <a:pt x="505" y="1090"/>
                  </a:lnTo>
                  <a:lnTo>
                    <a:pt x="502" y="1088"/>
                  </a:lnTo>
                  <a:lnTo>
                    <a:pt x="506" y="1000"/>
                  </a:lnTo>
                  <a:lnTo>
                    <a:pt x="510" y="872"/>
                  </a:lnTo>
                  <a:lnTo>
                    <a:pt x="515" y="754"/>
                  </a:lnTo>
                  <a:lnTo>
                    <a:pt x="516" y="696"/>
                  </a:lnTo>
                  <a:lnTo>
                    <a:pt x="520" y="697"/>
                  </a:lnTo>
                  <a:lnTo>
                    <a:pt x="523" y="697"/>
                  </a:lnTo>
                  <a:lnTo>
                    <a:pt x="525" y="697"/>
                  </a:lnTo>
                  <a:lnTo>
                    <a:pt x="529" y="697"/>
                  </a:lnTo>
                  <a:lnTo>
                    <a:pt x="526" y="753"/>
                  </a:lnTo>
                  <a:lnTo>
                    <a:pt x="523" y="870"/>
                  </a:lnTo>
                  <a:lnTo>
                    <a:pt x="517" y="999"/>
                  </a:lnTo>
                  <a:lnTo>
                    <a:pt x="514" y="1096"/>
                  </a:lnTo>
                  <a:close/>
                  <a:moveTo>
                    <a:pt x="591" y="719"/>
                  </a:moveTo>
                  <a:lnTo>
                    <a:pt x="583" y="727"/>
                  </a:lnTo>
                  <a:lnTo>
                    <a:pt x="572" y="737"/>
                  </a:lnTo>
                  <a:lnTo>
                    <a:pt x="563" y="746"/>
                  </a:lnTo>
                  <a:lnTo>
                    <a:pt x="559" y="749"/>
                  </a:lnTo>
                  <a:lnTo>
                    <a:pt x="557" y="752"/>
                  </a:lnTo>
                  <a:lnTo>
                    <a:pt x="555" y="754"/>
                  </a:lnTo>
                  <a:lnTo>
                    <a:pt x="554" y="758"/>
                  </a:lnTo>
                  <a:lnTo>
                    <a:pt x="554" y="761"/>
                  </a:lnTo>
                  <a:lnTo>
                    <a:pt x="554" y="765"/>
                  </a:lnTo>
                  <a:lnTo>
                    <a:pt x="554" y="768"/>
                  </a:lnTo>
                  <a:lnTo>
                    <a:pt x="557" y="771"/>
                  </a:lnTo>
                  <a:lnTo>
                    <a:pt x="558" y="773"/>
                  </a:lnTo>
                  <a:lnTo>
                    <a:pt x="562" y="777"/>
                  </a:lnTo>
                  <a:lnTo>
                    <a:pt x="571" y="786"/>
                  </a:lnTo>
                  <a:lnTo>
                    <a:pt x="581" y="797"/>
                  </a:lnTo>
                  <a:lnTo>
                    <a:pt x="588" y="806"/>
                  </a:lnTo>
                  <a:lnTo>
                    <a:pt x="588" y="809"/>
                  </a:lnTo>
                  <a:lnTo>
                    <a:pt x="588" y="811"/>
                  </a:lnTo>
                  <a:lnTo>
                    <a:pt x="587" y="815"/>
                  </a:lnTo>
                  <a:lnTo>
                    <a:pt x="587" y="820"/>
                  </a:lnTo>
                  <a:lnTo>
                    <a:pt x="578" y="823"/>
                  </a:lnTo>
                  <a:lnTo>
                    <a:pt x="571" y="828"/>
                  </a:lnTo>
                  <a:lnTo>
                    <a:pt x="564" y="834"/>
                  </a:lnTo>
                  <a:lnTo>
                    <a:pt x="559" y="840"/>
                  </a:lnTo>
                  <a:lnTo>
                    <a:pt x="555" y="847"/>
                  </a:lnTo>
                  <a:lnTo>
                    <a:pt x="552" y="854"/>
                  </a:lnTo>
                  <a:lnTo>
                    <a:pt x="550" y="862"/>
                  </a:lnTo>
                  <a:lnTo>
                    <a:pt x="549" y="870"/>
                  </a:lnTo>
                  <a:lnTo>
                    <a:pt x="552" y="889"/>
                  </a:lnTo>
                  <a:lnTo>
                    <a:pt x="559" y="904"/>
                  </a:lnTo>
                  <a:lnTo>
                    <a:pt x="571" y="914"/>
                  </a:lnTo>
                  <a:lnTo>
                    <a:pt x="583" y="921"/>
                  </a:lnTo>
                  <a:lnTo>
                    <a:pt x="583" y="925"/>
                  </a:lnTo>
                  <a:lnTo>
                    <a:pt x="583" y="929"/>
                  </a:lnTo>
                  <a:lnTo>
                    <a:pt x="583" y="932"/>
                  </a:lnTo>
                  <a:lnTo>
                    <a:pt x="583" y="935"/>
                  </a:lnTo>
                  <a:lnTo>
                    <a:pt x="576" y="943"/>
                  </a:lnTo>
                  <a:lnTo>
                    <a:pt x="564" y="952"/>
                  </a:lnTo>
                  <a:lnTo>
                    <a:pt x="555" y="961"/>
                  </a:lnTo>
                  <a:lnTo>
                    <a:pt x="552" y="964"/>
                  </a:lnTo>
                  <a:lnTo>
                    <a:pt x="549" y="967"/>
                  </a:lnTo>
                  <a:lnTo>
                    <a:pt x="547" y="971"/>
                  </a:lnTo>
                  <a:lnTo>
                    <a:pt x="545" y="973"/>
                  </a:lnTo>
                  <a:lnTo>
                    <a:pt x="545" y="977"/>
                  </a:lnTo>
                  <a:lnTo>
                    <a:pt x="545" y="980"/>
                  </a:lnTo>
                  <a:lnTo>
                    <a:pt x="547" y="983"/>
                  </a:lnTo>
                  <a:lnTo>
                    <a:pt x="548" y="987"/>
                  </a:lnTo>
                  <a:lnTo>
                    <a:pt x="550" y="990"/>
                  </a:lnTo>
                  <a:lnTo>
                    <a:pt x="554" y="994"/>
                  </a:lnTo>
                  <a:lnTo>
                    <a:pt x="563" y="1002"/>
                  </a:lnTo>
                  <a:lnTo>
                    <a:pt x="573" y="1014"/>
                  </a:lnTo>
                  <a:lnTo>
                    <a:pt x="581" y="1021"/>
                  </a:lnTo>
                  <a:lnTo>
                    <a:pt x="579" y="1026"/>
                  </a:lnTo>
                  <a:lnTo>
                    <a:pt x="579" y="1031"/>
                  </a:lnTo>
                  <a:lnTo>
                    <a:pt x="579" y="1038"/>
                  </a:lnTo>
                  <a:lnTo>
                    <a:pt x="579" y="1043"/>
                  </a:lnTo>
                  <a:lnTo>
                    <a:pt x="577" y="1045"/>
                  </a:lnTo>
                  <a:lnTo>
                    <a:pt x="572" y="1049"/>
                  </a:lnTo>
                  <a:lnTo>
                    <a:pt x="567" y="1054"/>
                  </a:lnTo>
                  <a:lnTo>
                    <a:pt x="561" y="1061"/>
                  </a:lnTo>
                  <a:lnTo>
                    <a:pt x="553" y="1067"/>
                  </a:lnTo>
                  <a:lnTo>
                    <a:pt x="547" y="1073"/>
                  </a:lnTo>
                  <a:lnTo>
                    <a:pt x="539" y="1080"/>
                  </a:lnTo>
                  <a:lnTo>
                    <a:pt x="533" y="1086"/>
                  </a:lnTo>
                  <a:lnTo>
                    <a:pt x="547" y="697"/>
                  </a:lnTo>
                  <a:lnTo>
                    <a:pt x="592" y="700"/>
                  </a:lnTo>
                  <a:lnTo>
                    <a:pt x="592" y="705"/>
                  </a:lnTo>
                  <a:lnTo>
                    <a:pt x="592" y="710"/>
                  </a:lnTo>
                  <a:lnTo>
                    <a:pt x="591" y="715"/>
                  </a:lnTo>
                  <a:lnTo>
                    <a:pt x="591" y="719"/>
                  </a:lnTo>
                  <a:close/>
                  <a:moveTo>
                    <a:pt x="690" y="496"/>
                  </a:moveTo>
                  <a:lnTo>
                    <a:pt x="687" y="515"/>
                  </a:lnTo>
                  <a:lnTo>
                    <a:pt x="683" y="533"/>
                  </a:lnTo>
                  <a:lnTo>
                    <a:pt x="677" y="551"/>
                  </a:lnTo>
                  <a:lnTo>
                    <a:pt x="668" y="567"/>
                  </a:lnTo>
                  <a:lnTo>
                    <a:pt x="660" y="579"/>
                  </a:lnTo>
                  <a:lnTo>
                    <a:pt x="652" y="589"/>
                  </a:lnTo>
                  <a:lnTo>
                    <a:pt x="641" y="598"/>
                  </a:lnTo>
                  <a:lnTo>
                    <a:pt x="631" y="606"/>
                  </a:lnTo>
                  <a:lnTo>
                    <a:pt x="630" y="620"/>
                  </a:lnTo>
                  <a:lnTo>
                    <a:pt x="630" y="633"/>
                  </a:lnTo>
                  <a:lnTo>
                    <a:pt x="630" y="643"/>
                  </a:lnTo>
                  <a:lnTo>
                    <a:pt x="630" y="649"/>
                  </a:lnTo>
                  <a:lnTo>
                    <a:pt x="629" y="649"/>
                  </a:lnTo>
                  <a:lnTo>
                    <a:pt x="620" y="657"/>
                  </a:lnTo>
                  <a:lnTo>
                    <a:pt x="610" y="667"/>
                  </a:lnTo>
                  <a:lnTo>
                    <a:pt x="601" y="675"/>
                  </a:lnTo>
                  <a:lnTo>
                    <a:pt x="597" y="678"/>
                  </a:lnTo>
                  <a:lnTo>
                    <a:pt x="596" y="680"/>
                  </a:lnTo>
                  <a:lnTo>
                    <a:pt x="596" y="681"/>
                  </a:lnTo>
                  <a:lnTo>
                    <a:pt x="595" y="682"/>
                  </a:lnTo>
                  <a:lnTo>
                    <a:pt x="547" y="680"/>
                  </a:lnTo>
                  <a:lnTo>
                    <a:pt x="538" y="680"/>
                  </a:lnTo>
                  <a:lnTo>
                    <a:pt x="500" y="678"/>
                  </a:lnTo>
                  <a:lnTo>
                    <a:pt x="485" y="1080"/>
                  </a:lnTo>
                  <a:lnTo>
                    <a:pt x="481" y="1077"/>
                  </a:lnTo>
                  <a:lnTo>
                    <a:pt x="477" y="1074"/>
                  </a:lnTo>
                  <a:lnTo>
                    <a:pt x="473" y="1073"/>
                  </a:lnTo>
                  <a:lnTo>
                    <a:pt x="469" y="1071"/>
                  </a:lnTo>
                  <a:lnTo>
                    <a:pt x="472" y="1002"/>
                  </a:lnTo>
                  <a:lnTo>
                    <a:pt x="477" y="871"/>
                  </a:lnTo>
                  <a:lnTo>
                    <a:pt x="481" y="744"/>
                  </a:lnTo>
                  <a:lnTo>
                    <a:pt x="483" y="687"/>
                  </a:lnTo>
                  <a:lnTo>
                    <a:pt x="483" y="684"/>
                  </a:lnTo>
                  <a:lnTo>
                    <a:pt x="482" y="680"/>
                  </a:lnTo>
                  <a:lnTo>
                    <a:pt x="481" y="677"/>
                  </a:lnTo>
                  <a:lnTo>
                    <a:pt x="478" y="675"/>
                  </a:lnTo>
                  <a:lnTo>
                    <a:pt x="477" y="672"/>
                  </a:lnTo>
                  <a:lnTo>
                    <a:pt x="472" y="667"/>
                  </a:lnTo>
                  <a:lnTo>
                    <a:pt x="466" y="661"/>
                  </a:lnTo>
                  <a:lnTo>
                    <a:pt x="459" y="653"/>
                  </a:lnTo>
                  <a:lnTo>
                    <a:pt x="463" y="651"/>
                  </a:lnTo>
                  <a:lnTo>
                    <a:pt x="467" y="647"/>
                  </a:lnTo>
                  <a:lnTo>
                    <a:pt x="469" y="643"/>
                  </a:lnTo>
                  <a:lnTo>
                    <a:pt x="473" y="639"/>
                  </a:lnTo>
                  <a:lnTo>
                    <a:pt x="481" y="642"/>
                  </a:lnTo>
                  <a:lnTo>
                    <a:pt x="490" y="644"/>
                  </a:lnTo>
                  <a:lnTo>
                    <a:pt x="501" y="648"/>
                  </a:lnTo>
                  <a:lnTo>
                    <a:pt x="512" y="651"/>
                  </a:lnTo>
                  <a:lnTo>
                    <a:pt x="523" y="654"/>
                  </a:lnTo>
                  <a:lnTo>
                    <a:pt x="531" y="657"/>
                  </a:lnTo>
                  <a:lnTo>
                    <a:pt x="538" y="658"/>
                  </a:lnTo>
                  <a:lnTo>
                    <a:pt x="540" y="660"/>
                  </a:lnTo>
                  <a:lnTo>
                    <a:pt x="545" y="660"/>
                  </a:lnTo>
                  <a:lnTo>
                    <a:pt x="549" y="660"/>
                  </a:lnTo>
                  <a:lnTo>
                    <a:pt x="554" y="657"/>
                  </a:lnTo>
                  <a:lnTo>
                    <a:pt x="558" y="654"/>
                  </a:lnTo>
                  <a:lnTo>
                    <a:pt x="655" y="549"/>
                  </a:lnTo>
                  <a:lnTo>
                    <a:pt x="659" y="546"/>
                  </a:lnTo>
                  <a:lnTo>
                    <a:pt x="660" y="539"/>
                  </a:lnTo>
                  <a:lnTo>
                    <a:pt x="660" y="534"/>
                  </a:lnTo>
                  <a:lnTo>
                    <a:pt x="659" y="529"/>
                  </a:lnTo>
                  <a:lnTo>
                    <a:pt x="658" y="525"/>
                  </a:lnTo>
                  <a:lnTo>
                    <a:pt x="653" y="518"/>
                  </a:lnTo>
                  <a:lnTo>
                    <a:pt x="647" y="505"/>
                  </a:lnTo>
                  <a:lnTo>
                    <a:pt x="638" y="490"/>
                  </a:lnTo>
                  <a:lnTo>
                    <a:pt x="629" y="475"/>
                  </a:lnTo>
                  <a:lnTo>
                    <a:pt x="621" y="460"/>
                  </a:lnTo>
                  <a:lnTo>
                    <a:pt x="615" y="447"/>
                  </a:lnTo>
                  <a:lnTo>
                    <a:pt x="610" y="439"/>
                  </a:lnTo>
                  <a:lnTo>
                    <a:pt x="620" y="422"/>
                  </a:lnTo>
                  <a:lnTo>
                    <a:pt x="626" y="404"/>
                  </a:lnTo>
                  <a:lnTo>
                    <a:pt x="628" y="388"/>
                  </a:lnTo>
                  <a:lnTo>
                    <a:pt x="625" y="372"/>
                  </a:lnTo>
                  <a:lnTo>
                    <a:pt x="639" y="384"/>
                  </a:lnTo>
                  <a:lnTo>
                    <a:pt x="653" y="395"/>
                  </a:lnTo>
                  <a:lnTo>
                    <a:pt x="663" y="409"/>
                  </a:lnTo>
                  <a:lnTo>
                    <a:pt x="673" y="424"/>
                  </a:lnTo>
                  <a:lnTo>
                    <a:pt x="681" y="442"/>
                  </a:lnTo>
                  <a:lnTo>
                    <a:pt x="686" y="458"/>
                  </a:lnTo>
                  <a:lnTo>
                    <a:pt x="688" y="477"/>
                  </a:lnTo>
                  <a:lnTo>
                    <a:pt x="690" y="496"/>
                  </a:lnTo>
                  <a:close/>
                  <a:moveTo>
                    <a:pt x="700" y="401"/>
                  </a:moveTo>
                  <a:lnTo>
                    <a:pt x="697" y="398"/>
                  </a:lnTo>
                  <a:lnTo>
                    <a:pt x="695" y="394"/>
                  </a:lnTo>
                  <a:lnTo>
                    <a:pt x="692" y="390"/>
                  </a:lnTo>
                  <a:lnTo>
                    <a:pt x="690" y="386"/>
                  </a:lnTo>
                  <a:lnTo>
                    <a:pt x="715" y="375"/>
                  </a:lnTo>
                  <a:lnTo>
                    <a:pt x="738" y="360"/>
                  </a:lnTo>
                  <a:lnTo>
                    <a:pt x="758" y="341"/>
                  </a:lnTo>
                  <a:lnTo>
                    <a:pt x="774" y="320"/>
                  </a:lnTo>
                  <a:lnTo>
                    <a:pt x="788" y="296"/>
                  </a:lnTo>
                  <a:lnTo>
                    <a:pt x="798" y="271"/>
                  </a:lnTo>
                  <a:lnTo>
                    <a:pt x="805" y="245"/>
                  </a:lnTo>
                  <a:lnTo>
                    <a:pt x="807" y="217"/>
                  </a:lnTo>
                  <a:lnTo>
                    <a:pt x="803" y="180"/>
                  </a:lnTo>
                  <a:lnTo>
                    <a:pt x="793" y="146"/>
                  </a:lnTo>
                  <a:lnTo>
                    <a:pt x="777" y="116"/>
                  </a:lnTo>
                  <a:lnTo>
                    <a:pt x="754" y="89"/>
                  </a:lnTo>
                  <a:lnTo>
                    <a:pt x="728" y="66"/>
                  </a:lnTo>
                  <a:lnTo>
                    <a:pt x="697" y="50"/>
                  </a:lnTo>
                  <a:lnTo>
                    <a:pt x="663" y="40"/>
                  </a:lnTo>
                  <a:lnTo>
                    <a:pt x="626" y="36"/>
                  </a:lnTo>
                  <a:lnTo>
                    <a:pt x="590" y="40"/>
                  </a:lnTo>
                  <a:lnTo>
                    <a:pt x="555" y="50"/>
                  </a:lnTo>
                  <a:lnTo>
                    <a:pt x="525" y="66"/>
                  </a:lnTo>
                  <a:lnTo>
                    <a:pt x="497" y="89"/>
                  </a:lnTo>
                  <a:lnTo>
                    <a:pt x="476" y="116"/>
                  </a:lnTo>
                  <a:lnTo>
                    <a:pt x="458" y="146"/>
                  </a:lnTo>
                  <a:lnTo>
                    <a:pt x="448" y="180"/>
                  </a:lnTo>
                  <a:lnTo>
                    <a:pt x="444" y="217"/>
                  </a:lnTo>
                  <a:lnTo>
                    <a:pt x="445" y="243"/>
                  </a:lnTo>
                  <a:lnTo>
                    <a:pt x="452" y="269"/>
                  </a:lnTo>
                  <a:lnTo>
                    <a:pt x="461" y="293"/>
                  </a:lnTo>
                  <a:lnTo>
                    <a:pt x="473" y="314"/>
                  </a:lnTo>
                  <a:lnTo>
                    <a:pt x="480" y="323"/>
                  </a:lnTo>
                  <a:lnTo>
                    <a:pt x="486" y="332"/>
                  </a:lnTo>
                  <a:lnTo>
                    <a:pt x="493" y="341"/>
                  </a:lnTo>
                  <a:lnTo>
                    <a:pt x="501" y="348"/>
                  </a:lnTo>
                  <a:lnTo>
                    <a:pt x="504" y="351"/>
                  </a:lnTo>
                  <a:lnTo>
                    <a:pt x="507" y="353"/>
                  </a:lnTo>
                  <a:lnTo>
                    <a:pt x="511" y="357"/>
                  </a:lnTo>
                  <a:lnTo>
                    <a:pt x="515" y="360"/>
                  </a:lnTo>
                  <a:lnTo>
                    <a:pt x="519" y="362"/>
                  </a:lnTo>
                  <a:lnTo>
                    <a:pt x="523" y="365"/>
                  </a:lnTo>
                  <a:lnTo>
                    <a:pt x="526" y="369"/>
                  </a:lnTo>
                  <a:lnTo>
                    <a:pt x="530" y="371"/>
                  </a:lnTo>
                  <a:lnTo>
                    <a:pt x="533" y="372"/>
                  </a:lnTo>
                  <a:lnTo>
                    <a:pt x="534" y="374"/>
                  </a:lnTo>
                  <a:lnTo>
                    <a:pt x="536" y="375"/>
                  </a:lnTo>
                  <a:lnTo>
                    <a:pt x="539" y="376"/>
                  </a:lnTo>
                  <a:lnTo>
                    <a:pt x="540" y="377"/>
                  </a:lnTo>
                  <a:lnTo>
                    <a:pt x="540" y="380"/>
                  </a:lnTo>
                  <a:lnTo>
                    <a:pt x="542" y="381"/>
                  </a:lnTo>
                  <a:lnTo>
                    <a:pt x="542" y="384"/>
                  </a:lnTo>
                  <a:lnTo>
                    <a:pt x="542" y="385"/>
                  </a:lnTo>
                  <a:lnTo>
                    <a:pt x="542" y="386"/>
                  </a:lnTo>
                  <a:lnTo>
                    <a:pt x="540" y="388"/>
                  </a:lnTo>
                  <a:lnTo>
                    <a:pt x="538" y="390"/>
                  </a:lnTo>
                  <a:lnTo>
                    <a:pt x="535" y="391"/>
                  </a:lnTo>
                  <a:lnTo>
                    <a:pt x="533" y="393"/>
                  </a:lnTo>
                  <a:lnTo>
                    <a:pt x="530" y="390"/>
                  </a:lnTo>
                  <a:lnTo>
                    <a:pt x="526" y="389"/>
                  </a:lnTo>
                  <a:lnTo>
                    <a:pt x="523" y="386"/>
                  </a:lnTo>
                  <a:lnTo>
                    <a:pt x="520" y="385"/>
                  </a:lnTo>
                  <a:lnTo>
                    <a:pt x="516" y="382"/>
                  </a:lnTo>
                  <a:lnTo>
                    <a:pt x="512" y="380"/>
                  </a:lnTo>
                  <a:lnTo>
                    <a:pt x="509" y="377"/>
                  </a:lnTo>
                  <a:lnTo>
                    <a:pt x="505" y="375"/>
                  </a:lnTo>
                  <a:lnTo>
                    <a:pt x="500" y="370"/>
                  </a:lnTo>
                  <a:lnTo>
                    <a:pt x="495" y="366"/>
                  </a:lnTo>
                  <a:lnTo>
                    <a:pt x="490" y="362"/>
                  </a:lnTo>
                  <a:lnTo>
                    <a:pt x="485" y="357"/>
                  </a:lnTo>
                  <a:lnTo>
                    <a:pt x="478" y="351"/>
                  </a:lnTo>
                  <a:lnTo>
                    <a:pt x="473" y="344"/>
                  </a:lnTo>
                  <a:lnTo>
                    <a:pt x="468" y="338"/>
                  </a:lnTo>
                  <a:lnTo>
                    <a:pt x="463" y="331"/>
                  </a:lnTo>
                  <a:lnTo>
                    <a:pt x="458" y="324"/>
                  </a:lnTo>
                  <a:lnTo>
                    <a:pt x="454" y="317"/>
                  </a:lnTo>
                  <a:lnTo>
                    <a:pt x="450" y="310"/>
                  </a:lnTo>
                  <a:lnTo>
                    <a:pt x="447" y="303"/>
                  </a:lnTo>
                  <a:lnTo>
                    <a:pt x="438" y="283"/>
                  </a:lnTo>
                  <a:lnTo>
                    <a:pt x="431" y="261"/>
                  </a:lnTo>
                  <a:lnTo>
                    <a:pt x="428" y="239"/>
                  </a:lnTo>
                  <a:lnTo>
                    <a:pt x="426" y="217"/>
                  </a:lnTo>
                  <a:lnTo>
                    <a:pt x="430" y="177"/>
                  </a:lnTo>
                  <a:lnTo>
                    <a:pt x="442" y="140"/>
                  </a:lnTo>
                  <a:lnTo>
                    <a:pt x="461" y="107"/>
                  </a:lnTo>
                  <a:lnTo>
                    <a:pt x="485" y="76"/>
                  </a:lnTo>
                  <a:lnTo>
                    <a:pt x="515" y="52"/>
                  </a:lnTo>
                  <a:lnTo>
                    <a:pt x="549" y="33"/>
                  </a:lnTo>
                  <a:lnTo>
                    <a:pt x="586" y="22"/>
                  </a:lnTo>
                  <a:lnTo>
                    <a:pt x="626" y="18"/>
                  </a:lnTo>
                  <a:lnTo>
                    <a:pt x="666" y="22"/>
                  </a:lnTo>
                  <a:lnTo>
                    <a:pt x="703" y="33"/>
                  </a:lnTo>
                  <a:lnTo>
                    <a:pt x="736" y="52"/>
                  </a:lnTo>
                  <a:lnTo>
                    <a:pt x="767" y="76"/>
                  </a:lnTo>
                  <a:lnTo>
                    <a:pt x="791" y="107"/>
                  </a:lnTo>
                  <a:lnTo>
                    <a:pt x="810" y="140"/>
                  </a:lnTo>
                  <a:lnTo>
                    <a:pt x="821" y="177"/>
                  </a:lnTo>
                  <a:lnTo>
                    <a:pt x="825" y="217"/>
                  </a:lnTo>
                  <a:lnTo>
                    <a:pt x="822" y="247"/>
                  </a:lnTo>
                  <a:lnTo>
                    <a:pt x="816" y="275"/>
                  </a:lnTo>
                  <a:lnTo>
                    <a:pt x="805" y="303"/>
                  </a:lnTo>
                  <a:lnTo>
                    <a:pt x="791" y="328"/>
                  </a:lnTo>
                  <a:lnTo>
                    <a:pt x="772" y="351"/>
                  </a:lnTo>
                  <a:lnTo>
                    <a:pt x="750" y="371"/>
                  </a:lnTo>
                  <a:lnTo>
                    <a:pt x="726" y="388"/>
                  </a:lnTo>
                  <a:lnTo>
                    <a:pt x="700" y="401"/>
                  </a:lnTo>
                  <a:close/>
                </a:path>
              </a:pathLst>
            </a:custGeom>
            <a:solidFill>
              <a:srgbClr val="000000"/>
            </a:solidFill>
            <a:ln w="9525">
              <a:noFill/>
              <a:round/>
              <a:headEnd/>
              <a:tailEnd/>
            </a:ln>
          </p:spPr>
          <p:txBody>
            <a:bodyPr/>
            <a:lstStyle/>
            <a:p>
              <a:endParaRPr lang="en-US"/>
            </a:p>
          </p:txBody>
        </p:sp>
        <p:sp>
          <p:nvSpPr>
            <p:cNvPr id="23582" name="Freeform 73"/>
            <p:cNvSpPr>
              <a:spLocks/>
            </p:cNvSpPr>
            <p:nvPr/>
          </p:nvSpPr>
          <p:spPr bwMode="auto">
            <a:xfrm>
              <a:off x="1837" y="3249"/>
              <a:ext cx="195" cy="181"/>
            </a:xfrm>
            <a:custGeom>
              <a:avLst/>
              <a:gdLst>
                <a:gd name="T0" fmla="*/ 443 w 583"/>
                <a:gd name="T1" fmla="*/ 292 h 545"/>
                <a:gd name="T2" fmla="*/ 473 w 583"/>
                <a:gd name="T3" fmla="*/ 301 h 545"/>
                <a:gd name="T4" fmla="*/ 501 w 583"/>
                <a:gd name="T5" fmla="*/ 310 h 545"/>
                <a:gd name="T6" fmla="*/ 529 w 583"/>
                <a:gd name="T7" fmla="*/ 279 h 545"/>
                <a:gd name="T8" fmla="*/ 567 w 583"/>
                <a:gd name="T9" fmla="*/ 239 h 545"/>
                <a:gd name="T10" fmla="*/ 578 w 583"/>
                <a:gd name="T11" fmla="*/ 212 h 545"/>
                <a:gd name="T12" fmla="*/ 555 w 583"/>
                <a:gd name="T13" fmla="*/ 171 h 545"/>
                <a:gd name="T14" fmla="*/ 536 w 583"/>
                <a:gd name="T15" fmla="*/ 135 h 545"/>
                <a:gd name="T16" fmla="*/ 534 w 583"/>
                <a:gd name="T17" fmla="*/ 123 h 545"/>
                <a:gd name="T18" fmla="*/ 553 w 583"/>
                <a:gd name="T19" fmla="*/ 87 h 545"/>
                <a:gd name="T20" fmla="*/ 538 w 583"/>
                <a:gd name="T21" fmla="*/ 38 h 545"/>
                <a:gd name="T22" fmla="*/ 536 w 583"/>
                <a:gd name="T23" fmla="*/ 37 h 545"/>
                <a:gd name="T24" fmla="*/ 519 w 583"/>
                <a:gd name="T25" fmla="*/ 24 h 545"/>
                <a:gd name="T26" fmla="*/ 496 w 583"/>
                <a:gd name="T27" fmla="*/ 19 h 545"/>
                <a:gd name="T28" fmla="*/ 477 w 583"/>
                <a:gd name="T29" fmla="*/ 25 h 545"/>
                <a:gd name="T30" fmla="*/ 491 w 583"/>
                <a:gd name="T31" fmla="*/ 37 h 545"/>
                <a:gd name="T32" fmla="*/ 511 w 583"/>
                <a:gd name="T33" fmla="*/ 40 h 545"/>
                <a:gd name="T34" fmla="*/ 531 w 583"/>
                <a:gd name="T35" fmla="*/ 61 h 545"/>
                <a:gd name="T36" fmla="*/ 525 w 583"/>
                <a:gd name="T37" fmla="*/ 99 h 545"/>
                <a:gd name="T38" fmla="*/ 507 w 583"/>
                <a:gd name="T39" fmla="*/ 110 h 545"/>
                <a:gd name="T40" fmla="*/ 487 w 583"/>
                <a:gd name="T41" fmla="*/ 109 h 545"/>
                <a:gd name="T42" fmla="*/ 471 w 583"/>
                <a:gd name="T43" fmla="*/ 97 h 545"/>
                <a:gd name="T44" fmla="*/ 464 w 583"/>
                <a:gd name="T45" fmla="*/ 82 h 545"/>
                <a:gd name="T46" fmla="*/ 443 w 583"/>
                <a:gd name="T47" fmla="*/ 64 h 545"/>
                <a:gd name="T48" fmla="*/ 423 w 583"/>
                <a:gd name="T49" fmla="*/ 44 h 545"/>
                <a:gd name="T50" fmla="*/ 410 w 583"/>
                <a:gd name="T51" fmla="*/ 29 h 545"/>
                <a:gd name="T52" fmla="*/ 409 w 583"/>
                <a:gd name="T53" fmla="*/ 29 h 545"/>
                <a:gd name="T54" fmla="*/ 382 w 583"/>
                <a:gd name="T55" fmla="*/ 16 h 545"/>
                <a:gd name="T56" fmla="*/ 358 w 583"/>
                <a:gd name="T57" fmla="*/ 5 h 545"/>
                <a:gd name="T58" fmla="*/ 340 w 583"/>
                <a:gd name="T59" fmla="*/ 7 h 545"/>
                <a:gd name="T60" fmla="*/ 305 w 583"/>
                <a:gd name="T61" fmla="*/ 44 h 545"/>
                <a:gd name="T62" fmla="*/ 271 w 583"/>
                <a:gd name="T63" fmla="*/ 81 h 545"/>
                <a:gd name="T64" fmla="*/ 278 w 583"/>
                <a:gd name="T65" fmla="*/ 125 h 545"/>
                <a:gd name="T66" fmla="*/ 290 w 583"/>
                <a:gd name="T67" fmla="*/ 158 h 545"/>
                <a:gd name="T68" fmla="*/ 286 w 583"/>
                <a:gd name="T69" fmla="*/ 171 h 545"/>
                <a:gd name="T70" fmla="*/ 272 w 583"/>
                <a:gd name="T71" fmla="*/ 186 h 545"/>
                <a:gd name="T72" fmla="*/ 267 w 583"/>
                <a:gd name="T73" fmla="*/ 217 h 545"/>
                <a:gd name="T74" fmla="*/ 267 w 583"/>
                <a:gd name="T75" fmla="*/ 239 h 545"/>
                <a:gd name="T76" fmla="*/ 262 w 583"/>
                <a:gd name="T77" fmla="*/ 248 h 545"/>
                <a:gd name="T78" fmla="*/ 239 w 583"/>
                <a:gd name="T79" fmla="*/ 272 h 545"/>
                <a:gd name="T80" fmla="*/ 182 w 583"/>
                <a:gd name="T81" fmla="*/ 333 h 545"/>
                <a:gd name="T82" fmla="*/ 113 w 583"/>
                <a:gd name="T83" fmla="*/ 409 h 545"/>
                <a:gd name="T84" fmla="*/ 47 w 583"/>
                <a:gd name="T85" fmla="*/ 478 h 545"/>
                <a:gd name="T86" fmla="*/ 5 w 583"/>
                <a:gd name="T87" fmla="*/ 524 h 545"/>
                <a:gd name="T88" fmla="*/ 2 w 583"/>
                <a:gd name="T89" fmla="*/ 536 h 545"/>
                <a:gd name="T90" fmla="*/ 280 w 583"/>
                <a:gd name="T91" fmla="*/ 252 h 545"/>
                <a:gd name="T92" fmla="*/ 349 w 583"/>
                <a:gd name="T93" fmla="*/ 317 h 545"/>
                <a:gd name="T94" fmla="*/ 353 w 583"/>
                <a:gd name="T95" fmla="*/ 316 h 545"/>
                <a:gd name="T96" fmla="*/ 362 w 583"/>
                <a:gd name="T97" fmla="*/ 316 h 545"/>
                <a:gd name="T98" fmla="*/ 383 w 583"/>
                <a:gd name="T99" fmla="*/ 316 h 545"/>
                <a:gd name="T100" fmla="*/ 397 w 583"/>
                <a:gd name="T101" fmla="*/ 315 h 545"/>
                <a:gd name="T102" fmla="*/ 409 w 583"/>
                <a:gd name="T103" fmla="*/ 303 h 545"/>
                <a:gd name="T104" fmla="*/ 416 w 583"/>
                <a:gd name="T105" fmla="*/ 296 h 545"/>
                <a:gd name="T106" fmla="*/ 421 w 583"/>
                <a:gd name="T107" fmla="*/ 291 h 545"/>
                <a:gd name="T108" fmla="*/ 435 w 583"/>
                <a:gd name="T109" fmla="*/ 290 h 5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3"/>
                <a:gd name="T166" fmla="*/ 0 h 545"/>
                <a:gd name="T167" fmla="*/ 583 w 583"/>
                <a:gd name="T168" fmla="*/ 545 h 5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3" h="545">
                  <a:moveTo>
                    <a:pt x="435" y="290"/>
                  </a:moveTo>
                  <a:lnTo>
                    <a:pt x="438" y="291"/>
                  </a:lnTo>
                  <a:lnTo>
                    <a:pt x="443" y="292"/>
                  </a:lnTo>
                  <a:lnTo>
                    <a:pt x="452" y="295"/>
                  </a:lnTo>
                  <a:lnTo>
                    <a:pt x="463" y="297"/>
                  </a:lnTo>
                  <a:lnTo>
                    <a:pt x="473" y="301"/>
                  </a:lnTo>
                  <a:lnTo>
                    <a:pt x="485" y="305"/>
                  </a:lnTo>
                  <a:lnTo>
                    <a:pt x="493" y="307"/>
                  </a:lnTo>
                  <a:lnTo>
                    <a:pt x="501" y="310"/>
                  </a:lnTo>
                  <a:lnTo>
                    <a:pt x="507" y="303"/>
                  </a:lnTo>
                  <a:lnTo>
                    <a:pt x="517" y="292"/>
                  </a:lnTo>
                  <a:lnTo>
                    <a:pt x="529" y="279"/>
                  </a:lnTo>
                  <a:lnTo>
                    <a:pt x="541" y="266"/>
                  </a:lnTo>
                  <a:lnTo>
                    <a:pt x="554" y="252"/>
                  </a:lnTo>
                  <a:lnTo>
                    <a:pt x="567" y="239"/>
                  </a:lnTo>
                  <a:lnTo>
                    <a:pt x="577" y="229"/>
                  </a:lnTo>
                  <a:lnTo>
                    <a:pt x="583" y="221"/>
                  </a:lnTo>
                  <a:lnTo>
                    <a:pt x="578" y="212"/>
                  </a:lnTo>
                  <a:lnTo>
                    <a:pt x="572" y="200"/>
                  </a:lnTo>
                  <a:lnTo>
                    <a:pt x="564" y="186"/>
                  </a:lnTo>
                  <a:lnTo>
                    <a:pt x="555" y="171"/>
                  </a:lnTo>
                  <a:lnTo>
                    <a:pt x="548" y="155"/>
                  </a:lnTo>
                  <a:lnTo>
                    <a:pt x="541" y="144"/>
                  </a:lnTo>
                  <a:lnTo>
                    <a:pt x="536" y="135"/>
                  </a:lnTo>
                  <a:lnTo>
                    <a:pt x="535" y="133"/>
                  </a:lnTo>
                  <a:lnTo>
                    <a:pt x="534" y="128"/>
                  </a:lnTo>
                  <a:lnTo>
                    <a:pt x="534" y="123"/>
                  </a:lnTo>
                  <a:lnTo>
                    <a:pt x="535" y="116"/>
                  </a:lnTo>
                  <a:lnTo>
                    <a:pt x="538" y="112"/>
                  </a:lnTo>
                  <a:lnTo>
                    <a:pt x="553" y="87"/>
                  </a:lnTo>
                  <a:lnTo>
                    <a:pt x="553" y="66"/>
                  </a:lnTo>
                  <a:lnTo>
                    <a:pt x="547" y="48"/>
                  </a:lnTo>
                  <a:lnTo>
                    <a:pt x="538" y="38"/>
                  </a:lnTo>
                  <a:lnTo>
                    <a:pt x="536" y="37"/>
                  </a:lnTo>
                  <a:lnTo>
                    <a:pt x="535" y="35"/>
                  </a:lnTo>
                  <a:lnTo>
                    <a:pt x="526" y="29"/>
                  </a:lnTo>
                  <a:lnTo>
                    <a:pt x="519" y="24"/>
                  </a:lnTo>
                  <a:lnTo>
                    <a:pt x="511" y="20"/>
                  </a:lnTo>
                  <a:lnTo>
                    <a:pt x="504" y="19"/>
                  </a:lnTo>
                  <a:lnTo>
                    <a:pt x="496" y="19"/>
                  </a:lnTo>
                  <a:lnTo>
                    <a:pt x="490" y="20"/>
                  </a:lnTo>
                  <a:lnTo>
                    <a:pt x="483" y="23"/>
                  </a:lnTo>
                  <a:lnTo>
                    <a:pt x="477" y="25"/>
                  </a:lnTo>
                  <a:lnTo>
                    <a:pt x="482" y="29"/>
                  </a:lnTo>
                  <a:lnTo>
                    <a:pt x="487" y="33"/>
                  </a:lnTo>
                  <a:lnTo>
                    <a:pt x="491" y="37"/>
                  </a:lnTo>
                  <a:lnTo>
                    <a:pt x="496" y="39"/>
                  </a:lnTo>
                  <a:lnTo>
                    <a:pt x="504" y="39"/>
                  </a:lnTo>
                  <a:lnTo>
                    <a:pt x="511" y="40"/>
                  </a:lnTo>
                  <a:lnTo>
                    <a:pt x="517" y="44"/>
                  </a:lnTo>
                  <a:lnTo>
                    <a:pt x="524" y="49"/>
                  </a:lnTo>
                  <a:lnTo>
                    <a:pt x="531" y="61"/>
                  </a:lnTo>
                  <a:lnTo>
                    <a:pt x="535" y="73"/>
                  </a:lnTo>
                  <a:lnTo>
                    <a:pt x="533" y="87"/>
                  </a:lnTo>
                  <a:lnTo>
                    <a:pt x="525" y="99"/>
                  </a:lnTo>
                  <a:lnTo>
                    <a:pt x="520" y="104"/>
                  </a:lnTo>
                  <a:lnTo>
                    <a:pt x="514" y="107"/>
                  </a:lnTo>
                  <a:lnTo>
                    <a:pt x="507" y="110"/>
                  </a:lnTo>
                  <a:lnTo>
                    <a:pt x="501" y="110"/>
                  </a:lnTo>
                  <a:lnTo>
                    <a:pt x="493" y="110"/>
                  </a:lnTo>
                  <a:lnTo>
                    <a:pt x="487" y="109"/>
                  </a:lnTo>
                  <a:lnTo>
                    <a:pt x="481" y="105"/>
                  </a:lnTo>
                  <a:lnTo>
                    <a:pt x="474" y="101"/>
                  </a:lnTo>
                  <a:lnTo>
                    <a:pt x="471" y="97"/>
                  </a:lnTo>
                  <a:lnTo>
                    <a:pt x="468" y="92"/>
                  </a:lnTo>
                  <a:lnTo>
                    <a:pt x="466" y="87"/>
                  </a:lnTo>
                  <a:lnTo>
                    <a:pt x="464" y="82"/>
                  </a:lnTo>
                  <a:lnTo>
                    <a:pt x="457" y="77"/>
                  </a:lnTo>
                  <a:lnTo>
                    <a:pt x="449" y="71"/>
                  </a:lnTo>
                  <a:lnTo>
                    <a:pt x="443" y="64"/>
                  </a:lnTo>
                  <a:lnTo>
                    <a:pt x="435" y="58"/>
                  </a:lnTo>
                  <a:lnTo>
                    <a:pt x="429" y="50"/>
                  </a:lnTo>
                  <a:lnTo>
                    <a:pt x="423" y="44"/>
                  </a:lnTo>
                  <a:lnTo>
                    <a:pt x="416" y="37"/>
                  </a:lnTo>
                  <a:lnTo>
                    <a:pt x="411" y="29"/>
                  </a:lnTo>
                  <a:lnTo>
                    <a:pt x="410" y="29"/>
                  </a:lnTo>
                  <a:lnTo>
                    <a:pt x="409" y="29"/>
                  </a:lnTo>
                  <a:lnTo>
                    <a:pt x="400" y="25"/>
                  </a:lnTo>
                  <a:lnTo>
                    <a:pt x="391" y="20"/>
                  </a:lnTo>
                  <a:lnTo>
                    <a:pt x="382" y="16"/>
                  </a:lnTo>
                  <a:lnTo>
                    <a:pt x="373" y="13"/>
                  </a:lnTo>
                  <a:lnTo>
                    <a:pt x="366" y="9"/>
                  </a:lnTo>
                  <a:lnTo>
                    <a:pt x="358" y="5"/>
                  </a:lnTo>
                  <a:lnTo>
                    <a:pt x="352" y="2"/>
                  </a:lnTo>
                  <a:lnTo>
                    <a:pt x="347" y="0"/>
                  </a:lnTo>
                  <a:lnTo>
                    <a:pt x="340" y="7"/>
                  </a:lnTo>
                  <a:lnTo>
                    <a:pt x="330" y="18"/>
                  </a:lnTo>
                  <a:lnTo>
                    <a:pt x="318" y="30"/>
                  </a:lnTo>
                  <a:lnTo>
                    <a:pt x="305" y="44"/>
                  </a:lnTo>
                  <a:lnTo>
                    <a:pt x="292" y="58"/>
                  </a:lnTo>
                  <a:lnTo>
                    <a:pt x="281" y="71"/>
                  </a:lnTo>
                  <a:lnTo>
                    <a:pt x="271" y="81"/>
                  </a:lnTo>
                  <a:lnTo>
                    <a:pt x="264" y="87"/>
                  </a:lnTo>
                  <a:lnTo>
                    <a:pt x="271" y="104"/>
                  </a:lnTo>
                  <a:lnTo>
                    <a:pt x="278" y="125"/>
                  </a:lnTo>
                  <a:lnTo>
                    <a:pt x="286" y="145"/>
                  </a:lnTo>
                  <a:lnTo>
                    <a:pt x="288" y="153"/>
                  </a:lnTo>
                  <a:lnTo>
                    <a:pt x="290" y="158"/>
                  </a:lnTo>
                  <a:lnTo>
                    <a:pt x="290" y="162"/>
                  </a:lnTo>
                  <a:lnTo>
                    <a:pt x="288" y="167"/>
                  </a:lnTo>
                  <a:lnTo>
                    <a:pt x="286" y="171"/>
                  </a:lnTo>
                  <a:lnTo>
                    <a:pt x="283" y="173"/>
                  </a:lnTo>
                  <a:lnTo>
                    <a:pt x="278" y="178"/>
                  </a:lnTo>
                  <a:lnTo>
                    <a:pt x="272" y="186"/>
                  </a:lnTo>
                  <a:lnTo>
                    <a:pt x="266" y="192"/>
                  </a:lnTo>
                  <a:lnTo>
                    <a:pt x="266" y="204"/>
                  </a:lnTo>
                  <a:lnTo>
                    <a:pt x="267" y="217"/>
                  </a:lnTo>
                  <a:lnTo>
                    <a:pt x="267" y="230"/>
                  </a:lnTo>
                  <a:lnTo>
                    <a:pt x="267" y="235"/>
                  </a:lnTo>
                  <a:lnTo>
                    <a:pt x="267" y="239"/>
                  </a:lnTo>
                  <a:lnTo>
                    <a:pt x="266" y="242"/>
                  </a:lnTo>
                  <a:lnTo>
                    <a:pt x="264" y="245"/>
                  </a:lnTo>
                  <a:lnTo>
                    <a:pt x="262" y="248"/>
                  </a:lnTo>
                  <a:lnTo>
                    <a:pt x="259" y="250"/>
                  </a:lnTo>
                  <a:lnTo>
                    <a:pt x="252" y="259"/>
                  </a:lnTo>
                  <a:lnTo>
                    <a:pt x="239" y="272"/>
                  </a:lnTo>
                  <a:lnTo>
                    <a:pt x="223" y="290"/>
                  </a:lnTo>
                  <a:lnTo>
                    <a:pt x="204" y="310"/>
                  </a:lnTo>
                  <a:lnTo>
                    <a:pt x="182" y="333"/>
                  </a:lnTo>
                  <a:lnTo>
                    <a:pt x="159" y="357"/>
                  </a:lnTo>
                  <a:lnTo>
                    <a:pt x="137" y="382"/>
                  </a:lnTo>
                  <a:lnTo>
                    <a:pt x="113" y="409"/>
                  </a:lnTo>
                  <a:lnTo>
                    <a:pt x="88" y="433"/>
                  </a:lnTo>
                  <a:lnTo>
                    <a:pt x="67" y="457"/>
                  </a:lnTo>
                  <a:lnTo>
                    <a:pt x="47" y="478"/>
                  </a:lnTo>
                  <a:lnTo>
                    <a:pt x="29" y="497"/>
                  </a:lnTo>
                  <a:lnTo>
                    <a:pt x="15" y="512"/>
                  </a:lnTo>
                  <a:lnTo>
                    <a:pt x="5" y="524"/>
                  </a:lnTo>
                  <a:lnTo>
                    <a:pt x="0" y="529"/>
                  </a:lnTo>
                  <a:lnTo>
                    <a:pt x="1" y="532"/>
                  </a:lnTo>
                  <a:lnTo>
                    <a:pt x="2" y="536"/>
                  </a:lnTo>
                  <a:lnTo>
                    <a:pt x="4" y="540"/>
                  </a:lnTo>
                  <a:lnTo>
                    <a:pt x="5" y="545"/>
                  </a:lnTo>
                  <a:lnTo>
                    <a:pt x="280" y="252"/>
                  </a:lnTo>
                  <a:lnTo>
                    <a:pt x="307" y="278"/>
                  </a:lnTo>
                  <a:lnTo>
                    <a:pt x="315" y="285"/>
                  </a:lnTo>
                  <a:lnTo>
                    <a:pt x="349" y="317"/>
                  </a:lnTo>
                  <a:lnTo>
                    <a:pt x="350" y="317"/>
                  </a:lnTo>
                  <a:lnTo>
                    <a:pt x="352" y="316"/>
                  </a:lnTo>
                  <a:lnTo>
                    <a:pt x="353" y="316"/>
                  </a:lnTo>
                  <a:lnTo>
                    <a:pt x="354" y="316"/>
                  </a:lnTo>
                  <a:lnTo>
                    <a:pt x="357" y="316"/>
                  </a:lnTo>
                  <a:lnTo>
                    <a:pt x="362" y="316"/>
                  </a:lnTo>
                  <a:lnTo>
                    <a:pt x="368" y="316"/>
                  </a:lnTo>
                  <a:lnTo>
                    <a:pt x="377" y="316"/>
                  </a:lnTo>
                  <a:lnTo>
                    <a:pt x="383" y="316"/>
                  </a:lnTo>
                  <a:lnTo>
                    <a:pt x="388" y="315"/>
                  </a:lnTo>
                  <a:lnTo>
                    <a:pt x="393" y="315"/>
                  </a:lnTo>
                  <a:lnTo>
                    <a:pt x="397" y="315"/>
                  </a:lnTo>
                  <a:lnTo>
                    <a:pt x="401" y="311"/>
                  </a:lnTo>
                  <a:lnTo>
                    <a:pt x="405" y="307"/>
                  </a:lnTo>
                  <a:lnTo>
                    <a:pt x="409" y="303"/>
                  </a:lnTo>
                  <a:lnTo>
                    <a:pt x="412" y="300"/>
                  </a:lnTo>
                  <a:lnTo>
                    <a:pt x="414" y="297"/>
                  </a:lnTo>
                  <a:lnTo>
                    <a:pt x="416" y="296"/>
                  </a:lnTo>
                  <a:lnTo>
                    <a:pt x="417" y="295"/>
                  </a:lnTo>
                  <a:lnTo>
                    <a:pt x="421" y="291"/>
                  </a:lnTo>
                  <a:lnTo>
                    <a:pt x="425" y="290"/>
                  </a:lnTo>
                  <a:lnTo>
                    <a:pt x="430" y="288"/>
                  </a:lnTo>
                  <a:lnTo>
                    <a:pt x="435" y="290"/>
                  </a:lnTo>
                  <a:close/>
                </a:path>
              </a:pathLst>
            </a:custGeom>
            <a:solidFill>
              <a:srgbClr val="BFDDFF"/>
            </a:solidFill>
            <a:ln w="9525">
              <a:noFill/>
              <a:round/>
              <a:headEnd/>
              <a:tailEnd/>
            </a:ln>
          </p:spPr>
          <p:txBody>
            <a:bodyPr/>
            <a:lstStyle/>
            <a:p>
              <a:endParaRPr lang="en-US"/>
            </a:p>
          </p:txBody>
        </p:sp>
        <p:sp>
          <p:nvSpPr>
            <p:cNvPr id="23583" name="Freeform 74"/>
            <p:cNvSpPr>
              <a:spLocks/>
            </p:cNvSpPr>
            <p:nvPr/>
          </p:nvSpPr>
          <p:spPr bwMode="auto">
            <a:xfrm>
              <a:off x="1850" y="3348"/>
              <a:ext cx="99" cy="95"/>
            </a:xfrm>
            <a:custGeom>
              <a:avLst/>
              <a:gdLst>
                <a:gd name="T0" fmla="*/ 8 w 298"/>
                <a:gd name="T1" fmla="*/ 285 h 285"/>
                <a:gd name="T2" fmla="*/ 27 w 298"/>
                <a:gd name="T3" fmla="*/ 284 h 285"/>
                <a:gd name="T4" fmla="*/ 46 w 298"/>
                <a:gd name="T5" fmla="*/ 282 h 285"/>
                <a:gd name="T6" fmla="*/ 60 w 298"/>
                <a:gd name="T7" fmla="*/ 282 h 285"/>
                <a:gd name="T8" fmla="*/ 68 w 298"/>
                <a:gd name="T9" fmla="*/ 279 h 285"/>
                <a:gd name="T10" fmla="*/ 74 w 298"/>
                <a:gd name="T11" fmla="*/ 271 h 285"/>
                <a:gd name="T12" fmla="*/ 78 w 298"/>
                <a:gd name="T13" fmla="*/ 256 h 285"/>
                <a:gd name="T14" fmla="*/ 77 w 298"/>
                <a:gd name="T15" fmla="*/ 228 h 285"/>
                <a:gd name="T16" fmla="*/ 77 w 298"/>
                <a:gd name="T17" fmla="*/ 219 h 285"/>
                <a:gd name="T18" fmla="*/ 79 w 298"/>
                <a:gd name="T19" fmla="*/ 213 h 285"/>
                <a:gd name="T20" fmla="*/ 84 w 298"/>
                <a:gd name="T21" fmla="*/ 209 h 285"/>
                <a:gd name="T22" fmla="*/ 91 w 298"/>
                <a:gd name="T23" fmla="*/ 205 h 285"/>
                <a:gd name="T24" fmla="*/ 96 w 298"/>
                <a:gd name="T25" fmla="*/ 205 h 285"/>
                <a:gd name="T26" fmla="*/ 106 w 298"/>
                <a:gd name="T27" fmla="*/ 205 h 285"/>
                <a:gd name="T28" fmla="*/ 120 w 298"/>
                <a:gd name="T29" fmla="*/ 204 h 285"/>
                <a:gd name="T30" fmla="*/ 132 w 298"/>
                <a:gd name="T31" fmla="*/ 204 h 285"/>
                <a:gd name="T32" fmla="*/ 140 w 298"/>
                <a:gd name="T33" fmla="*/ 201 h 285"/>
                <a:gd name="T34" fmla="*/ 144 w 298"/>
                <a:gd name="T35" fmla="*/ 198 h 285"/>
                <a:gd name="T36" fmla="*/ 141 w 298"/>
                <a:gd name="T37" fmla="*/ 180 h 285"/>
                <a:gd name="T38" fmla="*/ 144 w 298"/>
                <a:gd name="T39" fmla="*/ 148 h 285"/>
                <a:gd name="T40" fmla="*/ 160 w 298"/>
                <a:gd name="T41" fmla="*/ 127 h 285"/>
                <a:gd name="T42" fmla="*/ 174 w 298"/>
                <a:gd name="T43" fmla="*/ 119 h 285"/>
                <a:gd name="T44" fmla="*/ 189 w 298"/>
                <a:gd name="T45" fmla="*/ 115 h 285"/>
                <a:gd name="T46" fmla="*/ 207 w 298"/>
                <a:gd name="T47" fmla="*/ 115 h 285"/>
                <a:gd name="T48" fmla="*/ 220 w 298"/>
                <a:gd name="T49" fmla="*/ 115 h 285"/>
                <a:gd name="T50" fmla="*/ 224 w 298"/>
                <a:gd name="T51" fmla="*/ 112 h 285"/>
                <a:gd name="T52" fmla="*/ 226 w 298"/>
                <a:gd name="T53" fmla="*/ 98 h 285"/>
                <a:gd name="T54" fmla="*/ 225 w 298"/>
                <a:gd name="T55" fmla="*/ 71 h 285"/>
                <a:gd name="T56" fmla="*/ 225 w 298"/>
                <a:gd name="T57" fmla="*/ 62 h 285"/>
                <a:gd name="T58" fmla="*/ 227 w 298"/>
                <a:gd name="T59" fmla="*/ 56 h 285"/>
                <a:gd name="T60" fmla="*/ 231 w 298"/>
                <a:gd name="T61" fmla="*/ 51 h 285"/>
                <a:gd name="T62" fmla="*/ 237 w 298"/>
                <a:gd name="T63" fmla="*/ 48 h 285"/>
                <a:gd name="T64" fmla="*/ 243 w 298"/>
                <a:gd name="T65" fmla="*/ 47 h 285"/>
                <a:gd name="T66" fmla="*/ 253 w 298"/>
                <a:gd name="T67" fmla="*/ 47 h 285"/>
                <a:gd name="T68" fmla="*/ 267 w 298"/>
                <a:gd name="T69" fmla="*/ 47 h 285"/>
                <a:gd name="T70" fmla="*/ 281 w 298"/>
                <a:gd name="T71" fmla="*/ 46 h 285"/>
                <a:gd name="T72" fmla="*/ 288 w 298"/>
                <a:gd name="T73" fmla="*/ 43 h 285"/>
                <a:gd name="T74" fmla="*/ 294 w 298"/>
                <a:gd name="T75" fmla="*/ 36 h 285"/>
                <a:gd name="T76" fmla="*/ 265 w 298"/>
                <a:gd name="T77" fmla="*/ 0 h 2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8"/>
                <a:gd name="T118" fmla="*/ 0 h 285"/>
                <a:gd name="T119" fmla="*/ 298 w 298"/>
                <a:gd name="T120" fmla="*/ 285 h 2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8" h="285">
                  <a:moveTo>
                    <a:pt x="0" y="285"/>
                  </a:moveTo>
                  <a:lnTo>
                    <a:pt x="8" y="285"/>
                  </a:lnTo>
                  <a:lnTo>
                    <a:pt x="19" y="284"/>
                  </a:lnTo>
                  <a:lnTo>
                    <a:pt x="27" y="284"/>
                  </a:lnTo>
                  <a:lnTo>
                    <a:pt x="38" y="284"/>
                  </a:lnTo>
                  <a:lnTo>
                    <a:pt x="46" y="282"/>
                  </a:lnTo>
                  <a:lnTo>
                    <a:pt x="54" y="282"/>
                  </a:lnTo>
                  <a:lnTo>
                    <a:pt x="60" y="282"/>
                  </a:lnTo>
                  <a:lnTo>
                    <a:pt x="64" y="282"/>
                  </a:lnTo>
                  <a:lnTo>
                    <a:pt x="68" y="279"/>
                  </a:lnTo>
                  <a:lnTo>
                    <a:pt x="72" y="275"/>
                  </a:lnTo>
                  <a:lnTo>
                    <a:pt x="74" y="271"/>
                  </a:lnTo>
                  <a:lnTo>
                    <a:pt x="78" y="267"/>
                  </a:lnTo>
                  <a:lnTo>
                    <a:pt x="78" y="256"/>
                  </a:lnTo>
                  <a:lnTo>
                    <a:pt x="78" y="241"/>
                  </a:lnTo>
                  <a:lnTo>
                    <a:pt x="77" y="228"/>
                  </a:lnTo>
                  <a:lnTo>
                    <a:pt x="77" y="223"/>
                  </a:lnTo>
                  <a:lnTo>
                    <a:pt x="77" y="219"/>
                  </a:lnTo>
                  <a:lnTo>
                    <a:pt x="78" y="217"/>
                  </a:lnTo>
                  <a:lnTo>
                    <a:pt x="79" y="213"/>
                  </a:lnTo>
                  <a:lnTo>
                    <a:pt x="82" y="210"/>
                  </a:lnTo>
                  <a:lnTo>
                    <a:pt x="84" y="209"/>
                  </a:lnTo>
                  <a:lnTo>
                    <a:pt x="87" y="206"/>
                  </a:lnTo>
                  <a:lnTo>
                    <a:pt x="91" y="205"/>
                  </a:lnTo>
                  <a:lnTo>
                    <a:pt x="95" y="205"/>
                  </a:lnTo>
                  <a:lnTo>
                    <a:pt x="96" y="205"/>
                  </a:lnTo>
                  <a:lnTo>
                    <a:pt x="100" y="205"/>
                  </a:lnTo>
                  <a:lnTo>
                    <a:pt x="106" y="205"/>
                  </a:lnTo>
                  <a:lnTo>
                    <a:pt x="112" y="204"/>
                  </a:lnTo>
                  <a:lnTo>
                    <a:pt x="120" y="204"/>
                  </a:lnTo>
                  <a:lnTo>
                    <a:pt x="126" y="204"/>
                  </a:lnTo>
                  <a:lnTo>
                    <a:pt x="132" y="204"/>
                  </a:lnTo>
                  <a:lnTo>
                    <a:pt x="138" y="204"/>
                  </a:lnTo>
                  <a:lnTo>
                    <a:pt x="140" y="201"/>
                  </a:lnTo>
                  <a:lnTo>
                    <a:pt x="141" y="199"/>
                  </a:lnTo>
                  <a:lnTo>
                    <a:pt x="144" y="198"/>
                  </a:lnTo>
                  <a:lnTo>
                    <a:pt x="148" y="194"/>
                  </a:lnTo>
                  <a:lnTo>
                    <a:pt x="141" y="180"/>
                  </a:lnTo>
                  <a:lnTo>
                    <a:pt x="140" y="165"/>
                  </a:lnTo>
                  <a:lnTo>
                    <a:pt x="144" y="148"/>
                  </a:lnTo>
                  <a:lnTo>
                    <a:pt x="155" y="132"/>
                  </a:lnTo>
                  <a:lnTo>
                    <a:pt x="160" y="127"/>
                  </a:lnTo>
                  <a:lnTo>
                    <a:pt x="167" y="123"/>
                  </a:lnTo>
                  <a:lnTo>
                    <a:pt x="174" y="119"/>
                  </a:lnTo>
                  <a:lnTo>
                    <a:pt x="182" y="117"/>
                  </a:lnTo>
                  <a:lnTo>
                    <a:pt x="189" y="115"/>
                  </a:lnTo>
                  <a:lnTo>
                    <a:pt x="198" y="114"/>
                  </a:lnTo>
                  <a:lnTo>
                    <a:pt x="207" y="115"/>
                  </a:lnTo>
                  <a:lnTo>
                    <a:pt x="216" y="119"/>
                  </a:lnTo>
                  <a:lnTo>
                    <a:pt x="220" y="115"/>
                  </a:lnTo>
                  <a:lnTo>
                    <a:pt x="221" y="114"/>
                  </a:lnTo>
                  <a:lnTo>
                    <a:pt x="224" y="112"/>
                  </a:lnTo>
                  <a:lnTo>
                    <a:pt x="226" y="109"/>
                  </a:lnTo>
                  <a:lnTo>
                    <a:pt x="226" y="98"/>
                  </a:lnTo>
                  <a:lnTo>
                    <a:pt x="226" y="84"/>
                  </a:lnTo>
                  <a:lnTo>
                    <a:pt x="225" y="71"/>
                  </a:lnTo>
                  <a:lnTo>
                    <a:pt x="225" y="66"/>
                  </a:lnTo>
                  <a:lnTo>
                    <a:pt x="225" y="62"/>
                  </a:lnTo>
                  <a:lnTo>
                    <a:pt x="226" y="58"/>
                  </a:lnTo>
                  <a:lnTo>
                    <a:pt x="227" y="56"/>
                  </a:lnTo>
                  <a:lnTo>
                    <a:pt x="229" y="53"/>
                  </a:lnTo>
                  <a:lnTo>
                    <a:pt x="231" y="51"/>
                  </a:lnTo>
                  <a:lnTo>
                    <a:pt x="235" y="50"/>
                  </a:lnTo>
                  <a:lnTo>
                    <a:pt x="237" y="48"/>
                  </a:lnTo>
                  <a:lnTo>
                    <a:pt x="241" y="47"/>
                  </a:lnTo>
                  <a:lnTo>
                    <a:pt x="243" y="47"/>
                  </a:lnTo>
                  <a:lnTo>
                    <a:pt x="246" y="47"/>
                  </a:lnTo>
                  <a:lnTo>
                    <a:pt x="253" y="47"/>
                  </a:lnTo>
                  <a:lnTo>
                    <a:pt x="259" y="47"/>
                  </a:lnTo>
                  <a:lnTo>
                    <a:pt x="267" y="47"/>
                  </a:lnTo>
                  <a:lnTo>
                    <a:pt x="274" y="47"/>
                  </a:lnTo>
                  <a:lnTo>
                    <a:pt x="281" y="46"/>
                  </a:lnTo>
                  <a:lnTo>
                    <a:pt x="286" y="46"/>
                  </a:lnTo>
                  <a:lnTo>
                    <a:pt x="288" y="43"/>
                  </a:lnTo>
                  <a:lnTo>
                    <a:pt x="292" y="39"/>
                  </a:lnTo>
                  <a:lnTo>
                    <a:pt x="294" y="36"/>
                  </a:lnTo>
                  <a:lnTo>
                    <a:pt x="298" y="32"/>
                  </a:lnTo>
                  <a:lnTo>
                    <a:pt x="265" y="0"/>
                  </a:lnTo>
                  <a:lnTo>
                    <a:pt x="0" y="285"/>
                  </a:lnTo>
                  <a:close/>
                </a:path>
              </a:pathLst>
            </a:custGeom>
            <a:solidFill>
              <a:srgbClr val="BFDDFF"/>
            </a:solidFill>
            <a:ln w="9525">
              <a:noFill/>
              <a:round/>
              <a:headEnd/>
              <a:tailEnd/>
            </a:ln>
          </p:spPr>
          <p:txBody>
            <a:bodyPr/>
            <a:lstStyle/>
            <a:p>
              <a:endParaRPr lang="en-US"/>
            </a:p>
          </p:txBody>
        </p:sp>
        <p:sp>
          <p:nvSpPr>
            <p:cNvPr id="23584" name="Freeform 75"/>
            <p:cNvSpPr>
              <a:spLocks/>
            </p:cNvSpPr>
            <p:nvPr/>
          </p:nvSpPr>
          <p:spPr bwMode="auto">
            <a:xfrm>
              <a:off x="1842" y="3341"/>
              <a:ext cx="92" cy="100"/>
            </a:xfrm>
            <a:custGeom>
              <a:avLst/>
              <a:gdLst>
                <a:gd name="T0" fmla="*/ 268 w 277"/>
                <a:gd name="T1" fmla="*/ 0 h 300"/>
                <a:gd name="T2" fmla="*/ 264 w 277"/>
                <a:gd name="T3" fmla="*/ 5 h 300"/>
                <a:gd name="T4" fmla="*/ 255 w 277"/>
                <a:gd name="T5" fmla="*/ 14 h 300"/>
                <a:gd name="T6" fmla="*/ 244 w 277"/>
                <a:gd name="T7" fmla="*/ 26 h 300"/>
                <a:gd name="T8" fmla="*/ 229 w 277"/>
                <a:gd name="T9" fmla="*/ 42 h 300"/>
                <a:gd name="T10" fmla="*/ 211 w 277"/>
                <a:gd name="T11" fmla="*/ 61 h 300"/>
                <a:gd name="T12" fmla="*/ 191 w 277"/>
                <a:gd name="T13" fmla="*/ 82 h 300"/>
                <a:gd name="T14" fmla="*/ 170 w 277"/>
                <a:gd name="T15" fmla="*/ 105 h 300"/>
                <a:gd name="T16" fmla="*/ 148 w 277"/>
                <a:gd name="T17" fmla="*/ 128 h 300"/>
                <a:gd name="T18" fmla="*/ 125 w 277"/>
                <a:gd name="T19" fmla="*/ 152 h 300"/>
                <a:gd name="T20" fmla="*/ 103 w 277"/>
                <a:gd name="T21" fmla="*/ 176 h 300"/>
                <a:gd name="T22" fmla="*/ 81 w 277"/>
                <a:gd name="T23" fmla="*/ 200 h 300"/>
                <a:gd name="T24" fmla="*/ 60 w 277"/>
                <a:gd name="T25" fmla="*/ 221 h 300"/>
                <a:gd name="T26" fmla="*/ 41 w 277"/>
                <a:gd name="T27" fmla="*/ 242 h 300"/>
                <a:gd name="T28" fmla="*/ 25 w 277"/>
                <a:gd name="T29" fmla="*/ 259 h 300"/>
                <a:gd name="T30" fmla="*/ 11 w 277"/>
                <a:gd name="T31" fmla="*/ 274 h 300"/>
                <a:gd name="T32" fmla="*/ 0 w 277"/>
                <a:gd name="T33" fmla="*/ 286 h 300"/>
                <a:gd name="T34" fmla="*/ 1 w 277"/>
                <a:gd name="T35" fmla="*/ 290 h 300"/>
                <a:gd name="T36" fmla="*/ 2 w 277"/>
                <a:gd name="T37" fmla="*/ 293 h 300"/>
                <a:gd name="T38" fmla="*/ 3 w 277"/>
                <a:gd name="T39" fmla="*/ 297 h 300"/>
                <a:gd name="T40" fmla="*/ 5 w 277"/>
                <a:gd name="T41" fmla="*/ 300 h 300"/>
                <a:gd name="T42" fmla="*/ 17 w 277"/>
                <a:gd name="T43" fmla="*/ 286 h 300"/>
                <a:gd name="T44" fmla="*/ 32 w 277"/>
                <a:gd name="T45" fmla="*/ 269 h 300"/>
                <a:gd name="T46" fmla="*/ 51 w 277"/>
                <a:gd name="T47" fmla="*/ 250 h 300"/>
                <a:gd name="T48" fmla="*/ 70 w 277"/>
                <a:gd name="T49" fmla="*/ 229 h 300"/>
                <a:gd name="T50" fmla="*/ 92 w 277"/>
                <a:gd name="T51" fmla="*/ 206 h 300"/>
                <a:gd name="T52" fmla="*/ 115 w 277"/>
                <a:gd name="T53" fmla="*/ 182 h 300"/>
                <a:gd name="T54" fmla="*/ 136 w 277"/>
                <a:gd name="T55" fmla="*/ 158 h 300"/>
                <a:gd name="T56" fmla="*/ 159 w 277"/>
                <a:gd name="T57" fmla="*/ 134 h 300"/>
                <a:gd name="T58" fmla="*/ 181 w 277"/>
                <a:gd name="T59" fmla="*/ 110 h 300"/>
                <a:gd name="T60" fmla="*/ 202 w 277"/>
                <a:gd name="T61" fmla="*/ 88 h 300"/>
                <a:gd name="T62" fmla="*/ 221 w 277"/>
                <a:gd name="T63" fmla="*/ 68 h 300"/>
                <a:gd name="T64" fmla="*/ 239 w 277"/>
                <a:gd name="T65" fmla="*/ 49 h 300"/>
                <a:gd name="T66" fmla="*/ 253 w 277"/>
                <a:gd name="T67" fmla="*/ 34 h 300"/>
                <a:gd name="T68" fmla="*/ 264 w 277"/>
                <a:gd name="T69" fmla="*/ 21 h 300"/>
                <a:gd name="T70" fmla="*/ 273 w 277"/>
                <a:gd name="T71" fmla="*/ 13 h 300"/>
                <a:gd name="T72" fmla="*/ 277 w 277"/>
                <a:gd name="T73" fmla="*/ 9 h 300"/>
                <a:gd name="T74" fmla="*/ 274 w 277"/>
                <a:gd name="T75" fmla="*/ 6 h 300"/>
                <a:gd name="T76" fmla="*/ 273 w 277"/>
                <a:gd name="T77" fmla="*/ 4 h 300"/>
                <a:gd name="T78" fmla="*/ 270 w 277"/>
                <a:gd name="T79" fmla="*/ 2 h 300"/>
                <a:gd name="T80" fmla="*/ 268 w 277"/>
                <a:gd name="T81" fmla="*/ 0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300"/>
                <a:gd name="T125" fmla="*/ 277 w 277"/>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300">
                  <a:moveTo>
                    <a:pt x="268" y="0"/>
                  </a:moveTo>
                  <a:lnTo>
                    <a:pt x="264" y="5"/>
                  </a:lnTo>
                  <a:lnTo>
                    <a:pt x="255" y="14"/>
                  </a:lnTo>
                  <a:lnTo>
                    <a:pt x="244" y="26"/>
                  </a:lnTo>
                  <a:lnTo>
                    <a:pt x="229" y="42"/>
                  </a:lnTo>
                  <a:lnTo>
                    <a:pt x="211" y="61"/>
                  </a:lnTo>
                  <a:lnTo>
                    <a:pt x="191" y="82"/>
                  </a:lnTo>
                  <a:lnTo>
                    <a:pt x="170" y="105"/>
                  </a:lnTo>
                  <a:lnTo>
                    <a:pt x="148" y="128"/>
                  </a:lnTo>
                  <a:lnTo>
                    <a:pt x="125" y="152"/>
                  </a:lnTo>
                  <a:lnTo>
                    <a:pt x="103" y="176"/>
                  </a:lnTo>
                  <a:lnTo>
                    <a:pt x="81" y="200"/>
                  </a:lnTo>
                  <a:lnTo>
                    <a:pt x="60" y="221"/>
                  </a:lnTo>
                  <a:lnTo>
                    <a:pt x="41" y="242"/>
                  </a:lnTo>
                  <a:lnTo>
                    <a:pt x="25" y="259"/>
                  </a:lnTo>
                  <a:lnTo>
                    <a:pt x="11" y="274"/>
                  </a:lnTo>
                  <a:lnTo>
                    <a:pt x="0" y="286"/>
                  </a:lnTo>
                  <a:lnTo>
                    <a:pt x="1" y="290"/>
                  </a:lnTo>
                  <a:lnTo>
                    <a:pt x="2" y="293"/>
                  </a:lnTo>
                  <a:lnTo>
                    <a:pt x="3" y="297"/>
                  </a:lnTo>
                  <a:lnTo>
                    <a:pt x="5" y="300"/>
                  </a:lnTo>
                  <a:lnTo>
                    <a:pt x="17" y="286"/>
                  </a:lnTo>
                  <a:lnTo>
                    <a:pt x="32" y="269"/>
                  </a:lnTo>
                  <a:lnTo>
                    <a:pt x="51" y="250"/>
                  </a:lnTo>
                  <a:lnTo>
                    <a:pt x="70" y="229"/>
                  </a:lnTo>
                  <a:lnTo>
                    <a:pt x="92" y="206"/>
                  </a:lnTo>
                  <a:lnTo>
                    <a:pt x="115" y="182"/>
                  </a:lnTo>
                  <a:lnTo>
                    <a:pt x="136" y="158"/>
                  </a:lnTo>
                  <a:lnTo>
                    <a:pt x="159" y="134"/>
                  </a:lnTo>
                  <a:lnTo>
                    <a:pt x="181" y="110"/>
                  </a:lnTo>
                  <a:lnTo>
                    <a:pt x="202" y="88"/>
                  </a:lnTo>
                  <a:lnTo>
                    <a:pt x="221" y="68"/>
                  </a:lnTo>
                  <a:lnTo>
                    <a:pt x="239" y="49"/>
                  </a:lnTo>
                  <a:lnTo>
                    <a:pt x="253" y="34"/>
                  </a:lnTo>
                  <a:lnTo>
                    <a:pt x="264" y="21"/>
                  </a:lnTo>
                  <a:lnTo>
                    <a:pt x="273" y="13"/>
                  </a:lnTo>
                  <a:lnTo>
                    <a:pt x="277" y="9"/>
                  </a:lnTo>
                  <a:lnTo>
                    <a:pt x="274" y="6"/>
                  </a:lnTo>
                  <a:lnTo>
                    <a:pt x="273" y="4"/>
                  </a:lnTo>
                  <a:lnTo>
                    <a:pt x="270" y="2"/>
                  </a:lnTo>
                  <a:lnTo>
                    <a:pt x="268" y="0"/>
                  </a:lnTo>
                  <a:close/>
                </a:path>
              </a:pathLst>
            </a:custGeom>
            <a:solidFill>
              <a:srgbClr val="3F9EFF"/>
            </a:solidFill>
            <a:ln w="9525">
              <a:noFill/>
              <a:round/>
              <a:headEnd/>
              <a:tailEnd/>
            </a:ln>
          </p:spPr>
          <p:txBody>
            <a:bodyPr/>
            <a:lstStyle/>
            <a:p>
              <a:endParaRPr lang="en-US"/>
            </a:p>
          </p:txBody>
        </p:sp>
        <p:sp>
          <p:nvSpPr>
            <p:cNvPr id="23585" name="Freeform 76"/>
            <p:cNvSpPr>
              <a:spLocks/>
            </p:cNvSpPr>
            <p:nvPr/>
          </p:nvSpPr>
          <p:spPr bwMode="auto">
            <a:xfrm>
              <a:off x="2002" y="3377"/>
              <a:ext cx="20" cy="129"/>
            </a:xfrm>
            <a:custGeom>
              <a:avLst/>
              <a:gdLst>
                <a:gd name="T0" fmla="*/ 6 w 59"/>
                <a:gd name="T1" fmla="*/ 383 h 389"/>
                <a:gd name="T2" fmla="*/ 20 w 59"/>
                <a:gd name="T3" fmla="*/ 370 h 389"/>
                <a:gd name="T4" fmla="*/ 34 w 59"/>
                <a:gd name="T5" fmla="*/ 357 h 389"/>
                <a:gd name="T6" fmla="*/ 44 w 59"/>
                <a:gd name="T7" fmla="*/ 348 h 389"/>
                <a:gd name="T8" fmla="*/ 46 w 59"/>
                <a:gd name="T9" fmla="*/ 341 h 389"/>
                <a:gd name="T10" fmla="*/ 46 w 59"/>
                <a:gd name="T11" fmla="*/ 329 h 389"/>
                <a:gd name="T12" fmla="*/ 40 w 59"/>
                <a:gd name="T13" fmla="*/ 317 h 389"/>
                <a:gd name="T14" fmla="*/ 21 w 59"/>
                <a:gd name="T15" fmla="*/ 297 h 389"/>
                <a:gd name="T16" fmla="*/ 15 w 59"/>
                <a:gd name="T17" fmla="*/ 290 h 389"/>
                <a:gd name="T18" fmla="*/ 12 w 59"/>
                <a:gd name="T19" fmla="*/ 283 h 389"/>
                <a:gd name="T20" fmla="*/ 12 w 59"/>
                <a:gd name="T21" fmla="*/ 276 h 389"/>
                <a:gd name="T22" fmla="*/ 16 w 59"/>
                <a:gd name="T23" fmla="*/ 270 h 389"/>
                <a:gd name="T24" fmla="*/ 22 w 59"/>
                <a:gd name="T25" fmla="*/ 264 h 389"/>
                <a:gd name="T26" fmla="*/ 43 w 59"/>
                <a:gd name="T27" fmla="*/ 246 h 389"/>
                <a:gd name="T28" fmla="*/ 50 w 59"/>
                <a:gd name="T29" fmla="*/ 235 h 389"/>
                <a:gd name="T30" fmla="*/ 50 w 59"/>
                <a:gd name="T31" fmla="*/ 228 h 389"/>
                <a:gd name="T32" fmla="*/ 38 w 59"/>
                <a:gd name="T33" fmla="*/ 217 h 389"/>
                <a:gd name="T34" fmla="*/ 19 w 59"/>
                <a:gd name="T35" fmla="*/ 192 h 389"/>
                <a:gd name="T36" fmla="*/ 17 w 59"/>
                <a:gd name="T37" fmla="*/ 165 h 389"/>
                <a:gd name="T38" fmla="*/ 22 w 59"/>
                <a:gd name="T39" fmla="*/ 150 h 389"/>
                <a:gd name="T40" fmla="*/ 31 w 59"/>
                <a:gd name="T41" fmla="*/ 137 h 389"/>
                <a:gd name="T42" fmla="*/ 45 w 59"/>
                <a:gd name="T43" fmla="*/ 126 h 389"/>
                <a:gd name="T44" fmla="*/ 54 w 59"/>
                <a:gd name="T45" fmla="*/ 118 h 389"/>
                <a:gd name="T46" fmla="*/ 55 w 59"/>
                <a:gd name="T47" fmla="*/ 112 h 389"/>
                <a:gd name="T48" fmla="*/ 48 w 59"/>
                <a:gd name="T49" fmla="*/ 100 h 389"/>
                <a:gd name="T50" fmla="*/ 29 w 59"/>
                <a:gd name="T51" fmla="*/ 80 h 389"/>
                <a:gd name="T52" fmla="*/ 24 w 59"/>
                <a:gd name="T53" fmla="*/ 74 h 389"/>
                <a:gd name="T54" fmla="*/ 21 w 59"/>
                <a:gd name="T55" fmla="*/ 68 h 389"/>
                <a:gd name="T56" fmla="*/ 21 w 59"/>
                <a:gd name="T57" fmla="*/ 61 h 389"/>
                <a:gd name="T58" fmla="*/ 24 w 59"/>
                <a:gd name="T59" fmla="*/ 55 h 389"/>
                <a:gd name="T60" fmla="*/ 30 w 59"/>
                <a:gd name="T61" fmla="*/ 49 h 389"/>
                <a:gd name="T62" fmla="*/ 50 w 59"/>
                <a:gd name="T63" fmla="*/ 30 h 389"/>
                <a:gd name="T64" fmla="*/ 58 w 59"/>
                <a:gd name="T65" fmla="*/ 18 h 389"/>
                <a:gd name="T66" fmla="*/ 59 w 59"/>
                <a:gd name="T67" fmla="*/ 8 h 389"/>
                <a:gd name="T68" fmla="*/ 14 w 59"/>
                <a:gd name="T69" fmla="*/ 0 h 3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
                <a:gd name="T106" fmla="*/ 0 h 389"/>
                <a:gd name="T107" fmla="*/ 59 w 59"/>
                <a:gd name="T108" fmla="*/ 389 h 3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 h="389">
                  <a:moveTo>
                    <a:pt x="0" y="389"/>
                  </a:moveTo>
                  <a:lnTo>
                    <a:pt x="6" y="383"/>
                  </a:lnTo>
                  <a:lnTo>
                    <a:pt x="14" y="376"/>
                  </a:lnTo>
                  <a:lnTo>
                    <a:pt x="20" y="370"/>
                  </a:lnTo>
                  <a:lnTo>
                    <a:pt x="28" y="364"/>
                  </a:lnTo>
                  <a:lnTo>
                    <a:pt x="34" y="357"/>
                  </a:lnTo>
                  <a:lnTo>
                    <a:pt x="39" y="352"/>
                  </a:lnTo>
                  <a:lnTo>
                    <a:pt x="44" y="348"/>
                  </a:lnTo>
                  <a:lnTo>
                    <a:pt x="46" y="346"/>
                  </a:lnTo>
                  <a:lnTo>
                    <a:pt x="46" y="341"/>
                  </a:lnTo>
                  <a:lnTo>
                    <a:pt x="46" y="334"/>
                  </a:lnTo>
                  <a:lnTo>
                    <a:pt x="46" y="329"/>
                  </a:lnTo>
                  <a:lnTo>
                    <a:pt x="48" y="324"/>
                  </a:lnTo>
                  <a:lnTo>
                    <a:pt x="40" y="317"/>
                  </a:lnTo>
                  <a:lnTo>
                    <a:pt x="30" y="305"/>
                  </a:lnTo>
                  <a:lnTo>
                    <a:pt x="21" y="297"/>
                  </a:lnTo>
                  <a:lnTo>
                    <a:pt x="17" y="293"/>
                  </a:lnTo>
                  <a:lnTo>
                    <a:pt x="15" y="290"/>
                  </a:lnTo>
                  <a:lnTo>
                    <a:pt x="14" y="286"/>
                  </a:lnTo>
                  <a:lnTo>
                    <a:pt x="12" y="283"/>
                  </a:lnTo>
                  <a:lnTo>
                    <a:pt x="12" y="280"/>
                  </a:lnTo>
                  <a:lnTo>
                    <a:pt x="12" y="276"/>
                  </a:lnTo>
                  <a:lnTo>
                    <a:pt x="14" y="274"/>
                  </a:lnTo>
                  <a:lnTo>
                    <a:pt x="16" y="270"/>
                  </a:lnTo>
                  <a:lnTo>
                    <a:pt x="19" y="267"/>
                  </a:lnTo>
                  <a:lnTo>
                    <a:pt x="22" y="264"/>
                  </a:lnTo>
                  <a:lnTo>
                    <a:pt x="31" y="255"/>
                  </a:lnTo>
                  <a:lnTo>
                    <a:pt x="43" y="246"/>
                  </a:lnTo>
                  <a:lnTo>
                    <a:pt x="50" y="238"/>
                  </a:lnTo>
                  <a:lnTo>
                    <a:pt x="50" y="235"/>
                  </a:lnTo>
                  <a:lnTo>
                    <a:pt x="50" y="232"/>
                  </a:lnTo>
                  <a:lnTo>
                    <a:pt x="50" y="228"/>
                  </a:lnTo>
                  <a:lnTo>
                    <a:pt x="50" y="224"/>
                  </a:lnTo>
                  <a:lnTo>
                    <a:pt x="38" y="217"/>
                  </a:lnTo>
                  <a:lnTo>
                    <a:pt x="26" y="207"/>
                  </a:lnTo>
                  <a:lnTo>
                    <a:pt x="19" y="192"/>
                  </a:lnTo>
                  <a:lnTo>
                    <a:pt x="16" y="173"/>
                  </a:lnTo>
                  <a:lnTo>
                    <a:pt x="17" y="165"/>
                  </a:lnTo>
                  <a:lnTo>
                    <a:pt x="19" y="157"/>
                  </a:lnTo>
                  <a:lnTo>
                    <a:pt x="22" y="150"/>
                  </a:lnTo>
                  <a:lnTo>
                    <a:pt x="26" y="143"/>
                  </a:lnTo>
                  <a:lnTo>
                    <a:pt x="31" y="137"/>
                  </a:lnTo>
                  <a:lnTo>
                    <a:pt x="38" y="131"/>
                  </a:lnTo>
                  <a:lnTo>
                    <a:pt x="45" y="126"/>
                  </a:lnTo>
                  <a:lnTo>
                    <a:pt x="54" y="123"/>
                  </a:lnTo>
                  <a:lnTo>
                    <a:pt x="54" y="118"/>
                  </a:lnTo>
                  <a:lnTo>
                    <a:pt x="55" y="114"/>
                  </a:lnTo>
                  <a:lnTo>
                    <a:pt x="55" y="112"/>
                  </a:lnTo>
                  <a:lnTo>
                    <a:pt x="55" y="109"/>
                  </a:lnTo>
                  <a:lnTo>
                    <a:pt x="48" y="100"/>
                  </a:lnTo>
                  <a:lnTo>
                    <a:pt x="38" y="89"/>
                  </a:lnTo>
                  <a:lnTo>
                    <a:pt x="29" y="80"/>
                  </a:lnTo>
                  <a:lnTo>
                    <a:pt x="25" y="76"/>
                  </a:lnTo>
                  <a:lnTo>
                    <a:pt x="24" y="74"/>
                  </a:lnTo>
                  <a:lnTo>
                    <a:pt x="21" y="71"/>
                  </a:lnTo>
                  <a:lnTo>
                    <a:pt x="21" y="68"/>
                  </a:lnTo>
                  <a:lnTo>
                    <a:pt x="21" y="64"/>
                  </a:lnTo>
                  <a:lnTo>
                    <a:pt x="21" y="61"/>
                  </a:lnTo>
                  <a:lnTo>
                    <a:pt x="22" y="57"/>
                  </a:lnTo>
                  <a:lnTo>
                    <a:pt x="24" y="55"/>
                  </a:lnTo>
                  <a:lnTo>
                    <a:pt x="26" y="52"/>
                  </a:lnTo>
                  <a:lnTo>
                    <a:pt x="30" y="49"/>
                  </a:lnTo>
                  <a:lnTo>
                    <a:pt x="39" y="40"/>
                  </a:lnTo>
                  <a:lnTo>
                    <a:pt x="50" y="30"/>
                  </a:lnTo>
                  <a:lnTo>
                    <a:pt x="58" y="22"/>
                  </a:lnTo>
                  <a:lnTo>
                    <a:pt x="58" y="18"/>
                  </a:lnTo>
                  <a:lnTo>
                    <a:pt x="59" y="13"/>
                  </a:lnTo>
                  <a:lnTo>
                    <a:pt x="59" y="8"/>
                  </a:lnTo>
                  <a:lnTo>
                    <a:pt x="59" y="3"/>
                  </a:lnTo>
                  <a:lnTo>
                    <a:pt x="14" y="0"/>
                  </a:lnTo>
                  <a:lnTo>
                    <a:pt x="0" y="389"/>
                  </a:lnTo>
                  <a:close/>
                </a:path>
              </a:pathLst>
            </a:custGeom>
            <a:solidFill>
              <a:srgbClr val="BFDDFF"/>
            </a:solidFill>
            <a:ln w="9525">
              <a:noFill/>
              <a:round/>
              <a:headEnd/>
              <a:tailEnd/>
            </a:ln>
          </p:spPr>
          <p:txBody>
            <a:bodyPr/>
            <a:lstStyle/>
            <a:p>
              <a:endParaRPr lang="en-US"/>
            </a:p>
          </p:txBody>
        </p:sp>
        <p:sp>
          <p:nvSpPr>
            <p:cNvPr id="23586" name="Freeform 77"/>
            <p:cNvSpPr>
              <a:spLocks/>
            </p:cNvSpPr>
            <p:nvPr/>
          </p:nvSpPr>
          <p:spPr bwMode="auto">
            <a:xfrm>
              <a:off x="1967" y="3150"/>
              <a:ext cx="133" cy="128"/>
            </a:xfrm>
            <a:custGeom>
              <a:avLst/>
              <a:gdLst>
                <a:gd name="T0" fmla="*/ 160 w 399"/>
                <a:gd name="T1" fmla="*/ 4 h 383"/>
                <a:gd name="T2" fmla="*/ 89 w 399"/>
                <a:gd name="T3" fmla="*/ 34 h 383"/>
                <a:gd name="T4" fmla="*/ 35 w 399"/>
                <a:gd name="T5" fmla="*/ 89 h 383"/>
                <a:gd name="T6" fmla="*/ 4 w 399"/>
                <a:gd name="T7" fmla="*/ 159 h 383"/>
                <a:gd name="T8" fmla="*/ 2 w 399"/>
                <a:gd name="T9" fmla="*/ 221 h 383"/>
                <a:gd name="T10" fmla="*/ 12 w 399"/>
                <a:gd name="T11" fmla="*/ 265 h 383"/>
                <a:gd name="T12" fmla="*/ 24 w 399"/>
                <a:gd name="T13" fmla="*/ 292 h 383"/>
                <a:gd name="T14" fmla="*/ 32 w 399"/>
                <a:gd name="T15" fmla="*/ 306 h 383"/>
                <a:gd name="T16" fmla="*/ 42 w 399"/>
                <a:gd name="T17" fmla="*/ 320 h 383"/>
                <a:gd name="T18" fmla="*/ 52 w 399"/>
                <a:gd name="T19" fmla="*/ 333 h 383"/>
                <a:gd name="T20" fmla="*/ 64 w 399"/>
                <a:gd name="T21" fmla="*/ 344 h 383"/>
                <a:gd name="T22" fmla="*/ 74 w 399"/>
                <a:gd name="T23" fmla="*/ 352 h 383"/>
                <a:gd name="T24" fmla="*/ 83 w 399"/>
                <a:gd name="T25" fmla="*/ 359 h 383"/>
                <a:gd name="T26" fmla="*/ 90 w 399"/>
                <a:gd name="T27" fmla="*/ 364 h 383"/>
                <a:gd name="T28" fmla="*/ 97 w 399"/>
                <a:gd name="T29" fmla="*/ 368 h 383"/>
                <a:gd name="T30" fmla="*/ 104 w 399"/>
                <a:gd name="T31" fmla="*/ 372 h 383"/>
                <a:gd name="T32" fmla="*/ 109 w 399"/>
                <a:gd name="T33" fmla="*/ 373 h 383"/>
                <a:gd name="T34" fmla="*/ 114 w 399"/>
                <a:gd name="T35" fmla="*/ 370 h 383"/>
                <a:gd name="T36" fmla="*/ 116 w 399"/>
                <a:gd name="T37" fmla="*/ 367 h 383"/>
                <a:gd name="T38" fmla="*/ 116 w 399"/>
                <a:gd name="T39" fmla="*/ 366 h 383"/>
                <a:gd name="T40" fmla="*/ 116 w 399"/>
                <a:gd name="T41" fmla="*/ 363 h 383"/>
                <a:gd name="T42" fmla="*/ 114 w 399"/>
                <a:gd name="T43" fmla="*/ 359 h 383"/>
                <a:gd name="T44" fmla="*/ 110 w 399"/>
                <a:gd name="T45" fmla="*/ 357 h 383"/>
                <a:gd name="T46" fmla="*/ 107 w 399"/>
                <a:gd name="T47" fmla="*/ 354 h 383"/>
                <a:gd name="T48" fmla="*/ 100 w 399"/>
                <a:gd name="T49" fmla="*/ 351 h 383"/>
                <a:gd name="T50" fmla="*/ 93 w 399"/>
                <a:gd name="T51" fmla="*/ 344 h 383"/>
                <a:gd name="T52" fmla="*/ 85 w 399"/>
                <a:gd name="T53" fmla="*/ 339 h 383"/>
                <a:gd name="T54" fmla="*/ 78 w 399"/>
                <a:gd name="T55" fmla="*/ 333 h 383"/>
                <a:gd name="T56" fmla="*/ 67 w 399"/>
                <a:gd name="T57" fmla="*/ 323 h 383"/>
                <a:gd name="T58" fmla="*/ 54 w 399"/>
                <a:gd name="T59" fmla="*/ 305 h 383"/>
                <a:gd name="T60" fmla="*/ 35 w 399"/>
                <a:gd name="T61" fmla="*/ 275 h 383"/>
                <a:gd name="T62" fmla="*/ 19 w 399"/>
                <a:gd name="T63" fmla="*/ 225 h 383"/>
                <a:gd name="T64" fmla="*/ 22 w 399"/>
                <a:gd name="T65" fmla="*/ 162 h 383"/>
                <a:gd name="T66" fmla="*/ 50 w 399"/>
                <a:gd name="T67" fmla="*/ 98 h 383"/>
                <a:gd name="T68" fmla="*/ 99 w 399"/>
                <a:gd name="T69" fmla="*/ 48 h 383"/>
                <a:gd name="T70" fmla="*/ 164 w 399"/>
                <a:gd name="T71" fmla="*/ 22 h 383"/>
                <a:gd name="T72" fmla="*/ 237 w 399"/>
                <a:gd name="T73" fmla="*/ 22 h 383"/>
                <a:gd name="T74" fmla="*/ 302 w 399"/>
                <a:gd name="T75" fmla="*/ 48 h 383"/>
                <a:gd name="T76" fmla="*/ 351 w 399"/>
                <a:gd name="T77" fmla="*/ 98 h 383"/>
                <a:gd name="T78" fmla="*/ 377 w 399"/>
                <a:gd name="T79" fmla="*/ 162 h 383"/>
                <a:gd name="T80" fmla="*/ 379 w 399"/>
                <a:gd name="T81" fmla="*/ 227 h 383"/>
                <a:gd name="T82" fmla="*/ 362 w 399"/>
                <a:gd name="T83" fmla="*/ 278 h 383"/>
                <a:gd name="T84" fmla="*/ 332 w 399"/>
                <a:gd name="T85" fmla="*/ 323 h 383"/>
                <a:gd name="T86" fmla="*/ 289 w 399"/>
                <a:gd name="T87" fmla="*/ 357 h 383"/>
                <a:gd name="T88" fmla="*/ 266 w 399"/>
                <a:gd name="T89" fmla="*/ 372 h 383"/>
                <a:gd name="T90" fmla="*/ 271 w 399"/>
                <a:gd name="T91" fmla="*/ 380 h 383"/>
                <a:gd name="T92" fmla="*/ 300 w 399"/>
                <a:gd name="T93" fmla="*/ 370 h 383"/>
                <a:gd name="T94" fmla="*/ 346 w 399"/>
                <a:gd name="T95" fmla="*/ 333 h 383"/>
                <a:gd name="T96" fmla="*/ 379 w 399"/>
                <a:gd name="T97" fmla="*/ 285 h 383"/>
                <a:gd name="T98" fmla="*/ 396 w 399"/>
                <a:gd name="T99" fmla="*/ 229 h 383"/>
                <a:gd name="T100" fmla="*/ 395 w 399"/>
                <a:gd name="T101" fmla="*/ 159 h 383"/>
                <a:gd name="T102" fmla="*/ 365 w 399"/>
                <a:gd name="T103" fmla="*/ 89 h 383"/>
                <a:gd name="T104" fmla="*/ 310 w 399"/>
                <a:gd name="T105" fmla="*/ 34 h 383"/>
                <a:gd name="T106" fmla="*/ 240 w 399"/>
                <a:gd name="T107" fmla="*/ 4 h 3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9"/>
                <a:gd name="T163" fmla="*/ 0 h 383"/>
                <a:gd name="T164" fmla="*/ 399 w 399"/>
                <a:gd name="T165" fmla="*/ 383 h 3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9" h="383">
                  <a:moveTo>
                    <a:pt x="200" y="0"/>
                  </a:moveTo>
                  <a:lnTo>
                    <a:pt x="160" y="4"/>
                  </a:lnTo>
                  <a:lnTo>
                    <a:pt x="123" y="15"/>
                  </a:lnTo>
                  <a:lnTo>
                    <a:pt x="89" y="34"/>
                  </a:lnTo>
                  <a:lnTo>
                    <a:pt x="59" y="58"/>
                  </a:lnTo>
                  <a:lnTo>
                    <a:pt x="35" y="89"/>
                  </a:lnTo>
                  <a:lnTo>
                    <a:pt x="16" y="122"/>
                  </a:lnTo>
                  <a:lnTo>
                    <a:pt x="4" y="159"/>
                  </a:lnTo>
                  <a:lnTo>
                    <a:pt x="0" y="199"/>
                  </a:lnTo>
                  <a:lnTo>
                    <a:pt x="2" y="221"/>
                  </a:lnTo>
                  <a:lnTo>
                    <a:pt x="5" y="243"/>
                  </a:lnTo>
                  <a:lnTo>
                    <a:pt x="12" y="265"/>
                  </a:lnTo>
                  <a:lnTo>
                    <a:pt x="21" y="285"/>
                  </a:lnTo>
                  <a:lnTo>
                    <a:pt x="24" y="292"/>
                  </a:lnTo>
                  <a:lnTo>
                    <a:pt x="28" y="299"/>
                  </a:lnTo>
                  <a:lnTo>
                    <a:pt x="32" y="306"/>
                  </a:lnTo>
                  <a:lnTo>
                    <a:pt x="37" y="313"/>
                  </a:lnTo>
                  <a:lnTo>
                    <a:pt x="42" y="320"/>
                  </a:lnTo>
                  <a:lnTo>
                    <a:pt x="47" y="326"/>
                  </a:lnTo>
                  <a:lnTo>
                    <a:pt x="52" y="333"/>
                  </a:lnTo>
                  <a:lnTo>
                    <a:pt x="59" y="339"/>
                  </a:lnTo>
                  <a:lnTo>
                    <a:pt x="64" y="344"/>
                  </a:lnTo>
                  <a:lnTo>
                    <a:pt x="69" y="348"/>
                  </a:lnTo>
                  <a:lnTo>
                    <a:pt x="74" y="352"/>
                  </a:lnTo>
                  <a:lnTo>
                    <a:pt x="79" y="357"/>
                  </a:lnTo>
                  <a:lnTo>
                    <a:pt x="83" y="359"/>
                  </a:lnTo>
                  <a:lnTo>
                    <a:pt x="86" y="362"/>
                  </a:lnTo>
                  <a:lnTo>
                    <a:pt x="90" y="364"/>
                  </a:lnTo>
                  <a:lnTo>
                    <a:pt x="94" y="367"/>
                  </a:lnTo>
                  <a:lnTo>
                    <a:pt x="97" y="368"/>
                  </a:lnTo>
                  <a:lnTo>
                    <a:pt x="100" y="371"/>
                  </a:lnTo>
                  <a:lnTo>
                    <a:pt x="104" y="372"/>
                  </a:lnTo>
                  <a:lnTo>
                    <a:pt x="107" y="375"/>
                  </a:lnTo>
                  <a:lnTo>
                    <a:pt x="109" y="373"/>
                  </a:lnTo>
                  <a:lnTo>
                    <a:pt x="112" y="372"/>
                  </a:lnTo>
                  <a:lnTo>
                    <a:pt x="114" y="370"/>
                  </a:lnTo>
                  <a:lnTo>
                    <a:pt x="116" y="368"/>
                  </a:lnTo>
                  <a:lnTo>
                    <a:pt x="116" y="367"/>
                  </a:lnTo>
                  <a:lnTo>
                    <a:pt x="116" y="366"/>
                  </a:lnTo>
                  <a:lnTo>
                    <a:pt x="116" y="363"/>
                  </a:lnTo>
                  <a:lnTo>
                    <a:pt x="114" y="362"/>
                  </a:lnTo>
                  <a:lnTo>
                    <a:pt x="114" y="359"/>
                  </a:lnTo>
                  <a:lnTo>
                    <a:pt x="113" y="358"/>
                  </a:lnTo>
                  <a:lnTo>
                    <a:pt x="110" y="357"/>
                  </a:lnTo>
                  <a:lnTo>
                    <a:pt x="108" y="356"/>
                  </a:lnTo>
                  <a:lnTo>
                    <a:pt x="107" y="354"/>
                  </a:lnTo>
                  <a:lnTo>
                    <a:pt x="104" y="353"/>
                  </a:lnTo>
                  <a:lnTo>
                    <a:pt x="100" y="351"/>
                  </a:lnTo>
                  <a:lnTo>
                    <a:pt x="97" y="347"/>
                  </a:lnTo>
                  <a:lnTo>
                    <a:pt x="93" y="344"/>
                  </a:lnTo>
                  <a:lnTo>
                    <a:pt x="89" y="342"/>
                  </a:lnTo>
                  <a:lnTo>
                    <a:pt x="85" y="339"/>
                  </a:lnTo>
                  <a:lnTo>
                    <a:pt x="81" y="335"/>
                  </a:lnTo>
                  <a:lnTo>
                    <a:pt x="78" y="333"/>
                  </a:lnTo>
                  <a:lnTo>
                    <a:pt x="75" y="330"/>
                  </a:lnTo>
                  <a:lnTo>
                    <a:pt x="67" y="323"/>
                  </a:lnTo>
                  <a:lnTo>
                    <a:pt x="60" y="314"/>
                  </a:lnTo>
                  <a:lnTo>
                    <a:pt x="54" y="305"/>
                  </a:lnTo>
                  <a:lnTo>
                    <a:pt x="47" y="296"/>
                  </a:lnTo>
                  <a:lnTo>
                    <a:pt x="35" y="275"/>
                  </a:lnTo>
                  <a:lnTo>
                    <a:pt x="26" y="251"/>
                  </a:lnTo>
                  <a:lnTo>
                    <a:pt x="19" y="225"/>
                  </a:lnTo>
                  <a:lnTo>
                    <a:pt x="18" y="199"/>
                  </a:lnTo>
                  <a:lnTo>
                    <a:pt x="22" y="162"/>
                  </a:lnTo>
                  <a:lnTo>
                    <a:pt x="32" y="128"/>
                  </a:lnTo>
                  <a:lnTo>
                    <a:pt x="50" y="98"/>
                  </a:lnTo>
                  <a:lnTo>
                    <a:pt x="71" y="71"/>
                  </a:lnTo>
                  <a:lnTo>
                    <a:pt x="99" y="48"/>
                  </a:lnTo>
                  <a:lnTo>
                    <a:pt x="129" y="32"/>
                  </a:lnTo>
                  <a:lnTo>
                    <a:pt x="164" y="22"/>
                  </a:lnTo>
                  <a:lnTo>
                    <a:pt x="200" y="18"/>
                  </a:lnTo>
                  <a:lnTo>
                    <a:pt x="237" y="22"/>
                  </a:lnTo>
                  <a:lnTo>
                    <a:pt x="271" y="32"/>
                  </a:lnTo>
                  <a:lnTo>
                    <a:pt x="302" y="48"/>
                  </a:lnTo>
                  <a:lnTo>
                    <a:pt x="328" y="71"/>
                  </a:lnTo>
                  <a:lnTo>
                    <a:pt x="351" y="98"/>
                  </a:lnTo>
                  <a:lnTo>
                    <a:pt x="367" y="128"/>
                  </a:lnTo>
                  <a:lnTo>
                    <a:pt x="377" y="162"/>
                  </a:lnTo>
                  <a:lnTo>
                    <a:pt x="381" y="199"/>
                  </a:lnTo>
                  <a:lnTo>
                    <a:pt x="379" y="227"/>
                  </a:lnTo>
                  <a:lnTo>
                    <a:pt x="372" y="253"/>
                  </a:lnTo>
                  <a:lnTo>
                    <a:pt x="362" y="278"/>
                  </a:lnTo>
                  <a:lnTo>
                    <a:pt x="348" y="302"/>
                  </a:lnTo>
                  <a:lnTo>
                    <a:pt x="332" y="323"/>
                  </a:lnTo>
                  <a:lnTo>
                    <a:pt x="312" y="342"/>
                  </a:lnTo>
                  <a:lnTo>
                    <a:pt x="289" y="357"/>
                  </a:lnTo>
                  <a:lnTo>
                    <a:pt x="264" y="368"/>
                  </a:lnTo>
                  <a:lnTo>
                    <a:pt x="266" y="372"/>
                  </a:lnTo>
                  <a:lnTo>
                    <a:pt x="269" y="376"/>
                  </a:lnTo>
                  <a:lnTo>
                    <a:pt x="271" y="380"/>
                  </a:lnTo>
                  <a:lnTo>
                    <a:pt x="274" y="383"/>
                  </a:lnTo>
                  <a:lnTo>
                    <a:pt x="300" y="370"/>
                  </a:lnTo>
                  <a:lnTo>
                    <a:pt x="324" y="353"/>
                  </a:lnTo>
                  <a:lnTo>
                    <a:pt x="346" y="333"/>
                  </a:lnTo>
                  <a:lnTo>
                    <a:pt x="365" y="310"/>
                  </a:lnTo>
                  <a:lnTo>
                    <a:pt x="379" y="285"/>
                  </a:lnTo>
                  <a:lnTo>
                    <a:pt x="390" y="257"/>
                  </a:lnTo>
                  <a:lnTo>
                    <a:pt x="396" y="229"/>
                  </a:lnTo>
                  <a:lnTo>
                    <a:pt x="399" y="199"/>
                  </a:lnTo>
                  <a:lnTo>
                    <a:pt x="395" y="159"/>
                  </a:lnTo>
                  <a:lnTo>
                    <a:pt x="384" y="122"/>
                  </a:lnTo>
                  <a:lnTo>
                    <a:pt x="365" y="89"/>
                  </a:lnTo>
                  <a:lnTo>
                    <a:pt x="341" y="58"/>
                  </a:lnTo>
                  <a:lnTo>
                    <a:pt x="310" y="34"/>
                  </a:lnTo>
                  <a:lnTo>
                    <a:pt x="277" y="15"/>
                  </a:lnTo>
                  <a:lnTo>
                    <a:pt x="240" y="4"/>
                  </a:lnTo>
                  <a:lnTo>
                    <a:pt x="200" y="0"/>
                  </a:lnTo>
                  <a:close/>
                </a:path>
              </a:pathLst>
            </a:custGeom>
            <a:solidFill>
              <a:srgbClr val="3F9EFF"/>
            </a:solidFill>
            <a:ln w="9525">
              <a:noFill/>
              <a:round/>
              <a:headEnd/>
              <a:tailEnd/>
            </a:ln>
          </p:spPr>
          <p:txBody>
            <a:bodyPr/>
            <a:lstStyle/>
            <a:p>
              <a:endParaRPr lang="en-US"/>
            </a:p>
          </p:txBody>
        </p:sp>
        <p:sp>
          <p:nvSpPr>
            <p:cNvPr id="23587" name="Freeform 78"/>
            <p:cNvSpPr>
              <a:spLocks/>
            </p:cNvSpPr>
            <p:nvPr/>
          </p:nvSpPr>
          <p:spPr bwMode="auto">
            <a:xfrm>
              <a:off x="1992" y="3376"/>
              <a:ext cx="9" cy="134"/>
            </a:xfrm>
            <a:custGeom>
              <a:avLst/>
              <a:gdLst>
                <a:gd name="T0" fmla="*/ 0 w 27"/>
                <a:gd name="T1" fmla="*/ 392 h 400"/>
                <a:gd name="T2" fmla="*/ 3 w 27"/>
                <a:gd name="T3" fmla="*/ 394 h 400"/>
                <a:gd name="T4" fmla="*/ 7 w 27"/>
                <a:gd name="T5" fmla="*/ 396 h 400"/>
                <a:gd name="T6" fmla="*/ 9 w 27"/>
                <a:gd name="T7" fmla="*/ 397 h 400"/>
                <a:gd name="T8" fmla="*/ 12 w 27"/>
                <a:gd name="T9" fmla="*/ 400 h 400"/>
                <a:gd name="T10" fmla="*/ 15 w 27"/>
                <a:gd name="T11" fmla="*/ 303 h 400"/>
                <a:gd name="T12" fmla="*/ 21 w 27"/>
                <a:gd name="T13" fmla="*/ 174 h 400"/>
                <a:gd name="T14" fmla="*/ 24 w 27"/>
                <a:gd name="T15" fmla="*/ 57 h 400"/>
                <a:gd name="T16" fmla="*/ 27 w 27"/>
                <a:gd name="T17" fmla="*/ 1 h 400"/>
                <a:gd name="T18" fmla="*/ 23 w 27"/>
                <a:gd name="T19" fmla="*/ 1 h 400"/>
                <a:gd name="T20" fmla="*/ 21 w 27"/>
                <a:gd name="T21" fmla="*/ 1 h 400"/>
                <a:gd name="T22" fmla="*/ 18 w 27"/>
                <a:gd name="T23" fmla="*/ 1 h 400"/>
                <a:gd name="T24" fmla="*/ 14 w 27"/>
                <a:gd name="T25" fmla="*/ 0 h 400"/>
                <a:gd name="T26" fmla="*/ 13 w 27"/>
                <a:gd name="T27" fmla="*/ 58 h 400"/>
                <a:gd name="T28" fmla="*/ 8 w 27"/>
                <a:gd name="T29" fmla="*/ 176 h 400"/>
                <a:gd name="T30" fmla="*/ 4 w 27"/>
                <a:gd name="T31" fmla="*/ 304 h 400"/>
                <a:gd name="T32" fmla="*/ 0 w 27"/>
                <a:gd name="T33" fmla="*/ 392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00"/>
                <a:gd name="T53" fmla="*/ 27 w 27"/>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00">
                  <a:moveTo>
                    <a:pt x="0" y="392"/>
                  </a:moveTo>
                  <a:lnTo>
                    <a:pt x="3" y="394"/>
                  </a:lnTo>
                  <a:lnTo>
                    <a:pt x="7" y="396"/>
                  </a:lnTo>
                  <a:lnTo>
                    <a:pt x="9" y="397"/>
                  </a:lnTo>
                  <a:lnTo>
                    <a:pt x="12" y="400"/>
                  </a:lnTo>
                  <a:lnTo>
                    <a:pt x="15" y="303"/>
                  </a:lnTo>
                  <a:lnTo>
                    <a:pt x="21" y="174"/>
                  </a:lnTo>
                  <a:lnTo>
                    <a:pt x="24" y="57"/>
                  </a:lnTo>
                  <a:lnTo>
                    <a:pt x="27" y="1"/>
                  </a:lnTo>
                  <a:lnTo>
                    <a:pt x="23" y="1"/>
                  </a:lnTo>
                  <a:lnTo>
                    <a:pt x="21" y="1"/>
                  </a:lnTo>
                  <a:lnTo>
                    <a:pt x="18" y="1"/>
                  </a:lnTo>
                  <a:lnTo>
                    <a:pt x="14" y="0"/>
                  </a:lnTo>
                  <a:lnTo>
                    <a:pt x="13" y="58"/>
                  </a:lnTo>
                  <a:lnTo>
                    <a:pt x="8" y="176"/>
                  </a:lnTo>
                  <a:lnTo>
                    <a:pt x="4" y="304"/>
                  </a:lnTo>
                  <a:lnTo>
                    <a:pt x="0" y="392"/>
                  </a:lnTo>
                  <a:close/>
                </a:path>
              </a:pathLst>
            </a:custGeom>
            <a:solidFill>
              <a:srgbClr val="3F9EFF"/>
            </a:solidFill>
            <a:ln w="9525">
              <a:noFill/>
              <a:round/>
              <a:headEnd/>
              <a:tailEnd/>
            </a:ln>
          </p:spPr>
          <p:txBody>
            <a:bodyPr/>
            <a:lstStyle/>
            <a:p>
              <a:endParaRPr lang="en-US"/>
            </a:p>
          </p:txBody>
        </p:sp>
        <p:sp>
          <p:nvSpPr>
            <p:cNvPr id="23588" name="Freeform 79"/>
            <p:cNvSpPr>
              <a:spLocks/>
            </p:cNvSpPr>
            <p:nvPr/>
          </p:nvSpPr>
          <p:spPr bwMode="auto">
            <a:xfrm>
              <a:off x="1978" y="3268"/>
              <a:ext cx="77" cy="236"/>
            </a:xfrm>
            <a:custGeom>
              <a:avLst/>
              <a:gdLst>
                <a:gd name="T0" fmla="*/ 169 w 231"/>
                <a:gd name="T1" fmla="*/ 16 h 708"/>
                <a:gd name="T2" fmla="*/ 161 w 231"/>
                <a:gd name="T3" fmla="*/ 50 h 708"/>
                <a:gd name="T4" fmla="*/ 156 w 231"/>
                <a:gd name="T5" fmla="*/ 75 h 708"/>
                <a:gd name="T6" fmla="*/ 170 w 231"/>
                <a:gd name="T7" fmla="*/ 103 h 708"/>
                <a:gd name="T8" fmla="*/ 188 w 231"/>
                <a:gd name="T9" fmla="*/ 133 h 708"/>
                <a:gd name="T10" fmla="*/ 199 w 231"/>
                <a:gd name="T11" fmla="*/ 153 h 708"/>
                <a:gd name="T12" fmla="*/ 201 w 231"/>
                <a:gd name="T13" fmla="*/ 162 h 708"/>
                <a:gd name="T14" fmla="*/ 200 w 231"/>
                <a:gd name="T15" fmla="*/ 174 h 708"/>
                <a:gd name="T16" fmla="*/ 99 w 231"/>
                <a:gd name="T17" fmla="*/ 282 h 708"/>
                <a:gd name="T18" fmla="*/ 90 w 231"/>
                <a:gd name="T19" fmla="*/ 288 h 708"/>
                <a:gd name="T20" fmla="*/ 81 w 231"/>
                <a:gd name="T21" fmla="*/ 288 h 708"/>
                <a:gd name="T22" fmla="*/ 72 w 231"/>
                <a:gd name="T23" fmla="*/ 285 h 708"/>
                <a:gd name="T24" fmla="*/ 53 w 231"/>
                <a:gd name="T25" fmla="*/ 279 h 708"/>
                <a:gd name="T26" fmla="*/ 31 w 231"/>
                <a:gd name="T27" fmla="*/ 272 h 708"/>
                <a:gd name="T28" fmla="*/ 14 w 231"/>
                <a:gd name="T29" fmla="*/ 267 h 708"/>
                <a:gd name="T30" fmla="*/ 8 w 231"/>
                <a:gd name="T31" fmla="*/ 275 h 708"/>
                <a:gd name="T32" fmla="*/ 0 w 231"/>
                <a:gd name="T33" fmla="*/ 281 h 708"/>
                <a:gd name="T34" fmla="*/ 13 w 231"/>
                <a:gd name="T35" fmla="*/ 295 h 708"/>
                <a:gd name="T36" fmla="*/ 19 w 231"/>
                <a:gd name="T37" fmla="*/ 303 h 708"/>
                <a:gd name="T38" fmla="*/ 23 w 231"/>
                <a:gd name="T39" fmla="*/ 308 h 708"/>
                <a:gd name="T40" fmla="*/ 24 w 231"/>
                <a:gd name="T41" fmla="*/ 315 h 708"/>
                <a:gd name="T42" fmla="*/ 18 w 231"/>
                <a:gd name="T43" fmla="*/ 499 h 708"/>
                <a:gd name="T44" fmla="*/ 10 w 231"/>
                <a:gd name="T45" fmla="*/ 699 h 708"/>
                <a:gd name="T46" fmla="*/ 18 w 231"/>
                <a:gd name="T47" fmla="*/ 702 h 708"/>
                <a:gd name="T48" fmla="*/ 26 w 231"/>
                <a:gd name="T49" fmla="*/ 708 h 708"/>
                <a:gd name="T50" fmla="*/ 79 w 231"/>
                <a:gd name="T51" fmla="*/ 308 h 708"/>
                <a:gd name="T52" fmla="*/ 88 w 231"/>
                <a:gd name="T53" fmla="*/ 308 h 708"/>
                <a:gd name="T54" fmla="*/ 137 w 231"/>
                <a:gd name="T55" fmla="*/ 309 h 708"/>
                <a:gd name="T56" fmla="*/ 137 w 231"/>
                <a:gd name="T57" fmla="*/ 308 h 708"/>
                <a:gd name="T58" fmla="*/ 142 w 231"/>
                <a:gd name="T59" fmla="*/ 303 h 708"/>
                <a:gd name="T60" fmla="*/ 161 w 231"/>
                <a:gd name="T61" fmla="*/ 285 h 708"/>
                <a:gd name="T62" fmla="*/ 170 w 231"/>
                <a:gd name="T63" fmla="*/ 277 h 708"/>
                <a:gd name="T64" fmla="*/ 170 w 231"/>
                <a:gd name="T65" fmla="*/ 277 h 708"/>
                <a:gd name="T66" fmla="*/ 171 w 231"/>
                <a:gd name="T67" fmla="*/ 271 h 708"/>
                <a:gd name="T68" fmla="*/ 171 w 231"/>
                <a:gd name="T69" fmla="*/ 248 h 708"/>
                <a:gd name="T70" fmla="*/ 182 w 231"/>
                <a:gd name="T71" fmla="*/ 226 h 708"/>
                <a:gd name="T72" fmla="*/ 201 w 231"/>
                <a:gd name="T73" fmla="*/ 207 h 708"/>
                <a:gd name="T74" fmla="*/ 218 w 231"/>
                <a:gd name="T75" fmla="*/ 179 h 708"/>
                <a:gd name="T76" fmla="*/ 228 w 231"/>
                <a:gd name="T77" fmla="*/ 143 h 708"/>
                <a:gd name="T78" fmla="*/ 229 w 231"/>
                <a:gd name="T79" fmla="*/ 105 h 708"/>
                <a:gd name="T80" fmla="*/ 222 w 231"/>
                <a:gd name="T81" fmla="*/ 70 h 708"/>
                <a:gd name="T82" fmla="*/ 204 w 231"/>
                <a:gd name="T83" fmla="*/ 37 h 708"/>
                <a:gd name="T84" fmla="*/ 180 w 231"/>
                <a:gd name="T85" fmla="*/ 12 h 7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1"/>
                <a:gd name="T130" fmla="*/ 0 h 708"/>
                <a:gd name="T131" fmla="*/ 231 w 231"/>
                <a:gd name="T132" fmla="*/ 708 h 7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1" h="708">
                  <a:moveTo>
                    <a:pt x="166" y="0"/>
                  </a:moveTo>
                  <a:lnTo>
                    <a:pt x="169" y="16"/>
                  </a:lnTo>
                  <a:lnTo>
                    <a:pt x="167" y="32"/>
                  </a:lnTo>
                  <a:lnTo>
                    <a:pt x="161" y="50"/>
                  </a:lnTo>
                  <a:lnTo>
                    <a:pt x="151" y="67"/>
                  </a:lnTo>
                  <a:lnTo>
                    <a:pt x="156" y="75"/>
                  </a:lnTo>
                  <a:lnTo>
                    <a:pt x="162" y="88"/>
                  </a:lnTo>
                  <a:lnTo>
                    <a:pt x="170" y="103"/>
                  </a:lnTo>
                  <a:lnTo>
                    <a:pt x="179" y="118"/>
                  </a:lnTo>
                  <a:lnTo>
                    <a:pt x="188" y="133"/>
                  </a:lnTo>
                  <a:lnTo>
                    <a:pt x="194" y="146"/>
                  </a:lnTo>
                  <a:lnTo>
                    <a:pt x="199" y="153"/>
                  </a:lnTo>
                  <a:lnTo>
                    <a:pt x="200" y="157"/>
                  </a:lnTo>
                  <a:lnTo>
                    <a:pt x="201" y="162"/>
                  </a:lnTo>
                  <a:lnTo>
                    <a:pt x="201" y="167"/>
                  </a:lnTo>
                  <a:lnTo>
                    <a:pt x="200" y="174"/>
                  </a:lnTo>
                  <a:lnTo>
                    <a:pt x="196" y="177"/>
                  </a:lnTo>
                  <a:lnTo>
                    <a:pt x="99" y="282"/>
                  </a:lnTo>
                  <a:lnTo>
                    <a:pt x="95" y="285"/>
                  </a:lnTo>
                  <a:lnTo>
                    <a:pt x="90" y="288"/>
                  </a:lnTo>
                  <a:lnTo>
                    <a:pt x="86" y="288"/>
                  </a:lnTo>
                  <a:lnTo>
                    <a:pt x="81" y="288"/>
                  </a:lnTo>
                  <a:lnTo>
                    <a:pt x="79" y="286"/>
                  </a:lnTo>
                  <a:lnTo>
                    <a:pt x="72" y="285"/>
                  </a:lnTo>
                  <a:lnTo>
                    <a:pt x="64" y="282"/>
                  </a:lnTo>
                  <a:lnTo>
                    <a:pt x="53" y="279"/>
                  </a:lnTo>
                  <a:lnTo>
                    <a:pt x="42" y="276"/>
                  </a:lnTo>
                  <a:lnTo>
                    <a:pt x="31" y="272"/>
                  </a:lnTo>
                  <a:lnTo>
                    <a:pt x="22" y="270"/>
                  </a:lnTo>
                  <a:lnTo>
                    <a:pt x="14" y="267"/>
                  </a:lnTo>
                  <a:lnTo>
                    <a:pt x="10" y="271"/>
                  </a:lnTo>
                  <a:lnTo>
                    <a:pt x="8" y="275"/>
                  </a:lnTo>
                  <a:lnTo>
                    <a:pt x="4" y="279"/>
                  </a:lnTo>
                  <a:lnTo>
                    <a:pt x="0" y="281"/>
                  </a:lnTo>
                  <a:lnTo>
                    <a:pt x="7" y="289"/>
                  </a:lnTo>
                  <a:lnTo>
                    <a:pt x="13" y="295"/>
                  </a:lnTo>
                  <a:lnTo>
                    <a:pt x="18" y="300"/>
                  </a:lnTo>
                  <a:lnTo>
                    <a:pt x="19" y="303"/>
                  </a:lnTo>
                  <a:lnTo>
                    <a:pt x="22" y="305"/>
                  </a:lnTo>
                  <a:lnTo>
                    <a:pt x="23" y="308"/>
                  </a:lnTo>
                  <a:lnTo>
                    <a:pt x="24" y="312"/>
                  </a:lnTo>
                  <a:lnTo>
                    <a:pt x="24" y="315"/>
                  </a:lnTo>
                  <a:lnTo>
                    <a:pt x="22" y="372"/>
                  </a:lnTo>
                  <a:lnTo>
                    <a:pt x="18" y="499"/>
                  </a:lnTo>
                  <a:lnTo>
                    <a:pt x="13" y="630"/>
                  </a:lnTo>
                  <a:lnTo>
                    <a:pt x="10" y="699"/>
                  </a:lnTo>
                  <a:lnTo>
                    <a:pt x="14" y="701"/>
                  </a:lnTo>
                  <a:lnTo>
                    <a:pt x="18" y="702"/>
                  </a:lnTo>
                  <a:lnTo>
                    <a:pt x="22" y="705"/>
                  </a:lnTo>
                  <a:lnTo>
                    <a:pt x="26" y="708"/>
                  </a:lnTo>
                  <a:lnTo>
                    <a:pt x="41" y="306"/>
                  </a:lnTo>
                  <a:lnTo>
                    <a:pt x="79" y="308"/>
                  </a:lnTo>
                  <a:lnTo>
                    <a:pt x="88" y="308"/>
                  </a:lnTo>
                  <a:lnTo>
                    <a:pt x="136" y="310"/>
                  </a:lnTo>
                  <a:lnTo>
                    <a:pt x="137" y="309"/>
                  </a:lnTo>
                  <a:lnTo>
                    <a:pt x="137" y="308"/>
                  </a:lnTo>
                  <a:lnTo>
                    <a:pt x="138" y="306"/>
                  </a:lnTo>
                  <a:lnTo>
                    <a:pt x="142" y="303"/>
                  </a:lnTo>
                  <a:lnTo>
                    <a:pt x="151" y="295"/>
                  </a:lnTo>
                  <a:lnTo>
                    <a:pt x="161" y="285"/>
                  </a:lnTo>
                  <a:lnTo>
                    <a:pt x="170" y="277"/>
                  </a:lnTo>
                  <a:lnTo>
                    <a:pt x="171" y="277"/>
                  </a:lnTo>
                  <a:lnTo>
                    <a:pt x="171" y="271"/>
                  </a:lnTo>
                  <a:lnTo>
                    <a:pt x="171" y="261"/>
                  </a:lnTo>
                  <a:lnTo>
                    <a:pt x="171" y="248"/>
                  </a:lnTo>
                  <a:lnTo>
                    <a:pt x="172" y="234"/>
                  </a:lnTo>
                  <a:lnTo>
                    <a:pt x="182" y="226"/>
                  </a:lnTo>
                  <a:lnTo>
                    <a:pt x="193" y="217"/>
                  </a:lnTo>
                  <a:lnTo>
                    <a:pt x="201" y="207"/>
                  </a:lnTo>
                  <a:lnTo>
                    <a:pt x="209" y="195"/>
                  </a:lnTo>
                  <a:lnTo>
                    <a:pt x="218" y="179"/>
                  </a:lnTo>
                  <a:lnTo>
                    <a:pt x="224" y="161"/>
                  </a:lnTo>
                  <a:lnTo>
                    <a:pt x="228" y="143"/>
                  </a:lnTo>
                  <a:lnTo>
                    <a:pt x="231" y="124"/>
                  </a:lnTo>
                  <a:lnTo>
                    <a:pt x="229" y="105"/>
                  </a:lnTo>
                  <a:lnTo>
                    <a:pt x="227" y="86"/>
                  </a:lnTo>
                  <a:lnTo>
                    <a:pt x="222" y="70"/>
                  </a:lnTo>
                  <a:lnTo>
                    <a:pt x="214" y="52"/>
                  </a:lnTo>
                  <a:lnTo>
                    <a:pt x="204" y="37"/>
                  </a:lnTo>
                  <a:lnTo>
                    <a:pt x="194" y="23"/>
                  </a:lnTo>
                  <a:lnTo>
                    <a:pt x="180" y="12"/>
                  </a:lnTo>
                  <a:lnTo>
                    <a:pt x="166" y="0"/>
                  </a:lnTo>
                  <a:close/>
                </a:path>
              </a:pathLst>
            </a:custGeom>
            <a:solidFill>
              <a:srgbClr val="BFDDFF"/>
            </a:solidFill>
            <a:ln w="9525">
              <a:noFill/>
              <a:round/>
              <a:headEnd/>
              <a:tailEnd/>
            </a:ln>
          </p:spPr>
          <p:txBody>
            <a:bodyPr/>
            <a:lstStyle/>
            <a:p>
              <a:endParaRPr lang="en-US"/>
            </a:p>
          </p:txBody>
        </p:sp>
        <p:sp>
          <p:nvSpPr>
            <p:cNvPr id="23589" name="Freeform 80"/>
            <p:cNvSpPr>
              <a:spLocks/>
            </p:cNvSpPr>
            <p:nvPr/>
          </p:nvSpPr>
          <p:spPr bwMode="auto">
            <a:xfrm>
              <a:off x="1837" y="3249"/>
              <a:ext cx="123" cy="181"/>
            </a:xfrm>
            <a:custGeom>
              <a:avLst/>
              <a:gdLst>
                <a:gd name="T0" fmla="*/ 312 w 367"/>
                <a:gd name="T1" fmla="*/ 161 h 545"/>
                <a:gd name="T2" fmla="*/ 288 w 367"/>
                <a:gd name="T3" fmla="*/ 92 h 545"/>
                <a:gd name="T4" fmla="*/ 367 w 367"/>
                <a:gd name="T5" fmla="*/ 9 h 545"/>
                <a:gd name="T6" fmla="*/ 361 w 367"/>
                <a:gd name="T7" fmla="*/ 6 h 545"/>
                <a:gd name="T8" fmla="*/ 355 w 367"/>
                <a:gd name="T9" fmla="*/ 4 h 545"/>
                <a:gd name="T10" fmla="*/ 350 w 367"/>
                <a:gd name="T11" fmla="*/ 2 h 545"/>
                <a:gd name="T12" fmla="*/ 347 w 367"/>
                <a:gd name="T13" fmla="*/ 0 h 545"/>
                <a:gd name="T14" fmla="*/ 340 w 367"/>
                <a:gd name="T15" fmla="*/ 7 h 545"/>
                <a:gd name="T16" fmla="*/ 330 w 367"/>
                <a:gd name="T17" fmla="*/ 18 h 545"/>
                <a:gd name="T18" fmla="*/ 318 w 367"/>
                <a:gd name="T19" fmla="*/ 30 h 545"/>
                <a:gd name="T20" fmla="*/ 305 w 367"/>
                <a:gd name="T21" fmla="*/ 44 h 545"/>
                <a:gd name="T22" fmla="*/ 292 w 367"/>
                <a:gd name="T23" fmla="*/ 58 h 545"/>
                <a:gd name="T24" fmla="*/ 281 w 367"/>
                <a:gd name="T25" fmla="*/ 71 h 545"/>
                <a:gd name="T26" fmla="*/ 271 w 367"/>
                <a:gd name="T27" fmla="*/ 81 h 545"/>
                <a:gd name="T28" fmla="*/ 264 w 367"/>
                <a:gd name="T29" fmla="*/ 87 h 545"/>
                <a:gd name="T30" fmla="*/ 271 w 367"/>
                <a:gd name="T31" fmla="*/ 104 h 545"/>
                <a:gd name="T32" fmla="*/ 278 w 367"/>
                <a:gd name="T33" fmla="*/ 125 h 545"/>
                <a:gd name="T34" fmla="*/ 286 w 367"/>
                <a:gd name="T35" fmla="*/ 145 h 545"/>
                <a:gd name="T36" fmla="*/ 288 w 367"/>
                <a:gd name="T37" fmla="*/ 153 h 545"/>
                <a:gd name="T38" fmla="*/ 290 w 367"/>
                <a:gd name="T39" fmla="*/ 158 h 545"/>
                <a:gd name="T40" fmla="*/ 290 w 367"/>
                <a:gd name="T41" fmla="*/ 162 h 545"/>
                <a:gd name="T42" fmla="*/ 288 w 367"/>
                <a:gd name="T43" fmla="*/ 167 h 545"/>
                <a:gd name="T44" fmla="*/ 286 w 367"/>
                <a:gd name="T45" fmla="*/ 171 h 545"/>
                <a:gd name="T46" fmla="*/ 283 w 367"/>
                <a:gd name="T47" fmla="*/ 173 h 545"/>
                <a:gd name="T48" fmla="*/ 278 w 367"/>
                <a:gd name="T49" fmla="*/ 178 h 545"/>
                <a:gd name="T50" fmla="*/ 272 w 367"/>
                <a:gd name="T51" fmla="*/ 186 h 545"/>
                <a:gd name="T52" fmla="*/ 266 w 367"/>
                <a:gd name="T53" fmla="*/ 192 h 545"/>
                <a:gd name="T54" fmla="*/ 266 w 367"/>
                <a:gd name="T55" fmla="*/ 204 h 545"/>
                <a:gd name="T56" fmla="*/ 267 w 367"/>
                <a:gd name="T57" fmla="*/ 217 h 545"/>
                <a:gd name="T58" fmla="*/ 267 w 367"/>
                <a:gd name="T59" fmla="*/ 230 h 545"/>
                <a:gd name="T60" fmla="*/ 267 w 367"/>
                <a:gd name="T61" fmla="*/ 235 h 545"/>
                <a:gd name="T62" fmla="*/ 267 w 367"/>
                <a:gd name="T63" fmla="*/ 239 h 545"/>
                <a:gd name="T64" fmla="*/ 266 w 367"/>
                <a:gd name="T65" fmla="*/ 242 h 545"/>
                <a:gd name="T66" fmla="*/ 264 w 367"/>
                <a:gd name="T67" fmla="*/ 245 h 545"/>
                <a:gd name="T68" fmla="*/ 262 w 367"/>
                <a:gd name="T69" fmla="*/ 248 h 545"/>
                <a:gd name="T70" fmla="*/ 259 w 367"/>
                <a:gd name="T71" fmla="*/ 250 h 545"/>
                <a:gd name="T72" fmla="*/ 252 w 367"/>
                <a:gd name="T73" fmla="*/ 259 h 545"/>
                <a:gd name="T74" fmla="*/ 239 w 367"/>
                <a:gd name="T75" fmla="*/ 272 h 545"/>
                <a:gd name="T76" fmla="*/ 223 w 367"/>
                <a:gd name="T77" fmla="*/ 290 h 545"/>
                <a:gd name="T78" fmla="*/ 204 w 367"/>
                <a:gd name="T79" fmla="*/ 310 h 545"/>
                <a:gd name="T80" fmla="*/ 182 w 367"/>
                <a:gd name="T81" fmla="*/ 333 h 545"/>
                <a:gd name="T82" fmla="*/ 159 w 367"/>
                <a:gd name="T83" fmla="*/ 357 h 545"/>
                <a:gd name="T84" fmla="*/ 137 w 367"/>
                <a:gd name="T85" fmla="*/ 382 h 545"/>
                <a:gd name="T86" fmla="*/ 113 w 367"/>
                <a:gd name="T87" fmla="*/ 409 h 545"/>
                <a:gd name="T88" fmla="*/ 88 w 367"/>
                <a:gd name="T89" fmla="*/ 433 h 545"/>
                <a:gd name="T90" fmla="*/ 67 w 367"/>
                <a:gd name="T91" fmla="*/ 457 h 545"/>
                <a:gd name="T92" fmla="*/ 47 w 367"/>
                <a:gd name="T93" fmla="*/ 478 h 545"/>
                <a:gd name="T94" fmla="*/ 29 w 367"/>
                <a:gd name="T95" fmla="*/ 497 h 545"/>
                <a:gd name="T96" fmla="*/ 15 w 367"/>
                <a:gd name="T97" fmla="*/ 512 h 545"/>
                <a:gd name="T98" fmla="*/ 5 w 367"/>
                <a:gd name="T99" fmla="*/ 524 h 545"/>
                <a:gd name="T100" fmla="*/ 0 w 367"/>
                <a:gd name="T101" fmla="*/ 529 h 545"/>
                <a:gd name="T102" fmla="*/ 1 w 367"/>
                <a:gd name="T103" fmla="*/ 532 h 545"/>
                <a:gd name="T104" fmla="*/ 2 w 367"/>
                <a:gd name="T105" fmla="*/ 536 h 545"/>
                <a:gd name="T106" fmla="*/ 4 w 367"/>
                <a:gd name="T107" fmla="*/ 540 h 545"/>
                <a:gd name="T108" fmla="*/ 5 w 367"/>
                <a:gd name="T109" fmla="*/ 545 h 545"/>
                <a:gd name="T110" fmla="*/ 280 w 367"/>
                <a:gd name="T111" fmla="*/ 253 h 545"/>
                <a:gd name="T112" fmla="*/ 280 w 367"/>
                <a:gd name="T113" fmla="*/ 200 h 545"/>
                <a:gd name="T114" fmla="*/ 312 w 367"/>
                <a:gd name="T115" fmla="*/ 161 h 5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7"/>
                <a:gd name="T175" fmla="*/ 0 h 545"/>
                <a:gd name="T176" fmla="*/ 367 w 367"/>
                <a:gd name="T177" fmla="*/ 545 h 5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7" h="545">
                  <a:moveTo>
                    <a:pt x="312" y="161"/>
                  </a:moveTo>
                  <a:lnTo>
                    <a:pt x="288" y="92"/>
                  </a:lnTo>
                  <a:lnTo>
                    <a:pt x="367" y="9"/>
                  </a:lnTo>
                  <a:lnTo>
                    <a:pt x="361" y="6"/>
                  </a:lnTo>
                  <a:lnTo>
                    <a:pt x="355" y="4"/>
                  </a:lnTo>
                  <a:lnTo>
                    <a:pt x="350" y="2"/>
                  </a:lnTo>
                  <a:lnTo>
                    <a:pt x="347" y="0"/>
                  </a:lnTo>
                  <a:lnTo>
                    <a:pt x="340" y="7"/>
                  </a:lnTo>
                  <a:lnTo>
                    <a:pt x="330" y="18"/>
                  </a:lnTo>
                  <a:lnTo>
                    <a:pt x="318" y="30"/>
                  </a:lnTo>
                  <a:lnTo>
                    <a:pt x="305" y="44"/>
                  </a:lnTo>
                  <a:lnTo>
                    <a:pt x="292" y="58"/>
                  </a:lnTo>
                  <a:lnTo>
                    <a:pt x="281" y="71"/>
                  </a:lnTo>
                  <a:lnTo>
                    <a:pt x="271" y="81"/>
                  </a:lnTo>
                  <a:lnTo>
                    <a:pt x="264" y="87"/>
                  </a:lnTo>
                  <a:lnTo>
                    <a:pt x="271" y="104"/>
                  </a:lnTo>
                  <a:lnTo>
                    <a:pt x="278" y="125"/>
                  </a:lnTo>
                  <a:lnTo>
                    <a:pt x="286" y="145"/>
                  </a:lnTo>
                  <a:lnTo>
                    <a:pt x="288" y="153"/>
                  </a:lnTo>
                  <a:lnTo>
                    <a:pt x="290" y="158"/>
                  </a:lnTo>
                  <a:lnTo>
                    <a:pt x="290" y="162"/>
                  </a:lnTo>
                  <a:lnTo>
                    <a:pt x="288" y="167"/>
                  </a:lnTo>
                  <a:lnTo>
                    <a:pt x="286" y="171"/>
                  </a:lnTo>
                  <a:lnTo>
                    <a:pt x="283" y="173"/>
                  </a:lnTo>
                  <a:lnTo>
                    <a:pt x="278" y="178"/>
                  </a:lnTo>
                  <a:lnTo>
                    <a:pt x="272" y="186"/>
                  </a:lnTo>
                  <a:lnTo>
                    <a:pt x="266" y="192"/>
                  </a:lnTo>
                  <a:lnTo>
                    <a:pt x="266" y="204"/>
                  </a:lnTo>
                  <a:lnTo>
                    <a:pt x="267" y="217"/>
                  </a:lnTo>
                  <a:lnTo>
                    <a:pt x="267" y="230"/>
                  </a:lnTo>
                  <a:lnTo>
                    <a:pt x="267" y="235"/>
                  </a:lnTo>
                  <a:lnTo>
                    <a:pt x="267" y="239"/>
                  </a:lnTo>
                  <a:lnTo>
                    <a:pt x="266" y="242"/>
                  </a:lnTo>
                  <a:lnTo>
                    <a:pt x="264" y="245"/>
                  </a:lnTo>
                  <a:lnTo>
                    <a:pt x="262" y="248"/>
                  </a:lnTo>
                  <a:lnTo>
                    <a:pt x="259" y="250"/>
                  </a:lnTo>
                  <a:lnTo>
                    <a:pt x="252" y="259"/>
                  </a:lnTo>
                  <a:lnTo>
                    <a:pt x="239" y="272"/>
                  </a:lnTo>
                  <a:lnTo>
                    <a:pt x="223" y="290"/>
                  </a:lnTo>
                  <a:lnTo>
                    <a:pt x="204" y="310"/>
                  </a:lnTo>
                  <a:lnTo>
                    <a:pt x="182" y="333"/>
                  </a:lnTo>
                  <a:lnTo>
                    <a:pt x="159" y="357"/>
                  </a:lnTo>
                  <a:lnTo>
                    <a:pt x="137" y="382"/>
                  </a:lnTo>
                  <a:lnTo>
                    <a:pt x="113" y="409"/>
                  </a:lnTo>
                  <a:lnTo>
                    <a:pt x="88" y="433"/>
                  </a:lnTo>
                  <a:lnTo>
                    <a:pt x="67" y="457"/>
                  </a:lnTo>
                  <a:lnTo>
                    <a:pt x="47" y="478"/>
                  </a:lnTo>
                  <a:lnTo>
                    <a:pt x="29" y="497"/>
                  </a:lnTo>
                  <a:lnTo>
                    <a:pt x="15" y="512"/>
                  </a:lnTo>
                  <a:lnTo>
                    <a:pt x="5" y="524"/>
                  </a:lnTo>
                  <a:lnTo>
                    <a:pt x="0" y="529"/>
                  </a:lnTo>
                  <a:lnTo>
                    <a:pt x="1" y="532"/>
                  </a:lnTo>
                  <a:lnTo>
                    <a:pt x="2" y="536"/>
                  </a:lnTo>
                  <a:lnTo>
                    <a:pt x="4" y="540"/>
                  </a:lnTo>
                  <a:lnTo>
                    <a:pt x="5" y="545"/>
                  </a:lnTo>
                  <a:lnTo>
                    <a:pt x="280" y="253"/>
                  </a:lnTo>
                  <a:lnTo>
                    <a:pt x="280" y="200"/>
                  </a:lnTo>
                  <a:lnTo>
                    <a:pt x="312" y="161"/>
                  </a:lnTo>
                  <a:close/>
                </a:path>
              </a:pathLst>
            </a:custGeom>
            <a:solidFill>
              <a:srgbClr val="FFFFFF"/>
            </a:solidFill>
            <a:ln w="9525">
              <a:noFill/>
              <a:round/>
              <a:headEnd/>
              <a:tailEnd/>
            </a:ln>
          </p:spPr>
          <p:txBody>
            <a:bodyPr/>
            <a:lstStyle/>
            <a:p>
              <a:endParaRPr lang="en-US"/>
            </a:p>
          </p:txBody>
        </p:sp>
        <p:sp>
          <p:nvSpPr>
            <p:cNvPr id="23590" name="Freeform 81"/>
            <p:cNvSpPr>
              <a:spLocks/>
            </p:cNvSpPr>
            <p:nvPr/>
          </p:nvSpPr>
          <p:spPr bwMode="auto">
            <a:xfrm>
              <a:off x="1978" y="3359"/>
              <a:ext cx="13" cy="145"/>
            </a:xfrm>
            <a:custGeom>
              <a:avLst/>
              <a:gdLst>
                <a:gd name="T0" fmla="*/ 0 w 41"/>
                <a:gd name="T1" fmla="*/ 9 h 436"/>
                <a:gd name="T2" fmla="*/ 7 w 41"/>
                <a:gd name="T3" fmla="*/ 17 h 436"/>
                <a:gd name="T4" fmla="*/ 13 w 41"/>
                <a:gd name="T5" fmla="*/ 23 h 436"/>
                <a:gd name="T6" fmla="*/ 18 w 41"/>
                <a:gd name="T7" fmla="*/ 28 h 436"/>
                <a:gd name="T8" fmla="*/ 19 w 41"/>
                <a:gd name="T9" fmla="*/ 31 h 436"/>
                <a:gd name="T10" fmla="*/ 22 w 41"/>
                <a:gd name="T11" fmla="*/ 33 h 436"/>
                <a:gd name="T12" fmla="*/ 23 w 41"/>
                <a:gd name="T13" fmla="*/ 36 h 436"/>
                <a:gd name="T14" fmla="*/ 24 w 41"/>
                <a:gd name="T15" fmla="*/ 40 h 436"/>
                <a:gd name="T16" fmla="*/ 24 w 41"/>
                <a:gd name="T17" fmla="*/ 43 h 436"/>
                <a:gd name="T18" fmla="*/ 22 w 41"/>
                <a:gd name="T19" fmla="*/ 100 h 436"/>
                <a:gd name="T20" fmla="*/ 18 w 41"/>
                <a:gd name="T21" fmla="*/ 227 h 436"/>
                <a:gd name="T22" fmla="*/ 13 w 41"/>
                <a:gd name="T23" fmla="*/ 358 h 436"/>
                <a:gd name="T24" fmla="*/ 10 w 41"/>
                <a:gd name="T25" fmla="*/ 427 h 436"/>
                <a:gd name="T26" fmla="*/ 14 w 41"/>
                <a:gd name="T27" fmla="*/ 429 h 436"/>
                <a:gd name="T28" fmla="*/ 18 w 41"/>
                <a:gd name="T29" fmla="*/ 430 h 436"/>
                <a:gd name="T30" fmla="*/ 22 w 41"/>
                <a:gd name="T31" fmla="*/ 433 h 436"/>
                <a:gd name="T32" fmla="*/ 26 w 41"/>
                <a:gd name="T33" fmla="*/ 436 h 436"/>
                <a:gd name="T34" fmla="*/ 41 w 41"/>
                <a:gd name="T35" fmla="*/ 34 h 436"/>
                <a:gd name="T36" fmla="*/ 10 w 41"/>
                <a:gd name="T37" fmla="*/ 0 h 436"/>
                <a:gd name="T38" fmla="*/ 8 w 41"/>
                <a:gd name="T39" fmla="*/ 3 h 436"/>
                <a:gd name="T40" fmla="*/ 5 w 41"/>
                <a:gd name="T41" fmla="*/ 5 h 436"/>
                <a:gd name="T42" fmla="*/ 3 w 41"/>
                <a:gd name="T43" fmla="*/ 7 h 436"/>
                <a:gd name="T44" fmla="*/ 0 w 41"/>
                <a:gd name="T45" fmla="*/ 9 h 4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436"/>
                <a:gd name="T71" fmla="*/ 41 w 41"/>
                <a:gd name="T72" fmla="*/ 436 h 4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436">
                  <a:moveTo>
                    <a:pt x="0" y="9"/>
                  </a:moveTo>
                  <a:lnTo>
                    <a:pt x="7" y="17"/>
                  </a:lnTo>
                  <a:lnTo>
                    <a:pt x="13" y="23"/>
                  </a:lnTo>
                  <a:lnTo>
                    <a:pt x="18" y="28"/>
                  </a:lnTo>
                  <a:lnTo>
                    <a:pt x="19" y="31"/>
                  </a:lnTo>
                  <a:lnTo>
                    <a:pt x="22" y="33"/>
                  </a:lnTo>
                  <a:lnTo>
                    <a:pt x="23" y="36"/>
                  </a:lnTo>
                  <a:lnTo>
                    <a:pt x="24" y="40"/>
                  </a:lnTo>
                  <a:lnTo>
                    <a:pt x="24" y="43"/>
                  </a:lnTo>
                  <a:lnTo>
                    <a:pt x="22" y="100"/>
                  </a:lnTo>
                  <a:lnTo>
                    <a:pt x="18" y="227"/>
                  </a:lnTo>
                  <a:lnTo>
                    <a:pt x="13" y="358"/>
                  </a:lnTo>
                  <a:lnTo>
                    <a:pt x="10" y="427"/>
                  </a:lnTo>
                  <a:lnTo>
                    <a:pt x="14" y="429"/>
                  </a:lnTo>
                  <a:lnTo>
                    <a:pt x="18" y="430"/>
                  </a:lnTo>
                  <a:lnTo>
                    <a:pt x="22" y="433"/>
                  </a:lnTo>
                  <a:lnTo>
                    <a:pt x="26" y="436"/>
                  </a:lnTo>
                  <a:lnTo>
                    <a:pt x="41" y="34"/>
                  </a:lnTo>
                  <a:lnTo>
                    <a:pt x="10" y="0"/>
                  </a:lnTo>
                  <a:lnTo>
                    <a:pt x="8" y="3"/>
                  </a:lnTo>
                  <a:lnTo>
                    <a:pt x="5" y="5"/>
                  </a:lnTo>
                  <a:lnTo>
                    <a:pt x="3" y="7"/>
                  </a:lnTo>
                  <a:lnTo>
                    <a:pt x="0" y="9"/>
                  </a:lnTo>
                  <a:close/>
                </a:path>
              </a:pathLst>
            </a:custGeom>
            <a:solidFill>
              <a:srgbClr val="FFFFFF"/>
            </a:solidFill>
            <a:ln w="9525">
              <a:noFill/>
              <a:round/>
              <a:headEnd/>
              <a:tailEnd/>
            </a:ln>
          </p:spPr>
          <p:txBody>
            <a:bodyPr/>
            <a:lstStyle/>
            <a:p>
              <a:endParaRPr lang="en-US"/>
            </a:p>
          </p:txBody>
        </p:sp>
        <p:sp>
          <p:nvSpPr>
            <p:cNvPr id="23591" name="Freeform 82"/>
            <p:cNvSpPr>
              <a:spLocks/>
            </p:cNvSpPr>
            <p:nvPr/>
          </p:nvSpPr>
          <p:spPr bwMode="auto">
            <a:xfrm>
              <a:off x="2122" y="3457"/>
              <a:ext cx="54" cy="55"/>
            </a:xfrm>
            <a:custGeom>
              <a:avLst/>
              <a:gdLst>
                <a:gd name="T0" fmla="*/ 163 w 163"/>
                <a:gd name="T1" fmla="*/ 82 h 163"/>
                <a:gd name="T2" fmla="*/ 162 w 163"/>
                <a:gd name="T3" fmla="*/ 99 h 163"/>
                <a:gd name="T4" fmla="*/ 157 w 163"/>
                <a:gd name="T5" fmla="*/ 114 h 163"/>
                <a:gd name="T6" fmla="*/ 149 w 163"/>
                <a:gd name="T7" fmla="*/ 128 h 163"/>
                <a:gd name="T8" fmla="*/ 139 w 163"/>
                <a:gd name="T9" fmla="*/ 139 h 163"/>
                <a:gd name="T10" fmla="*/ 126 w 163"/>
                <a:gd name="T11" fmla="*/ 149 h 163"/>
                <a:gd name="T12" fmla="*/ 112 w 163"/>
                <a:gd name="T13" fmla="*/ 157 h 163"/>
                <a:gd name="T14" fmla="*/ 97 w 163"/>
                <a:gd name="T15" fmla="*/ 162 h 163"/>
                <a:gd name="T16" fmla="*/ 81 w 163"/>
                <a:gd name="T17" fmla="*/ 163 h 163"/>
                <a:gd name="T18" fmla="*/ 64 w 163"/>
                <a:gd name="T19" fmla="*/ 162 h 163"/>
                <a:gd name="T20" fmla="*/ 49 w 163"/>
                <a:gd name="T21" fmla="*/ 157 h 163"/>
                <a:gd name="T22" fmla="*/ 35 w 163"/>
                <a:gd name="T23" fmla="*/ 149 h 163"/>
                <a:gd name="T24" fmla="*/ 24 w 163"/>
                <a:gd name="T25" fmla="*/ 139 h 163"/>
                <a:gd name="T26" fmla="*/ 14 w 163"/>
                <a:gd name="T27" fmla="*/ 128 h 163"/>
                <a:gd name="T28" fmla="*/ 6 w 163"/>
                <a:gd name="T29" fmla="*/ 114 h 163"/>
                <a:gd name="T30" fmla="*/ 1 w 163"/>
                <a:gd name="T31" fmla="*/ 99 h 163"/>
                <a:gd name="T32" fmla="*/ 0 w 163"/>
                <a:gd name="T33" fmla="*/ 82 h 163"/>
                <a:gd name="T34" fmla="*/ 1 w 163"/>
                <a:gd name="T35" fmla="*/ 66 h 163"/>
                <a:gd name="T36" fmla="*/ 6 w 163"/>
                <a:gd name="T37" fmla="*/ 51 h 163"/>
                <a:gd name="T38" fmla="*/ 14 w 163"/>
                <a:gd name="T39" fmla="*/ 37 h 163"/>
                <a:gd name="T40" fmla="*/ 24 w 163"/>
                <a:gd name="T41" fmla="*/ 24 h 163"/>
                <a:gd name="T42" fmla="*/ 35 w 163"/>
                <a:gd name="T43" fmla="*/ 14 h 163"/>
                <a:gd name="T44" fmla="*/ 49 w 163"/>
                <a:gd name="T45" fmla="*/ 6 h 163"/>
                <a:gd name="T46" fmla="*/ 64 w 163"/>
                <a:gd name="T47" fmla="*/ 1 h 163"/>
                <a:gd name="T48" fmla="*/ 81 w 163"/>
                <a:gd name="T49" fmla="*/ 0 h 163"/>
                <a:gd name="T50" fmla="*/ 97 w 163"/>
                <a:gd name="T51" fmla="*/ 1 h 163"/>
                <a:gd name="T52" fmla="*/ 112 w 163"/>
                <a:gd name="T53" fmla="*/ 6 h 163"/>
                <a:gd name="T54" fmla="*/ 126 w 163"/>
                <a:gd name="T55" fmla="*/ 14 h 163"/>
                <a:gd name="T56" fmla="*/ 139 w 163"/>
                <a:gd name="T57" fmla="*/ 24 h 163"/>
                <a:gd name="T58" fmla="*/ 149 w 163"/>
                <a:gd name="T59" fmla="*/ 37 h 163"/>
                <a:gd name="T60" fmla="*/ 157 w 163"/>
                <a:gd name="T61" fmla="*/ 51 h 163"/>
                <a:gd name="T62" fmla="*/ 162 w 163"/>
                <a:gd name="T63" fmla="*/ 66 h 163"/>
                <a:gd name="T64" fmla="*/ 163 w 163"/>
                <a:gd name="T65" fmla="*/ 82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63"/>
                <a:gd name="T101" fmla="*/ 163 w 16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63">
                  <a:moveTo>
                    <a:pt x="163" y="82"/>
                  </a:moveTo>
                  <a:lnTo>
                    <a:pt x="162" y="99"/>
                  </a:lnTo>
                  <a:lnTo>
                    <a:pt x="157" y="114"/>
                  </a:lnTo>
                  <a:lnTo>
                    <a:pt x="149" y="128"/>
                  </a:lnTo>
                  <a:lnTo>
                    <a:pt x="139" y="139"/>
                  </a:lnTo>
                  <a:lnTo>
                    <a:pt x="126" y="149"/>
                  </a:lnTo>
                  <a:lnTo>
                    <a:pt x="112" y="157"/>
                  </a:lnTo>
                  <a:lnTo>
                    <a:pt x="97" y="162"/>
                  </a:lnTo>
                  <a:lnTo>
                    <a:pt x="81" y="163"/>
                  </a:lnTo>
                  <a:lnTo>
                    <a:pt x="64" y="162"/>
                  </a:lnTo>
                  <a:lnTo>
                    <a:pt x="49" y="157"/>
                  </a:lnTo>
                  <a:lnTo>
                    <a:pt x="35" y="149"/>
                  </a:lnTo>
                  <a:lnTo>
                    <a:pt x="24" y="139"/>
                  </a:lnTo>
                  <a:lnTo>
                    <a:pt x="14" y="128"/>
                  </a:lnTo>
                  <a:lnTo>
                    <a:pt x="6" y="114"/>
                  </a:lnTo>
                  <a:lnTo>
                    <a:pt x="1" y="99"/>
                  </a:lnTo>
                  <a:lnTo>
                    <a:pt x="0" y="82"/>
                  </a:lnTo>
                  <a:lnTo>
                    <a:pt x="1" y="66"/>
                  </a:lnTo>
                  <a:lnTo>
                    <a:pt x="6" y="51"/>
                  </a:lnTo>
                  <a:lnTo>
                    <a:pt x="14" y="37"/>
                  </a:lnTo>
                  <a:lnTo>
                    <a:pt x="24" y="24"/>
                  </a:lnTo>
                  <a:lnTo>
                    <a:pt x="35" y="14"/>
                  </a:lnTo>
                  <a:lnTo>
                    <a:pt x="49" y="6"/>
                  </a:lnTo>
                  <a:lnTo>
                    <a:pt x="64" y="1"/>
                  </a:lnTo>
                  <a:lnTo>
                    <a:pt x="81" y="0"/>
                  </a:lnTo>
                  <a:lnTo>
                    <a:pt x="97" y="1"/>
                  </a:lnTo>
                  <a:lnTo>
                    <a:pt x="112" y="6"/>
                  </a:lnTo>
                  <a:lnTo>
                    <a:pt x="126" y="14"/>
                  </a:lnTo>
                  <a:lnTo>
                    <a:pt x="139" y="24"/>
                  </a:lnTo>
                  <a:lnTo>
                    <a:pt x="149" y="37"/>
                  </a:lnTo>
                  <a:lnTo>
                    <a:pt x="157" y="51"/>
                  </a:lnTo>
                  <a:lnTo>
                    <a:pt x="162" y="66"/>
                  </a:lnTo>
                  <a:lnTo>
                    <a:pt x="163" y="82"/>
                  </a:lnTo>
                  <a:close/>
                </a:path>
              </a:pathLst>
            </a:custGeom>
            <a:solidFill>
              <a:srgbClr val="FF66FF"/>
            </a:solidFill>
            <a:ln w="9525">
              <a:noFill/>
              <a:round/>
              <a:headEnd/>
              <a:tailEnd/>
            </a:ln>
          </p:spPr>
          <p:txBody>
            <a:bodyPr/>
            <a:lstStyle/>
            <a:p>
              <a:endParaRPr lang="en-US"/>
            </a:p>
          </p:txBody>
        </p:sp>
      </p:grpSp>
      <p:sp>
        <p:nvSpPr>
          <p:cNvPr id="57"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
        <p:nvSpPr>
          <p:cNvPr id="58" name="Text Box 182"/>
          <p:cNvSpPr txBox="1">
            <a:spLocks noChangeArrowheads="1"/>
          </p:cNvSpPr>
          <p:nvPr/>
        </p:nvSpPr>
        <p:spPr bwMode="auto">
          <a:xfrm>
            <a:off x="2771800" y="5877272"/>
            <a:ext cx="3960589" cy="338554"/>
          </a:xfrm>
          <a:prstGeom prst="rect">
            <a:avLst/>
          </a:prstGeom>
          <a:noFill/>
          <a:ln w="9525">
            <a:noFill/>
            <a:miter lim="800000"/>
            <a:headEnd/>
            <a:tailEnd/>
          </a:ln>
        </p:spPr>
        <p:txBody>
          <a:bodyPr wrap="square">
            <a:spAutoFit/>
          </a:bodyPr>
          <a:lstStyle/>
          <a:p>
            <a:pPr>
              <a:spcBef>
                <a:spcPct val="50000"/>
              </a:spcBef>
            </a:pPr>
            <a:r>
              <a:rPr lang="en-US" altLang="zh-TW" sz="1600" b="1" dirty="0" smtClean="0">
                <a:solidFill>
                  <a:srgbClr val="00B050"/>
                </a:solidFill>
                <a:latin typeface="Cambria" pitchFamily="18" charset="0"/>
                <a:ea typeface="新細明體" charset="-120"/>
                <a:cs typeface="Calibri" pitchFamily="34" charset="0"/>
              </a:rPr>
              <a:t>Which one? A1+A2 vs. B1 + B2</a:t>
            </a:r>
            <a:endParaRPr lang="en-US" altLang="zh-TW" sz="1600" b="1" dirty="0">
              <a:solidFill>
                <a:srgbClr val="00B050"/>
              </a:solidFill>
              <a:latin typeface="Cambria" pitchFamily="18" charset="0"/>
              <a:ea typeface="新細明體" charset="-120"/>
              <a:cs typeface="Calibri" pitchFamily="34" charset="0"/>
            </a:endParaRPr>
          </a:p>
        </p:txBody>
      </p:sp>
      <p:sp>
        <p:nvSpPr>
          <p:cNvPr id="59" name="Text Box 8"/>
          <p:cNvSpPr txBox="1">
            <a:spLocks noChangeArrowheads="1"/>
          </p:cNvSpPr>
          <p:nvPr/>
        </p:nvSpPr>
        <p:spPr bwMode="auto">
          <a:xfrm>
            <a:off x="2123728" y="1412776"/>
            <a:ext cx="5184576" cy="740845"/>
          </a:xfrm>
          <a:prstGeom prst="rect">
            <a:avLst/>
          </a:prstGeom>
          <a:noFill/>
          <a:ln w="9525">
            <a:noFill/>
            <a:miter lim="800000"/>
            <a:headEnd/>
            <a:tailEnd/>
          </a:ln>
        </p:spPr>
        <p:txBody>
          <a:bodyPr wrap="square" lIns="90000" tIns="46800" rIns="90000" bIns="46800">
            <a:spAutoFit/>
          </a:bodyPr>
          <a:lstStyle/>
          <a:p>
            <a:pPr>
              <a:spcBef>
                <a:spcPts val="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smtClean="0">
                <a:solidFill>
                  <a:srgbClr val="7030A0"/>
                </a:solidFill>
                <a:latin typeface="Cambria" pitchFamily="18" charset="0"/>
              </a:rPr>
              <a:t>Bob’s and Alice’s </a:t>
            </a:r>
            <a:r>
              <a:rPr lang="en-GB" sz="1400" b="1" i="1" dirty="0">
                <a:solidFill>
                  <a:srgbClr val="7030A0"/>
                </a:solidFill>
                <a:latin typeface="Cambria" pitchFamily="18" charset="0"/>
              </a:rPr>
              <a:t>public </a:t>
            </a:r>
            <a:r>
              <a:rPr lang="en-GB" sz="1400" b="1" i="1" dirty="0" smtClean="0">
                <a:solidFill>
                  <a:srgbClr val="7030A0"/>
                </a:solidFill>
                <a:latin typeface="Cambria" pitchFamily="18" charset="0"/>
              </a:rPr>
              <a:t>keys </a:t>
            </a:r>
            <a:r>
              <a:rPr lang="en-GB" sz="1400" i="1" dirty="0">
                <a:solidFill>
                  <a:srgbClr val="7030A0"/>
                </a:solidFill>
                <a:latin typeface="Cambria" pitchFamily="18" charset="0"/>
              </a:rPr>
              <a:t>are publicly</a:t>
            </a:r>
            <a:r>
              <a:rPr lang="en-GB" sz="1400" b="1" i="1" dirty="0">
                <a:solidFill>
                  <a:srgbClr val="7030A0"/>
                </a:solidFill>
                <a:latin typeface="Cambria" pitchFamily="18" charset="0"/>
              </a:rPr>
              <a:t> </a:t>
            </a:r>
            <a:r>
              <a:rPr lang="en-GB" sz="1400" b="1" i="1" dirty="0" smtClean="0">
                <a:solidFill>
                  <a:srgbClr val="7030A0"/>
                </a:solidFill>
                <a:latin typeface="Cambria" pitchFamily="18" charset="0"/>
              </a:rPr>
              <a:t>available</a:t>
            </a:r>
          </a:p>
          <a:p>
            <a:pPr>
              <a:spcBef>
                <a:spcPts val="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smtClean="0">
                <a:solidFill>
                  <a:srgbClr val="7030A0"/>
                </a:solidFill>
                <a:latin typeface="Cambria" pitchFamily="18" charset="0"/>
              </a:rPr>
              <a:t>Bob’s</a:t>
            </a:r>
            <a:r>
              <a:rPr lang="en-GB" sz="1400" b="1" i="1" dirty="0" smtClean="0">
                <a:solidFill>
                  <a:srgbClr val="7030A0"/>
                </a:solidFill>
                <a:latin typeface="Cambria" pitchFamily="18" charset="0"/>
              </a:rPr>
              <a:t> private key </a:t>
            </a:r>
            <a:r>
              <a:rPr lang="en-GB" sz="1400" i="1" dirty="0" smtClean="0">
                <a:solidFill>
                  <a:srgbClr val="7030A0"/>
                </a:solidFill>
                <a:latin typeface="Cambria" pitchFamily="18" charset="0"/>
              </a:rPr>
              <a:t>is kept</a:t>
            </a:r>
            <a:r>
              <a:rPr lang="en-GB" sz="1400" b="1" i="1" dirty="0" smtClean="0">
                <a:solidFill>
                  <a:srgbClr val="7030A0"/>
                </a:solidFill>
                <a:latin typeface="Cambria" pitchFamily="18" charset="0"/>
              </a:rPr>
              <a:t> secretly </a:t>
            </a:r>
            <a:r>
              <a:rPr lang="en-GB" sz="1400" i="1" dirty="0" smtClean="0">
                <a:solidFill>
                  <a:srgbClr val="7030A0"/>
                </a:solidFill>
                <a:latin typeface="Cambria" pitchFamily="18" charset="0"/>
              </a:rPr>
              <a:t>and only can be seen by him</a:t>
            </a:r>
          </a:p>
          <a:p>
            <a:pPr>
              <a:spcBef>
                <a:spcPts val="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smtClean="0">
                <a:solidFill>
                  <a:srgbClr val="7030A0"/>
                </a:solidFill>
                <a:latin typeface="Cambria" pitchFamily="18" charset="0"/>
              </a:rPr>
              <a:t>Alice’s </a:t>
            </a:r>
            <a:r>
              <a:rPr lang="en-GB" sz="1400" b="1" i="1" dirty="0" smtClean="0">
                <a:solidFill>
                  <a:srgbClr val="7030A0"/>
                </a:solidFill>
                <a:latin typeface="Cambria" pitchFamily="18" charset="0"/>
              </a:rPr>
              <a:t>private key </a:t>
            </a:r>
            <a:r>
              <a:rPr lang="en-GB" sz="1400" i="1" dirty="0" smtClean="0">
                <a:solidFill>
                  <a:srgbClr val="7030A0"/>
                </a:solidFill>
                <a:latin typeface="Cambria" pitchFamily="18" charset="0"/>
              </a:rPr>
              <a:t>is kept</a:t>
            </a:r>
            <a:r>
              <a:rPr lang="en-GB" sz="1400" b="1" i="1" dirty="0" smtClean="0">
                <a:solidFill>
                  <a:srgbClr val="7030A0"/>
                </a:solidFill>
                <a:latin typeface="Cambria" pitchFamily="18" charset="0"/>
              </a:rPr>
              <a:t> secretly </a:t>
            </a:r>
            <a:r>
              <a:rPr lang="en-GB" sz="1400" i="1" dirty="0" smtClean="0">
                <a:solidFill>
                  <a:srgbClr val="7030A0"/>
                </a:solidFill>
                <a:latin typeface="Cambria" pitchFamily="18" charset="0"/>
              </a:rPr>
              <a:t>and only can be seen by her</a:t>
            </a:r>
            <a:endParaRPr lang="en-GB" sz="1400" i="1" dirty="0">
              <a:solidFill>
                <a:srgbClr val="7030A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35910"/>
                                        </p:tgtEl>
                                        <p:attrNameLst>
                                          <p:attrName>style.visibility</p:attrName>
                                        </p:attrNameLst>
                                      </p:cBhvr>
                                      <p:to>
                                        <p:strVal val="visible"/>
                                      </p:to>
                                    </p:set>
                                    <p:animEffect transition="in" filter="diamond(in)">
                                      <p:cBhvr>
                                        <p:cTn id="7" dur="1000"/>
                                        <p:tgtEl>
                                          <p:spTgt spid="63591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35908"/>
                                        </p:tgtEl>
                                        <p:attrNameLst>
                                          <p:attrName>style.visibility</p:attrName>
                                        </p:attrNameLst>
                                      </p:cBhvr>
                                      <p:to>
                                        <p:strVal val="visible"/>
                                      </p:to>
                                    </p:set>
                                    <p:animEffect transition="in" filter="diamond(in)">
                                      <p:cBhvr>
                                        <p:cTn id="10" dur="1000"/>
                                        <p:tgtEl>
                                          <p:spTgt spid="635908"/>
                                        </p:tgtEl>
                                      </p:cBhvr>
                                    </p:animEffect>
                                  </p:childTnLst>
                                </p:cTn>
                              </p:par>
                              <p:par>
                                <p:cTn id="11" presetID="8" presetClass="entr" presetSubtype="16" fill="hold" nodeType="withEffect">
                                  <p:stCondLst>
                                    <p:cond delay="0"/>
                                  </p:stCondLst>
                                  <p:childTnLst>
                                    <p:set>
                                      <p:cBhvr>
                                        <p:cTn id="12" dur="1" fill="hold">
                                          <p:stCondLst>
                                            <p:cond delay="0"/>
                                          </p:stCondLst>
                                        </p:cTn>
                                        <p:tgtEl>
                                          <p:spTgt spid="635911"/>
                                        </p:tgtEl>
                                        <p:attrNameLst>
                                          <p:attrName>style.visibility</p:attrName>
                                        </p:attrNameLst>
                                      </p:cBhvr>
                                      <p:to>
                                        <p:strVal val="visible"/>
                                      </p:to>
                                    </p:set>
                                    <p:animEffect transition="in" filter="diamond(in)">
                                      <p:cBhvr>
                                        <p:cTn id="13" dur="1000"/>
                                        <p:tgtEl>
                                          <p:spTgt spid="635911"/>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35909"/>
                                        </p:tgtEl>
                                        <p:attrNameLst>
                                          <p:attrName>style.visibility</p:attrName>
                                        </p:attrNameLst>
                                      </p:cBhvr>
                                      <p:to>
                                        <p:strVal val="visible"/>
                                      </p:to>
                                    </p:set>
                                    <p:animEffect transition="in" filter="diamond(in)">
                                      <p:cBhvr>
                                        <p:cTn id="16" dur="1000"/>
                                        <p:tgtEl>
                                          <p:spTgt spid="63590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ppt_x"/>
                                          </p:val>
                                        </p:tav>
                                        <p:tav tm="100000">
                                          <p:val>
                                            <p:strVal val="#ppt_x"/>
                                          </p:val>
                                        </p:tav>
                                      </p:tavLst>
                                    </p:anim>
                                    <p:anim calcmode="lin" valueType="num">
                                      <p:cBhvr additive="base">
                                        <p:cTn id="22"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59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5912"/>
                                        </p:tgtEl>
                                        <p:attrNameLst>
                                          <p:attrName>style.visibility</p:attrName>
                                        </p:attrNameLst>
                                      </p:cBhvr>
                                      <p:to>
                                        <p:strVal val="visible"/>
                                      </p:to>
                                    </p:set>
                                  </p:childTnLst>
                                </p:cTn>
                              </p:par>
                              <p:par>
                                <p:cTn id="31" presetID="22" presetClass="entr" presetSubtype="8" fill="hold" grpId="0" nodeType="withEffect">
                                  <p:stCondLst>
                                    <p:cond delay="0"/>
                                  </p:stCondLst>
                                  <p:childTnLst>
                                    <p:set>
                                      <p:cBhvr>
                                        <p:cTn id="32" dur="1" fill="hold">
                                          <p:stCondLst>
                                            <p:cond delay="0"/>
                                          </p:stCondLst>
                                        </p:cTn>
                                        <p:tgtEl>
                                          <p:spTgt spid="635989"/>
                                        </p:tgtEl>
                                        <p:attrNameLst>
                                          <p:attrName>style.visibility</p:attrName>
                                        </p:attrNameLst>
                                      </p:cBhvr>
                                      <p:to>
                                        <p:strVal val="visible"/>
                                      </p:to>
                                    </p:set>
                                    <p:animEffect transition="in" filter="wipe(left)">
                                      <p:cBhvr>
                                        <p:cTn id="33" dur="500"/>
                                        <p:tgtEl>
                                          <p:spTgt spid="63598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35987"/>
                                        </p:tgtEl>
                                        <p:attrNameLst>
                                          <p:attrName>style.visibility</p:attrName>
                                        </p:attrNameLst>
                                      </p:cBhvr>
                                      <p:to>
                                        <p:strVal val="visible"/>
                                      </p:to>
                                    </p:set>
                                    <p:animEffect transition="in" filter="checkerboard(across)">
                                      <p:cBhvr>
                                        <p:cTn id="38" dur="500"/>
                                        <p:tgtEl>
                                          <p:spTgt spid="63598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599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35988"/>
                                        </p:tgtEl>
                                        <p:attrNameLst>
                                          <p:attrName>style.visibility</p:attrName>
                                        </p:attrNameLst>
                                      </p:cBhvr>
                                      <p:to>
                                        <p:strVal val="visible"/>
                                      </p:to>
                                    </p:set>
                                    <p:animEffect transition="in" filter="wipe(left)">
                                      <p:cBhvr>
                                        <p:cTn id="47" dur="500"/>
                                        <p:tgtEl>
                                          <p:spTgt spid="635988"/>
                                        </p:tgtEl>
                                      </p:cBhvr>
                                    </p:animEffec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6359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599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par>
                                <p:cTn id="59" presetID="22" presetClass="entr" presetSubtype="8" fill="hold" grpId="0" nodeType="withEffect">
                                  <p:stCondLst>
                                    <p:cond delay="0"/>
                                  </p:stCondLst>
                                  <p:childTnLst>
                                    <p:set>
                                      <p:cBhvr>
                                        <p:cTn id="60" dur="1" fill="hold">
                                          <p:stCondLst>
                                            <p:cond delay="0"/>
                                          </p:stCondLst>
                                        </p:cTn>
                                        <p:tgtEl>
                                          <p:spTgt spid="635994"/>
                                        </p:tgtEl>
                                        <p:attrNameLst>
                                          <p:attrName>style.visibility</p:attrName>
                                        </p:attrNameLst>
                                      </p:cBhvr>
                                      <p:to>
                                        <p:strVal val="visible"/>
                                      </p:to>
                                    </p:set>
                                    <p:animEffect transition="in" filter="wipe(left)">
                                      <p:cBhvr>
                                        <p:cTn id="61" dur="500"/>
                                        <p:tgtEl>
                                          <p:spTgt spid="635994"/>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635992"/>
                                        </p:tgtEl>
                                        <p:attrNameLst>
                                          <p:attrName>style.visibility</p:attrName>
                                        </p:attrNameLst>
                                      </p:cBhvr>
                                      <p:to>
                                        <p:strVal val="visible"/>
                                      </p:to>
                                    </p:set>
                                    <p:animEffect transition="in" filter="checkerboard(across)">
                                      <p:cBhvr>
                                        <p:cTn id="66" dur="500"/>
                                        <p:tgtEl>
                                          <p:spTgt spid="63599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3599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635993"/>
                                        </p:tgtEl>
                                        <p:attrNameLst>
                                          <p:attrName>style.visibility</p:attrName>
                                        </p:attrNameLst>
                                      </p:cBhvr>
                                      <p:to>
                                        <p:strVal val="visible"/>
                                      </p:to>
                                    </p:set>
                                    <p:animEffect transition="in" filter="wipe(left)">
                                      <p:cBhvr>
                                        <p:cTn id="75" dur="500"/>
                                        <p:tgtEl>
                                          <p:spTgt spid="635993"/>
                                        </p:tgtEl>
                                      </p:cBhvr>
                                    </p:animEffect>
                                  </p:childTnLst>
                                </p:cTn>
                              </p:par>
                            </p:childTnLst>
                          </p:cTn>
                        </p:par>
                        <p:par>
                          <p:cTn id="76" fill="hold">
                            <p:stCondLst>
                              <p:cond delay="500"/>
                            </p:stCondLst>
                            <p:childTnLst>
                              <p:par>
                                <p:cTn id="77" presetID="1" presetClass="entr" presetSubtype="0" fill="hold" nodeType="afterEffect">
                                  <p:stCondLst>
                                    <p:cond delay="0"/>
                                  </p:stCondLst>
                                  <p:childTnLst>
                                    <p:set>
                                      <p:cBhvr>
                                        <p:cTn id="78" dur="1" fill="hold">
                                          <p:stCondLst>
                                            <p:cond delay="0"/>
                                          </p:stCondLst>
                                        </p:cTn>
                                        <p:tgtEl>
                                          <p:spTgt spid="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additive="base">
                                        <p:cTn id="83" dur="500" fill="hold"/>
                                        <p:tgtEl>
                                          <p:spTgt spid="58"/>
                                        </p:tgtEl>
                                        <p:attrNameLst>
                                          <p:attrName>ppt_x</p:attrName>
                                        </p:attrNameLst>
                                      </p:cBhvr>
                                      <p:tavLst>
                                        <p:tav tm="0">
                                          <p:val>
                                            <p:strVal val="#ppt_x"/>
                                          </p:val>
                                        </p:tav>
                                        <p:tav tm="100000">
                                          <p:val>
                                            <p:strVal val="#ppt_x"/>
                                          </p:val>
                                        </p:tav>
                                      </p:tavLst>
                                    </p:anim>
                                    <p:anim calcmode="lin" valueType="num">
                                      <p:cBhvr additive="base">
                                        <p:cTn id="8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8" grpId="0"/>
      <p:bldP spid="635909" grpId="0"/>
      <p:bldP spid="635987" grpId="0" animBg="1"/>
      <p:bldP spid="635988" grpId="0" animBg="1"/>
      <p:bldP spid="635989" grpId="0" animBg="1"/>
      <p:bldP spid="635990" grpId="0"/>
      <p:bldP spid="635991" grpId="0"/>
      <p:bldP spid="635992" grpId="0" animBg="1"/>
      <p:bldP spid="635993" grpId="0" animBg="1"/>
      <p:bldP spid="635994" grpId="0" animBg="1"/>
      <p:bldP spid="635995" grpId="0"/>
      <p:bldP spid="635996" grpId="0"/>
      <p:bldP spid="58" grpId="0"/>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lide Number Placeholder 4"/>
          <p:cNvSpPr>
            <a:spLocks noGrp="1"/>
          </p:cNvSpPr>
          <p:nvPr>
            <p:ph type="sldNum" sz="quarter" idx="11"/>
          </p:nvPr>
        </p:nvSpPr>
        <p:spPr/>
        <p:txBody>
          <a:bodyPr/>
          <a:lstStyle/>
          <a:p>
            <a:pPr>
              <a:defRPr/>
            </a:pPr>
            <a:fld id="{CB9EF026-8B34-4CD4-A219-35005C8024CE}" type="slidenum">
              <a:rPr lang="zh-TW" altLang="en-US"/>
              <a:pPr>
                <a:defRPr/>
              </a:pPr>
              <a:t>23</a:t>
            </a:fld>
            <a:r>
              <a:rPr lang="en-US" altLang="zh-TW"/>
              <a:t> </a:t>
            </a:r>
          </a:p>
        </p:txBody>
      </p:sp>
      <p:sp>
        <p:nvSpPr>
          <p:cNvPr id="26628" name="Rectangle 2"/>
          <p:cNvSpPr>
            <a:spLocks noGrp="1" noChangeArrowheads="1"/>
          </p:cNvSpPr>
          <p:nvPr>
            <p:ph type="title"/>
          </p:nvPr>
        </p:nvSpPr>
        <p:spPr>
          <a:noFill/>
        </p:spPr>
        <p:txBody>
          <a:bodyPr/>
          <a:lstStyle/>
          <a:p>
            <a:pPr eaLnBrk="1" hangingPunct="1"/>
            <a:r>
              <a:rPr lang="en-US" altLang="zh-TW" dirty="0" smtClean="0">
                <a:ea typeface="新細明體" charset="-120"/>
              </a:rPr>
              <a:t>An Authentication Protocol with Asymmetric Keys</a:t>
            </a:r>
          </a:p>
        </p:txBody>
      </p:sp>
      <p:sp>
        <p:nvSpPr>
          <p:cNvPr id="26629" name="AutoShape 7"/>
          <p:cNvSpPr>
            <a:spLocks noChangeArrowheads="1"/>
          </p:cNvSpPr>
          <p:nvPr/>
        </p:nvSpPr>
        <p:spPr bwMode="auto">
          <a:xfrm>
            <a:off x="3203575" y="2320925"/>
            <a:ext cx="2663825" cy="1108075"/>
          </a:xfrm>
          <a:prstGeom prst="roundRect">
            <a:avLst>
              <a:gd name="adj" fmla="val 222"/>
            </a:avLst>
          </a:prstGeom>
          <a:noFill/>
          <a:ln w="9360">
            <a:noFill/>
            <a:round/>
            <a:headEnd/>
            <a:tailEnd/>
          </a:ln>
        </p:spPr>
        <p:txBody>
          <a:bodyPr wrap="none" anchor="ctr"/>
          <a:lstStyle/>
          <a:p>
            <a:endParaRPr lang="en-US">
              <a:latin typeface="Cambria" pitchFamily="18" charset="0"/>
            </a:endParaRPr>
          </a:p>
        </p:txBody>
      </p:sp>
      <p:sp>
        <p:nvSpPr>
          <p:cNvPr id="585739" name="Text Box 11"/>
          <p:cNvSpPr txBox="1">
            <a:spLocks noChangeArrowheads="1"/>
          </p:cNvSpPr>
          <p:nvPr/>
        </p:nvSpPr>
        <p:spPr bwMode="auto">
          <a:xfrm>
            <a:off x="738610" y="4676837"/>
            <a:ext cx="2447925" cy="525401"/>
          </a:xfrm>
          <a:prstGeom prst="rect">
            <a:avLst/>
          </a:prstGeom>
          <a:noFill/>
          <a:ln w="9525">
            <a:noFill/>
            <a:miter lim="800000"/>
            <a:headEnd/>
            <a:tailEnd/>
          </a:ln>
        </p:spPr>
        <p:txBody>
          <a:bodyPr lIns="90000" tIns="46800" rIns="90000" bIns="46800">
            <a:spAutoFit/>
          </a:bodyPr>
          <a:lstStyle/>
          <a:p>
            <a:pPr algn="r">
              <a:spcBef>
                <a:spcPts val="9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mbria" pitchFamily="18" charset="0"/>
              </a:rPr>
              <a:t>4</a:t>
            </a:r>
            <a:r>
              <a:rPr lang="en-GB" sz="1400" i="1" dirty="0" smtClean="0">
                <a:latin typeface="Cambria" pitchFamily="18" charset="0"/>
              </a:rPr>
              <a:t>. </a:t>
            </a:r>
            <a:r>
              <a:rPr lang="en-GB" sz="1400" i="1" dirty="0">
                <a:latin typeface="Cambria" pitchFamily="18" charset="0"/>
              </a:rPr>
              <a:t>Bob uses Alice's public key to encrypt the message</a:t>
            </a:r>
          </a:p>
        </p:txBody>
      </p:sp>
      <p:sp>
        <p:nvSpPr>
          <p:cNvPr id="585740" name="Text Box 12"/>
          <p:cNvSpPr txBox="1">
            <a:spLocks noChangeArrowheads="1"/>
          </p:cNvSpPr>
          <p:nvPr/>
        </p:nvSpPr>
        <p:spPr bwMode="auto">
          <a:xfrm>
            <a:off x="5861595" y="4727299"/>
            <a:ext cx="2520950" cy="740845"/>
          </a:xfrm>
          <a:prstGeom prst="rect">
            <a:avLst/>
          </a:prstGeom>
          <a:noFill/>
          <a:ln w="9525">
            <a:noFill/>
            <a:miter lim="800000"/>
            <a:headEnd/>
            <a:tailEnd/>
          </a:ln>
        </p:spPr>
        <p:txBody>
          <a:bodyPr lIns="90000" tIns="46800" rIns="90000" bIns="46800">
            <a:spAutoFit/>
          </a:bodyPr>
          <a:lstStyle/>
          <a:p>
            <a:pPr>
              <a:spcBef>
                <a:spcPts val="9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mbria" pitchFamily="18" charset="0"/>
              </a:rPr>
              <a:t>5</a:t>
            </a:r>
            <a:r>
              <a:rPr lang="en-GB" sz="1400" i="1" dirty="0" smtClean="0">
                <a:latin typeface="Cambria" pitchFamily="18" charset="0"/>
              </a:rPr>
              <a:t>. </a:t>
            </a:r>
            <a:r>
              <a:rPr lang="en-GB" sz="1400" i="1" dirty="0">
                <a:latin typeface="Cambria" pitchFamily="18" charset="0"/>
              </a:rPr>
              <a:t>Alice gets the encrypted message and decrypts it using her private key</a:t>
            </a:r>
          </a:p>
        </p:txBody>
      </p:sp>
      <p:grpSp>
        <p:nvGrpSpPr>
          <p:cNvPr id="2" name="Group 179"/>
          <p:cNvGrpSpPr>
            <a:grpSpLocks/>
          </p:cNvGrpSpPr>
          <p:nvPr/>
        </p:nvGrpSpPr>
        <p:grpSpPr bwMode="auto">
          <a:xfrm>
            <a:off x="683568" y="1844824"/>
            <a:ext cx="7688580" cy="1581151"/>
            <a:chOff x="839" y="2160"/>
            <a:chExt cx="4036" cy="830"/>
          </a:xfrm>
        </p:grpSpPr>
        <p:sp>
          <p:nvSpPr>
            <p:cNvPr id="26721" name="Text Box 5"/>
            <p:cNvSpPr txBox="1">
              <a:spLocks noChangeArrowheads="1"/>
            </p:cNvSpPr>
            <p:nvPr/>
          </p:nvSpPr>
          <p:spPr bwMode="auto">
            <a:xfrm>
              <a:off x="930" y="2795"/>
              <a:ext cx="528" cy="195"/>
            </a:xfrm>
            <a:prstGeom prst="rect">
              <a:avLst/>
            </a:prstGeom>
            <a:noFill/>
            <a:ln w="9525">
              <a:noFill/>
              <a:miter lim="800000"/>
              <a:headEnd/>
              <a:tailEnd/>
            </a:ln>
          </p:spPr>
          <p:txBody>
            <a:bodyPr lIns="90000" tIns="46800" rIns="90000" bIns="46800">
              <a:spAutoFit/>
            </a:bodyPr>
            <a:lstStyle/>
            <a:p>
              <a:pPr>
                <a:spcBef>
                  <a:spcPts val="14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a:latin typeface="Cambria" pitchFamily="18" charset="0"/>
                </a:rPr>
                <a:t>Bob</a:t>
              </a:r>
            </a:p>
          </p:txBody>
        </p:sp>
        <p:sp>
          <p:nvSpPr>
            <p:cNvPr id="26722" name="Text Box 16"/>
            <p:cNvSpPr txBox="1">
              <a:spLocks noChangeArrowheads="1"/>
            </p:cNvSpPr>
            <p:nvPr/>
          </p:nvSpPr>
          <p:spPr bwMode="auto">
            <a:xfrm>
              <a:off x="4195" y="2750"/>
              <a:ext cx="576" cy="194"/>
            </a:xfrm>
            <a:prstGeom prst="rect">
              <a:avLst/>
            </a:prstGeom>
            <a:noFill/>
            <a:ln w="9525">
              <a:noFill/>
              <a:miter lim="800000"/>
              <a:headEnd/>
              <a:tailEnd/>
            </a:ln>
          </p:spPr>
          <p:txBody>
            <a:bodyPr>
              <a:spAutoFit/>
            </a:bodyPr>
            <a:lstStyle/>
            <a:p>
              <a:pPr>
                <a:spcBef>
                  <a:spcPct val="50000"/>
                </a:spcBef>
              </a:pPr>
              <a:r>
                <a:rPr lang="en-US" altLang="zh-TW" sz="1800" b="1" i="1" dirty="0">
                  <a:latin typeface="Cambria" pitchFamily="18" charset="0"/>
                  <a:ea typeface="新細明體" charset="-120"/>
                </a:rPr>
                <a:t>Alice</a:t>
              </a:r>
            </a:p>
          </p:txBody>
        </p:sp>
        <p:pic>
          <p:nvPicPr>
            <p:cNvPr id="26723" name="Picture 18" descr="MCj03556570000[1]"/>
            <p:cNvPicPr>
              <a:picLocks noChangeAspect="1" noChangeArrowheads="1"/>
            </p:cNvPicPr>
            <p:nvPr/>
          </p:nvPicPr>
          <p:blipFill>
            <a:blip r:embed="rId3" cstate="print"/>
            <a:srcRect/>
            <a:stretch>
              <a:fillRect/>
            </a:stretch>
          </p:blipFill>
          <p:spPr bwMode="auto">
            <a:xfrm>
              <a:off x="839" y="2160"/>
              <a:ext cx="861" cy="597"/>
            </a:xfrm>
            <a:prstGeom prst="rect">
              <a:avLst/>
            </a:prstGeom>
            <a:noFill/>
            <a:ln w="9525">
              <a:noFill/>
              <a:miter lim="800000"/>
              <a:headEnd/>
              <a:tailEnd/>
            </a:ln>
          </p:spPr>
        </p:pic>
        <p:pic>
          <p:nvPicPr>
            <p:cNvPr id="26724" name="Picture 19" descr="MCj03556530000[1]"/>
            <p:cNvPicPr>
              <a:picLocks noChangeAspect="1" noChangeArrowheads="1"/>
            </p:cNvPicPr>
            <p:nvPr/>
          </p:nvPicPr>
          <p:blipFill>
            <a:blip r:embed="rId4" cstate="print"/>
            <a:srcRect/>
            <a:stretch>
              <a:fillRect/>
            </a:stretch>
          </p:blipFill>
          <p:spPr bwMode="auto">
            <a:xfrm>
              <a:off x="4059" y="2160"/>
              <a:ext cx="816" cy="572"/>
            </a:xfrm>
            <a:prstGeom prst="rect">
              <a:avLst/>
            </a:prstGeom>
            <a:noFill/>
            <a:ln w="9525">
              <a:noFill/>
              <a:miter lim="800000"/>
              <a:headEnd/>
              <a:tailEnd/>
            </a:ln>
          </p:spPr>
        </p:pic>
      </p:grpSp>
      <p:sp>
        <p:nvSpPr>
          <p:cNvPr id="585751" name="AutoShape 23"/>
          <p:cNvSpPr>
            <a:spLocks noChangeArrowheads="1"/>
          </p:cNvSpPr>
          <p:nvPr/>
        </p:nvSpPr>
        <p:spPr bwMode="auto">
          <a:xfrm>
            <a:off x="3851275" y="5202238"/>
            <a:ext cx="1368425" cy="531812"/>
          </a:xfrm>
          <a:prstGeom prst="foldedCorner">
            <a:avLst>
              <a:gd name="adj" fmla="val 12500"/>
            </a:avLst>
          </a:prstGeom>
          <a:solidFill>
            <a:srgbClr val="FF99CC"/>
          </a:solidFill>
          <a:ln w="9525">
            <a:solidFill>
              <a:schemeClr val="tx1"/>
            </a:solidFill>
            <a:round/>
            <a:headEnd/>
            <a:tailEnd/>
          </a:ln>
        </p:spPr>
        <p:txBody>
          <a:bodyPr wrap="none" anchor="ctr"/>
          <a:lstStyle/>
          <a:p>
            <a:r>
              <a:rPr lang="en-US" altLang="zh-TW" sz="1400">
                <a:latin typeface="Cambria" pitchFamily="18" charset="0"/>
                <a:ea typeface="新細明體" charset="-120"/>
              </a:rPr>
              <a:t>/![;'4!@#%%^</a:t>
            </a:r>
          </a:p>
          <a:p>
            <a:r>
              <a:rPr lang="en-US" altLang="zh-TW" sz="1400">
                <a:latin typeface="Cambria" pitchFamily="18" charset="0"/>
                <a:ea typeface="新細明體" charset="-120"/>
              </a:rPr>
              <a:t>@*&amp;)@*%&amp;@#</a:t>
            </a:r>
          </a:p>
        </p:txBody>
      </p:sp>
      <p:sp>
        <p:nvSpPr>
          <p:cNvPr id="26702" name="Line 24"/>
          <p:cNvSpPr>
            <a:spLocks noChangeShapeType="1"/>
          </p:cNvSpPr>
          <p:nvPr/>
        </p:nvSpPr>
        <p:spPr bwMode="auto">
          <a:xfrm flipV="1">
            <a:off x="5219700" y="3501008"/>
            <a:ext cx="2304628" cy="1917130"/>
          </a:xfrm>
          <a:prstGeom prst="line">
            <a:avLst/>
          </a:prstGeom>
          <a:noFill/>
          <a:ln w="19050">
            <a:solidFill>
              <a:schemeClr val="tx1"/>
            </a:solidFill>
            <a:round/>
            <a:headEnd/>
            <a:tailEnd type="triangle" w="lg" len="lg"/>
          </a:ln>
        </p:spPr>
        <p:txBody>
          <a:bodyPr/>
          <a:lstStyle/>
          <a:p>
            <a:endParaRPr lang="en-US">
              <a:latin typeface="Cambria" pitchFamily="18" charset="0"/>
            </a:endParaRPr>
          </a:p>
        </p:txBody>
      </p:sp>
      <p:grpSp>
        <p:nvGrpSpPr>
          <p:cNvPr id="26703" name="Group 104"/>
          <p:cNvGrpSpPr>
            <a:grpSpLocks noChangeAspect="1"/>
          </p:cNvGrpSpPr>
          <p:nvPr/>
        </p:nvGrpSpPr>
        <p:grpSpPr bwMode="auto">
          <a:xfrm>
            <a:off x="6804248" y="3645024"/>
            <a:ext cx="619125" cy="614363"/>
            <a:chOff x="4344" y="1232"/>
            <a:chExt cx="862" cy="855"/>
          </a:xfrm>
        </p:grpSpPr>
        <p:sp>
          <p:nvSpPr>
            <p:cNvPr id="26704" name="AutoShape 105"/>
            <p:cNvSpPr>
              <a:spLocks noChangeAspect="1" noChangeArrowheads="1" noTextEdit="1"/>
            </p:cNvSpPr>
            <p:nvPr/>
          </p:nvSpPr>
          <p:spPr bwMode="auto">
            <a:xfrm>
              <a:off x="4344" y="1232"/>
              <a:ext cx="862" cy="855"/>
            </a:xfrm>
            <a:prstGeom prst="rect">
              <a:avLst/>
            </a:prstGeom>
            <a:noFill/>
            <a:ln w="9525">
              <a:noFill/>
              <a:miter lim="800000"/>
              <a:headEnd/>
              <a:tailEnd/>
            </a:ln>
          </p:spPr>
          <p:txBody>
            <a:bodyPr/>
            <a:lstStyle/>
            <a:p>
              <a:endParaRPr lang="en-US">
                <a:latin typeface="Cambria" pitchFamily="18" charset="0"/>
              </a:endParaRPr>
            </a:p>
          </p:txBody>
        </p:sp>
        <p:sp>
          <p:nvSpPr>
            <p:cNvPr id="26705" name="Freeform 106"/>
            <p:cNvSpPr>
              <a:spLocks noChangeAspect="1"/>
            </p:cNvSpPr>
            <p:nvPr/>
          </p:nvSpPr>
          <p:spPr bwMode="auto">
            <a:xfrm>
              <a:off x="4377" y="1253"/>
              <a:ext cx="819" cy="834"/>
            </a:xfrm>
            <a:custGeom>
              <a:avLst/>
              <a:gdLst>
                <a:gd name="T0" fmla="*/ 495 w 1032"/>
                <a:gd name="T1" fmla="*/ 2 h 1049"/>
                <a:gd name="T2" fmla="*/ 401 w 1032"/>
                <a:gd name="T3" fmla="*/ 22 h 1049"/>
                <a:gd name="T4" fmla="*/ 313 w 1032"/>
                <a:gd name="T5" fmla="*/ 59 h 1049"/>
                <a:gd name="T6" fmla="*/ 236 w 1032"/>
                <a:gd name="T7" fmla="*/ 111 h 1049"/>
                <a:gd name="T8" fmla="*/ 170 w 1032"/>
                <a:gd name="T9" fmla="*/ 178 h 1049"/>
                <a:gd name="T10" fmla="*/ 118 w 1032"/>
                <a:gd name="T11" fmla="*/ 255 h 1049"/>
                <a:gd name="T12" fmla="*/ 81 w 1032"/>
                <a:gd name="T13" fmla="*/ 343 h 1049"/>
                <a:gd name="T14" fmla="*/ 61 w 1032"/>
                <a:gd name="T15" fmla="*/ 438 h 1049"/>
                <a:gd name="T16" fmla="*/ 60 w 1032"/>
                <a:gd name="T17" fmla="*/ 524 h 1049"/>
                <a:gd name="T18" fmla="*/ 71 w 1032"/>
                <a:gd name="T19" fmla="*/ 597 h 1049"/>
                <a:gd name="T20" fmla="*/ 92 w 1032"/>
                <a:gd name="T21" fmla="*/ 666 h 1049"/>
                <a:gd name="T22" fmla="*/ 122 w 1032"/>
                <a:gd name="T23" fmla="*/ 728 h 1049"/>
                <a:gd name="T24" fmla="*/ 112 w 1032"/>
                <a:gd name="T25" fmla="*/ 762 h 1049"/>
                <a:gd name="T26" fmla="*/ 62 w 1032"/>
                <a:gd name="T27" fmla="*/ 784 h 1049"/>
                <a:gd name="T28" fmla="*/ 24 w 1032"/>
                <a:gd name="T29" fmla="*/ 823 h 1049"/>
                <a:gd name="T30" fmla="*/ 4 w 1032"/>
                <a:gd name="T31" fmla="*/ 875 h 1049"/>
                <a:gd name="T32" fmla="*/ 4 w 1032"/>
                <a:gd name="T33" fmla="*/ 932 h 1049"/>
                <a:gd name="T34" fmla="*/ 25 w 1032"/>
                <a:gd name="T35" fmla="*/ 985 h 1049"/>
                <a:gd name="T36" fmla="*/ 65 w 1032"/>
                <a:gd name="T37" fmla="*/ 1025 h 1049"/>
                <a:gd name="T38" fmla="*/ 117 w 1032"/>
                <a:gd name="T39" fmla="*/ 1046 h 1049"/>
                <a:gd name="T40" fmla="*/ 176 w 1032"/>
                <a:gd name="T41" fmla="*/ 1046 h 1049"/>
                <a:gd name="T42" fmla="*/ 228 w 1032"/>
                <a:gd name="T43" fmla="*/ 1025 h 1049"/>
                <a:gd name="T44" fmla="*/ 267 w 1032"/>
                <a:gd name="T45" fmla="*/ 985 h 1049"/>
                <a:gd name="T46" fmla="*/ 289 w 1032"/>
                <a:gd name="T47" fmla="*/ 932 h 1049"/>
                <a:gd name="T48" fmla="*/ 292 w 1032"/>
                <a:gd name="T49" fmla="*/ 903 h 1049"/>
                <a:gd name="T50" fmla="*/ 291 w 1032"/>
                <a:gd name="T51" fmla="*/ 903 h 1049"/>
                <a:gd name="T52" fmla="*/ 306 w 1032"/>
                <a:gd name="T53" fmla="*/ 911 h 1049"/>
                <a:gd name="T54" fmla="*/ 334 w 1032"/>
                <a:gd name="T55" fmla="*/ 927 h 1049"/>
                <a:gd name="T56" fmla="*/ 364 w 1032"/>
                <a:gd name="T57" fmla="*/ 940 h 1049"/>
                <a:gd name="T58" fmla="*/ 396 w 1032"/>
                <a:gd name="T59" fmla="*/ 951 h 1049"/>
                <a:gd name="T60" fmla="*/ 428 w 1032"/>
                <a:gd name="T61" fmla="*/ 960 h 1049"/>
                <a:gd name="T62" fmla="*/ 460 w 1032"/>
                <a:gd name="T63" fmla="*/ 967 h 1049"/>
                <a:gd name="T64" fmla="*/ 493 w 1032"/>
                <a:gd name="T65" fmla="*/ 972 h 1049"/>
                <a:gd name="T66" fmla="*/ 528 w 1032"/>
                <a:gd name="T67" fmla="*/ 975 h 1049"/>
                <a:gd name="T68" fmla="*/ 595 w 1032"/>
                <a:gd name="T69" fmla="*/ 972 h 1049"/>
                <a:gd name="T70" fmla="*/ 690 w 1032"/>
                <a:gd name="T71" fmla="*/ 952 h 1049"/>
                <a:gd name="T72" fmla="*/ 777 w 1032"/>
                <a:gd name="T73" fmla="*/ 916 h 1049"/>
                <a:gd name="T74" fmla="*/ 855 w 1032"/>
                <a:gd name="T75" fmla="*/ 863 h 1049"/>
                <a:gd name="T76" fmla="*/ 921 w 1032"/>
                <a:gd name="T77" fmla="*/ 798 h 1049"/>
                <a:gd name="T78" fmla="*/ 973 w 1032"/>
                <a:gd name="T79" fmla="*/ 720 h 1049"/>
                <a:gd name="T80" fmla="*/ 1010 w 1032"/>
                <a:gd name="T81" fmla="*/ 632 h 1049"/>
                <a:gd name="T82" fmla="*/ 1030 w 1032"/>
                <a:gd name="T83" fmla="*/ 538 h 1049"/>
                <a:gd name="T84" fmla="*/ 1030 w 1032"/>
                <a:gd name="T85" fmla="*/ 438 h 1049"/>
                <a:gd name="T86" fmla="*/ 1010 w 1032"/>
                <a:gd name="T87" fmla="*/ 343 h 1049"/>
                <a:gd name="T88" fmla="*/ 973 w 1032"/>
                <a:gd name="T89" fmla="*/ 255 h 1049"/>
                <a:gd name="T90" fmla="*/ 921 w 1032"/>
                <a:gd name="T91" fmla="*/ 178 h 1049"/>
                <a:gd name="T92" fmla="*/ 855 w 1032"/>
                <a:gd name="T93" fmla="*/ 111 h 1049"/>
                <a:gd name="T94" fmla="*/ 777 w 1032"/>
                <a:gd name="T95" fmla="*/ 59 h 1049"/>
                <a:gd name="T96" fmla="*/ 690 w 1032"/>
                <a:gd name="T97" fmla="*/ 22 h 1049"/>
                <a:gd name="T98" fmla="*/ 595 w 1032"/>
                <a:gd name="T99" fmla="*/ 2 h 10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2"/>
                <a:gd name="T151" fmla="*/ 0 h 1049"/>
                <a:gd name="T152" fmla="*/ 1032 w 1032"/>
                <a:gd name="T153" fmla="*/ 1049 h 10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2" h="1049">
                  <a:moveTo>
                    <a:pt x="545" y="0"/>
                  </a:moveTo>
                  <a:lnTo>
                    <a:pt x="495" y="2"/>
                  </a:lnTo>
                  <a:lnTo>
                    <a:pt x="448" y="10"/>
                  </a:lnTo>
                  <a:lnTo>
                    <a:pt x="401" y="22"/>
                  </a:lnTo>
                  <a:lnTo>
                    <a:pt x="356" y="39"/>
                  </a:lnTo>
                  <a:lnTo>
                    <a:pt x="313" y="59"/>
                  </a:lnTo>
                  <a:lnTo>
                    <a:pt x="273" y="83"/>
                  </a:lnTo>
                  <a:lnTo>
                    <a:pt x="236" y="111"/>
                  </a:lnTo>
                  <a:lnTo>
                    <a:pt x="201" y="143"/>
                  </a:lnTo>
                  <a:lnTo>
                    <a:pt x="170" y="178"/>
                  </a:lnTo>
                  <a:lnTo>
                    <a:pt x="142" y="215"/>
                  </a:lnTo>
                  <a:lnTo>
                    <a:pt x="118" y="255"/>
                  </a:lnTo>
                  <a:lnTo>
                    <a:pt x="97" y="298"/>
                  </a:lnTo>
                  <a:lnTo>
                    <a:pt x="81" y="343"/>
                  </a:lnTo>
                  <a:lnTo>
                    <a:pt x="69" y="390"/>
                  </a:lnTo>
                  <a:lnTo>
                    <a:pt x="61" y="438"/>
                  </a:lnTo>
                  <a:lnTo>
                    <a:pt x="59" y="488"/>
                  </a:lnTo>
                  <a:lnTo>
                    <a:pt x="60" y="524"/>
                  </a:lnTo>
                  <a:lnTo>
                    <a:pt x="65" y="561"/>
                  </a:lnTo>
                  <a:lnTo>
                    <a:pt x="71" y="597"/>
                  </a:lnTo>
                  <a:lnTo>
                    <a:pt x="80" y="631"/>
                  </a:lnTo>
                  <a:lnTo>
                    <a:pt x="92" y="666"/>
                  </a:lnTo>
                  <a:lnTo>
                    <a:pt x="107" y="698"/>
                  </a:lnTo>
                  <a:lnTo>
                    <a:pt x="122" y="728"/>
                  </a:lnTo>
                  <a:lnTo>
                    <a:pt x="141" y="758"/>
                  </a:lnTo>
                  <a:lnTo>
                    <a:pt x="112" y="762"/>
                  </a:lnTo>
                  <a:lnTo>
                    <a:pt x="86" y="771"/>
                  </a:lnTo>
                  <a:lnTo>
                    <a:pt x="62" y="784"/>
                  </a:lnTo>
                  <a:lnTo>
                    <a:pt x="41" y="802"/>
                  </a:lnTo>
                  <a:lnTo>
                    <a:pt x="24" y="823"/>
                  </a:lnTo>
                  <a:lnTo>
                    <a:pt x="11" y="848"/>
                  </a:lnTo>
                  <a:lnTo>
                    <a:pt x="4" y="875"/>
                  </a:lnTo>
                  <a:lnTo>
                    <a:pt x="0" y="903"/>
                  </a:lnTo>
                  <a:lnTo>
                    <a:pt x="4" y="932"/>
                  </a:lnTo>
                  <a:lnTo>
                    <a:pt x="11" y="960"/>
                  </a:lnTo>
                  <a:lnTo>
                    <a:pt x="25" y="985"/>
                  </a:lnTo>
                  <a:lnTo>
                    <a:pt x="44" y="1006"/>
                  </a:lnTo>
                  <a:lnTo>
                    <a:pt x="65" y="1025"/>
                  </a:lnTo>
                  <a:lnTo>
                    <a:pt x="89" y="1038"/>
                  </a:lnTo>
                  <a:lnTo>
                    <a:pt x="117" y="1046"/>
                  </a:lnTo>
                  <a:lnTo>
                    <a:pt x="146" y="1049"/>
                  </a:lnTo>
                  <a:lnTo>
                    <a:pt x="176" y="1046"/>
                  </a:lnTo>
                  <a:lnTo>
                    <a:pt x="202" y="1038"/>
                  </a:lnTo>
                  <a:lnTo>
                    <a:pt x="228" y="1025"/>
                  </a:lnTo>
                  <a:lnTo>
                    <a:pt x="249" y="1006"/>
                  </a:lnTo>
                  <a:lnTo>
                    <a:pt x="267" y="985"/>
                  </a:lnTo>
                  <a:lnTo>
                    <a:pt x="281" y="960"/>
                  </a:lnTo>
                  <a:lnTo>
                    <a:pt x="289" y="932"/>
                  </a:lnTo>
                  <a:lnTo>
                    <a:pt x="292" y="903"/>
                  </a:lnTo>
                  <a:lnTo>
                    <a:pt x="291" y="903"/>
                  </a:lnTo>
                  <a:lnTo>
                    <a:pt x="306" y="911"/>
                  </a:lnTo>
                  <a:lnTo>
                    <a:pt x="320" y="919"/>
                  </a:lnTo>
                  <a:lnTo>
                    <a:pt x="334" y="927"/>
                  </a:lnTo>
                  <a:lnTo>
                    <a:pt x="349" y="933"/>
                  </a:lnTo>
                  <a:lnTo>
                    <a:pt x="364" y="940"/>
                  </a:lnTo>
                  <a:lnTo>
                    <a:pt x="380" y="946"/>
                  </a:lnTo>
                  <a:lnTo>
                    <a:pt x="396" y="951"/>
                  </a:lnTo>
                  <a:lnTo>
                    <a:pt x="411" y="956"/>
                  </a:lnTo>
                  <a:lnTo>
                    <a:pt x="428" y="960"/>
                  </a:lnTo>
                  <a:lnTo>
                    <a:pt x="443" y="963"/>
                  </a:lnTo>
                  <a:lnTo>
                    <a:pt x="460" y="967"/>
                  </a:lnTo>
                  <a:lnTo>
                    <a:pt x="477" y="970"/>
                  </a:lnTo>
                  <a:lnTo>
                    <a:pt x="493" y="972"/>
                  </a:lnTo>
                  <a:lnTo>
                    <a:pt x="511" y="973"/>
                  </a:lnTo>
                  <a:lnTo>
                    <a:pt x="528" y="975"/>
                  </a:lnTo>
                  <a:lnTo>
                    <a:pt x="545" y="975"/>
                  </a:lnTo>
                  <a:lnTo>
                    <a:pt x="595" y="972"/>
                  </a:lnTo>
                  <a:lnTo>
                    <a:pt x="643" y="965"/>
                  </a:lnTo>
                  <a:lnTo>
                    <a:pt x="690" y="952"/>
                  </a:lnTo>
                  <a:lnTo>
                    <a:pt x="735" y="937"/>
                  </a:lnTo>
                  <a:lnTo>
                    <a:pt x="777" y="916"/>
                  </a:lnTo>
                  <a:lnTo>
                    <a:pt x="817" y="891"/>
                  </a:lnTo>
                  <a:lnTo>
                    <a:pt x="855" y="863"/>
                  </a:lnTo>
                  <a:lnTo>
                    <a:pt x="890" y="832"/>
                  </a:lnTo>
                  <a:lnTo>
                    <a:pt x="921" y="798"/>
                  </a:lnTo>
                  <a:lnTo>
                    <a:pt x="949" y="760"/>
                  </a:lnTo>
                  <a:lnTo>
                    <a:pt x="973" y="720"/>
                  </a:lnTo>
                  <a:lnTo>
                    <a:pt x="994" y="678"/>
                  </a:lnTo>
                  <a:lnTo>
                    <a:pt x="1010" y="632"/>
                  </a:lnTo>
                  <a:lnTo>
                    <a:pt x="1022" y="586"/>
                  </a:lnTo>
                  <a:lnTo>
                    <a:pt x="1030" y="538"/>
                  </a:lnTo>
                  <a:lnTo>
                    <a:pt x="1032" y="488"/>
                  </a:lnTo>
                  <a:lnTo>
                    <a:pt x="1030" y="438"/>
                  </a:lnTo>
                  <a:lnTo>
                    <a:pt x="1022" y="390"/>
                  </a:lnTo>
                  <a:lnTo>
                    <a:pt x="1010" y="343"/>
                  </a:lnTo>
                  <a:lnTo>
                    <a:pt x="994" y="298"/>
                  </a:lnTo>
                  <a:lnTo>
                    <a:pt x="973" y="255"/>
                  </a:lnTo>
                  <a:lnTo>
                    <a:pt x="949" y="215"/>
                  </a:lnTo>
                  <a:lnTo>
                    <a:pt x="921" y="178"/>
                  </a:lnTo>
                  <a:lnTo>
                    <a:pt x="890" y="143"/>
                  </a:lnTo>
                  <a:lnTo>
                    <a:pt x="855" y="111"/>
                  </a:lnTo>
                  <a:lnTo>
                    <a:pt x="817" y="83"/>
                  </a:lnTo>
                  <a:lnTo>
                    <a:pt x="777" y="59"/>
                  </a:lnTo>
                  <a:lnTo>
                    <a:pt x="735" y="39"/>
                  </a:lnTo>
                  <a:lnTo>
                    <a:pt x="690" y="22"/>
                  </a:lnTo>
                  <a:lnTo>
                    <a:pt x="643" y="10"/>
                  </a:lnTo>
                  <a:lnTo>
                    <a:pt x="595" y="2"/>
                  </a:lnTo>
                  <a:lnTo>
                    <a:pt x="545" y="0"/>
                  </a:lnTo>
                  <a:close/>
                </a:path>
              </a:pathLst>
            </a:custGeom>
            <a:solidFill>
              <a:srgbClr val="FF66FF"/>
            </a:solidFill>
            <a:ln w="9525">
              <a:noFill/>
              <a:round/>
              <a:headEnd/>
              <a:tailEnd/>
            </a:ln>
          </p:spPr>
          <p:txBody>
            <a:bodyPr/>
            <a:lstStyle/>
            <a:p>
              <a:endParaRPr lang="en-US">
                <a:latin typeface="Cambria" pitchFamily="18" charset="0"/>
              </a:endParaRPr>
            </a:p>
          </p:txBody>
        </p:sp>
        <p:sp>
          <p:nvSpPr>
            <p:cNvPr id="26706" name="Freeform 107"/>
            <p:cNvSpPr>
              <a:spLocks noChangeAspect="1" noEditPoints="1"/>
            </p:cNvSpPr>
            <p:nvPr/>
          </p:nvSpPr>
          <p:spPr bwMode="auto">
            <a:xfrm>
              <a:off x="4461" y="1301"/>
              <a:ext cx="662" cy="645"/>
            </a:xfrm>
            <a:custGeom>
              <a:avLst/>
              <a:gdLst>
                <a:gd name="T0" fmla="*/ 729 w 834"/>
                <a:gd name="T1" fmla="*/ 363 h 813"/>
                <a:gd name="T2" fmla="*/ 679 w 834"/>
                <a:gd name="T3" fmla="*/ 365 h 813"/>
                <a:gd name="T4" fmla="*/ 647 w 834"/>
                <a:gd name="T5" fmla="*/ 375 h 813"/>
                <a:gd name="T6" fmla="*/ 622 w 834"/>
                <a:gd name="T7" fmla="*/ 389 h 813"/>
                <a:gd name="T8" fmla="*/ 602 w 834"/>
                <a:gd name="T9" fmla="*/ 352 h 813"/>
                <a:gd name="T10" fmla="*/ 636 w 834"/>
                <a:gd name="T11" fmla="*/ 293 h 813"/>
                <a:gd name="T12" fmla="*/ 660 w 834"/>
                <a:gd name="T13" fmla="*/ 216 h 813"/>
                <a:gd name="T14" fmla="*/ 653 w 834"/>
                <a:gd name="T15" fmla="*/ 137 h 813"/>
                <a:gd name="T16" fmla="*/ 617 w 834"/>
                <a:gd name="T17" fmla="*/ 71 h 813"/>
                <a:gd name="T18" fmla="*/ 558 w 834"/>
                <a:gd name="T19" fmla="*/ 23 h 813"/>
                <a:gd name="T20" fmla="*/ 485 w 834"/>
                <a:gd name="T21" fmla="*/ 1 h 813"/>
                <a:gd name="T22" fmla="*/ 407 w 834"/>
                <a:gd name="T23" fmla="*/ 8 h 813"/>
                <a:gd name="T24" fmla="*/ 341 w 834"/>
                <a:gd name="T25" fmla="*/ 44 h 813"/>
                <a:gd name="T26" fmla="*/ 293 w 834"/>
                <a:gd name="T27" fmla="*/ 103 h 813"/>
                <a:gd name="T28" fmla="*/ 270 w 834"/>
                <a:gd name="T29" fmla="*/ 176 h 813"/>
                <a:gd name="T30" fmla="*/ 275 w 834"/>
                <a:gd name="T31" fmla="*/ 247 h 813"/>
                <a:gd name="T32" fmla="*/ 304 w 834"/>
                <a:gd name="T33" fmla="*/ 309 h 813"/>
                <a:gd name="T34" fmla="*/ 273 w 834"/>
                <a:gd name="T35" fmla="*/ 301 h 813"/>
                <a:gd name="T36" fmla="*/ 212 w 834"/>
                <a:gd name="T37" fmla="*/ 269 h 813"/>
                <a:gd name="T38" fmla="*/ 160 w 834"/>
                <a:gd name="T39" fmla="*/ 241 h 813"/>
                <a:gd name="T40" fmla="*/ 131 w 834"/>
                <a:gd name="T41" fmla="*/ 226 h 813"/>
                <a:gd name="T42" fmla="*/ 107 w 834"/>
                <a:gd name="T43" fmla="*/ 217 h 813"/>
                <a:gd name="T44" fmla="*/ 76 w 834"/>
                <a:gd name="T45" fmla="*/ 217 h 813"/>
                <a:gd name="T46" fmla="*/ 49 w 834"/>
                <a:gd name="T47" fmla="*/ 230 h 813"/>
                <a:gd name="T48" fmla="*/ 29 w 834"/>
                <a:gd name="T49" fmla="*/ 252 h 813"/>
                <a:gd name="T50" fmla="*/ 15 w 834"/>
                <a:gd name="T51" fmla="*/ 286 h 813"/>
                <a:gd name="T52" fmla="*/ 33 w 834"/>
                <a:gd name="T53" fmla="*/ 346 h 813"/>
                <a:gd name="T54" fmla="*/ 25 w 834"/>
                <a:gd name="T55" fmla="*/ 395 h 813"/>
                <a:gd name="T56" fmla="*/ 1 w 834"/>
                <a:gd name="T57" fmla="*/ 442 h 813"/>
                <a:gd name="T58" fmla="*/ 255 w 834"/>
                <a:gd name="T59" fmla="*/ 576 h 813"/>
                <a:gd name="T60" fmla="*/ 244 w 834"/>
                <a:gd name="T61" fmla="*/ 609 h 813"/>
                <a:gd name="T62" fmla="*/ 242 w 834"/>
                <a:gd name="T63" fmla="*/ 638 h 813"/>
                <a:gd name="T64" fmla="*/ 296 w 834"/>
                <a:gd name="T65" fmla="*/ 638 h 813"/>
                <a:gd name="T66" fmla="*/ 374 w 834"/>
                <a:gd name="T67" fmla="*/ 638 h 813"/>
                <a:gd name="T68" fmla="*/ 447 w 834"/>
                <a:gd name="T69" fmla="*/ 638 h 813"/>
                <a:gd name="T70" fmla="*/ 472 w 834"/>
                <a:gd name="T71" fmla="*/ 651 h 813"/>
                <a:gd name="T72" fmla="*/ 475 w 834"/>
                <a:gd name="T73" fmla="*/ 709 h 813"/>
                <a:gd name="T74" fmla="*/ 510 w 834"/>
                <a:gd name="T75" fmla="*/ 779 h 813"/>
                <a:gd name="T76" fmla="*/ 563 w 834"/>
                <a:gd name="T77" fmla="*/ 810 h 813"/>
                <a:gd name="T78" fmla="*/ 613 w 834"/>
                <a:gd name="T79" fmla="*/ 812 h 813"/>
                <a:gd name="T80" fmla="*/ 683 w 834"/>
                <a:gd name="T81" fmla="*/ 786 h 813"/>
                <a:gd name="T82" fmla="*/ 761 w 834"/>
                <a:gd name="T83" fmla="*/ 712 h 813"/>
                <a:gd name="T84" fmla="*/ 811 w 834"/>
                <a:gd name="T85" fmla="*/ 623 h 813"/>
                <a:gd name="T86" fmla="*/ 831 w 834"/>
                <a:gd name="T87" fmla="*/ 548 h 813"/>
                <a:gd name="T88" fmla="*/ 829 w 834"/>
                <a:gd name="T89" fmla="*/ 468 h 813"/>
                <a:gd name="T90" fmla="*/ 794 w 834"/>
                <a:gd name="T91" fmla="*/ 397 h 813"/>
                <a:gd name="T92" fmla="*/ 87 w 834"/>
                <a:gd name="T93" fmla="*/ 307 h 813"/>
                <a:gd name="T94" fmla="*/ 87 w 834"/>
                <a:gd name="T95" fmla="*/ 307 h 813"/>
                <a:gd name="T96" fmla="*/ 89 w 834"/>
                <a:gd name="T97" fmla="*/ 307 h 8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4"/>
                <a:gd name="T148" fmla="*/ 0 h 813"/>
                <a:gd name="T149" fmla="*/ 834 w 834"/>
                <a:gd name="T150" fmla="*/ 813 h 8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4" h="813">
                  <a:moveTo>
                    <a:pt x="764" y="374"/>
                  </a:moveTo>
                  <a:lnTo>
                    <a:pt x="753" y="370"/>
                  </a:lnTo>
                  <a:lnTo>
                    <a:pt x="741" y="365"/>
                  </a:lnTo>
                  <a:lnTo>
                    <a:pt x="729" y="363"/>
                  </a:lnTo>
                  <a:lnTo>
                    <a:pt x="717" y="362"/>
                  </a:lnTo>
                  <a:lnTo>
                    <a:pt x="705" y="362"/>
                  </a:lnTo>
                  <a:lnTo>
                    <a:pt x="691" y="363"/>
                  </a:lnTo>
                  <a:lnTo>
                    <a:pt x="679" y="365"/>
                  </a:lnTo>
                  <a:lnTo>
                    <a:pt x="666" y="369"/>
                  </a:lnTo>
                  <a:lnTo>
                    <a:pt x="659" y="371"/>
                  </a:lnTo>
                  <a:lnTo>
                    <a:pt x="654" y="373"/>
                  </a:lnTo>
                  <a:lnTo>
                    <a:pt x="647" y="375"/>
                  </a:lnTo>
                  <a:lnTo>
                    <a:pt x="640" y="379"/>
                  </a:lnTo>
                  <a:lnTo>
                    <a:pt x="634" y="382"/>
                  </a:lnTo>
                  <a:lnTo>
                    <a:pt x="628" y="385"/>
                  </a:lnTo>
                  <a:lnTo>
                    <a:pt x="622" y="389"/>
                  </a:lnTo>
                  <a:lnTo>
                    <a:pt x="616" y="393"/>
                  </a:lnTo>
                  <a:lnTo>
                    <a:pt x="610" y="376"/>
                  </a:lnTo>
                  <a:lnTo>
                    <a:pt x="606" y="363"/>
                  </a:lnTo>
                  <a:lnTo>
                    <a:pt x="602" y="352"/>
                  </a:lnTo>
                  <a:lnTo>
                    <a:pt x="598" y="341"/>
                  </a:lnTo>
                  <a:lnTo>
                    <a:pt x="613" y="326"/>
                  </a:lnTo>
                  <a:lnTo>
                    <a:pt x="625" y="311"/>
                  </a:lnTo>
                  <a:lnTo>
                    <a:pt x="636" y="293"/>
                  </a:lnTo>
                  <a:lnTo>
                    <a:pt x="645" y="275"/>
                  </a:lnTo>
                  <a:lnTo>
                    <a:pt x="652" y="256"/>
                  </a:lnTo>
                  <a:lnTo>
                    <a:pt x="657" y="236"/>
                  </a:lnTo>
                  <a:lnTo>
                    <a:pt x="660" y="216"/>
                  </a:lnTo>
                  <a:lnTo>
                    <a:pt x="662" y="196"/>
                  </a:lnTo>
                  <a:lnTo>
                    <a:pt x="660" y="176"/>
                  </a:lnTo>
                  <a:lnTo>
                    <a:pt x="657" y="156"/>
                  </a:lnTo>
                  <a:lnTo>
                    <a:pt x="653" y="137"/>
                  </a:lnTo>
                  <a:lnTo>
                    <a:pt x="646" y="120"/>
                  </a:lnTo>
                  <a:lnTo>
                    <a:pt x="638" y="103"/>
                  </a:lnTo>
                  <a:lnTo>
                    <a:pt x="628" y="86"/>
                  </a:lnTo>
                  <a:lnTo>
                    <a:pt x="617" y="71"/>
                  </a:lnTo>
                  <a:lnTo>
                    <a:pt x="604" y="57"/>
                  </a:lnTo>
                  <a:lnTo>
                    <a:pt x="590" y="44"/>
                  </a:lnTo>
                  <a:lnTo>
                    <a:pt x="575" y="33"/>
                  </a:lnTo>
                  <a:lnTo>
                    <a:pt x="558" y="23"/>
                  </a:lnTo>
                  <a:lnTo>
                    <a:pt x="542" y="15"/>
                  </a:lnTo>
                  <a:lnTo>
                    <a:pt x="524" y="8"/>
                  </a:lnTo>
                  <a:lnTo>
                    <a:pt x="505" y="4"/>
                  </a:lnTo>
                  <a:lnTo>
                    <a:pt x="485" y="1"/>
                  </a:lnTo>
                  <a:lnTo>
                    <a:pt x="465" y="0"/>
                  </a:lnTo>
                  <a:lnTo>
                    <a:pt x="445" y="1"/>
                  </a:lnTo>
                  <a:lnTo>
                    <a:pt x="426" y="4"/>
                  </a:lnTo>
                  <a:lnTo>
                    <a:pt x="407" y="8"/>
                  </a:lnTo>
                  <a:lnTo>
                    <a:pt x="388" y="15"/>
                  </a:lnTo>
                  <a:lnTo>
                    <a:pt x="372" y="23"/>
                  </a:lnTo>
                  <a:lnTo>
                    <a:pt x="355" y="33"/>
                  </a:lnTo>
                  <a:lnTo>
                    <a:pt x="341" y="44"/>
                  </a:lnTo>
                  <a:lnTo>
                    <a:pt x="326" y="57"/>
                  </a:lnTo>
                  <a:lnTo>
                    <a:pt x="314" y="71"/>
                  </a:lnTo>
                  <a:lnTo>
                    <a:pt x="302" y="86"/>
                  </a:lnTo>
                  <a:lnTo>
                    <a:pt x="293" y="103"/>
                  </a:lnTo>
                  <a:lnTo>
                    <a:pt x="284" y="120"/>
                  </a:lnTo>
                  <a:lnTo>
                    <a:pt x="277" y="137"/>
                  </a:lnTo>
                  <a:lnTo>
                    <a:pt x="273" y="156"/>
                  </a:lnTo>
                  <a:lnTo>
                    <a:pt x="270" y="176"/>
                  </a:lnTo>
                  <a:lnTo>
                    <a:pt x="268" y="196"/>
                  </a:lnTo>
                  <a:lnTo>
                    <a:pt x="270" y="214"/>
                  </a:lnTo>
                  <a:lnTo>
                    <a:pt x="272" y="231"/>
                  </a:lnTo>
                  <a:lnTo>
                    <a:pt x="275" y="247"/>
                  </a:lnTo>
                  <a:lnTo>
                    <a:pt x="281" y="263"/>
                  </a:lnTo>
                  <a:lnTo>
                    <a:pt x="287" y="279"/>
                  </a:lnTo>
                  <a:lnTo>
                    <a:pt x="295" y="294"/>
                  </a:lnTo>
                  <a:lnTo>
                    <a:pt x="304" y="309"/>
                  </a:lnTo>
                  <a:lnTo>
                    <a:pt x="314" y="322"/>
                  </a:lnTo>
                  <a:lnTo>
                    <a:pt x="302" y="315"/>
                  </a:lnTo>
                  <a:lnTo>
                    <a:pt x="287" y="309"/>
                  </a:lnTo>
                  <a:lnTo>
                    <a:pt x="273" y="301"/>
                  </a:lnTo>
                  <a:lnTo>
                    <a:pt x="258" y="293"/>
                  </a:lnTo>
                  <a:lnTo>
                    <a:pt x="243" y="285"/>
                  </a:lnTo>
                  <a:lnTo>
                    <a:pt x="227" y="276"/>
                  </a:lnTo>
                  <a:lnTo>
                    <a:pt x="212" y="269"/>
                  </a:lnTo>
                  <a:lnTo>
                    <a:pt x="197" y="261"/>
                  </a:lnTo>
                  <a:lnTo>
                    <a:pt x="184" y="254"/>
                  </a:lnTo>
                  <a:lnTo>
                    <a:pt x="171" y="247"/>
                  </a:lnTo>
                  <a:lnTo>
                    <a:pt x="160" y="241"/>
                  </a:lnTo>
                  <a:lnTo>
                    <a:pt x="150" y="235"/>
                  </a:lnTo>
                  <a:lnTo>
                    <a:pt x="141" y="231"/>
                  </a:lnTo>
                  <a:lnTo>
                    <a:pt x="135" y="229"/>
                  </a:lnTo>
                  <a:lnTo>
                    <a:pt x="131" y="226"/>
                  </a:lnTo>
                  <a:lnTo>
                    <a:pt x="130" y="225"/>
                  </a:lnTo>
                  <a:lnTo>
                    <a:pt x="122" y="222"/>
                  </a:lnTo>
                  <a:lnTo>
                    <a:pt x="115" y="220"/>
                  </a:lnTo>
                  <a:lnTo>
                    <a:pt x="107" y="217"/>
                  </a:lnTo>
                  <a:lnTo>
                    <a:pt x="100" y="216"/>
                  </a:lnTo>
                  <a:lnTo>
                    <a:pt x="92" y="216"/>
                  </a:lnTo>
                  <a:lnTo>
                    <a:pt x="84" y="216"/>
                  </a:lnTo>
                  <a:lnTo>
                    <a:pt x="76" y="217"/>
                  </a:lnTo>
                  <a:lnTo>
                    <a:pt x="69" y="220"/>
                  </a:lnTo>
                  <a:lnTo>
                    <a:pt x="62" y="222"/>
                  </a:lnTo>
                  <a:lnTo>
                    <a:pt x="55" y="225"/>
                  </a:lnTo>
                  <a:lnTo>
                    <a:pt x="49" y="230"/>
                  </a:lnTo>
                  <a:lnTo>
                    <a:pt x="43" y="234"/>
                  </a:lnTo>
                  <a:lnTo>
                    <a:pt x="37" y="239"/>
                  </a:lnTo>
                  <a:lnTo>
                    <a:pt x="33" y="245"/>
                  </a:lnTo>
                  <a:lnTo>
                    <a:pt x="29" y="252"/>
                  </a:lnTo>
                  <a:lnTo>
                    <a:pt x="24" y="259"/>
                  </a:lnTo>
                  <a:lnTo>
                    <a:pt x="20" y="267"/>
                  </a:lnTo>
                  <a:lnTo>
                    <a:pt x="16" y="277"/>
                  </a:lnTo>
                  <a:lnTo>
                    <a:pt x="15" y="286"/>
                  </a:lnTo>
                  <a:lnTo>
                    <a:pt x="14" y="296"/>
                  </a:lnTo>
                  <a:lnTo>
                    <a:pt x="16" y="315"/>
                  </a:lnTo>
                  <a:lnTo>
                    <a:pt x="23" y="332"/>
                  </a:lnTo>
                  <a:lnTo>
                    <a:pt x="33" y="346"/>
                  </a:lnTo>
                  <a:lnTo>
                    <a:pt x="45" y="357"/>
                  </a:lnTo>
                  <a:lnTo>
                    <a:pt x="40" y="369"/>
                  </a:lnTo>
                  <a:lnTo>
                    <a:pt x="33" y="381"/>
                  </a:lnTo>
                  <a:lnTo>
                    <a:pt x="25" y="395"/>
                  </a:lnTo>
                  <a:lnTo>
                    <a:pt x="17" y="410"/>
                  </a:lnTo>
                  <a:lnTo>
                    <a:pt x="11" y="423"/>
                  </a:lnTo>
                  <a:lnTo>
                    <a:pt x="5" y="434"/>
                  </a:lnTo>
                  <a:lnTo>
                    <a:pt x="1" y="442"/>
                  </a:lnTo>
                  <a:lnTo>
                    <a:pt x="0" y="444"/>
                  </a:lnTo>
                  <a:lnTo>
                    <a:pt x="254" y="578"/>
                  </a:lnTo>
                  <a:lnTo>
                    <a:pt x="255" y="576"/>
                  </a:lnTo>
                  <a:lnTo>
                    <a:pt x="255" y="575"/>
                  </a:lnTo>
                  <a:lnTo>
                    <a:pt x="255" y="574"/>
                  </a:lnTo>
                  <a:lnTo>
                    <a:pt x="251" y="586"/>
                  </a:lnTo>
                  <a:lnTo>
                    <a:pt x="244" y="609"/>
                  </a:lnTo>
                  <a:lnTo>
                    <a:pt x="237" y="629"/>
                  </a:lnTo>
                  <a:lnTo>
                    <a:pt x="234" y="638"/>
                  </a:lnTo>
                  <a:lnTo>
                    <a:pt x="236" y="638"/>
                  </a:lnTo>
                  <a:lnTo>
                    <a:pt x="242" y="638"/>
                  </a:lnTo>
                  <a:lnTo>
                    <a:pt x="252" y="638"/>
                  </a:lnTo>
                  <a:lnTo>
                    <a:pt x="264" y="638"/>
                  </a:lnTo>
                  <a:lnTo>
                    <a:pt x="278" y="638"/>
                  </a:lnTo>
                  <a:lnTo>
                    <a:pt x="296" y="638"/>
                  </a:lnTo>
                  <a:lnTo>
                    <a:pt x="314" y="638"/>
                  </a:lnTo>
                  <a:lnTo>
                    <a:pt x="334" y="638"/>
                  </a:lnTo>
                  <a:lnTo>
                    <a:pt x="354" y="638"/>
                  </a:lnTo>
                  <a:lnTo>
                    <a:pt x="374" y="638"/>
                  </a:lnTo>
                  <a:lnTo>
                    <a:pt x="394" y="638"/>
                  </a:lnTo>
                  <a:lnTo>
                    <a:pt x="414" y="638"/>
                  </a:lnTo>
                  <a:lnTo>
                    <a:pt x="432" y="638"/>
                  </a:lnTo>
                  <a:lnTo>
                    <a:pt x="447" y="638"/>
                  </a:lnTo>
                  <a:lnTo>
                    <a:pt x="462" y="638"/>
                  </a:lnTo>
                  <a:lnTo>
                    <a:pt x="473" y="638"/>
                  </a:lnTo>
                  <a:lnTo>
                    <a:pt x="472" y="644"/>
                  </a:lnTo>
                  <a:lnTo>
                    <a:pt x="472" y="651"/>
                  </a:lnTo>
                  <a:lnTo>
                    <a:pt x="471" y="658"/>
                  </a:lnTo>
                  <a:lnTo>
                    <a:pt x="471" y="664"/>
                  </a:lnTo>
                  <a:lnTo>
                    <a:pt x="472" y="688"/>
                  </a:lnTo>
                  <a:lnTo>
                    <a:pt x="475" y="709"/>
                  </a:lnTo>
                  <a:lnTo>
                    <a:pt x="481" y="729"/>
                  </a:lnTo>
                  <a:lnTo>
                    <a:pt x="488" y="748"/>
                  </a:lnTo>
                  <a:lnTo>
                    <a:pt x="498" y="764"/>
                  </a:lnTo>
                  <a:lnTo>
                    <a:pt x="510" y="779"/>
                  </a:lnTo>
                  <a:lnTo>
                    <a:pt x="525" y="791"/>
                  </a:lnTo>
                  <a:lnTo>
                    <a:pt x="540" y="801"/>
                  </a:lnTo>
                  <a:lnTo>
                    <a:pt x="552" y="805"/>
                  </a:lnTo>
                  <a:lnTo>
                    <a:pt x="563" y="810"/>
                  </a:lnTo>
                  <a:lnTo>
                    <a:pt x="575" y="812"/>
                  </a:lnTo>
                  <a:lnTo>
                    <a:pt x="587" y="813"/>
                  </a:lnTo>
                  <a:lnTo>
                    <a:pt x="600" y="813"/>
                  </a:lnTo>
                  <a:lnTo>
                    <a:pt x="613" y="812"/>
                  </a:lnTo>
                  <a:lnTo>
                    <a:pt x="626" y="810"/>
                  </a:lnTo>
                  <a:lnTo>
                    <a:pt x="639" y="806"/>
                  </a:lnTo>
                  <a:lnTo>
                    <a:pt x="660" y="798"/>
                  </a:lnTo>
                  <a:lnTo>
                    <a:pt x="683" y="786"/>
                  </a:lnTo>
                  <a:lnTo>
                    <a:pt x="704" y="772"/>
                  </a:lnTo>
                  <a:lnTo>
                    <a:pt x="724" y="754"/>
                  </a:lnTo>
                  <a:lnTo>
                    <a:pt x="743" y="734"/>
                  </a:lnTo>
                  <a:lnTo>
                    <a:pt x="761" y="712"/>
                  </a:lnTo>
                  <a:lnTo>
                    <a:pt x="778" y="689"/>
                  </a:lnTo>
                  <a:lnTo>
                    <a:pt x="794" y="662"/>
                  </a:lnTo>
                  <a:lnTo>
                    <a:pt x="803" y="642"/>
                  </a:lnTo>
                  <a:lnTo>
                    <a:pt x="811" y="623"/>
                  </a:lnTo>
                  <a:lnTo>
                    <a:pt x="818" y="603"/>
                  </a:lnTo>
                  <a:lnTo>
                    <a:pt x="824" y="584"/>
                  </a:lnTo>
                  <a:lnTo>
                    <a:pt x="828" y="565"/>
                  </a:lnTo>
                  <a:lnTo>
                    <a:pt x="831" y="548"/>
                  </a:lnTo>
                  <a:lnTo>
                    <a:pt x="833" y="530"/>
                  </a:lnTo>
                  <a:lnTo>
                    <a:pt x="834" y="512"/>
                  </a:lnTo>
                  <a:lnTo>
                    <a:pt x="833" y="489"/>
                  </a:lnTo>
                  <a:lnTo>
                    <a:pt x="829" y="468"/>
                  </a:lnTo>
                  <a:lnTo>
                    <a:pt x="824" y="447"/>
                  </a:lnTo>
                  <a:lnTo>
                    <a:pt x="816" y="429"/>
                  </a:lnTo>
                  <a:lnTo>
                    <a:pt x="806" y="412"/>
                  </a:lnTo>
                  <a:lnTo>
                    <a:pt x="794" y="397"/>
                  </a:lnTo>
                  <a:lnTo>
                    <a:pt x="779" y="384"/>
                  </a:lnTo>
                  <a:lnTo>
                    <a:pt x="764" y="374"/>
                  </a:lnTo>
                  <a:close/>
                  <a:moveTo>
                    <a:pt x="87" y="307"/>
                  </a:moveTo>
                  <a:lnTo>
                    <a:pt x="87" y="307"/>
                  </a:lnTo>
                  <a:lnTo>
                    <a:pt x="89" y="307"/>
                  </a:lnTo>
                  <a:lnTo>
                    <a:pt x="89" y="309"/>
                  </a:lnTo>
                  <a:lnTo>
                    <a:pt x="89" y="307"/>
                  </a:lnTo>
                  <a:lnTo>
                    <a:pt x="87" y="307"/>
                  </a:lnTo>
                  <a:close/>
                </a:path>
              </a:pathLst>
            </a:custGeom>
            <a:solidFill>
              <a:srgbClr val="FFFFFF"/>
            </a:solidFill>
            <a:ln w="9525">
              <a:noFill/>
              <a:round/>
              <a:headEnd/>
              <a:tailEnd/>
            </a:ln>
          </p:spPr>
          <p:txBody>
            <a:bodyPr/>
            <a:lstStyle/>
            <a:p>
              <a:endParaRPr lang="en-US">
                <a:latin typeface="Cambria" pitchFamily="18" charset="0"/>
              </a:endParaRPr>
            </a:p>
          </p:txBody>
        </p:sp>
        <p:sp>
          <p:nvSpPr>
            <p:cNvPr id="26707" name="Freeform 108"/>
            <p:cNvSpPr>
              <a:spLocks noChangeAspect="1"/>
            </p:cNvSpPr>
            <p:nvPr/>
          </p:nvSpPr>
          <p:spPr bwMode="auto">
            <a:xfrm>
              <a:off x="4715" y="1349"/>
              <a:ext cx="231" cy="409"/>
            </a:xfrm>
            <a:custGeom>
              <a:avLst/>
              <a:gdLst>
                <a:gd name="T0" fmla="*/ 9 w 293"/>
                <a:gd name="T1" fmla="*/ 515 h 515"/>
                <a:gd name="T2" fmla="*/ 37 w 293"/>
                <a:gd name="T3" fmla="*/ 515 h 515"/>
                <a:gd name="T4" fmla="*/ 76 w 293"/>
                <a:gd name="T5" fmla="*/ 515 h 515"/>
                <a:gd name="T6" fmla="*/ 123 w 293"/>
                <a:gd name="T7" fmla="*/ 515 h 515"/>
                <a:gd name="T8" fmla="*/ 170 w 293"/>
                <a:gd name="T9" fmla="*/ 515 h 515"/>
                <a:gd name="T10" fmla="*/ 216 w 293"/>
                <a:gd name="T11" fmla="*/ 515 h 515"/>
                <a:gd name="T12" fmla="*/ 256 w 293"/>
                <a:gd name="T13" fmla="*/ 515 h 515"/>
                <a:gd name="T14" fmla="*/ 284 w 293"/>
                <a:gd name="T15" fmla="*/ 515 h 515"/>
                <a:gd name="T16" fmla="*/ 288 w 293"/>
                <a:gd name="T17" fmla="*/ 501 h 515"/>
                <a:gd name="T18" fmla="*/ 270 w 293"/>
                <a:gd name="T19" fmla="*/ 449 h 515"/>
                <a:gd name="T20" fmla="*/ 248 w 293"/>
                <a:gd name="T21" fmla="*/ 381 h 515"/>
                <a:gd name="T22" fmla="*/ 226 w 293"/>
                <a:gd name="T23" fmla="*/ 314 h 515"/>
                <a:gd name="T24" fmla="*/ 214 w 293"/>
                <a:gd name="T25" fmla="*/ 276 h 515"/>
                <a:gd name="T26" fmla="*/ 209 w 293"/>
                <a:gd name="T27" fmla="*/ 262 h 515"/>
                <a:gd name="T28" fmla="*/ 214 w 293"/>
                <a:gd name="T29" fmla="*/ 252 h 515"/>
                <a:gd name="T30" fmla="*/ 227 w 293"/>
                <a:gd name="T31" fmla="*/ 243 h 515"/>
                <a:gd name="T32" fmla="*/ 244 w 293"/>
                <a:gd name="T33" fmla="*/ 229 h 515"/>
                <a:gd name="T34" fmla="*/ 261 w 293"/>
                <a:gd name="T35" fmla="*/ 206 h 515"/>
                <a:gd name="T36" fmla="*/ 274 w 293"/>
                <a:gd name="T37" fmla="*/ 180 h 515"/>
                <a:gd name="T38" fmla="*/ 280 w 293"/>
                <a:gd name="T39" fmla="*/ 151 h 515"/>
                <a:gd name="T40" fmla="*/ 279 w 293"/>
                <a:gd name="T41" fmla="*/ 109 h 515"/>
                <a:gd name="T42" fmla="*/ 258 w 293"/>
                <a:gd name="T43" fmla="*/ 60 h 515"/>
                <a:gd name="T44" fmla="*/ 221 w 293"/>
                <a:gd name="T45" fmla="*/ 23 h 515"/>
                <a:gd name="T46" fmla="*/ 173 w 293"/>
                <a:gd name="T47" fmla="*/ 2 h 515"/>
                <a:gd name="T48" fmla="*/ 119 w 293"/>
                <a:gd name="T49" fmla="*/ 2 h 515"/>
                <a:gd name="T50" fmla="*/ 70 w 293"/>
                <a:gd name="T51" fmla="*/ 23 h 515"/>
                <a:gd name="T52" fmla="*/ 35 w 293"/>
                <a:gd name="T53" fmla="*/ 60 h 515"/>
                <a:gd name="T54" fmla="*/ 14 w 293"/>
                <a:gd name="T55" fmla="*/ 109 h 515"/>
                <a:gd name="T56" fmla="*/ 13 w 293"/>
                <a:gd name="T57" fmla="*/ 151 h 515"/>
                <a:gd name="T58" fmla="*/ 19 w 293"/>
                <a:gd name="T59" fmla="*/ 181 h 515"/>
                <a:gd name="T60" fmla="*/ 32 w 293"/>
                <a:gd name="T61" fmla="*/ 208 h 515"/>
                <a:gd name="T62" fmla="*/ 49 w 293"/>
                <a:gd name="T63" fmla="*/ 230 h 515"/>
                <a:gd name="T64" fmla="*/ 66 w 293"/>
                <a:gd name="T65" fmla="*/ 244 h 515"/>
                <a:gd name="T66" fmla="*/ 79 w 293"/>
                <a:gd name="T67" fmla="*/ 253 h 515"/>
                <a:gd name="T68" fmla="*/ 85 w 293"/>
                <a:gd name="T69" fmla="*/ 262 h 515"/>
                <a:gd name="T70" fmla="*/ 80 w 293"/>
                <a:gd name="T71" fmla="*/ 278 h 515"/>
                <a:gd name="T72" fmla="*/ 68 w 293"/>
                <a:gd name="T73" fmla="*/ 314 h 515"/>
                <a:gd name="T74" fmla="*/ 45 w 293"/>
                <a:gd name="T75" fmla="*/ 382 h 515"/>
                <a:gd name="T76" fmla="*/ 23 w 293"/>
                <a:gd name="T77" fmla="*/ 449 h 515"/>
                <a:gd name="T78" fmla="*/ 5 w 293"/>
                <a:gd name="T79" fmla="*/ 501 h 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515"/>
                <a:gd name="T122" fmla="*/ 293 w 293"/>
                <a:gd name="T123" fmla="*/ 515 h 5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515">
                  <a:moveTo>
                    <a:pt x="0" y="515"/>
                  </a:moveTo>
                  <a:lnTo>
                    <a:pt x="9" y="515"/>
                  </a:lnTo>
                  <a:lnTo>
                    <a:pt x="22" y="515"/>
                  </a:lnTo>
                  <a:lnTo>
                    <a:pt x="37" y="515"/>
                  </a:lnTo>
                  <a:lnTo>
                    <a:pt x="56" y="515"/>
                  </a:lnTo>
                  <a:lnTo>
                    <a:pt x="76" y="515"/>
                  </a:lnTo>
                  <a:lnTo>
                    <a:pt x="98" y="515"/>
                  </a:lnTo>
                  <a:lnTo>
                    <a:pt x="123" y="515"/>
                  </a:lnTo>
                  <a:lnTo>
                    <a:pt x="146" y="515"/>
                  </a:lnTo>
                  <a:lnTo>
                    <a:pt x="170" y="515"/>
                  </a:lnTo>
                  <a:lnTo>
                    <a:pt x="194" y="515"/>
                  </a:lnTo>
                  <a:lnTo>
                    <a:pt x="216" y="515"/>
                  </a:lnTo>
                  <a:lnTo>
                    <a:pt x="237" y="515"/>
                  </a:lnTo>
                  <a:lnTo>
                    <a:pt x="256" y="515"/>
                  </a:lnTo>
                  <a:lnTo>
                    <a:pt x="271" y="515"/>
                  </a:lnTo>
                  <a:lnTo>
                    <a:pt x="284" y="515"/>
                  </a:lnTo>
                  <a:lnTo>
                    <a:pt x="293" y="515"/>
                  </a:lnTo>
                  <a:lnTo>
                    <a:pt x="288" y="501"/>
                  </a:lnTo>
                  <a:lnTo>
                    <a:pt x="280" y="478"/>
                  </a:lnTo>
                  <a:lnTo>
                    <a:pt x="270" y="449"/>
                  </a:lnTo>
                  <a:lnTo>
                    <a:pt x="259" y="417"/>
                  </a:lnTo>
                  <a:lnTo>
                    <a:pt x="248" y="381"/>
                  </a:lnTo>
                  <a:lnTo>
                    <a:pt x="237" y="346"/>
                  </a:lnTo>
                  <a:lnTo>
                    <a:pt x="226" y="314"/>
                  </a:lnTo>
                  <a:lnTo>
                    <a:pt x="216" y="285"/>
                  </a:lnTo>
                  <a:lnTo>
                    <a:pt x="214" y="276"/>
                  </a:lnTo>
                  <a:lnTo>
                    <a:pt x="211" y="269"/>
                  </a:lnTo>
                  <a:lnTo>
                    <a:pt x="209" y="262"/>
                  </a:lnTo>
                  <a:lnTo>
                    <a:pt x="207" y="256"/>
                  </a:lnTo>
                  <a:lnTo>
                    <a:pt x="214" y="252"/>
                  </a:lnTo>
                  <a:lnTo>
                    <a:pt x="220" y="248"/>
                  </a:lnTo>
                  <a:lnTo>
                    <a:pt x="227" y="243"/>
                  </a:lnTo>
                  <a:lnTo>
                    <a:pt x="234" y="239"/>
                  </a:lnTo>
                  <a:lnTo>
                    <a:pt x="244" y="229"/>
                  </a:lnTo>
                  <a:lnTo>
                    <a:pt x="254" y="218"/>
                  </a:lnTo>
                  <a:lnTo>
                    <a:pt x="261" y="206"/>
                  </a:lnTo>
                  <a:lnTo>
                    <a:pt x="268" y="193"/>
                  </a:lnTo>
                  <a:lnTo>
                    <a:pt x="274" y="180"/>
                  </a:lnTo>
                  <a:lnTo>
                    <a:pt x="278" y="165"/>
                  </a:lnTo>
                  <a:lnTo>
                    <a:pt x="280" y="151"/>
                  </a:lnTo>
                  <a:lnTo>
                    <a:pt x="281" y="135"/>
                  </a:lnTo>
                  <a:lnTo>
                    <a:pt x="279" y="109"/>
                  </a:lnTo>
                  <a:lnTo>
                    <a:pt x="270" y="83"/>
                  </a:lnTo>
                  <a:lnTo>
                    <a:pt x="258" y="60"/>
                  </a:lnTo>
                  <a:lnTo>
                    <a:pt x="241" y="40"/>
                  </a:lnTo>
                  <a:lnTo>
                    <a:pt x="221" y="23"/>
                  </a:lnTo>
                  <a:lnTo>
                    <a:pt x="198" y="11"/>
                  </a:lnTo>
                  <a:lnTo>
                    <a:pt x="173" y="2"/>
                  </a:lnTo>
                  <a:lnTo>
                    <a:pt x="146" y="0"/>
                  </a:lnTo>
                  <a:lnTo>
                    <a:pt x="119" y="2"/>
                  </a:lnTo>
                  <a:lnTo>
                    <a:pt x="94" y="11"/>
                  </a:lnTo>
                  <a:lnTo>
                    <a:pt x="70" y="23"/>
                  </a:lnTo>
                  <a:lnTo>
                    <a:pt x="50" y="40"/>
                  </a:lnTo>
                  <a:lnTo>
                    <a:pt x="35" y="60"/>
                  </a:lnTo>
                  <a:lnTo>
                    <a:pt x="22" y="83"/>
                  </a:lnTo>
                  <a:lnTo>
                    <a:pt x="14" y="109"/>
                  </a:lnTo>
                  <a:lnTo>
                    <a:pt x="12" y="135"/>
                  </a:lnTo>
                  <a:lnTo>
                    <a:pt x="13" y="151"/>
                  </a:lnTo>
                  <a:lnTo>
                    <a:pt x="15" y="166"/>
                  </a:lnTo>
                  <a:lnTo>
                    <a:pt x="19" y="181"/>
                  </a:lnTo>
                  <a:lnTo>
                    <a:pt x="25" y="194"/>
                  </a:lnTo>
                  <a:lnTo>
                    <a:pt x="32" y="208"/>
                  </a:lnTo>
                  <a:lnTo>
                    <a:pt x="40" y="219"/>
                  </a:lnTo>
                  <a:lnTo>
                    <a:pt x="49" y="230"/>
                  </a:lnTo>
                  <a:lnTo>
                    <a:pt x="60" y="240"/>
                  </a:lnTo>
                  <a:lnTo>
                    <a:pt x="66" y="244"/>
                  </a:lnTo>
                  <a:lnTo>
                    <a:pt x="73" y="249"/>
                  </a:lnTo>
                  <a:lnTo>
                    <a:pt x="79" y="253"/>
                  </a:lnTo>
                  <a:lnTo>
                    <a:pt x="87" y="256"/>
                  </a:lnTo>
                  <a:lnTo>
                    <a:pt x="85" y="262"/>
                  </a:lnTo>
                  <a:lnTo>
                    <a:pt x="83" y="269"/>
                  </a:lnTo>
                  <a:lnTo>
                    <a:pt x="80" y="278"/>
                  </a:lnTo>
                  <a:lnTo>
                    <a:pt x="77" y="286"/>
                  </a:lnTo>
                  <a:lnTo>
                    <a:pt x="68" y="314"/>
                  </a:lnTo>
                  <a:lnTo>
                    <a:pt x="57" y="348"/>
                  </a:lnTo>
                  <a:lnTo>
                    <a:pt x="45" y="382"/>
                  </a:lnTo>
                  <a:lnTo>
                    <a:pt x="34" y="417"/>
                  </a:lnTo>
                  <a:lnTo>
                    <a:pt x="23" y="449"/>
                  </a:lnTo>
                  <a:lnTo>
                    <a:pt x="13" y="478"/>
                  </a:lnTo>
                  <a:lnTo>
                    <a:pt x="5" y="501"/>
                  </a:lnTo>
                  <a:lnTo>
                    <a:pt x="0" y="515"/>
                  </a:lnTo>
                  <a:close/>
                </a:path>
              </a:pathLst>
            </a:custGeom>
            <a:solidFill>
              <a:srgbClr val="3F9EFF"/>
            </a:solidFill>
            <a:ln w="9525">
              <a:noFill/>
              <a:round/>
              <a:headEnd/>
              <a:tailEnd/>
            </a:ln>
          </p:spPr>
          <p:txBody>
            <a:bodyPr/>
            <a:lstStyle/>
            <a:p>
              <a:endParaRPr lang="en-US">
                <a:latin typeface="Cambria" pitchFamily="18" charset="0"/>
              </a:endParaRPr>
            </a:p>
          </p:txBody>
        </p:sp>
        <p:sp>
          <p:nvSpPr>
            <p:cNvPr id="26708" name="Freeform 109"/>
            <p:cNvSpPr>
              <a:spLocks noChangeAspect="1"/>
            </p:cNvSpPr>
            <p:nvPr/>
          </p:nvSpPr>
          <p:spPr bwMode="auto">
            <a:xfrm>
              <a:off x="4715" y="1349"/>
              <a:ext cx="231" cy="409"/>
            </a:xfrm>
            <a:custGeom>
              <a:avLst/>
              <a:gdLst>
                <a:gd name="T0" fmla="*/ 49 w 293"/>
                <a:gd name="T1" fmla="*/ 230 h 515"/>
                <a:gd name="T2" fmla="*/ 32 w 293"/>
                <a:gd name="T3" fmla="*/ 208 h 515"/>
                <a:gd name="T4" fmla="*/ 19 w 293"/>
                <a:gd name="T5" fmla="*/ 181 h 515"/>
                <a:gd name="T6" fmla="*/ 13 w 293"/>
                <a:gd name="T7" fmla="*/ 151 h 515"/>
                <a:gd name="T8" fmla="*/ 14 w 293"/>
                <a:gd name="T9" fmla="*/ 109 h 515"/>
                <a:gd name="T10" fmla="*/ 35 w 293"/>
                <a:gd name="T11" fmla="*/ 60 h 515"/>
                <a:gd name="T12" fmla="*/ 70 w 293"/>
                <a:gd name="T13" fmla="*/ 23 h 515"/>
                <a:gd name="T14" fmla="*/ 119 w 293"/>
                <a:gd name="T15" fmla="*/ 2 h 515"/>
                <a:gd name="T16" fmla="*/ 173 w 293"/>
                <a:gd name="T17" fmla="*/ 2 h 515"/>
                <a:gd name="T18" fmla="*/ 221 w 293"/>
                <a:gd name="T19" fmla="*/ 23 h 515"/>
                <a:gd name="T20" fmla="*/ 258 w 293"/>
                <a:gd name="T21" fmla="*/ 60 h 515"/>
                <a:gd name="T22" fmla="*/ 279 w 293"/>
                <a:gd name="T23" fmla="*/ 109 h 515"/>
                <a:gd name="T24" fmla="*/ 280 w 293"/>
                <a:gd name="T25" fmla="*/ 151 h 515"/>
                <a:gd name="T26" fmla="*/ 274 w 293"/>
                <a:gd name="T27" fmla="*/ 180 h 515"/>
                <a:gd name="T28" fmla="*/ 261 w 293"/>
                <a:gd name="T29" fmla="*/ 206 h 515"/>
                <a:gd name="T30" fmla="*/ 244 w 293"/>
                <a:gd name="T31" fmla="*/ 229 h 515"/>
                <a:gd name="T32" fmla="*/ 227 w 293"/>
                <a:gd name="T33" fmla="*/ 243 h 515"/>
                <a:gd name="T34" fmla="*/ 214 w 293"/>
                <a:gd name="T35" fmla="*/ 252 h 515"/>
                <a:gd name="T36" fmla="*/ 209 w 293"/>
                <a:gd name="T37" fmla="*/ 262 h 515"/>
                <a:gd name="T38" fmla="*/ 214 w 293"/>
                <a:gd name="T39" fmla="*/ 276 h 515"/>
                <a:gd name="T40" fmla="*/ 226 w 293"/>
                <a:gd name="T41" fmla="*/ 314 h 515"/>
                <a:gd name="T42" fmla="*/ 248 w 293"/>
                <a:gd name="T43" fmla="*/ 381 h 515"/>
                <a:gd name="T44" fmla="*/ 270 w 293"/>
                <a:gd name="T45" fmla="*/ 449 h 515"/>
                <a:gd name="T46" fmla="*/ 288 w 293"/>
                <a:gd name="T47" fmla="*/ 501 h 515"/>
                <a:gd name="T48" fmla="*/ 284 w 293"/>
                <a:gd name="T49" fmla="*/ 515 h 515"/>
                <a:gd name="T50" fmla="*/ 256 w 293"/>
                <a:gd name="T51" fmla="*/ 515 h 515"/>
                <a:gd name="T52" fmla="*/ 216 w 293"/>
                <a:gd name="T53" fmla="*/ 515 h 515"/>
                <a:gd name="T54" fmla="*/ 170 w 293"/>
                <a:gd name="T55" fmla="*/ 515 h 515"/>
                <a:gd name="T56" fmla="*/ 123 w 293"/>
                <a:gd name="T57" fmla="*/ 515 h 515"/>
                <a:gd name="T58" fmla="*/ 76 w 293"/>
                <a:gd name="T59" fmla="*/ 515 h 515"/>
                <a:gd name="T60" fmla="*/ 37 w 293"/>
                <a:gd name="T61" fmla="*/ 515 h 515"/>
                <a:gd name="T62" fmla="*/ 9 w 293"/>
                <a:gd name="T63" fmla="*/ 515 h 515"/>
                <a:gd name="T64" fmla="*/ 5 w 293"/>
                <a:gd name="T65" fmla="*/ 501 h 515"/>
                <a:gd name="T66" fmla="*/ 23 w 293"/>
                <a:gd name="T67" fmla="*/ 449 h 515"/>
                <a:gd name="T68" fmla="*/ 45 w 293"/>
                <a:gd name="T69" fmla="*/ 382 h 515"/>
                <a:gd name="T70" fmla="*/ 68 w 293"/>
                <a:gd name="T71" fmla="*/ 314 h 515"/>
                <a:gd name="T72" fmla="*/ 80 w 293"/>
                <a:gd name="T73" fmla="*/ 278 h 515"/>
                <a:gd name="T74" fmla="*/ 85 w 293"/>
                <a:gd name="T75" fmla="*/ 262 h 515"/>
                <a:gd name="T76" fmla="*/ 79 w 293"/>
                <a:gd name="T77" fmla="*/ 253 h 515"/>
                <a:gd name="T78" fmla="*/ 66 w 293"/>
                <a:gd name="T79" fmla="*/ 244 h 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515"/>
                <a:gd name="T122" fmla="*/ 293 w 293"/>
                <a:gd name="T123" fmla="*/ 515 h 5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515">
                  <a:moveTo>
                    <a:pt x="60" y="240"/>
                  </a:moveTo>
                  <a:lnTo>
                    <a:pt x="49" y="230"/>
                  </a:lnTo>
                  <a:lnTo>
                    <a:pt x="40" y="219"/>
                  </a:lnTo>
                  <a:lnTo>
                    <a:pt x="32" y="208"/>
                  </a:lnTo>
                  <a:lnTo>
                    <a:pt x="25" y="194"/>
                  </a:lnTo>
                  <a:lnTo>
                    <a:pt x="19" y="181"/>
                  </a:lnTo>
                  <a:lnTo>
                    <a:pt x="15" y="166"/>
                  </a:lnTo>
                  <a:lnTo>
                    <a:pt x="13" y="151"/>
                  </a:lnTo>
                  <a:lnTo>
                    <a:pt x="12" y="135"/>
                  </a:lnTo>
                  <a:lnTo>
                    <a:pt x="14" y="109"/>
                  </a:lnTo>
                  <a:lnTo>
                    <a:pt x="22" y="83"/>
                  </a:lnTo>
                  <a:lnTo>
                    <a:pt x="35" y="60"/>
                  </a:lnTo>
                  <a:lnTo>
                    <a:pt x="50" y="40"/>
                  </a:lnTo>
                  <a:lnTo>
                    <a:pt x="70" y="23"/>
                  </a:lnTo>
                  <a:lnTo>
                    <a:pt x="94" y="11"/>
                  </a:lnTo>
                  <a:lnTo>
                    <a:pt x="119" y="2"/>
                  </a:lnTo>
                  <a:lnTo>
                    <a:pt x="146" y="0"/>
                  </a:lnTo>
                  <a:lnTo>
                    <a:pt x="173" y="2"/>
                  </a:lnTo>
                  <a:lnTo>
                    <a:pt x="198" y="11"/>
                  </a:lnTo>
                  <a:lnTo>
                    <a:pt x="221" y="23"/>
                  </a:lnTo>
                  <a:lnTo>
                    <a:pt x="241" y="40"/>
                  </a:lnTo>
                  <a:lnTo>
                    <a:pt x="258" y="60"/>
                  </a:lnTo>
                  <a:lnTo>
                    <a:pt x="270" y="83"/>
                  </a:lnTo>
                  <a:lnTo>
                    <a:pt x="279" y="109"/>
                  </a:lnTo>
                  <a:lnTo>
                    <a:pt x="281" y="135"/>
                  </a:lnTo>
                  <a:lnTo>
                    <a:pt x="280" y="151"/>
                  </a:lnTo>
                  <a:lnTo>
                    <a:pt x="278" y="165"/>
                  </a:lnTo>
                  <a:lnTo>
                    <a:pt x="274" y="180"/>
                  </a:lnTo>
                  <a:lnTo>
                    <a:pt x="268" y="193"/>
                  </a:lnTo>
                  <a:lnTo>
                    <a:pt x="261" y="206"/>
                  </a:lnTo>
                  <a:lnTo>
                    <a:pt x="254" y="218"/>
                  </a:lnTo>
                  <a:lnTo>
                    <a:pt x="244" y="229"/>
                  </a:lnTo>
                  <a:lnTo>
                    <a:pt x="234" y="239"/>
                  </a:lnTo>
                  <a:lnTo>
                    <a:pt x="227" y="243"/>
                  </a:lnTo>
                  <a:lnTo>
                    <a:pt x="220" y="248"/>
                  </a:lnTo>
                  <a:lnTo>
                    <a:pt x="214" y="252"/>
                  </a:lnTo>
                  <a:lnTo>
                    <a:pt x="207" y="256"/>
                  </a:lnTo>
                  <a:lnTo>
                    <a:pt x="209" y="262"/>
                  </a:lnTo>
                  <a:lnTo>
                    <a:pt x="211" y="269"/>
                  </a:lnTo>
                  <a:lnTo>
                    <a:pt x="214" y="276"/>
                  </a:lnTo>
                  <a:lnTo>
                    <a:pt x="216" y="285"/>
                  </a:lnTo>
                  <a:lnTo>
                    <a:pt x="226" y="314"/>
                  </a:lnTo>
                  <a:lnTo>
                    <a:pt x="237" y="346"/>
                  </a:lnTo>
                  <a:lnTo>
                    <a:pt x="248" y="381"/>
                  </a:lnTo>
                  <a:lnTo>
                    <a:pt x="259" y="417"/>
                  </a:lnTo>
                  <a:lnTo>
                    <a:pt x="270" y="449"/>
                  </a:lnTo>
                  <a:lnTo>
                    <a:pt x="280" y="478"/>
                  </a:lnTo>
                  <a:lnTo>
                    <a:pt x="288" y="501"/>
                  </a:lnTo>
                  <a:lnTo>
                    <a:pt x="293" y="515"/>
                  </a:lnTo>
                  <a:lnTo>
                    <a:pt x="284" y="515"/>
                  </a:lnTo>
                  <a:lnTo>
                    <a:pt x="271" y="515"/>
                  </a:lnTo>
                  <a:lnTo>
                    <a:pt x="256" y="515"/>
                  </a:lnTo>
                  <a:lnTo>
                    <a:pt x="237" y="515"/>
                  </a:lnTo>
                  <a:lnTo>
                    <a:pt x="216" y="515"/>
                  </a:lnTo>
                  <a:lnTo>
                    <a:pt x="194" y="515"/>
                  </a:lnTo>
                  <a:lnTo>
                    <a:pt x="170" y="515"/>
                  </a:lnTo>
                  <a:lnTo>
                    <a:pt x="146" y="515"/>
                  </a:lnTo>
                  <a:lnTo>
                    <a:pt x="123" y="515"/>
                  </a:lnTo>
                  <a:lnTo>
                    <a:pt x="98" y="515"/>
                  </a:lnTo>
                  <a:lnTo>
                    <a:pt x="76" y="515"/>
                  </a:lnTo>
                  <a:lnTo>
                    <a:pt x="56" y="515"/>
                  </a:lnTo>
                  <a:lnTo>
                    <a:pt x="37" y="515"/>
                  </a:lnTo>
                  <a:lnTo>
                    <a:pt x="22" y="515"/>
                  </a:lnTo>
                  <a:lnTo>
                    <a:pt x="9" y="515"/>
                  </a:lnTo>
                  <a:lnTo>
                    <a:pt x="0" y="515"/>
                  </a:lnTo>
                  <a:lnTo>
                    <a:pt x="5" y="501"/>
                  </a:lnTo>
                  <a:lnTo>
                    <a:pt x="13" y="478"/>
                  </a:lnTo>
                  <a:lnTo>
                    <a:pt x="23" y="449"/>
                  </a:lnTo>
                  <a:lnTo>
                    <a:pt x="34" y="417"/>
                  </a:lnTo>
                  <a:lnTo>
                    <a:pt x="45" y="382"/>
                  </a:lnTo>
                  <a:lnTo>
                    <a:pt x="57" y="348"/>
                  </a:lnTo>
                  <a:lnTo>
                    <a:pt x="68" y="314"/>
                  </a:lnTo>
                  <a:lnTo>
                    <a:pt x="77" y="286"/>
                  </a:lnTo>
                  <a:lnTo>
                    <a:pt x="80" y="278"/>
                  </a:lnTo>
                  <a:lnTo>
                    <a:pt x="83" y="269"/>
                  </a:lnTo>
                  <a:lnTo>
                    <a:pt x="85" y="262"/>
                  </a:lnTo>
                  <a:lnTo>
                    <a:pt x="87" y="256"/>
                  </a:lnTo>
                  <a:lnTo>
                    <a:pt x="79" y="253"/>
                  </a:lnTo>
                  <a:lnTo>
                    <a:pt x="73" y="249"/>
                  </a:lnTo>
                  <a:lnTo>
                    <a:pt x="66" y="244"/>
                  </a:lnTo>
                  <a:lnTo>
                    <a:pt x="60" y="240"/>
                  </a:lnTo>
                  <a:close/>
                </a:path>
              </a:pathLst>
            </a:custGeom>
            <a:solidFill>
              <a:srgbClr val="3F9EFF"/>
            </a:solidFill>
            <a:ln w="9525">
              <a:noFill/>
              <a:round/>
              <a:headEnd/>
              <a:tailEnd/>
            </a:ln>
          </p:spPr>
          <p:txBody>
            <a:bodyPr/>
            <a:lstStyle/>
            <a:p>
              <a:endParaRPr lang="en-US">
                <a:latin typeface="Cambria" pitchFamily="18" charset="0"/>
              </a:endParaRPr>
            </a:p>
          </p:txBody>
        </p:sp>
        <p:sp>
          <p:nvSpPr>
            <p:cNvPr id="26709" name="Freeform 110"/>
            <p:cNvSpPr>
              <a:spLocks noChangeAspect="1"/>
            </p:cNvSpPr>
            <p:nvPr/>
          </p:nvSpPr>
          <p:spPr bwMode="auto">
            <a:xfrm>
              <a:off x="4344" y="1770"/>
              <a:ext cx="81" cy="81"/>
            </a:xfrm>
            <a:custGeom>
              <a:avLst/>
              <a:gdLst>
                <a:gd name="T0" fmla="*/ 102 w 102"/>
                <a:gd name="T1" fmla="*/ 51 h 102"/>
                <a:gd name="T2" fmla="*/ 101 w 102"/>
                <a:gd name="T3" fmla="*/ 61 h 102"/>
                <a:gd name="T4" fmla="*/ 98 w 102"/>
                <a:gd name="T5" fmla="*/ 71 h 102"/>
                <a:gd name="T6" fmla="*/ 93 w 102"/>
                <a:gd name="T7" fmla="*/ 80 h 102"/>
                <a:gd name="T8" fmla="*/ 88 w 102"/>
                <a:gd name="T9" fmla="*/ 88 h 102"/>
                <a:gd name="T10" fmla="*/ 80 w 102"/>
                <a:gd name="T11" fmla="*/ 93 h 102"/>
                <a:gd name="T12" fmla="*/ 71 w 102"/>
                <a:gd name="T13" fmla="*/ 98 h 102"/>
                <a:gd name="T14" fmla="*/ 61 w 102"/>
                <a:gd name="T15" fmla="*/ 101 h 102"/>
                <a:gd name="T16" fmla="*/ 51 w 102"/>
                <a:gd name="T17" fmla="*/ 102 h 102"/>
                <a:gd name="T18" fmla="*/ 41 w 102"/>
                <a:gd name="T19" fmla="*/ 101 h 102"/>
                <a:gd name="T20" fmla="*/ 31 w 102"/>
                <a:gd name="T21" fmla="*/ 98 h 102"/>
                <a:gd name="T22" fmla="*/ 22 w 102"/>
                <a:gd name="T23" fmla="*/ 93 h 102"/>
                <a:gd name="T24" fmla="*/ 16 w 102"/>
                <a:gd name="T25" fmla="*/ 88 h 102"/>
                <a:gd name="T26" fmla="*/ 9 w 102"/>
                <a:gd name="T27" fmla="*/ 80 h 102"/>
                <a:gd name="T28" fmla="*/ 4 w 102"/>
                <a:gd name="T29" fmla="*/ 71 h 102"/>
                <a:gd name="T30" fmla="*/ 1 w 102"/>
                <a:gd name="T31" fmla="*/ 61 h 102"/>
                <a:gd name="T32" fmla="*/ 0 w 102"/>
                <a:gd name="T33" fmla="*/ 51 h 102"/>
                <a:gd name="T34" fmla="*/ 1 w 102"/>
                <a:gd name="T35" fmla="*/ 41 h 102"/>
                <a:gd name="T36" fmla="*/ 4 w 102"/>
                <a:gd name="T37" fmla="*/ 31 h 102"/>
                <a:gd name="T38" fmla="*/ 9 w 102"/>
                <a:gd name="T39" fmla="*/ 22 h 102"/>
                <a:gd name="T40" fmla="*/ 16 w 102"/>
                <a:gd name="T41" fmla="*/ 16 h 102"/>
                <a:gd name="T42" fmla="*/ 22 w 102"/>
                <a:gd name="T43" fmla="*/ 9 h 102"/>
                <a:gd name="T44" fmla="*/ 31 w 102"/>
                <a:gd name="T45" fmla="*/ 5 h 102"/>
                <a:gd name="T46" fmla="*/ 41 w 102"/>
                <a:gd name="T47" fmla="*/ 1 h 102"/>
                <a:gd name="T48" fmla="*/ 51 w 102"/>
                <a:gd name="T49" fmla="*/ 0 h 102"/>
                <a:gd name="T50" fmla="*/ 61 w 102"/>
                <a:gd name="T51" fmla="*/ 1 h 102"/>
                <a:gd name="T52" fmla="*/ 71 w 102"/>
                <a:gd name="T53" fmla="*/ 5 h 102"/>
                <a:gd name="T54" fmla="*/ 80 w 102"/>
                <a:gd name="T55" fmla="*/ 9 h 102"/>
                <a:gd name="T56" fmla="*/ 88 w 102"/>
                <a:gd name="T57" fmla="*/ 16 h 102"/>
                <a:gd name="T58" fmla="*/ 93 w 102"/>
                <a:gd name="T59" fmla="*/ 22 h 102"/>
                <a:gd name="T60" fmla="*/ 98 w 102"/>
                <a:gd name="T61" fmla="*/ 31 h 102"/>
                <a:gd name="T62" fmla="*/ 101 w 102"/>
                <a:gd name="T63" fmla="*/ 41 h 102"/>
                <a:gd name="T64" fmla="*/ 102 w 102"/>
                <a:gd name="T65" fmla="*/ 5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2"/>
                <a:gd name="T101" fmla="*/ 102 w 102"/>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2">
                  <a:moveTo>
                    <a:pt x="102" y="51"/>
                  </a:moveTo>
                  <a:lnTo>
                    <a:pt x="101" y="61"/>
                  </a:lnTo>
                  <a:lnTo>
                    <a:pt x="98" y="71"/>
                  </a:lnTo>
                  <a:lnTo>
                    <a:pt x="93" y="80"/>
                  </a:lnTo>
                  <a:lnTo>
                    <a:pt x="88" y="88"/>
                  </a:lnTo>
                  <a:lnTo>
                    <a:pt x="80" y="93"/>
                  </a:lnTo>
                  <a:lnTo>
                    <a:pt x="71" y="98"/>
                  </a:lnTo>
                  <a:lnTo>
                    <a:pt x="61" y="101"/>
                  </a:lnTo>
                  <a:lnTo>
                    <a:pt x="51" y="102"/>
                  </a:lnTo>
                  <a:lnTo>
                    <a:pt x="41" y="101"/>
                  </a:lnTo>
                  <a:lnTo>
                    <a:pt x="31" y="98"/>
                  </a:lnTo>
                  <a:lnTo>
                    <a:pt x="22" y="93"/>
                  </a:lnTo>
                  <a:lnTo>
                    <a:pt x="16" y="88"/>
                  </a:lnTo>
                  <a:lnTo>
                    <a:pt x="9" y="80"/>
                  </a:lnTo>
                  <a:lnTo>
                    <a:pt x="4" y="71"/>
                  </a:lnTo>
                  <a:lnTo>
                    <a:pt x="1" y="61"/>
                  </a:lnTo>
                  <a:lnTo>
                    <a:pt x="0" y="51"/>
                  </a:lnTo>
                  <a:lnTo>
                    <a:pt x="1" y="41"/>
                  </a:lnTo>
                  <a:lnTo>
                    <a:pt x="4" y="31"/>
                  </a:lnTo>
                  <a:lnTo>
                    <a:pt x="9" y="22"/>
                  </a:lnTo>
                  <a:lnTo>
                    <a:pt x="16" y="16"/>
                  </a:lnTo>
                  <a:lnTo>
                    <a:pt x="22" y="9"/>
                  </a:lnTo>
                  <a:lnTo>
                    <a:pt x="31" y="5"/>
                  </a:lnTo>
                  <a:lnTo>
                    <a:pt x="41" y="1"/>
                  </a:lnTo>
                  <a:lnTo>
                    <a:pt x="51" y="0"/>
                  </a:lnTo>
                  <a:lnTo>
                    <a:pt x="61" y="1"/>
                  </a:lnTo>
                  <a:lnTo>
                    <a:pt x="71" y="5"/>
                  </a:lnTo>
                  <a:lnTo>
                    <a:pt x="80" y="9"/>
                  </a:lnTo>
                  <a:lnTo>
                    <a:pt x="88" y="16"/>
                  </a:lnTo>
                  <a:lnTo>
                    <a:pt x="93" y="22"/>
                  </a:lnTo>
                  <a:lnTo>
                    <a:pt x="98" y="31"/>
                  </a:lnTo>
                  <a:lnTo>
                    <a:pt x="101" y="41"/>
                  </a:lnTo>
                  <a:lnTo>
                    <a:pt x="102" y="51"/>
                  </a:lnTo>
                  <a:close/>
                </a:path>
              </a:pathLst>
            </a:custGeom>
            <a:solidFill>
              <a:srgbClr val="FF66FF"/>
            </a:solidFill>
            <a:ln w="9525">
              <a:noFill/>
              <a:round/>
              <a:headEnd/>
              <a:tailEnd/>
            </a:ln>
          </p:spPr>
          <p:txBody>
            <a:bodyPr/>
            <a:lstStyle/>
            <a:p>
              <a:endParaRPr lang="en-US">
                <a:latin typeface="Cambria" pitchFamily="18" charset="0"/>
              </a:endParaRPr>
            </a:p>
          </p:txBody>
        </p:sp>
        <p:sp>
          <p:nvSpPr>
            <p:cNvPr id="26710" name="Freeform 111"/>
            <p:cNvSpPr>
              <a:spLocks noChangeAspect="1"/>
            </p:cNvSpPr>
            <p:nvPr/>
          </p:nvSpPr>
          <p:spPr bwMode="auto">
            <a:xfrm>
              <a:off x="5085" y="1232"/>
              <a:ext cx="121" cy="121"/>
            </a:xfrm>
            <a:custGeom>
              <a:avLst/>
              <a:gdLst>
                <a:gd name="T0" fmla="*/ 153 w 153"/>
                <a:gd name="T1" fmla="*/ 77 h 152"/>
                <a:gd name="T2" fmla="*/ 152 w 153"/>
                <a:gd name="T3" fmla="*/ 92 h 152"/>
                <a:gd name="T4" fmla="*/ 147 w 153"/>
                <a:gd name="T5" fmla="*/ 107 h 152"/>
                <a:gd name="T6" fmla="*/ 140 w 153"/>
                <a:gd name="T7" fmla="*/ 119 h 152"/>
                <a:gd name="T8" fmla="*/ 131 w 153"/>
                <a:gd name="T9" fmla="*/ 130 h 152"/>
                <a:gd name="T10" fmla="*/ 120 w 153"/>
                <a:gd name="T11" fmla="*/ 140 h 152"/>
                <a:gd name="T12" fmla="*/ 106 w 153"/>
                <a:gd name="T13" fmla="*/ 147 h 152"/>
                <a:gd name="T14" fmla="*/ 92 w 153"/>
                <a:gd name="T15" fmla="*/ 151 h 152"/>
                <a:gd name="T16" fmla="*/ 76 w 153"/>
                <a:gd name="T17" fmla="*/ 152 h 152"/>
                <a:gd name="T18" fmla="*/ 61 w 153"/>
                <a:gd name="T19" fmla="*/ 151 h 152"/>
                <a:gd name="T20" fmla="*/ 46 w 153"/>
                <a:gd name="T21" fmla="*/ 147 h 152"/>
                <a:gd name="T22" fmla="*/ 33 w 153"/>
                <a:gd name="T23" fmla="*/ 140 h 152"/>
                <a:gd name="T24" fmla="*/ 22 w 153"/>
                <a:gd name="T25" fmla="*/ 130 h 152"/>
                <a:gd name="T26" fmla="*/ 13 w 153"/>
                <a:gd name="T27" fmla="*/ 119 h 152"/>
                <a:gd name="T28" fmla="*/ 5 w 153"/>
                <a:gd name="T29" fmla="*/ 107 h 152"/>
                <a:gd name="T30" fmla="*/ 1 w 153"/>
                <a:gd name="T31" fmla="*/ 92 h 152"/>
                <a:gd name="T32" fmla="*/ 0 w 153"/>
                <a:gd name="T33" fmla="*/ 77 h 152"/>
                <a:gd name="T34" fmla="*/ 1 w 153"/>
                <a:gd name="T35" fmla="*/ 61 h 152"/>
                <a:gd name="T36" fmla="*/ 5 w 153"/>
                <a:gd name="T37" fmla="*/ 47 h 152"/>
                <a:gd name="T38" fmla="*/ 13 w 153"/>
                <a:gd name="T39" fmla="*/ 33 h 152"/>
                <a:gd name="T40" fmla="*/ 22 w 153"/>
                <a:gd name="T41" fmla="*/ 22 h 152"/>
                <a:gd name="T42" fmla="*/ 33 w 153"/>
                <a:gd name="T43" fmla="*/ 13 h 152"/>
                <a:gd name="T44" fmla="*/ 46 w 153"/>
                <a:gd name="T45" fmla="*/ 6 h 152"/>
                <a:gd name="T46" fmla="*/ 61 w 153"/>
                <a:gd name="T47" fmla="*/ 1 h 152"/>
                <a:gd name="T48" fmla="*/ 76 w 153"/>
                <a:gd name="T49" fmla="*/ 0 h 152"/>
                <a:gd name="T50" fmla="*/ 92 w 153"/>
                <a:gd name="T51" fmla="*/ 1 h 152"/>
                <a:gd name="T52" fmla="*/ 106 w 153"/>
                <a:gd name="T53" fmla="*/ 6 h 152"/>
                <a:gd name="T54" fmla="*/ 120 w 153"/>
                <a:gd name="T55" fmla="*/ 13 h 152"/>
                <a:gd name="T56" fmla="*/ 131 w 153"/>
                <a:gd name="T57" fmla="*/ 22 h 152"/>
                <a:gd name="T58" fmla="*/ 140 w 153"/>
                <a:gd name="T59" fmla="*/ 33 h 152"/>
                <a:gd name="T60" fmla="*/ 147 w 153"/>
                <a:gd name="T61" fmla="*/ 47 h 152"/>
                <a:gd name="T62" fmla="*/ 152 w 153"/>
                <a:gd name="T63" fmla="*/ 61 h 152"/>
                <a:gd name="T64" fmla="*/ 153 w 153"/>
                <a:gd name="T65" fmla="*/ 7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52"/>
                <a:gd name="T101" fmla="*/ 153 w 153"/>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52">
                  <a:moveTo>
                    <a:pt x="153" y="77"/>
                  </a:moveTo>
                  <a:lnTo>
                    <a:pt x="152" y="92"/>
                  </a:lnTo>
                  <a:lnTo>
                    <a:pt x="147" y="107"/>
                  </a:lnTo>
                  <a:lnTo>
                    <a:pt x="140" y="119"/>
                  </a:lnTo>
                  <a:lnTo>
                    <a:pt x="131" y="130"/>
                  </a:lnTo>
                  <a:lnTo>
                    <a:pt x="120" y="140"/>
                  </a:lnTo>
                  <a:lnTo>
                    <a:pt x="106" y="147"/>
                  </a:lnTo>
                  <a:lnTo>
                    <a:pt x="92" y="151"/>
                  </a:lnTo>
                  <a:lnTo>
                    <a:pt x="76" y="152"/>
                  </a:lnTo>
                  <a:lnTo>
                    <a:pt x="61" y="151"/>
                  </a:lnTo>
                  <a:lnTo>
                    <a:pt x="46" y="147"/>
                  </a:lnTo>
                  <a:lnTo>
                    <a:pt x="33" y="140"/>
                  </a:lnTo>
                  <a:lnTo>
                    <a:pt x="22" y="130"/>
                  </a:lnTo>
                  <a:lnTo>
                    <a:pt x="13" y="119"/>
                  </a:lnTo>
                  <a:lnTo>
                    <a:pt x="5" y="107"/>
                  </a:lnTo>
                  <a:lnTo>
                    <a:pt x="1" y="92"/>
                  </a:lnTo>
                  <a:lnTo>
                    <a:pt x="0" y="77"/>
                  </a:lnTo>
                  <a:lnTo>
                    <a:pt x="1" y="61"/>
                  </a:lnTo>
                  <a:lnTo>
                    <a:pt x="5" y="47"/>
                  </a:lnTo>
                  <a:lnTo>
                    <a:pt x="13" y="33"/>
                  </a:lnTo>
                  <a:lnTo>
                    <a:pt x="22" y="22"/>
                  </a:lnTo>
                  <a:lnTo>
                    <a:pt x="33" y="13"/>
                  </a:lnTo>
                  <a:lnTo>
                    <a:pt x="46" y="6"/>
                  </a:lnTo>
                  <a:lnTo>
                    <a:pt x="61" y="1"/>
                  </a:lnTo>
                  <a:lnTo>
                    <a:pt x="76" y="0"/>
                  </a:lnTo>
                  <a:lnTo>
                    <a:pt x="92" y="1"/>
                  </a:lnTo>
                  <a:lnTo>
                    <a:pt x="106" y="6"/>
                  </a:lnTo>
                  <a:lnTo>
                    <a:pt x="120" y="13"/>
                  </a:lnTo>
                  <a:lnTo>
                    <a:pt x="131" y="22"/>
                  </a:lnTo>
                  <a:lnTo>
                    <a:pt x="140" y="33"/>
                  </a:lnTo>
                  <a:lnTo>
                    <a:pt x="147" y="47"/>
                  </a:lnTo>
                  <a:lnTo>
                    <a:pt x="152" y="61"/>
                  </a:lnTo>
                  <a:lnTo>
                    <a:pt x="153" y="77"/>
                  </a:lnTo>
                  <a:close/>
                </a:path>
              </a:pathLst>
            </a:custGeom>
            <a:solidFill>
              <a:srgbClr val="FF66FF"/>
            </a:solidFill>
            <a:ln w="9525">
              <a:noFill/>
              <a:round/>
              <a:headEnd/>
              <a:tailEnd/>
            </a:ln>
          </p:spPr>
          <p:txBody>
            <a:bodyPr/>
            <a:lstStyle/>
            <a:p>
              <a:endParaRPr lang="en-US">
                <a:latin typeface="Cambria" pitchFamily="18" charset="0"/>
              </a:endParaRPr>
            </a:p>
          </p:txBody>
        </p:sp>
        <p:sp>
          <p:nvSpPr>
            <p:cNvPr id="26711" name="Freeform 112"/>
            <p:cNvSpPr>
              <a:spLocks noChangeAspect="1"/>
            </p:cNvSpPr>
            <p:nvPr/>
          </p:nvSpPr>
          <p:spPr bwMode="auto">
            <a:xfrm>
              <a:off x="4885" y="1637"/>
              <a:ext cx="188" cy="259"/>
            </a:xfrm>
            <a:custGeom>
              <a:avLst/>
              <a:gdLst>
                <a:gd name="T0" fmla="*/ 202 w 238"/>
                <a:gd name="T1" fmla="*/ 7 h 329"/>
                <a:gd name="T2" fmla="*/ 195 w 238"/>
                <a:gd name="T3" fmla="*/ 3 h 329"/>
                <a:gd name="T4" fmla="*/ 188 w 238"/>
                <a:gd name="T5" fmla="*/ 1 h 329"/>
                <a:gd name="T6" fmla="*/ 182 w 238"/>
                <a:gd name="T7" fmla="*/ 0 h 329"/>
                <a:gd name="T8" fmla="*/ 175 w 238"/>
                <a:gd name="T9" fmla="*/ 0 h 329"/>
                <a:gd name="T10" fmla="*/ 168 w 238"/>
                <a:gd name="T11" fmla="*/ 1 h 329"/>
                <a:gd name="T12" fmla="*/ 162 w 238"/>
                <a:gd name="T13" fmla="*/ 1 h 329"/>
                <a:gd name="T14" fmla="*/ 156 w 238"/>
                <a:gd name="T15" fmla="*/ 3 h 329"/>
                <a:gd name="T16" fmla="*/ 151 w 238"/>
                <a:gd name="T17" fmla="*/ 4 h 329"/>
                <a:gd name="T18" fmla="*/ 134 w 238"/>
                <a:gd name="T19" fmla="*/ 11 h 329"/>
                <a:gd name="T20" fmla="*/ 119 w 238"/>
                <a:gd name="T21" fmla="*/ 20 h 329"/>
                <a:gd name="T22" fmla="*/ 102 w 238"/>
                <a:gd name="T23" fmla="*/ 31 h 329"/>
                <a:gd name="T24" fmla="*/ 86 w 238"/>
                <a:gd name="T25" fmla="*/ 46 h 329"/>
                <a:gd name="T26" fmla="*/ 72 w 238"/>
                <a:gd name="T27" fmla="*/ 61 h 329"/>
                <a:gd name="T28" fmla="*/ 57 w 238"/>
                <a:gd name="T29" fmla="*/ 79 h 329"/>
                <a:gd name="T30" fmla="*/ 44 w 238"/>
                <a:gd name="T31" fmla="*/ 98 h 329"/>
                <a:gd name="T32" fmla="*/ 32 w 238"/>
                <a:gd name="T33" fmla="*/ 119 h 329"/>
                <a:gd name="T34" fmla="*/ 17 w 238"/>
                <a:gd name="T35" fmla="*/ 151 h 329"/>
                <a:gd name="T36" fmla="*/ 7 w 238"/>
                <a:gd name="T37" fmla="*/ 183 h 329"/>
                <a:gd name="T38" fmla="*/ 2 w 238"/>
                <a:gd name="T39" fmla="*/ 215 h 329"/>
                <a:gd name="T40" fmla="*/ 0 w 238"/>
                <a:gd name="T41" fmla="*/ 243 h 329"/>
                <a:gd name="T42" fmla="*/ 3 w 238"/>
                <a:gd name="T43" fmla="*/ 270 h 329"/>
                <a:gd name="T44" fmla="*/ 10 w 238"/>
                <a:gd name="T45" fmla="*/ 292 h 329"/>
                <a:gd name="T46" fmla="*/ 21 w 238"/>
                <a:gd name="T47" fmla="*/ 311 h 329"/>
                <a:gd name="T48" fmla="*/ 36 w 238"/>
                <a:gd name="T49" fmla="*/ 323 h 329"/>
                <a:gd name="T50" fmla="*/ 55 w 238"/>
                <a:gd name="T51" fmla="*/ 329 h 329"/>
                <a:gd name="T52" fmla="*/ 76 w 238"/>
                <a:gd name="T53" fmla="*/ 328 h 329"/>
                <a:gd name="T54" fmla="*/ 99 w 238"/>
                <a:gd name="T55" fmla="*/ 321 h 329"/>
                <a:gd name="T56" fmla="*/ 122 w 238"/>
                <a:gd name="T57" fmla="*/ 308 h 329"/>
                <a:gd name="T58" fmla="*/ 144 w 238"/>
                <a:gd name="T59" fmla="*/ 290 h 329"/>
                <a:gd name="T60" fmla="*/ 166 w 238"/>
                <a:gd name="T61" fmla="*/ 268 h 329"/>
                <a:gd name="T62" fmla="*/ 187 w 238"/>
                <a:gd name="T63" fmla="*/ 240 h 329"/>
                <a:gd name="T64" fmla="*/ 205 w 238"/>
                <a:gd name="T65" fmla="*/ 210 h 329"/>
                <a:gd name="T66" fmla="*/ 220 w 238"/>
                <a:gd name="T67" fmla="*/ 178 h 329"/>
                <a:gd name="T68" fmla="*/ 231 w 238"/>
                <a:gd name="T69" fmla="*/ 146 h 329"/>
                <a:gd name="T70" fmla="*/ 236 w 238"/>
                <a:gd name="T71" fmla="*/ 115 h 329"/>
                <a:gd name="T72" fmla="*/ 238 w 238"/>
                <a:gd name="T73" fmla="*/ 86 h 329"/>
                <a:gd name="T74" fmla="*/ 235 w 238"/>
                <a:gd name="T75" fmla="*/ 59 h 329"/>
                <a:gd name="T76" fmla="*/ 228 w 238"/>
                <a:gd name="T77" fmla="*/ 37 h 329"/>
                <a:gd name="T78" fmla="*/ 217 w 238"/>
                <a:gd name="T79" fmla="*/ 19 h 329"/>
                <a:gd name="T80" fmla="*/ 202 w 238"/>
                <a:gd name="T81" fmla="*/ 7 h 3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8"/>
                <a:gd name="T124" fmla="*/ 0 h 329"/>
                <a:gd name="T125" fmla="*/ 238 w 238"/>
                <a:gd name="T126" fmla="*/ 329 h 3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8" h="329">
                  <a:moveTo>
                    <a:pt x="202" y="7"/>
                  </a:moveTo>
                  <a:lnTo>
                    <a:pt x="195" y="3"/>
                  </a:lnTo>
                  <a:lnTo>
                    <a:pt x="188" y="1"/>
                  </a:lnTo>
                  <a:lnTo>
                    <a:pt x="182" y="0"/>
                  </a:lnTo>
                  <a:lnTo>
                    <a:pt x="175" y="0"/>
                  </a:lnTo>
                  <a:lnTo>
                    <a:pt x="168" y="1"/>
                  </a:lnTo>
                  <a:lnTo>
                    <a:pt x="162" y="1"/>
                  </a:lnTo>
                  <a:lnTo>
                    <a:pt x="156" y="3"/>
                  </a:lnTo>
                  <a:lnTo>
                    <a:pt x="151" y="4"/>
                  </a:lnTo>
                  <a:lnTo>
                    <a:pt x="134" y="11"/>
                  </a:lnTo>
                  <a:lnTo>
                    <a:pt x="119" y="20"/>
                  </a:lnTo>
                  <a:lnTo>
                    <a:pt x="102" y="31"/>
                  </a:lnTo>
                  <a:lnTo>
                    <a:pt x="86" y="46"/>
                  </a:lnTo>
                  <a:lnTo>
                    <a:pt x="72" y="61"/>
                  </a:lnTo>
                  <a:lnTo>
                    <a:pt x="57" y="79"/>
                  </a:lnTo>
                  <a:lnTo>
                    <a:pt x="44" y="98"/>
                  </a:lnTo>
                  <a:lnTo>
                    <a:pt x="32" y="119"/>
                  </a:lnTo>
                  <a:lnTo>
                    <a:pt x="17" y="151"/>
                  </a:lnTo>
                  <a:lnTo>
                    <a:pt x="7" y="183"/>
                  </a:lnTo>
                  <a:lnTo>
                    <a:pt x="2" y="215"/>
                  </a:lnTo>
                  <a:lnTo>
                    <a:pt x="0" y="243"/>
                  </a:lnTo>
                  <a:lnTo>
                    <a:pt x="3" y="270"/>
                  </a:lnTo>
                  <a:lnTo>
                    <a:pt x="10" y="292"/>
                  </a:lnTo>
                  <a:lnTo>
                    <a:pt x="21" y="311"/>
                  </a:lnTo>
                  <a:lnTo>
                    <a:pt x="36" y="323"/>
                  </a:lnTo>
                  <a:lnTo>
                    <a:pt x="55" y="329"/>
                  </a:lnTo>
                  <a:lnTo>
                    <a:pt x="76" y="328"/>
                  </a:lnTo>
                  <a:lnTo>
                    <a:pt x="99" y="321"/>
                  </a:lnTo>
                  <a:lnTo>
                    <a:pt x="122" y="308"/>
                  </a:lnTo>
                  <a:lnTo>
                    <a:pt x="144" y="290"/>
                  </a:lnTo>
                  <a:lnTo>
                    <a:pt x="166" y="268"/>
                  </a:lnTo>
                  <a:lnTo>
                    <a:pt x="187" y="240"/>
                  </a:lnTo>
                  <a:lnTo>
                    <a:pt x="205" y="210"/>
                  </a:lnTo>
                  <a:lnTo>
                    <a:pt x="220" y="178"/>
                  </a:lnTo>
                  <a:lnTo>
                    <a:pt x="231" y="146"/>
                  </a:lnTo>
                  <a:lnTo>
                    <a:pt x="236" y="115"/>
                  </a:lnTo>
                  <a:lnTo>
                    <a:pt x="238" y="86"/>
                  </a:lnTo>
                  <a:lnTo>
                    <a:pt x="235" y="59"/>
                  </a:lnTo>
                  <a:lnTo>
                    <a:pt x="228" y="37"/>
                  </a:lnTo>
                  <a:lnTo>
                    <a:pt x="217" y="19"/>
                  </a:lnTo>
                  <a:lnTo>
                    <a:pt x="202" y="7"/>
                  </a:lnTo>
                  <a:close/>
                </a:path>
              </a:pathLst>
            </a:custGeom>
            <a:solidFill>
              <a:srgbClr val="BFDDFF"/>
            </a:solidFill>
            <a:ln w="9525">
              <a:noFill/>
              <a:round/>
              <a:headEnd/>
              <a:tailEnd/>
            </a:ln>
          </p:spPr>
          <p:txBody>
            <a:bodyPr/>
            <a:lstStyle/>
            <a:p>
              <a:endParaRPr lang="en-US">
                <a:latin typeface="Cambria" pitchFamily="18" charset="0"/>
              </a:endParaRPr>
            </a:p>
          </p:txBody>
        </p:sp>
        <p:sp>
          <p:nvSpPr>
            <p:cNvPr id="26712" name="Freeform 113"/>
            <p:cNvSpPr>
              <a:spLocks noChangeAspect="1"/>
            </p:cNvSpPr>
            <p:nvPr/>
          </p:nvSpPr>
          <p:spPr bwMode="auto">
            <a:xfrm>
              <a:off x="4523" y="1520"/>
              <a:ext cx="371" cy="212"/>
            </a:xfrm>
            <a:custGeom>
              <a:avLst/>
              <a:gdLst>
                <a:gd name="T0" fmla="*/ 452 w 470"/>
                <a:gd name="T1" fmla="*/ 227 h 266"/>
                <a:gd name="T2" fmla="*/ 401 w 470"/>
                <a:gd name="T3" fmla="*/ 201 h 266"/>
                <a:gd name="T4" fmla="*/ 335 w 470"/>
                <a:gd name="T5" fmla="*/ 165 h 266"/>
                <a:gd name="T6" fmla="*/ 258 w 470"/>
                <a:gd name="T7" fmla="*/ 125 h 266"/>
                <a:gd name="T8" fmla="*/ 182 w 470"/>
                <a:gd name="T9" fmla="*/ 85 h 266"/>
                <a:gd name="T10" fmla="*/ 114 w 470"/>
                <a:gd name="T11" fmla="*/ 49 h 266"/>
                <a:gd name="T12" fmla="*/ 60 w 470"/>
                <a:gd name="T13" fmla="*/ 20 h 266"/>
                <a:gd name="T14" fmla="*/ 30 w 470"/>
                <a:gd name="T15" fmla="*/ 5 h 266"/>
                <a:gd name="T16" fmla="*/ 20 w 470"/>
                <a:gd name="T17" fmla="*/ 2 h 266"/>
                <a:gd name="T18" fmla="*/ 8 w 470"/>
                <a:gd name="T19" fmla="*/ 4 h 266"/>
                <a:gd name="T20" fmla="*/ 1 w 470"/>
                <a:gd name="T21" fmla="*/ 13 h 266"/>
                <a:gd name="T22" fmla="*/ 0 w 470"/>
                <a:gd name="T23" fmla="*/ 17 h 266"/>
                <a:gd name="T24" fmla="*/ 1 w 470"/>
                <a:gd name="T25" fmla="*/ 24 h 266"/>
                <a:gd name="T26" fmla="*/ 6 w 470"/>
                <a:gd name="T27" fmla="*/ 30 h 266"/>
                <a:gd name="T28" fmla="*/ 51 w 470"/>
                <a:gd name="T29" fmla="*/ 55 h 266"/>
                <a:gd name="T30" fmla="*/ 46 w 470"/>
                <a:gd name="T31" fmla="*/ 66 h 266"/>
                <a:gd name="T32" fmla="*/ 33 w 470"/>
                <a:gd name="T33" fmla="*/ 90 h 266"/>
                <a:gd name="T34" fmla="*/ 18 w 470"/>
                <a:gd name="T35" fmla="*/ 119 h 266"/>
                <a:gd name="T36" fmla="*/ 7 w 470"/>
                <a:gd name="T37" fmla="*/ 142 h 266"/>
                <a:gd name="T38" fmla="*/ 23 w 470"/>
                <a:gd name="T39" fmla="*/ 149 h 266"/>
                <a:gd name="T40" fmla="*/ 37 w 470"/>
                <a:gd name="T41" fmla="*/ 157 h 266"/>
                <a:gd name="T42" fmla="*/ 48 w 470"/>
                <a:gd name="T43" fmla="*/ 135 h 266"/>
                <a:gd name="T44" fmla="*/ 62 w 470"/>
                <a:gd name="T45" fmla="*/ 106 h 266"/>
                <a:gd name="T46" fmla="*/ 76 w 470"/>
                <a:gd name="T47" fmla="*/ 82 h 266"/>
                <a:gd name="T48" fmla="*/ 81 w 470"/>
                <a:gd name="T49" fmla="*/ 70 h 266"/>
                <a:gd name="T50" fmla="*/ 166 w 470"/>
                <a:gd name="T51" fmla="*/ 118 h 266"/>
                <a:gd name="T52" fmla="*/ 155 w 470"/>
                <a:gd name="T53" fmla="*/ 137 h 266"/>
                <a:gd name="T54" fmla="*/ 140 w 470"/>
                <a:gd name="T55" fmla="*/ 165 h 266"/>
                <a:gd name="T56" fmla="*/ 126 w 470"/>
                <a:gd name="T57" fmla="*/ 192 h 266"/>
                <a:gd name="T58" fmla="*/ 129 w 470"/>
                <a:gd name="T59" fmla="*/ 206 h 266"/>
                <a:gd name="T60" fmla="*/ 144 w 470"/>
                <a:gd name="T61" fmla="*/ 213 h 266"/>
                <a:gd name="T62" fmla="*/ 156 w 470"/>
                <a:gd name="T63" fmla="*/ 207 h 266"/>
                <a:gd name="T64" fmla="*/ 170 w 470"/>
                <a:gd name="T65" fmla="*/ 181 h 266"/>
                <a:gd name="T66" fmla="*/ 185 w 470"/>
                <a:gd name="T67" fmla="*/ 153 h 266"/>
                <a:gd name="T68" fmla="*/ 196 w 470"/>
                <a:gd name="T69" fmla="*/ 134 h 266"/>
                <a:gd name="T70" fmla="*/ 454 w 470"/>
                <a:gd name="T71" fmla="*/ 266 h 266"/>
                <a:gd name="T72" fmla="*/ 458 w 470"/>
                <a:gd name="T73" fmla="*/ 258 h 266"/>
                <a:gd name="T74" fmla="*/ 462 w 470"/>
                <a:gd name="T75" fmla="*/ 251 h 266"/>
                <a:gd name="T76" fmla="*/ 467 w 470"/>
                <a:gd name="T77" fmla="*/ 243 h 266"/>
                <a:gd name="T78" fmla="*/ 470 w 470"/>
                <a:gd name="T79" fmla="*/ 236 h 2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266"/>
                <a:gd name="T122" fmla="*/ 470 w 470"/>
                <a:gd name="T123" fmla="*/ 266 h 2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266">
                  <a:moveTo>
                    <a:pt x="470" y="236"/>
                  </a:moveTo>
                  <a:lnTo>
                    <a:pt x="452" y="227"/>
                  </a:lnTo>
                  <a:lnTo>
                    <a:pt x="430" y="215"/>
                  </a:lnTo>
                  <a:lnTo>
                    <a:pt x="401" y="201"/>
                  </a:lnTo>
                  <a:lnTo>
                    <a:pt x="369" y="183"/>
                  </a:lnTo>
                  <a:lnTo>
                    <a:pt x="335" y="165"/>
                  </a:lnTo>
                  <a:lnTo>
                    <a:pt x="297" y="145"/>
                  </a:lnTo>
                  <a:lnTo>
                    <a:pt x="258" y="125"/>
                  </a:lnTo>
                  <a:lnTo>
                    <a:pt x="220" y="105"/>
                  </a:lnTo>
                  <a:lnTo>
                    <a:pt x="182" y="85"/>
                  </a:lnTo>
                  <a:lnTo>
                    <a:pt x="147" y="66"/>
                  </a:lnTo>
                  <a:lnTo>
                    <a:pt x="114" y="49"/>
                  </a:lnTo>
                  <a:lnTo>
                    <a:pt x="85" y="34"/>
                  </a:lnTo>
                  <a:lnTo>
                    <a:pt x="60" y="20"/>
                  </a:lnTo>
                  <a:lnTo>
                    <a:pt x="41" y="12"/>
                  </a:lnTo>
                  <a:lnTo>
                    <a:pt x="30" y="5"/>
                  </a:lnTo>
                  <a:lnTo>
                    <a:pt x="26" y="3"/>
                  </a:lnTo>
                  <a:lnTo>
                    <a:pt x="20" y="2"/>
                  </a:lnTo>
                  <a:lnTo>
                    <a:pt x="15" y="0"/>
                  </a:lnTo>
                  <a:lnTo>
                    <a:pt x="8" y="4"/>
                  </a:lnTo>
                  <a:lnTo>
                    <a:pt x="3" y="10"/>
                  </a:lnTo>
                  <a:lnTo>
                    <a:pt x="1" y="13"/>
                  </a:lnTo>
                  <a:lnTo>
                    <a:pt x="0" y="15"/>
                  </a:lnTo>
                  <a:lnTo>
                    <a:pt x="0" y="17"/>
                  </a:lnTo>
                  <a:lnTo>
                    <a:pt x="0" y="19"/>
                  </a:lnTo>
                  <a:lnTo>
                    <a:pt x="1" y="24"/>
                  </a:lnTo>
                  <a:lnTo>
                    <a:pt x="4" y="27"/>
                  </a:lnTo>
                  <a:lnTo>
                    <a:pt x="6" y="30"/>
                  </a:lnTo>
                  <a:lnTo>
                    <a:pt x="9" y="33"/>
                  </a:lnTo>
                  <a:lnTo>
                    <a:pt x="51" y="55"/>
                  </a:lnTo>
                  <a:lnTo>
                    <a:pt x="50" y="58"/>
                  </a:lnTo>
                  <a:lnTo>
                    <a:pt x="46" y="66"/>
                  </a:lnTo>
                  <a:lnTo>
                    <a:pt x="40" y="77"/>
                  </a:lnTo>
                  <a:lnTo>
                    <a:pt x="33" y="90"/>
                  </a:lnTo>
                  <a:lnTo>
                    <a:pt x="26" y="105"/>
                  </a:lnTo>
                  <a:lnTo>
                    <a:pt x="18" y="119"/>
                  </a:lnTo>
                  <a:lnTo>
                    <a:pt x="11" y="132"/>
                  </a:lnTo>
                  <a:lnTo>
                    <a:pt x="7" y="142"/>
                  </a:lnTo>
                  <a:lnTo>
                    <a:pt x="15" y="146"/>
                  </a:lnTo>
                  <a:lnTo>
                    <a:pt x="23" y="149"/>
                  </a:lnTo>
                  <a:lnTo>
                    <a:pt x="29" y="153"/>
                  </a:lnTo>
                  <a:lnTo>
                    <a:pt x="37" y="157"/>
                  </a:lnTo>
                  <a:lnTo>
                    <a:pt x="41" y="147"/>
                  </a:lnTo>
                  <a:lnTo>
                    <a:pt x="48" y="135"/>
                  </a:lnTo>
                  <a:lnTo>
                    <a:pt x="56" y="120"/>
                  </a:lnTo>
                  <a:lnTo>
                    <a:pt x="62" y="106"/>
                  </a:lnTo>
                  <a:lnTo>
                    <a:pt x="70" y="93"/>
                  </a:lnTo>
                  <a:lnTo>
                    <a:pt x="76" y="82"/>
                  </a:lnTo>
                  <a:lnTo>
                    <a:pt x="80" y="74"/>
                  </a:lnTo>
                  <a:lnTo>
                    <a:pt x="81" y="70"/>
                  </a:lnTo>
                  <a:lnTo>
                    <a:pt x="167" y="115"/>
                  </a:lnTo>
                  <a:lnTo>
                    <a:pt x="166" y="118"/>
                  </a:lnTo>
                  <a:lnTo>
                    <a:pt x="161" y="126"/>
                  </a:lnTo>
                  <a:lnTo>
                    <a:pt x="155" y="137"/>
                  </a:lnTo>
                  <a:lnTo>
                    <a:pt x="148" y="150"/>
                  </a:lnTo>
                  <a:lnTo>
                    <a:pt x="140" y="165"/>
                  </a:lnTo>
                  <a:lnTo>
                    <a:pt x="132" y="179"/>
                  </a:lnTo>
                  <a:lnTo>
                    <a:pt x="126" y="192"/>
                  </a:lnTo>
                  <a:lnTo>
                    <a:pt x="121" y="202"/>
                  </a:lnTo>
                  <a:lnTo>
                    <a:pt x="129" y="206"/>
                  </a:lnTo>
                  <a:lnTo>
                    <a:pt x="137" y="209"/>
                  </a:lnTo>
                  <a:lnTo>
                    <a:pt x="144" y="213"/>
                  </a:lnTo>
                  <a:lnTo>
                    <a:pt x="151" y="217"/>
                  </a:lnTo>
                  <a:lnTo>
                    <a:pt x="156" y="207"/>
                  </a:lnTo>
                  <a:lnTo>
                    <a:pt x="162" y="195"/>
                  </a:lnTo>
                  <a:lnTo>
                    <a:pt x="170" y="181"/>
                  </a:lnTo>
                  <a:lnTo>
                    <a:pt x="178" y="166"/>
                  </a:lnTo>
                  <a:lnTo>
                    <a:pt x="185" y="153"/>
                  </a:lnTo>
                  <a:lnTo>
                    <a:pt x="191" y="142"/>
                  </a:lnTo>
                  <a:lnTo>
                    <a:pt x="196" y="134"/>
                  </a:lnTo>
                  <a:lnTo>
                    <a:pt x="197" y="130"/>
                  </a:lnTo>
                  <a:lnTo>
                    <a:pt x="454" y="266"/>
                  </a:lnTo>
                  <a:lnTo>
                    <a:pt x="457" y="263"/>
                  </a:lnTo>
                  <a:lnTo>
                    <a:pt x="458" y="258"/>
                  </a:lnTo>
                  <a:lnTo>
                    <a:pt x="460" y="255"/>
                  </a:lnTo>
                  <a:lnTo>
                    <a:pt x="462" y="251"/>
                  </a:lnTo>
                  <a:lnTo>
                    <a:pt x="464" y="247"/>
                  </a:lnTo>
                  <a:lnTo>
                    <a:pt x="467" y="243"/>
                  </a:lnTo>
                  <a:lnTo>
                    <a:pt x="468" y="239"/>
                  </a:lnTo>
                  <a:lnTo>
                    <a:pt x="470" y="236"/>
                  </a:lnTo>
                  <a:close/>
                </a:path>
              </a:pathLst>
            </a:custGeom>
            <a:solidFill>
              <a:srgbClr val="BFDDFF"/>
            </a:solidFill>
            <a:ln w="9525">
              <a:noFill/>
              <a:round/>
              <a:headEnd/>
              <a:tailEnd/>
            </a:ln>
          </p:spPr>
          <p:txBody>
            <a:bodyPr/>
            <a:lstStyle/>
            <a:p>
              <a:endParaRPr lang="en-US">
                <a:latin typeface="Cambria" pitchFamily="18" charset="0"/>
              </a:endParaRPr>
            </a:p>
          </p:txBody>
        </p:sp>
        <p:sp>
          <p:nvSpPr>
            <p:cNvPr id="26713" name="Freeform 114"/>
            <p:cNvSpPr>
              <a:spLocks noChangeAspect="1" noEditPoints="1"/>
            </p:cNvSpPr>
            <p:nvPr/>
          </p:nvSpPr>
          <p:spPr bwMode="auto">
            <a:xfrm>
              <a:off x="4523" y="1520"/>
              <a:ext cx="550" cy="376"/>
            </a:xfrm>
            <a:custGeom>
              <a:avLst/>
              <a:gdLst>
                <a:gd name="T0" fmla="*/ 196 w 695"/>
                <a:gd name="T1" fmla="*/ 134 h 475"/>
                <a:gd name="T2" fmla="*/ 185 w 695"/>
                <a:gd name="T3" fmla="*/ 153 h 475"/>
                <a:gd name="T4" fmla="*/ 170 w 695"/>
                <a:gd name="T5" fmla="*/ 181 h 475"/>
                <a:gd name="T6" fmla="*/ 156 w 695"/>
                <a:gd name="T7" fmla="*/ 207 h 475"/>
                <a:gd name="T8" fmla="*/ 144 w 695"/>
                <a:gd name="T9" fmla="*/ 213 h 475"/>
                <a:gd name="T10" fmla="*/ 129 w 695"/>
                <a:gd name="T11" fmla="*/ 206 h 475"/>
                <a:gd name="T12" fmla="*/ 126 w 695"/>
                <a:gd name="T13" fmla="*/ 192 h 475"/>
                <a:gd name="T14" fmla="*/ 140 w 695"/>
                <a:gd name="T15" fmla="*/ 165 h 475"/>
                <a:gd name="T16" fmla="*/ 155 w 695"/>
                <a:gd name="T17" fmla="*/ 137 h 475"/>
                <a:gd name="T18" fmla="*/ 166 w 695"/>
                <a:gd name="T19" fmla="*/ 118 h 475"/>
                <a:gd name="T20" fmla="*/ 81 w 695"/>
                <a:gd name="T21" fmla="*/ 70 h 475"/>
                <a:gd name="T22" fmla="*/ 76 w 695"/>
                <a:gd name="T23" fmla="*/ 82 h 475"/>
                <a:gd name="T24" fmla="*/ 62 w 695"/>
                <a:gd name="T25" fmla="*/ 106 h 475"/>
                <a:gd name="T26" fmla="*/ 48 w 695"/>
                <a:gd name="T27" fmla="*/ 135 h 475"/>
                <a:gd name="T28" fmla="*/ 37 w 695"/>
                <a:gd name="T29" fmla="*/ 157 h 475"/>
                <a:gd name="T30" fmla="*/ 23 w 695"/>
                <a:gd name="T31" fmla="*/ 149 h 475"/>
                <a:gd name="T32" fmla="*/ 7 w 695"/>
                <a:gd name="T33" fmla="*/ 142 h 475"/>
                <a:gd name="T34" fmla="*/ 18 w 695"/>
                <a:gd name="T35" fmla="*/ 119 h 475"/>
                <a:gd name="T36" fmla="*/ 33 w 695"/>
                <a:gd name="T37" fmla="*/ 90 h 475"/>
                <a:gd name="T38" fmla="*/ 46 w 695"/>
                <a:gd name="T39" fmla="*/ 66 h 475"/>
                <a:gd name="T40" fmla="*/ 51 w 695"/>
                <a:gd name="T41" fmla="*/ 55 h 475"/>
                <a:gd name="T42" fmla="*/ 6 w 695"/>
                <a:gd name="T43" fmla="*/ 30 h 475"/>
                <a:gd name="T44" fmla="*/ 1 w 695"/>
                <a:gd name="T45" fmla="*/ 24 h 475"/>
                <a:gd name="T46" fmla="*/ 0 w 695"/>
                <a:gd name="T47" fmla="*/ 17 h 475"/>
                <a:gd name="T48" fmla="*/ 1 w 695"/>
                <a:gd name="T49" fmla="*/ 13 h 475"/>
                <a:gd name="T50" fmla="*/ 8 w 695"/>
                <a:gd name="T51" fmla="*/ 4 h 475"/>
                <a:gd name="T52" fmla="*/ 20 w 695"/>
                <a:gd name="T53" fmla="*/ 2 h 475"/>
                <a:gd name="T54" fmla="*/ 30 w 695"/>
                <a:gd name="T55" fmla="*/ 5 h 475"/>
                <a:gd name="T56" fmla="*/ 60 w 695"/>
                <a:gd name="T57" fmla="*/ 20 h 475"/>
                <a:gd name="T58" fmla="*/ 114 w 695"/>
                <a:gd name="T59" fmla="*/ 49 h 475"/>
                <a:gd name="T60" fmla="*/ 182 w 695"/>
                <a:gd name="T61" fmla="*/ 85 h 475"/>
                <a:gd name="T62" fmla="*/ 258 w 695"/>
                <a:gd name="T63" fmla="*/ 125 h 475"/>
                <a:gd name="T64" fmla="*/ 335 w 695"/>
                <a:gd name="T65" fmla="*/ 165 h 475"/>
                <a:gd name="T66" fmla="*/ 401 w 695"/>
                <a:gd name="T67" fmla="*/ 201 h 475"/>
                <a:gd name="T68" fmla="*/ 452 w 695"/>
                <a:gd name="T69" fmla="*/ 227 h 475"/>
                <a:gd name="T70" fmla="*/ 468 w 695"/>
                <a:gd name="T71" fmla="*/ 239 h 475"/>
                <a:gd name="T72" fmla="*/ 464 w 695"/>
                <a:gd name="T73" fmla="*/ 247 h 475"/>
                <a:gd name="T74" fmla="*/ 460 w 695"/>
                <a:gd name="T75" fmla="*/ 255 h 475"/>
                <a:gd name="T76" fmla="*/ 457 w 695"/>
                <a:gd name="T77" fmla="*/ 263 h 475"/>
                <a:gd name="T78" fmla="*/ 197 w 695"/>
                <a:gd name="T79" fmla="*/ 130 h 475"/>
                <a:gd name="T80" fmla="*/ 644 w 695"/>
                <a:gd name="T81" fmla="*/ 386 h 475"/>
                <a:gd name="T82" fmla="*/ 601 w 695"/>
                <a:gd name="T83" fmla="*/ 436 h 475"/>
                <a:gd name="T84" fmla="*/ 556 w 695"/>
                <a:gd name="T85" fmla="*/ 467 h 475"/>
                <a:gd name="T86" fmla="*/ 512 w 695"/>
                <a:gd name="T87" fmla="*/ 475 h 475"/>
                <a:gd name="T88" fmla="*/ 478 w 695"/>
                <a:gd name="T89" fmla="*/ 457 h 475"/>
                <a:gd name="T90" fmla="*/ 460 w 695"/>
                <a:gd name="T91" fmla="*/ 416 h 475"/>
                <a:gd name="T92" fmla="*/ 459 w 695"/>
                <a:gd name="T93" fmla="*/ 361 h 475"/>
                <a:gd name="T94" fmla="*/ 474 w 695"/>
                <a:gd name="T95" fmla="*/ 297 h 475"/>
                <a:gd name="T96" fmla="*/ 501 w 695"/>
                <a:gd name="T97" fmla="*/ 244 h 475"/>
                <a:gd name="T98" fmla="*/ 529 w 695"/>
                <a:gd name="T99" fmla="*/ 207 h 475"/>
                <a:gd name="T100" fmla="*/ 559 w 695"/>
                <a:gd name="T101" fmla="*/ 177 h 475"/>
                <a:gd name="T102" fmla="*/ 591 w 695"/>
                <a:gd name="T103" fmla="*/ 157 h 475"/>
                <a:gd name="T104" fmla="*/ 613 w 695"/>
                <a:gd name="T105" fmla="*/ 149 h 475"/>
                <a:gd name="T106" fmla="*/ 625 w 695"/>
                <a:gd name="T107" fmla="*/ 147 h 475"/>
                <a:gd name="T108" fmla="*/ 639 w 695"/>
                <a:gd name="T109" fmla="*/ 146 h 475"/>
                <a:gd name="T110" fmla="*/ 652 w 695"/>
                <a:gd name="T111" fmla="*/ 149 h 475"/>
                <a:gd name="T112" fmla="*/ 674 w 695"/>
                <a:gd name="T113" fmla="*/ 165 h 475"/>
                <a:gd name="T114" fmla="*/ 692 w 695"/>
                <a:gd name="T115" fmla="*/ 205 h 475"/>
                <a:gd name="T116" fmla="*/ 693 w 695"/>
                <a:gd name="T117" fmla="*/ 261 h 475"/>
                <a:gd name="T118" fmla="*/ 677 w 695"/>
                <a:gd name="T119" fmla="*/ 324 h 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5"/>
                <a:gd name="T181" fmla="*/ 0 h 475"/>
                <a:gd name="T182" fmla="*/ 695 w 695"/>
                <a:gd name="T183" fmla="*/ 475 h 4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5" h="475">
                  <a:moveTo>
                    <a:pt x="197" y="130"/>
                  </a:moveTo>
                  <a:lnTo>
                    <a:pt x="196" y="134"/>
                  </a:lnTo>
                  <a:lnTo>
                    <a:pt x="191" y="142"/>
                  </a:lnTo>
                  <a:lnTo>
                    <a:pt x="185" y="153"/>
                  </a:lnTo>
                  <a:lnTo>
                    <a:pt x="178" y="166"/>
                  </a:lnTo>
                  <a:lnTo>
                    <a:pt x="170" y="181"/>
                  </a:lnTo>
                  <a:lnTo>
                    <a:pt x="162" y="195"/>
                  </a:lnTo>
                  <a:lnTo>
                    <a:pt x="156" y="207"/>
                  </a:lnTo>
                  <a:lnTo>
                    <a:pt x="151" y="217"/>
                  </a:lnTo>
                  <a:lnTo>
                    <a:pt x="144" y="213"/>
                  </a:lnTo>
                  <a:lnTo>
                    <a:pt x="137" y="209"/>
                  </a:lnTo>
                  <a:lnTo>
                    <a:pt x="129" y="206"/>
                  </a:lnTo>
                  <a:lnTo>
                    <a:pt x="121" y="202"/>
                  </a:lnTo>
                  <a:lnTo>
                    <a:pt x="126" y="192"/>
                  </a:lnTo>
                  <a:lnTo>
                    <a:pt x="132" y="179"/>
                  </a:lnTo>
                  <a:lnTo>
                    <a:pt x="140" y="165"/>
                  </a:lnTo>
                  <a:lnTo>
                    <a:pt x="148" y="150"/>
                  </a:lnTo>
                  <a:lnTo>
                    <a:pt x="155" y="137"/>
                  </a:lnTo>
                  <a:lnTo>
                    <a:pt x="161" y="126"/>
                  </a:lnTo>
                  <a:lnTo>
                    <a:pt x="166" y="118"/>
                  </a:lnTo>
                  <a:lnTo>
                    <a:pt x="167" y="115"/>
                  </a:lnTo>
                  <a:lnTo>
                    <a:pt x="81" y="70"/>
                  </a:lnTo>
                  <a:lnTo>
                    <a:pt x="80" y="74"/>
                  </a:lnTo>
                  <a:lnTo>
                    <a:pt x="76" y="82"/>
                  </a:lnTo>
                  <a:lnTo>
                    <a:pt x="70" y="93"/>
                  </a:lnTo>
                  <a:lnTo>
                    <a:pt x="62" y="106"/>
                  </a:lnTo>
                  <a:lnTo>
                    <a:pt x="56" y="120"/>
                  </a:lnTo>
                  <a:lnTo>
                    <a:pt x="48" y="135"/>
                  </a:lnTo>
                  <a:lnTo>
                    <a:pt x="41" y="147"/>
                  </a:lnTo>
                  <a:lnTo>
                    <a:pt x="37" y="157"/>
                  </a:lnTo>
                  <a:lnTo>
                    <a:pt x="29" y="153"/>
                  </a:lnTo>
                  <a:lnTo>
                    <a:pt x="23" y="149"/>
                  </a:lnTo>
                  <a:lnTo>
                    <a:pt x="15" y="146"/>
                  </a:lnTo>
                  <a:lnTo>
                    <a:pt x="7" y="142"/>
                  </a:lnTo>
                  <a:lnTo>
                    <a:pt x="11" y="132"/>
                  </a:lnTo>
                  <a:lnTo>
                    <a:pt x="18" y="119"/>
                  </a:lnTo>
                  <a:lnTo>
                    <a:pt x="26" y="105"/>
                  </a:lnTo>
                  <a:lnTo>
                    <a:pt x="33" y="90"/>
                  </a:lnTo>
                  <a:lnTo>
                    <a:pt x="40" y="77"/>
                  </a:lnTo>
                  <a:lnTo>
                    <a:pt x="46" y="66"/>
                  </a:lnTo>
                  <a:lnTo>
                    <a:pt x="50" y="58"/>
                  </a:lnTo>
                  <a:lnTo>
                    <a:pt x="51" y="55"/>
                  </a:lnTo>
                  <a:lnTo>
                    <a:pt x="9" y="33"/>
                  </a:lnTo>
                  <a:lnTo>
                    <a:pt x="6" y="30"/>
                  </a:lnTo>
                  <a:lnTo>
                    <a:pt x="4" y="27"/>
                  </a:lnTo>
                  <a:lnTo>
                    <a:pt x="1" y="24"/>
                  </a:lnTo>
                  <a:lnTo>
                    <a:pt x="0" y="19"/>
                  </a:lnTo>
                  <a:lnTo>
                    <a:pt x="0" y="17"/>
                  </a:lnTo>
                  <a:lnTo>
                    <a:pt x="0" y="15"/>
                  </a:lnTo>
                  <a:lnTo>
                    <a:pt x="1" y="13"/>
                  </a:lnTo>
                  <a:lnTo>
                    <a:pt x="3" y="10"/>
                  </a:lnTo>
                  <a:lnTo>
                    <a:pt x="8" y="4"/>
                  </a:lnTo>
                  <a:lnTo>
                    <a:pt x="15" y="0"/>
                  </a:lnTo>
                  <a:lnTo>
                    <a:pt x="20" y="2"/>
                  </a:lnTo>
                  <a:lnTo>
                    <a:pt x="26" y="3"/>
                  </a:lnTo>
                  <a:lnTo>
                    <a:pt x="30" y="5"/>
                  </a:lnTo>
                  <a:lnTo>
                    <a:pt x="41" y="12"/>
                  </a:lnTo>
                  <a:lnTo>
                    <a:pt x="60" y="20"/>
                  </a:lnTo>
                  <a:lnTo>
                    <a:pt x="85" y="34"/>
                  </a:lnTo>
                  <a:lnTo>
                    <a:pt x="114" y="49"/>
                  </a:lnTo>
                  <a:lnTo>
                    <a:pt x="147" y="66"/>
                  </a:lnTo>
                  <a:lnTo>
                    <a:pt x="182" y="85"/>
                  </a:lnTo>
                  <a:lnTo>
                    <a:pt x="220" y="105"/>
                  </a:lnTo>
                  <a:lnTo>
                    <a:pt x="258" y="125"/>
                  </a:lnTo>
                  <a:lnTo>
                    <a:pt x="297" y="145"/>
                  </a:lnTo>
                  <a:lnTo>
                    <a:pt x="335" y="165"/>
                  </a:lnTo>
                  <a:lnTo>
                    <a:pt x="369" y="183"/>
                  </a:lnTo>
                  <a:lnTo>
                    <a:pt x="401" y="201"/>
                  </a:lnTo>
                  <a:lnTo>
                    <a:pt x="430" y="215"/>
                  </a:lnTo>
                  <a:lnTo>
                    <a:pt x="452" y="227"/>
                  </a:lnTo>
                  <a:lnTo>
                    <a:pt x="470" y="236"/>
                  </a:lnTo>
                  <a:lnTo>
                    <a:pt x="468" y="239"/>
                  </a:lnTo>
                  <a:lnTo>
                    <a:pt x="467" y="243"/>
                  </a:lnTo>
                  <a:lnTo>
                    <a:pt x="464" y="247"/>
                  </a:lnTo>
                  <a:lnTo>
                    <a:pt x="462" y="251"/>
                  </a:lnTo>
                  <a:lnTo>
                    <a:pt x="460" y="255"/>
                  </a:lnTo>
                  <a:lnTo>
                    <a:pt x="458" y="258"/>
                  </a:lnTo>
                  <a:lnTo>
                    <a:pt x="457" y="263"/>
                  </a:lnTo>
                  <a:lnTo>
                    <a:pt x="454" y="266"/>
                  </a:lnTo>
                  <a:lnTo>
                    <a:pt x="197" y="130"/>
                  </a:lnTo>
                  <a:close/>
                  <a:moveTo>
                    <a:pt x="662" y="356"/>
                  </a:moveTo>
                  <a:lnTo>
                    <a:pt x="644" y="386"/>
                  </a:lnTo>
                  <a:lnTo>
                    <a:pt x="623" y="414"/>
                  </a:lnTo>
                  <a:lnTo>
                    <a:pt x="601" y="436"/>
                  </a:lnTo>
                  <a:lnTo>
                    <a:pt x="579" y="454"/>
                  </a:lnTo>
                  <a:lnTo>
                    <a:pt x="556" y="467"/>
                  </a:lnTo>
                  <a:lnTo>
                    <a:pt x="533" y="474"/>
                  </a:lnTo>
                  <a:lnTo>
                    <a:pt x="512" y="475"/>
                  </a:lnTo>
                  <a:lnTo>
                    <a:pt x="493" y="469"/>
                  </a:lnTo>
                  <a:lnTo>
                    <a:pt x="478" y="457"/>
                  </a:lnTo>
                  <a:lnTo>
                    <a:pt x="467" y="438"/>
                  </a:lnTo>
                  <a:lnTo>
                    <a:pt x="460" y="416"/>
                  </a:lnTo>
                  <a:lnTo>
                    <a:pt x="457" y="389"/>
                  </a:lnTo>
                  <a:lnTo>
                    <a:pt x="459" y="361"/>
                  </a:lnTo>
                  <a:lnTo>
                    <a:pt x="464" y="329"/>
                  </a:lnTo>
                  <a:lnTo>
                    <a:pt x="474" y="297"/>
                  </a:lnTo>
                  <a:lnTo>
                    <a:pt x="489" y="265"/>
                  </a:lnTo>
                  <a:lnTo>
                    <a:pt x="501" y="244"/>
                  </a:lnTo>
                  <a:lnTo>
                    <a:pt x="514" y="225"/>
                  </a:lnTo>
                  <a:lnTo>
                    <a:pt x="529" y="207"/>
                  </a:lnTo>
                  <a:lnTo>
                    <a:pt x="543" y="192"/>
                  </a:lnTo>
                  <a:lnTo>
                    <a:pt x="559" y="177"/>
                  </a:lnTo>
                  <a:lnTo>
                    <a:pt x="576" y="166"/>
                  </a:lnTo>
                  <a:lnTo>
                    <a:pt x="591" y="157"/>
                  </a:lnTo>
                  <a:lnTo>
                    <a:pt x="608" y="150"/>
                  </a:lnTo>
                  <a:lnTo>
                    <a:pt x="613" y="149"/>
                  </a:lnTo>
                  <a:lnTo>
                    <a:pt x="619" y="147"/>
                  </a:lnTo>
                  <a:lnTo>
                    <a:pt x="625" y="147"/>
                  </a:lnTo>
                  <a:lnTo>
                    <a:pt x="632" y="146"/>
                  </a:lnTo>
                  <a:lnTo>
                    <a:pt x="639" y="146"/>
                  </a:lnTo>
                  <a:lnTo>
                    <a:pt x="645" y="147"/>
                  </a:lnTo>
                  <a:lnTo>
                    <a:pt x="652" y="149"/>
                  </a:lnTo>
                  <a:lnTo>
                    <a:pt x="659" y="153"/>
                  </a:lnTo>
                  <a:lnTo>
                    <a:pt x="674" y="165"/>
                  </a:lnTo>
                  <a:lnTo>
                    <a:pt x="685" y="183"/>
                  </a:lnTo>
                  <a:lnTo>
                    <a:pt x="692" y="205"/>
                  </a:lnTo>
                  <a:lnTo>
                    <a:pt x="695" y="232"/>
                  </a:lnTo>
                  <a:lnTo>
                    <a:pt x="693" y="261"/>
                  </a:lnTo>
                  <a:lnTo>
                    <a:pt x="688" y="292"/>
                  </a:lnTo>
                  <a:lnTo>
                    <a:pt x="677" y="324"/>
                  </a:lnTo>
                  <a:lnTo>
                    <a:pt x="662" y="356"/>
                  </a:lnTo>
                  <a:close/>
                </a:path>
              </a:pathLst>
            </a:custGeom>
            <a:solidFill>
              <a:srgbClr val="BFDDFF"/>
            </a:solidFill>
            <a:ln w="9525">
              <a:noFill/>
              <a:round/>
              <a:headEnd/>
              <a:tailEnd/>
            </a:ln>
          </p:spPr>
          <p:txBody>
            <a:bodyPr/>
            <a:lstStyle/>
            <a:p>
              <a:endParaRPr lang="en-US">
                <a:latin typeface="Cambria" pitchFamily="18" charset="0"/>
              </a:endParaRPr>
            </a:p>
          </p:txBody>
        </p:sp>
        <p:sp>
          <p:nvSpPr>
            <p:cNvPr id="26714" name="Freeform 115"/>
            <p:cNvSpPr>
              <a:spLocks noChangeAspect="1" noEditPoints="1"/>
            </p:cNvSpPr>
            <p:nvPr/>
          </p:nvSpPr>
          <p:spPr bwMode="auto">
            <a:xfrm>
              <a:off x="4906" y="1665"/>
              <a:ext cx="145" cy="203"/>
            </a:xfrm>
            <a:custGeom>
              <a:avLst/>
              <a:gdLst>
                <a:gd name="T0" fmla="*/ 20 w 184"/>
                <a:gd name="T1" fmla="*/ 113 h 257"/>
                <a:gd name="T2" fmla="*/ 8 w 184"/>
                <a:gd name="T3" fmla="*/ 150 h 257"/>
                <a:gd name="T4" fmla="*/ 2 w 184"/>
                <a:gd name="T5" fmla="*/ 183 h 257"/>
                <a:gd name="T6" fmla="*/ 2 w 184"/>
                <a:gd name="T7" fmla="*/ 212 h 257"/>
                <a:gd name="T8" fmla="*/ 8 w 184"/>
                <a:gd name="T9" fmla="*/ 234 h 257"/>
                <a:gd name="T10" fmla="*/ 19 w 184"/>
                <a:gd name="T11" fmla="*/ 249 h 257"/>
                <a:gd name="T12" fmla="*/ 30 w 184"/>
                <a:gd name="T13" fmla="*/ 255 h 257"/>
                <a:gd name="T14" fmla="*/ 39 w 184"/>
                <a:gd name="T15" fmla="*/ 257 h 257"/>
                <a:gd name="T16" fmla="*/ 48 w 184"/>
                <a:gd name="T17" fmla="*/ 257 h 257"/>
                <a:gd name="T18" fmla="*/ 58 w 184"/>
                <a:gd name="T19" fmla="*/ 256 h 257"/>
                <a:gd name="T20" fmla="*/ 75 w 184"/>
                <a:gd name="T21" fmla="*/ 251 h 257"/>
                <a:gd name="T22" fmla="*/ 99 w 184"/>
                <a:gd name="T23" fmla="*/ 234 h 257"/>
                <a:gd name="T24" fmla="*/ 123 w 184"/>
                <a:gd name="T25" fmla="*/ 210 h 257"/>
                <a:gd name="T26" fmla="*/ 145 w 184"/>
                <a:gd name="T27" fmla="*/ 180 h 257"/>
                <a:gd name="T28" fmla="*/ 167 w 184"/>
                <a:gd name="T29" fmla="*/ 135 h 257"/>
                <a:gd name="T30" fmla="*/ 181 w 184"/>
                <a:gd name="T31" fmla="*/ 85 h 257"/>
                <a:gd name="T32" fmla="*/ 183 w 184"/>
                <a:gd name="T33" fmla="*/ 43 h 257"/>
                <a:gd name="T34" fmla="*/ 169 w 184"/>
                <a:gd name="T35" fmla="*/ 13 h 257"/>
                <a:gd name="T36" fmla="*/ 143 w 184"/>
                <a:gd name="T37" fmla="*/ 0 h 257"/>
                <a:gd name="T38" fmla="*/ 110 w 184"/>
                <a:gd name="T39" fmla="*/ 6 h 257"/>
                <a:gd name="T40" fmla="*/ 76 w 184"/>
                <a:gd name="T41" fmla="*/ 30 h 257"/>
                <a:gd name="T42" fmla="*/ 44 w 184"/>
                <a:gd name="T43" fmla="*/ 70 h 257"/>
                <a:gd name="T44" fmla="*/ 37 w 184"/>
                <a:gd name="T45" fmla="*/ 233 h 257"/>
                <a:gd name="T46" fmla="*/ 32 w 184"/>
                <a:gd name="T47" fmla="*/ 227 h 257"/>
                <a:gd name="T48" fmla="*/ 27 w 184"/>
                <a:gd name="T49" fmla="*/ 219 h 257"/>
                <a:gd name="T50" fmla="*/ 27 w 184"/>
                <a:gd name="T51" fmla="*/ 169 h 257"/>
                <a:gd name="T52" fmla="*/ 49 w 184"/>
                <a:gd name="T53" fmla="*/ 106 h 257"/>
                <a:gd name="T54" fmla="*/ 75 w 184"/>
                <a:gd name="T55" fmla="*/ 66 h 257"/>
                <a:gd name="T56" fmla="*/ 103 w 184"/>
                <a:gd name="T57" fmla="*/ 39 h 257"/>
                <a:gd name="T58" fmla="*/ 128 w 184"/>
                <a:gd name="T59" fmla="*/ 24 h 257"/>
                <a:gd name="T60" fmla="*/ 147 w 184"/>
                <a:gd name="T61" fmla="*/ 24 h 257"/>
                <a:gd name="T62" fmla="*/ 160 w 184"/>
                <a:gd name="T63" fmla="*/ 69 h 257"/>
                <a:gd name="T64" fmla="*/ 135 w 184"/>
                <a:gd name="T65" fmla="*/ 151 h 257"/>
                <a:gd name="T66" fmla="*/ 117 w 184"/>
                <a:gd name="T67" fmla="*/ 181 h 257"/>
                <a:gd name="T68" fmla="*/ 97 w 184"/>
                <a:gd name="T69" fmla="*/ 205 h 257"/>
                <a:gd name="T70" fmla="*/ 76 w 184"/>
                <a:gd name="T71" fmla="*/ 223 h 257"/>
                <a:gd name="T72" fmla="*/ 56 w 184"/>
                <a:gd name="T73" fmla="*/ 233 h 257"/>
                <a:gd name="T74" fmla="*/ 46 w 184"/>
                <a:gd name="T75" fmla="*/ 234 h 257"/>
                <a:gd name="T76" fmla="*/ 37 w 184"/>
                <a:gd name="T77" fmla="*/ 233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4"/>
                <a:gd name="T118" fmla="*/ 0 h 257"/>
                <a:gd name="T119" fmla="*/ 184 w 184"/>
                <a:gd name="T120" fmla="*/ 257 h 2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4" h="257">
                  <a:moveTo>
                    <a:pt x="29" y="95"/>
                  </a:moveTo>
                  <a:lnTo>
                    <a:pt x="20" y="113"/>
                  </a:lnTo>
                  <a:lnTo>
                    <a:pt x="14" y="132"/>
                  </a:lnTo>
                  <a:lnTo>
                    <a:pt x="8" y="150"/>
                  </a:lnTo>
                  <a:lnTo>
                    <a:pt x="4" y="166"/>
                  </a:lnTo>
                  <a:lnTo>
                    <a:pt x="2" y="183"/>
                  </a:lnTo>
                  <a:lnTo>
                    <a:pt x="0" y="199"/>
                  </a:lnTo>
                  <a:lnTo>
                    <a:pt x="2" y="212"/>
                  </a:lnTo>
                  <a:lnTo>
                    <a:pt x="5" y="225"/>
                  </a:lnTo>
                  <a:lnTo>
                    <a:pt x="8" y="234"/>
                  </a:lnTo>
                  <a:lnTo>
                    <a:pt x="13" y="242"/>
                  </a:lnTo>
                  <a:lnTo>
                    <a:pt x="19" y="249"/>
                  </a:lnTo>
                  <a:lnTo>
                    <a:pt x="27" y="253"/>
                  </a:lnTo>
                  <a:lnTo>
                    <a:pt x="30" y="255"/>
                  </a:lnTo>
                  <a:lnTo>
                    <a:pt x="35" y="256"/>
                  </a:lnTo>
                  <a:lnTo>
                    <a:pt x="39" y="257"/>
                  </a:lnTo>
                  <a:lnTo>
                    <a:pt x="44" y="257"/>
                  </a:lnTo>
                  <a:lnTo>
                    <a:pt x="48" y="257"/>
                  </a:lnTo>
                  <a:lnTo>
                    <a:pt x="53" y="257"/>
                  </a:lnTo>
                  <a:lnTo>
                    <a:pt x="58" y="256"/>
                  </a:lnTo>
                  <a:lnTo>
                    <a:pt x="63" y="255"/>
                  </a:lnTo>
                  <a:lnTo>
                    <a:pt x="75" y="251"/>
                  </a:lnTo>
                  <a:lnTo>
                    <a:pt x="87" y="243"/>
                  </a:lnTo>
                  <a:lnTo>
                    <a:pt x="99" y="234"/>
                  </a:lnTo>
                  <a:lnTo>
                    <a:pt x="111" y="223"/>
                  </a:lnTo>
                  <a:lnTo>
                    <a:pt x="123" y="210"/>
                  </a:lnTo>
                  <a:lnTo>
                    <a:pt x="134" y="195"/>
                  </a:lnTo>
                  <a:lnTo>
                    <a:pt x="145" y="180"/>
                  </a:lnTo>
                  <a:lnTo>
                    <a:pt x="155" y="162"/>
                  </a:lnTo>
                  <a:lnTo>
                    <a:pt x="167" y="135"/>
                  </a:lnTo>
                  <a:lnTo>
                    <a:pt x="176" y="110"/>
                  </a:lnTo>
                  <a:lnTo>
                    <a:pt x="181" y="85"/>
                  </a:lnTo>
                  <a:lnTo>
                    <a:pt x="184" y="63"/>
                  </a:lnTo>
                  <a:lnTo>
                    <a:pt x="183" y="43"/>
                  </a:lnTo>
                  <a:lnTo>
                    <a:pt x="177" y="26"/>
                  </a:lnTo>
                  <a:lnTo>
                    <a:pt x="169" y="13"/>
                  </a:lnTo>
                  <a:lnTo>
                    <a:pt x="157" y="4"/>
                  </a:lnTo>
                  <a:lnTo>
                    <a:pt x="143" y="0"/>
                  </a:lnTo>
                  <a:lnTo>
                    <a:pt x="127" y="1"/>
                  </a:lnTo>
                  <a:lnTo>
                    <a:pt x="110" y="6"/>
                  </a:lnTo>
                  <a:lnTo>
                    <a:pt x="94" y="16"/>
                  </a:lnTo>
                  <a:lnTo>
                    <a:pt x="76" y="30"/>
                  </a:lnTo>
                  <a:lnTo>
                    <a:pt x="59" y="49"/>
                  </a:lnTo>
                  <a:lnTo>
                    <a:pt x="44" y="70"/>
                  </a:lnTo>
                  <a:lnTo>
                    <a:pt x="29" y="95"/>
                  </a:lnTo>
                  <a:close/>
                  <a:moveTo>
                    <a:pt x="37" y="233"/>
                  </a:moveTo>
                  <a:lnTo>
                    <a:pt x="34" y="231"/>
                  </a:lnTo>
                  <a:lnTo>
                    <a:pt x="32" y="227"/>
                  </a:lnTo>
                  <a:lnTo>
                    <a:pt x="29" y="223"/>
                  </a:lnTo>
                  <a:lnTo>
                    <a:pt x="27" y="219"/>
                  </a:lnTo>
                  <a:lnTo>
                    <a:pt x="25" y="196"/>
                  </a:lnTo>
                  <a:lnTo>
                    <a:pt x="27" y="169"/>
                  </a:lnTo>
                  <a:lnTo>
                    <a:pt x="36" y="137"/>
                  </a:lnTo>
                  <a:lnTo>
                    <a:pt x="49" y="106"/>
                  </a:lnTo>
                  <a:lnTo>
                    <a:pt x="62" y="85"/>
                  </a:lnTo>
                  <a:lnTo>
                    <a:pt x="75" y="66"/>
                  </a:lnTo>
                  <a:lnTo>
                    <a:pt x="89" y="51"/>
                  </a:lnTo>
                  <a:lnTo>
                    <a:pt x="103" y="39"/>
                  </a:lnTo>
                  <a:lnTo>
                    <a:pt x="116" y="30"/>
                  </a:lnTo>
                  <a:lnTo>
                    <a:pt x="128" y="24"/>
                  </a:lnTo>
                  <a:lnTo>
                    <a:pt x="138" y="22"/>
                  </a:lnTo>
                  <a:lnTo>
                    <a:pt x="147" y="24"/>
                  </a:lnTo>
                  <a:lnTo>
                    <a:pt x="158" y="40"/>
                  </a:lnTo>
                  <a:lnTo>
                    <a:pt x="160" y="69"/>
                  </a:lnTo>
                  <a:lnTo>
                    <a:pt x="153" y="106"/>
                  </a:lnTo>
                  <a:lnTo>
                    <a:pt x="135" y="151"/>
                  </a:lnTo>
                  <a:lnTo>
                    <a:pt x="126" y="166"/>
                  </a:lnTo>
                  <a:lnTo>
                    <a:pt x="117" y="181"/>
                  </a:lnTo>
                  <a:lnTo>
                    <a:pt x="107" y="193"/>
                  </a:lnTo>
                  <a:lnTo>
                    <a:pt x="97" y="205"/>
                  </a:lnTo>
                  <a:lnTo>
                    <a:pt x="86" y="215"/>
                  </a:lnTo>
                  <a:lnTo>
                    <a:pt x="76" y="223"/>
                  </a:lnTo>
                  <a:lnTo>
                    <a:pt x="66" y="229"/>
                  </a:lnTo>
                  <a:lnTo>
                    <a:pt x="56" y="233"/>
                  </a:lnTo>
                  <a:lnTo>
                    <a:pt x="50" y="234"/>
                  </a:lnTo>
                  <a:lnTo>
                    <a:pt x="46" y="234"/>
                  </a:lnTo>
                  <a:lnTo>
                    <a:pt x="42" y="234"/>
                  </a:lnTo>
                  <a:lnTo>
                    <a:pt x="37" y="233"/>
                  </a:lnTo>
                  <a:close/>
                </a:path>
              </a:pathLst>
            </a:custGeom>
            <a:solidFill>
              <a:srgbClr val="000000"/>
            </a:solidFill>
            <a:ln w="9525">
              <a:noFill/>
              <a:round/>
              <a:headEnd/>
              <a:tailEnd/>
            </a:ln>
          </p:spPr>
          <p:txBody>
            <a:bodyPr/>
            <a:lstStyle/>
            <a:p>
              <a:endParaRPr lang="en-US">
                <a:latin typeface="Cambria" pitchFamily="18" charset="0"/>
              </a:endParaRPr>
            </a:p>
          </p:txBody>
        </p:sp>
        <p:sp>
          <p:nvSpPr>
            <p:cNvPr id="26715" name="Freeform 116"/>
            <p:cNvSpPr>
              <a:spLocks noChangeAspect="1"/>
            </p:cNvSpPr>
            <p:nvPr/>
          </p:nvSpPr>
          <p:spPr bwMode="auto">
            <a:xfrm>
              <a:off x="4925" y="1682"/>
              <a:ext cx="107" cy="169"/>
            </a:xfrm>
            <a:custGeom>
              <a:avLst/>
              <a:gdLst>
                <a:gd name="T0" fmla="*/ 12 w 135"/>
                <a:gd name="T1" fmla="*/ 211 h 212"/>
                <a:gd name="T2" fmla="*/ 9 w 135"/>
                <a:gd name="T3" fmla="*/ 209 h 212"/>
                <a:gd name="T4" fmla="*/ 7 w 135"/>
                <a:gd name="T5" fmla="*/ 205 h 212"/>
                <a:gd name="T6" fmla="*/ 4 w 135"/>
                <a:gd name="T7" fmla="*/ 201 h 212"/>
                <a:gd name="T8" fmla="*/ 2 w 135"/>
                <a:gd name="T9" fmla="*/ 197 h 212"/>
                <a:gd name="T10" fmla="*/ 0 w 135"/>
                <a:gd name="T11" fmla="*/ 174 h 212"/>
                <a:gd name="T12" fmla="*/ 2 w 135"/>
                <a:gd name="T13" fmla="*/ 147 h 212"/>
                <a:gd name="T14" fmla="*/ 11 w 135"/>
                <a:gd name="T15" fmla="*/ 115 h 212"/>
                <a:gd name="T16" fmla="*/ 24 w 135"/>
                <a:gd name="T17" fmla="*/ 84 h 212"/>
                <a:gd name="T18" fmla="*/ 37 w 135"/>
                <a:gd name="T19" fmla="*/ 63 h 212"/>
                <a:gd name="T20" fmla="*/ 50 w 135"/>
                <a:gd name="T21" fmla="*/ 44 h 212"/>
                <a:gd name="T22" fmla="*/ 64 w 135"/>
                <a:gd name="T23" fmla="*/ 29 h 212"/>
                <a:gd name="T24" fmla="*/ 78 w 135"/>
                <a:gd name="T25" fmla="*/ 17 h 212"/>
                <a:gd name="T26" fmla="*/ 91 w 135"/>
                <a:gd name="T27" fmla="*/ 8 h 212"/>
                <a:gd name="T28" fmla="*/ 103 w 135"/>
                <a:gd name="T29" fmla="*/ 2 h 212"/>
                <a:gd name="T30" fmla="*/ 113 w 135"/>
                <a:gd name="T31" fmla="*/ 0 h 212"/>
                <a:gd name="T32" fmla="*/ 122 w 135"/>
                <a:gd name="T33" fmla="*/ 2 h 212"/>
                <a:gd name="T34" fmla="*/ 133 w 135"/>
                <a:gd name="T35" fmla="*/ 18 h 212"/>
                <a:gd name="T36" fmla="*/ 135 w 135"/>
                <a:gd name="T37" fmla="*/ 47 h 212"/>
                <a:gd name="T38" fmla="*/ 128 w 135"/>
                <a:gd name="T39" fmla="*/ 84 h 212"/>
                <a:gd name="T40" fmla="*/ 110 w 135"/>
                <a:gd name="T41" fmla="*/ 129 h 212"/>
                <a:gd name="T42" fmla="*/ 101 w 135"/>
                <a:gd name="T43" fmla="*/ 144 h 212"/>
                <a:gd name="T44" fmla="*/ 92 w 135"/>
                <a:gd name="T45" fmla="*/ 159 h 212"/>
                <a:gd name="T46" fmla="*/ 82 w 135"/>
                <a:gd name="T47" fmla="*/ 171 h 212"/>
                <a:gd name="T48" fmla="*/ 72 w 135"/>
                <a:gd name="T49" fmla="*/ 183 h 212"/>
                <a:gd name="T50" fmla="*/ 61 w 135"/>
                <a:gd name="T51" fmla="*/ 193 h 212"/>
                <a:gd name="T52" fmla="*/ 51 w 135"/>
                <a:gd name="T53" fmla="*/ 201 h 212"/>
                <a:gd name="T54" fmla="*/ 41 w 135"/>
                <a:gd name="T55" fmla="*/ 207 h 212"/>
                <a:gd name="T56" fmla="*/ 31 w 135"/>
                <a:gd name="T57" fmla="*/ 211 h 212"/>
                <a:gd name="T58" fmla="*/ 25 w 135"/>
                <a:gd name="T59" fmla="*/ 212 h 212"/>
                <a:gd name="T60" fmla="*/ 21 w 135"/>
                <a:gd name="T61" fmla="*/ 212 h 212"/>
                <a:gd name="T62" fmla="*/ 17 w 135"/>
                <a:gd name="T63" fmla="*/ 212 h 212"/>
                <a:gd name="T64" fmla="*/ 12 w 135"/>
                <a:gd name="T65" fmla="*/ 211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212"/>
                <a:gd name="T101" fmla="*/ 135 w 135"/>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212">
                  <a:moveTo>
                    <a:pt x="12" y="211"/>
                  </a:moveTo>
                  <a:lnTo>
                    <a:pt x="9" y="209"/>
                  </a:lnTo>
                  <a:lnTo>
                    <a:pt x="7" y="205"/>
                  </a:lnTo>
                  <a:lnTo>
                    <a:pt x="4" y="201"/>
                  </a:lnTo>
                  <a:lnTo>
                    <a:pt x="2" y="197"/>
                  </a:lnTo>
                  <a:lnTo>
                    <a:pt x="0" y="174"/>
                  </a:lnTo>
                  <a:lnTo>
                    <a:pt x="2" y="147"/>
                  </a:lnTo>
                  <a:lnTo>
                    <a:pt x="11" y="115"/>
                  </a:lnTo>
                  <a:lnTo>
                    <a:pt x="24" y="84"/>
                  </a:lnTo>
                  <a:lnTo>
                    <a:pt x="37" y="63"/>
                  </a:lnTo>
                  <a:lnTo>
                    <a:pt x="50" y="44"/>
                  </a:lnTo>
                  <a:lnTo>
                    <a:pt x="64" y="29"/>
                  </a:lnTo>
                  <a:lnTo>
                    <a:pt x="78" y="17"/>
                  </a:lnTo>
                  <a:lnTo>
                    <a:pt x="91" y="8"/>
                  </a:lnTo>
                  <a:lnTo>
                    <a:pt x="103" y="2"/>
                  </a:lnTo>
                  <a:lnTo>
                    <a:pt x="113" y="0"/>
                  </a:lnTo>
                  <a:lnTo>
                    <a:pt x="122" y="2"/>
                  </a:lnTo>
                  <a:lnTo>
                    <a:pt x="133" y="18"/>
                  </a:lnTo>
                  <a:lnTo>
                    <a:pt x="135" y="47"/>
                  </a:lnTo>
                  <a:lnTo>
                    <a:pt x="128" y="84"/>
                  </a:lnTo>
                  <a:lnTo>
                    <a:pt x="110" y="129"/>
                  </a:lnTo>
                  <a:lnTo>
                    <a:pt x="101" y="144"/>
                  </a:lnTo>
                  <a:lnTo>
                    <a:pt x="92" y="159"/>
                  </a:lnTo>
                  <a:lnTo>
                    <a:pt x="82" y="171"/>
                  </a:lnTo>
                  <a:lnTo>
                    <a:pt x="72" y="183"/>
                  </a:lnTo>
                  <a:lnTo>
                    <a:pt x="61" y="193"/>
                  </a:lnTo>
                  <a:lnTo>
                    <a:pt x="51" y="201"/>
                  </a:lnTo>
                  <a:lnTo>
                    <a:pt x="41" y="207"/>
                  </a:lnTo>
                  <a:lnTo>
                    <a:pt x="31" y="211"/>
                  </a:lnTo>
                  <a:lnTo>
                    <a:pt x="25" y="212"/>
                  </a:lnTo>
                  <a:lnTo>
                    <a:pt x="21" y="212"/>
                  </a:lnTo>
                  <a:lnTo>
                    <a:pt x="17" y="212"/>
                  </a:lnTo>
                  <a:lnTo>
                    <a:pt x="12" y="211"/>
                  </a:lnTo>
                  <a:close/>
                </a:path>
              </a:pathLst>
            </a:custGeom>
            <a:solidFill>
              <a:srgbClr val="FFFFFF"/>
            </a:solidFill>
            <a:ln w="9525">
              <a:noFill/>
              <a:round/>
              <a:headEnd/>
              <a:tailEnd/>
            </a:ln>
          </p:spPr>
          <p:txBody>
            <a:bodyPr/>
            <a:lstStyle/>
            <a:p>
              <a:endParaRPr lang="en-US">
                <a:latin typeface="Cambria" pitchFamily="18" charset="0"/>
              </a:endParaRPr>
            </a:p>
          </p:txBody>
        </p:sp>
        <p:sp>
          <p:nvSpPr>
            <p:cNvPr id="26716" name="Freeform 117"/>
            <p:cNvSpPr>
              <a:spLocks noChangeAspect="1"/>
            </p:cNvSpPr>
            <p:nvPr/>
          </p:nvSpPr>
          <p:spPr bwMode="auto">
            <a:xfrm>
              <a:off x="4544" y="1573"/>
              <a:ext cx="43" cy="71"/>
            </a:xfrm>
            <a:custGeom>
              <a:avLst/>
              <a:gdLst>
                <a:gd name="T0" fmla="*/ 0 w 54"/>
                <a:gd name="T1" fmla="*/ 86 h 91"/>
                <a:gd name="T2" fmla="*/ 2 w 54"/>
                <a:gd name="T3" fmla="*/ 87 h 91"/>
                <a:gd name="T4" fmla="*/ 6 w 54"/>
                <a:gd name="T5" fmla="*/ 88 h 91"/>
                <a:gd name="T6" fmla="*/ 8 w 54"/>
                <a:gd name="T7" fmla="*/ 90 h 91"/>
                <a:gd name="T8" fmla="*/ 10 w 54"/>
                <a:gd name="T9" fmla="*/ 91 h 91"/>
                <a:gd name="T10" fmla="*/ 14 w 54"/>
                <a:gd name="T11" fmla="*/ 81 h 91"/>
                <a:gd name="T12" fmla="*/ 21 w 54"/>
                <a:gd name="T13" fmla="*/ 69 h 91"/>
                <a:gd name="T14" fmla="*/ 29 w 54"/>
                <a:gd name="T15" fmla="*/ 54 h 91"/>
                <a:gd name="T16" fmla="*/ 35 w 54"/>
                <a:gd name="T17" fmla="*/ 40 h 91"/>
                <a:gd name="T18" fmla="*/ 43 w 54"/>
                <a:gd name="T19" fmla="*/ 27 h 91"/>
                <a:gd name="T20" fmla="*/ 49 w 54"/>
                <a:gd name="T21" fmla="*/ 16 h 91"/>
                <a:gd name="T22" fmla="*/ 53 w 54"/>
                <a:gd name="T23" fmla="*/ 8 h 91"/>
                <a:gd name="T24" fmla="*/ 54 w 54"/>
                <a:gd name="T25" fmla="*/ 4 h 91"/>
                <a:gd name="T26" fmla="*/ 44 w 54"/>
                <a:gd name="T27" fmla="*/ 0 h 91"/>
                <a:gd name="T28" fmla="*/ 0 w 54"/>
                <a:gd name="T29" fmla="*/ 86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91"/>
                <a:gd name="T47" fmla="*/ 54 w 54"/>
                <a:gd name="T48" fmla="*/ 91 h 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91">
                  <a:moveTo>
                    <a:pt x="0" y="86"/>
                  </a:moveTo>
                  <a:lnTo>
                    <a:pt x="2" y="87"/>
                  </a:lnTo>
                  <a:lnTo>
                    <a:pt x="6" y="88"/>
                  </a:lnTo>
                  <a:lnTo>
                    <a:pt x="8" y="90"/>
                  </a:lnTo>
                  <a:lnTo>
                    <a:pt x="10" y="91"/>
                  </a:lnTo>
                  <a:lnTo>
                    <a:pt x="14" y="81"/>
                  </a:lnTo>
                  <a:lnTo>
                    <a:pt x="21" y="69"/>
                  </a:lnTo>
                  <a:lnTo>
                    <a:pt x="29" y="54"/>
                  </a:lnTo>
                  <a:lnTo>
                    <a:pt x="35" y="40"/>
                  </a:lnTo>
                  <a:lnTo>
                    <a:pt x="43" y="27"/>
                  </a:lnTo>
                  <a:lnTo>
                    <a:pt x="49" y="16"/>
                  </a:lnTo>
                  <a:lnTo>
                    <a:pt x="53" y="8"/>
                  </a:lnTo>
                  <a:lnTo>
                    <a:pt x="54" y="4"/>
                  </a:lnTo>
                  <a:lnTo>
                    <a:pt x="44" y="0"/>
                  </a:lnTo>
                  <a:lnTo>
                    <a:pt x="0" y="86"/>
                  </a:lnTo>
                  <a:close/>
                </a:path>
              </a:pathLst>
            </a:custGeom>
            <a:solidFill>
              <a:srgbClr val="FFFFFF"/>
            </a:solidFill>
            <a:ln w="9525">
              <a:noFill/>
              <a:round/>
              <a:headEnd/>
              <a:tailEnd/>
            </a:ln>
          </p:spPr>
          <p:txBody>
            <a:bodyPr/>
            <a:lstStyle/>
            <a:p>
              <a:endParaRPr lang="en-US">
                <a:latin typeface="Cambria" pitchFamily="18" charset="0"/>
              </a:endParaRPr>
            </a:p>
          </p:txBody>
        </p:sp>
        <p:sp>
          <p:nvSpPr>
            <p:cNvPr id="26717" name="Freeform 118"/>
            <p:cNvSpPr>
              <a:spLocks noChangeAspect="1"/>
            </p:cNvSpPr>
            <p:nvPr/>
          </p:nvSpPr>
          <p:spPr bwMode="auto">
            <a:xfrm>
              <a:off x="4635" y="1620"/>
              <a:ext cx="42" cy="72"/>
            </a:xfrm>
            <a:custGeom>
              <a:avLst/>
              <a:gdLst>
                <a:gd name="T0" fmla="*/ 0 w 55"/>
                <a:gd name="T1" fmla="*/ 86 h 91"/>
                <a:gd name="T2" fmla="*/ 3 w 55"/>
                <a:gd name="T3" fmla="*/ 87 h 91"/>
                <a:gd name="T4" fmla="*/ 6 w 55"/>
                <a:gd name="T5" fmla="*/ 88 h 91"/>
                <a:gd name="T6" fmla="*/ 8 w 55"/>
                <a:gd name="T7" fmla="*/ 90 h 91"/>
                <a:gd name="T8" fmla="*/ 10 w 55"/>
                <a:gd name="T9" fmla="*/ 91 h 91"/>
                <a:gd name="T10" fmla="*/ 15 w 55"/>
                <a:gd name="T11" fmla="*/ 82 h 91"/>
                <a:gd name="T12" fmla="*/ 21 w 55"/>
                <a:gd name="T13" fmla="*/ 70 h 91"/>
                <a:gd name="T14" fmla="*/ 28 w 55"/>
                <a:gd name="T15" fmla="*/ 57 h 91"/>
                <a:gd name="T16" fmla="*/ 36 w 55"/>
                <a:gd name="T17" fmla="*/ 43 h 91"/>
                <a:gd name="T18" fmla="*/ 43 w 55"/>
                <a:gd name="T19" fmla="*/ 30 h 91"/>
                <a:gd name="T20" fmla="*/ 48 w 55"/>
                <a:gd name="T21" fmla="*/ 18 h 91"/>
                <a:gd name="T22" fmla="*/ 53 w 55"/>
                <a:gd name="T23" fmla="*/ 10 h 91"/>
                <a:gd name="T24" fmla="*/ 55 w 55"/>
                <a:gd name="T25" fmla="*/ 6 h 91"/>
                <a:gd name="T26" fmla="*/ 45 w 55"/>
                <a:gd name="T27" fmla="*/ 0 h 91"/>
                <a:gd name="T28" fmla="*/ 0 w 55"/>
                <a:gd name="T29" fmla="*/ 86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91"/>
                <a:gd name="T47" fmla="*/ 55 w 55"/>
                <a:gd name="T48" fmla="*/ 91 h 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91">
                  <a:moveTo>
                    <a:pt x="0" y="86"/>
                  </a:moveTo>
                  <a:lnTo>
                    <a:pt x="3" y="87"/>
                  </a:lnTo>
                  <a:lnTo>
                    <a:pt x="6" y="88"/>
                  </a:lnTo>
                  <a:lnTo>
                    <a:pt x="8" y="90"/>
                  </a:lnTo>
                  <a:lnTo>
                    <a:pt x="10" y="91"/>
                  </a:lnTo>
                  <a:lnTo>
                    <a:pt x="15" y="82"/>
                  </a:lnTo>
                  <a:lnTo>
                    <a:pt x="21" y="70"/>
                  </a:lnTo>
                  <a:lnTo>
                    <a:pt x="28" y="57"/>
                  </a:lnTo>
                  <a:lnTo>
                    <a:pt x="36" y="43"/>
                  </a:lnTo>
                  <a:lnTo>
                    <a:pt x="43" y="30"/>
                  </a:lnTo>
                  <a:lnTo>
                    <a:pt x="48" y="18"/>
                  </a:lnTo>
                  <a:lnTo>
                    <a:pt x="53" y="10"/>
                  </a:lnTo>
                  <a:lnTo>
                    <a:pt x="55" y="6"/>
                  </a:lnTo>
                  <a:lnTo>
                    <a:pt x="45" y="0"/>
                  </a:lnTo>
                  <a:lnTo>
                    <a:pt x="0" y="86"/>
                  </a:lnTo>
                  <a:close/>
                </a:path>
              </a:pathLst>
            </a:custGeom>
            <a:solidFill>
              <a:srgbClr val="FFFFFF"/>
            </a:solidFill>
            <a:ln w="9525">
              <a:noFill/>
              <a:round/>
              <a:headEnd/>
              <a:tailEnd/>
            </a:ln>
          </p:spPr>
          <p:txBody>
            <a:bodyPr/>
            <a:lstStyle/>
            <a:p>
              <a:endParaRPr lang="en-US">
                <a:latin typeface="Cambria" pitchFamily="18" charset="0"/>
              </a:endParaRPr>
            </a:p>
          </p:txBody>
        </p:sp>
        <p:sp>
          <p:nvSpPr>
            <p:cNvPr id="26718" name="Freeform 119"/>
            <p:cNvSpPr>
              <a:spLocks noChangeAspect="1"/>
            </p:cNvSpPr>
            <p:nvPr/>
          </p:nvSpPr>
          <p:spPr bwMode="auto">
            <a:xfrm>
              <a:off x="4544" y="1642"/>
              <a:ext cx="7" cy="2"/>
            </a:xfrm>
            <a:custGeom>
              <a:avLst/>
              <a:gdLst>
                <a:gd name="T0" fmla="*/ 0 w 10"/>
                <a:gd name="T1" fmla="*/ 0 h 5"/>
                <a:gd name="T2" fmla="*/ 10 w 10"/>
                <a:gd name="T3" fmla="*/ 5 h 5"/>
                <a:gd name="T4" fmla="*/ 8 w 10"/>
                <a:gd name="T5" fmla="*/ 4 h 5"/>
                <a:gd name="T6" fmla="*/ 6 w 10"/>
                <a:gd name="T7" fmla="*/ 2 h 5"/>
                <a:gd name="T8" fmla="*/ 2 w 10"/>
                <a:gd name="T9" fmla="*/ 1 h 5"/>
                <a:gd name="T10" fmla="*/ 0 w 10"/>
                <a:gd name="T11" fmla="*/ 0 h 5"/>
                <a:gd name="T12" fmla="*/ 0 w 10"/>
                <a:gd name="T13" fmla="*/ 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0"/>
                  </a:moveTo>
                  <a:lnTo>
                    <a:pt x="10" y="5"/>
                  </a:lnTo>
                  <a:lnTo>
                    <a:pt x="8" y="4"/>
                  </a:lnTo>
                  <a:lnTo>
                    <a:pt x="6" y="2"/>
                  </a:lnTo>
                  <a:lnTo>
                    <a:pt x="2" y="1"/>
                  </a:lnTo>
                  <a:lnTo>
                    <a:pt x="0" y="0"/>
                  </a:lnTo>
                  <a:close/>
                </a:path>
              </a:pathLst>
            </a:custGeom>
            <a:solidFill>
              <a:srgbClr val="000000"/>
            </a:solidFill>
            <a:ln w="9525">
              <a:noFill/>
              <a:round/>
              <a:headEnd/>
              <a:tailEnd/>
            </a:ln>
          </p:spPr>
          <p:txBody>
            <a:bodyPr/>
            <a:lstStyle/>
            <a:p>
              <a:endParaRPr lang="en-US">
                <a:latin typeface="Cambria" pitchFamily="18" charset="0"/>
              </a:endParaRPr>
            </a:p>
          </p:txBody>
        </p:sp>
        <p:sp>
          <p:nvSpPr>
            <p:cNvPr id="26719" name="Freeform 120"/>
            <p:cNvSpPr>
              <a:spLocks noChangeAspect="1" noEditPoints="1"/>
            </p:cNvSpPr>
            <p:nvPr/>
          </p:nvSpPr>
          <p:spPr bwMode="auto">
            <a:xfrm>
              <a:off x="4494" y="1325"/>
              <a:ext cx="602" cy="598"/>
            </a:xfrm>
            <a:custGeom>
              <a:avLst/>
              <a:gdLst>
                <a:gd name="T0" fmla="*/ 654 w 760"/>
                <a:gd name="T1" fmla="*/ 363 h 753"/>
                <a:gd name="T2" fmla="*/ 586 w 760"/>
                <a:gd name="T3" fmla="*/ 392 h 753"/>
                <a:gd name="T4" fmla="*/ 562 w 760"/>
                <a:gd name="T5" fmla="*/ 260 h 753"/>
                <a:gd name="T6" fmla="*/ 577 w 760"/>
                <a:gd name="T7" fmla="*/ 102 h 753"/>
                <a:gd name="T8" fmla="*/ 391 w 760"/>
                <a:gd name="T9" fmla="*/ 3 h 753"/>
                <a:gd name="T10" fmla="*/ 259 w 760"/>
                <a:gd name="T11" fmla="*/ 166 h 753"/>
                <a:gd name="T12" fmla="*/ 313 w 760"/>
                <a:gd name="T13" fmla="*/ 290 h 753"/>
                <a:gd name="T14" fmla="*/ 42 w 760"/>
                <a:gd name="T15" fmla="*/ 217 h 753"/>
                <a:gd name="T16" fmla="*/ 4 w 760"/>
                <a:gd name="T17" fmla="*/ 261 h 753"/>
                <a:gd name="T18" fmla="*/ 34 w 760"/>
                <a:gd name="T19" fmla="*/ 310 h 753"/>
                <a:gd name="T20" fmla="*/ 12 w 760"/>
                <a:gd name="T21" fmla="*/ 379 h 753"/>
                <a:gd name="T22" fmla="*/ 96 w 760"/>
                <a:gd name="T23" fmla="*/ 423 h 753"/>
                <a:gd name="T24" fmla="*/ 145 w 760"/>
                <a:gd name="T25" fmla="*/ 367 h 753"/>
                <a:gd name="T26" fmla="*/ 126 w 760"/>
                <a:gd name="T27" fmla="*/ 439 h 753"/>
                <a:gd name="T28" fmla="*/ 211 w 760"/>
                <a:gd name="T29" fmla="*/ 483 h 753"/>
                <a:gd name="T30" fmla="*/ 250 w 760"/>
                <a:gd name="T31" fmla="*/ 422 h 753"/>
                <a:gd name="T32" fmla="*/ 235 w 760"/>
                <a:gd name="T33" fmla="*/ 578 h 753"/>
                <a:gd name="T34" fmla="*/ 484 w 760"/>
                <a:gd name="T35" fmla="*/ 718 h 753"/>
                <a:gd name="T36" fmla="*/ 581 w 760"/>
                <a:gd name="T37" fmla="*/ 750 h 753"/>
                <a:gd name="T38" fmla="*/ 678 w 760"/>
                <a:gd name="T39" fmla="*/ 685 h 753"/>
                <a:gd name="T40" fmla="*/ 760 w 760"/>
                <a:gd name="T41" fmla="*/ 503 h 753"/>
                <a:gd name="T42" fmla="*/ 292 w 760"/>
                <a:gd name="T43" fmla="*/ 140 h 753"/>
                <a:gd name="T44" fmla="*/ 424 w 760"/>
                <a:gd name="T45" fmla="*/ 31 h 753"/>
                <a:gd name="T46" fmla="*/ 557 w 760"/>
                <a:gd name="T47" fmla="*/ 140 h 753"/>
                <a:gd name="T48" fmla="*/ 532 w 760"/>
                <a:gd name="T49" fmla="*/ 249 h 753"/>
                <a:gd name="T50" fmla="*/ 487 w 760"/>
                <a:gd name="T51" fmla="*/ 293 h 753"/>
                <a:gd name="T52" fmla="*/ 513 w 760"/>
                <a:gd name="T53" fmla="*/ 374 h 753"/>
                <a:gd name="T54" fmla="*/ 525 w 760"/>
                <a:gd name="T55" fmla="*/ 453 h 753"/>
                <a:gd name="T56" fmla="*/ 358 w 760"/>
                <a:gd name="T57" fmla="*/ 309 h 753"/>
                <a:gd name="T58" fmla="*/ 338 w 760"/>
                <a:gd name="T59" fmla="*/ 271 h 753"/>
                <a:gd name="T60" fmla="*/ 291 w 760"/>
                <a:gd name="T61" fmla="*/ 182 h 753"/>
                <a:gd name="T62" fmla="*/ 401 w 760"/>
                <a:gd name="T63" fmla="*/ 546 h 753"/>
                <a:gd name="T64" fmla="*/ 308 w 760"/>
                <a:gd name="T65" fmla="*/ 546 h 753"/>
                <a:gd name="T66" fmla="*/ 300 w 760"/>
                <a:gd name="T67" fmla="*/ 484 h 753"/>
                <a:gd name="T68" fmla="*/ 448 w 760"/>
                <a:gd name="T69" fmla="*/ 526 h 753"/>
                <a:gd name="T70" fmla="*/ 489 w 760"/>
                <a:gd name="T71" fmla="*/ 513 h 753"/>
                <a:gd name="T72" fmla="*/ 213 w 760"/>
                <a:gd name="T73" fmla="*/ 413 h 753"/>
                <a:gd name="T74" fmla="*/ 164 w 760"/>
                <a:gd name="T75" fmla="*/ 453 h 753"/>
                <a:gd name="T76" fmla="*/ 196 w 760"/>
                <a:gd name="T77" fmla="*/ 373 h 753"/>
                <a:gd name="T78" fmla="*/ 97 w 760"/>
                <a:gd name="T79" fmla="*/ 353 h 753"/>
                <a:gd name="T80" fmla="*/ 50 w 760"/>
                <a:gd name="T81" fmla="*/ 393 h 753"/>
                <a:gd name="T82" fmla="*/ 81 w 760"/>
                <a:gd name="T83" fmla="*/ 313 h 753"/>
                <a:gd name="T84" fmla="*/ 35 w 760"/>
                <a:gd name="T85" fmla="*/ 266 h 753"/>
                <a:gd name="T86" fmla="*/ 55 w 760"/>
                <a:gd name="T87" fmla="*/ 249 h 753"/>
                <a:gd name="T88" fmla="*/ 106 w 760"/>
                <a:gd name="T89" fmla="*/ 274 h 753"/>
                <a:gd name="T90" fmla="*/ 236 w 760"/>
                <a:gd name="T91" fmla="*/ 343 h 753"/>
                <a:gd name="T92" fmla="*/ 331 w 760"/>
                <a:gd name="T93" fmla="*/ 392 h 753"/>
                <a:gd name="T94" fmla="*/ 493 w 760"/>
                <a:gd name="T95" fmla="*/ 476 h 753"/>
                <a:gd name="T96" fmla="*/ 493 w 760"/>
                <a:gd name="T97" fmla="*/ 505 h 753"/>
                <a:gd name="T98" fmla="*/ 614 w 760"/>
                <a:gd name="T99" fmla="*/ 701 h 753"/>
                <a:gd name="T100" fmla="*/ 499 w 760"/>
                <a:gd name="T101" fmla="*/ 681 h 753"/>
                <a:gd name="T102" fmla="*/ 504 w 760"/>
                <a:gd name="T103" fmla="*/ 562 h 753"/>
                <a:gd name="T104" fmla="*/ 529 w 760"/>
                <a:gd name="T105" fmla="*/ 503 h 753"/>
                <a:gd name="T106" fmla="*/ 569 w 760"/>
                <a:gd name="T107" fmla="*/ 448 h 753"/>
                <a:gd name="T108" fmla="*/ 634 w 760"/>
                <a:gd name="T109" fmla="*/ 401 h 753"/>
                <a:gd name="T110" fmla="*/ 680 w 760"/>
                <a:gd name="T111" fmla="*/ 394 h 753"/>
                <a:gd name="T112" fmla="*/ 728 w 760"/>
                <a:gd name="T113" fmla="*/ 508 h 7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0"/>
                <a:gd name="T172" fmla="*/ 0 h 753"/>
                <a:gd name="T173" fmla="*/ 760 w 760"/>
                <a:gd name="T174" fmla="*/ 753 h 7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0" h="753">
                  <a:moveTo>
                    <a:pt x="708" y="372"/>
                  </a:moveTo>
                  <a:lnTo>
                    <a:pt x="700" y="369"/>
                  </a:lnTo>
                  <a:lnTo>
                    <a:pt x="692" y="365"/>
                  </a:lnTo>
                  <a:lnTo>
                    <a:pt x="683" y="363"/>
                  </a:lnTo>
                  <a:lnTo>
                    <a:pt x="673" y="363"/>
                  </a:lnTo>
                  <a:lnTo>
                    <a:pt x="664" y="363"/>
                  </a:lnTo>
                  <a:lnTo>
                    <a:pt x="654" y="363"/>
                  </a:lnTo>
                  <a:lnTo>
                    <a:pt x="644" y="365"/>
                  </a:lnTo>
                  <a:lnTo>
                    <a:pt x="634" y="367"/>
                  </a:lnTo>
                  <a:lnTo>
                    <a:pt x="624" y="371"/>
                  </a:lnTo>
                  <a:lnTo>
                    <a:pt x="615" y="375"/>
                  </a:lnTo>
                  <a:lnTo>
                    <a:pt x="605" y="380"/>
                  </a:lnTo>
                  <a:lnTo>
                    <a:pt x="596" y="385"/>
                  </a:lnTo>
                  <a:lnTo>
                    <a:pt x="586" y="392"/>
                  </a:lnTo>
                  <a:lnTo>
                    <a:pt x="577" y="399"/>
                  </a:lnTo>
                  <a:lnTo>
                    <a:pt x="568" y="406"/>
                  </a:lnTo>
                  <a:lnTo>
                    <a:pt x="559" y="414"/>
                  </a:lnTo>
                  <a:lnTo>
                    <a:pt x="522" y="301"/>
                  </a:lnTo>
                  <a:lnTo>
                    <a:pt x="536" y="289"/>
                  </a:lnTo>
                  <a:lnTo>
                    <a:pt x="549" y="275"/>
                  </a:lnTo>
                  <a:lnTo>
                    <a:pt x="562" y="260"/>
                  </a:lnTo>
                  <a:lnTo>
                    <a:pt x="572" y="243"/>
                  </a:lnTo>
                  <a:lnTo>
                    <a:pt x="579" y="225"/>
                  </a:lnTo>
                  <a:lnTo>
                    <a:pt x="586" y="206"/>
                  </a:lnTo>
                  <a:lnTo>
                    <a:pt x="589" y="186"/>
                  </a:lnTo>
                  <a:lnTo>
                    <a:pt x="591" y="166"/>
                  </a:lnTo>
                  <a:lnTo>
                    <a:pt x="587" y="133"/>
                  </a:lnTo>
                  <a:lnTo>
                    <a:pt x="577" y="102"/>
                  </a:lnTo>
                  <a:lnTo>
                    <a:pt x="562" y="74"/>
                  </a:lnTo>
                  <a:lnTo>
                    <a:pt x="542" y="48"/>
                  </a:lnTo>
                  <a:lnTo>
                    <a:pt x="517" y="28"/>
                  </a:lnTo>
                  <a:lnTo>
                    <a:pt x="488" y="13"/>
                  </a:lnTo>
                  <a:lnTo>
                    <a:pt x="457" y="3"/>
                  </a:lnTo>
                  <a:lnTo>
                    <a:pt x="424" y="0"/>
                  </a:lnTo>
                  <a:lnTo>
                    <a:pt x="391" y="3"/>
                  </a:lnTo>
                  <a:lnTo>
                    <a:pt x="360" y="13"/>
                  </a:lnTo>
                  <a:lnTo>
                    <a:pt x="332" y="28"/>
                  </a:lnTo>
                  <a:lnTo>
                    <a:pt x="307" y="48"/>
                  </a:lnTo>
                  <a:lnTo>
                    <a:pt x="287" y="74"/>
                  </a:lnTo>
                  <a:lnTo>
                    <a:pt x="272" y="102"/>
                  </a:lnTo>
                  <a:lnTo>
                    <a:pt x="262" y="133"/>
                  </a:lnTo>
                  <a:lnTo>
                    <a:pt x="259" y="166"/>
                  </a:lnTo>
                  <a:lnTo>
                    <a:pt x="260" y="186"/>
                  </a:lnTo>
                  <a:lnTo>
                    <a:pt x="264" y="206"/>
                  </a:lnTo>
                  <a:lnTo>
                    <a:pt x="270" y="225"/>
                  </a:lnTo>
                  <a:lnTo>
                    <a:pt x="277" y="243"/>
                  </a:lnTo>
                  <a:lnTo>
                    <a:pt x="287" y="260"/>
                  </a:lnTo>
                  <a:lnTo>
                    <a:pt x="300" y="275"/>
                  </a:lnTo>
                  <a:lnTo>
                    <a:pt x="313" y="290"/>
                  </a:lnTo>
                  <a:lnTo>
                    <a:pt x="328" y="302"/>
                  </a:lnTo>
                  <a:lnTo>
                    <a:pt x="313" y="347"/>
                  </a:lnTo>
                  <a:lnTo>
                    <a:pt x="74" y="223"/>
                  </a:lnTo>
                  <a:lnTo>
                    <a:pt x="68" y="220"/>
                  </a:lnTo>
                  <a:lnTo>
                    <a:pt x="60" y="217"/>
                  </a:lnTo>
                  <a:lnTo>
                    <a:pt x="51" y="217"/>
                  </a:lnTo>
                  <a:lnTo>
                    <a:pt x="42" y="217"/>
                  </a:lnTo>
                  <a:lnTo>
                    <a:pt x="33" y="221"/>
                  </a:lnTo>
                  <a:lnTo>
                    <a:pt x="24" y="225"/>
                  </a:lnTo>
                  <a:lnTo>
                    <a:pt x="16" y="233"/>
                  </a:lnTo>
                  <a:lnTo>
                    <a:pt x="10" y="243"/>
                  </a:lnTo>
                  <a:lnTo>
                    <a:pt x="8" y="249"/>
                  </a:lnTo>
                  <a:lnTo>
                    <a:pt x="5" y="254"/>
                  </a:lnTo>
                  <a:lnTo>
                    <a:pt x="4" y="261"/>
                  </a:lnTo>
                  <a:lnTo>
                    <a:pt x="4" y="266"/>
                  </a:lnTo>
                  <a:lnTo>
                    <a:pt x="6" y="281"/>
                  </a:lnTo>
                  <a:lnTo>
                    <a:pt x="12" y="292"/>
                  </a:lnTo>
                  <a:lnTo>
                    <a:pt x="21" y="301"/>
                  </a:lnTo>
                  <a:lnTo>
                    <a:pt x="30" y="307"/>
                  </a:lnTo>
                  <a:lnTo>
                    <a:pt x="31" y="309"/>
                  </a:lnTo>
                  <a:lnTo>
                    <a:pt x="34" y="310"/>
                  </a:lnTo>
                  <a:lnTo>
                    <a:pt x="40" y="313"/>
                  </a:lnTo>
                  <a:lnTo>
                    <a:pt x="45" y="315"/>
                  </a:lnTo>
                  <a:lnTo>
                    <a:pt x="41" y="324"/>
                  </a:lnTo>
                  <a:lnTo>
                    <a:pt x="34" y="336"/>
                  </a:lnTo>
                  <a:lnTo>
                    <a:pt x="26" y="351"/>
                  </a:lnTo>
                  <a:lnTo>
                    <a:pt x="19" y="365"/>
                  </a:lnTo>
                  <a:lnTo>
                    <a:pt x="12" y="379"/>
                  </a:lnTo>
                  <a:lnTo>
                    <a:pt x="5" y="390"/>
                  </a:lnTo>
                  <a:lnTo>
                    <a:pt x="1" y="397"/>
                  </a:lnTo>
                  <a:lnTo>
                    <a:pt x="0" y="401"/>
                  </a:lnTo>
                  <a:lnTo>
                    <a:pt x="85" y="445"/>
                  </a:lnTo>
                  <a:lnTo>
                    <a:pt x="86" y="442"/>
                  </a:lnTo>
                  <a:lnTo>
                    <a:pt x="91" y="434"/>
                  </a:lnTo>
                  <a:lnTo>
                    <a:pt x="96" y="423"/>
                  </a:lnTo>
                  <a:lnTo>
                    <a:pt x="104" y="410"/>
                  </a:lnTo>
                  <a:lnTo>
                    <a:pt x="111" y="395"/>
                  </a:lnTo>
                  <a:lnTo>
                    <a:pt x="119" y="381"/>
                  </a:lnTo>
                  <a:lnTo>
                    <a:pt x="125" y="369"/>
                  </a:lnTo>
                  <a:lnTo>
                    <a:pt x="130" y="360"/>
                  </a:lnTo>
                  <a:lnTo>
                    <a:pt x="137" y="364"/>
                  </a:lnTo>
                  <a:lnTo>
                    <a:pt x="145" y="367"/>
                  </a:lnTo>
                  <a:lnTo>
                    <a:pt x="152" y="371"/>
                  </a:lnTo>
                  <a:lnTo>
                    <a:pt x="160" y="375"/>
                  </a:lnTo>
                  <a:lnTo>
                    <a:pt x="155" y="384"/>
                  </a:lnTo>
                  <a:lnTo>
                    <a:pt x="149" y="396"/>
                  </a:lnTo>
                  <a:lnTo>
                    <a:pt x="141" y="411"/>
                  </a:lnTo>
                  <a:lnTo>
                    <a:pt x="134" y="425"/>
                  </a:lnTo>
                  <a:lnTo>
                    <a:pt x="126" y="439"/>
                  </a:lnTo>
                  <a:lnTo>
                    <a:pt x="121" y="450"/>
                  </a:lnTo>
                  <a:lnTo>
                    <a:pt x="116" y="458"/>
                  </a:lnTo>
                  <a:lnTo>
                    <a:pt x="115" y="461"/>
                  </a:lnTo>
                  <a:lnTo>
                    <a:pt x="200" y="505"/>
                  </a:lnTo>
                  <a:lnTo>
                    <a:pt x="201" y="502"/>
                  </a:lnTo>
                  <a:lnTo>
                    <a:pt x="205" y="494"/>
                  </a:lnTo>
                  <a:lnTo>
                    <a:pt x="211" y="483"/>
                  </a:lnTo>
                  <a:lnTo>
                    <a:pt x="219" y="470"/>
                  </a:lnTo>
                  <a:lnTo>
                    <a:pt x="225" y="455"/>
                  </a:lnTo>
                  <a:lnTo>
                    <a:pt x="233" y="441"/>
                  </a:lnTo>
                  <a:lnTo>
                    <a:pt x="240" y="429"/>
                  </a:lnTo>
                  <a:lnTo>
                    <a:pt x="244" y="420"/>
                  </a:lnTo>
                  <a:lnTo>
                    <a:pt x="246" y="421"/>
                  </a:lnTo>
                  <a:lnTo>
                    <a:pt x="250" y="422"/>
                  </a:lnTo>
                  <a:lnTo>
                    <a:pt x="253" y="424"/>
                  </a:lnTo>
                  <a:lnTo>
                    <a:pt x="259" y="426"/>
                  </a:lnTo>
                  <a:lnTo>
                    <a:pt x="263" y="430"/>
                  </a:lnTo>
                  <a:lnTo>
                    <a:pt x="268" y="432"/>
                  </a:lnTo>
                  <a:lnTo>
                    <a:pt x="275" y="435"/>
                  </a:lnTo>
                  <a:lnTo>
                    <a:pt x="282" y="439"/>
                  </a:lnTo>
                  <a:lnTo>
                    <a:pt x="235" y="578"/>
                  </a:lnTo>
                  <a:lnTo>
                    <a:pt x="467" y="578"/>
                  </a:lnTo>
                  <a:lnTo>
                    <a:pt x="463" y="605"/>
                  </a:lnTo>
                  <a:lnTo>
                    <a:pt x="461" y="631"/>
                  </a:lnTo>
                  <a:lnTo>
                    <a:pt x="462" y="656"/>
                  </a:lnTo>
                  <a:lnTo>
                    <a:pt x="466" y="679"/>
                  </a:lnTo>
                  <a:lnTo>
                    <a:pt x="474" y="700"/>
                  </a:lnTo>
                  <a:lnTo>
                    <a:pt x="484" y="718"/>
                  </a:lnTo>
                  <a:lnTo>
                    <a:pt x="497" y="732"/>
                  </a:lnTo>
                  <a:lnTo>
                    <a:pt x="514" y="743"/>
                  </a:lnTo>
                  <a:lnTo>
                    <a:pt x="526" y="749"/>
                  </a:lnTo>
                  <a:lnTo>
                    <a:pt x="539" y="752"/>
                  </a:lnTo>
                  <a:lnTo>
                    <a:pt x="553" y="753"/>
                  </a:lnTo>
                  <a:lnTo>
                    <a:pt x="566" y="752"/>
                  </a:lnTo>
                  <a:lnTo>
                    <a:pt x="581" y="750"/>
                  </a:lnTo>
                  <a:lnTo>
                    <a:pt x="595" y="745"/>
                  </a:lnTo>
                  <a:lnTo>
                    <a:pt x="609" y="740"/>
                  </a:lnTo>
                  <a:lnTo>
                    <a:pt x="623" y="732"/>
                  </a:lnTo>
                  <a:lnTo>
                    <a:pt x="637" y="722"/>
                  </a:lnTo>
                  <a:lnTo>
                    <a:pt x="652" y="712"/>
                  </a:lnTo>
                  <a:lnTo>
                    <a:pt x="665" y="699"/>
                  </a:lnTo>
                  <a:lnTo>
                    <a:pt x="678" y="685"/>
                  </a:lnTo>
                  <a:lnTo>
                    <a:pt x="690" y="671"/>
                  </a:lnTo>
                  <a:lnTo>
                    <a:pt x="703" y="654"/>
                  </a:lnTo>
                  <a:lnTo>
                    <a:pt x="714" y="636"/>
                  </a:lnTo>
                  <a:lnTo>
                    <a:pt x="725" y="618"/>
                  </a:lnTo>
                  <a:lnTo>
                    <a:pt x="743" y="579"/>
                  </a:lnTo>
                  <a:lnTo>
                    <a:pt x="754" y="540"/>
                  </a:lnTo>
                  <a:lnTo>
                    <a:pt x="760" y="503"/>
                  </a:lnTo>
                  <a:lnTo>
                    <a:pt x="760" y="468"/>
                  </a:lnTo>
                  <a:lnTo>
                    <a:pt x="756" y="436"/>
                  </a:lnTo>
                  <a:lnTo>
                    <a:pt x="745" y="410"/>
                  </a:lnTo>
                  <a:lnTo>
                    <a:pt x="729" y="387"/>
                  </a:lnTo>
                  <a:lnTo>
                    <a:pt x="708" y="372"/>
                  </a:lnTo>
                  <a:close/>
                  <a:moveTo>
                    <a:pt x="290" y="166"/>
                  </a:moveTo>
                  <a:lnTo>
                    <a:pt x="292" y="140"/>
                  </a:lnTo>
                  <a:lnTo>
                    <a:pt x="300" y="114"/>
                  </a:lnTo>
                  <a:lnTo>
                    <a:pt x="313" y="91"/>
                  </a:lnTo>
                  <a:lnTo>
                    <a:pt x="328" y="71"/>
                  </a:lnTo>
                  <a:lnTo>
                    <a:pt x="348" y="54"/>
                  </a:lnTo>
                  <a:lnTo>
                    <a:pt x="372" y="42"/>
                  </a:lnTo>
                  <a:lnTo>
                    <a:pt x="397" y="33"/>
                  </a:lnTo>
                  <a:lnTo>
                    <a:pt x="424" y="31"/>
                  </a:lnTo>
                  <a:lnTo>
                    <a:pt x="451" y="33"/>
                  </a:lnTo>
                  <a:lnTo>
                    <a:pt x="476" y="42"/>
                  </a:lnTo>
                  <a:lnTo>
                    <a:pt x="499" y="54"/>
                  </a:lnTo>
                  <a:lnTo>
                    <a:pt x="519" y="71"/>
                  </a:lnTo>
                  <a:lnTo>
                    <a:pt x="536" y="91"/>
                  </a:lnTo>
                  <a:lnTo>
                    <a:pt x="548" y="114"/>
                  </a:lnTo>
                  <a:lnTo>
                    <a:pt x="557" y="140"/>
                  </a:lnTo>
                  <a:lnTo>
                    <a:pt x="559" y="166"/>
                  </a:lnTo>
                  <a:lnTo>
                    <a:pt x="558" y="182"/>
                  </a:lnTo>
                  <a:lnTo>
                    <a:pt x="556" y="196"/>
                  </a:lnTo>
                  <a:lnTo>
                    <a:pt x="552" y="211"/>
                  </a:lnTo>
                  <a:lnTo>
                    <a:pt x="546" y="224"/>
                  </a:lnTo>
                  <a:lnTo>
                    <a:pt x="539" y="237"/>
                  </a:lnTo>
                  <a:lnTo>
                    <a:pt x="532" y="249"/>
                  </a:lnTo>
                  <a:lnTo>
                    <a:pt x="522" y="260"/>
                  </a:lnTo>
                  <a:lnTo>
                    <a:pt x="512" y="270"/>
                  </a:lnTo>
                  <a:lnTo>
                    <a:pt x="505" y="274"/>
                  </a:lnTo>
                  <a:lnTo>
                    <a:pt x="498" y="279"/>
                  </a:lnTo>
                  <a:lnTo>
                    <a:pt x="492" y="283"/>
                  </a:lnTo>
                  <a:lnTo>
                    <a:pt x="485" y="287"/>
                  </a:lnTo>
                  <a:lnTo>
                    <a:pt x="487" y="293"/>
                  </a:lnTo>
                  <a:lnTo>
                    <a:pt x="489" y="300"/>
                  </a:lnTo>
                  <a:lnTo>
                    <a:pt x="492" y="307"/>
                  </a:lnTo>
                  <a:lnTo>
                    <a:pt x="494" y="316"/>
                  </a:lnTo>
                  <a:lnTo>
                    <a:pt x="498" y="329"/>
                  </a:lnTo>
                  <a:lnTo>
                    <a:pt x="503" y="343"/>
                  </a:lnTo>
                  <a:lnTo>
                    <a:pt x="508" y="359"/>
                  </a:lnTo>
                  <a:lnTo>
                    <a:pt x="513" y="374"/>
                  </a:lnTo>
                  <a:lnTo>
                    <a:pt x="518" y="390"/>
                  </a:lnTo>
                  <a:lnTo>
                    <a:pt x="524" y="406"/>
                  </a:lnTo>
                  <a:lnTo>
                    <a:pt x="529" y="423"/>
                  </a:lnTo>
                  <a:lnTo>
                    <a:pt x="535" y="440"/>
                  </a:lnTo>
                  <a:lnTo>
                    <a:pt x="532" y="444"/>
                  </a:lnTo>
                  <a:lnTo>
                    <a:pt x="528" y="449"/>
                  </a:lnTo>
                  <a:lnTo>
                    <a:pt x="525" y="453"/>
                  </a:lnTo>
                  <a:lnTo>
                    <a:pt x="522" y="458"/>
                  </a:lnTo>
                  <a:lnTo>
                    <a:pt x="341" y="362"/>
                  </a:lnTo>
                  <a:lnTo>
                    <a:pt x="345" y="350"/>
                  </a:lnTo>
                  <a:lnTo>
                    <a:pt x="348" y="337"/>
                  </a:lnTo>
                  <a:lnTo>
                    <a:pt x="352" y="327"/>
                  </a:lnTo>
                  <a:lnTo>
                    <a:pt x="355" y="317"/>
                  </a:lnTo>
                  <a:lnTo>
                    <a:pt x="358" y="309"/>
                  </a:lnTo>
                  <a:lnTo>
                    <a:pt x="361" y="300"/>
                  </a:lnTo>
                  <a:lnTo>
                    <a:pt x="363" y="293"/>
                  </a:lnTo>
                  <a:lnTo>
                    <a:pt x="365" y="287"/>
                  </a:lnTo>
                  <a:lnTo>
                    <a:pt x="357" y="284"/>
                  </a:lnTo>
                  <a:lnTo>
                    <a:pt x="351" y="280"/>
                  </a:lnTo>
                  <a:lnTo>
                    <a:pt x="344" y="275"/>
                  </a:lnTo>
                  <a:lnTo>
                    <a:pt x="338" y="271"/>
                  </a:lnTo>
                  <a:lnTo>
                    <a:pt x="327" y="261"/>
                  </a:lnTo>
                  <a:lnTo>
                    <a:pt x="318" y="250"/>
                  </a:lnTo>
                  <a:lnTo>
                    <a:pt x="310" y="239"/>
                  </a:lnTo>
                  <a:lnTo>
                    <a:pt x="303" y="225"/>
                  </a:lnTo>
                  <a:lnTo>
                    <a:pt x="297" y="212"/>
                  </a:lnTo>
                  <a:lnTo>
                    <a:pt x="293" y="197"/>
                  </a:lnTo>
                  <a:lnTo>
                    <a:pt x="291" y="182"/>
                  </a:lnTo>
                  <a:lnTo>
                    <a:pt x="290" y="166"/>
                  </a:lnTo>
                  <a:close/>
                  <a:moveTo>
                    <a:pt x="476" y="546"/>
                  </a:moveTo>
                  <a:lnTo>
                    <a:pt x="462" y="546"/>
                  </a:lnTo>
                  <a:lnTo>
                    <a:pt x="446" y="546"/>
                  </a:lnTo>
                  <a:lnTo>
                    <a:pt x="432" y="546"/>
                  </a:lnTo>
                  <a:lnTo>
                    <a:pt x="416" y="546"/>
                  </a:lnTo>
                  <a:lnTo>
                    <a:pt x="401" y="546"/>
                  </a:lnTo>
                  <a:lnTo>
                    <a:pt x="386" y="546"/>
                  </a:lnTo>
                  <a:lnTo>
                    <a:pt x="371" y="546"/>
                  </a:lnTo>
                  <a:lnTo>
                    <a:pt x="357" y="546"/>
                  </a:lnTo>
                  <a:lnTo>
                    <a:pt x="343" y="546"/>
                  </a:lnTo>
                  <a:lnTo>
                    <a:pt x="331" y="546"/>
                  </a:lnTo>
                  <a:lnTo>
                    <a:pt x="318" y="546"/>
                  </a:lnTo>
                  <a:lnTo>
                    <a:pt x="308" y="546"/>
                  </a:lnTo>
                  <a:lnTo>
                    <a:pt x="298" y="546"/>
                  </a:lnTo>
                  <a:lnTo>
                    <a:pt x="291" y="546"/>
                  </a:lnTo>
                  <a:lnTo>
                    <a:pt x="284" y="546"/>
                  </a:lnTo>
                  <a:lnTo>
                    <a:pt x="278" y="546"/>
                  </a:lnTo>
                  <a:lnTo>
                    <a:pt x="283" y="533"/>
                  </a:lnTo>
                  <a:lnTo>
                    <a:pt x="291" y="512"/>
                  </a:lnTo>
                  <a:lnTo>
                    <a:pt x="300" y="484"/>
                  </a:lnTo>
                  <a:lnTo>
                    <a:pt x="310" y="454"/>
                  </a:lnTo>
                  <a:lnTo>
                    <a:pt x="333" y="466"/>
                  </a:lnTo>
                  <a:lnTo>
                    <a:pt x="356" y="479"/>
                  </a:lnTo>
                  <a:lnTo>
                    <a:pt x="382" y="491"/>
                  </a:lnTo>
                  <a:lnTo>
                    <a:pt x="405" y="503"/>
                  </a:lnTo>
                  <a:lnTo>
                    <a:pt x="427" y="515"/>
                  </a:lnTo>
                  <a:lnTo>
                    <a:pt x="448" y="526"/>
                  </a:lnTo>
                  <a:lnTo>
                    <a:pt x="465" y="535"/>
                  </a:lnTo>
                  <a:lnTo>
                    <a:pt x="478" y="542"/>
                  </a:lnTo>
                  <a:lnTo>
                    <a:pt x="477" y="543"/>
                  </a:lnTo>
                  <a:lnTo>
                    <a:pt x="477" y="544"/>
                  </a:lnTo>
                  <a:lnTo>
                    <a:pt x="477" y="545"/>
                  </a:lnTo>
                  <a:lnTo>
                    <a:pt x="476" y="546"/>
                  </a:lnTo>
                  <a:close/>
                  <a:moveTo>
                    <a:pt x="489" y="513"/>
                  </a:moveTo>
                  <a:lnTo>
                    <a:pt x="320" y="424"/>
                  </a:lnTo>
                  <a:lnTo>
                    <a:pt x="292" y="410"/>
                  </a:lnTo>
                  <a:lnTo>
                    <a:pt x="232" y="377"/>
                  </a:lnTo>
                  <a:lnTo>
                    <a:pt x="231" y="381"/>
                  </a:lnTo>
                  <a:lnTo>
                    <a:pt x="226" y="389"/>
                  </a:lnTo>
                  <a:lnTo>
                    <a:pt x="220" y="400"/>
                  </a:lnTo>
                  <a:lnTo>
                    <a:pt x="213" y="413"/>
                  </a:lnTo>
                  <a:lnTo>
                    <a:pt x="205" y="428"/>
                  </a:lnTo>
                  <a:lnTo>
                    <a:pt x="197" y="442"/>
                  </a:lnTo>
                  <a:lnTo>
                    <a:pt x="191" y="454"/>
                  </a:lnTo>
                  <a:lnTo>
                    <a:pt x="186" y="464"/>
                  </a:lnTo>
                  <a:lnTo>
                    <a:pt x="179" y="460"/>
                  </a:lnTo>
                  <a:lnTo>
                    <a:pt x="172" y="456"/>
                  </a:lnTo>
                  <a:lnTo>
                    <a:pt x="164" y="453"/>
                  </a:lnTo>
                  <a:lnTo>
                    <a:pt x="156" y="449"/>
                  </a:lnTo>
                  <a:lnTo>
                    <a:pt x="161" y="439"/>
                  </a:lnTo>
                  <a:lnTo>
                    <a:pt x="167" y="426"/>
                  </a:lnTo>
                  <a:lnTo>
                    <a:pt x="175" y="412"/>
                  </a:lnTo>
                  <a:lnTo>
                    <a:pt x="183" y="397"/>
                  </a:lnTo>
                  <a:lnTo>
                    <a:pt x="190" y="384"/>
                  </a:lnTo>
                  <a:lnTo>
                    <a:pt x="196" y="373"/>
                  </a:lnTo>
                  <a:lnTo>
                    <a:pt x="201" y="365"/>
                  </a:lnTo>
                  <a:lnTo>
                    <a:pt x="202" y="362"/>
                  </a:lnTo>
                  <a:lnTo>
                    <a:pt x="116" y="317"/>
                  </a:lnTo>
                  <a:lnTo>
                    <a:pt x="115" y="321"/>
                  </a:lnTo>
                  <a:lnTo>
                    <a:pt x="111" y="329"/>
                  </a:lnTo>
                  <a:lnTo>
                    <a:pt x="105" y="340"/>
                  </a:lnTo>
                  <a:lnTo>
                    <a:pt x="97" y="353"/>
                  </a:lnTo>
                  <a:lnTo>
                    <a:pt x="91" y="367"/>
                  </a:lnTo>
                  <a:lnTo>
                    <a:pt x="83" y="382"/>
                  </a:lnTo>
                  <a:lnTo>
                    <a:pt x="76" y="394"/>
                  </a:lnTo>
                  <a:lnTo>
                    <a:pt x="72" y="404"/>
                  </a:lnTo>
                  <a:lnTo>
                    <a:pt x="64" y="400"/>
                  </a:lnTo>
                  <a:lnTo>
                    <a:pt x="58" y="396"/>
                  </a:lnTo>
                  <a:lnTo>
                    <a:pt x="50" y="393"/>
                  </a:lnTo>
                  <a:lnTo>
                    <a:pt x="42" y="389"/>
                  </a:lnTo>
                  <a:lnTo>
                    <a:pt x="46" y="379"/>
                  </a:lnTo>
                  <a:lnTo>
                    <a:pt x="53" y="366"/>
                  </a:lnTo>
                  <a:lnTo>
                    <a:pt x="61" y="352"/>
                  </a:lnTo>
                  <a:lnTo>
                    <a:pt x="68" y="337"/>
                  </a:lnTo>
                  <a:lnTo>
                    <a:pt x="75" y="324"/>
                  </a:lnTo>
                  <a:lnTo>
                    <a:pt x="81" y="313"/>
                  </a:lnTo>
                  <a:lnTo>
                    <a:pt x="85" y="305"/>
                  </a:lnTo>
                  <a:lnTo>
                    <a:pt x="86" y="302"/>
                  </a:lnTo>
                  <a:lnTo>
                    <a:pt x="44" y="280"/>
                  </a:lnTo>
                  <a:lnTo>
                    <a:pt x="41" y="277"/>
                  </a:lnTo>
                  <a:lnTo>
                    <a:pt x="39" y="274"/>
                  </a:lnTo>
                  <a:lnTo>
                    <a:pt x="36" y="271"/>
                  </a:lnTo>
                  <a:lnTo>
                    <a:pt x="35" y="266"/>
                  </a:lnTo>
                  <a:lnTo>
                    <a:pt x="35" y="264"/>
                  </a:lnTo>
                  <a:lnTo>
                    <a:pt x="35" y="262"/>
                  </a:lnTo>
                  <a:lnTo>
                    <a:pt x="36" y="260"/>
                  </a:lnTo>
                  <a:lnTo>
                    <a:pt x="38" y="257"/>
                  </a:lnTo>
                  <a:lnTo>
                    <a:pt x="43" y="251"/>
                  </a:lnTo>
                  <a:lnTo>
                    <a:pt x="50" y="247"/>
                  </a:lnTo>
                  <a:lnTo>
                    <a:pt x="55" y="249"/>
                  </a:lnTo>
                  <a:lnTo>
                    <a:pt x="61" y="250"/>
                  </a:lnTo>
                  <a:lnTo>
                    <a:pt x="62" y="251"/>
                  </a:lnTo>
                  <a:lnTo>
                    <a:pt x="66" y="253"/>
                  </a:lnTo>
                  <a:lnTo>
                    <a:pt x="73" y="256"/>
                  </a:lnTo>
                  <a:lnTo>
                    <a:pt x="82" y="261"/>
                  </a:lnTo>
                  <a:lnTo>
                    <a:pt x="93" y="266"/>
                  </a:lnTo>
                  <a:lnTo>
                    <a:pt x="106" y="274"/>
                  </a:lnTo>
                  <a:lnTo>
                    <a:pt x="121" y="282"/>
                  </a:lnTo>
                  <a:lnTo>
                    <a:pt x="137" y="290"/>
                  </a:lnTo>
                  <a:lnTo>
                    <a:pt x="155" y="300"/>
                  </a:lnTo>
                  <a:lnTo>
                    <a:pt x="174" y="310"/>
                  </a:lnTo>
                  <a:lnTo>
                    <a:pt x="194" y="321"/>
                  </a:lnTo>
                  <a:lnTo>
                    <a:pt x="215" y="331"/>
                  </a:lnTo>
                  <a:lnTo>
                    <a:pt x="236" y="343"/>
                  </a:lnTo>
                  <a:lnTo>
                    <a:pt x="259" y="354"/>
                  </a:lnTo>
                  <a:lnTo>
                    <a:pt x="281" y="365"/>
                  </a:lnTo>
                  <a:lnTo>
                    <a:pt x="303" y="377"/>
                  </a:lnTo>
                  <a:lnTo>
                    <a:pt x="310" y="381"/>
                  </a:lnTo>
                  <a:lnTo>
                    <a:pt x="316" y="384"/>
                  </a:lnTo>
                  <a:lnTo>
                    <a:pt x="323" y="387"/>
                  </a:lnTo>
                  <a:lnTo>
                    <a:pt x="331" y="392"/>
                  </a:lnTo>
                  <a:lnTo>
                    <a:pt x="360" y="406"/>
                  </a:lnTo>
                  <a:lnTo>
                    <a:pt x="386" y="421"/>
                  </a:lnTo>
                  <a:lnTo>
                    <a:pt x="412" y="434"/>
                  </a:lnTo>
                  <a:lnTo>
                    <a:pt x="436" y="448"/>
                  </a:lnTo>
                  <a:lnTo>
                    <a:pt x="458" y="459"/>
                  </a:lnTo>
                  <a:lnTo>
                    <a:pt x="477" y="469"/>
                  </a:lnTo>
                  <a:lnTo>
                    <a:pt x="493" y="476"/>
                  </a:lnTo>
                  <a:lnTo>
                    <a:pt x="505" y="483"/>
                  </a:lnTo>
                  <a:lnTo>
                    <a:pt x="503" y="486"/>
                  </a:lnTo>
                  <a:lnTo>
                    <a:pt x="502" y="490"/>
                  </a:lnTo>
                  <a:lnTo>
                    <a:pt x="499" y="494"/>
                  </a:lnTo>
                  <a:lnTo>
                    <a:pt x="497" y="498"/>
                  </a:lnTo>
                  <a:lnTo>
                    <a:pt x="495" y="502"/>
                  </a:lnTo>
                  <a:lnTo>
                    <a:pt x="493" y="505"/>
                  </a:lnTo>
                  <a:lnTo>
                    <a:pt x="492" y="510"/>
                  </a:lnTo>
                  <a:lnTo>
                    <a:pt x="489" y="513"/>
                  </a:lnTo>
                  <a:close/>
                  <a:moveTo>
                    <a:pt x="697" y="603"/>
                  </a:moveTo>
                  <a:lnTo>
                    <a:pt x="679" y="633"/>
                  </a:lnTo>
                  <a:lnTo>
                    <a:pt x="658" y="661"/>
                  </a:lnTo>
                  <a:lnTo>
                    <a:pt x="636" y="683"/>
                  </a:lnTo>
                  <a:lnTo>
                    <a:pt x="614" y="701"/>
                  </a:lnTo>
                  <a:lnTo>
                    <a:pt x="591" y="714"/>
                  </a:lnTo>
                  <a:lnTo>
                    <a:pt x="568" y="721"/>
                  </a:lnTo>
                  <a:lnTo>
                    <a:pt x="547" y="722"/>
                  </a:lnTo>
                  <a:lnTo>
                    <a:pt x="528" y="716"/>
                  </a:lnTo>
                  <a:lnTo>
                    <a:pt x="516" y="708"/>
                  </a:lnTo>
                  <a:lnTo>
                    <a:pt x="506" y="695"/>
                  </a:lnTo>
                  <a:lnTo>
                    <a:pt x="499" y="681"/>
                  </a:lnTo>
                  <a:lnTo>
                    <a:pt x="494" y="663"/>
                  </a:lnTo>
                  <a:lnTo>
                    <a:pt x="492" y="644"/>
                  </a:lnTo>
                  <a:lnTo>
                    <a:pt x="492" y="623"/>
                  </a:lnTo>
                  <a:lnTo>
                    <a:pt x="494" y="601"/>
                  </a:lnTo>
                  <a:lnTo>
                    <a:pt x="499" y="578"/>
                  </a:lnTo>
                  <a:lnTo>
                    <a:pt x="502" y="570"/>
                  </a:lnTo>
                  <a:lnTo>
                    <a:pt x="504" y="562"/>
                  </a:lnTo>
                  <a:lnTo>
                    <a:pt x="506" y="554"/>
                  </a:lnTo>
                  <a:lnTo>
                    <a:pt x="509" y="546"/>
                  </a:lnTo>
                  <a:lnTo>
                    <a:pt x="513" y="538"/>
                  </a:lnTo>
                  <a:lnTo>
                    <a:pt x="516" y="529"/>
                  </a:lnTo>
                  <a:lnTo>
                    <a:pt x="519" y="521"/>
                  </a:lnTo>
                  <a:lnTo>
                    <a:pt x="524" y="512"/>
                  </a:lnTo>
                  <a:lnTo>
                    <a:pt x="529" y="503"/>
                  </a:lnTo>
                  <a:lnTo>
                    <a:pt x="535" y="493"/>
                  </a:lnTo>
                  <a:lnTo>
                    <a:pt x="541" y="484"/>
                  </a:lnTo>
                  <a:lnTo>
                    <a:pt x="547" y="475"/>
                  </a:lnTo>
                  <a:lnTo>
                    <a:pt x="553" y="468"/>
                  </a:lnTo>
                  <a:lnTo>
                    <a:pt x="558" y="461"/>
                  </a:lnTo>
                  <a:lnTo>
                    <a:pt x="564" y="454"/>
                  </a:lnTo>
                  <a:lnTo>
                    <a:pt x="569" y="448"/>
                  </a:lnTo>
                  <a:lnTo>
                    <a:pt x="578" y="439"/>
                  </a:lnTo>
                  <a:lnTo>
                    <a:pt x="587" y="431"/>
                  </a:lnTo>
                  <a:lnTo>
                    <a:pt x="596" y="423"/>
                  </a:lnTo>
                  <a:lnTo>
                    <a:pt x="606" y="416"/>
                  </a:lnTo>
                  <a:lnTo>
                    <a:pt x="615" y="411"/>
                  </a:lnTo>
                  <a:lnTo>
                    <a:pt x="624" y="405"/>
                  </a:lnTo>
                  <a:lnTo>
                    <a:pt x="634" y="401"/>
                  </a:lnTo>
                  <a:lnTo>
                    <a:pt x="643" y="397"/>
                  </a:lnTo>
                  <a:lnTo>
                    <a:pt x="648" y="396"/>
                  </a:lnTo>
                  <a:lnTo>
                    <a:pt x="654" y="394"/>
                  </a:lnTo>
                  <a:lnTo>
                    <a:pt x="660" y="394"/>
                  </a:lnTo>
                  <a:lnTo>
                    <a:pt x="667" y="393"/>
                  </a:lnTo>
                  <a:lnTo>
                    <a:pt x="674" y="393"/>
                  </a:lnTo>
                  <a:lnTo>
                    <a:pt x="680" y="394"/>
                  </a:lnTo>
                  <a:lnTo>
                    <a:pt x="687" y="396"/>
                  </a:lnTo>
                  <a:lnTo>
                    <a:pt x="694" y="400"/>
                  </a:lnTo>
                  <a:lnTo>
                    <a:pt x="709" y="412"/>
                  </a:lnTo>
                  <a:lnTo>
                    <a:pt x="720" y="430"/>
                  </a:lnTo>
                  <a:lnTo>
                    <a:pt x="727" y="452"/>
                  </a:lnTo>
                  <a:lnTo>
                    <a:pt x="730" y="479"/>
                  </a:lnTo>
                  <a:lnTo>
                    <a:pt x="728" y="508"/>
                  </a:lnTo>
                  <a:lnTo>
                    <a:pt x="723" y="539"/>
                  </a:lnTo>
                  <a:lnTo>
                    <a:pt x="712" y="571"/>
                  </a:lnTo>
                  <a:lnTo>
                    <a:pt x="697" y="603"/>
                  </a:lnTo>
                  <a:close/>
                </a:path>
              </a:pathLst>
            </a:custGeom>
            <a:solidFill>
              <a:srgbClr val="000000"/>
            </a:solidFill>
            <a:ln w="9525">
              <a:noFill/>
              <a:round/>
              <a:headEnd/>
              <a:tailEnd/>
            </a:ln>
          </p:spPr>
          <p:txBody>
            <a:bodyPr/>
            <a:lstStyle/>
            <a:p>
              <a:endParaRPr lang="en-US">
                <a:latin typeface="Cambria" pitchFamily="18" charset="0"/>
              </a:endParaRPr>
            </a:p>
          </p:txBody>
        </p:sp>
        <p:sp>
          <p:nvSpPr>
            <p:cNvPr id="26720" name="Freeform 121"/>
            <p:cNvSpPr>
              <a:spLocks noChangeAspect="1"/>
            </p:cNvSpPr>
            <p:nvPr/>
          </p:nvSpPr>
          <p:spPr bwMode="auto">
            <a:xfrm>
              <a:off x="4756" y="1365"/>
              <a:ext cx="162" cy="143"/>
            </a:xfrm>
            <a:custGeom>
              <a:avLst/>
              <a:gdLst>
                <a:gd name="T0" fmla="*/ 81 w 204"/>
                <a:gd name="T1" fmla="*/ 20 h 181"/>
                <a:gd name="T2" fmla="*/ 103 w 204"/>
                <a:gd name="T3" fmla="*/ 22 h 181"/>
                <a:gd name="T4" fmla="*/ 124 w 204"/>
                <a:gd name="T5" fmla="*/ 29 h 181"/>
                <a:gd name="T6" fmla="*/ 142 w 204"/>
                <a:gd name="T7" fmla="*/ 39 h 181"/>
                <a:gd name="T8" fmla="*/ 158 w 204"/>
                <a:gd name="T9" fmla="*/ 52 h 181"/>
                <a:gd name="T10" fmla="*/ 171 w 204"/>
                <a:gd name="T11" fmla="*/ 68 h 181"/>
                <a:gd name="T12" fmla="*/ 181 w 204"/>
                <a:gd name="T13" fmla="*/ 87 h 181"/>
                <a:gd name="T14" fmla="*/ 187 w 204"/>
                <a:gd name="T15" fmla="*/ 107 h 181"/>
                <a:gd name="T16" fmla="*/ 190 w 204"/>
                <a:gd name="T17" fmla="*/ 129 h 181"/>
                <a:gd name="T18" fmla="*/ 188 w 204"/>
                <a:gd name="T19" fmla="*/ 143 h 181"/>
                <a:gd name="T20" fmla="*/ 186 w 204"/>
                <a:gd name="T21" fmla="*/ 157 h 181"/>
                <a:gd name="T22" fmla="*/ 183 w 204"/>
                <a:gd name="T23" fmla="*/ 169 h 181"/>
                <a:gd name="T24" fmla="*/ 177 w 204"/>
                <a:gd name="T25" fmla="*/ 181 h 181"/>
                <a:gd name="T26" fmla="*/ 188 w 204"/>
                <a:gd name="T27" fmla="*/ 165 h 181"/>
                <a:gd name="T28" fmla="*/ 197 w 204"/>
                <a:gd name="T29" fmla="*/ 148 h 181"/>
                <a:gd name="T30" fmla="*/ 202 w 204"/>
                <a:gd name="T31" fmla="*/ 129 h 181"/>
                <a:gd name="T32" fmla="*/ 204 w 204"/>
                <a:gd name="T33" fmla="*/ 109 h 181"/>
                <a:gd name="T34" fmla="*/ 202 w 204"/>
                <a:gd name="T35" fmla="*/ 87 h 181"/>
                <a:gd name="T36" fmla="*/ 195 w 204"/>
                <a:gd name="T37" fmla="*/ 67 h 181"/>
                <a:gd name="T38" fmla="*/ 185 w 204"/>
                <a:gd name="T39" fmla="*/ 48 h 181"/>
                <a:gd name="T40" fmla="*/ 172 w 204"/>
                <a:gd name="T41" fmla="*/ 32 h 181"/>
                <a:gd name="T42" fmla="*/ 156 w 204"/>
                <a:gd name="T43" fmla="*/ 19 h 181"/>
                <a:gd name="T44" fmla="*/ 137 w 204"/>
                <a:gd name="T45" fmla="*/ 9 h 181"/>
                <a:gd name="T46" fmla="*/ 117 w 204"/>
                <a:gd name="T47" fmla="*/ 2 h 181"/>
                <a:gd name="T48" fmla="*/ 95 w 204"/>
                <a:gd name="T49" fmla="*/ 0 h 181"/>
                <a:gd name="T50" fmla="*/ 80 w 204"/>
                <a:gd name="T51" fmla="*/ 1 h 181"/>
                <a:gd name="T52" fmla="*/ 65 w 204"/>
                <a:gd name="T53" fmla="*/ 4 h 181"/>
                <a:gd name="T54" fmla="*/ 52 w 204"/>
                <a:gd name="T55" fmla="*/ 9 h 181"/>
                <a:gd name="T56" fmla="*/ 39 w 204"/>
                <a:gd name="T57" fmla="*/ 15 h 181"/>
                <a:gd name="T58" fmla="*/ 26 w 204"/>
                <a:gd name="T59" fmla="*/ 24 h 181"/>
                <a:gd name="T60" fmla="*/ 16 w 204"/>
                <a:gd name="T61" fmla="*/ 34 h 181"/>
                <a:gd name="T62" fmla="*/ 7 w 204"/>
                <a:gd name="T63" fmla="*/ 45 h 181"/>
                <a:gd name="T64" fmla="*/ 0 w 204"/>
                <a:gd name="T65" fmla="*/ 58 h 181"/>
                <a:gd name="T66" fmla="*/ 7 w 204"/>
                <a:gd name="T67" fmla="*/ 50 h 181"/>
                <a:gd name="T68" fmla="*/ 16 w 204"/>
                <a:gd name="T69" fmla="*/ 42 h 181"/>
                <a:gd name="T70" fmla="*/ 25 w 204"/>
                <a:gd name="T71" fmla="*/ 35 h 181"/>
                <a:gd name="T72" fmla="*/ 35 w 204"/>
                <a:gd name="T73" fmla="*/ 30 h 181"/>
                <a:gd name="T74" fmla="*/ 46 w 204"/>
                <a:gd name="T75" fmla="*/ 25 h 181"/>
                <a:gd name="T76" fmla="*/ 57 w 204"/>
                <a:gd name="T77" fmla="*/ 22 h 181"/>
                <a:gd name="T78" fmla="*/ 69 w 204"/>
                <a:gd name="T79" fmla="*/ 21 h 181"/>
                <a:gd name="T80" fmla="*/ 81 w 204"/>
                <a:gd name="T81" fmla="*/ 20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
                <a:gd name="T124" fmla="*/ 0 h 181"/>
                <a:gd name="T125" fmla="*/ 204 w 20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 h="181">
                  <a:moveTo>
                    <a:pt x="81" y="20"/>
                  </a:moveTo>
                  <a:lnTo>
                    <a:pt x="103" y="22"/>
                  </a:lnTo>
                  <a:lnTo>
                    <a:pt x="124" y="29"/>
                  </a:lnTo>
                  <a:lnTo>
                    <a:pt x="142" y="39"/>
                  </a:lnTo>
                  <a:lnTo>
                    <a:pt x="158" y="52"/>
                  </a:lnTo>
                  <a:lnTo>
                    <a:pt x="171" y="68"/>
                  </a:lnTo>
                  <a:lnTo>
                    <a:pt x="181" y="87"/>
                  </a:lnTo>
                  <a:lnTo>
                    <a:pt x="187" y="107"/>
                  </a:lnTo>
                  <a:lnTo>
                    <a:pt x="190" y="129"/>
                  </a:lnTo>
                  <a:lnTo>
                    <a:pt x="188" y="143"/>
                  </a:lnTo>
                  <a:lnTo>
                    <a:pt x="186" y="157"/>
                  </a:lnTo>
                  <a:lnTo>
                    <a:pt x="183" y="169"/>
                  </a:lnTo>
                  <a:lnTo>
                    <a:pt x="177" y="181"/>
                  </a:lnTo>
                  <a:lnTo>
                    <a:pt x="188" y="165"/>
                  </a:lnTo>
                  <a:lnTo>
                    <a:pt x="197" y="148"/>
                  </a:lnTo>
                  <a:lnTo>
                    <a:pt x="202" y="129"/>
                  </a:lnTo>
                  <a:lnTo>
                    <a:pt x="204" y="109"/>
                  </a:lnTo>
                  <a:lnTo>
                    <a:pt x="202" y="87"/>
                  </a:lnTo>
                  <a:lnTo>
                    <a:pt x="195" y="67"/>
                  </a:lnTo>
                  <a:lnTo>
                    <a:pt x="185" y="48"/>
                  </a:lnTo>
                  <a:lnTo>
                    <a:pt x="172" y="32"/>
                  </a:lnTo>
                  <a:lnTo>
                    <a:pt x="156" y="19"/>
                  </a:lnTo>
                  <a:lnTo>
                    <a:pt x="137" y="9"/>
                  </a:lnTo>
                  <a:lnTo>
                    <a:pt x="117" y="2"/>
                  </a:lnTo>
                  <a:lnTo>
                    <a:pt x="95" y="0"/>
                  </a:lnTo>
                  <a:lnTo>
                    <a:pt x="80" y="1"/>
                  </a:lnTo>
                  <a:lnTo>
                    <a:pt x="65" y="4"/>
                  </a:lnTo>
                  <a:lnTo>
                    <a:pt x="52" y="9"/>
                  </a:lnTo>
                  <a:lnTo>
                    <a:pt x="39" y="15"/>
                  </a:lnTo>
                  <a:lnTo>
                    <a:pt x="26" y="24"/>
                  </a:lnTo>
                  <a:lnTo>
                    <a:pt x="16" y="34"/>
                  </a:lnTo>
                  <a:lnTo>
                    <a:pt x="7" y="45"/>
                  </a:lnTo>
                  <a:lnTo>
                    <a:pt x="0" y="58"/>
                  </a:lnTo>
                  <a:lnTo>
                    <a:pt x="7" y="50"/>
                  </a:lnTo>
                  <a:lnTo>
                    <a:pt x="16" y="42"/>
                  </a:lnTo>
                  <a:lnTo>
                    <a:pt x="25" y="35"/>
                  </a:lnTo>
                  <a:lnTo>
                    <a:pt x="35" y="30"/>
                  </a:lnTo>
                  <a:lnTo>
                    <a:pt x="46" y="25"/>
                  </a:lnTo>
                  <a:lnTo>
                    <a:pt x="57" y="22"/>
                  </a:lnTo>
                  <a:lnTo>
                    <a:pt x="69" y="21"/>
                  </a:lnTo>
                  <a:lnTo>
                    <a:pt x="81" y="20"/>
                  </a:lnTo>
                  <a:close/>
                </a:path>
              </a:pathLst>
            </a:custGeom>
            <a:solidFill>
              <a:srgbClr val="FFFFFF"/>
            </a:solidFill>
            <a:ln w="9525">
              <a:noFill/>
              <a:round/>
              <a:headEnd/>
              <a:tailEnd/>
            </a:ln>
          </p:spPr>
          <p:txBody>
            <a:bodyPr/>
            <a:lstStyle/>
            <a:p>
              <a:endParaRPr lang="en-US">
                <a:latin typeface="Cambria" pitchFamily="18" charset="0"/>
              </a:endParaRPr>
            </a:p>
          </p:txBody>
        </p:sp>
      </p:grpSp>
      <p:sp>
        <p:nvSpPr>
          <p:cNvPr id="585868" name="AutoShape 140"/>
          <p:cNvSpPr>
            <a:spLocks noChangeArrowheads="1"/>
          </p:cNvSpPr>
          <p:nvPr/>
        </p:nvSpPr>
        <p:spPr bwMode="auto">
          <a:xfrm>
            <a:off x="4140200" y="3933825"/>
            <a:ext cx="792163" cy="531813"/>
          </a:xfrm>
          <a:prstGeom prst="foldedCorner">
            <a:avLst>
              <a:gd name="adj" fmla="val 12500"/>
            </a:avLst>
          </a:prstGeom>
          <a:solidFill>
            <a:srgbClr val="CCFF66"/>
          </a:solidFill>
          <a:ln w="9525">
            <a:solidFill>
              <a:schemeClr val="tx1"/>
            </a:solidFill>
            <a:round/>
            <a:headEnd/>
            <a:tailEnd/>
          </a:ln>
        </p:spPr>
        <p:txBody>
          <a:bodyPr wrap="none" anchor="ctr"/>
          <a:lstStyle/>
          <a:p>
            <a:r>
              <a:rPr lang="en-US" altLang="zh-TW" sz="1400" dirty="0">
                <a:solidFill>
                  <a:schemeClr val="tx2"/>
                </a:solidFill>
                <a:latin typeface="Cambria" pitchFamily="18" charset="0"/>
                <a:ea typeface="新細明體" charset="-120"/>
              </a:rPr>
              <a:t>*@%&amp;</a:t>
            </a:r>
          </a:p>
        </p:txBody>
      </p:sp>
      <p:sp>
        <p:nvSpPr>
          <p:cNvPr id="26683" name="Line 27"/>
          <p:cNvSpPr>
            <a:spLocks noChangeShapeType="1"/>
          </p:cNvSpPr>
          <p:nvPr/>
        </p:nvSpPr>
        <p:spPr bwMode="auto">
          <a:xfrm flipH="1" flipV="1">
            <a:off x="1979712" y="3212976"/>
            <a:ext cx="2016026" cy="936750"/>
          </a:xfrm>
          <a:prstGeom prst="line">
            <a:avLst/>
          </a:prstGeom>
          <a:noFill/>
          <a:ln w="19050">
            <a:solidFill>
              <a:schemeClr val="tx1"/>
            </a:solidFill>
            <a:round/>
            <a:headEnd/>
            <a:tailEnd type="triangle" w="med" len="med"/>
          </a:ln>
        </p:spPr>
        <p:txBody>
          <a:bodyPr/>
          <a:lstStyle/>
          <a:p>
            <a:endParaRPr lang="en-US">
              <a:latin typeface="Cambria" pitchFamily="18" charset="0"/>
            </a:endParaRPr>
          </a:p>
        </p:txBody>
      </p:sp>
      <p:grpSp>
        <p:nvGrpSpPr>
          <p:cNvPr id="26684" name="Group 223"/>
          <p:cNvGrpSpPr>
            <a:grpSpLocks/>
          </p:cNvGrpSpPr>
          <p:nvPr/>
        </p:nvGrpSpPr>
        <p:grpSpPr bwMode="auto">
          <a:xfrm>
            <a:off x="2411760" y="3356992"/>
            <a:ext cx="619125" cy="641350"/>
            <a:chOff x="2018" y="2568"/>
            <a:chExt cx="363" cy="360"/>
          </a:xfrm>
        </p:grpSpPr>
        <p:sp>
          <p:nvSpPr>
            <p:cNvPr id="26685" name="AutoShape 160"/>
            <p:cNvSpPr>
              <a:spLocks noChangeAspect="1" noChangeArrowheads="1" noTextEdit="1"/>
            </p:cNvSpPr>
            <p:nvPr/>
          </p:nvSpPr>
          <p:spPr bwMode="auto">
            <a:xfrm>
              <a:off x="2018" y="2568"/>
              <a:ext cx="363" cy="360"/>
            </a:xfrm>
            <a:prstGeom prst="rect">
              <a:avLst/>
            </a:prstGeom>
            <a:noFill/>
            <a:ln w="9525">
              <a:noFill/>
              <a:miter lim="800000"/>
              <a:headEnd/>
              <a:tailEnd/>
            </a:ln>
          </p:spPr>
          <p:txBody>
            <a:bodyPr/>
            <a:lstStyle/>
            <a:p>
              <a:endParaRPr lang="en-US">
                <a:latin typeface="Cambria" pitchFamily="18" charset="0"/>
              </a:endParaRPr>
            </a:p>
          </p:txBody>
        </p:sp>
        <p:sp>
          <p:nvSpPr>
            <p:cNvPr id="26686" name="Freeform 161"/>
            <p:cNvSpPr>
              <a:spLocks/>
            </p:cNvSpPr>
            <p:nvPr/>
          </p:nvSpPr>
          <p:spPr bwMode="auto">
            <a:xfrm>
              <a:off x="2032" y="2577"/>
              <a:ext cx="345" cy="351"/>
            </a:xfrm>
            <a:custGeom>
              <a:avLst/>
              <a:gdLst>
                <a:gd name="T0" fmla="*/ 495 w 1032"/>
                <a:gd name="T1" fmla="*/ 2 h 1049"/>
                <a:gd name="T2" fmla="*/ 401 w 1032"/>
                <a:gd name="T3" fmla="*/ 22 h 1049"/>
                <a:gd name="T4" fmla="*/ 313 w 1032"/>
                <a:gd name="T5" fmla="*/ 59 h 1049"/>
                <a:gd name="T6" fmla="*/ 236 w 1032"/>
                <a:gd name="T7" fmla="*/ 111 h 1049"/>
                <a:gd name="T8" fmla="*/ 170 w 1032"/>
                <a:gd name="T9" fmla="*/ 178 h 1049"/>
                <a:gd name="T10" fmla="*/ 118 w 1032"/>
                <a:gd name="T11" fmla="*/ 255 h 1049"/>
                <a:gd name="T12" fmla="*/ 81 w 1032"/>
                <a:gd name="T13" fmla="*/ 343 h 1049"/>
                <a:gd name="T14" fmla="*/ 61 w 1032"/>
                <a:gd name="T15" fmla="*/ 438 h 1049"/>
                <a:gd name="T16" fmla="*/ 60 w 1032"/>
                <a:gd name="T17" fmla="*/ 524 h 1049"/>
                <a:gd name="T18" fmla="*/ 71 w 1032"/>
                <a:gd name="T19" fmla="*/ 597 h 1049"/>
                <a:gd name="T20" fmla="*/ 92 w 1032"/>
                <a:gd name="T21" fmla="*/ 666 h 1049"/>
                <a:gd name="T22" fmla="*/ 122 w 1032"/>
                <a:gd name="T23" fmla="*/ 728 h 1049"/>
                <a:gd name="T24" fmla="*/ 112 w 1032"/>
                <a:gd name="T25" fmla="*/ 762 h 1049"/>
                <a:gd name="T26" fmla="*/ 62 w 1032"/>
                <a:gd name="T27" fmla="*/ 784 h 1049"/>
                <a:gd name="T28" fmla="*/ 24 w 1032"/>
                <a:gd name="T29" fmla="*/ 823 h 1049"/>
                <a:gd name="T30" fmla="*/ 4 w 1032"/>
                <a:gd name="T31" fmla="*/ 875 h 1049"/>
                <a:gd name="T32" fmla="*/ 4 w 1032"/>
                <a:gd name="T33" fmla="*/ 932 h 1049"/>
                <a:gd name="T34" fmla="*/ 25 w 1032"/>
                <a:gd name="T35" fmla="*/ 985 h 1049"/>
                <a:gd name="T36" fmla="*/ 65 w 1032"/>
                <a:gd name="T37" fmla="*/ 1025 h 1049"/>
                <a:gd name="T38" fmla="*/ 117 w 1032"/>
                <a:gd name="T39" fmla="*/ 1046 h 1049"/>
                <a:gd name="T40" fmla="*/ 176 w 1032"/>
                <a:gd name="T41" fmla="*/ 1046 h 1049"/>
                <a:gd name="T42" fmla="*/ 228 w 1032"/>
                <a:gd name="T43" fmla="*/ 1025 h 1049"/>
                <a:gd name="T44" fmla="*/ 267 w 1032"/>
                <a:gd name="T45" fmla="*/ 985 h 1049"/>
                <a:gd name="T46" fmla="*/ 289 w 1032"/>
                <a:gd name="T47" fmla="*/ 932 h 1049"/>
                <a:gd name="T48" fmla="*/ 292 w 1032"/>
                <a:gd name="T49" fmla="*/ 903 h 1049"/>
                <a:gd name="T50" fmla="*/ 291 w 1032"/>
                <a:gd name="T51" fmla="*/ 903 h 1049"/>
                <a:gd name="T52" fmla="*/ 306 w 1032"/>
                <a:gd name="T53" fmla="*/ 911 h 1049"/>
                <a:gd name="T54" fmla="*/ 334 w 1032"/>
                <a:gd name="T55" fmla="*/ 927 h 1049"/>
                <a:gd name="T56" fmla="*/ 364 w 1032"/>
                <a:gd name="T57" fmla="*/ 940 h 1049"/>
                <a:gd name="T58" fmla="*/ 396 w 1032"/>
                <a:gd name="T59" fmla="*/ 951 h 1049"/>
                <a:gd name="T60" fmla="*/ 428 w 1032"/>
                <a:gd name="T61" fmla="*/ 960 h 1049"/>
                <a:gd name="T62" fmla="*/ 460 w 1032"/>
                <a:gd name="T63" fmla="*/ 967 h 1049"/>
                <a:gd name="T64" fmla="*/ 493 w 1032"/>
                <a:gd name="T65" fmla="*/ 972 h 1049"/>
                <a:gd name="T66" fmla="*/ 528 w 1032"/>
                <a:gd name="T67" fmla="*/ 975 h 1049"/>
                <a:gd name="T68" fmla="*/ 595 w 1032"/>
                <a:gd name="T69" fmla="*/ 972 h 1049"/>
                <a:gd name="T70" fmla="*/ 690 w 1032"/>
                <a:gd name="T71" fmla="*/ 952 h 1049"/>
                <a:gd name="T72" fmla="*/ 777 w 1032"/>
                <a:gd name="T73" fmla="*/ 916 h 1049"/>
                <a:gd name="T74" fmla="*/ 855 w 1032"/>
                <a:gd name="T75" fmla="*/ 863 h 1049"/>
                <a:gd name="T76" fmla="*/ 921 w 1032"/>
                <a:gd name="T77" fmla="*/ 798 h 1049"/>
                <a:gd name="T78" fmla="*/ 973 w 1032"/>
                <a:gd name="T79" fmla="*/ 720 h 1049"/>
                <a:gd name="T80" fmla="*/ 1010 w 1032"/>
                <a:gd name="T81" fmla="*/ 632 h 1049"/>
                <a:gd name="T82" fmla="*/ 1030 w 1032"/>
                <a:gd name="T83" fmla="*/ 538 h 1049"/>
                <a:gd name="T84" fmla="*/ 1030 w 1032"/>
                <a:gd name="T85" fmla="*/ 438 h 1049"/>
                <a:gd name="T86" fmla="*/ 1010 w 1032"/>
                <a:gd name="T87" fmla="*/ 343 h 1049"/>
                <a:gd name="T88" fmla="*/ 973 w 1032"/>
                <a:gd name="T89" fmla="*/ 255 h 1049"/>
                <a:gd name="T90" fmla="*/ 921 w 1032"/>
                <a:gd name="T91" fmla="*/ 178 h 1049"/>
                <a:gd name="T92" fmla="*/ 855 w 1032"/>
                <a:gd name="T93" fmla="*/ 111 h 1049"/>
                <a:gd name="T94" fmla="*/ 777 w 1032"/>
                <a:gd name="T95" fmla="*/ 59 h 1049"/>
                <a:gd name="T96" fmla="*/ 690 w 1032"/>
                <a:gd name="T97" fmla="*/ 22 h 1049"/>
                <a:gd name="T98" fmla="*/ 595 w 1032"/>
                <a:gd name="T99" fmla="*/ 2 h 10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2"/>
                <a:gd name="T151" fmla="*/ 0 h 1049"/>
                <a:gd name="T152" fmla="*/ 1032 w 1032"/>
                <a:gd name="T153" fmla="*/ 1049 h 10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2" h="1049">
                  <a:moveTo>
                    <a:pt x="545" y="0"/>
                  </a:moveTo>
                  <a:lnTo>
                    <a:pt x="495" y="2"/>
                  </a:lnTo>
                  <a:lnTo>
                    <a:pt x="448" y="10"/>
                  </a:lnTo>
                  <a:lnTo>
                    <a:pt x="401" y="22"/>
                  </a:lnTo>
                  <a:lnTo>
                    <a:pt x="356" y="39"/>
                  </a:lnTo>
                  <a:lnTo>
                    <a:pt x="313" y="59"/>
                  </a:lnTo>
                  <a:lnTo>
                    <a:pt x="273" y="83"/>
                  </a:lnTo>
                  <a:lnTo>
                    <a:pt x="236" y="111"/>
                  </a:lnTo>
                  <a:lnTo>
                    <a:pt x="201" y="143"/>
                  </a:lnTo>
                  <a:lnTo>
                    <a:pt x="170" y="178"/>
                  </a:lnTo>
                  <a:lnTo>
                    <a:pt x="142" y="215"/>
                  </a:lnTo>
                  <a:lnTo>
                    <a:pt x="118" y="255"/>
                  </a:lnTo>
                  <a:lnTo>
                    <a:pt x="97" y="298"/>
                  </a:lnTo>
                  <a:lnTo>
                    <a:pt x="81" y="343"/>
                  </a:lnTo>
                  <a:lnTo>
                    <a:pt x="69" y="390"/>
                  </a:lnTo>
                  <a:lnTo>
                    <a:pt x="61" y="438"/>
                  </a:lnTo>
                  <a:lnTo>
                    <a:pt x="59" y="488"/>
                  </a:lnTo>
                  <a:lnTo>
                    <a:pt x="60" y="524"/>
                  </a:lnTo>
                  <a:lnTo>
                    <a:pt x="65" y="561"/>
                  </a:lnTo>
                  <a:lnTo>
                    <a:pt x="71" y="597"/>
                  </a:lnTo>
                  <a:lnTo>
                    <a:pt x="80" y="631"/>
                  </a:lnTo>
                  <a:lnTo>
                    <a:pt x="92" y="666"/>
                  </a:lnTo>
                  <a:lnTo>
                    <a:pt x="107" y="698"/>
                  </a:lnTo>
                  <a:lnTo>
                    <a:pt x="122" y="728"/>
                  </a:lnTo>
                  <a:lnTo>
                    <a:pt x="141" y="758"/>
                  </a:lnTo>
                  <a:lnTo>
                    <a:pt x="112" y="762"/>
                  </a:lnTo>
                  <a:lnTo>
                    <a:pt x="86" y="771"/>
                  </a:lnTo>
                  <a:lnTo>
                    <a:pt x="62" y="784"/>
                  </a:lnTo>
                  <a:lnTo>
                    <a:pt x="41" y="802"/>
                  </a:lnTo>
                  <a:lnTo>
                    <a:pt x="24" y="823"/>
                  </a:lnTo>
                  <a:lnTo>
                    <a:pt x="11" y="848"/>
                  </a:lnTo>
                  <a:lnTo>
                    <a:pt x="4" y="875"/>
                  </a:lnTo>
                  <a:lnTo>
                    <a:pt x="0" y="903"/>
                  </a:lnTo>
                  <a:lnTo>
                    <a:pt x="4" y="932"/>
                  </a:lnTo>
                  <a:lnTo>
                    <a:pt x="11" y="960"/>
                  </a:lnTo>
                  <a:lnTo>
                    <a:pt x="25" y="985"/>
                  </a:lnTo>
                  <a:lnTo>
                    <a:pt x="44" y="1006"/>
                  </a:lnTo>
                  <a:lnTo>
                    <a:pt x="65" y="1025"/>
                  </a:lnTo>
                  <a:lnTo>
                    <a:pt x="89" y="1038"/>
                  </a:lnTo>
                  <a:lnTo>
                    <a:pt x="117" y="1046"/>
                  </a:lnTo>
                  <a:lnTo>
                    <a:pt x="146" y="1049"/>
                  </a:lnTo>
                  <a:lnTo>
                    <a:pt x="176" y="1046"/>
                  </a:lnTo>
                  <a:lnTo>
                    <a:pt x="202" y="1038"/>
                  </a:lnTo>
                  <a:lnTo>
                    <a:pt x="228" y="1025"/>
                  </a:lnTo>
                  <a:lnTo>
                    <a:pt x="249" y="1006"/>
                  </a:lnTo>
                  <a:lnTo>
                    <a:pt x="267" y="985"/>
                  </a:lnTo>
                  <a:lnTo>
                    <a:pt x="281" y="960"/>
                  </a:lnTo>
                  <a:lnTo>
                    <a:pt x="289" y="932"/>
                  </a:lnTo>
                  <a:lnTo>
                    <a:pt x="292" y="903"/>
                  </a:lnTo>
                  <a:lnTo>
                    <a:pt x="291" y="903"/>
                  </a:lnTo>
                  <a:lnTo>
                    <a:pt x="306" y="911"/>
                  </a:lnTo>
                  <a:lnTo>
                    <a:pt x="320" y="919"/>
                  </a:lnTo>
                  <a:lnTo>
                    <a:pt x="334" y="927"/>
                  </a:lnTo>
                  <a:lnTo>
                    <a:pt x="349" y="933"/>
                  </a:lnTo>
                  <a:lnTo>
                    <a:pt x="364" y="940"/>
                  </a:lnTo>
                  <a:lnTo>
                    <a:pt x="380" y="946"/>
                  </a:lnTo>
                  <a:lnTo>
                    <a:pt x="396" y="951"/>
                  </a:lnTo>
                  <a:lnTo>
                    <a:pt x="411" y="956"/>
                  </a:lnTo>
                  <a:lnTo>
                    <a:pt x="428" y="960"/>
                  </a:lnTo>
                  <a:lnTo>
                    <a:pt x="443" y="963"/>
                  </a:lnTo>
                  <a:lnTo>
                    <a:pt x="460" y="967"/>
                  </a:lnTo>
                  <a:lnTo>
                    <a:pt x="477" y="970"/>
                  </a:lnTo>
                  <a:lnTo>
                    <a:pt x="493" y="972"/>
                  </a:lnTo>
                  <a:lnTo>
                    <a:pt x="511" y="973"/>
                  </a:lnTo>
                  <a:lnTo>
                    <a:pt x="528" y="975"/>
                  </a:lnTo>
                  <a:lnTo>
                    <a:pt x="545" y="975"/>
                  </a:lnTo>
                  <a:lnTo>
                    <a:pt x="595" y="972"/>
                  </a:lnTo>
                  <a:lnTo>
                    <a:pt x="643" y="965"/>
                  </a:lnTo>
                  <a:lnTo>
                    <a:pt x="690" y="952"/>
                  </a:lnTo>
                  <a:lnTo>
                    <a:pt x="735" y="937"/>
                  </a:lnTo>
                  <a:lnTo>
                    <a:pt x="777" y="916"/>
                  </a:lnTo>
                  <a:lnTo>
                    <a:pt x="817" y="891"/>
                  </a:lnTo>
                  <a:lnTo>
                    <a:pt x="855" y="863"/>
                  </a:lnTo>
                  <a:lnTo>
                    <a:pt x="890" y="832"/>
                  </a:lnTo>
                  <a:lnTo>
                    <a:pt x="921" y="798"/>
                  </a:lnTo>
                  <a:lnTo>
                    <a:pt x="949" y="760"/>
                  </a:lnTo>
                  <a:lnTo>
                    <a:pt x="973" y="720"/>
                  </a:lnTo>
                  <a:lnTo>
                    <a:pt x="994" y="678"/>
                  </a:lnTo>
                  <a:lnTo>
                    <a:pt x="1010" y="632"/>
                  </a:lnTo>
                  <a:lnTo>
                    <a:pt x="1022" y="586"/>
                  </a:lnTo>
                  <a:lnTo>
                    <a:pt x="1030" y="538"/>
                  </a:lnTo>
                  <a:lnTo>
                    <a:pt x="1032" y="488"/>
                  </a:lnTo>
                  <a:lnTo>
                    <a:pt x="1030" y="438"/>
                  </a:lnTo>
                  <a:lnTo>
                    <a:pt x="1022" y="390"/>
                  </a:lnTo>
                  <a:lnTo>
                    <a:pt x="1010" y="343"/>
                  </a:lnTo>
                  <a:lnTo>
                    <a:pt x="994" y="298"/>
                  </a:lnTo>
                  <a:lnTo>
                    <a:pt x="973" y="255"/>
                  </a:lnTo>
                  <a:lnTo>
                    <a:pt x="949" y="215"/>
                  </a:lnTo>
                  <a:lnTo>
                    <a:pt x="921" y="178"/>
                  </a:lnTo>
                  <a:lnTo>
                    <a:pt x="890" y="143"/>
                  </a:lnTo>
                  <a:lnTo>
                    <a:pt x="855" y="111"/>
                  </a:lnTo>
                  <a:lnTo>
                    <a:pt x="817" y="83"/>
                  </a:lnTo>
                  <a:lnTo>
                    <a:pt x="777" y="59"/>
                  </a:lnTo>
                  <a:lnTo>
                    <a:pt x="735" y="39"/>
                  </a:lnTo>
                  <a:lnTo>
                    <a:pt x="690" y="22"/>
                  </a:lnTo>
                  <a:lnTo>
                    <a:pt x="643" y="10"/>
                  </a:lnTo>
                  <a:lnTo>
                    <a:pt x="595" y="2"/>
                  </a:lnTo>
                  <a:lnTo>
                    <a:pt x="545" y="0"/>
                  </a:lnTo>
                  <a:close/>
                </a:path>
              </a:pathLst>
            </a:custGeom>
            <a:solidFill>
              <a:srgbClr val="B2FF4C"/>
            </a:solidFill>
            <a:ln w="9525">
              <a:noFill/>
              <a:round/>
              <a:headEnd/>
              <a:tailEnd/>
            </a:ln>
          </p:spPr>
          <p:txBody>
            <a:bodyPr/>
            <a:lstStyle/>
            <a:p>
              <a:endParaRPr lang="en-US">
                <a:latin typeface="Cambria" pitchFamily="18" charset="0"/>
              </a:endParaRPr>
            </a:p>
          </p:txBody>
        </p:sp>
        <p:sp>
          <p:nvSpPr>
            <p:cNvPr id="26687" name="Freeform 162"/>
            <p:cNvSpPr>
              <a:spLocks noEditPoints="1"/>
            </p:cNvSpPr>
            <p:nvPr/>
          </p:nvSpPr>
          <p:spPr bwMode="auto">
            <a:xfrm>
              <a:off x="2067" y="2597"/>
              <a:ext cx="279" cy="272"/>
            </a:xfrm>
            <a:custGeom>
              <a:avLst/>
              <a:gdLst>
                <a:gd name="T0" fmla="*/ 729 w 834"/>
                <a:gd name="T1" fmla="*/ 363 h 813"/>
                <a:gd name="T2" fmla="*/ 679 w 834"/>
                <a:gd name="T3" fmla="*/ 365 h 813"/>
                <a:gd name="T4" fmla="*/ 647 w 834"/>
                <a:gd name="T5" fmla="*/ 375 h 813"/>
                <a:gd name="T6" fmla="*/ 622 w 834"/>
                <a:gd name="T7" fmla="*/ 389 h 813"/>
                <a:gd name="T8" fmla="*/ 602 w 834"/>
                <a:gd name="T9" fmla="*/ 352 h 813"/>
                <a:gd name="T10" fmla="*/ 636 w 834"/>
                <a:gd name="T11" fmla="*/ 293 h 813"/>
                <a:gd name="T12" fmla="*/ 660 w 834"/>
                <a:gd name="T13" fmla="*/ 216 h 813"/>
                <a:gd name="T14" fmla="*/ 653 w 834"/>
                <a:gd name="T15" fmla="*/ 137 h 813"/>
                <a:gd name="T16" fmla="*/ 617 w 834"/>
                <a:gd name="T17" fmla="*/ 71 h 813"/>
                <a:gd name="T18" fmla="*/ 558 w 834"/>
                <a:gd name="T19" fmla="*/ 23 h 813"/>
                <a:gd name="T20" fmla="*/ 485 w 834"/>
                <a:gd name="T21" fmla="*/ 1 h 813"/>
                <a:gd name="T22" fmla="*/ 407 w 834"/>
                <a:gd name="T23" fmla="*/ 8 h 813"/>
                <a:gd name="T24" fmla="*/ 341 w 834"/>
                <a:gd name="T25" fmla="*/ 44 h 813"/>
                <a:gd name="T26" fmla="*/ 293 w 834"/>
                <a:gd name="T27" fmla="*/ 103 h 813"/>
                <a:gd name="T28" fmla="*/ 270 w 834"/>
                <a:gd name="T29" fmla="*/ 176 h 813"/>
                <a:gd name="T30" fmla="*/ 275 w 834"/>
                <a:gd name="T31" fmla="*/ 247 h 813"/>
                <a:gd name="T32" fmla="*/ 304 w 834"/>
                <a:gd name="T33" fmla="*/ 309 h 813"/>
                <a:gd name="T34" fmla="*/ 273 w 834"/>
                <a:gd name="T35" fmla="*/ 301 h 813"/>
                <a:gd name="T36" fmla="*/ 212 w 834"/>
                <a:gd name="T37" fmla="*/ 269 h 813"/>
                <a:gd name="T38" fmla="*/ 160 w 834"/>
                <a:gd name="T39" fmla="*/ 241 h 813"/>
                <a:gd name="T40" fmla="*/ 131 w 834"/>
                <a:gd name="T41" fmla="*/ 226 h 813"/>
                <a:gd name="T42" fmla="*/ 107 w 834"/>
                <a:gd name="T43" fmla="*/ 217 h 813"/>
                <a:gd name="T44" fmla="*/ 76 w 834"/>
                <a:gd name="T45" fmla="*/ 217 h 813"/>
                <a:gd name="T46" fmla="*/ 49 w 834"/>
                <a:gd name="T47" fmla="*/ 230 h 813"/>
                <a:gd name="T48" fmla="*/ 29 w 834"/>
                <a:gd name="T49" fmla="*/ 252 h 813"/>
                <a:gd name="T50" fmla="*/ 15 w 834"/>
                <a:gd name="T51" fmla="*/ 286 h 813"/>
                <a:gd name="T52" fmla="*/ 33 w 834"/>
                <a:gd name="T53" fmla="*/ 346 h 813"/>
                <a:gd name="T54" fmla="*/ 25 w 834"/>
                <a:gd name="T55" fmla="*/ 395 h 813"/>
                <a:gd name="T56" fmla="*/ 1 w 834"/>
                <a:gd name="T57" fmla="*/ 442 h 813"/>
                <a:gd name="T58" fmla="*/ 255 w 834"/>
                <a:gd name="T59" fmla="*/ 576 h 813"/>
                <a:gd name="T60" fmla="*/ 244 w 834"/>
                <a:gd name="T61" fmla="*/ 609 h 813"/>
                <a:gd name="T62" fmla="*/ 242 w 834"/>
                <a:gd name="T63" fmla="*/ 638 h 813"/>
                <a:gd name="T64" fmla="*/ 296 w 834"/>
                <a:gd name="T65" fmla="*/ 638 h 813"/>
                <a:gd name="T66" fmla="*/ 374 w 834"/>
                <a:gd name="T67" fmla="*/ 638 h 813"/>
                <a:gd name="T68" fmla="*/ 447 w 834"/>
                <a:gd name="T69" fmla="*/ 638 h 813"/>
                <a:gd name="T70" fmla="*/ 472 w 834"/>
                <a:gd name="T71" fmla="*/ 651 h 813"/>
                <a:gd name="T72" fmla="*/ 475 w 834"/>
                <a:gd name="T73" fmla="*/ 709 h 813"/>
                <a:gd name="T74" fmla="*/ 510 w 834"/>
                <a:gd name="T75" fmla="*/ 779 h 813"/>
                <a:gd name="T76" fmla="*/ 563 w 834"/>
                <a:gd name="T77" fmla="*/ 810 h 813"/>
                <a:gd name="T78" fmla="*/ 613 w 834"/>
                <a:gd name="T79" fmla="*/ 812 h 813"/>
                <a:gd name="T80" fmla="*/ 683 w 834"/>
                <a:gd name="T81" fmla="*/ 786 h 813"/>
                <a:gd name="T82" fmla="*/ 761 w 834"/>
                <a:gd name="T83" fmla="*/ 712 h 813"/>
                <a:gd name="T84" fmla="*/ 811 w 834"/>
                <a:gd name="T85" fmla="*/ 623 h 813"/>
                <a:gd name="T86" fmla="*/ 831 w 834"/>
                <a:gd name="T87" fmla="*/ 548 h 813"/>
                <a:gd name="T88" fmla="*/ 829 w 834"/>
                <a:gd name="T89" fmla="*/ 468 h 813"/>
                <a:gd name="T90" fmla="*/ 794 w 834"/>
                <a:gd name="T91" fmla="*/ 397 h 813"/>
                <a:gd name="T92" fmla="*/ 87 w 834"/>
                <a:gd name="T93" fmla="*/ 307 h 813"/>
                <a:gd name="T94" fmla="*/ 87 w 834"/>
                <a:gd name="T95" fmla="*/ 307 h 813"/>
                <a:gd name="T96" fmla="*/ 89 w 834"/>
                <a:gd name="T97" fmla="*/ 307 h 8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34"/>
                <a:gd name="T148" fmla="*/ 0 h 813"/>
                <a:gd name="T149" fmla="*/ 834 w 834"/>
                <a:gd name="T150" fmla="*/ 813 h 8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34" h="813">
                  <a:moveTo>
                    <a:pt x="764" y="374"/>
                  </a:moveTo>
                  <a:lnTo>
                    <a:pt x="753" y="370"/>
                  </a:lnTo>
                  <a:lnTo>
                    <a:pt x="741" y="365"/>
                  </a:lnTo>
                  <a:lnTo>
                    <a:pt x="729" y="363"/>
                  </a:lnTo>
                  <a:lnTo>
                    <a:pt x="717" y="362"/>
                  </a:lnTo>
                  <a:lnTo>
                    <a:pt x="705" y="362"/>
                  </a:lnTo>
                  <a:lnTo>
                    <a:pt x="691" y="363"/>
                  </a:lnTo>
                  <a:lnTo>
                    <a:pt x="679" y="365"/>
                  </a:lnTo>
                  <a:lnTo>
                    <a:pt x="666" y="369"/>
                  </a:lnTo>
                  <a:lnTo>
                    <a:pt x="659" y="371"/>
                  </a:lnTo>
                  <a:lnTo>
                    <a:pt x="654" y="373"/>
                  </a:lnTo>
                  <a:lnTo>
                    <a:pt x="647" y="375"/>
                  </a:lnTo>
                  <a:lnTo>
                    <a:pt x="640" y="379"/>
                  </a:lnTo>
                  <a:lnTo>
                    <a:pt x="634" y="382"/>
                  </a:lnTo>
                  <a:lnTo>
                    <a:pt x="628" y="385"/>
                  </a:lnTo>
                  <a:lnTo>
                    <a:pt x="622" y="389"/>
                  </a:lnTo>
                  <a:lnTo>
                    <a:pt x="616" y="393"/>
                  </a:lnTo>
                  <a:lnTo>
                    <a:pt x="610" y="376"/>
                  </a:lnTo>
                  <a:lnTo>
                    <a:pt x="606" y="363"/>
                  </a:lnTo>
                  <a:lnTo>
                    <a:pt x="602" y="352"/>
                  </a:lnTo>
                  <a:lnTo>
                    <a:pt x="598" y="341"/>
                  </a:lnTo>
                  <a:lnTo>
                    <a:pt x="613" y="326"/>
                  </a:lnTo>
                  <a:lnTo>
                    <a:pt x="625" y="311"/>
                  </a:lnTo>
                  <a:lnTo>
                    <a:pt x="636" y="293"/>
                  </a:lnTo>
                  <a:lnTo>
                    <a:pt x="645" y="275"/>
                  </a:lnTo>
                  <a:lnTo>
                    <a:pt x="652" y="256"/>
                  </a:lnTo>
                  <a:lnTo>
                    <a:pt x="657" y="236"/>
                  </a:lnTo>
                  <a:lnTo>
                    <a:pt x="660" y="216"/>
                  </a:lnTo>
                  <a:lnTo>
                    <a:pt x="662" y="196"/>
                  </a:lnTo>
                  <a:lnTo>
                    <a:pt x="660" y="176"/>
                  </a:lnTo>
                  <a:lnTo>
                    <a:pt x="657" y="156"/>
                  </a:lnTo>
                  <a:lnTo>
                    <a:pt x="653" y="137"/>
                  </a:lnTo>
                  <a:lnTo>
                    <a:pt x="646" y="120"/>
                  </a:lnTo>
                  <a:lnTo>
                    <a:pt x="638" y="103"/>
                  </a:lnTo>
                  <a:lnTo>
                    <a:pt x="628" y="86"/>
                  </a:lnTo>
                  <a:lnTo>
                    <a:pt x="617" y="71"/>
                  </a:lnTo>
                  <a:lnTo>
                    <a:pt x="604" y="57"/>
                  </a:lnTo>
                  <a:lnTo>
                    <a:pt x="590" y="44"/>
                  </a:lnTo>
                  <a:lnTo>
                    <a:pt x="575" y="33"/>
                  </a:lnTo>
                  <a:lnTo>
                    <a:pt x="558" y="23"/>
                  </a:lnTo>
                  <a:lnTo>
                    <a:pt x="542" y="15"/>
                  </a:lnTo>
                  <a:lnTo>
                    <a:pt x="524" y="8"/>
                  </a:lnTo>
                  <a:lnTo>
                    <a:pt x="505" y="4"/>
                  </a:lnTo>
                  <a:lnTo>
                    <a:pt x="485" y="1"/>
                  </a:lnTo>
                  <a:lnTo>
                    <a:pt x="465" y="0"/>
                  </a:lnTo>
                  <a:lnTo>
                    <a:pt x="445" y="1"/>
                  </a:lnTo>
                  <a:lnTo>
                    <a:pt x="426" y="4"/>
                  </a:lnTo>
                  <a:lnTo>
                    <a:pt x="407" y="8"/>
                  </a:lnTo>
                  <a:lnTo>
                    <a:pt x="388" y="15"/>
                  </a:lnTo>
                  <a:lnTo>
                    <a:pt x="372" y="23"/>
                  </a:lnTo>
                  <a:lnTo>
                    <a:pt x="355" y="33"/>
                  </a:lnTo>
                  <a:lnTo>
                    <a:pt x="341" y="44"/>
                  </a:lnTo>
                  <a:lnTo>
                    <a:pt x="326" y="57"/>
                  </a:lnTo>
                  <a:lnTo>
                    <a:pt x="314" y="71"/>
                  </a:lnTo>
                  <a:lnTo>
                    <a:pt x="302" y="86"/>
                  </a:lnTo>
                  <a:lnTo>
                    <a:pt x="293" y="103"/>
                  </a:lnTo>
                  <a:lnTo>
                    <a:pt x="284" y="120"/>
                  </a:lnTo>
                  <a:lnTo>
                    <a:pt x="277" y="137"/>
                  </a:lnTo>
                  <a:lnTo>
                    <a:pt x="273" y="156"/>
                  </a:lnTo>
                  <a:lnTo>
                    <a:pt x="270" y="176"/>
                  </a:lnTo>
                  <a:lnTo>
                    <a:pt x="268" y="196"/>
                  </a:lnTo>
                  <a:lnTo>
                    <a:pt x="270" y="214"/>
                  </a:lnTo>
                  <a:lnTo>
                    <a:pt x="272" y="231"/>
                  </a:lnTo>
                  <a:lnTo>
                    <a:pt x="275" y="247"/>
                  </a:lnTo>
                  <a:lnTo>
                    <a:pt x="281" y="263"/>
                  </a:lnTo>
                  <a:lnTo>
                    <a:pt x="287" y="279"/>
                  </a:lnTo>
                  <a:lnTo>
                    <a:pt x="295" y="294"/>
                  </a:lnTo>
                  <a:lnTo>
                    <a:pt x="304" y="309"/>
                  </a:lnTo>
                  <a:lnTo>
                    <a:pt x="314" y="322"/>
                  </a:lnTo>
                  <a:lnTo>
                    <a:pt x="302" y="315"/>
                  </a:lnTo>
                  <a:lnTo>
                    <a:pt x="287" y="309"/>
                  </a:lnTo>
                  <a:lnTo>
                    <a:pt x="273" y="301"/>
                  </a:lnTo>
                  <a:lnTo>
                    <a:pt x="258" y="293"/>
                  </a:lnTo>
                  <a:lnTo>
                    <a:pt x="243" y="285"/>
                  </a:lnTo>
                  <a:lnTo>
                    <a:pt x="227" y="276"/>
                  </a:lnTo>
                  <a:lnTo>
                    <a:pt x="212" y="269"/>
                  </a:lnTo>
                  <a:lnTo>
                    <a:pt x="197" y="261"/>
                  </a:lnTo>
                  <a:lnTo>
                    <a:pt x="184" y="254"/>
                  </a:lnTo>
                  <a:lnTo>
                    <a:pt x="171" y="247"/>
                  </a:lnTo>
                  <a:lnTo>
                    <a:pt x="160" y="241"/>
                  </a:lnTo>
                  <a:lnTo>
                    <a:pt x="150" y="235"/>
                  </a:lnTo>
                  <a:lnTo>
                    <a:pt x="141" y="231"/>
                  </a:lnTo>
                  <a:lnTo>
                    <a:pt x="135" y="229"/>
                  </a:lnTo>
                  <a:lnTo>
                    <a:pt x="131" y="226"/>
                  </a:lnTo>
                  <a:lnTo>
                    <a:pt x="130" y="225"/>
                  </a:lnTo>
                  <a:lnTo>
                    <a:pt x="122" y="222"/>
                  </a:lnTo>
                  <a:lnTo>
                    <a:pt x="115" y="220"/>
                  </a:lnTo>
                  <a:lnTo>
                    <a:pt x="107" y="217"/>
                  </a:lnTo>
                  <a:lnTo>
                    <a:pt x="100" y="216"/>
                  </a:lnTo>
                  <a:lnTo>
                    <a:pt x="92" y="216"/>
                  </a:lnTo>
                  <a:lnTo>
                    <a:pt x="84" y="216"/>
                  </a:lnTo>
                  <a:lnTo>
                    <a:pt x="76" y="217"/>
                  </a:lnTo>
                  <a:lnTo>
                    <a:pt x="69" y="220"/>
                  </a:lnTo>
                  <a:lnTo>
                    <a:pt x="62" y="222"/>
                  </a:lnTo>
                  <a:lnTo>
                    <a:pt x="55" y="225"/>
                  </a:lnTo>
                  <a:lnTo>
                    <a:pt x="49" y="230"/>
                  </a:lnTo>
                  <a:lnTo>
                    <a:pt x="43" y="234"/>
                  </a:lnTo>
                  <a:lnTo>
                    <a:pt x="37" y="239"/>
                  </a:lnTo>
                  <a:lnTo>
                    <a:pt x="33" y="245"/>
                  </a:lnTo>
                  <a:lnTo>
                    <a:pt x="29" y="252"/>
                  </a:lnTo>
                  <a:lnTo>
                    <a:pt x="24" y="259"/>
                  </a:lnTo>
                  <a:lnTo>
                    <a:pt x="20" y="267"/>
                  </a:lnTo>
                  <a:lnTo>
                    <a:pt x="16" y="277"/>
                  </a:lnTo>
                  <a:lnTo>
                    <a:pt x="15" y="286"/>
                  </a:lnTo>
                  <a:lnTo>
                    <a:pt x="14" y="296"/>
                  </a:lnTo>
                  <a:lnTo>
                    <a:pt x="16" y="315"/>
                  </a:lnTo>
                  <a:lnTo>
                    <a:pt x="23" y="332"/>
                  </a:lnTo>
                  <a:lnTo>
                    <a:pt x="33" y="346"/>
                  </a:lnTo>
                  <a:lnTo>
                    <a:pt x="45" y="357"/>
                  </a:lnTo>
                  <a:lnTo>
                    <a:pt x="40" y="369"/>
                  </a:lnTo>
                  <a:lnTo>
                    <a:pt x="33" y="381"/>
                  </a:lnTo>
                  <a:lnTo>
                    <a:pt x="25" y="395"/>
                  </a:lnTo>
                  <a:lnTo>
                    <a:pt x="17" y="410"/>
                  </a:lnTo>
                  <a:lnTo>
                    <a:pt x="11" y="423"/>
                  </a:lnTo>
                  <a:lnTo>
                    <a:pt x="5" y="434"/>
                  </a:lnTo>
                  <a:lnTo>
                    <a:pt x="1" y="442"/>
                  </a:lnTo>
                  <a:lnTo>
                    <a:pt x="0" y="444"/>
                  </a:lnTo>
                  <a:lnTo>
                    <a:pt x="254" y="578"/>
                  </a:lnTo>
                  <a:lnTo>
                    <a:pt x="255" y="576"/>
                  </a:lnTo>
                  <a:lnTo>
                    <a:pt x="255" y="575"/>
                  </a:lnTo>
                  <a:lnTo>
                    <a:pt x="255" y="574"/>
                  </a:lnTo>
                  <a:lnTo>
                    <a:pt x="251" y="586"/>
                  </a:lnTo>
                  <a:lnTo>
                    <a:pt x="244" y="609"/>
                  </a:lnTo>
                  <a:lnTo>
                    <a:pt x="237" y="629"/>
                  </a:lnTo>
                  <a:lnTo>
                    <a:pt x="234" y="638"/>
                  </a:lnTo>
                  <a:lnTo>
                    <a:pt x="236" y="638"/>
                  </a:lnTo>
                  <a:lnTo>
                    <a:pt x="242" y="638"/>
                  </a:lnTo>
                  <a:lnTo>
                    <a:pt x="252" y="638"/>
                  </a:lnTo>
                  <a:lnTo>
                    <a:pt x="264" y="638"/>
                  </a:lnTo>
                  <a:lnTo>
                    <a:pt x="278" y="638"/>
                  </a:lnTo>
                  <a:lnTo>
                    <a:pt x="296" y="638"/>
                  </a:lnTo>
                  <a:lnTo>
                    <a:pt x="314" y="638"/>
                  </a:lnTo>
                  <a:lnTo>
                    <a:pt x="334" y="638"/>
                  </a:lnTo>
                  <a:lnTo>
                    <a:pt x="354" y="638"/>
                  </a:lnTo>
                  <a:lnTo>
                    <a:pt x="374" y="638"/>
                  </a:lnTo>
                  <a:lnTo>
                    <a:pt x="394" y="638"/>
                  </a:lnTo>
                  <a:lnTo>
                    <a:pt x="414" y="638"/>
                  </a:lnTo>
                  <a:lnTo>
                    <a:pt x="432" y="638"/>
                  </a:lnTo>
                  <a:lnTo>
                    <a:pt x="447" y="638"/>
                  </a:lnTo>
                  <a:lnTo>
                    <a:pt x="462" y="638"/>
                  </a:lnTo>
                  <a:lnTo>
                    <a:pt x="473" y="638"/>
                  </a:lnTo>
                  <a:lnTo>
                    <a:pt x="472" y="644"/>
                  </a:lnTo>
                  <a:lnTo>
                    <a:pt x="472" y="651"/>
                  </a:lnTo>
                  <a:lnTo>
                    <a:pt x="471" y="658"/>
                  </a:lnTo>
                  <a:lnTo>
                    <a:pt x="471" y="664"/>
                  </a:lnTo>
                  <a:lnTo>
                    <a:pt x="472" y="688"/>
                  </a:lnTo>
                  <a:lnTo>
                    <a:pt x="475" y="709"/>
                  </a:lnTo>
                  <a:lnTo>
                    <a:pt x="481" y="729"/>
                  </a:lnTo>
                  <a:lnTo>
                    <a:pt x="488" y="748"/>
                  </a:lnTo>
                  <a:lnTo>
                    <a:pt x="498" y="764"/>
                  </a:lnTo>
                  <a:lnTo>
                    <a:pt x="510" y="779"/>
                  </a:lnTo>
                  <a:lnTo>
                    <a:pt x="525" y="791"/>
                  </a:lnTo>
                  <a:lnTo>
                    <a:pt x="540" y="801"/>
                  </a:lnTo>
                  <a:lnTo>
                    <a:pt x="552" y="805"/>
                  </a:lnTo>
                  <a:lnTo>
                    <a:pt x="563" y="810"/>
                  </a:lnTo>
                  <a:lnTo>
                    <a:pt x="575" y="812"/>
                  </a:lnTo>
                  <a:lnTo>
                    <a:pt x="587" y="813"/>
                  </a:lnTo>
                  <a:lnTo>
                    <a:pt x="600" y="813"/>
                  </a:lnTo>
                  <a:lnTo>
                    <a:pt x="613" y="812"/>
                  </a:lnTo>
                  <a:lnTo>
                    <a:pt x="626" y="810"/>
                  </a:lnTo>
                  <a:lnTo>
                    <a:pt x="639" y="806"/>
                  </a:lnTo>
                  <a:lnTo>
                    <a:pt x="660" y="798"/>
                  </a:lnTo>
                  <a:lnTo>
                    <a:pt x="683" y="786"/>
                  </a:lnTo>
                  <a:lnTo>
                    <a:pt x="704" y="772"/>
                  </a:lnTo>
                  <a:lnTo>
                    <a:pt x="724" y="754"/>
                  </a:lnTo>
                  <a:lnTo>
                    <a:pt x="743" y="734"/>
                  </a:lnTo>
                  <a:lnTo>
                    <a:pt x="761" y="712"/>
                  </a:lnTo>
                  <a:lnTo>
                    <a:pt x="778" y="689"/>
                  </a:lnTo>
                  <a:lnTo>
                    <a:pt x="794" y="662"/>
                  </a:lnTo>
                  <a:lnTo>
                    <a:pt x="803" y="642"/>
                  </a:lnTo>
                  <a:lnTo>
                    <a:pt x="811" y="623"/>
                  </a:lnTo>
                  <a:lnTo>
                    <a:pt x="818" y="603"/>
                  </a:lnTo>
                  <a:lnTo>
                    <a:pt x="824" y="584"/>
                  </a:lnTo>
                  <a:lnTo>
                    <a:pt x="828" y="565"/>
                  </a:lnTo>
                  <a:lnTo>
                    <a:pt x="831" y="548"/>
                  </a:lnTo>
                  <a:lnTo>
                    <a:pt x="833" y="530"/>
                  </a:lnTo>
                  <a:lnTo>
                    <a:pt x="834" y="512"/>
                  </a:lnTo>
                  <a:lnTo>
                    <a:pt x="833" y="489"/>
                  </a:lnTo>
                  <a:lnTo>
                    <a:pt x="829" y="468"/>
                  </a:lnTo>
                  <a:lnTo>
                    <a:pt x="824" y="447"/>
                  </a:lnTo>
                  <a:lnTo>
                    <a:pt x="816" y="429"/>
                  </a:lnTo>
                  <a:lnTo>
                    <a:pt x="806" y="412"/>
                  </a:lnTo>
                  <a:lnTo>
                    <a:pt x="794" y="397"/>
                  </a:lnTo>
                  <a:lnTo>
                    <a:pt x="779" y="384"/>
                  </a:lnTo>
                  <a:lnTo>
                    <a:pt x="764" y="374"/>
                  </a:lnTo>
                  <a:close/>
                  <a:moveTo>
                    <a:pt x="87" y="307"/>
                  </a:moveTo>
                  <a:lnTo>
                    <a:pt x="87" y="307"/>
                  </a:lnTo>
                  <a:lnTo>
                    <a:pt x="89" y="307"/>
                  </a:lnTo>
                  <a:lnTo>
                    <a:pt x="89" y="309"/>
                  </a:lnTo>
                  <a:lnTo>
                    <a:pt x="89" y="307"/>
                  </a:lnTo>
                  <a:lnTo>
                    <a:pt x="87" y="307"/>
                  </a:lnTo>
                  <a:close/>
                </a:path>
              </a:pathLst>
            </a:custGeom>
            <a:solidFill>
              <a:srgbClr val="FFFFFF"/>
            </a:solidFill>
            <a:ln w="9525">
              <a:noFill/>
              <a:round/>
              <a:headEnd/>
              <a:tailEnd/>
            </a:ln>
          </p:spPr>
          <p:txBody>
            <a:bodyPr/>
            <a:lstStyle/>
            <a:p>
              <a:endParaRPr lang="en-US">
                <a:latin typeface="Cambria" pitchFamily="18" charset="0"/>
              </a:endParaRPr>
            </a:p>
          </p:txBody>
        </p:sp>
        <p:sp>
          <p:nvSpPr>
            <p:cNvPr id="26688" name="Freeform 163"/>
            <p:cNvSpPr>
              <a:spLocks/>
            </p:cNvSpPr>
            <p:nvPr/>
          </p:nvSpPr>
          <p:spPr bwMode="auto">
            <a:xfrm>
              <a:off x="2174" y="2617"/>
              <a:ext cx="98" cy="172"/>
            </a:xfrm>
            <a:custGeom>
              <a:avLst/>
              <a:gdLst>
                <a:gd name="T0" fmla="*/ 9 w 293"/>
                <a:gd name="T1" fmla="*/ 515 h 515"/>
                <a:gd name="T2" fmla="*/ 37 w 293"/>
                <a:gd name="T3" fmla="*/ 515 h 515"/>
                <a:gd name="T4" fmla="*/ 76 w 293"/>
                <a:gd name="T5" fmla="*/ 515 h 515"/>
                <a:gd name="T6" fmla="*/ 123 w 293"/>
                <a:gd name="T7" fmla="*/ 515 h 515"/>
                <a:gd name="T8" fmla="*/ 170 w 293"/>
                <a:gd name="T9" fmla="*/ 515 h 515"/>
                <a:gd name="T10" fmla="*/ 216 w 293"/>
                <a:gd name="T11" fmla="*/ 515 h 515"/>
                <a:gd name="T12" fmla="*/ 256 w 293"/>
                <a:gd name="T13" fmla="*/ 515 h 515"/>
                <a:gd name="T14" fmla="*/ 284 w 293"/>
                <a:gd name="T15" fmla="*/ 515 h 515"/>
                <a:gd name="T16" fmla="*/ 288 w 293"/>
                <a:gd name="T17" fmla="*/ 501 h 515"/>
                <a:gd name="T18" fmla="*/ 270 w 293"/>
                <a:gd name="T19" fmla="*/ 449 h 515"/>
                <a:gd name="T20" fmla="*/ 248 w 293"/>
                <a:gd name="T21" fmla="*/ 381 h 515"/>
                <a:gd name="T22" fmla="*/ 226 w 293"/>
                <a:gd name="T23" fmla="*/ 314 h 515"/>
                <a:gd name="T24" fmla="*/ 214 w 293"/>
                <a:gd name="T25" fmla="*/ 276 h 515"/>
                <a:gd name="T26" fmla="*/ 209 w 293"/>
                <a:gd name="T27" fmla="*/ 262 h 515"/>
                <a:gd name="T28" fmla="*/ 214 w 293"/>
                <a:gd name="T29" fmla="*/ 252 h 515"/>
                <a:gd name="T30" fmla="*/ 227 w 293"/>
                <a:gd name="T31" fmla="*/ 243 h 515"/>
                <a:gd name="T32" fmla="*/ 244 w 293"/>
                <a:gd name="T33" fmla="*/ 229 h 515"/>
                <a:gd name="T34" fmla="*/ 261 w 293"/>
                <a:gd name="T35" fmla="*/ 206 h 515"/>
                <a:gd name="T36" fmla="*/ 274 w 293"/>
                <a:gd name="T37" fmla="*/ 180 h 515"/>
                <a:gd name="T38" fmla="*/ 280 w 293"/>
                <a:gd name="T39" fmla="*/ 151 h 515"/>
                <a:gd name="T40" fmla="*/ 279 w 293"/>
                <a:gd name="T41" fmla="*/ 109 h 515"/>
                <a:gd name="T42" fmla="*/ 258 w 293"/>
                <a:gd name="T43" fmla="*/ 60 h 515"/>
                <a:gd name="T44" fmla="*/ 221 w 293"/>
                <a:gd name="T45" fmla="*/ 23 h 515"/>
                <a:gd name="T46" fmla="*/ 173 w 293"/>
                <a:gd name="T47" fmla="*/ 2 h 515"/>
                <a:gd name="T48" fmla="*/ 119 w 293"/>
                <a:gd name="T49" fmla="*/ 2 h 515"/>
                <a:gd name="T50" fmla="*/ 70 w 293"/>
                <a:gd name="T51" fmla="*/ 23 h 515"/>
                <a:gd name="T52" fmla="*/ 35 w 293"/>
                <a:gd name="T53" fmla="*/ 60 h 515"/>
                <a:gd name="T54" fmla="*/ 14 w 293"/>
                <a:gd name="T55" fmla="*/ 109 h 515"/>
                <a:gd name="T56" fmla="*/ 13 w 293"/>
                <a:gd name="T57" fmla="*/ 151 h 515"/>
                <a:gd name="T58" fmla="*/ 19 w 293"/>
                <a:gd name="T59" fmla="*/ 181 h 515"/>
                <a:gd name="T60" fmla="*/ 32 w 293"/>
                <a:gd name="T61" fmla="*/ 208 h 515"/>
                <a:gd name="T62" fmla="*/ 49 w 293"/>
                <a:gd name="T63" fmla="*/ 230 h 515"/>
                <a:gd name="T64" fmla="*/ 66 w 293"/>
                <a:gd name="T65" fmla="*/ 244 h 515"/>
                <a:gd name="T66" fmla="*/ 79 w 293"/>
                <a:gd name="T67" fmla="*/ 253 h 515"/>
                <a:gd name="T68" fmla="*/ 85 w 293"/>
                <a:gd name="T69" fmla="*/ 262 h 515"/>
                <a:gd name="T70" fmla="*/ 80 w 293"/>
                <a:gd name="T71" fmla="*/ 278 h 515"/>
                <a:gd name="T72" fmla="*/ 68 w 293"/>
                <a:gd name="T73" fmla="*/ 314 h 515"/>
                <a:gd name="T74" fmla="*/ 45 w 293"/>
                <a:gd name="T75" fmla="*/ 382 h 515"/>
                <a:gd name="T76" fmla="*/ 23 w 293"/>
                <a:gd name="T77" fmla="*/ 449 h 515"/>
                <a:gd name="T78" fmla="*/ 5 w 293"/>
                <a:gd name="T79" fmla="*/ 501 h 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515"/>
                <a:gd name="T122" fmla="*/ 293 w 293"/>
                <a:gd name="T123" fmla="*/ 515 h 5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515">
                  <a:moveTo>
                    <a:pt x="0" y="515"/>
                  </a:moveTo>
                  <a:lnTo>
                    <a:pt x="9" y="515"/>
                  </a:lnTo>
                  <a:lnTo>
                    <a:pt x="22" y="515"/>
                  </a:lnTo>
                  <a:lnTo>
                    <a:pt x="37" y="515"/>
                  </a:lnTo>
                  <a:lnTo>
                    <a:pt x="56" y="515"/>
                  </a:lnTo>
                  <a:lnTo>
                    <a:pt x="76" y="515"/>
                  </a:lnTo>
                  <a:lnTo>
                    <a:pt x="98" y="515"/>
                  </a:lnTo>
                  <a:lnTo>
                    <a:pt x="123" y="515"/>
                  </a:lnTo>
                  <a:lnTo>
                    <a:pt x="146" y="515"/>
                  </a:lnTo>
                  <a:lnTo>
                    <a:pt x="170" y="515"/>
                  </a:lnTo>
                  <a:lnTo>
                    <a:pt x="194" y="515"/>
                  </a:lnTo>
                  <a:lnTo>
                    <a:pt x="216" y="515"/>
                  </a:lnTo>
                  <a:lnTo>
                    <a:pt x="237" y="515"/>
                  </a:lnTo>
                  <a:lnTo>
                    <a:pt x="256" y="515"/>
                  </a:lnTo>
                  <a:lnTo>
                    <a:pt x="271" y="515"/>
                  </a:lnTo>
                  <a:lnTo>
                    <a:pt x="284" y="515"/>
                  </a:lnTo>
                  <a:lnTo>
                    <a:pt x="293" y="515"/>
                  </a:lnTo>
                  <a:lnTo>
                    <a:pt x="288" y="501"/>
                  </a:lnTo>
                  <a:lnTo>
                    <a:pt x="280" y="478"/>
                  </a:lnTo>
                  <a:lnTo>
                    <a:pt x="270" y="449"/>
                  </a:lnTo>
                  <a:lnTo>
                    <a:pt x="259" y="417"/>
                  </a:lnTo>
                  <a:lnTo>
                    <a:pt x="248" y="381"/>
                  </a:lnTo>
                  <a:lnTo>
                    <a:pt x="237" y="346"/>
                  </a:lnTo>
                  <a:lnTo>
                    <a:pt x="226" y="314"/>
                  </a:lnTo>
                  <a:lnTo>
                    <a:pt x="216" y="285"/>
                  </a:lnTo>
                  <a:lnTo>
                    <a:pt x="214" y="276"/>
                  </a:lnTo>
                  <a:lnTo>
                    <a:pt x="211" y="269"/>
                  </a:lnTo>
                  <a:lnTo>
                    <a:pt x="209" y="262"/>
                  </a:lnTo>
                  <a:lnTo>
                    <a:pt x="207" y="256"/>
                  </a:lnTo>
                  <a:lnTo>
                    <a:pt x="214" y="252"/>
                  </a:lnTo>
                  <a:lnTo>
                    <a:pt x="220" y="248"/>
                  </a:lnTo>
                  <a:lnTo>
                    <a:pt x="227" y="243"/>
                  </a:lnTo>
                  <a:lnTo>
                    <a:pt x="234" y="239"/>
                  </a:lnTo>
                  <a:lnTo>
                    <a:pt x="244" y="229"/>
                  </a:lnTo>
                  <a:lnTo>
                    <a:pt x="254" y="218"/>
                  </a:lnTo>
                  <a:lnTo>
                    <a:pt x="261" y="206"/>
                  </a:lnTo>
                  <a:lnTo>
                    <a:pt x="268" y="193"/>
                  </a:lnTo>
                  <a:lnTo>
                    <a:pt x="274" y="180"/>
                  </a:lnTo>
                  <a:lnTo>
                    <a:pt x="278" y="165"/>
                  </a:lnTo>
                  <a:lnTo>
                    <a:pt x="280" y="151"/>
                  </a:lnTo>
                  <a:lnTo>
                    <a:pt x="281" y="135"/>
                  </a:lnTo>
                  <a:lnTo>
                    <a:pt x="279" y="109"/>
                  </a:lnTo>
                  <a:lnTo>
                    <a:pt x="270" y="83"/>
                  </a:lnTo>
                  <a:lnTo>
                    <a:pt x="258" y="60"/>
                  </a:lnTo>
                  <a:lnTo>
                    <a:pt x="241" y="40"/>
                  </a:lnTo>
                  <a:lnTo>
                    <a:pt x="221" y="23"/>
                  </a:lnTo>
                  <a:lnTo>
                    <a:pt x="198" y="11"/>
                  </a:lnTo>
                  <a:lnTo>
                    <a:pt x="173" y="2"/>
                  </a:lnTo>
                  <a:lnTo>
                    <a:pt x="146" y="0"/>
                  </a:lnTo>
                  <a:lnTo>
                    <a:pt x="119" y="2"/>
                  </a:lnTo>
                  <a:lnTo>
                    <a:pt x="94" y="11"/>
                  </a:lnTo>
                  <a:lnTo>
                    <a:pt x="70" y="23"/>
                  </a:lnTo>
                  <a:lnTo>
                    <a:pt x="50" y="40"/>
                  </a:lnTo>
                  <a:lnTo>
                    <a:pt x="35" y="60"/>
                  </a:lnTo>
                  <a:lnTo>
                    <a:pt x="22" y="83"/>
                  </a:lnTo>
                  <a:lnTo>
                    <a:pt x="14" y="109"/>
                  </a:lnTo>
                  <a:lnTo>
                    <a:pt x="12" y="135"/>
                  </a:lnTo>
                  <a:lnTo>
                    <a:pt x="13" y="151"/>
                  </a:lnTo>
                  <a:lnTo>
                    <a:pt x="15" y="166"/>
                  </a:lnTo>
                  <a:lnTo>
                    <a:pt x="19" y="181"/>
                  </a:lnTo>
                  <a:lnTo>
                    <a:pt x="25" y="194"/>
                  </a:lnTo>
                  <a:lnTo>
                    <a:pt x="32" y="208"/>
                  </a:lnTo>
                  <a:lnTo>
                    <a:pt x="40" y="219"/>
                  </a:lnTo>
                  <a:lnTo>
                    <a:pt x="49" y="230"/>
                  </a:lnTo>
                  <a:lnTo>
                    <a:pt x="60" y="240"/>
                  </a:lnTo>
                  <a:lnTo>
                    <a:pt x="66" y="244"/>
                  </a:lnTo>
                  <a:lnTo>
                    <a:pt x="73" y="249"/>
                  </a:lnTo>
                  <a:lnTo>
                    <a:pt x="79" y="253"/>
                  </a:lnTo>
                  <a:lnTo>
                    <a:pt x="87" y="256"/>
                  </a:lnTo>
                  <a:lnTo>
                    <a:pt x="85" y="262"/>
                  </a:lnTo>
                  <a:lnTo>
                    <a:pt x="83" y="269"/>
                  </a:lnTo>
                  <a:lnTo>
                    <a:pt x="80" y="278"/>
                  </a:lnTo>
                  <a:lnTo>
                    <a:pt x="77" y="286"/>
                  </a:lnTo>
                  <a:lnTo>
                    <a:pt x="68" y="314"/>
                  </a:lnTo>
                  <a:lnTo>
                    <a:pt x="57" y="348"/>
                  </a:lnTo>
                  <a:lnTo>
                    <a:pt x="45" y="382"/>
                  </a:lnTo>
                  <a:lnTo>
                    <a:pt x="34" y="417"/>
                  </a:lnTo>
                  <a:lnTo>
                    <a:pt x="23" y="449"/>
                  </a:lnTo>
                  <a:lnTo>
                    <a:pt x="13" y="478"/>
                  </a:lnTo>
                  <a:lnTo>
                    <a:pt x="5" y="501"/>
                  </a:lnTo>
                  <a:lnTo>
                    <a:pt x="0" y="515"/>
                  </a:lnTo>
                  <a:close/>
                </a:path>
              </a:pathLst>
            </a:custGeom>
            <a:solidFill>
              <a:srgbClr val="3F9EFF"/>
            </a:solidFill>
            <a:ln w="9525">
              <a:noFill/>
              <a:round/>
              <a:headEnd/>
              <a:tailEnd/>
            </a:ln>
          </p:spPr>
          <p:txBody>
            <a:bodyPr/>
            <a:lstStyle/>
            <a:p>
              <a:endParaRPr lang="en-US">
                <a:latin typeface="Cambria" pitchFamily="18" charset="0"/>
              </a:endParaRPr>
            </a:p>
          </p:txBody>
        </p:sp>
        <p:sp>
          <p:nvSpPr>
            <p:cNvPr id="26689" name="Freeform 164"/>
            <p:cNvSpPr>
              <a:spLocks/>
            </p:cNvSpPr>
            <p:nvPr/>
          </p:nvSpPr>
          <p:spPr bwMode="auto">
            <a:xfrm>
              <a:off x="2174" y="2617"/>
              <a:ext cx="98" cy="172"/>
            </a:xfrm>
            <a:custGeom>
              <a:avLst/>
              <a:gdLst>
                <a:gd name="T0" fmla="*/ 49 w 293"/>
                <a:gd name="T1" fmla="*/ 230 h 515"/>
                <a:gd name="T2" fmla="*/ 32 w 293"/>
                <a:gd name="T3" fmla="*/ 208 h 515"/>
                <a:gd name="T4" fmla="*/ 19 w 293"/>
                <a:gd name="T5" fmla="*/ 181 h 515"/>
                <a:gd name="T6" fmla="*/ 13 w 293"/>
                <a:gd name="T7" fmla="*/ 151 h 515"/>
                <a:gd name="T8" fmla="*/ 14 w 293"/>
                <a:gd name="T9" fmla="*/ 109 h 515"/>
                <a:gd name="T10" fmla="*/ 35 w 293"/>
                <a:gd name="T11" fmla="*/ 60 h 515"/>
                <a:gd name="T12" fmla="*/ 70 w 293"/>
                <a:gd name="T13" fmla="*/ 23 h 515"/>
                <a:gd name="T14" fmla="*/ 119 w 293"/>
                <a:gd name="T15" fmla="*/ 2 h 515"/>
                <a:gd name="T16" fmla="*/ 173 w 293"/>
                <a:gd name="T17" fmla="*/ 2 h 515"/>
                <a:gd name="T18" fmla="*/ 221 w 293"/>
                <a:gd name="T19" fmla="*/ 23 h 515"/>
                <a:gd name="T20" fmla="*/ 258 w 293"/>
                <a:gd name="T21" fmla="*/ 60 h 515"/>
                <a:gd name="T22" fmla="*/ 279 w 293"/>
                <a:gd name="T23" fmla="*/ 109 h 515"/>
                <a:gd name="T24" fmla="*/ 280 w 293"/>
                <a:gd name="T25" fmla="*/ 151 h 515"/>
                <a:gd name="T26" fmla="*/ 274 w 293"/>
                <a:gd name="T27" fmla="*/ 180 h 515"/>
                <a:gd name="T28" fmla="*/ 261 w 293"/>
                <a:gd name="T29" fmla="*/ 206 h 515"/>
                <a:gd name="T30" fmla="*/ 244 w 293"/>
                <a:gd name="T31" fmla="*/ 229 h 515"/>
                <a:gd name="T32" fmla="*/ 227 w 293"/>
                <a:gd name="T33" fmla="*/ 243 h 515"/>
                <a:gd name="T34" fmla="*/ 214 w 293"/>
                <a:gd name="T35" fmla="*/ 252 h 515"/>
                <a:gd name="T36" fmla="*/ 209 w 293"/>
                <a:gd name="T37" fmla="*/ 262 h 515"/>
                <a:gd name="T38" fmla="*/ 214 w 293"/>
                <a:gd name="T39" fmla="*/ 276 h 515"/>
                <a:gd name="T40" fmla="*/ 226 w 293"/>
                <a:gd name="T41" fmla="*/ 314 h 515"/>
                <a:gd name="T42" fmla="*/ 248 w 293"/>
                <a:gd name="T43" fmla="*/ 381 h 515"/>
                <a:gd name="T44" fmla="*/ 270 w 293"/>
                <a:gd name="T45" fmla="*/ 449 h 515"/>
                <a:gd name="T46" fmla="*/ 288 w 293"/>
                <a:gd name="T47" fmla="*/ 501 h 515"/>
                <a:gd name="T48" fmla="*/ 284 w 293"/>
                <a:gd name="T49" fmla="*/ 515 h 515"/>
                <a:gd name="T50" fmla="*/ 256 w 293"/>
                <a:gd name="T51" fmla="*/ 515 h 515"/>
                <a:gd name="T52" fmla="*/ 216 w 293"/>
                <a:gd name="T53" fmla="*/ 515 h 515"/>
                <a:gd name="T54" fmla="*/ 170 w 293"/>
                <a:gd name="T55" fmla="*/ 515 h 515"/>
                <a:gd name="T56" fmla="*/ 123 w 293"/>
                <a:gd name="T57" fmla="*/ 515 h 515"/>
                <a:gd name="T58" fmla="*/ 76 w 293"/>
                <a:gd name="T59" fmla="*/ 515 h 515"/>
                <a:gd name="T60" fmla="*/ 37 w 293"/>
                <a:gd name="T61" fmla="*/ 515 h 515"/>
                <a:gd name="T62" fmla="*/ 9 w 293"/>
                <a:gd name="T63" fmla="*/ 515 h 515"/>
                <a:gd name="T64" fmla="*/ 5 w 293"/>
                <a:gd name="T65" fmla="*/ 501 h 515"/>
                <a:gd name="T66" fmla="*/ 23 w 293"/>
                <a:gd name="T67" fmla="*/ 449 h 515"/>
                <a:gd name="T68" fmla="*/ 45 w 293"/>
                <a:gd name="T69" fmla="*/ 382 h 515"/>
                <a:gd name="T70" fmla="*/ 68 w 293"/>
                <a:gd name="T71" fmla="*/ 314 h 515"/>
                <a:gd name="T72" fmla="*/ 80 w 293"/>
                <a:gd name="T73" fmla="*/ 278 h 515"/>
                <a:gd name="T74" fmla="*/ 85 w 293"/>
                <a:gd name="T75" fmla="*/ 262 h 515"/>
                <a:gd name="T76" fmla="*/ 79 w 293"/>
                <a:gd name="T77" fmla="*/ 253 h 515"/>
                <a:gd name="T78" fmla="*/ 66 w 293"/>
                <a:gd name="T79" fmla="*/ 244 h 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515"/>
                <a:gd name="T122" fmla="*/ 293 w 293"/>
                <a:gd name="T123" fmla="*/ 515 h 5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515">
                  <a:moveTo>
                    <a:pt x="60" y="240"/>
                  </a:moveTo>
                  <a:lnTo>
                    <a:pt x="49" y="230"/>
                  </a:lnTo>
                  <a:lnTo>
                    <a:pt x="40" y="219"/>
                  </a:lnTo>
                  <a:lnTo>
                    <a:pt x="32" y="208"/>
                  </a:lnTo>
                  <a:lnTo>
                    <a:pt x="25" y="194"/>
                  </a:lnTo>
                  <a:lnTo>
                    <a:pt x="19" y="181"/>
                  </a:lnTo>
                  <a:lnTo>
                    <a:pt x="15" y="166"/>
                  </a:lnTo>
                  <a:lnTo>
                    <a:pt x="13" y="151"/>
                  </a:lnTo>
                  <a:lnTo>
                    <a:pt x="12" y="135"/>
                  </a:lnTo>
                  <a:lnTo>
                    <a:pt x="14" y="109"/>
                  </a:lnTo>
                  <a:lnTo>
                    <a:pt x="22" y="83"/>
                  </a:lnTo>
                  <a:lnTo>
                    <a:pt x="35" y="60"/>
                  </a:lnTo>
                  <a:lnTo>
                    <a:pt x="50" y="40"/>
                  </a:lnTo>
                  <a:lnTo>
                    <a:pt x="70" y="23"/>
                  </a:lnTo>
                  <a:lnTo>
                    <a:pt x="94" y="11"/>
                  </a:lnTo>
                  <a:lnTo>
                    <a:pt x="119" y="2"/>
                  </a:lnTo>
                  <a:lnTo>
                    <a:pt x="146" y="0"/>
                  </a:lnTo>
                  <a:lnTo>
                    <a:pt x="173" y="2"/>
                  </a:lnTo>
                  <a:lnTo>
                    <a:pt x="198" y="11"/>
                  </a:lnTo>
                  <a:lnTo>
                    <a:pt x="221" y="23"/>
                  </a:lnTo>
                  <a:lnTo>
                    <a:pt x="241" y="40"/>
                  </a:lnTo>
                  <a:lnTo>
                    <a:pt x="258" y="60"/>
                  </a:lnTo>
                  <a:lnTo>
                    <a:pt x="270" y="83"/>
                  </a:lnTo>
                  <a:lnTo>
                    <a:pt x="279" y="109"/>
                  </a:lnTo>
                  <a:lnTo>
                    <a:pt x="281" y="135"/>
                  </a:lnTo>
                  <a:lnTo>
                    <a:pt x="280" y="151"/>
                  </a:lnTo>
                  <a:lnTo>
                    <a:pt x="278" y="165"/>
                  </a:lnTo>
                  <a:lnTo>
                    <a:pt x="274" y="180"/>
                  </a:lnTo>
                  <a:lnTo>
                    <a:pt x="268" y="193"/>
                  </a:lnTo>
                  <a:lnTo>
                    <a:pt x="261" y="206"/>
                  </a:lnTo>
                  <a:lnTo>
                    <a:pt x="254" y="218"/>
                  </a:lnTo>
                  <a:lnTo>
                    <a:pt x="244" y="229"/>
                  </a:lnTo>
                  <a:lnTo>
                    <a:pt x="234" y="239"/>
                  </a:lnTo>
                  <a:lnTo>
                    <a:pt x="227" y="243"/>
                  </a:lnTo>
                  <a:lnTo>
                    <a:pt x="220" y="248"/>
                  </a:lnTo>
                  <a:lnTo>
                    <a:pt x="214" y="252"/>
                  </a:lnTo>
                  <a:lnTo>
                    <a:pt x="207" y="256"/>
                  </a:lnTo>
                  <a:lnTo>
                    <a:pt x="209" y="262"/>
                  </a:lnTo>
                  <a:lnTo>
                    <a:pt x="211" y="269"/>
                  </a:lnTo>
                  <a:lnTo>
                    <a:pt x="214" y="276"/>
                  </a:lnTo>
                  <a:lnTo>
                    <a:pt x="216" y="285"/>
                  </a:lnTo>
                  <a:lnTo>
                    <a:pt x="226" y="314"/>
                  </a:lnTo>
                  <a:lnTo>
                    <a:pt x="237" y="346"/>
                  </a:lnTo>
                  <a:lnTo>
                    <a:pt x="248" y="381"/>
                  </a:lnTo>
                  <a:lnTo>
                    <a:pt x="259" y="417"/>
                  </a:lnTo>
                  <a:lnTo>
                    <a:pt x="270" y="449"/>
                  </a:lnTo>
                  <a:lnTo>
                    <a:pt x="280" y="478"/>
                  </a:lnTo>
                  <a:lnTo>
                    <a:pt x="288" y="501"/>
                  </a:lnTo>
                  <a:lnTo>
                    <a:pt x="293" y="515"/>
                  </a:lnTo>
                  <a:lnTo>
                    <a:pt x="284" y="515"/>
                  </a:lnTo>
                  <a:lnTo>
                    <a:pt x="271" y="515"/>
                  </a:lnTo>
                  <a:lnTo>
                    <a:pt x="256" y="515"/>
                  </a:lnTo>
                  <a:lnTo>
                    <a:pt x="237" y="515"/>
                  </a:lnTo>
                  <a:lnTo>
                    <a:pt x="216" y="515"/>
                  </a:lnTo>
                  <a:lnTo>
                    <a:pt x="194" y="515"/>
                  </a:lnTo>
                  <a:lnTo>
                    <a:pt x="170" y="515"/>
                  </a:lnTo>
                  <a:lnTo>
                    <a:pt x="146" y="515"/>
                  </a:lnTo>
                  <a:lnTo>
                    <a:pt x="123" y="515"/>
                  </a:lnTo>
                  <a:lnTo>
                    <a:pt x="98" y="515"/>
                  </a:lnTo>
                  <a:lnTo>
                    <a:pt x="76" y="515"/>
                  </a:lnTo>
                  <a:lnTo>
                    <a:pt x="56" y="515"/>
                  </a:lnTo>
                  <a:lnTo>
                    <a:pt x="37" y="515"/>
                  </a:lnTo>
                  <a:lnTo>
                    <a:pt x="22" y="515"/>
                  </a:lnTo>
                  <a:lnTo>
                    <a:pt x="9" y="515"/>
                  </a:lnTo>
                  <a:lnTo>
                    <a:pt x="0" y="515"/>
                  </a:lnTo>
                  <a:lnTo>
                    <a:pt x="5" y="501"/>
                  </a:lnTo>
                  <a:lnTo>
                    <a:pt x="13" y="478"/>
                  </a:lnTo>
                  <a:lnTo>
                    <a:pt x="23" y="449"/>
                  </a:lnTo>
                  <a:lnTo>
                    <a:pt x="34" y="417"/>
                  </a:lnTo>
                  <a:lnTo>
                    <a:pt x="45" y="382"/>
                  </a:lnTo>
                  <a:lnTo>
                    <a:pt x="57" y="348"/>
                  </a:lnTo>
                  <a:lnTo>
                    <a:pt x="68" y="314"/>
                  </a:lnTo>
                  <a:lnTo>
                    <a:pt x="77" y="286"/>
                  </a:lnTo>
                  <a:lnTo>
                    <a:pt x="80" y="278"/>
                  </a:lnTo>
                  <a:lnTo>
                    <a:pt x="83" y="269"/>
                  </a:lnTo>
                  <a:lnTo>
                    <a:pt x="85" y="262"/>
                  </a:lnTo>
                  <a:lnTo>
                    <a:pt x="87" y="256"/>
                  </a:lnTo>
                  <a:lnTo>
                    <a:pt x="79" y="253"/>
                  </a:lnTo>
                  <a:lnTo>
                    <a:pt x="73" y="249"/>
                  </a:lnTo>
                  <a:lnTo>
                    <a:pt x="66" y="244"/>
                  </a:lnTo>
                  <a:lnTo>
                    <a:pt x="60" y="240"/>
                  </a:lnTo>
                  <a:close/>
                </a:path>
              </a:pathLst>
            </a:custGeom>
            <a:solidFill>
              <a:srgbClr val="3F9EFF"/>
            </a:solidFill>
            <a:ln w="9525">
              <a:noFill/>
              <a:round/>
              <a:headEnd/>
              <a:tailEnd/>
            </a:ln>
          </p:spPr>
          <p:txBody>
            <a:bodyPr/>
            <a:lstStyle/>
            <a:p>
              <a:endParaRPr lang="en-US">
                <a:latin typeface="Cambria" pitchFamily="18" charset="0"/>
              </a:endParaRPr>
            </a:p>
          </p:txBody>
        </p:sp>
        <p:sp>
          <p:nvSpPr>
            <p:cNvPr id="26690" name="Freeform 165"/>
            <p:cNvSpPr>
              <a:spLocks/>
            </p:cNvSpPr>
            <p:nvPr/>
          </p:nvSpPr>
          <p:spPr bwMode="auto">
            <a:xfrm>
              <a:off x="2018" y="2795"/>
              <a:ext cx="34" cy="34"/>
            </a:xfrm>
            <a:custGeom>
              <a:avLst/>
              <a:gdLst>
                <a:gd name="T0" fmla="*/ 102 w 102"/>
                <a:gd name="T1" fmla="*/ 51 h 102"/>
                <a:gd name="T2" fmla="*/ 101 w 102"/>
                <a:gd name="T3" fmla="*/ 61 h 102"/>
                <a:gd name="T4" fmla="*/ 98 w 102"/>
                <a:gd name="T5" fmla="*/ 71 h 102"/>
                <a:gd name="T6" fmla="*/ 93 w 102"/>
                <a:gd name="T7" fmla="*/ 80 h 102"/>
                <a:gd name="T8" fmla="*/ 88 w 102"/>
                <a:gd name="T9" fmla="*/ 88 h 102"/>
                <a:gd name="T10" fmla="*/ 80 w 102"/>
                <a:gd name="T11" fmla="*/ 93 h 102"/>
                <a:gd name="T12" fmla="*/ 71 w 102"/>
                <a:gd name="T13" fmla="*/ 98 h 102"/>
                <a:gd name="T14" fmla="*/ 61 w 102"/>
                <a:gd name="T15" fmla="*/ 101 h 102"/>
                <a:gd name="T16" fmla="*/ 51 w 102"/>
                <a:gd name="T17" fmla="*/ 102 h 102"/>
                <a:gd name="T18" fmla="*/ 41 w 102"/>
                <a:gd name="T19" fmla="*/ 101 h 102"/>
                <a:gd name="T20" fmla="*/ 31 w 102"/>
                <a:gd name="T21" fmla="*/ 98 h 102"/>
                <a:gd name="T22" fmla="*/ 22 w 102"/>
                <a:gd name="T23" fmla="*/ 93 h 102"/>
                <a:gd name="T24" fmla="*/ 16 w 102"/>
                <a:gd name="T25" fmla="*/ 88 h 102"/>
                <a:gd name="T26" fmla="*/ 9 w 102"/>
                <a:gd name="T27" fmla="*/ 80 h 102"/>
                <a:gd name="T28" fmla="*/ 4 w 102"/>
                <a:gd name="T29" fmla="*/ 71 h 102"/>
                <a:gd name="T30" fmla="*/ 1 w 102"/>
                <a:gd name="T31" fmla="*/ 61 h 102"/>
                <a:gd name="T32" fmla="*/ 0 w 102"/>
                <a:gd name="T33" fmla="*/ 51 h 102"/>
                <a:gd name="T34" fmla="*/ 1 w 102"/>
                <a:gd name="T35" fmla="*/ 41 h 102"/>
                <a:gd name="T36" fmla="*/ 4 w 102"/>
                <a:gd name="T37" fmla="*/ 31 h 102"/>
                <a:gd name="T38" fmla="*/ 9 w 102"/>
                <a:gd name="T39" fmla="*/ 22 h 102"/>
                <a:gd name="T40" fmla="*/ 16 w 102"/>
                <a:gd name="T41" fmla="*/ 16 h 102"/>
                <a:gd name="T42" fmla="*/ 22 w 102"/>
                <a:gd name="T43" fmla="*/ 9 h 102"/>
                <a:gd name="T44" fmla="*/ 31 w 102"/>
                <a:gd name="T45" fmla="*/ 5 h 102"/>
                <a:gd name="T46" fmla="*/ 41 w 102"/>
                <a:gd name="T47" fmla="*/ 1 h 102"/>
                <a:gd name="T48" fmla="*/ 51 w 102"/>
                <a:gd name="T49" fmla="*/ 0 h 102"/>
                <a:gd name="T50" fmla="*/ 61 w 102"/>
                <a:gd name="T51" fmla="*/ 1 h 102"/>
                <a:gd name="T52" fmla="*/ 71 w 102"/>
                <a:gd name="T53" fmla="*/ 5 h 102"/>
                <a:gd name="T54" fmla="*/ 80 w 102"/>
                <a:gd name="T55" fmla="*/ 9 h 102"/>
                <a:gd name="T56" fmla="*/ 88 w 102"/>
                <a:gd name="T57" fmla="*/ 16 h 102"/>
                <a:gd name="T58" fmla="*/ 93 w 102"/>
                <a:gd name="T59" fmla="*/ 22 h 102"/>
                <a:gd name="T60" fmla="*/ 98 w 102"/>
                <a:gd name="T61" fmla="*/ 31 h 102"/>
                <a:gd name="T62" fmla="*/ 101 w 102"/>
                <a:gd name="T63" fmla="*/ 41 h 102"/>
                <a:gd name="T64" fmla="*/ 102 w 102"/>
                <a:gd name="T65" fmla="*/ 51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2"/>
                <a:gd name="T100" fmla="*/ 0 h 102"/>
                <a:gd name="T101" fmla="*/ 102 w 102"/>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2" h="102">
                  <a:moveTo>
                    <a:pt x="102" y="51"/>
                  </a:moveTo>
                  <a:lnTo>
                    <a:pt x="101" y="61"/>
                  </a:lnTo>
                  <a:lnTo>
                    <a:pt x="98" y="71"/>
                  </a:lnTo>
                  <a:lnTo>
                    <a:pt x="93" y="80"/>
                  </a:lnTo>
                  <a:lnTo>
                    <a:pt x="88" y="88"/>
                  </a:lnTo>
                  <a:lnTo>
                    <a:pt x="80" y="93"/>
                  </a:lnTo>
                  <a:lnTo>
                    <a:pt x="71" y="98"/>
                  </a:lnTo>
                  <a:lnTo>
                    <a:pt x="61" y="101"/>
                  </a:lnTo>
                  <a:lnTo>
                    <a:pt x="51" y="102"/>
                  </a:lnTo>
                  <a:lnTo>
                    <a:pt x="41" y="101"/>
                  </a:lnTo>
                  <a:lnTo>
                    <a:pt x="31" y="98"/>
                  </a:lnTo>
                  <a:lnTo>
                    <a:pt x="22" y="93"/>
                  </a:lnTo>
                  <a:lnTo>
                    <a:pt x="16" y="88"/>
                  </a:lnTo>
                  <a:lnTo>
                    <a:pt x="9" y="80"/>
                  </a:lnTo>
                  <a:lnTo>
                    <a:pt x="4" y="71"/>
                  </a:lnTo>
                  <a:lnTo>
                    <a:pt x="1" y="61"/>
                  </a:lnTo>
                  <a:lnTo>
                    <a:pt x="0" y="51"/>
                  </a:lnTo>
                  <a:lnTo>
                    <a:pt x="1" y="41"/>
                  </a:lnTo>
                  <a:lnTo>
                    <a:pt x="4" y="31"/>
                  </a:lnTo>
                  <a:lnTo>
                    <a:pt x="9" y="22"/>
                  </a:lnTo>
                  <a:lnTo>
                    <a:pt x="16" y="16"/>
                  </a:lnTo>
                  <a:lnTo>
                    <a:pt x="22" y="9"/>
                  </a:lnTo>
                  <a:lnTo>
                    <a:pt x="31" y="5"/>
                  </a:lnTo>
                  <a:lnTo>
                    <a:pt x="41" y="1"/>
                  </a:lnTo>
                  <a:lnTo>
                    <a:pt x="51" y="0"/>
                  </a:lnTo>
                  <a:lnTo>
                    <a:pt x="61" y="1"/>
                  </a:lnTo>
                  <a:lnTo>
                    <a:pt x="71" y="5"/>
                  </a:lnTo>
                  <a:lnTo>
                    <a:pt x="80" y="9"/>
                  </a:lnTo>
                  <a:lnTo>
                    <a:pt x="88" y="16"/>
                  </a:lnTo>
                  <a:lnTo>
                    <a:pt x="93" y="22"/>
                  </a:lnTo>
                  <a:lnTo>
                    <a:pt x="98" y="31"/>
                  </a:lnTo>
                  <a:lnTo>
                    <a:pt x="101" y="41"/>
                  </a:lnTo>
                  <a:lnTo>
                    <a:pt x="102" y="51"/>
                  </a:lnTo>
                  <a:close/>
                </a:path>
              </a:pathLst>
            </a:custGeom>
            <a:solidFill>
              <a:srgbClr val="B2FF4C"/>
            </a:solidFill>
            <a:ln w="9525">
              <a:noFill/>
              <a:round/>
              <a:headEnd/>
              <a:tailEnd/>
            </a:ln>
          </p:spPr>
          <p:txBody>
            <a:bodyPr/>
            <a:lstStyle/>
            <a:p>
              <a:endParaRPr lang="en-US">
                <a:latin typeface="Cambria" pitchFamily="18" charset="0"/>
              </a:endParaRPr>
            </a:p>
          </p:txBody>
        </p:sp>
        <p:sp>
          <p:nvSpPr>
            <p:cNvPr id="26691" name="Freeform 166"/>
            <p:cNvSpPr>
              <a:spLocks/>
            </p:cNvSpPr>
            <p:nvPr/>
          </p:nvSpPr>
          <p:spPr bwMode="auto">
            <a:xfrm>
              <a:off x="2330" y="2568"/>
              <a:ext cx="51" cy="51"/>
            </a:xfrm>
            <a:custGeom>
              <a:avLst/>
              <a:gdLst>
                <a:gd name="T0" fmla="*/ 153 w 153"/>
                <a:gd name="T1" fmla="*/ 77 h 152"/>
                <a:gd name="T2" fmla="*/ 152 w 153"/>
                <a:gd name="T3" fmla="*/ 92 h 152"/>
                <a:gd name="T4" fmla="*/ 147 w 153"/>
                <a:gd name="T5" fmla="*/ 107 h 152"/>
                <a:gd name="T6" fmla="*/ 140 w 153"/>
                <a:gd name="T7" fmla="*/ 119 h 152"/>
                <a:gd name="T8" fmla="*/ 131 w 153"/>
                <a:gd name="T9" fmla="*/ 130 h 152"/>
                <a:gd name="T10" fmla="*/ 120 w 153"/>
                <a:gd name="T11" fmla="*/ 140 h 152"/>
                <a:gd name="T12" fmla="*/ 106 w 153"/>
                <a:gd name="T13" fmla="*/ 147 h 152"/>
                <a:gd name="T14" fmla="*/ 92 w 153"/>
                <a:gd name="T15" fmla="*/ 151 h 152"/>
                <a:gd name="T16" fmla="*/ 76 w 153"/>
                <a:gd name="T17" fmla="*/ 152 h 152"/>
                <a:gd name="T18" fmla="*/ 61 w 153"/>
                <a:gd name="T19" fmla="*/ 151 h 152"/>
                <a:gd name="T20" fmla="*/ 46 w 153"/>
                <a:gd name="T21" fmla="*/ 147 h 152"/>
                <a:gd name="T22" fmla="*/ 33 w 153"/>
                <a:gd name="T23" fmla="*/ 140 h 152"/>
                <a:gd name="T24" fmla="*/ 22 w 153"/>
                <a:gd name="T25" fmla="*/ 130 h 152"/>
                <a:gd name="T26" fmla="*/ 13 w 153"/>
                <a:gd name="T27" fmla="*/ 119 h 152"/>
                <a:gd name="T28" fmla="*/ 5 w 153"/>
                <a:gd name="T29" fmla="*/ 107 h 152"/>
                <a:gd name="T30" fmla="*/ 1 w 153"/>
                <a:gd name="T31" fmla="*/ 92 h 152"/>
                <a:gd name="T32" fmla="*/ 0 w 153"/>
                <a:gd name="T33" fmla="*/ 77 h 152"/>
                <a:gd name="T34" fmla="*/ 1 w 153"/>
                <a:gd name="T35" fmla="*/ 61 h 152"/>
                <a:gd name="T36" fmla="*/ 5 w 153"/>
                <a:gd name="T37" fmla="*/ 47 h 152"/>
                <a:gd name="T38" fmla="*/ 13 w 153"/>
                <a:gd name="T39" fmla="*/ 33 h 152"/>
                <a:gd name="T40" fmla="*/ 22 w 153"/>
                <a:gd name="T41" fmla="*/ 22 h 152"/>
                <a:gd name="T42" fmla="*/ 33 w 153"/>
                <a:gd name="T43" fmla="*/ 13 h 152"/>
                <a:gd name="T44" fmla="*/ 46 w 153"/>
                <a:gd name="T45" fmla="*/ 6 h 152"/>
                <a:gd name="T46" fmla="*/ 61 w 153"/>
                <a:gd name="T47" fmla="*/ 1 h 152"/>
                <a:gd name="T48" fmla="*/ 76 w 153"/>
                <a:gd name="T49" fmla="*/ 0 h 152"/>
                <a:gd name="T50" fmla="*/ 92 w 153"/>
                <a:gd name="T51" fmla="*/ 1 h 152"/>
                <a:gd name="T52" fmla="*/ 106 w 153"/>
                <a:gd name="T53" fmla="*/ 6 h 152"/>
                <a:gd name="T54" fmla="*/ 120 w 153"/>
                <a:gd name="T55" fmla="*/ 13 h 152"/>
                <a:gd name="T56" fmla="*/ 131 w 153"/>
                <a:gd name="T57" fmla="*/ 22 h 152"/>
                <a:gd name="T58" fmla="*/ 140 w 153"/>
                <a:gd name="T59" fmla="*/ 33 h 152"/>
                <a:gd name="T60" fmla="*/ 147 w 153"/>
                <a:gd name="T61" fmla="*/ 47 h 152"/>
                <a:gd name="T62" fmla="*/ 152 w 153"/>
                <a:gd name="T63" fmla="*/ 61 h 152"/>
                <a:gd name="T64" fmla="*/ 153 w 153"/>
                <a:gd name="T65" fmla="*/ 7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152"/>
                <a:gd name="T101" fmla="*/ 153 w 153"/>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152">
                  <a:moveTo>
                    <a:pt x="153" y="77"/>
                  </a:moveTo>
                  <a:lnTo>
                    <a:pt x="152" y="92"/>
                  </a:lnTo>
                  <a:lnTo>
                    <a:pt x="147" y="107"/>
                  </a:lnTo>
                  <a:lnTo>
                    <a:pt x="140" y="119"/>
                  </a:lnTo>
                  <a:lnTo>
                    <a:pt x="131" y="130"/>
                  </a:lnTo>
                  <a:lnTo>
                    <a:pt x="120" y="140"/>
                  </a:lnTo>
                  <a:lnTo>
                    <a:pt x="106" y="147"/>
                  </a:lnTo>
                  <a:lnTo>
                    <a:pt x="92" y="151"/>
                  </a:lnTo>
                  <a:lnTo>
                    <a:pt x="76" y="152"/>
                  </a:lnTo>
                  <a:lnTo>
                    <a:pt x="61" y="151"/>
                  </a:lnTo>
                  <a:lnTo>
                    <a:pt x="46" y="147"/>
                  </a:lnTo>
                  <a:lnTo>
                    <a:pt x="33" y="140"/>
                  </a:lnTo>
                  <a:lnTo>
                    <a:pt x="22" y="130"/>
                  </a:lnTo>
                  <a:lnTo>
                    <a:pt x="13" y="119"/>
                  </a:lnTo>
                  <a:lnTo>
                    <a:pt x="5" y="107"/>
                  </a:lnTo>
                  <a:lnTo>
                    <a:pt x="1" y="92"/>
                  </a:lnTo>
                  <a:lnTo>
                    <a:pt x="0" y="77"/>
                  </a:lnTo>
                  <a:lnTo>
                    <a:pt x="1" y="61"/>
                  </a:lnTo>
                  <a:lnTo>
                    <a:pt x="5" y="47"/>
                  </a:lnTo>
                  <a:lnTo>
                    <a:pt x="13" y="33"/>
                  </a:lnTo>
                  <a:lnTo>
                    <a:pt x="22" y="22"/>
                  </a:lnTo>
                  <a:lnTo>
                    <a:pt x="33" y="13"/>
                  </a:lnTo>
                  <a:lnTo>
                    <a:pt x="46" y="6"/>
                  </a:lnTo>
                  <a:lnTo>
                    <a:pt x="61" y="1"/>
                  </a:lnTo>
                  <a:lnTo>
                    <a:pt x="76" y="0"/>
                  </a:lnTo>
                  <a:lnTo>
                    <a:pt x="92" y="1"/>
                  </a:lnTo>
                  <a:lnTo>
                    <a:pt x="106" y="6"/>
                  </a:lnTo>
                  <a:lnTo>
                    <a:pt x="120" y="13"/>
                  </a:lnTo>
                  <a:lnTo>
                    <a:pt x="131" y="22"/>
                  </a:lnTo>
                  <a:lnTo>
                    <a:pt x="140" y="33"/>
                  </a:lnTo>
                  <a:lnTo>
                    <a:pt x="147" y="47"/>
                  </a:lnTo>
                  <a:lnTo>
                    <a:pt x="152" y="61"/>
                  </a:lnTo>
                  <a:lnTo>
                    <a:pt x="153" y="77"/>
                  </a:lnTo>
                  <a:close/>
                </a:path>
              </a:pathLst>
            </a:custGeom>
            <a:solidFill>
              <a:srgbClr val="B2FF4C"/>
            </a:solidFill>
            <a:ln w="9525">
              <a:noFill/>
              <a:round/>
              <a:headEnd/>
              <a:tailEnd/>
            </a:ln>
          </p:spPr>
          <p:txBody>
            <a:bodyPr/>
            <a:lstStyle/>
            <a:p>
              <a:endParaRPr lang="en-US">
                <a:latin typeface="Cambria" pitchFamily="18" charset="0"/>
              </a:endParaRPr>
            </a:p>
          </p:txBody>
        </p:sp>
        <p:sp>
          <p:nvSpPr>
            <p:cNvPr id="26692" name="Freeform 167"/>
            <p:cNvSpPr>
              <a:spLocks/>
            </p:cNvSpPr>
            <p:nvPr/>
          </p:nvSpPr>
          <p:spPr bwMode="auto">
            <a:xfrm>
              <a:off x="2246" y="2739"/>
              <a:ext cx="79" cy="109"/>
            </a:xfrm>
            <a:custGeom>
              <a:avLst/>
              <a:gdLst>
                <a:gd name="T0" fmla="*/ 202 w 238"/>
                <a:gd name="T1" fmla="*/ 7 h 329"/>
                <a:gd name="T2" fmla="*/ 195 w 238"/>
                <a:gd name="T3" fmla="*/ 3 h 329"/>
                <a:gd name="T4" fmla="*/ 188 w 238"/>
                <a:gd name="T5" fmla="*/ 1 h 329"/>
                <a:gd name="T6" fmla="*/ 182 w 238"/>
                <a:gd name="T7" fmla="*/ 0 h 329"/>
                <a:gd name="T8" fmla="*/ 175 w 238"/>
                <a:gd name="T9" fmla="*/ 0 h 329"/>
                <a:gd name="T10" fmla="*/ 168 w 238"/>
                <a:gd name="T11" fmla="*/ 1 h 329"/>
                <a:gd name="T12" fmla="*/ 162 w 238"/>
                <a:gd name="T13" fmla="*/ 1 h 329"/>
                <a:gd name="T14" fmla="*/ 156 w 238"/>
                <a:gd name="T15" fmla="*/ 3 h 329"/>
                <a:gd name="T16" fmla="*/ 151 w 238"/>
                <a:gd name="T17" fmla="*/ 4 h 329"/>
                <a:gd name="T18" fmla="*/ 134 w 238"/>
                <a:gd name="T19" fmla="*/ 11 h 329"/>
                <a:gd name="T20" fmla="*/ 119 w 238"/>
                <a:gd name="T21" fmla="*/ 20 h 329"/>
                <a:gd name="T22" fmla="*/ 102 w 238"/>
                <a:gd name="T23" fmla="*/ 31 h 329"/>
                <a:gd name="T24" fmla="*/ 86 w 238"/>
                <a:gd name="T25" fmla="*/ 46 h 329"/>
                <a:gd name="T26" fmla="*/ 72 w 238"/>
                <a:gd name="T27" fmla="*/ 61 h 329"/>
                <a:gd name="T28" fmla="*/ 57 w 238"/>
                <a:gd name="T29" fmla="*/ 79 h 329"/>
                <a:gd name="T30" fmla="*/ 44 w 238"/>
                <a:gd name="T31" fmla="*/ 98 h 329"/>
                <a:gd name="T32" fmla="*/ 32 w 238"/>
                <a:gd name="T33" fmla="*/ 119 h 329"/>
                <a:gd name="T34" fmla="*/ 17 w 238"/>
                <a:gd name="T35" fmla="*/ 151 h 329"/>
                <a:gd name="T36" fmla="*/ 7 w 238"/>
                <a:gd name="T37" fmla="*/ 183 h 329"/>
                <a:gd name="T38" fmla="*/ 2 w 238"/>
                <a:gd name="T39" fmla="*/ 215 h 329"/>
                <a:gd name="T40" fmla="*/ 0 w 238"/>
                <a:gd name="T41" fmla="*/ 243 h 329"/>
                <a:gd name="T42" fmla="*/ 3 w 238"/>
                <a:gd name="T43" fmla="*/ 270 h 329"/>
                <a:gd name="T44" fmla="*/ 10 w 238"/>
                <a:gd name="T45" fmla="*/ 292 h 329"/>
                <a:gd name="T46" fmla="*/ 21 w 238"/>
                <a:gd name="T47" fmla="*/ 311 h 329"/>
                <a:gd name="T48" fmla="*/ 36 w 238"/>
                <a:gd name="T49" fmla="*/ 323 h 329"/>
                <a:gd name="T50" fmla="*/ 55 w 238"/>
                <a:gd name="T51" fmla="*/ 329 h 329"/>
                <a:gd name="T52" fmla="*/ 76 w 238"/>
                <a:gd name="T53" fmla="*/ 328 h 329"/>
                <a:gd name="T54" fmla="*/ 99 w 238"/>
                <a:gd name="T55" fmla="*/ 321 h 329"/>
                <a:gd name="T56" fmla="*/ 122 w 238"/>
                <a:gd name="T57" fmla="*/ 308 h 329"/>
                <a:gd name="T58" fmla="*/ 144 w 238"/>
                <a:gd name="T59" fmla="*/ 290 h 329"/>
                <a:gd name="T60" fmla="*/ 166 w 238"/>
                <a:gd name="T61" fmla="*/ 268 h 329"/>
                <a:gd name="T62" fmla="*/ 187 w 238"/>
                <a:gd name="T63" fmla="*/ 240 h 329"/>
                <a:gd name="T64" fmla="*/ 205 w 238"/>
                <a:gd name="T65" fmla="*/ 210 h 329"/>
                <a:gd name="T66" fmla="*/ 220 w 238"/>
                <a:gd name="T67" fmla="*/ 178 h 329"/>
                <a:gd name="T68" fmla="*/ 231 w 238"/>
                <a:gd name="T69" fmla="*/ 146 h 329"/>
                <a:gd name="T70" fmla="*/ 236 w 238"/>
                <a:gd name="T71" fmla="*/ 115 h 329"/>
                <a:gd name="T72" fmla="*/ 238 w 238"/>
                <a:gd name="T73" fmla="*/ 86 h 329"/>
                <a:gd name="T74" fmla="*/ 235 w 238"/>
                <a:gd name="T75" fmla="*/ 59 h 329"/>
                <a:gd name="T76" fmla="*/ 228 w 238"/>
                <a:gd name="T77" fmla="*/ 37 h 329"/>
                <a:gd name="T78" fmla="*/ 217 w 238"/>
                <a:gd name="T79" fmla="*/ 19 h 329"/>
                <a:gd name="T80" fmla="*/ 202 w 238"/>
                <a:gd name="T81" fmla="*/ 7 h 3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8"/>
                <a:gd name="T124" fmla="*/ 0 h 329"/>
                <a:gd name="T125" fmla="*/ 238 w 238"/>
                <a:gd name="T126" fmla="*/ 329 h 3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8" h="329">
                  <a:moveTo>
                    <a:pt x="202" y="7"/>
                  </a:moveTo>
                  <a:lnTo>
                    <a:pt x="195" y="3"/>
                  </a:lnTo>
                  <a:lnTo>
                    <a:pt x="188" y="1"/>
                  </a:lnTo>
                  <a:lnTo>
                    <a:pt x="182" y="0"/>
                  </a:lnTo>
                  <a:lnTo>
                    <a:pt x="175" y="0"/>
                  </a:lnTo>
                  <a:lnTo>
                    <a:pt x="168" y="1"/>
                  </a:lnTo>
                  <a:lnTo>
                    <a:pt x="162" y="1"/>
                  </a:lnTo>
                  <a:lnTo>
                    <a:pt x="156" y="3"/>
                  </a:lnTo>
                  <a:lnTo>
                    <a:pt x="151" y="4"/>
                  </a:lnTo>
                  <a:lnTo>
                    <a:pt x="134" y="11"/>
                  </a:lnTo>
                  <a:lnTo>
                    <a:pt x="119" y="20"/>
                  </a:lnTo>
                  <a:lnTo>
                    <a:pt x="102" y="31"/>
                  </a:lnTo>
                  <a:lnTo>
                    <a:pt x="86" y="46"/>
                  </a:lnTo>
                  <a:lnTo>
                    <a:pt x="72" y="61"/>
                  </a:lnTo>
                  <a:lnTo>
                    <a:pt x="57" y="79"/>
                  </a:lnTo>
                  <a:lnTo>
                    <a:pt x="44" y="98"/>
                  </a:lnTo>
                  <a:lnTo>
                    <a:pt x="32" y="119"/>
                  </a:lnTo>
                  <a:lnTo>
                    <a:pt x="17" y="151"/>
                  </a:lnTo>
                  <a:lnTo>
                    <a:pt x="7" y="183"/>
                  </a:lnTo>
                  <a:lnTo>
                    <a:pt x="2" y="215"/>
                  </a:lnTo>
                  <a:lnTo>
                    <a:pt x="0" y="243"/>
                  </a:lnTo>
                  <a:lnTo>
                    <a:pt x="3" y="270"/>
                  </a:lnTo>
                  <a:lnTo>
                    <a:pt x="10" y="292"/>
                  </a:lnTo>
                  <a:lnTo>
                    <a:pt x="21" y="311"/>
                  </a:lnTo>
                  <a:lnTo>
                    <a:pt x="36" y="323"/>
                  </a:lnTo>
                  <a:lnTo>
                    <a:pt x="55" y="329"/>
                  </a:lnTo>
                  <a:lnTo>
                    <a:pt x="76" y="328"/>
                  </a:lnTo>
                  <a:lnTo>
                    <a:pt x="99" y="321"/>
                  </a:lnTo>
                  <a:lnTo>
                    <a:pt x="122" y="308"/>
                  </a:lnTo>
                  <a:lnTo>
                    <a:pt x="144" y="290"/>
                  </a:lnTo>
                  <a:lnTo>
                    <a:pt x="166" y="268"/>
                  </a:lnTo>
                  <a:lnTo>
                    <a:pt x="187" y="240"/>
                  </a:lnTo>
                  <a:lnTo>
                    <a:pt x="205" y="210"/>
                  </a:lnTo>
                  <a:lnTo>
                    <a:pt x="220" y="178"/>
                  </a:lnTo>
                  <a:lnTo>
                    <a:pt x="231" y="146"/>
                  </a:lnTo>
                  <a:lnTo>
                    <a:pt x="236" y="115"/>
                  </a:lnTo>
                  <a:lnTo>
                    <a:pt x="238" y="86"/>
                  </a:lnTo>
                  <a:lnTo>
                    <a:pt x="235" y="59"/>
                  </a:lnTo>
                  <a:lnTo>
                    <a:pt x="228" y="37"/>
                  </a:lnTo>
                  <a:lnTo>
                    <a:pt x="217" y="19"/>
                  </a:lnTo>
                  <a:lnTo>
                    <a:pt x="202" y="7"/>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93" name="Freeform 168"/>
            <p:cNvSpPr>
              <a:spLocks/>
            </p:cNvSpPr>
            <p:nvPr/>
          </p:nvSpPr>
          <p:spPr bwMode="auto">
            <a:xfrm>
              <a:off x="2093" y="2689"/>
              <a:ext cx="157" cy="90"/>
            </a:xfrm>
            <a:custGeom>
              <a:avLst/>
              <a:gdLst>
                <a:gd name="T0" fmla="*/ 452 w 470"/>
                <a:gd name="T1" fmla="*/ 227 h 266"/>
                <a:gd name="T2" fmla="*/ 401 w 470"/>
                <a:gd name="T3" fmla="*/ 201 h 266"/>
                <a:gd name="T4" fmla="*/ 335 w 470"/>
                <a:gd name="T5" fmla="*/ 165 h 266"/>
                <a:gd name="T6" fmla="*/ 258 w 470"/>
                <a:gd name="T7" fmla="*/ 125 h 266"/>
                <a:gd name="T8" fmla="*/ 182 w 470"/>
                <a:gd name="T9" fmla="*/ 85 h 266"/>
                <a:gd name="T10" fmla="*/ 114 w 470"/>
                <a:gd name="T11" fmla="*/ 49 h 266"/>
                <a:gd name="T12" fmla="*/ 60 w 470"/>
                <a:gd name="T13" fmla="*/ 20 h 266"/>
                <a:gd name="T14" fmla="*/ 30 w 470"/>
                <a:gd name="T15" fmla="*/ 5 h 266"/>
                <a:gd name="T16" fmla="*/ 20 w 470"/>
                <a:gd name="T17" fmla="*/ 2 h 266"/>
                <a:gd name="T18" fmla="*/ 8 w 470"/>
                <a:gd name="T19" fmla="*/ 4 h 266"/>
                <a:gd name="T20" fmla="*/ 1 w 470"/>
                <a:gd name="T21" fmla="*/ 13 h 266"/>
                <a:gd name="T22" fmla="*/ 0 w 470"/>
                <a:gd name="T23" fmla="*/ 17 h 266"/>
                <a:gd name="T24" fmla="*/ 1 w 470"/>
                <a:gd name="T25" fmla="*/ 24 h 266"/>
                <a:gd name="T26" fmla="*/ 6 w 470"/>
                <a:gd name="T27" fmla="*/ 30 h 266"/>
                <a:gd name="T28" fmla="*/ 51 w 470"/>
                <a:gd name="T29" fmla="*/ 55 h 266"/>
                <a:gd name="T30" fmla="*/ 46 w 470"/>
                <a:gd name="T31" fmla="*/ 66 h 266"/>
                <a:gd name="T32" fmla="*/ 33 w 470"/>
                <a:gd name="T33" fmla="*/ 90 h 266"/>
                <a:gd name="T34" fmla="*/ 18 w 470"/>
                <a:gd name="T35" fmla="*/ 119 h 266"/>
                <a:gd name="T36" fmla="*/ 7 w 470"/>
                <a:gd name="T37" fmla="*/ 142 h 266"/>
                <a:gd name="T38" fmla="*/ 23 w 470"/>
                <a:gd name="T39" fmla="*/ 149 h 266"/>
                <a:gd name="T40" fmla="*/ 37 w 470"/>
                <a:gd name="T41" fmla="*/ 157 h 266"/>
                <a:gd name="T42" fmla="*/ 48 w 470"/>
                <a:gd name="T43" fmla="*/ 135 h 266"/>
                <a:gd name="T44" fmla="*/ 62 w 470"/>
                <a:gd name="T45" fmla="*/ 106 h 266"/>
                <a:gd name="T46" fmla="*/ 76 w 470"/>
                <a:gd name="T47" fmla="*/ 82 h 266"/>
                <a:gd name="T48" fmla="*/ 81 w 470"/>
                <a:gd name="T49" fmla="*/ 70 h 266"/>
                <a:gd name="T50" fmla="*/ 166 w 470"/>
                <a:gd name="T51" fmla="*/ 118 h 266"/>
                <a:gd name="T52" fmla="*/ 155 w 470"/>
                <a:gd name="T53" fmla="*/ 137 h 266"/>
                <a:gd name="T54" fmla="*/ 140 w 470"/>
                <a:gd name="T55" fmla="*/ 165 h 266"/>
                <a:gd name="T56" fmla="*/ 126 w 470"/>
                <a:gd name="T57" fmla="*/ 192 h 266"/>
                <a:gd name="T58" fmla="*/ 129 w 470"/>
                <a:gd name="T59" fmla="*/ 206 h 266"/>
                <a:gd name="T60" fmla="*/ 144 w 470"/>
                <a:gd name="T61" fmla="*/ 213 h 266"/>
                <a:gd name="T62" fmla="*/ 156 w 470"/>
                <a:gd name="T63" fmla="*/ 207 h 266"/>
                <a:gd name="T64" fmla="*/ 170 w 470"/>
                <a:gd name="T65" fmla="*/ 181 h 266"/>
                <a:gd name="T66" fmla="*/ 185 w 470"/>
                <a:gd name="T67" fmla="*/ 153 h 266"/>
                <a:gd name="T68" fmla="*/ 196 w 470"/>
                <a:gd name="T69" fmla="*/ 134 h 266"/>
                <a:gd name="T70" fmla="*/ 454 w 470"/>
                <a:gd name="T71" fmla="*/ 266 h 266"/>
                <a:gd name="T72" fmla="*/ 458 w 470"/>
                <a:gd name="T73" fmla="*/ 258 h 266"/>
                <a:gd name="T74" fmla="*/ 462 w 470"/>
                <a:gd name="T75" fmla="*/ 251 h 266"/>
                <a:gd name="T76" fmla="*/ 467 w 470"/>
                <a:gd name="T77" fmla="*/ 243 h 266"/>
                <a:gd name="T78" fmla="*/ 470 w 470"/>
                <a:gd name="T79" fmla="*/ 236 h 2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0"/>
                <a:gd name="T121" fmla="*/ 0 h 266"/>
                <a:gd name="T122" fmla="*/ 470 w 470"/>
                <a:gd name="T123" fmla="*/ 266 h 2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0" h="266">
                  <a:moveTo>
                    <a:pt x="470" y="236"/>
                  </a:moveTo>
                  <a:lnTo>
                    <a:pt x="452" y="227"/>
                  </a:lnTo>
                  <a:lnTo>
                    <a:pt x="430" y="215"/>
                  </a:lnTo>
                  <a:lnTo>
                    <a:pt x="401" y="201"/>
                  </a:lnTo>
                  <a:lnTo>
                    <a:pt x="369" y="183"/>
                  </a:lnTo>
                  <a:lnTo>
                    <a:pt x="335" y="165"/>
                  </a:lnTo>
                  <a:lnTo>
                    <a:pt x="297" y="145"/>
                  </a:lnTo>
                  <a:lnTo>
                    <a:pt x="258" y="125"/>
                  </a:lnTo>
                  <a:lnTo>
                    <a:pt x="220" y="105"/>
                  </a:lnTo>
                  <a:lnTo>
                    <a:pt x="182" y="85"/>
                  </a:lnTo>
                  <a:lnTo>
                    <a:pt x="147" y="66"/>
                  </a:lnTo>
                  <a:lnTo>
                    <a:pt x="114" y="49"/>
                  </a:lnTo>
                  <a:lnTo>
                    <a:pt x="85" y="34"/>
                  </a:lnTo>
                  <a:lnTo>
                    <a:pt x="60" y="20"/>
                  </a:lnTo>
                  <a:lnTo>
                    <a:pt x="41" y="12"/>
                  </a:lnTo>
                  <a:lnTo>
                    <a:pt x="30" y="5"/>
                  </a:lnTo>
                  <a:lnTo>
                    <a:pt x="26" y="3"/>
                  </a:lnTo>
                  <a:lnTo>
                    <a:pt x="20" y="2"/>
                  </a:lnTo>
                  <a:lnTo>
                    <a:pt x="15" y="0"/>
                  </a:lnTo>
                  <a:lnTo>
                    <a:pt x="8" y="4"/>
                  </a:lnTo>
                  <a:lnTo>
                    <a:pt x="3" y="10"/>
                  </a:lnTo>
                  <a:lnTo>
                    <a:pt x="1" y="13"/>
                  </a:lnTo>
                  <a:lnTo>
                    <a:pt x="0" y="15"/>
                  </a:lnTo>
                  <a:lnTo>
                    <a:pt x="0" y="17"/>
                  </a:lnTo>
                  <a:lnTo>
                    <a:pt x="0" y="19"/>
                  </a:lnTo>
                  <a:lnTo>
                    <a:pt x="1" y="24"/>
                  </a:lnTo>
                  <a:lnTo>
                    <a:pt x="4" y="27"/>
                  </a:lnTo>
                  <a:lnTo>
                    <a:pt x="6" y="30"/>
                  </a:lnTo>
                  <a:lnTo>
                    <a:pt x="9" y="33"/>
                  </a:lnTo>
                  <a:lnTo>
                    <a:pt x="51" y="55"/>
                  </a:lnTo>
                  <a:lnTo>
                    <a:pt x="50" y="58"/>
                  </a:lnTo>
                  <a:lnTo>
                    <a:pt x="46" y="66"/>
                  </a:lnTo>
                  <a:lnTo>
                    <a:pt x="40" y="77"/>
                  </a:lnTo>
                  <a:lnTo>
                    <a:pt x="33" y="90"/>
                  </a:lnTo>
                  <a:lnTo>
                    <a:pt x="26" y="105"/>
                  </a:lnTo>
                  <a:lnTo>
                    <a:pt x="18" y="119"/>
                  </a:lnTo>
                  <a:lnTo>
                    <a:pt x="11" y="132"/>
                  </a:lnTo>
                  <a:lnTo>
                    <a:pt x="7" y="142"/>
                  </a:lnTo>
                  <a:lnTo>
                    <a:pt x="15" y="146"/>
                  </a:lnTo>
                  <a:lnTo>
                    <a:pt x="23" y="149"/>
                  </a:lnTo>
                  <a:lnTo>
                    <a:pt x="29" y="153"/>
                  </a:lnTo>
                  <a:lnTo>
                    <a:pt x="37" y="157"/>
                  </a:lnTo>
                  <a:lnTo>
                    <a:pt x="41" y="147"/>
                  </a:lnTo>
                  <a:lnTo>
                    <a:pt x="48" y="135"/>
                  </a:lnTo>
                  <a:lnTo>
                    <a:pt x="56" y="120"/>
                  </a:lnTo>
                  <a:lnTo>
                    <a:pt x="62" y="106"/>
                  </a:lnTo>
                  <a:lnTo>
                    <a:pt x="70" y="93"/>
                  </a:lnTo>
                  <a:lnTo>
                    <a:pt x="76" y="82"/>
                  </a:lnTo>
                  <a:lnTo>
                    <a:pt x="80" y="74"/>
                  </a:lnTo>
                  <a:lnTo>
                    <a:pt x="81" y="70"/>
                  </a:lnTo>
                  <a:lnTo>
                    <a:pt x="167" y="115"/>
                  </a:lnTo>
                  <a:lnTo>
                    <a:pt x="166" y="118"/>
                  </a:lnTo>
                  <a:lnTo>
                    <a:pt x="161" y="126"/>
                  </a:lnTo>
                  <a:lnTo>
                    <a:pt x="155" y="137"/>
                  </a:lnTo>
                  <a:lnTo>
                    <a:pt x="148" y="150"/>
                  </a:lnTo>
                  <a:lnTo>
                    <a:pt x="140" y="165"/>
                  </a:lnTo>
                  <a:lnTo>
                    <a:pt x="132" y="179"/>
                  </a:lnTo>
                  <a:lnTo>
                    <a:pt x="126" y="192"/>
                  </a:lnTo>
                  <a:lnTo>
                    <a:pt x="121" y="202"/>
                  </a:lnTo>
                  <a:lnTo>
                    <a:pt x="129" y="206"/>
                  </a:lnTo>
                  <a:lnTo>
                    <a:pt x="137" y="209"/>
                  </a:lnTo>
                  <a:lnTo>
                    <a:pt x="144" y="213"/>
                  </a:lnTo>
                  <a:lnTo>
                    <a:pt x="151" y="217"/>
                  </a:lnTo>
                  <a:lnTo>
                    <a:pt x="156" y="207"/>
                  </a:lnTo>
                  <a:lnTo>
                    <a:pt x="162" y="195"/>
                  </a:lnTo>
                  <a:lnTo>
                    <a:pt x="170" y="181"/>
                  </a:lnTo>
                  <a:lnTo>
                    <a:pt x="178" y="166"/>
                  </a:lnTo>
                  <a:lnTo>
                    <a:pt x="185" y="153"/>
                  </a:lnTo>
                  <a:lnTo>
                    <a:pt x="191" y="142"/>
                  </a:lnTo>
                  <a:lnTo>
                    <a:pt x="196" y="134"/>
                  </a:lnTo>
                  <a:lnTo>
                    <a:pt x="197" y="130"/>
                  </a:lnTo>
                  <a:lnTo>
                    <a:pt x="454" y="266"/>
                  </a:lnTo>
                  <a:lnTo>
                    <a:pt x="457" y="263"/>
                  </a:lnTo>
                  <a:lnTo>
                    <a:pt x="458" y="258"/>
                  </a:lnTo>
                  <a:lnTo>
                    <a:pt x="460" y="255"/>
                  </a:lnTo>
                  <a:lnTo>
                    <a:pt x="462" y="251"/>
                  </a:lnTo>
                  <a:lnTo>
                    <a:pt x="464" y="247"/>
                  </a:lnTo>
                  <a:lnTo>
                    <a:pt x="467" y="243"/>
                  </a:lnTo>
                  <a:lnTo>
                    <a:pt x="468" y="239"/>
                  </a:lnTo>
                  <a:lnTo>
                    <a:pt x="470" y="236"/>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94" name="Freeform 169"/>
            <p:cNvSpPr>
              <a:spLocks noEditPoints="1"/>
            </p:cNvSpPr>
            <p:nvPr/>
          </p:nvSpPr>
          <p:spPr bwMode="auto">
            <a:xfrm>
              <a:off x="2093" y="2689"/>
              <a:ext cx="232" cy="159"/>
            </a:xfrm>
            <a:custGeom>
              <a:avLst/>
              <a:gdLst>
                <a:gd name="T0" fmla="*/ 196 w 695"/>
                <a:gd name="T1" fmla="*/ 134 h 475"/>
                <a:gd name="T2" fmla="*/ 185 w 695"/>
                <a:gd name="T3" fmla="*/ 153 h 475"/>
                <a:gd name="T4" fmla="*/ 170 w 695"/>
                <a:gd name="T5" fmla="*/ 181 h 475"/>
                <a:gd name="T6" fmla="*/ 156 w 695"/>
                <a:gd name="T7" fmla="*/ 207 h 475"/>
                <a:gd name="T8" fmla="*/ 144 w 695"/>
                <a:gd name="T9" fmla="*/ 213 h 475"/>
                <a:gd name="T10" fmla="*/ 129 w 695"/>
                <a:gd name="T11" fmla="*/ 206 h 475"/>
                <a:gd name="T12" fmla="*/ 126 w 695"/>
                <a:gd name="T13" fmla="*/ 192 h 475"/>
                <a:gd name="T14" fmla="*/ 140 w 695"/>
                <a:gd name="T15" fmla="*/ 165 h 475"/>
                <a:gd name="T16" fmla="*/ 155 w 695"/>
                <a:gd name="T17" fmla="*/ 137 h 475"/>
                <a:gd name="T18" fmla="*/ 166 w 695"/>
                <a:gd name="T19" fmla="*/ 118 h 475"/>
                <a:gd name="T20" fmla="*/ 81 w 695"/>
                <a:gd name="T21" fmla="*/ 70 h 475"/>
                <a:gd name="T22" fmla="*/ 76 w 695"/>
                <a:gd name="T23" fmla="*/ 82 h 475"/>
                <a:gd name="T24" fmla="*/ 62 w 695"/>
                <a:gd name="T25" fmla="*/ 106 h 475"/>
                <a:gd name="T26" fmla="*/ 48 w 695"/>
                <a:gd name="T27" fmla="*/ 135 h 475"/>
                <a:gd name="T28" fmla="*/ 37 w 695"/>
                <a:gd name="T29" fmla="*/ 157 h 475"/>
                <a:gd name="T30" fmla="*/ 23 w 695"/>
                <a:gd name="T31" fmla="*/ 149 h 475"/>
                <a:gd name="T32" fmla="*/ 7 w 695"/>
                <a:gd name="T33" fmla="*/ 142 h 475"/>
                <a:gd name="T34" fmla="*/ 18 w 695"/>
                <a:gd name="T35" fmla="*/ 119 h 475"/>
                <a:gd name="T36" fmla="*/ 33 w 695"/>
                <a:gd name="T37" fmla="*/ 90 h 475"/>
                <a:gd name="T38" fmla="*/ 46 w 695"/>
                <a:gd name="T39" fmla="*/ 66 h 475"/>
                <a:gd name="T40" fmla="*/ 51 w 695"/>
                <a:gd name="T41" fmla="*/ 55 h 475"/>
                <a:gd name="T42" fmla="*/ 6 w 695"/>
                <a:gd name="T43" fmla="*/ 30 h 475"/>
                <a:gd name="T44" fmla="*/ 1 w 695"/>
                <a:gd name="T45" fmla="*/ 24 h 475"/>
                <a:gd name="T46" fmla="*/ 0 w 695"/>
                <a:gd name="T47" fmla="*/ 17 h 475"/>
                <a:gd name="T48" fmla="*/ 1 w 695"/>
                <a:gd name="T49" fmla="*/ 13 h 475"/>
                <a:gd name="T50" fmla="*/ 8 w 695"/>
                <a:gd name="T51" fmla="*/ 4 h 475"/>
                <a:gd name="T52" fmla="*/ 20 w 695"/>
                <a:gd name="T53" fmla="*/ 2 h 475"/>
                <a:gd name="T54" fmla="*/ 30 w 695"/>
                <a:gd name="T55" fmla="*/ 5 h 475"/>
                <a:gd name="T56" fmla="*/ 60 w 695"/>
                <a:gd name="T57" fmla="*/ 20 h 475"/>
                <a:gd name="T58" fmla="*/ 114 w 695"/>
                <a:gd name="T59" fmla="*/ 49 h 475"/>
                <a:gd name="T60" fmla="*/ 182 w 695"/>
                <a:gd name="T61" fmla="*/ 85 h 475"/>
                <a:gd name="T62" fmla="*/ 258 w 695"/>
                <a:gd name="T63" fmla="*/ 125 h 475"/>
                <a:gd name="T64" fmla="*/ 335 w 695"/>
                <a:gd name="T65" fmla="*/ 165 h 475"/>
                <a:gd name="T66" fmla="*/ 401 w 695"/>
                <a:gd name="T67" fmla="*/ 201 h 475"/>
                <a:gd name="T68" fmla="*/ 452 w 695"/>
                <a:gd name="T69" fmla="*/ 227 h 475"/>
                <a:gd name="T70" fmla="*/ 468 w 695"/>
                <a:gd name="T71" fmla="*/ 239 h 475"/>
                <a:gd name="T72" fmla="*/ 464 w 695"/>
                <a:gd name="T73" fmla="*/ 247 h 475"/>
                <a:gd name="T74" fmla="*/ 460 w 695"/>
                <a:gd name="T75" fmla="*/ 255 h 475"/>
                <a:gd name="T76" fmla="*/ 457 w 695"/>
                <a:gd name="T77" fmla="*/ 263 h 475"/>
                <a:gd name="T78" fmla="*/ 197 w 695"/>
                <a:gd name="T79" fmla="*/ 130 h 475"/>
                <a:gd name="T80" fmla="*/ 644 w 695"/>
                <a:gd name="T81" fmla="*/ 386 h 475"/>
                <a:gd name="T82" fmla="*/ 601 w 695"/>
                <a:gd name="T83" fmla="*/ 436 h 475"/>
                <a:gd name="T84" fmla="*/ 556 w 695"/>
                <a:gd name="T85" fmla="*/ 467 h 475"/>
                <a:gd name="T86" fmla="*/ 512 w 695"/>
                <a:gd name="T87" fmla="*/ 475 h 475"/>
                <a:gd name="T88" fmla="*/ 478 w 695"/>
                <a:gd name="T89" fmla="*/ 457 h 475"/>
                <a:gd name="T90" fmla="*/ 460 w 695"/>
                <a:gd name="T91" fmla="*/ 416 h 475"/>
                <a:gd name="T92" fmla="*/ 459 w 695"/>
                <a:gd name="T93" fmla="*/ 361 h 475"/>
                <a:gd name="T94" fmla="*/ 474 w 695"/>
                <a:gd name="T95" fmla="*/ 297 h 475"/>
                <a:gd name="T96" fmla="*/ 501 w 695"/>
                <a:gd name="T97" fmla="*/ 244 h 475"/>
                <a:gd name="T98" fmla="*/ 529 w 695"/>
                <a:gd name="T99" fmla="*/ 207 h 475"/>
                <a:gd name="T100" fmla="*/ 559 w 695"/>
                <a:gd name="T101" fmla="*/ 177 h 475"/>
                <a:gd name="T102" fmla="*/ 591 w 695"/>
                <a:gd name="T103" fmla="*/ 157 h 475"/>
                <a:gd name="T104" fmla="*/ 613 w 695"/>
                <a:gd name="T105" fmla="*/ 149 h 475"/>
                <a:gd name="T106" fmla="*/ 625 w 695"/>
                <a:gd name="T107" fmla="*/ 147 h 475"/>
                <a:gd name="T108" fmla="*/ 639 w 695"/>
                <a:gd name="T109" fmla="*/ 146 h 475"/>
                <a:gd name="T110" fmla="*/ 652 w 695"/>
                <a:gd name="T111" fmla="*/ 149 h 475"/>
                <a:gd name="T112" fmla="*/ 674 w 695"/>
                <a:gd name="T113" fmla="*/ 165 h 475"/>
                <a:gd name="T114" fmla="*/ 692 w 695"/>
                <a:gd name="T115" fmla="*/ 205 h 475"/>
                <a:gd name="T116" fmla="*/ 693 w 695"/>
                <a:gd name="T117" fmla="*/ 261 h 475"/>
                <a:gd name="T118" fmla="*/ 677 w 695"/>
                <a:gd name="T119" fmla="*/ 324 h 4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5"/>
                <a:gd name="T181" fmla="*/ 0 h 475"/>
                <a:gd name="T182" fmla="*/ 695 w 695"/>
                <a:gd name="T183" fmla="*/ 475 h 4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5" h="475">
                  <a:moveTo>
                    <a:pt x="197" y="130"/>
                  </a:moveTo>
                  <a:lnTo>
                    <a:pt x="196" y="134"/>
                  </a:lnTo>
                  <a:lnTo>
                    <a:pt x="191" y="142"/>
                  </a:lnTo>
                  <a:lnTo>
                    <a:pt x="185" y="153"/>
                  </a:lnTo>
                  <a:lnTo>
                    <a:pt x="178" y="166"/>
                  </a:lnTo>
                  <a:lnTo>
                    <a:pt x="170" y="181"/>
                  </a:lnTo>
                  <a:lnTo>
                    <a:pt x="162" y="195"/>
                  </a:lnTo>
                  <a:lnTo>
                    <a:pt x="156" y="207"/>
                  </a:lnTo>
                  <a:lnTo>
                    <a:pt x="151" y="217"/>
                  </a:lnTo>
                  <a:lnTo>
                    <a:pt x="144" y="213"/>
                  </a:lnTo>
                  <a:lnTo>
                    <a:pt x="137" y="209"/>
                  </a:lnTo>
                  <a:lnTo>
                    <a:pt x="129" y="206"/>
                  </a:lnTo>
                  <a:lnTo>
                    <a:pt x="121" y="202"/>
                  </a:lnTo>
                  <a:lnTo>
                    <a:pt x="126" y="192"/>
                  </a:lnTo>
                  <a:lnTo>
                    <a:pt x="132" y="179"/>
                  </a:lnTo>
                  <a:lnTo>
                    <a:pt x="140" y="165"/>
                  </a:lnTo>
                  <a:lnTo>
                    <a:pt x="148" y="150"/>
                  </a:lnTo>
                  <a:lnTo>
                    <a:pt x="155" y="137"/>
                  </a:lnTo>
                  <a:lnTo>
                    <a:pt x="161" y="126"/>
                  </a:lnTo>
                  <a:lnTo>
                    <a:pt x="166" y="118"/>
                  </a:lnTo>
                  <a:lnTo>
                    <a:pt x="167" y="115"/>
                  </a:lnTo>
                  <a:lnTo>
                    <a:pt x="81" y="70"/>
                  </a:lnTo>
                  <a:lnTo>
                    <a:pt x="80" y="74"/>
                  </a:lnTo>
                  <a:lnTo>
                    <a:pt x="76" y="82"/>
                  </a:lnTo>
                  <a:lnTo>
                    <a:pt x="70" y="93"/>
                  </a:lnTo>
                  <a:lnTo>
                    <a:pt x="62" y="106"/>
                  </a:lnTo>
                  <a:lnTo>
                    <a:pt x="56" y="120"/>
                  </a:lnTo>
                  <a:lnTo>
                    <a:pt x="48" y="135"/>
                  </a:lnTo>
                  <a:lnTo>
                    <a:pt x="41" y="147"/>
                  </a:lnTo>
                  <a:lnTo>
                    <a:pt x="37" y="157"/>
                  </a:lnTo>
                  <a:lnTo>
                    <a:pt x="29" y="153"/>
                  </a:lnTo>
                  <a:lnTo>
                    <a:pt x="23" y="149"/>
                  </a:lnTo>
                  <a:lnTo>
                    <a:pt x="15" y="146"/>
                  </a:lnTo>
                  <a:lnTo>
                    <a:pt x="7" y="142"/>
                  </a:lnTo>
                  <a:lnTo>
                    <a:pt x="11" y="132"/>
                  </a:lnTo>
                  <a:lnTo>
                    <a:pt x="18" y="119"/>
                  </a:lnTo>
                  <a:lnTo>
                    <a:pt x="26" y="105"/>
                  </a:lnTo>
                  <a:lnTo>
                    <a:pt x="33" y="90"/>
                  </a:lnTo>
                  <a:lnTo>
                    <a:pt x="40" y="77"/>
                  </a:lnTo>
                  <a:lnTo>
                    <a:pt x="46" y="66"/>
                  </a:lnTo>
                  <a:lnTo>
                    <a:pt x="50" y="58"/>
                  </a:lnTo>
                  <a:lnTo>
                    <a:pt x="51" y="55"/>
                  </a:lnTo>
                  <a:lnTo>
                    <a:pt x="9" y="33"/>
                  </a:lnTo>
                  <a:lnTo>
                    <a:pt x="6" y="30"/>
                  </a:lnTo>
                  <a:lnTo>
                    <a:pt x="4" y="27"/>
                  </a:lnTo>
                  <a:lnTo>
                    <a:pt x="1" y="24"/>
                  </a:lnTo>
                  <a:lnTo>
                    <a:pt x="0" y="19"/>
                  </a:lnTo>
                  <a:lnTo>
                    <a:pt x="0" y="17"/>
                  </a:lnTo>
                  <a:lnTo>
                    <a:pt x="0" y="15"/>
                  </a:lnTo>
                  <a:lnTo>
                    <a:pt x="1" y="13"/>
                  </a:lnTo>
                  <a:lnTo>
                    <a:pt x="3" y="10"/>
                  </a:lnTo>
                  <a:lnTo>
                    <a:pt x="8" y="4"/>
                  </a:lnTo>
                  <a:lnTo>
                    <a:pt x="15" y="0"/>
                  </a:lnTo>
                  <a:lnTo>
                    <a:pt x="20" y="2"/>
                  </a:lnTo>
                  <a:lnTo>
                    <a:pt x="26" y="3"/>
                  </a:lnTo>
                  <a:lnTo>
                    <a:pt x="30" y="5"/>
                  </a:lnTo>
                  <a:lnTo>
                    <a:pt x="41" y="12"/>
                  </a:lnTo>
                  <a:lnTo>
                    <a:pt x="60" y="20"/>
                  </a:lnTo>
                  <a:lnTo>
                    <a:pt x="85" y="34"/>
                  </a:lnTo>
                  <a:lnTo>
                    <a:pt x="114" y="49"/>
                  </a:lnTo>
                  <a:lnTo>
                    <a:pt x="147" y="66"/>
                  </a:lnTo>
                  <a:lnTo>
                    <a:pt x="182" y="85"/>
                  </a:lnTo>
                  <a:lnTo>
                    <a:pt x="220" y="105"/>
                  </a:lnTo>
                  <a:lnTo>
                    <a:pt x="258" y="125"/>
                  </a:lnTo>
                  <a:lnTo>
                    <a:pt x="297" y="145"/>
                  </a:lnTo>
                  <a:lnTo>
                    <a:pt x="335" y="165"/>
                  </a:lnTo>
                  <a:lnTo>
                    <a:pt x="369" y="183"/>
                  </a:lnTo>
                  <a:lnTo>
                    <a:pt x="401" y="201"/>
                  </a:lnTo>
                  <a:lnTo>
                    <a:pt x="430" y="215"/>
                  </a:lnTo>
                  <a:lnTo>
                    <a:pt x="452" y="227"/>
                  </a:lnTo>
                  <a:lnTo>
                    <a:pt x="470" y="236"/>
                  </a:lnTo>
                  <a:lnTo>
                    <a:pt x="468" y="239"/>
                  </a:lnTo>
                  <a:lnTo>
                    <a:pt x="467" y="243"/>
                  </a:lnTo>
                  <a:lnTo>
                    <a:pt x="464" y="247"/>
                  </a:lnTo>
                  <a:lnTo>
                    <a:pt x="462" y="251"/>
                  </a:lnTo>
                  <a:lnTo>
                    <a:pt x="460" y="255"/>
                  </a:lnTo>
                  <a:lnTo>
                    <a:pt x="458" y="258"/>
                  </a:lnTo>
                  <a:lnTo>
                    <a:pt x="457" y="263"/>
                  </a:lnTo>
                  <a:lnTo>
                    <a:pt x="454" y="266"/>
                  </a:lnTo>
                  <a:lnTo>
                    <a:pt x="197" y="130"/>
                  </a:lnTo>
                  <a:close/>
                  <a:moveTo>
                    <a:pt x="662" y="356"/>
                  </a:moveTo>
                  <a:lnTo>
                    <a:pt x="644" y="386"/>
                  </a:lnTo>
                  <a:lnTo>
                    <a:pt x="623" y="414"/>
                  </a:lnTo>
                  <a:lnTo>
                    <a:pt x="601" y="436"/>
                  </a:lnTo>
                  <a:lnTo>
                    <a:pt x="579" y="454"/>
                  </a:lnTo>
                  <a:lnTo>
                    <a:pt x="556" y="467"/>
                  </a:lnTo>
                  <a:lnTo>
                    <a:pt x="533" y="474"/>
                  </a:lnTo>
                  <a:lnTo>
                    <a:pt x="512" y="475"/>
                  </a:lnTo>
                  <a:lnTo>
                    <a:pt x="493" y="469"/>
                  </a:lnTo>
                  <a:lnTo>
                    <a:pt x="478" y="457"/>
                  </a:lnTo>
                  <a:lnTo>
                    <a:pt x="467" y="438"/>
                  </a:lnTo>
                  <a:lnTo>
                    <a:pt x="460" y="416"/>
                  </a:lnTo>
                  <a:lnTo>
                    <a:pt x="457" y="389"/>
                  </a:lnTo>
                  <a:lnTo>
                    <a:pt x="459" y="361"/>
                  </a:lnTo>
                  <a:lnTo>
                    <a:pt x="464" y="329"/>
                  </a:lnTo>
                  <a:lnTo>
                    <a:pt x="474" y="297"/>
                  </a:lnTo>
                  <a:lnTo>
                    <a:pt x="489" y="265"/>
                  </a:lnTo>
                  <a:lnTo>
                    <a:pt x="501" y="244"/>
                  </a:lnTo>
                  <a:lnTo>
                    <a:pt x="514" y="225"/>
                  </a:lnTo>
                  <a:lnTo>
                    <a:pt x="529" y="207"/>
                  </a:lnTo>
                  <a:lnTo>
                    <a:pt x="543" y="192"/>
                  </a:lnTo>
                  <a:lnTo>
                    <a:pt x="559" y="177"/>
                  </a:lnTo>
                  <a:lnTo>
                    <a:pt x="576" y="166"/>
                  </a:lnTo>
                  <a:lnTo>
                    <a:pt x="591" y="157"/>
                  </a:lnTo>
                  <a:lnTo>
                    <a:pt x="608" y="150"/>
                  </a:lnTo>
                  <a:lnTo>
                    <a:pt x="613" y="149"/>
                  </a:lnTo>
                  <a:lnTo>
                    <a:pt x="619" y="147"/>
                  </a:lnTo>
                  <a:lnTo>
                    <a:pt x="625" y="147"/>
                  </a:lnTo>
                  <a:lnTo>
                    <a:pt x="632" y="146"/>
                  </a:lnTo>
                  <a:lnTo>
                    <a:pt x="639" y="146"/>
                  </a:lnTo>
                  <a:lnTo>
                    <a:pt x="645" y="147"/>
                  </a:lnTo>
                  <a:lnTo>
                    <a:pt x="652" y="149"/>
                  </a:lnTo>
                  <a:lnTo>
                    <a:pt x="659" y="153"/>
                  </a:lnTo>
                  <a:lnTo>
                    <a:pt x="674" y="165"/>
                  </a:lnTo>
                  <a:lnTo>
                    <a:pt x="685" y="183"/>
                  </a:lnTo>
                  <a:lnTo>
                    <a:pt x="692" y="205"/>
                  </a:lnTo>
                  <a:lnTo>
                    <a:pt x="695" y="232"/>
                  </a:lnTo>
                  <a:lnTo>
                    <a:pt x="693" y="261"/>
                  </a:lnTo>
                  <a:lnTo>
                    <a:pt x="688" y="292"/>
                  </a:lnTo>
                  <a:lnTo>
                    <a:pt x="677" y="324"/>
                  </a:lnTo>
                  <a:lnTo>
                    <a:pt x="662" y="356"/>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95" name="Freeform 170"/>
            <p:cNvSpPr>
              <a:spLocks noEditPoints="1"/>
            </p:cNvSpPr>
            <p:nvPr/>
          </p:nvSpPr>
          <p:spPr bwMode="auto">
            <a:xfrm>
              <a:off x="2255" y="2750"/>
              <a:ext cx="61" cy="86"/>
            </a:xfrm>
            <a:custGeom>
              <a:avLst/>
              <a:gdLst>
                <a:gd name="T0" fmla="*/ 20 w 184"/>
                <a:gd name="T1" fmla="*/ 113 h 257"/>
                <a:gd name="T2" fmla="*/ 8 w 184"/>
                <a:gd name="T3" fmla="*/ 150 h 257"/>
                <a:gd name="T4" fmla="*/ 2 w 184"/>
                <a:gd name="T5" fmla="*/ 183 h 257"/>
                <a:gd name="T6" fmla="*/ 2 w 184"/>
                <a:gd name="T7" fmla="*/ 212 h 257"/>
                <a:gd name="T8" fmla="*/ 8 w 184"/>
                <a:gd name="T9" fmla="*/ 234 h 257"/>
                <a:gd name="T10" fmla="*/ 19 w 184"/>
                <a:gd name="T11" fmla="*/ 249 h 257"/>
                <a:gd name="T12" fmla="*/ 30 w 184"/>
                <a:gd name="T13" fmla="*/ 255 h 257"/>
                <a:gd name="T14" fmla="*/ 39 w 184"/>
                <a:gd name="T15" fmla="*/ 257 h 257"/>
                <a:gd name="T16" fmla="*/ 48 w 184"/>
                <a:gd name="T17" fmla="*/ 257 h 257"/>
                <a:gd name="T18" fmla="*/ 58 w 184"/>
                <a:gd name="T19" fmla="*/ 256 h 257"/>
                <a:gd name="T20" fmla="*/ 75 w 184"/>
                <a:gd name="T21" fmla="*/ 251 h 257"/>
                <a:gd name="T22" fmla="*/ 99 w 184"/>
                <a:gd name="T23" fmla="*/ 234 h 257"/>
                <a:gd name="T24" fmla="*/ 123 w 184"/>
                <a:gd name="T25" fmla="*/ 210 h 257"/>
                <a:gd name="T26" fmla="*/ 145 w 184"/>
                <a:gd name="T27" fmla="*/ 180 h 257"/>
                <a:gd name="T28" fmla="*/ 167 w 184"/>
                <a:gd name="T29" fmla="*/ 135 h 257"/>
                <a:gd name="T30" fmla="*/ 181 w 184"/>
                <a:gd name="T31" fmla="*/ 85 h 257"/>
                <a:gd name="T32" fmla="*/ 183 w 184"/>
                <a:gd name="T33" fmla="*/ 43 h 257"/>
                <a:gd name="T34" fmla="*/ 169 w 184"/>
                <a:gd name="T35" fmla="*/ 13 h 257"/>
                <a:gd name="T36" fmla="*/ 143 w 184"/>
                <a:gd name="T37" fmla="*/ 0 h 257"/>
                <a:gd name="T38" fmla="*/ 110 w 184"/>
                <a:gd name="T39" fmla="*/ 6 h 257"/>
                <a:gd name="T40" fmla="*/ 76 w 184"/>
                <a:gd name="T41" fmla="*/ 30 h 257"/>
                <a:gd name="T42" fmla="*/ 44 w 184"/>
                <a:gd name="T43" fmla="*/ 70 h 257"/>
                <a:gd name="T44" fmla="*/ 37 w 184"/>
                <a:gd name="T45" fmla="*/ 233 h 257"/>
                <a:gd name="T46" fmla="*/ 32 w 184"/>
                <a:gd name="T47" fmla="*/ 227 h 257"/>
                <a:gd name="T48" fmla="*/ 27 w 184"/>
                <a:gd name="T49" fmla="*/ 219 h 257"/>
                <a:gd name="T50" fmla="*/ 27 w 184"/>
                <a:gd name="T51" fmla="*/ 169 h 257"/>
                <a:gd name="T52" fmla="*/ 49 w 184"/>
                <a:gd name="T53" fmla="*/ 106 h 257"/>
                <a:gd name="T54" fmla="*/ 75 w 184"/>
                <a:gd name="T55" fmla="*/ 66 h 257"/>
                <a:gd name="T56" fmla="*/ 103 w 184"/>
                <a:gd name="T57" fmla="*/ 39 h 257"/>
                <a:gd name="T58" fmla="*/ 128 w 184"/>
                <a:gd name="T59" fmla="*/ 24 h 257"/>
                <a:gd name="T60" fmla="*/ 147 w 184"/>
                <a:gd name="T61" fmla="*/ 24 h 257"/>
                <a:gd name="T62" fmla="*/ 160 w 184"/>
                <a:gd name="T63" fmla="*/ 69 h 257"/>
                <a:gd name="T64" fmla="*/ 135 w 184"/>
                <a:gd name="T65" fmla="*/ 151 h 257"/>
                <a:gd name="T66" fmla="*/ 117 w 184"/>
                <a:gd name="T67" fmla="*/ 181 h 257"/>
                <a:gd name="T68" fmla="*/ 97 w 184"/>
                <a:gd name="T69" fmla="*/ 205 h 257"/>
                <a:gd name="T70" fmla="*/ 76 w 184"/>
                <a:gd name="T71" fmla="*/ 223 h 257"/>
                <a:gd name="T72" fmla="*/ 56 w 184"/>
                <a:gd name="T73" fmla="*/ 233 h 257"/>
                <a:gd name="T74" fmla="*/ 46 w 184"/>
                <a:gd name="T75" fmla="*/ 234 h 257"/>
                <a:gd name="T76" fmla="*/ 37 w 184"/>
                <a:gd name="T77" fmla="*/ 233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4"/>
                <a:gd name="T118" fmla="*/ 0 h 257"/>
                <a:gd name="T119" fmla="*/ 184 w 184"/>
                <a:gd name="T120" fmla="*/ 257 h 25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4" h="257">
                  <a:moveTo>
                    <a:pt x="29" y="95"/>
                  </a:moveTo>
                  <a:lnTo>
                    <a:pt x="20" y="113"/>
                  </a:lnTo>
                  <a:lnTo>
                    <a:pt x="14" y="132"/>
                  </a:lnTo>
                  <a:lnTo>
                    <a:pt x="8" y="150"/>
                  </a:lnTo>
                  <a:lnTo>
                    <a:pt x="4" y="166"/>
                  </a:lnTo>
                  <a:lnTo>
                    <a:pt x="2" y="183"/>
                  </a:lnTo>
                  <a:lnTo>
                    <a:pt x="0" y="199"/>
                  </a:lnTo>
                  <a:lnTo>
                    <a:pt x="2" y="212"/>
                  </a:lnTo>
                  <a:lnTo>
                    <a:pt x="5" y="225"/>
                  </a:lnTo>
                  <a:lnTo>
                    <a:pt x="8" y="234"/>
                  </a:lnTo>
                  <a:lnTo>
                    <a:pt x="13" y="242"/>
                  </a:lnTo>
                  <a:lnTo>
                    <a:pt x="19" y="249"/>
                  </a:lnTo>
                  <a:lnTo>
                    <a:pt x="27" y="253"/>
                  </a:lnTo>
                  <a:lnTo>
                    <a:pt x="30" y="255"/>
                  </a:lnTo>
                  <a:lnTo>
                    <a:pt x="35" y="256"/>
                  </a:lnTo>
                  <a:lnTo>
                    <a:pt x="39" y="257"/>
                  </a:lnTo>
                  <a:lnTo>
                    <a:pt x="44" y="257"/>
                  </a:lnTo>
                  <a:lnTo>
                    <a:pt x="48" y="257"/>
                  </a:lnTo>
                  <a:lnTo>
                    <a:pt x="53" y="257"/>
                  </a:lnTo>
                  <a:lnTo>
                    <a:pt x="58" y="256"/>
                  </a:lnTo>
                  <a:lnTo>
                    <a:pt x="63" y="255"/>
                  </a:lnTo>
                  <a:lnTo>
                    <a:pt x="75" y="251"/>
                  </a:lnTo>
                  <a:lnTo>
                    <a:pt x="87" y="243"/>
                  </a:lnTo>
                  <a:lnTo>
                    <a:pt x="99" y="234"/>
                  </a:lnTo>
                  <a:lnTo>
                    <a:pt x="111" y="223"/>
                  </a:lnTo>
                  <a:lnTo>
                    <a:pt x="123" y="210"/>
                  </a:lnTo>
                  <a:lnTo>
                    <a:pt x="134" y="195"/>
                  </a:lnTo>
                  <a:lnTo>
                    <a:pt x="145" y="180"/>
                  </a:lnTo>
                  <a:lnTo>
                    <a:pt x="155" y="162"/>
                  </a:lnTo>
                  <a:lnTo>
                    <a:pt x="167" y="135"/>
                  </a:lnTo>
                  <a:lnTo>
                    <a:pt x="176" y="110"/>
                  </a:lnTo>
                  <a:lnTo>
                    <a:pt x="181" y="85"/>
                  </a:lnTo>
                  <a:lnTo>
                    <a:pt x="184" y="63"/>
                  </a:lnTo>
                  <a:lnTo>
                    <a:pt x="183" y="43"/>
                  </a:lnTo>
                  <a:lnTo>
                    <a:pt x="177" y="26"/>
                  </a:lnTo>
                  <a:lnTo>
                    <a:pt x="169" y="13"/>
                  </a:lnTo>
                  <a:lnTo>
                    <a:pt x="157" y="4"/>
                  </a:lnTo>
                  <a:lnTo>
                    <a:pt x="143" y="0"/>
                  </a:lnTo>
                  <a:lnTo>
                    <a:pt x="127" y="1"/>
                  </a:lnTo>
                  <a:lnTo>
                    <a:pt x="110" y="6"/>
                  </a:lnTo>
                  <a:lnTo>
                    <a:pt x="94" y="16"/>
                  </a:lnTo>
                  <a:lnTo>
                    <a:pt x="76" y="30"/>
                  </a:lnTo>
                  <a:lnTo>
                    <a:pt x="59" y="49"/>
                  </a:lnTo>
                  <a:lnTo>
                    <a:pt x="44" y="70"/>
                  </a:lnTo>
                  <a:lnTo>
                    <a:pt x="29" y="95"/>
                  </a:lnTo>
                  <a:close/>
                  <a:moveTo>
                    <a:pt x="37" y="233"/>
                  </a:moveTo>
                  <a:lnTo>
                    <a:pt x="34" y="231"/>
                  </a:lnTo>
                  <a:lnTo>
                    <a:pt x="32" y="227"/>
                  </a:lnTo>
                  <a:lnTo>
                    <a:pt x="29" y="223"/>
                  </a:lnTo>
                  <a:lnTo>
                    <a:pt x="27" y="219"/>
                  </a:lnTo>
                  <a:lnTo>
                    <a:pt x="25" y="196"/>
                  </a:lnTo>
                  <a:lnTo>
                    <a:pt x="27" y="169"/>
                  </a:lnTo>
                  <a:lnTo>
                    <a:pt x="36" y="137"/>
                  </a:lnTo>
                  <a:lnTo>
                    <a:pt x="49" y="106"/>
                  </a:lnTo>
                  <a:lnTo>
                    <a:pt x="62" y="85"/>
                  </a:lnTo>
                  <a:lnTo>
                    <a:pt x="75" y="66"/>
                  </a:lnTo>
                  <a:lnTo>
                    <a:pt x="89" y="51"/>
                  </a:lnTo>
                  <a:lnTo>
                    <a:pt x="103" y="39"/>
                  </a:lnTo>
                  <a:lnTo>
                    <a:pt x="116" y="30"/>
                  </a:lnTo>
                  <a:lnTo>
                    <a:pt x="128" y="24"/>
                  </a:lnTo>
                  <a:lnTo>
                    <a:pt x="138" y="22"/>
                  </a:lnTo>
                  <a:lnTo>
                    <a:pt x="147" y="24"/>
                  </a:lnTo>
                  <a:lnTo>
                    <a:pt x="158" y="40"/>
                  </a:lnTo>
                  <a:lnTo>
                    <a:pt x="160" y="69"/>
                  </a:lnTo>
                  <a:lnTo>
                    <a:pt x="153" y="106"/>
                  </a:lnTo>
                  <a:lnTo>
                    <a:pt x="135" y="151"/>
                  </a:lnTo>
                  <a:lnTo>
                    <a:pt x="126" y="166"/>
                  </a:lnTo>
                  <a:lnTo>
                    <a:pt x="117" y="181"/>
                  </a:lnTo>
                  <a:lnTo>
                    <a:pt x="107" y="193"/>
                  </a:lnTo>
                  <a:lnTo>
                    <a:pt x="97" y="205"/>
                  </a:lnTo>
                  <a:lnTo>
                    <a:pt x="86" y="215"/>
                  </a:lnTo>
                  <a:lnTo>
                    <a:pt x="76" y="223"/>
                  </a:lnTo>
                  <a:lnTo>
                    <a:pt x="66" y="229"/>
                  </a:lnTo>
                  <a:lnTo>
                    <a:pt x="56" y="233"/>
                  </a:lnTo>
                  <a:lnTo>
                    <a:pt x="50" y="234"/>
                  </a:lnTo>
                  <a:lnTo>
                    <a:pt x="46" y="234"/>
                  </a:lnTo>
                  <a:lnTo>
                    <a:pt x="42" y="234"/>
                  </a:lnTo>
                  <a:lnTo>
                    <a:pt x="37" y="233"/>
                  </a:lnTo>
                  <a:close/>
                </a:path>
              </a:pathLst>
            </a:custGeom>
            <a:solidFill>
              <a:srgbClr val="000000"/>
            </a:solidFill>
            <a:ln w="9525">
              <a:noFill/>
              <a:round/>
              <a:headEnd/>
              <a:tailEnd/>
            </a:ln>
          </p:spPr>
          <p:txBody>
            <a:bodyPr/>
            <a:lstStyle/>
            <a:p>
              <a:endParaRPr lang="en-US">
                <a:latin typeface="Cambria" pitchFamily="18" charset="0"/>
              </a:endParaRPr>
            </a:p>
          </p:txBody>
        </p:sp>
        <p:sp>
          <p:nvSpPr>
            <p:cNvPr id="26696" name="Freeform 171"/>
            <p:cNvSpPr>
              <a:spLocks/>
            </p:cNvSpPr>
            <p:nvPr/>
          </p:nvSpPr>
          <p:spPr bwMode="auto">
            <a:xfrm>
              <a:off x="2263" y="2757"/>
              <a:ext cx="45" cy="72"/>
            </a:xfrm>
            <a:custGeom>
              <a:avLst/>
              <a:gdLst>
                <a:gd name="T0" fmla="*/ 12 w 135"/>
                <a:gd name="T1" fmla="*/ 211 h 212"/>
                <a:gd name="T2" fmla="*/ 9 w 135"/>
                <a:gd name="T3" fmla="*/ 209 h 212"/>
                <a:gd name="T4" fmla="*/ 7 w 135"/>
                <a:gd name="T5" fmla="*/ 205 h 212"/>
                <a:gd name="T6" fmla="*/ 4 w 135"/>
                <a:gd name="T7" fmla="*/ 201 h 212"/>
                <a:gd name="T8" fmla="*/ 2 w 135"/>
                <a:gd name="T9" fmla="*/ 197 h 212"/>
                <a:gd name="T10" fmla="*/ 0 w 135"/>
                <a:gd name="T11" fmla="*/ 174 h 212"/>
                <a:gd name="T12" fmla="*/ 2 w 135"/>
                <a:gd name="T13" fmla="*/ 147 h 212"/>
                <a:gd name="T14" fmla="*/ 11 w 135"/>
                <a:gd name="T15" fmla="*/ 115 h 212"/>
                <a:gd name="T16" fmla="*/ 24 w 135"/>
                <a:gd name="T17" fmla="*/ 84 h 212"/>
                <a:gd name="T18" fmla="*/ 37 w 135"/>
                <a:gd name="T19" fmla="*/ 63 h 212"/>
                <a:gd name="T20" fmla="*/ 50 w 135"/>
                <a:gd name="T21" fmla="*/ 44 h 212"/>
                <a:gd name="T22" fmla="*/ 64 w 135"/>
                <a:gd name="T23" fmla="*/ 29 h 212"/>
                <a:gd name="T24" fmla="*/ 78 w 135"/>
                <a:gd name="T25" fmla="*/ 17 h 212"/>
                <a:gd name="T26" fmla="*/ 91 w 135"/>
                <a:gd name="T27" fmla="*/ 8 h 212"/>
                <a:gd name="T28" fmla="*/ 103 w 135"/>
                <a:gd name="T29" fmla="*/ 2 h 212"/>
                <a:gd name="T30" fmla="*/ 113 w 135"/>
                <a:gd name="T31" fmla="*/ 0 h 212"/>
                <a:gd name="T32" fmla="*/ 122 w 135"/>
                <a:gd name="T33" fmla="*/ 2 h 212"/>
                <a:gd name="T34" fmla="*/ 133 w 135"/>
                <a:gd name="T35" fmla="*/ 18 h 212"/>
                <a:gd name="T36" fmla="*/ 135 w 135"/>
                <a:gd name="T37" fmla="*/ 47 h 212"/>
                <a:gd name="T38" fmla="*/ 128 w 135"/>
                <a:gd name="T39" fmla="*/ 84 h 212"/>
                <a:gd name="T40" fmla="*/ 110 w 135"/>
                <a:gd name="T41" fmla="*/ 129 h 212"/>
                <a:gd name="T42" fmla="*/ 101 w 135"/>
                <a:gd name="T43" fmla="*/ 144 h 212"/>
                <a:gd name="T44" fmla="*/ 92 w 135"/>
                <a:gd name="T45" fmla="*/ 159 h 212"/>
                <a:gd name="T46" fmla="*/ 82 w 135"/>
                <a:gd name="T47" fmla="*/ 171 h 212"/>
                <a:gd name="T48" fmla="*/ 72 w 135"/>
                <a:gd name="T49" fmla="*/ 183 h 212"/>
                <a:gd name="T50" fmla="*/ 61 w 135"/>
                <a:gd name="T51" fmla="*/ 193 h 212"/>
                <a:gd name="T52" fmla="*/ 51 w 135"/>
                <a:gd name="T53" fmla="*/ 201 h 212"/>
                <a:gd name="T54" fmla="*/ 41 w 135"/>
                <a:gd name="T55" fmla="*/ 207 h 212"/>
                <a:gd name="T56" fmla="*/ 31 w 135"/>
                <a:gd name="T57" fmla="*/ 211 h 212"/>
                <a:gd name="T58" fmla="*/ 25 w 135"/>
                <a:gd name="T59" fmla="*/ 212 h 212"/>
                <a:gd name="T60" fmla="*/ 21 w 135"/>
                <a:gd name="T61" fmla="*/ 212 h 212"/>
                <a:gd name="T62" fmla="*/ 17 w 135"/>
                <a:gd name="T63" fmla="*/ 212 h 212"/>
                <a:gd name="T64" fmla="*/ 12 w 135"/>
                <a:gd name="T65" fmla="*/ 211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
                <a:gd name="T100" fmla="*/ 0 h 212"/>
                <a:gd name="T101" fmla="*/ 135 w 135"/>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 h="212">
                  <a:moveTo>
                    <a:pt x="12" y="211"/>
                  </a:moveTo>
                  <a:lnTo>
                    <a:pt x="9" y="209"/>
                  </a:lnTo>
                  <a:lnTo>
                    <a:pt x="7" y="205"/>
                  </a:lnTo>
                  <a:lnTo>
                    <a:pt x="4" y="201"/>
                  </a:lnTo>
                  <a:lnTo>
                    <a:pt x="2" y="197"/>
                  </a:lnTo>
                  <a:lnTo>
                    <a:pt x="0" y="174"/>
                  </a:lnTo>
                  <a:lnTo>
                    <a:pt x="2" y="147"/>
                  </a:lnTo>
                  <a:lnTo>
                    <a:pt x="11" y="115"/>
                  </a:lnTo>
                  <a:lnTo>
                    <a:pt x="24" y="84"/>
                  </a:lnTo>
                  <a:lnTo>
                    <a:pt x="37" y="63"/>
                  </a:lnTo>
                  <a:lnTo>
                    <a:pt x="50" y="44"/>
                  </a:lnTo>
                  <a:lnTo>
                    <a:pt x="64" y="29"/>
                  </a:lnTo>
                  <a:lnTo>
                    <a:pt x="78" y="17"/>
                  </a:lnTo>
                  <a:lnTo>
                    <a:pt x="91" y="8"/>
                  </a:lnTo>
                  <a:lnTo>
                    <a:pt x="103" y="2"/>
                  </a:lnTo>
                  <a:lnTo>
                    <a:pt x="113" y="0"/>
                  </a:lnTo>
                  <a:lnTo>
                    <a:pt x="122" y="2"/>
                  </a:lnTo>
                  <a:lnTo>
                    <a:pt x="133" y="18"/>
                  </a:lnTo>
                  <a:lnTo>
                    <a:pt x="135" y="47"/>
                  </a:lnTo>
                  <a:lnTo>
                    <a:pt x="128" y="84"/>
                  </a:lnTo>
                  <a:lnTo>
                    <a:pt x="110" y="129"/>
                  </a:lnTo>
                  <a:lnTo>
                    <a:pt x="101" y="144"/>
                  </a:lnTo>
                  <a:lnTo>
                    <a:pt x="92" y="159"/>
                  </a:lnTo>
                  <a:lnTo>
                    <a:pt x="82" y="171"/>
                  </a:lnTo>
                  <a:lnTo>
                    <a:pt x="72" y="183"/>
                  </a:lnTo>
                  <a:lnTo>
                    <a:pt x="61" y="193"/>
                  </a:lnTo>
                  <a:lnTo>
                    <a:pt x="51" y="201"/>
                  </a:lnTo>
                  <a:lnTo>
                    <a:pt x="41" y="207"/>
                  </a:lnTo>
                  <a:lnTo>
                    <a:pt x="31" y="211"/>
                  </a:lnTo>
                  <a:lnTo>
                    <a:pt x="25" y="212"/>
                  </a:lnTo>
                  <a:lnTo>
                    <a:pt x="21" y="212"/>
                  </a:lnTo>
                  <a:lnTo>
                    <a:pt x="17" y="212"/>
                  </a:lnTo>
                  <a:lnTo>
                    <a:pt x="12" y="211"/>
                  </a:lnTo>
                  <a:close/>
                </a:path>
              </a:pathLst>
            </a:custGeom>
            <a:solidFill>
              <a:srgbClr val="FFFFFF"/>
            </a:solidFill>
            <a:ln w="9525">
              <a:noFill/>
              <a:round/>
              <a:headEnd/>
              <a:tailEnd/>
            </a:ln>
          </p:spPr>
          <p:txBody>
            <a:bodyPr/>
            <a:lstStyle/>
            <a:p>
              <a:endParaRPr lang="en-US">
                <a:latin typeface="Cambria" pitchFamily="18" charset="0"/>
              </a:endParaRPr>
            </a:p>
          </p:txBody>
        </p:sp>
        <p:sp>
          <p:nvSpPr>
            <p:cNvPr id="26697" name="Freeform 172"/>
            <p:cNvSpPr>
              <a:spLocks/>
            </p:cNvSpPr>
            <p:nvPr/>
          </p:nvSpPr>
          <p:spPr bwMode="auto">
            <a:xfrm>
              <a:off x="2102" y="2712"/>
              <a:ext cx="18" cy="29"/>
            </a:xfrm>
            <a:custGeom>
              <a:avLst/>
              <a:gdLst>
                <a:gd name="T0" fmla="*/ 0 w 54"/>
                <a:gd name="T1" fmla="*/ 86 h 91"/>
                <a:gd name="T2" fmla="*/ 2 w 54"/>
                <a:gd name="T3" fmla="*/ 87 h 91"/>
                <a:gd name="T4" fmla="*/ 6 w 54"/>
                <a:gd name="T5" fmla="*/ 88 h 91"/>
                <a:gd name="T6" fmla="*/ 8 w 54"/>
                <a:gd name="T7" fmla="*/ 90 h 91"/>
                <a:gd name="T8" fmla="*/ 10 w 54"/>
                <a:gd name="T9" fmla="*/ 91 h 91"/>
                <a:gd name="T10" fmla="*/ 14 w 54"/>
                <a:gd name="T11" fmla="*/ 81 h 91"/>
                <a:gd name="T12" fmla="*/ 21 w 54"/>
                <a:gd name="T13" fmla="*/ 69 h 91"/>
                <a:gd name="T14" fmla="*/ 29 w 54"/>
                <a:gd name="T15" fmla="*/ 54 h 91"/>
                <a:gd name="T16" fmla="*/ 35 w 54"/>
                <a:gd name="T17" fmla="*/ 40 h 91"/>
                <a:gd name="T18" fmla="*/ 43 w 54"/>
                <a:gd name="T19" fmla="*/ 27 h 91"/>
                <a:gd name="T20" fmla="*/ 49 w 54"/>
                <a:gd name="T21" fmla="*/ 16 h 91"/>
                <a:gd name="T22" fmla="*/ 53 w 54"/>
                <a:gd name="T23" fmla="*/ 8 h 91"/>
                <a:gd name="T24" fmla="*/ 54 w 54"/>
                <a:gd name="T25" fmla="*/ 4 h 91"/>
                <a:gd name="T26" fmla="*/ 44 w 54"/>
                <a:gd name="T27" fmla="*/ 0 h 91"/>
                <a:gd name="T28" fmla="*/ 0 w 54"/>
                <a:gd name="T29" fmla="*/ 86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91"/>
                <a:gd name="T47" fmla="*/ 54 w 54"/>
                <a:gd name="T48" fmla="*/ 91 h 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91">
                  <a:moveTo>
                    <a:pt x="0" y="86"/>
                  </a:moveTo>
                  <a:lnTo>
                    <a:pt x="2" y="87"/>
                  </a:lnTo>
                  <a:lnTo>
                    <a:pt x="6" y="88"/>
                  </a:lnTo>
                  <a:lnTo>
                    <a:pt x="8" y="90"/>
                  </a:lnTo>
                  <a:lnTo>
                    <a:pt x="10" y="91"/>
                  </a:lnTo>
                  <a:lnTo>
                    <a:pt x="14" y="81"/>
                  </a:lnTo>
                  <a:lnTo>
                    <a:pt x="21" y="69"/>
                  </a:lnTo>
                  <a:lnTo>
                    <a:pt x="29" y="54"/>
                  </a:lnTo>
                  <a:lnTo>
                    <a:pt x="35" y="40"/>
                  </a:lnTo>
                  <a:lnTo>
                    <a:pt x="43" y="27"/>
                  </a:lnTo>
                  <a:lnTo>
                    <a:pt x="49" y="16"/>
                  </a:lnTo>
                  <a:lnTo>
                    <a:pt x="53" y="8"/>
                  </a:lnTo>
                  <a:lnTo>
                    <a:pt x="54" y="4"/>
                  </a:lnTo>
                  <a:lnTo>
                    <a:pt x="44" y="0"/>
                  </a:lnTo>
                  <a:lnTo>
                    <a:pt x="0" y="86"/>
                  </a:lnTo>
                  <a:close/>
                </a:path>
              </a:pathLst>
            </a:custGeom>
            <a:solidFill>
              <a:srgbClr val="FFFFFF"/>
            </a:solidFill>
            <a:ln w="9525">
              <a:noFill/>
              <a:round/>
              <a:headEnd/>
              <a:tailEnd/>
            </a:ln>
          </p:spPr>
          <p:txBody>
            <a:bodyPr/>
            <a:lstStyle/>
            <a:p>
              <a:endParaRPr lang="en-US">
                <a:latin typeface="Cambria" pitchFamily="18" charset="0"/>
              </a:endParaRPr>
            </a:p>
          </p:txBody>
        </p:sp>
        <p:sp>
          <p:nvSpPr>
            <p:cNvPr id="26698" name="Freeform 173"/>
            <p:cNvSpPr>
              <a:spLocks/>
            </p:cNvSpPr>
            <p:nvPr/>
          </p:nvSpPr>
          <p:spPr bwMode="auto">
            <a:xfrm>
              <a:off x="2141" y="2731"/>
              <a:ext cx="17" cy="31"/>
            </a:xfrm>
            <a:custGeom>
              <a:avLst/>
              <a:gdLst>
                <a:gd name="T0" fmla="*/ 0 w 55"/>
                <a:gd name="T1" fmla="*/ 86 h 91"/>
                <a:gd name="T2" fmla="*/ 3 w 55"/>
                <a:gd name="T3" fmla="*/ 87 h 91"/>
                <a:gd name="T4" fmla="*/ 6 w 55"/>
                <a:gd name="T5" fmla="*/ 88 h 91"/>
                <a:gd name="T6" fmla="*/ 8 w 55"/>
                <a:gd name="T7" fmla="*/ 90 h 91"/>
                <a:gd name="T8" fmla="*/ 10 w 55"/>
                <a:gd name="T9" fmla="*/ 91 h 91"/>
                <a:gd name="T10" fmla="*/ 15 w 55"/>
                <a:gd name="T11" fmla="*/ 82 h 91"/>
                <a:gd name="T12" fmla="*/ 21 w 55"/>
                <a:gd name="T13" fmla="*/ 70 h 91"/>
                <a:gd name="T14" fmla="*/ 28 w 55"/>
                <a:gd name="T15" fmla="*/ 57 h 91"/>
                <a:gd name="T16" fmla="*/ 36 w 55"/>
                <a:gd name="T17" fmla="*/ 43 h 91"/>
                <a:gd name="T18" fmla="*/ 43 w 55"/>
                <a:gd name="T19" fmla="*/ 30 h 91"/>
                <a:gd name="T20" fmla="*/ 48 w 55"/>
                <a:gd name="T21" fmla="*/ 18 h 91"/>
                <a:gd name="T22" fmla="*/ 53 w 55"/>
                <a:gd name="T23" fmla="*/ 10 h 91"/>
                <a:gd name="T24" fmla="*/ 55 w 55"/>
                <a:gd name="T25" fmla="*/ 6 h 91"/>
                <a:gd name="T26" fmla="*/ 45 w 55"/>
                <a:gd name="T27" fmla="*/ 0 h 91"/>
                <a:gd name="T28" fmla="*/ 0 w 55"/>
                <a:gd name="T29" fmla="*/ 86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
                <a:gd name="T46" fmla="*/ 0 h 91"/>
                <a:gd name="T47" fmla="*/ 55 w 55"/>
                <a:gd name="T48" fmla="*/ 91 h 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 h="91">
                  <a:moveTo>
                    <a:pt x="0" y="86"/>
                  </a:moveTo>
                  <a:lnTo>
                    <a:pt x="3" y="87"/>
                  </a:lnTo>
                  <a:lnTo>
                    <a:pt x="6" y="88"/>
                  </a:lnTo>
                  <a:lnTo>
                    <a:pt x="8" y="90"/>
                  </a:lnTo>
                  <a:lnTo>
                    <a:pt x="10" y="91"/>
                  </a:lnTo>
                  <a:lnTo>
                    <a:pt x="15" y="82"/>
                  </a:lnTo>
                  <a:lnTo>
                    <a:pt x="21" y="70"/>
                  </a:lnTo>
                  <a:lnTo>
                    <a:pt x="28" y="57"/>
                  </a:lnTo>
                  <a:lnTo>
                    <a:pt x="36" y="43"/>
                  </a:lnTo>
                  <a:lnTo>
                    <a:pt x="43" y="30"/>
                  </a:lnTo>
                  <a:lnTo>
                    <a:pt x="48" y="18"/>
                  </a:lnTo>
                  <a:lnTo>
                    <a:pt x="53" y="10"/>
                  </a:lnTo>
                  <a:lnTo>
                    <a:pt x="55" y="6"/>
                  </a:lnTo>
                  <a:lnTo>
                    <a:pt x="45" y="0"/>
                  </a:lnTo>
                  <a:lnTo>
                    <a:pt x="0" y="86"/>
                  </a:lnTo>
                  <a:close/>
                </a:path>
              </a:pathLst>
            </a:custGeom>
            <a:solidFill>
              <a:srgbClr val="FFFFFF"/>
            </a:solidFill>
            <a:ln w="9525">
              <a:noFill/>
              <a:round/>
              <a:headEnd/>
              <a:tailEnd/>
            </a:ln>
          </p:spPr>
          <p:txBody>
            <a:bodyPr/>
            <a:lstStyle/>
            <a:p>
              <a:endParaRPr lang="en-US">
                <a:latin typeface="Cambria" pitchFamily="18" charset="0"/>
              </a:endParaRPr>
            </a:p>
          </p:txBody>
        </p:sp>
        <p:sp>
          <p:nvSpPr>
            <p:cNvPr id="26699" name="Freeform 174"/>
            <p:cNvSpPr>
              <a:spLocks/>
            </p:cNvSpPr>
            <p:nvPr/>
          </p:nvSpPr>
          <p:spPr bwMode="auto">
            <a:xfrm>
              <a:off x="2102" y="2741"/>
              <a:ext cx="3" cy="0"/>
            </a:xfrm>
            <a:custGeom>
              <a:avLst/>
              <a:gdLst>
                <a:gd name="T0" fmla="*/ 0 w 10"/>
                <a:gd name="T1" fmla="*/ 0 h 5"/>
                <a:gd name="T2" fmla="*/ 10 w 10"/>
                <a:gd name="T3" fmla="*/ 5 h 5"/>
                <a:gd name="T4" fmla="*/ 8 w 10"/>
                <a:gd name="T5" fmla="*/ 4 h 5"/>
                <a:gd name="T6" fmla="*/ 6 w 10"/>
                <a:gd name="T7" fmla="*/ 2 h 5"/>
                <a:gd name="T8" fmla="*/ 2 w 10"/>
                <a:gd name="T9" fmla="*/ 1 h 5"/>
                <a:gd name="T10" fmla="*/ 0 w 10"/>
                <a:gd name="T11" fmla="*/ 0 h 5"/>
                <a:gd name="T12" fmla="*/ 0 w 10"/>
                <a:gd name="T13" fmla="*/ 0 h 5"/>
                <a:gd name="T14" fmla="*/ 0 60000 65536"/>
                <a:gd name="T15" fmla="*/ 0 60000 65536"/>
                <a:gd name="T16" fmla="*/ 0 60000 65536"/>
                <a:gd name="T17" fmla="*/ 0 60000 65536"/>
                <a:gd name="T18" fmla="*/ 0 60000 65536"/>
                <a:gd name="T19" fmla="*/ 0 60000 65536"/>
                <a:gd name="T20" fmla="*/ 0 60000 65536"/>
                <a:gd name="T21" fmla="*/ 0 w 10"/>
                <a:gd name="T22" fmla="*/ 0 h 5"/>
                <a:gd name="T23" fmla="*/ 10 w 10"/>
                <a:gd name="T24" fmla="*/ 0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5">
                  <a:moveTo>
                    <a:pt x="0" y="0"/>
                  </a:moveTo>
                  <a:lnTo>
                    <a:pt x="10" y="5"/>
                  </a:lnTo>
                  <a:lnTo>
                    <a:pt x="8" y="4"/>
                  </a:lnTo>
                  <a:lnTo>
                    <a:pt x="6" y="2"/>
                  </a:lnTo>
                  <a:lnTo>
                    <a:pt x="2" y="1"/>
                  </a:lnTo>
                  <a:lnTo>
                    <a:pt x="0" y="0"/>
                  </a:lnTo>
                  <a:close/>
                </a:path>
              </a:pathLst>
            </a:custGeom>
            <a:solidFill>
              <a:srgbClr val="000000"/>
            </a:solidFill>
            <a:ln w="9525">
              <a:noFill/>
              <a:round/>
              <a:headEnd/>
              <a:tailEnd/>
            </a:ln>
          </p:spPr>
          <p:txBody>
            <a:bodyPr/>
            <a:lstStyle/>
            <a:p>
              <a:endParaRPr lang="en-US">
                <a:latin typeface="Cambria" pitchFamily="18" charset="0"/>
              </a:endParaRPr>
            </a:p>
          </p:txBody>
        </p:sp>
        <p:sp>
          <p:nvSpPr>
            <p:cNvPr id="26700" name="Freeform 175"/>
            <p:cNvSpPr>
              <a:spLocks noEditPoints="1"/>
            </p:cNvSpPr>
            <p:nvPr/>
          </p:nvSpPr>
          <p:spPr bwMode="auto">
            <a:xfrm>
              <a:off x="2081" y="2607"/>
              <a:ext cx="254" cy="252"/>
            </a:xfrm>
            <a:custGeom>
              <a:avLst/>
              <a:gdLst>
                <a:gd name="T0" fmla="*/ 654 w 760"/>
                <a:gd name="T1" fmla="*/ 363 h 753"/>
                <a:gd name="T2" fmla="*/ 586 w 760"/>
                <a:gd name="T3" fmla="*/ 392 h 753"/>
                <a:gd name="T4" fmla="*/ 562 w 760"/>
                <a:gd name="T5" fmla="*/ 260 h 753"/>
                <a:gd name="T6" fmla="*/ 577 w 760"/>
                <a:gd name="T7" fmla="*/ 102 h 753"/>
                <a:gd name="T8" fmla="*/ 391 w 760"/>
                <a:gd name="T9" fmla="*/ 3 h 753"/>
                <a:gd name="T10" fmla="*/ 259 w 760"/>
                <a:gd name="T11" fmla="*/ 166 h 753"/>
                <a:gd name="T12" fmla="*/ 313 w 760"/>
                <a:gd name="T13" fmla="*/ 290 h 753"/>
                <a:gd name="T14" fmla="*/ 42 w 760"/>
                <a:gd name="T15" fmla="*/ 217 h 753"/>
                <a:gd name="T16" fmla="*/ 4 w 760"/>
                <a:gd name="T17" fmla="*/ 261 h 753"/>
                <a:gd name="T18" fmla="*/ 34 w 760"/>
                <a:gd name="T19" fmla="*/ 310 h 753"/>
                <a:gd name="T20" fmla="*/ 12 w 760"/>
                <a:gd name="T21" fmla="*/ 379 h 753"/>
                <a:gd name="T22" fmla="*/ 96 w 760"/>
                <a:gd name="T23" fmla="*/ 423 h 753"/>
                <a:gd name="T24" fmla="*/ 145 w 760"/>
                <a:gd name="T25" fmla="*/ 367 h 753"/>
                <a:gd name="T26" fmla="*/ 126 w 760"/>
                <a:gd name="T27" fmla="*/ 439 h 753"/>
                <a:gd name="T28" fmla="*/ 211 w 760"/>
                <a:gd name="T29" fmla="*/ 483 h 753"/>
                <a:gd name="T30" fmla="*/ 250 w 760"/>
                <a:gd name="T31" fmla="*/ 422 h 753"/>
                <a:gd name="T32" fmla="*/ 235 w 760"/>
                <a:gd name="T33" fmla="*/ 578 h 753"/>
                <a:gd name="T34" fmla="*/ 484 w 760"/>
                <a:gd name="T35" fmla="*/ 718 h 753"/>
                <a:gd name="T36" fmla="*/ 581 w 760"/>
                <a:gd name="T37" fmla="*/ 750 h 753"/>
                <a:gd name="T38" fmla="*/ 678 w 760"/>
                <a:gd name="T39" fmla="*/ 685 h 753"/>
                <a:gd name="T40" fmla="*/ 760 w 760"/>
                <a:gd name="T41" fmla="*/ 503 h 753"/>
                <a:gd name="T42" fmla="*/ 292 w 760"/>
                <a:gd name="T43" fmla="*/ 140 h 753"/>
                <a:gd name="T44" fmla="*/ 424 w 760"/>
                <a:gd name="T45" fmla="*/ 31 h 753"/>
                <a:gd name="T46" fmla="*/ 557 w 760"/>
                <a:gd name="T47" fmla="*/ 140 h 753"/>
                <a:gd name="T48" fmla="*/ 532 w 760"/>
                <a:gd name="T49" fmla="*/ 249 h 753"/>
                <a:gd name="T50" fmla="*/ 487 w 760"/>
                <a:gd name="T51" fmla="*/ 293 h 753"/>
                <a:gd name="T52" fmla="*/ 513 w 760"/>
                <a:gd name="T53" fmla="*/ 374 h 753"/>
                <a:gd name="T54" fmla="*/ 525 w 760"/>
                <a:gd name="T55" fmla="*/ 453 h 753"/>
                <a:gd name="T56" fmla="*/ 358 w 760"/>
                <a:gd name="T57" fmla="*/ 309 h 753"/>
                <a:gd name="T58" fmla="*/ 338 w 760"/>
                <a:gd name="T59" fmla="*/ 271 h 753"/>
                <a:gd name="T60" fmla="*/ 291 w 760"/>
                <a:gd name="T61" fmla="*/ 182 h 753"/>
                <a:gd name="T62" fmla="*/ 401 w 760"/>
                <a:gd name="T63" fmla="*/ 546 h 753"/>
                <a:gd name="T64" fmla="*/ 308 w 760"/>
                <a:gd name="T65" fmla="*/ 546 h 753"/>
                <a:gd name="T66" fmla="*/ 300 w 760"/>
                <a:gd name="T67" fmla="*/ 484 h 753"/>
                <a:gd name="T68" fmla="*/ 448 w 760"/>
                <a:gd name="T69" fmla="*/ 526 h 753"/>
                <a:gd name="T70" fmla="*/ 489 w 760"/>
                <a:gd name="T71" fmla="*/ 513 h 753"/>
                <a:gd name="T72" fmla="*/ 213 w 760"/>
                <a:gd name="T73" fmla="*/ 413 h 753"/>
                <a:gd name="T74" fmla="*/ 164 w 760"/>
                <a:gd name="T75" fmla="*/ 453 h 753"/>
                <a:gd name="T76" fmla="*/ 196 w 760"/>
                <a:gd name="T77" fmla="*/ 373 h 753"/>
                <a:gd name="T78" fmla="*/ 97 w 760"/>
                <a:gd name="T79" fmla="*/ 353 h 753"/>
                <a:gd name="T80" fmla="*/ 50 w 760"/>
                <a:gd name="T81" fmla="*/ 393 h 753"/>
                <a:gd name="T82" fmla="*/ 81 w 760"/>
                <a:gd name="T83" fmla="*/ 313 h 753"/>
                <a:gd name="T84" fmla="*/ 35 w 760"/>
                <a:gd name="T85" fmla="*/ 266 h 753"/>
                <a:gd name="T86" fmla="*/ 55 w 760"/>
                <a:gd name="T87" fmla="*/ 249 h 753"/>
                <a:gd name="T88" fmla="*/ 106 w 760"/>
                <a:gd name="T89" fmla="*/ 274 h 753"/>
                <a:gd name="T90" fmla="*/ 236 w 760"/>
                <a:gd name="T91" fmla="*/ 343 h 753"/>
                <a:gd name="T92" fmla="*/ 331 w 760"/>
                <a:gd name="T93" fmla="*/ 392 h 753"/>
                <a:gd name="T94" fmla="*/ 493 w 760"/>
                <a:gd name="T95" fmla="*/ 476 h 753"/>
                <a:gd name="T96" fmla="*/ 493 w 760"/>
                <a:gd name="T97" fmla="*/ 505 h 753"/>
                <a:gd name="T98" fmla="*/ 614 w 760"/>
                <a:gd name="T99" fmla="*/ 701 h 753"/>
                <a:gd name="T100" fmla="*/ 499 w 760"/>
                <a:gd name="T101" fmla="*/ 681 h 753"/>
                <a:gd name="T102" fmla="*/ 504 w 760"/>
                <a:gd name="T103" fmla="*/ 562 h 753"/>
                <a:gd name="T104" fmla="*/ 529 w 760"/>
                <a:gd name="T105" fmla="*/ 503 h 753"/>
                <a:gd name="T106" fmla="*/ 569 w 760"/>
                <a:gd name="T107" fmla="*/ 448 h 753"/>
                <a:gd name="T108" fmla="*/ 634 w 760"/>
                <a:gd name="T109" fmla="*/ 401 h 753"/>
                <a:gd name="T110" fmla="*/ 680 w 760"/>
                <a:gd name="T111" fmla="*/ 394 h 753"/>
                <a:gd name="T112" fmla="*/ 728 w 760"/>
                <a:gd name="T113" fmla="*/ 508 h 7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0"/>
                <a:gd name="T172" fmla="*/ 0 h 753"/>
                <a:gd name="T173" fmla="*/ 760 w 760"/>
                <a:gd name="T174" fmla="*/ 753 h 75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0" h="753">
                  <a:moveTo>
                    <a:pt x="708" y="372"/>
                  </a:moveTo>
                  <a:lnTo>
                    <a:pt x="700" y="369"/>
                  </a:lnTo>
                  <a:lnTo>
                    <a:pt x="692" y="365"/>
                  </a:lnTo>
                  <a:lnTo>
                    <a:pt x="683" y="363"/>
                  </a:lnTo>
                  <a:lnTo>
                    <a:pt x="673" y="363"/>
                  </a:lnTo>
                  <a:lnTo>
                    <a:pt x="664" y="363"/>
                  </a:lnTo>
                  <a:lnTo>
                    <a:pt x="654" y="363"/>
                  </a:lnTo>
                  <a:lnTo>
                    <a:pt x="644" y="365"/>
                  </a:lnTo>
                  <a:lnTo>
                    <a:pt x="634" y="367"/>
                  </a:lnTo>
                  <a:lnTo>
                    <a:pt x="624" y="371"/>
                  </a:lnTo>
                  <a:lnTo>
                    <a:pt x="615" y="375"/>
                  </a:lnTo>
                  <a:lnTo>
                    <a:pt x="605" y="380"/>
                  </a:lnTo>
                  <a:lnTo>
                    <a:pt x="596" y="385"/>
                  </a:lnTo>
                  <a:lnTo>
                    <a:pt x="586" y="392"/>
                  </a:lnTo>
                  <a:lnTo>
                    <a:pt x="577" y="399"/>
                  </a:lnTo>
                  <a:lnTo>
                    <a:pt x="568" y="406"/>
                  </a:lnTo>
                  <a:lnTo>
                    <a:pt x="559" y="414"/>
                  </a:lnTo>
                  <a:lnTo>
                    <a:pt x="522" y="301"/>
                  </a:lnTo>
                  <a:lnTo>
                    <a:pt x="536" y="289"/>
                  </a:lnTo>
                  <a:lnTo>
                    <a:pt x="549" y="275"/>
                  </a:lnTo>
                  <a:lnTo>
                    <a:pt x="562" y="260"/>
                  </a:lnTo>
                  <a:lnTo>
                    <a:pt x="572" y="243"/>
                  </a:lnTo>
                  <a:lnTo>
                    <a:pt x="579" y="225"/>
                  </a:lnTo>
                  <a:lnTo>
                    <a:pt x="586" y="206"/>
                  </a:lnTo>
                  <a:lnTo>
                    <a:pt x="589" y="186"/>
                  </a:lnTo>
                  <a:lnTo>
                    <a:pt x="591" y="166"/>
                  </a:lnTo>
                  <a:lnTo>
                    <a:pt x="587" y="133"/>
                  </a:lnTo>
                  <a:lnTo>
                    <a:pt x="577" y="102"/>
                  </a:lnTo>
                  <a:lnTo>
                    <a:pt x="562" y="74"/>
                  </a:lnTo>
                  <a:lnTo>
                    <a:pt x="542" y="48"/>
                  </a:lnTo>
                  <a:lnTo>
                    <a:pt x="517" y="28"/>
                  </a:lnTo>
                  <a:lnTo>
                    <a:pt x="488" y="13"/>
                  </a:lnTo>
                  <a:lnTo>
                    <a:pt x="457" y="3"/>
                  </a:lnTo>
                  <a:lnTo>
                    <a:pt x="424" y="0"/>
                  </a:lnTo>
                  <a:lnTo>
                    <a:pt x="391" y="3"/>
                  </a:lnTo>
                  <a:lnTo>
                    <a:pt x="360" y="13"/>
                  </a:lnTo>
                  <a:lnTo>
                    <a:pt x="332" y="28"/>
                  </a:lnTo>
                  <a:lnTo>
                    <a:pt x="307" y="48"/>
                  </a:lnTo>
                  <a:lnTo>
                    <a:pt x="287" y="74"/>
                  </a:lnTo>
                  <a:lnTo>
                    <a:pt x="272" y="102"/>
                  </a:lnTo>
                  <a:lnTo>
                    <a:pt x="262" y="133"/>
                  </a:lnTo>
                  <a:lnTo>
                    <a:pt x="259" y="166"/>
                  </a:lnTo>
                  <a:lnTo>
                    <a:pt x="260" y="186"/>
                  </a:lnTo>
                  <a:lnTo>
                    <a:pt x="264" y="206"/>
                  </a:lnTo>
                  <a:lnTo>
                    <a:pt x="270" y="225"/>
                  </a:lnTo>
                  <a:lnTo>
                    <a:pt x="277" y="243"/>
                  </a:lnTo>
                  <a:lnTo>
                    <a:pt x="287" y="260"/>
                  </a:lnTo>
                  <a:lnTo>
                    <a:pt x="300" y="275"/>
                  </a:lnTo>
                  <a:lnTo>
                    <a:pt x="313" y="290"/>
                  </a:lnTo>
                  <a:lnTo>
                    <a:pt x="328" y="302"/>
                  </a:lnTo>
                  <a:lnTo>
                    <a:pt x="313" y="347"/>
                  </a:lnTo>
                  <a:lnTo>
                    <a:pt x="74" y="223"/>
                  </a:lnTo>
                  <a:lnTo>
                    <a:pt x="68" y="220"/>
                  </a:lnTo>
                  <a:lnTo>
                    <a:pt x="60" y="217"/>
                  </a:lnTo>
                  <a:lnTo>
                    <a:pt x="51" y="217"/>
                  </a:lnTo>
                  <a:lnTo>
                    <a:pt x="42" y="217"/>
                  </a:lnTo>
                  <a:lnTo>
                    <a:pt x="33" y="221"/>
                  </a:lnTo>
                  <a:lnTo>
                    <a:pt x="24" y="225"/>
                  </a:lnTo>
                  <a:lnTo>
                    <a:pt x="16" y="233"/>
                  </a:lnTo>
                  <a:lnTo>
                    <a:pt x="10" y="243"/>
                  </a:lnTo>
                  <a:lnTo>
                    <a:pt x="8" y="249"/>
                  </a:lnTo>
                  <a:lnTo>
                    <a:pt x="5" y="254"/>
                  </a:lnTo>
                  <a:lnTo>
                    <a:pt x="4" y="261"/>
                  </a:lnTo>
                  <a:lnTo>
                    <a:pt x="4" y="266"/>
                  </a:lnTo>
                  <a:lnTo>
                    <a:pt x="6" y="281"/>
                  </a:lnTo>
                  <a:lnTo>
                    <a:pt x="12" y="292"/>
                  </a:lnTo>
                  <a:lnTo>
                    <a:pt x="21" y="301"/>
                  </a:lnTo>
                  <a:lnTo>
                    <a:pt x="30" y="307"/>
                  </a:lnTo>
                  <a:lnTo>
                    <a:pt x="31" y="309"/>
                  </a:lnTo>
                  <a:lnTo>
                    <a:pt x="34" y="310"/>
                  </a:lnTo>
                  <a:lnTo>
                    <a:pt x="40" y="313"/>
                  </a:lnTo>
                  <a:lnTo>
                    <a:pt x="45" y="315"/>
                  </a:lnTo>
                  <a:lnTo>
                    <a:pt x="41" y="324"/>
                  </a:lnTo>
                  <a:lnTo>
                    <a:pt x="34" y="336"/>
                  </a:lnTo>
                  <a:lnTo>
                    <a:pt x="26" y="351"/>
                  </a:lnTo>
                  <a:lnTo>
                    <a:pt x="19" y="365"/>
                  </a:lnTo>
                  <a:lnTo>
                    <a:pt x="12" y="379"/>
                  </a:lnTo>
                  <a:lnTo>
                    <a:pt x="5" y="390"/>
                  </a:lnTo>
                  <a:lnTo>
                    <a:pt x="1" y="397"/>
                  </a:lnTo>
                  <a:lnTo>
                    <a:pt x="0" y="401"/>
                  </a:lnTo>
                  <a:lnTo>
                    <a:pt x="85" y="445"/>
                  </a:lnTo>
                  <a:lnTo>
                    <a:pt x="86" y="442"/>
                  </a:lnTo>
                  <a:lnTo>
                    <a:pt x="91" y="434"/>
                  </a:lnTo>
                  <a:lnTo>
                    <a:pt x="96" y="423"/>
                  </a:lnTo>
                  <a:lnTo>
                    <a:pt x="104" y="410"/>
                  </a:lnTo>
                  <a:lnTo>
                    <a:pt x="111" y="395"/>
                  </a:lnTo>
                  <a:lnTo>
                    <a:pt x="119" y="381"/>
                  </a:lnTo>
                  <a:lnTo>
                    <a:pt x="125" y="369"/>
                  </a:lnTo>
                  <a:lnTo>
                    <a:pt x="130" y="360"/>
                  </a:lnTo>
                  <a:lnTo>
                    <a:pt x="137" y="364"/>
                  </a:lnTo>
                  <a:lnTo>
                    <a:pt x="145" y="367"/>
                  </a:lnTo>
                  <a:lnTo>
                    <a:pt x="152" y="371"/>
                  </a:lnTo>
                  <a:lnTo>
                    <a:pt x="160" y="375"/>
                  </a:lnTo>
                  <a:lnTo>
                    <a:pt x="155" y="384"/>
                  </a:lnTo>
                  <a:lnTo>
                    <a:pt x="149" y="396"/>
                  </a:lnTo>
                  <a:lnTo>
                    <a:pt x="141" y="411"/>
                  </a:lnTo>
                  <a:lnTo>
                    <a:pt x="134" y="425"/>
                  </a:lnTo>
                  <a:lnTo>
                    <a:pt x="126" y="439"/>
                  </a:lnTo>
                  <a:lnTo>
                    <a:pt x="121" y="450"/>
                  </a:lnTo>
                  <a:lnTo>
                    <a:pt x="116" y="458"/>
                  </a:lnTo>
                  <a:lnTo>
                    <a:pt x="115" y="461"/>
                  </a:lnTo>
                  <a:lnTo>
                    <a:pt x="200" y="505"/>
                  </a:lnTo>
                  <a:lnTo>
                    <a:pt x="201" y="502"/>
                  </a:lnTo>
                  <a:lnTo>
                    <a:pt x="205" y="494"/>
                  </a:lnTo>
                  <a:lnTo>
                    <a:pt x="211" y="483"/>
                  </a:lnTo>
                  <a:lnTo>
                    <a:pt x="219" y="470"/>
                  </a:lnTo>
                  <a:lnTo>
                    <a:pt x="225" y="455"/>
                  </a:lnTo>
                  <a:lnTo>
                    <a:pt x="233" y="441"/>
                  </a:lnTo>
                  <a:lnTo>
                    <a:pt x="240" y="429"/>
                  </a:lnTo>
                  <a:lnTo>
                    <a:pt x="244" y="420"/>
                  </a:lnTo>
                  <a:lnTo>
                    <a:pt x="246" y="421"/>
                  </a:lnTo>
                  <a:lnTo>
                    <a:pt x="250" y="422"/>
                  </a:lnTo>
                  <a:lnTo>
                    <a:pt x="253" y="424"/>
                  </a:lnTo>
                  <a:lnTo>
                    <a:pt x="259" y="426"/>
                  </a:lnTo>
                  <a:lnTo>
                    <a:pt x="263" y="430"/>
                  </a:lnTo>
                  <a:lnTo>
                    <a:pt x="268" y="432"/>
                  </a:lnTo>
                  <a:lnTo>
                    <a:pt x="275" y="435"/>
                  </a:lnTo>
                  <a:lnTo>
                    <a:pt x="282" y="439"/>
                  </a:lnTo>
                  <a:lnTo>
                    <a:pt x="235" y="578"/>
                  </a:lnTo>
                  <a:lnTo>
                    <a:pt x="467" y="578"/>
                  </a:lnTo>
                  <a:lnTo>
                    <a:pt x="463" y="605"/>
                  </a:lnTo>
                  <a:lnTo>
                    <a:pt x="461" y="631"/>
                  </a:lnTo>
                  <a:lnTo>
                    <a:pt x="462" y="656"/>
                  </a:lnTo>
                  <a:lnTo>
                    <a:pt x="466" y="679"/>
                  </a:lnTo>
                  <a:lnTo>
                    <a:pt x="474" y="700"/>
                  </a:lnTo>
                  <a:lnTo>
                    <a:pt x="484" y="718"/>
                  </a:lnTo>
                  <a:lnTo>
                    <a:pt x="497" y="732"/>
                  </a:lnTo>
                  <a:lnTo>
                    <a:pt x="514" y="743"/>
                  </a:lnTo>
                  <a:lnTo>
                    <a:pt x="526" y="749"/>
                  </a:lnTo>
                  <a:lnTo>
                    <a:pt x="539" y="752"/>
                  </a:lnTo>
                  <a:lnTo>
                    <a:pt x="553" y="753"/>
                  </a:lnTo>
                  <a:lnTo>
                    <a:pt x="566" y="752"/>
                  </a:lnTo>
                  <a:lnTo>
                    <a:pt x="581" y="750"/>
                  </a:lnTo>
                  <a:lnTo>
                    <a:pt x="595" y="745"/>
                  </a:lnTo>
                  <a:lnTo>
                    <a:pt x="609" y="740"/>
                  </a:lnTo>
                  <a:lnTo>
                    <a:pt x="623" y="732"/>
                  </a:lnTo>
                  <a:lnTo>
                    <a:pt x="637" y="722"/>
                  </a:lnTo>
                  <a:lnTo>
                    <a:pt x="652" y="712"/>
                  </a:lnTo>
                  <a:lnTo>
                    <a:pt x="665" y="699"/>
                  </a:lnTo>
                  <a:lnTo>
                    <a:pt x="678" y="685"/>
                  </a:lnTo>
                  <a:lnTo>
                    <a:pt x="690" y="671"/>
                  </a:lnTo>
                  <a:lnTo>
                    <a:pt x="703" y="654"/>
                  </a:lnTo>
                  <a:lnTo>
                    <a:pt x="714" y="636"/>
                  </a:lnTo>
                  <a:lnTo>
                    <a:pt x="725" y="618"/>
                  </a:lnTo>
                  <a:lnTo>
                    <a:pt x="743" y="579"/>
                  </a:lnTo>
                  <a:lnTo>
                    <a:pt x="754" y="540"/>
                  </a:lnTo>
                  <a:lnTo>
                    <a:pt x="760" y="503"/>
                  </a:lnTo>
                  <a:lnTo>
                    <a:pt x="760" y="468"/>
                  </a:lnTo>
                  <a:lnTo>
                    <a:pt x="756" y="436"/>
                  </a:lnTo>
                  <a:lnTo>
                    <a:pt x="745" y="410"/>
                  </a:lnTo>
                  <a:lnTo>
                    <a:pt x="729" y="387"/>
                  </a:lnTo>
                  <a:lnTo>
                    <a:pt x="708" y="372"/>
                  </a:lnTo>
                  <a:close/>
                  <a:moveTo>
                    <a:pt x="290" y="166"/>
                  </a:moveTo>
                  <a:lnTo>
                    <a:pt x="292" y="140"/>
                  </a:lnTo>
                  <a:lnTo>
                    <a:pt x="300" y="114"/>
                  </a:lnTo>
                  <a:lnTo>
                    <a:pt x="313" y="91"/>
                  </a:lnTo>
                  <a:lnTo>
                    <a:pt x="328" y="71"/>
                  </a:lnTo>
                  <a:lnTo>
                    <a:pt x="348" y="54"/>
                  </a:lnTo>
                  <a:lnTo>
                    <a:pt x="372" y="42"/>
                  </a:lnTo>
                  <a:lnTo>
                    <a:pt x="397" y="33"/>
                  </a:lnTo>
                  <a:lnTo>
                    <a:pt x="424" y="31"/>
                  </a:lnTo>
                  <a:lnTo>
                    <a:pt x="451" y="33"/>
                  </a:lnTo>
                  <a:lnTo>
                    <a:pt x="476" y="42"/>
                  </a:lnTo>
                  <a:lnTo>
                    <a:pt x="499" y="54"/>
                  </a:lnTo>
                  <a:lnTo>
                    <a:pt x="519" y="71"/>
                  </a:lnTo>
                  <a:lnTo>
                    <a:pt x="536" y="91"/>
                  </a:lnTo>
                  <a:lnTo>
                    <a:pt x="548" y="114"/>
                  </a:lnTo>
                  <a:lnTo>
                    <a:pt x="557" y="140"/>
                  </a:lnTo>
                  <a:lnTo>
                    <a:pt x="559" y="166"/>
                  </a:lnTo>
                  <a:lnTo>
                    <a:pt x="558" y="182"/>
                  </a:lnTo>
                  <a:lnTo>
                    <a:pt x="556" y="196"/>
                  </a:lnTo>
                  <a:lnTo>
                    <a:pt x="552" y="211"/>
                  </a:lnTo>
                  <a:lnTo>
                    <a:pt x="546" y="224"/>
                  </a:lnTo>
                  <a:lnTo>
                    <a:pt x="539" y="237"/>
                  </a:lnTo>
                  <a:lnTo>
                    <a:pt x="532" y="249"/>
                  </a:lnTo>
                  <a:lnTo>
                    <a:pt x="522" y="260"/>
                  </a:lnTo>
                  <a:lnTo>
                    <a:pt x="512" y="270"/>
                  </a:lnTo>
                  <a:lnTo>
                    <a:pt x="505" y="274"/>
                  </a:lnTo>
                  <a:lnTo>
                    <a:pt x="498" y="279"/>
                  </a:lnTo>
                  <a:lnTo>
                    <a:pt x="492" y="283"/>
                  </a:lnTo>
                  <a:lnTo>
                    <a:pt x="485" y="287"/>
                  </a:lnTo>
                  <a:lnTo>
                    <a:pt x="487" y="293"/>
                  </a:lnTo>
                  <a:lnTo>
                    <a:pt x="489" y="300"/>
                  </a:lnTo>
                  <a:lnTo>
                    <a:pt x="492" y="307"/>
                  </a:lnTo>
                  <a:lnTo>
                    <a:pt x="494" y="316"/>
                  </a:lnTo>
                  <a:lnTo>
                    <a:pt x="498" y="329"/>
                  </a:lnTo>
                  <a:lnTo>
                    <a:pt x="503" y="343"/>
                  </a:lnTo>
                  <a:lnTo>
                    <a:pt x="508" y="359"/>
                  </a:lnTo>
                  <a:lnTo>
                    <a:pt x="513" y="374"/>
                  </a:lnTo>
                  <a:lnTo>
                    <a:pt x="518" y="390"/>
                  </a:lnTo>
                  <a:lnTo>
                    <a:pt x="524" y="406"/>
                  </a:lnTo>
                  <a:lnTo>
                    <a:pt x="529" y="423"/>
                  </a:lnTo>
                  <a:lnTo>
                    <a:pt x="535" y="440"/>
                  </a:lnTo>
                  <a:lnTo>
                    <a:pt x="532" y="444"/>
                  </a:lnTo>
                  <a:lnTo>
                    <a:pt x="528" y="449"/>
                  </a:lnTo>
                  <a:lnTo>
                    <a:pt x="525" y="453"/>
                  </a:lnTo>
                  <a:lnTo>
                    <a:pt x="522" y="458"/>
                  </a:lnTo>
                  <a:lnTo>
                    <a:pt x="341" y="362"/>
                  </a:lnTo>
                  <a:lnTo>
                    <a:pt x="345" y="350"/>
                  </a:lnTo>
                  <a:lnTo>
                    <a:pt x="348" y="337"/>
                  </a:lnTo>
                  <a:lnTo>
                    <a:pt x="352" y="327"/>
                  </a:lnTo>
                  <a:lnTo>
                    <a:pt x="355" y="317"/>
                  </a:lnTo>
                  <a:lnTo>
                    <a:pt x="358" y="309"/>
                  </a:lnTo>
                  <a:lnTo>
                    <a:pt x="361" y="300"/>
                  </a:lnTo>
                  <a:lnTo>
                    <a:pt x="363" y="293"/>
                  </a:lnTo>
                  <a:lnTo>
                    <a:pt x="365" y="287"/>
                  </a:lnTo>
                  <a:lnTo>
                    <a:pt x="357" y="284"/>
                  </a:lnTo>
                  <a:lnTo>
                    <a:pt x="351" y="280"/>
                  </a:lnTo>
                  <a:lnTo>
                    <a:pt x="344" y="275"/>
                  </a:lnTo>
                  <a:lnTo>
                    <a:pt x="338" y="271"/>
                  </a:lnTo>
                  <a:lnTo>
                    <a:pt x="327" y="261"/>
                  </a:lnTo>
                  <a:lnTo>
                    <a:pt x="318" y="250"/>
                  </a:lnTo>
                  <a:lnTo>
                    <a:pt x="310" y="239"/>
                  </a:lnTo>
                  <a:lnTo>
                    <a:pt x="303" y="225"/>
                  </a:lnTo>
                  <a:lnTo>
                    <a:pt x="297" y="212"/>
                  </a:lnTo>
                  <a:lnTo>
                    <a:pt x="293" y="197"/>
                  </a:lnTo>
                  <a:lnTo>
                    <a:pt x="291" y="182"/>
                  </a:lnTo>
                  <a:lnTo>
                    <a:pt x="290" y="166"/>
                  </a:lnTo>
                  <a:close/>
                  <a:moveTo>
                    <a:pt x="476" y="546"/>
                  </a:moveTo>
                  <a:lnTo>
                    <a:pt x="462" y="546"/>
                  </a:lnTo>
                  <a:lnTo>
                    <a:pt x="446" y="546"/>
                  </a:lnTo>
                  <a:lnTo>
                    <a:pt x="432" y="546"/>
                  </a:lnTo>
                  <a:lnTo>
                    <a:pt x="416" y="546"/>
                  </a:lnTo>
                  <a:lnTo>
                    <a:pt x="401" y="546"/>
                  </a:lnTo>
                  <a:lnTo>
                    <a:pt x="386" y="546"/>
                  </a:lnTo>
                  <a:lnTo>
                    <a:pt x="371" y="546"/>
                  </a:lnTo>
                  <a:lnTo>
                    <a:pt x="357" y="546"/>
                  </a:lnTo>
                  <a:lnTo>
                    <a:pt x="343" y="546"/>
                  </a:lnTo>
                  <a:lnTo>
                    <a:pt x="331" y="546"/>
                  </a:lnTo>
                  <a:lnTo>
                    <a:pt x="318" y="546"/>
                  </a:lnTo>
                  <a:lnTo>
                    <a:pt x="308" y="546"/>
                  </a:lnTo>
                  <a:lnTo>
                    <a:pt x="298" y="546"/>
                  </a:lnTo>
                  <a:lnTo>
                    <a:pt x="291" y="546"/>
                  </a:lnTo>
                  <a:lnTo>
                    <a:pt x="284" y="546"/>
                  </a:lnTo>
                  <a:lnTo>
                    <a:pt x="278" y="546"/>
                  </a:lnTo>
                  <a:lnTo>
                    <a:pt x="283" y="533"/>
                  </a:lnTo>
                  <a:lnTo>
                    <a:pt x="291" y="512"/>
                  </a:lnTo>
                  <a:lnTo>
                    <a:pt x="300" y="484"/>
                  </a:lnTo>
                  <a:lnTo>
                    <a:pt x="310" y="454"/>
                  </a:lnTo>
                  <a:lnTo>
                    <a:pt x="333" y="466"/>
                  </a:lnTo>
                  <a:lnTo>
                    <a:pt x="356" y="479"/>
                  </a:lnTo>
                  <a:lnTo>
                    <a:pt x="382" y="491"/>
                  </a:lnTo>
                  <a:lnTo>
                    <a:pt x="405" y="503"/>
                  </a:lnTo>
                  <a:lnTo>
                    <a:pt x="427" y="515"/>
                  </a:lnTo>
                  <a:lnTo>
                    <a:pt x="448" y="526"/>
                  </a:lnTo>
                  <a:lnTo>
                    <a:pt x="465" y="535"/>
                  </a:lnTo>
                  <a:lnTo>
                    <a:pt x="478" y="542"/>
                  </a:lnTo>
                  <a:lnTo>
                    <a:pt x="477" y="543"/>
                  </a:lnTo>
                  <a:lnTo>
                    <a:pt x="477" y="544"/>
                  </a:lnTo>
                  <a:lnTo>
                    <a:pt x="477" y="545"/>
                  </a:lnTo>
                  <a:lnTo>
                    <a:pt x="476" y="546"/>
                  </a:lnTo>
                  <a:close/>
                  <a:moveTo>
                    <a:pt x="489" y="513"/>
                  </a:moveTo>
                  <a:lnTo>
                    <a:pt x="320" y="424"/>
                  </a:lnTo>
                  <a:lnTo>
                    <a:pt x="292" y="410"/>
                  </a:lnTo>
                  <a:lnTo>
                    <a:pt x="232" y="377"/>
                  </a:lnTo>
                  <a:lnTo>
                    <a:pt x="231" y="381"/>
                  </a:lnTo>
                  <a:lnTo>
                    <a:pt x="226" y="389"/>
                  </a:lnTo>
                  <a:lnTo>
                    <a:pt x="220" y="400"/>
                  </a:lnTo>
                  <a:lnTo>
                    <a:pt x="213" y="413"/>
                  </a:lnTo>
                  <a:lnTo>
                    <a:pt x="205" y="428"/>
                  </a:lnTo>
                  <a:lnTo>
                    <a:pt x="197" y="442"/>
                  </a:lnTo>
                  <a:lnTo>
                    <a:pt x="191" y="454"/>
                  </a:lnTo>
                  <a:lnTo>
                    <a:pt x="186" y="464"/>
                  </a:lnTo>
                  <a:lnTo>
                    <a:pt x="179" y="460"/>
                  </a:lnTo>
                  <a:lnTo>
                    <a:pt x="172" y="456"/>
                  </a:lnTo>
                  <a:lnTo>
                    <a:pt x="164" y="453"/>
                  </a:lnTo>
                  <a:lnTo>
                    <a:pt x="156" y="449"/>
                  </a:lnTo>
                  <a:lnTo>
                    <a:pt x="161" y="439"/>
                  </a:lnTo>
                  <a:lnTo>
                    <a:pt x="167" y="426"/>
                  </a:lnTo>
                  <a:lnTo>
                    <a:pt x="175" y="412"/>
                  </a:lnTo>
                  <a:lnTo>
                    <a:pt x="183" y="397"/>
                  </a:lnTo>
                  <a:lnTo>
                    <a:pt x="190" y="384"/>
                  </a:lnTo>
                  <a:lnTo>
                    <a:pt x="196" y="373"/>
                  </a:lnTo>
                  <a:lnTo>
                    <a:pt x="201" y="365"/>
                  </a:lnTo>
                  <a:lnTo>
                    <a:pt x="202" y="362"/>
                  </a:lnTo>
                  <a:lnTo>
                    <a:pt x="116" y="317"/>
                  </a:lnTo>
                  <a:lnTo>
                    <a:pt x="115" y="321"/>
                  </a:lnTo>
                  <a:lnTo>
                    <a:pt x="111" y="329"/>
                  </a:lnTo>
                  <a:lnTo>
                    <a:pt x="105" y="340"/>
                  </a:lnTo>
                  <a:lnTo>
                    <a:pt x="97" y="353"/>
                  </a:lnTo>
                  <a:lnTo>
                    <a:pt x="91" y="367"/>
                  </a:lnTo>
                  <a:lnTo>
                    <a:pt x="83" y="382"/>
                  </a:lnTo>
                  <a:lnTo>
                    <a:pt x="76" y="394"/>
                  </a:lnTo>
                  <a:lnTo>
                    <a:pt x="72" y="404"/>
                  </a:lnTo>
                  <a:lnTo>
                    <a:pt x="64" y="400"/>
                  </a:lnTo>
                  <a:lnTo>
                    <a:pt x="58" y="396"/>
                  </a:lnTo>
                  <a:lnTo>
                    <a:pt x="50" y="393"/>
                  </a:lnTo>
                  <a:lnTo>
                    <a:pt x="42" y="389"/>
                  </a:lnTo>
                  <a:lnTo>
                    <a:pt x="46" y="379"/>
                  </a:lnTo>
                  <a:lnTo>
                    <a:pt x="53" y="366"/>
                  </a:lnTo>
                  <a:lnTo>
                    <a:pt x="61" y="352"/>
                  </a:lnTo>
                  <a:lnTo>
                    <a:pt x="68" y="337"/>
                  </a:lnTo>
                  <a:lnTo>
                    <a:pt x="75" y="324"/>
                  </a:lnTo>
                  <a:lnTo>
                    <a:pt x="81" y="313"/>
                  </a:lnTo>
                  <a:lnTo>
                    <a:pt x="85" y="305"/>
                  </a:lnTo>
                  <a:lnTo>
                    <a:pt x="86" y="302"/>
                  </a:lnTo>
                  <a:lnTo>
                    <a:pt x="44" y="280"/>
                  </a:lnTo>
                  <a:lnTo>
                    <a:pt x="41" y="277"/>
                  </a:lnTo>
                  <a:lnTo>
                    <a:pt x="39" y="274"/>
                  </a:lnTo>
                  <a:lnTo>
                    <a:pt x="36" y="271"/>
                  </a:lnTo>
                  <a:lnTo>
                    <a:pt x="35" y="266"/>
                  </a:lnTo>
                  <a:lnTo>
                    <a:pt x="35" y="264"/>
                  </a:lnTo>
                  <a:lnTo>
                    <a:pt x="35" y="262"/>
                  </a:lnTo>
                  <a:lnTo>
                    <a:pt x="36" y="260"/>
                  </a:lnTo>
                  <a:lnTo>
                    <a:pt x="38" y="257"/>
                  </a:lnTo>
                  <a:lnTo>
                    <a:pt x="43" y="251"/>
                  </a:lnTo>
                  <a:lnTo>
                    <a:pt x="50" y="247"/>
                  </a:lnTo>
                  <a:lnTo>
                    <a:pt x="55" y="249"/>
                  </a:lnTo>
                  <a:lnTo>
                    <a:pt x="61" y="250"/>
                  </a:lnTo>
                  <a:lnTo>
                    <a:pt x="62" y="251"/>
                  </a:lnTo>
                  <a:lnTo>
                    <a:pt x="66" y="253"/>
                  </a:lnTo>
                  <a:lnTo>
                    <a:pt x="73" y="256"/>
                  </a:lnTo>
                  <a:lnTo>
                    <a:pt x="82" y="261"/>
                  </a:lnTo>
                  <a:lnTo>
                    <a:pt x="93" y="266"/>
                  </a:lnTo>
                  <a:lnTo>
                    <a:pt x="106" y="274"/>
                  </a:lnTo>
                  <a:lnTo>
                    <a:pt x="121" y="282"/>
                  </a:lnTo>
                  <a:lnTo>
                    <a:pt x="137" y="290"/>
                  </a:lnTo>
                  <a:lnTo>
                    <a:pt x="155" y="300"/>
                  </a:lnTo>
                  <a:lnTo>
                    <a:pt x="174" y="310"/>
                  </a:lnTo>
                  <a:lnTo>
                    <a:pt x="194" y="321"/>
                  </a:lnTo>
                  <a:lnTo>
                    <a:pt x="215" y="331"/>
                  </a:lnTo>
                  <a:lnTo>
                    <a:pt x="236" y="343"/>
                  </a:lnTo>
                  <a:lnTo>
                    <a:pt x="259" y="354"/>
                  </a:lnTo>
                  <a:lnTo>
                    <a:pt x="281" y="365"/>
                  </a:lnTo>
                  <a:lnTo>
                    <a:pt x="303" y="377"/>
                  </a:lnTo>
                  <a:lnTo>
                    <a:pt x="310" y="381"/>
                  </a:lnTo>
                  <a:lnTo>
                    <a:pt x="316" y="384"/>
                  </a:lnTo>
                  <a:lnTo>
                    <a:pt x="323" y="387"/>
                  </a:lnTo>
                  <a:lnTo>
                    <a:pt x="331" y="392"/>
                  </a:lnTo>
                  <a:lnTo>
                    <a:pt x="360" y="406"/>
                  </a:lnTo>
                  <a:lnTo>
                    <a:pt x="386" y="421"/>
                  </a:lnTo>
                  <a:lnTo>
                    <a:pt x="412" y="434"/>
                  </a:lnTo>
                  <a:lnTo>
                    <a:pt x="436" y="448"/>
                  </a:lnTo>
                  <a:lnTo>
                    <a:pt x="458" y="459"/>
                  </a:lnTo>
                  <a:lnTo>
                    <a:pt x="477" y="469"/>
                  </a:lnTo>
                  <a:lnTo>
                    <a:pt x="493" y="476"/>
                  </a:lnTo>
                  <a:lnTo>
                    <a:pt x="505" y="483"/>
                  </a:lnTo>
                  <a:lnTo>
                    <a:pt x="503" y="486"/>
                  </a:lnTo>
                  <a:lnTo>
                    <a:pt x="502" y="490"/>
                  </a:lnTo>
                  <a:lnTo>
                    <a:pt x="499" y="494"/>
                  </a:lnTo>
                  <a:lnTo>
                    <a:pt x="497" y="498"/>
                  </a:lnTo>
                  <a:lnTo>
                    <a:pt x="495" y="502"/>
                  </a:lnTo>
                  <a:lnTo>
                    <a:pt x="493" y="505"/>
                  </a:lnTo>
                  <a:lnTo>
                    <a:pt x="492" y="510"/>
                  </a:lnTo>
                  <a:lnTo>
                    <a:pt x="489" y="513"/>
                  </a:lnTo>
                  <a:close/>
                  <a:moveTo>
                    <a:pt x="697" y="603"/>
                  </a:moveTo>
                  <a:lnTo>
                    <a:pt x="679" y="633"/>
                  </a:lnTo>
                  <a:lnTo>
                    <a:pt x="658" y="661"/>
                  </a:lnTo>
                  <a:lnTo>
                    <a:pt x="636" y="683"/>
                  </a:lnTo>
                  <a:lnTo>
                    <a:pt x="614" y="701"/>
                  </a:lnTo>
                  <a:lnTo>
                    <a:pt x="591" y="714"/>
                  </a:lnTo>
                  <a:lnTo>
                    <a:pt x="568" y="721"/>
                  </a:lnTo>
                  <a:lnTo>
                    <a:pt x="547" y="722"/>
                  </a:lnTo>
                  <a:lnTo>
                    <a:pt x="528" y="716"/>
                  </a:lnTo>
                  <a:lnTo>
                    <a:pt x="516" y="708"/>
                  </a:lnTo>
                  <a:lnTo>
                    <a:pt x="506" y="695"/>
                  </a:lnTo>
                  <a:lnTo>
                    <a:pt x="499" y="681"/>
                  </a:lnTo>
                  <a:lnTo>
                    <a:pt x="494" y="663"/>
                  </a:lnTo>
                  <a:lnTo>
                    <a:pt x="492" y="644"/>
                  </a:lnTo>
                  <a:lnTo>
                    <a:pt x="492" y="623"/>
                  </a:lnTo>
                  <a:lnTo>
                    <a:pt x="494" y="601"/>
                  </a:lnTo>
                  <a:lnTo>
                    <a:pt x="499" y="578"/>
                  </a:lnTo>
                  <a:lnTo>
                    <a:pt x="502" y="570"/>
                  </a:lnTo>
                  <a:lnTo>
                    <a:pt x="504" y="562"/>
                  </a:lnTo>
                  <a:lnTo>
                    <a:pt x="506" y="554"/>
                  </a:lnTo>
                  <a:lnTo>
                    <a:pt x="509" y="546"/>
                  </a:lnTo>
                  <a:lnTo>
                    <a:pt x="513" y="538"/>
                  </a:lnTo>
                  <a:lnTo>
                    <a:pt x="516" y="529"/>
                  </a:lnTo>
                  <a:lnTo>
                    <a:pt x="519" y="521"/>
                  </a:lnTo>
                  <a:lnTo>
                    <a:pt x="524" y="512"/>
                  </a:lnTo>
                  <a:lnTo>
                    <a:pt x="529" y="503"/>
                  </a:lnTo>
                  <a:lnTo>
                    <a:pt x="535" y="493"/>
                  </a:lnTo>
                  <a:lnTo>
                    <a:pt x="541" y="484"/>
                  </a:lnTo>
                  <a:lnTo>
                    <a:pt x="547" y="475"/>
                  </a:lnTo>
                  <a:lnTo>
                    <a:pt x="553" y="468"/>
                  </a:lnTo>
                  <a:lnTo>
                    <a:pt x="558" y="461"/>
                  </a:lnTo>
                  <a:lnTo>
                    <a:pt x="564" y="454"/>
                  </a:lnTo>
                  <a:lnTo>
                    <a:pt x="569" y="448"/>
                  </a:lnTo>
                  <a:lnTo>
                    <a:pt x="578" y="439"/>
                  </a:lnTo>
                  <a:lnTo>
                    <a:pt x="587" y="431"/>
                  </a:lnTo>
                  <a:lnTo>
                    <a:pt x="596" y="423"/>
                  </a:lnTo>
                  <a:lnTo>
                    <a:pt x="606" y="416"/>
                  </a:lnTo>
                  <a:lnTo>
                    <a:pt x="615" y="411"/>
                  </a:lnTo>
                  <a:lnTo>
                    <a:pt x="624" y="405"/>
                  </a:lnTo>
                  <a:lnTo>
                    <a:pt x="634" y="401"/>
                  </a:lnTo>
                  <a:lnTo>
                    <a:pt x="643" y="397"/>
                  </a:lnTo>
                  <a:lnTo>
                    <a:pt x="648" y="396"/>
                  </a:lnTo>
                  <a:lnTo>
                    <a:pt x="654" y="394"/>
                  </a:lnTo>
                  <a:lnTo>
                    <a:pt x="660" y="394"/>
                  </a:lnTo>
                  <a:lnTo>
                    <a:pt x="667" y="393"/>
                  </a:lnTo>
                  <a:lnTo>
                    <a:pt x="674" y="393"/>
                  </a:lnTo>
                  <a:lnTo>
                    <a:pt x="680" y="394"/>
                  </a:lnTo>
                  <a:lnTo>
                    <a:pt x="687" y="396"/>
                  </a:lnTo>
                  <a:lnTo>
                    <a:pt x="694" y="400"/>
                  </a:lnTo>
                  <a:lnTo>
                    <a:pt x="709" y="412"/>
                  </a:lnTo>
                  <a:lnTo>
                    <a:pt x="720" y="430"/>
                  </a:lnTo>
                  <a:lnTo>
                    <a:pt x="727" y="452"/>
                  </a:lnTo>
                  <a:lnTo>
                    <a:pt x="730" y="479"/>
                  </a:lnTo>
                  <a:lnTo>
                    <a:pt x="728" y="508"/>
                  </a:lnTo>
                  <a:lnTo>
                    <a:pt x="723" y="539"/>
                  </a:lnTo>
                  <a:lnTo>
                    <a:pt x="712" y="571"/>
                  </a:lnTo>
                  <a:lnTo>
                    <a:pt x="697" y="603"/>
                  </a:lnTo>
                  <a:close/>
                </a:path>
              </a:pathLst>
            </a:custGeom>
            <a:solidFill>
              <a:srgbClr val="000000"/>
            </a:solidFill>
            <a:ln w="9525">
              <a:noFill/>
              <a:round/>
              <a:headEnd/>
              <a:tailEnd/>
            </a:ln>
          </p:spPr>
          <p:txBody>
            <a:bodyPr/>
            <a:lstStyle/>
            <a:p>
              <a:endParaRPr lang="en-US">
                <a:latin typeface="Cambria" pitchFamily="18" charset="0"/>
              </a:endParaRPr>
            </a:p>
          </p:txBody>
        </p:sp>
        <p:sp>
          <p:nvSpPr>
            <p:cNvPr id="26701" name="Freeform 176"/>
            <p:cNvSpPr>
              <a:spLocks/>
            </p:cNvSpPr>
            <p:nvPr/>
          </p:nvSpPr>
          <p:spPr bwMode="auto">
            <a:xfrm>
              <a:off x="2191" y="2624"/>
              <a:ext cx="69" cy="60"/>
            </a:xfrm>
            <a:custGeom>
              <a:avLst/>
              <a:gdLst>
                <a:gd name="T0" fmla="*/ 81 w 204"/>
                <a:gd name="T1" fmla="*/ 20 h 181"/>
                <a:gd name="T2" fmla="*/ 103 w 204"/>
                <a:gd name="T3" fmla="*/ 22 h 181"/>
                <a:gd name="T4" fmla="*/ 124 w 204"/>
                <a:gd name="T5" fmla="*/ 29 h 181"/>
                <a:gd name="T6" fmla="*/ 142 w 204"/>
                <a:gd name="T7" fmla="*/ 39 h 181"/>
                <a:gd name="T8" fmla="*/ 158 w 204"/>
                <a:gd name="T9" fmla="*/ 52 h 181"/>
                <a:gd name="T10" fmla="*/ 171 w 204"/>
                <a:gd name="T11" fmla="*/ 68 h 181"/>
                <a:gd name="T12" fmla="*/ 181 w 204"/>
                <a:gd name="T13" fmla="*/ 87 h 181"/>
                <a:gd name="T14" fmla="*/ 187 w 204"/>
                <a:gd name="T15" fmla="*/ 107 h 181"/>
                <a:gd name="T16" fmla="*/ 190 w 204"/>
                <a:gd name="T17" fmla="*/ 129 h 181"/>
                <a:gd name="T18" fmla="*/ 188 w 204"/>
                <a:gd name="T19" fmla="*/ 143 h 181"/>
                <a:gd name="T20" fmla="*/ 186 w 204"/>
                <a:gd name="T21" fmla="*/ 157 h 181"/>
                <a:gd name="T22" fmla="*/ 183 w 204"/>
                <a:gd name="T23" fmla="*/ 169 h 181"/>
                <a:gd name="T24" fmla="*/ 177 w 204"/>
                <a:gd name="T25" fmla="*/ 181 h 181"/>
                <a:gd name="T26" fmla="*/ 188 w 204"/>
                <a:gd name="T27" fmla="*/ 165 h 181"/>
                <a:gd name="T28" fmla="*/ 197 w 204"/>
                <a:gd name="T29" fmla="*/ 148 h 181"/>
                <a:gd name="T30" fmla="*/ 202 w 204"/>
                <a:gd name="T31" fmla="*/ 129 h 181"/>
                <a:gd name="T32" fmla="*/ 204 w 204"/>
                <a:gd name="T33" fmla="*/ 109 h 181"/>
                <a:gd name="T34" fmla="*/ 202 w 204"/>
                <a:gd name="T35" fmla="*/ 87 h 181"/>
                <a:gd name="T36" fmla="*/ 195 w 204"/>
                <a:gd name="T37" fmla="*/ 67 h 181"/>
                <a:gd name="T38" fmla="*/ 185 w 204"/>
                <a:gd name="T39" fmla="*/ 48 h 181"/>
                <a:gd name="T40" fmla="*/ 172 w 204"/>
                <a:gd name="T41" fmla="*/ 32 h 181"/>
                <a:gd name="T42" fmla="*/ 156 w 204"/>
                <a:gd name="T43" fmla="*/ 19 h 181"/>
                <a:gd name="T44" fmla="*/ 137 w 204"/>
                <a:gd name="T45" fmla="*/ 9 h 181"/>
                <a:gd name="T46" fmla="*/ 117 w 204"/>
                <a:gd name="T47" fmla="*/ 2 h 181"/>
                <a:gd name="T48" fmla="*/ 95 w 204"/>
                <a:gd name="T49" fmla="*/ 0 h 181"/>
                <a:gd name="T50" fmla="*/ 80 w 204"/>
                <a:gd name="T51" fmla="*/ 1 h 181"/>
                <a:gd name="T52" fmla="*/ 65 w 204"/>
                <a:gd name="T53" fmla="*/ 4 h 181"/>
                <a:gd name="T54" fmla="*/ 52 w 204"/>
                <a:gd name="T55" fmla="*/ 9 h 181"/>
                <a:gd name="T56" fmla="*/ 39 w 204"/>
                <a:gd name="T57" fmla="*/ 15 h 181"/>
                <a:gd name="T58" fmla="*/ 26 w 204"/>
                <a:gd name="T59" fmla="*/ 24 h 181"/>
                <a:gd name="T60" fmla="*/ 16 w 204"/>
                <a:gd name="T61" fmla="*/ 34 h 181"/>
                <a:gd name="T62" fmla="*/ 7 w 204"/>
                <a:gd name="T63" fmla="*/ 45 h 181"/>
                <a:gd name="T64" fmla="*/ 0 w 204"/>
                <a:gd name="T65" fmla="*/ 58 h 181"/>
                <a:gd name="T66" fmla="*/ 7 w 204"/>
                <a:gd name="T67" fmla="*/ 50 h 181"/>
                <a:gd name="T68" fmla="*/ 16 w 204"/>
                <a:gd name="T69" fmla="*/ 42 h 181"/>
                <a:gd name="T70" fmla="*/ 25 w 204"/>
                <a:gd name="T71" fmla="*/ 35 h 181"/>
                <a:gd name="T72" fmla="*/ 35 w 204"/>
                <a:gd name="T73" fmla="*/ 30 h 181"/>
                <a:gd name="T74" fmla="*/ 46 w 204"/>
                <a:gd name="T75" fmla="*/ 25 h 181"/>
                <a:gd name="T76" fmla="*/ 57 w 204"/>
                <a:gd name="T77" fmla="*/ 22 h 181"/>
                <a:gd name="T78" fmla="*/ 69 w 204"/>
                <a:gd name="T79" fmla="*/ 21 h 181"/>
                <a:gd name="T80" fmla="*/ 81 w 204"/>
                <a:gd name="T81" fmla="*/ 20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
                <a:gd name="T124" fmla="*/ 0 h 181"/>
                <a:gd name="T125" fmla="*/ 204 w 204"/>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 h="181">
                  <a:moveTo>
                    <a:pt x="81" y="20"/>
                  </a:moveTo>
                  <a:lnTo>
                    <a:pt x="103" y="22"/>
                  </a:lnTo>
                  <a:lnTo>
                    <a:pt x="124" y="29"/>
                  </a:lnTo>
                  <a:lnTo>
                    <a:pt x="142" y="39"/>
                  </a:lnTo>
                  <a:lnTo>
                    <a:pt x="158" y="52"/>
                  </a:lnTo>
                  <a:lnTo>
                    <a:pt x="171" y="68"/>
                  </a:lnTo>
                  <a:lnTo>
                    <a:pt x="181" y="87"/>
                  </a:lnTo>
                  <a:lnTo>
                    <a:pt x="187" y="107"/>
                  </a:lnTo>
                  <a:lnTo>
                    <a:pt x="190" y="129"/>
                  </a:lnTo>
                  <a:lnTo>
                    <a:pt x="188" y="143"/>
                  </a:lnTo>
                  <a:lnTo>
                    <a:pt x="186" y="157"/>
                  </a:lnTo>
                  <a:lnTo>
                    <a:pt x="183" y="169"/>
                  </a:lnTo>
                  <a:lnTo>
                    <a:pt x="177" y="181"/>
                  </a:lnTo>
                  <a:lnTo>
                    <a:pt x="188" y="165"/>
                  </a:lnTo>
                  <a:lnTo>
                    <a:pt x="197" y="148"/>
                  </a:lnTo>
                  <a:lnTo>
                    <a:pt x="202" y="129"/>
                  </a:lnTo>
                  <a:lnTo>
                    <a:pt x="204" y="109"/>
                  </a:lnTo>
                  <a:lnTo>
                    <a:pt x="202" y="87"/>
                  </a:lnTo>
                  <a:lnTo>
                    <a:pt x="195" y="67"/>
                  </a:lnTo>
                  <a:lnTo>
                    <a:pt x="185" y="48"/>
                  </a:lnTo>
                  <a:lnTo>
                    <a:pt x="172" y="32"/>
                  </a:lnTo>
                  <a:lnTo>
                    <a:pt x="156" y="19"/>
                  </a:lnTo>
                  <a:lnTo>
                    <a:pt x="137" y="9"/>
                  </a:lnTo>
                  <a:lnTo>
                    <a:pt x="117" y="2"/>
                  </a:lnTo>
                  <a:lnTo>
                    <a:pt x="95" y="0"/>
                  </a:lnTo>
                  <a:lnTo>
                    <a:pt x="80" y="1"/>
                  </a:lnTo>
                  <a:lnTo>
                    <a:pt x="65" y="4"/>
                  </a:lnTo>
                  <a:lnTo>
                    <a:pt x="52" y="9"/>
                  </a:lnTo>
                  <a:lnTo>
                    <a:pt x="39" y="15"/>
                  </a:lnTo>
                  <a:lnTo>
                    <a:pt x="26" y="24"/>
                  </a:lnTo>
                  <a:lnTo>
                    <a:pt x="16" y="34"/>
                  </a:lnTo>
                  <a:lnTo>
                    <a:pt x="7" y="45"/>
                  </a:lnTo>
                  <a:lnTo>
                    <a:pt x="0" y="58"/>
                  </a:lnTo>
                  <a:lnTo>
                    <a:pt x="7" y="50"/>
                  </a:lnTo>
                  <a:lnTo>
                    <a:pt x="16" y="42"/>
                  </a:lnTo>
                  <a:lnTo>
                    <a:pt x="25" y="35"/>
                  </a:lnTo>
                  <a:lnTo>
                    <a:pt x="35" y="30"/>
                  </a:lnTo>
                  <a:lnTo>
                    <a:pt x="46" y="25"/>
                  </a:lnTo>
                  <a:lnTo>
                    <a:pt x="57" y="22"/>
                  </a:lnTo>
                  <a:lnTo>
                    <a:pt x="69" y="21"/>
                  </a:lnTo>
                  <a:lnTo>
                    <a:pt x="81" y="20"/>
                  </a:lnTo>
                  <a:close/>
                </a:path>
              </a:pathLst>
            </a:custGeom>
            <a:solidFill>
              <a:srgbClr val="FFFFFF"/>
            </a:solidFill>
            <a:ln w="9525">
              <a:noFill/>
              <a:round/>
              <a:headEnd/>
              <a:tailEnd/>
            </a:ln>
          </p:spPr>
          <p:txBody>
            <a:bodyPr/>
            <a:lstStyle/>
            <a:p>
              <a:endParaRPr lang="en-US">
                <a:latin typeface="Cambria" pitchFamily="18" charset="0"/>
              </a:endParaRPr>
            </a:p>
          </p:txBody>
        </p:sp>
      </p:grpSp>
      <p:sp>
        <p:nvSpPr>
          <p:cNvPr id="585905" name="Text Box 177"/>
          <p:cNvSpPr txBox="1">
            <a:spLocks noChangeArrowheads="1"/>
          </p:cNvSpPr>
          <p:nvPr/>
        </p:nvSpPr>
        <p:spPr bwMode="auto">
          <a:xfrm>
            <a:off x="5003328" y="2636912"/>
            <a:ext cx="1872928" cy="740845"/>
          </a:xfrm>
          <a:prstGeom prst="rect">
            <a:avLst/>
          </a:prstGeom>
          <a:noFill/>
          <a:ln w="9525">
            <a:noFill/>
            <a:miter lim="800000"/>
            <a:headEnd/>
            <a:tailEnd/>
          </a:ln>
        </p:spPr>
        <p:txBody>
          <a:bodyPr wrap="square" lIns="90000" tIns="46800" rIns="90000" bIns="46800">
            <a:spAutoFit/>
          </a:bodyPr>
          <a:lstStyle/>
          <a:p>
            <a:pPr algn="r">
              <a:spcBef>
                <a:spcPts val="9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a:latin typeface="Cambria" pitchFamily="18" charset="0"/>
              </a:rPr>
              <a:t>2</a:t>
            </a:r>
            <a:r>
              <a:rPr lang="en-GB" sz="1400" i="1" dirty="0" smtClean="0">
                <a:latin typeface="Cambria" pitchFamily="18" charset="0"/>
              </a:rPr>
              <a:t>. </a:t>
            </a:r>
            <a:r>
              <a:rPr lang="en-GB" sz="1400" i="1" dirty="0">
                <a:latin typeface="Cambria" pitchFamily="18" charset="0"/>
              </a:rPr>
              <a:t>Alice uses her private key to encryption the secret</a:t>
            </a:r>
          </a:p>
        </p:txBody>
      </p:sp>
      <p:sp>
        <p:nvSpPr>
          <p:cNvPr id="585906" name="Text Box 178"/>
          <p:cNvSpPr txBox="1">
            <a:spLocks noChangeArrowheads="1"/>
          </p:cNvSpPr>
          <p:nvPr/>
        </p:nvSpPr>
        <p:spPr bwMode="auto">
          <a:xfrm>
            <a:off x="2267744" y="2708920"/>
            <a:ext cx="1872208" cy="740845"/>
          </a:xfrm>
          <a:prstGeom prst="rect">
            <a:avLst/>
          </a:prstGeom>
          <a:noFill/>
          <a:ln w="9525">
            <a:noFill/>
            <a:miter lim="800000"/>
            <a:headEnd/>
            <a:tailEnd/>
          </a:ln>
        </p:spPr>
        <p:txBody>
          <a:bodyPr wrap="square" lIns="90000" tIns="46800" rIns="90000" bIns="46800">
            <a:spAutoFit/>
          </a:bodyPr>
          <a:lstStyle/>
          <a:p>
            <a:pPr>
              <a:spcBef>
                <a:spcPts val="9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smtClean="0">
                <a:latin typeface="Cambria" pitchFamily="18" charset="0"/>
              </a:rPr>
              <a:t>3. </a:t>
            </a:r>
            <a:r>
              <a:rPr lang="en-GB" sz="1400" i="1" dirty="0">
                <a:latin typeface="Cambria" pitchFamily="18" charset="0"/>
              </a:rPr>
              <a:t>Bob uses Alice's public key to decrypt, and check the secret</a:t>
            </a:r>
          </a:p>
        </p:txBody>
      </p:sp>
      <p:sp>
        <p:nvSpPr>
          <p:cNvPr id="585910" name="Text Box 182"/>
          <p:cNvSpPr txBox="1">
            <a:spLocks noChangeArrowheads="1"/>
          </p:cNvSpPr>
          <p:nvPr/>
        </p:nvSpPr>
        <p:spPr bwMode="auto">
          <a:xfrm>
            <a:off x="2987675" y="5876925"/>
            <a:ext cx="3457575" cy="336550"/>
          </a:xfrm>
          <a:prstGeom prst="rect">
            <a:avLst/>
          </a:prstGeom>
          <a:noFill/>
          <a:ln w="9525">
            <a:noFill/>
            <a:miter lim="800000"/>
            <a:headEnd/>
            <a:tailEnd/>
          </a:ln>
        </p:spPr>
        <p:txBody>
          <a:bodyPr>
            <a:spAutoFit/>
          </a:bodyPr>
          <a:lstStyle/>
          <a:p>
            <a:pPr>
              <a:spcBef>
                <a:spcPct val="50000"/>
              </a:spcBef>
            </a:pPr>
            <a:r>
              <a:rPr lang="en-US" altLang="zh-TW" sz="1600" b="1" dirty="0">
                <a:solidFill>
                  <a:schemeClr val="tx2"/>
                </a:solidFill>
                <a:latin typeface="Cambria" pitchFamily="18" charset="0"/>
                <a:ea typeface="新細明體" charset="-120"/>
              </a:rPr>
              <a:t>Authentication + Encryption</a:t>
            </a:r>
          </a:p>
        </p:txBody>
      </p:sp>
      <p:sp>
        <p:nvSpPr>
          <p:cNvPr id="26664" name="Line 28"/>
          <p:cNvSpPr>
            <a:spLocks noChangeShapeType="1"/>
          </p:cNvSpPr>
          <p:nvPr/>
        </p:nvSpPr>
        <p:spPr bwMode="auto">
          <a:xfrm flipH="1">
            <a:off x="5076824" y="3284984"/>
            <a:ext cx="1871439" cy="864742"/>
          </a:xfrm>
          <a:prstGeom prst="line">
            <a:avLst/>
          </a:prstGeom>
          <a:noFill/>
          <a:ln w="19050">
            <a:solidFill>
              <a:schemeClr val="tx1"/>
            </a:solidFill>
            <a:round/>
            <a:headEnd/>
            <a:tailEnd type="triangle" w="med" len="med"/>
          </a:ln>
        </p:spPr>
        <p:txBody>
          <a:bodyPr/>
          <a:lstStyle/>
          <a:p>
            <a:endParaRPr lang="en-US">
              <a:latin typeface="Cambria" pitchFamily="18" charset="0"/>
            </a:endParaRPr>
          </a:p>
        </p:txBody>
      </p:sp>
      <p:grpSp>
        <p:nvGrpSpPr>
          <p:cNvPr id="26665" name="Group 204"/>
          <p:cNvGrpSpPr>
            <a:grpSpLocks/>
          </p:cNvGrpSpPr>
          <p:nvPr/>
        </p:nvGrpSpPr>
        <p:grpSpPr bwMode="auto">
          <a:xfrm>
            <a:off x="6084168" y="3284984"/>
            <a:ext cx="620713" cy="641350"/>
            <a:chOff x="3379" y="2523"/>
            <a:chExt cx="391" cy="404"/>
          </a:xfrm>
        </p:grpSpPr>
        <p:sp>
          <p:nvSpPr>
            <p:cNvPr id="26666" name="AutoShape 186"/>
            <p:cNvSpPr>
              <a:spLocks noChangeAspect="1" noChangeArrowheads="1" noTextEdit="1"/>
            </p:cNvSpPr>
            <p:nvPr/>
          </p:nvSpPr>
          <p:spPr bwMode="auto">
            <a:xfrm>
              <a:off x="3379" y="2523"/>
              <a:ext cx="391" cy="404"/>
            </a:xfrm>
            <a:prstGeom prst="rect">
              <a:avLst/>
            </a:prstGeom>
            <a:noFill/>
            <a:ln w="9525">
              <a:noFill/>
              <a:miter lim="800000"/>
              <a:headEnd/>
              <a:tailEnd/>
            </a:ln>
          </p:spPr>
          <p:txBody>
            <a:bodyPr/>
            <a:lstStyle/>
            <a:p>
              <a:endParaRPr lang="en-US">
                <a:latin typeface="Cambria" pitchFamily="18" charset="0"/>
              </a:endParaRPr>
            </a:p>
          </p:txBody>
        </p:sp>
        <p:sp>
          <p:nvSpPr>
            <p:cNvPr id="26667" name="Freeform 188"/>
            <p:cNvSpPr>
              <a:spLocks/>
            </p:cNvSpPr>
            <p:nvPr/>
          </p:nvSpPr>
          <p:spPr bwMode="auto">
            <a:xfrm>
              <a:off x="3379" y="2523"/>
              <a:ext cx="198" cy="283"/>
            </a:xfrm>
            <a:custGeom>
              <a:avLst/>
              <a:gdLst>
                <a:gd name="T0" fmla="*/ 352 w 595"/>
                <a:gd name="T1" fmla="*/ 572 h 850"/>
                <a:gd name="T2" fmla="*/ 352 w 595"/>
                <a:gd name="T3" fmla="*/ 572 h 850"/>
                <a:gd name="T4" fmla="*/ 353 w 595"/>
                <a:gd name="T5" fmla="*/ 562 h 850"/>
                <a:gd name="T6" fmla="*/ 361 w 595"/>
                <a:gd name="T7" fmla="*/ 543 h 850"/>
                <a:gd name="T8" fmla="*/ 367 w 595"/>
                <a:gd name="T9" fmla="*/ 535 h 850"/>
                <a:gd name="T10" fmla="*/ 368 w 595"/>
                <a:gd name="T11" fmla="*/ 533 h 850"/>
                <a:gd name="T12" fmla="*/ 363 w 595"/>
                <a:gd name="T13" fmla="*/ 517 h 850"/>
                <a:gd name="T14" fmla="*/ 353 w 595"/>
                <a:gd name="T15" fmla="*/ 492 h 850"/>
                <a:gd name="T16" fmla="*/ 351 w 595"/>
                <a:gd name="T17" fmla="*/ 483 h 850"/>
                <a:gd name="T18" fmla="*/ 349 w 595"/>
                <a:gd name="T19" fmla="*/ 474 h 850"/>
                <a:gd name="T20" fmla="*/ 351 w 595"/>
                <a:gd name="T21" fmla="*/ 461 h 850"/>
                <a:gd name="T22" fmla="*/ 357 w 595"/>
                <a:gd name="T23" fmla="*/ 442 h 850"/>
                <a:gd name="T24" fmla="*/ 462 w 595"/>
                <a:gd name="T25" fmla="*/ 329 h 850"/>
                <a:gd name="T26" fmla="*/ 477 w 595"/>
                <a:gd name="T27" fmla="*/ 318 h 850"/>
                <a:gd name="T28" fmla="*/ 495 w 595"/>
                <a:gd name="T29" fmla="*/ 312 h 850"/>
                <a:gd name="T30" fmla="*/ 495 w 595"/>
                <a:gd name="T31" fmla="*/ 301 h 850"/>
                <a:gd name="T32" fmla="*/ 493 w 595"/>
                <a:gd name="T33" fmla="*/ 290 h 850"/>
                <a:gd name="T34" fmla="*/ 501 w 595"/>
                <a:gd name="T35" fmla="*/ 230 h 850"/>
                <a:gd name="T36" fmla="*/ 521 w 595"/>
                <a:gd name="T37" fmla="*/ 176 h 850"/>
                <a:gd name="T38" fmla="*/ 553 w 595"/>
                <a:gd name="T39" fmla="*/ 128 h 850"/>
                <a:gd name="T40" fmla="*/ 595 w 595"/>
                <a:gd name="T41" fmla="*/ 89 h 850"/>
                <a:gd name="T42" fmla="*/ 568 w 595"/>
                <a:gd name="T43" fmla="*/ 90 h 850"/>
                <a:gd name="T44" fmla="*/ 542 w 595"/>
                <a:gd name="T45" fmla="*/ 92 h 850"/>
                <a:gd name="T46" fmla="*/ 515 w 595"/>
                <a:gd name="T47" fmla="*/ 96 h 850"/>
                <a:gd name="T48" fmla="*/ 490 w 595"/>
                <a:gd name="T49" fmla="*/ 101 h 850"/>
                <a:gd name="T50" fmla="*/ 464 w 595"/>
                <a:gd name="T51" fmla="*/ 108 h 850"/>
                <a:gd name="T52" fmla="*/ 439 w 595"/>
                <a:gd name="T53" fmla="*/ 115 h 850"/>
                <a:gd name="T54" fmla="*/ 415 w 595"/>
                <a:gd name="T55" fmla="*/ 124 h 850"/>
                <a:gd name="T56" fmla="*/ 391 w 595"/>
                <a:gd name="T57" fmla="*/ 133 h 850"/>
                <a:gd name="T58" fmla="*/ 362 w 595"/>
                <a:gd name="T59" fmla="*/ 80 h 850"/>
                <a:gd name="T60" fmla="*/ 319 w 595"/>
                <a:gd name="T61" fmla="*/ 38 h 850"/>
                <a:gd name="T62" fmla="*/ 263 w 595"/>
                <a:gd name="T63" fmla="*/ 10 h 850"/>
                <a:gd name="T64" fmla="*/ 201 w 595"/>
                <a:gd name="T65" fmla="*/ 0 h 850"/>
                <a:gd name="T66" fmla="*/ 123 w 595"/>
                <a:gd name="T67" fmla="*/ 16 h 850"/>
                <a:gd name="T68" fmla="*/ 59 w 595"/>
                <a:gd name="T69" fmla="*/ 59 h 850"/>
                <a:gd name="T70" fmla="*/ 15 w 595"/>
                <a:gd name="T71" fmla="*/ 124 h 850"/>
                <a:gd name="T72" fmla="*/ 0 w 595"/>
                <a:gd name="T73" fmla="*/ 202 h 850"/>
                <a:gd name="T74" fmla="*/ 9 w 595"/>
                <a:gd name="T75" fmla="*/ 262 h 850"/>
                <a:gd name="T76" fmla="*/ 35 w 595"/>
                <a:gd name="T77" fmla="*/ 315 h 850"/>
                <a:gd name="T78" fmla="*/ 75 w 595"/>
                <a:gd name="T79" fmla="*/ 358 h 850"/>
                <a:gd name="T80" fmla="*/ 125 w 595"/>
                <a:gd name="T81" fmla="*/ 388 h 850"/>
                <a:gd name="T82" fmla="*/ 101 w 595"/>
                <a:gd name="T83" fmla="*/ 443 h 850"/>
                <a:gd name="T84" fmla="*/ 85 w 595"/>
                <a:gd name="T85" fmla="*/ 501 h 850"/>
                <a:gd name="T86" fmla="*/ 75 w 595"/>
                <a:gd name="T87" fmla="*/ 562 h 850"/>
                <a:gd name="T88" fmla="*/ 71 w 595"/>
                <a:gd name="T89" fmla="*/ 624 h 850"/>
                <a:gd name="T90" fmla="*/ 75 w 595"/>
                <a:gd name="T91" fmla="*/ 683 h 850"/>
                <a:gd name="T92" fmla="*/ 84 w 595"/>
                <a:gd name="T93" fmla="*/ 741 h 850"/>
                <a:gd name="T94" fmla="*/ 99 w 595"/>
                <a:gd name="T95" fmla="*/ 797 h 850"/>
                <a:gd name="T96" fmla="*/ 120 w 595"/>
                <a:gd name="T97" fmla="*/ 850 h 850"/>
                <a:gd name="T98" fmla="*/ 147 w 595"/>
                <a:gd name="T99" fmla="*/ 821 h 850"/>
                <a:gd name="T100" fmla="*/ 180 w 595"/>
                <a:gd name="T101" fmla="*/ 787 h 850"/>
                <a:gd name="T102" fmla="*/ 216 w 595"/>
                <a:gd name="T103" fmla="*/ 748 h 850"/>
                <a:gd name="T104" fmla="*/ 254 w 595"/>
                <a:gd name="T105" fmla="*/ 707 h 850"/>
                <a:gd name="T106" fmla="*/ 289 w 595"/>
                <a:gd name="T107" fmla="*/ 671 h 850"/>
                <a:gd name="T108" fmla="*/ 319 w 595"/>
                <a:gd name="T109" fmla="*/ 639 h 850"/>
                <a:gd name="T110" fmla="*/ 342 w 595"/>
                <a:gd name="T111" fmla="*/ 615 h 850"/>
                <a:gd name="T112" fmla="*/ 353 w 595"/>
                <a:gd name="T113" fmla="*/ 602 h 850"/>
                <a:gd name="T114" fmla="*/ 353 w 595"/>
                <a:gd name="T115" fmla="*/ 583 h 850"/>
                <a:gd name="T116" fmla="*/ 352 w 595"/>
                <a:gd name="T117" fmla="*/ 573 h 8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5"/>
                <a:gd name="T178" fmla="*/ 0 h 850"/>
                <a:gd name="T179" fmla="*/ 595 w 595"/>
                <a:gd name="T180" fmla="*/ 850 h 8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5" h="850">
                  <a:moveTo>
                    <a:pt x="352" y="573"/>
                  </a:moveTo>
                  <a:lnTo>
                    <a:pt x="352" y="572"/>
                  </a:lnTo>
                  <a:lnTo>
                    <a:pt x="352" y="571"/>
                  </a:lnTo>
                  <a:lnTo>
                    <a:pt x="353" y="562"/>
                  </a:lnTo>
                  <a:lnTo>
                    <a:pt x="356" y="552"/>
                  </a:lnTo>
                  <a:lnTo>
                    <a:pt x="361" y="543"/>
                  </a:lnTo>
                  <a:lnTo>
                    <a:pt x="367" y="535"/>
                  </a:lnTo>
                  <a:lnTo>
                    <a:pt x="368" y="534"/>
                  </a:lnTo>
                  <a:lnTo>
                    <a:pt x="368" y="533"/>
                  </a:lnTo>
                  <a:lnTo>
                    <a:pt x="363" y="517"/>
                  </a:lnTo>
                  <a:lnTo>
                    <a:pt x="358" y="504"/>
                  </a:lnTo>
                  <a:lnTo>
                    <a:pt x="353" y="492"/>
                  </a:lnTo>
                  <a:lnTo>
                    <a:pt x="352" y="488"/>
                  </a:lnTo>
                  <a:lnTo>
                    <a:pt x="351" y="483"/>
                  </a:lnTo>
                  <a:lnTo>
                    <a:pt x="351" y="478"/>
                  </a:lnTo>
                  <a:lnTo>
                    <a:pt x="349" y="474"/>
                  </a:lnTo>
                  <a:lnTo>
                    <a:pt x="349" y="469"/>
                  </a:lnTo>
                  <a:lnTo>
                    <a:pt x="351" y="461"/>
                  </a:lnTo>
                  <a:lnTo>
                    <a:pt x="353" y="450"/>
                  </a:lnTo>
                  <a:lnTo>
                    <a:pt x="357" y="442"/>
                  </a:lnTo>
                  <a:lnTo>
                    <a:pt x="363" y="434"/>
                  </a:lnTo>
                  <a:lnTo>
                    <a:pt x="462" y="329"/>
                  </a:lnTo>
                  <a:lnTo>
                    <a:pt x="469" y="323"/>
                  </a:lnTo>
                  <a:lnTo>
                    <a:pt x="477" y="318"/>
                  </a:lnTo>
                  <a:lnTo>
                    <a:pt x="486" y="314"/>
                  </a:lnTo>
                  <a:lnTo>
                    <a:pt x="495" y="312"/>
                  </a:lnTo>
                  <a:lnTo>
                    <a:pt x="495" y="306"/>
                  </a:lnTo>
                  <a:lnTo>
                    <a:pt x="495" y="301"/>
                  </a:lnTo>
                  <a:lnTo>
                    <a:pt x="493" y="295"/>
                  </a:lnTo>
                  <a:lnTo>
                    <a:pt x="493" y="290"/>
                  </a:lnTo>
                  <a:lnTo>
                    <a:pt x="495" y="259"/>
                  </a:lnTo>
                  <a:lnTo>
                    <a:pt x="501" y="230"/>
                  </a:lnTo>
                  <a:lnTo>
                    <a:pt x="509" y="202"/>
                  </a:lnTo>
                  <a:lnTo>
                    <a:pt x="521" y="176"/>
                  </a:lnTo>
                  <a:lnTo>
                    <a:pt x="535" y="151"/>
                  </a:lnTo>
                  <a:lnTo>
                    <a:pt x="553" y="128"/>
                  </a:lnTo>
                  <a:lnTo>
                    <a:pt x="572" y="108"/>
                  </a:lnTo>
                  <a:lnTo>
                    <a:pt x="595" y="89"/>
                  </a:lnTo>
                  <a:lnTo>
                    <a:pt x="581" y="89"/>
                  </a:lnTo>
                  <a:lnTo>
                    <a:pt x="568" y="90"/>
                  </a:lnTo>
                  <a:lnTo>
                    <a:pt x="554" y="91"/>
                  </a:lnTo>
                  <a:lnTo>
                    <a:pt x="542" y="92"/>
                  </a:lnTo>
                  <a:lnTo>
                    <a:pt x="528" y="94"/>
                  </a:lnTo>
                  <a:lnTo>
                    <a:pt x="515" y="96"/>
                  </a:lnTo>
                  <a:lnTo>
                    <a:pt x="502" y="99"/>
                  </a:lnTo>
                  <a:lnTo>
                    <a:pt x="490" y="101"/>
                  </a:lnTo>
                  <a:lnTo>
                    <a:pt x="477" y="104"/>
                  </a:lnTo>
                  <a:lnTo>
                    <a:pt x="464" y="108"/>
                  </a:lnTo>
                  <a:lnTo>
                    <a:pt x="452" y="111"/>
                  </a:lnTo>
                  <a:lnTo>
                    <a:pt x="439" y="115"/>
                  </a:lnTo>
                  <a:lnTo>
                    <a:pt x="428" y="119"/>
                  </a:lnTo>
                  <a:lnTo>
                    <a:pt x="415" y="124"/>
                  </a:lnTo>
                  <a:lnTo>
                    <a:pt x="402" y="128"/>
                  </a:lnTo>
                  <a:lnTo>
                    <a:pt x="391" y="133"/>
                  </a:lnTo>
                  <a:lnTo>
                    <a:pt x="378" y="105"/>
                  </a:lnTo>
                  <a:lnTo>
                    <a:pt x="362" y="80"/>
                  </a:lnTo>
                  <a:lnTo>
                    <a:pt x="342" y="57"/>
                  </a:lnTo>
                  <a:lnTo>
                    <a:pt x="319" y="38"/>
                  </a:lnTo>
                  <a:lnTo>
                    <a:pt x="292" y="22"/>
                  </a:lnTo>
                  <a:lnTo>
                    <a:pt x="263" y="10"/>
                  </a:lnTo>
                  <a:lnTo>
                    <a:pt x="233" y="3"/>
                  </a:lnTo>
                  <a:lnTo>
                    <a:pt x="201" y="0"/>
                  </a:lnTo>
                  <a:lnTo>
                    <a:pt x="161" y="4"/>
                  </a:lnTo>
                  <a:lnTo>
                    <a:pt x="123" y="16"/>
                  </a:lnTo>
                  <a:lnTo>
                    <a:pt x="89" y="34"/>
                  </a:lnTo>
                  <a:lnTo>
                    <a:pt x="59" y="59"/>
                  </a:lnTo>
                  <a:lnTo>
                    <a:pt x="34" y="90"/>
                  </a:lnTo>
                  <a:lnTo>
                    <a:pt x="15" y="124"/>
                  </a:lnTo>
                  <a:lnTo>
                    <a:pt x="4" y="162"/>
                  </a:lnTo>
                  <a:lnTo>
                    <a:pt x="0" y="202"/>
                  </a:lnTo>
                  <a:lnTo>
                    <a:pt x="3" y="233"/>
                  </a:lnTo>
                  <a:lnTo>
                    <a:pt x="9" y="262"/>
                  </a:lnTo>
                  <a:lnTo>
                    <a:pt x="20" y="290"/>
                  </a:lnTo>
                  <a:lnTo>
                    <a:pt x="35" y="315"/>
                  </a:lnTo>
                  <a:lnTo>
                    <a:pt x="53" y="338"/>
                  </a:lnTo>
                  <a:lnTo>
                    <a:pt x="75" y="358"/>
                  </a:lnTo>
                  <a:lnTo>
                    <a:pt x="99" y="374"/>
                  </a:lnTo>
                  <a:lnTo>
                    <a:pt x="125" y="388"/>
                  </a:lnTo>
                  <a:lnTo>
                    <a:pt x="113" y="415"/>
                  </a:lnTo>
                  <a:lnTo>
                    <a:pt x="101" y="443"/>
                  </a:lnTo>
                  <a:lnTo>
                    <a:pt x="92" y="472"/>
                  </a:lnTo>
                  <a:lnTo>
                    <a:pt x="85" y="501"/>
                  </a:lnTo>
                  <a:lnTo>
                    <a:pt x="78" y="530"/>
                  </a:lnTo>
                  <a:lnTo>
                    <a:pt x="75" y="562"/>
                  </a:lnTo>
                  <a:lnTo>
                    <a:pt x="72" y="592"/>
                  </a:lnTo>
                  <a:lnTo>
                    <a:pt x="71" y="624"/>
                  </a:lnTo>
                  <a:lnTo>
                    <a:pt x="72" y="654"/>
                  </a:lnTo>
                  <a:lnTo>
                    <a:pt x="75" y="683"/>
                  </a:lnTo>
                  <a:lnTo>
                    <a:pt x="78" y="712"/>
                  </a:lnTo>
                  <a:lnTo>
                    <a:pt x="84" y="741"/>
                  </a:lnTo>
                  <a:lnTo>
                    <a:pt x="91" y="769"/>
                  </a:lnTo>
                  <a:lnTo>
                    <a:pt x="99" y="797"/>
                  </a:lnTo>
                  <a:lnTo>
                    <a:pt x="109" y="824"/>
                  </a:lnTo>
                  <a:lnTo>
                    <a:pt x="120" y="850"/>
                  </a:lnTo>
                  <a:lnTo>
                    <a:pt x="133" y="838"/>
                  </a:lnTo>
                  <a:lnTo>
                    <a:pt x="147" y="821"/>
                  </a:lnTo>
                  <a:lnTo>
                    <a:pt x="163" y="805"/>
                  </a:lnTo>
                  <a:lnTo>
                    <a:pt x="180" y="787"/>
                  </a:lnTo>
                  <a:lnTo>
                    <a:pt x="199" y="767"/>
                  </a:lnTo>
                  <a:lnTo>
                    <a:pt x="216" y="748"/>
                  </a:lnTo>
                  <a:lnTo>
                    <a:pt x="235" y="727"/>
                  </a:lnTo>
                  <a:lnTo>
                    <a:pt x="254" y="707"/>
                  </a:lnTo>
                  <a:lnTo>
                    <a:pt x="272" y="688"/>
                  </a:lnTo>
                  <a:lnTo>
                    <a:pt x="289" y="671"/>
                  </a:lnTo>
                  <a:lnTo>
                    <a:pt x="305" y="654"/>
                  </a:lnTo>
                  <a:lnTo>
                    <a:pt x="319" y="639"/>
                  </a:lnTo>
                  <a:lnTo>
                    <a:pt x="332" y="625"/>
                  </a:lnTo>
                  <a:lnTo>
                    <a:pt x="342" y="615"/>
                  </a:lnTo>
                  <a:lnTo>
                    <a:pt x="348" y="607"/>
                  </a:lnTo>
                  <a:lnTo>
                    <a:pt x="353" y="602"/>
                  </a:lnTo>
                  <a:lnTo>
                    <a:pt x="353" y="592"/>
                  </a:lnTo>
                  <a:lnTo>
                    <a:pt x="353" y="583"/>
                  </a:lnTo>
                  <a:lnTo>
                    <a:pt x="352" y="576"/>
                  </a:lnTo>
                  <a:lnTo>
                    <a:pt x="352" y="573"/>
                  </a:lnTo>
                  <a:close/>
                </a:path>
              </a:pathLst>
            </a:custGeom>
            <a:solidFill>
              <a:srgbClr val="B2FF4C"/>
            </a:solidFill>
            <a:ln w="9525">
              <a:noFill/>
              <a:round/>
              <a:headEnd/>
              <a:tailEnd/>
            </a:ln>
          </p:spPr>
          <p:txBody>
            <a:bodyPr/>
            <a:lstStyle/>
            <a:p>
              <a:endParaRPr lang="en-US">
                <a:latin typeface="Cambria" pitchFamily="18" charset="0"/>
              </a:endParaRPr>
            </a:p>
          </p:txBody>
        </p:sp>
        <p:sp>
          <p:nvSpPr>
            <p:cNvPr id="26668" name="Freeform 189"/>
            <p:cNvSpPr>
              <a:spLocks/>
            </p:cNvSpPr>
            <p:nvPr/>
          </p:nvSpPr>
          <p:spPr bwMode="auto">
            <a:xfrm>
              <a:off x="3467" y="2782"/>
              <a:ext cx="89" cy="125"/>
            </a:xfrm>
            <a:custGeom>
              <a:avLst/>
              <a:gdLst>
                <a:gd name="T0" fmla="*/ 266 w 268"/>
                <a:gd name="T1" fmla="*/ 1 h 373"/>
                <a:gd name="T2" fmla="*/ 262 w 268"/>
                <a:gd name="T3" fmla="*/ 5 h 373"/>
                <a:gd name="T4" fmla="*/ 255 w 268"/>
                <a:gd name="T5" fmla="*/ 11 h 373"/>
                <a:gd name="T6" fmla="*/ 237 w 268"/>
                <a:gd name="T7" fmla="*/ 19 h 373"/>
                <a:gd name="T8" fmla="*/ 228 w 268"/>
                <a:gd name="T9" fmla="*/ 20 h 373"/>
                <a:gd name="T10" fmla="*/ 228 w 268"/>
                <a:gd name="T11" fmla="*/ 20 h 373"/>
                <a:gd name="T12" fmla="*/ 227 w 268"/>
                <a:gd name="T13" fmla="*/ 30 h 373"/>
                <a:gd name="T14" fmla="*/ 219 w 268"/>
                <a:gd name="T15" fmla="*/ 49 h 373"/>
                <a:gd name="T16" fmla="*/ 189 w 268"/>
                <a:gd name="T17" fmla="*/ 84 h 373"/>
                <a:gd name="T18" fmla="*/ 174 w 268"/>
                <a:gd name="T19" fmla="*/ 95 h 373"/>
                <a:gd name="T20" fmla="*/ 153 w 268"/>
                <a:gd name="T21" fmla="*/ 100 h 373"/>
                <a:gd name="T22" fmla="*/ 153 w 268"/>
                <a:gd name="T23" fmla="*/ 100 h 373"/>
                <a:gd name="T24" fmla="*/ 153 w 268"/>
                <a:gd name="T25" fmla="*/ 100 h 373"/>
                <a:gd name="T26" fmla="*/ 150 w 268"/>
                <a:gd name="T27" fmla="*/ 119 h 373"/>
                <a:gd name="T28" fmla="*/ 139 w 268"/>
                <a:gd name="T29" fmla="*/ 135 h 373"/>
                <a:gd name="T30" fmla="*/ 108 w 268"/>
                <a:gd name="T31" fmla="*/ 168 h 373"/>
                <a:gd name="T32" fmla="*/ 89 w 268"/>
                <a:gd name="T33" fmla="*/ 177 h 373"/>
                <a:gd name="T34" fmla="*/ 80 w 268"/>
                <a:gd name="T35" fmla="*/ 178 h 373"/>
                <a:gd name="T36" fmla="*/ 80 w 268"/>
                <a:gd name="T37" fmla="*/ 178 h 373"/>
                <a:gd name="T38" fmla="*/ 79 w 268"/>
                <a:gd name="T39" fmla="*/ 189 h 373"/>
                <a:gd name="T40" fmla="*/ 72 w 268"/>
                <a:gd name="T41" fmla="*/ 206 h 373"/>
                <a:gd name="T42" fmla="*/ 62 w 268"/>
                <a:gd name="T43" fmla="*/ 218 h 373"/>
                <a:gd name="T44" fmla="*/ 44 w 268"/>
                <a:gd name="T45" fmla="*/ 237 h 373"/>
                <a:gd name="T46" fmla="*/ 33 w 268"/>
                <a:gd name="T47" fmla="*/ 247 h 373"/>
                <a:gd name="T48" fmla="*/ 14 w 268"/>
                <a:gd name="T49" fmla="*/ 256 h 373"/>
                <a:gd name="T50" fmla="*/ 0 w 268"/>
                <a:gd name="T51" fmla="*/ 257 h 373"/>
                <a:gd name="T52" fmla="*/ 28 w 268"/>
                <a:gd name="T53" fmla="*/ 278 h 373"/>
                <a:gd name="T54" fmla="*/ 57 w 268"/>
                <a:gd name="T55" fmla="*/ 299 h 373"/>
                <a:gd name="T56" fmla="*/ 88 w 268"/>
                <a:gd name="T57" fmla="*/ 316 h 373"/>
                <a:gd name="T58" fmla="*/ 119 w 268"/>
                <a:gd name="T59" fmla="*/ 332 h 373"/>
                <a:gd name="T60" fmla="*/ 151 w 268"/>
                <a:gd name="T61" fmla="*/ 345 h 373"/>
                <a:gd name="T62" fmla="*/ 185 w 268"/>
                <a:gd name="T63" fmla="*/ 357 h 373"/>
                <a:gd name="T64" fmla="*/ 219 w 268"/>
                <a:gd name="T65" fmla="*/ 367 h 373"/>
                <a:gd name="T66" fmla="*/ 255 w 268"/>
                <a:gd name="T67" fmla="*/ 373 h 373"/>
                <a:gd name="T68" fmla="*/ 262 w 268"/>
                <a:gd name="T69" fmla="*/ 191 h 373"/>
                <a:gd name="T70" fmla="*/ 268 w 268"/>
                <a:gd name="T71" fmla="*/ 1 h 373"/>
                <a:gd name="T72" fmla="*/ 267 w 268"/>
                <a:gd name="T73" fmla="*/ 0 h 373"/>
                <a:gd name="T74" fmla="*/ 267 w 268"/>
                <a:gd name="T75" fmla="*/ 0 h 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8"/>
                <a:gd name="T115" fmla="*/ 0 h 373"/>
                <a:gd name="T116" fmla="*/ 268 w 268"/>
                <a:gd name="T117" fmla="*/ 373 h 3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8" h="373">
                  <a:moveTo>
                    <a:pt x="267" y="0"/>
                  </a:moveTo>
                  <a:lnTo>
                    <a:pt x="266" y="1"/>
                  </a:lnTo>
                  <a:lnTo>
                    <a:pt x="263" y="4"/>
                  </a:lnTo>
                  <a:lnTo>
                    <a:pt x="262" y="5"/>
                  </a:lnTo>
                  <a:lnTo>
                    <a:pt x="255" y="11"/>
                  </a:lnTo>
                  <a:lnTo>
                    <a:pt x="247" y="17"/>
                  </a:lnTo>
                  <a:lnTo>
                    <a:pt x="237" y="19"/>
                  </a:lnTo>
                  <a:lnTo>
                    <a:pt x="228" y="20"/>
                  </a:lnTo>
                  <a:lnTo>
                    <a:pt x="228" y="22"/>
                  </a:lnTo>
                  <a:lnTo>
                    <a:pt x="227" y="30"/>
                  </a:lnTo>
                  <a:lnTo>
                    <a:pt x="224" y="41"/>
                  </a:lnTo>
                  <a:lnTo>
                    <a:pt x="219" y="49"/>
                  </a:lnTo>
                  <a:lnTo>
                    <a:pt x="213" y="57"/>
                  </a:lnTo>
                  <a:lnTo>
                    <a:pt x="189" y="84"/>
                  </a:lnTo>
                  <a:lnTo>
                    <a:pt x="181" y="90"/>
                  </a:lnTo>
                  <a:lnTo>
                    <a:pt x="174" y="95"/>
                  </a:lnTo>
                  <a:lnTo>
                    <a:pt x="163" y="99"/>
                  </a:lnTo>
                  <a:lnTo>
                    <a:pt x="153" y="100"/>
                  </a:lnTo>
                  <a:lnTo>
                    <a:pt x="152" y="109"/>
                  </a:lnTo>
                  <a:lnTo>
                    <a:pt x="150" y="119"/>
                  </a:lnTo>
                  <a:lnTo>
                    <a:pt x="146" y="128"/>
                  </a:lnTo>
                  <a:lnTo>
                    <a:pt x="139" y="135"/>
                  </a:lnTo>
                  <a:lnTo>
                    <a:pt x="115" y="162"/>
                  </a:lnTo>
                  <a:lnTo>
                    <a:pt x="108" y="168"/>
                  </a:lnTo>
                  <a:lnTo>
                    <a:pt x="99" y="173"/>
                  </a:lnTo>
                  <a:lnTo>
                    <a:pt x="89" y="177"/>
                  </a:lnTo>
                  <a:lnTo>
                    <a:pt x="80" y="178"/>
                  </a:lnTo>
                  <a:lnTo>
                    <a:pt x="79" y="189"/>
                  </a:lnTo>
                  <a:lnTo>
                    <a:pt x="76" y="197"/>
                  </a:lnTo>
                  <a:lnTo>
                    <a:pt x="72" y="206"/>
                  </a:lnTo>
                  <a:lnTo>
                    <a:pt x="66" y="214"/>
                  </a:lnTo>
                  <a:lnTo>
                    <a:pt x="62" y="218"/>
                  </a:lnTo>
                  <a:lnTo>
                    <a:pt x="53" y="227"/>
                  </a:lnTo>
                  <a:lnTo>
                    <a:pt x="44" y="237"/>
                  </a:lnTo>
                  <a:lnTo>
                    <a:pt x="41" y="240"/>
                  </a:lnTo>
                  <a:lnTo>
                    <a:pt x="33" y="247"/>
                  </a:lnTo>
                  <a:lnTo>
                    <a:pt x="24" y="252"/>
                  </a:lnTo>
                  <a:lnTo>
                    <a:pt x="14" y="256"/>
                  </a:lnTo>
                  <a:lnTo>
                    <a:pt x="4" y="257"/>
                  </a:lnTo>
                  <a:lnTo>
                    <a:pt x="0" y="257"/>
                  </a:lnTo>
                  <a:lnTo>
                    <a:pt x="14" y="268"/>
                  </a:lnTo>
                  <a:lnTo>
                    <a:pt x="28" y="278"/>
                  </a:lnTo>
                  <a:lnTo>
                    <a:pt x="42" y="289"/>
                  </a:lnTo>
                  <a:lnTo>
                    <a:pt x="57" y="299"/>
                  </a:lnTo>
                  <a:lnTo>
                    <a:pt x="72" y="307"/>
                  </a:lnTo>
                  <a:lnTo>
                    <a:pt x="88" y="316"/>
                  </a:lnTo>
                  <a:lnTo>
                    <a:pt x="103" y="324"/>
                  </a:lnTo>
                  <a:lnTo>
                    <a:pt x="119" y="332"/>
                  </a:lnTo>
                  <a:lnTo>
                    <a:pt x="136" y="339"/>
                  </a:lnTo>
                  <a:lnTo>
                    <a:pt x="151" y="345"/>
                  </a:lnTo>
                  <a:lnTo>
                    <a:pt x="168" y="352"/>
                  </a:lnTo>
                  <a:lnTo>
                    <a:pt x="185" y="357"/>
                  </a:lnTo>
                  <a:lnTo>
                    <a:pt x="201" y="362"/>
                  </a:lnTo>
                  <a:lnTo>
                    <a:pt x="219" y="367"/>
                  </a:lnTo>
                  <a:lnTo>
                    <a:pt x="237" y="371"/>
                  </a:lnTo>
                  <a:lnTo>
                    <a:pt x="255" y="373"/>
                  </a:lnTo>
                  <a:lnTo>
                    <a:pt x="257" y="313"/>
                  </a:lnTo>
                  <a:lnTo>
                    <a:pt x="262" y="191"/>
                  </a:lnTo>
                  <a:lnTo>
                    <a:pt x="266" y="68"/>
                  </a:lnTo>
                  <a:lnTo>
                    <a:pt x="268" y="1"/>
                  </a:lnTo>
                  <a:lnTo>
                    <a:pt x="267" y="0"/>
                  </a:lnTo>
                  <a:close/>
                </a:path>
              </a:pathLst>
            </a:custGeom>
            <a:solidFill>
              <a:srgbClr val="B2FF4C"/>
            </a:solidFill>
            <a:ln w="9525">
              <a:noFill/>
              <a:round/>
              <a:headEnd/>
              <a:tailEnd/>
            </a:ln>
          </p:spPr>
          <p:txBody>
            <a:bodyPr/>
            <a:lstStyle/>
            <a:p>
              <a:endParaRPr lang="en-US">
                <a:latin typeface="Cambria" pitchFamily="18" charset="0"/>
              </a:endParaRPr>
            </a:p>
          </p:txBody>
        </p:sp>
        <p:sp>
          <p:nvSpPr>
            <p:cNvPr id="26669" name="Freeform 190"/>
            <p:cNvSpPr>
              <a:spLocks/>
            </p:cNvSpPr>
            <p:nvPr/>
          </p:nvSpPr>
          <p:spPr bwMode="auto">
            <a:xfrm>
              <a:off x="3631" y="2608"/>
              <a:ext cx="128" cy="293"/>
            </a:xfrm>
            <a:custGeom>
              <a:avLst/>
              <a:gdLst>
                <a:gd name="T0" fmla="*/ 382 w 384"/>
                <a:gd name="T1" fmla="*/ 317 h 880"/>
                <a:gd name="T2" fmla="*/ 362 w 384"/>
                <a:gd name="T3" fmla="*/ 215 h 880"/>
                <a:gd name="T4" fmla="*/ 324 w 384"/>
                <a:gd name="T5" fmla="*/ 122 h 880"/>
                <a:gd name="T6" fmla="*/ 269 w 384"/>
                <a:gd name="T7" fmla="*/ 38 h 880"/>
                <a:gd name="T8" fmla="*/ 238 w 384"/>
                <a:gd name="T9" fmla="*/ 9 h 880"/>
                <a:gd name="T10" fmla="*/ 239 w 384"/>
                <a:gd name="T11" fmla="*/ 27 h 880"/>
                <a:gd name="T12" fmla="*/ 236 w 384"/>
                <a:gd name="T13" fmla="*/ 69 h 880"/>
                <a:gd name="T14" fmla="*/ 219 w 384"/>
                <a:gd name="T15" fmla="*/ 132 h 880"/>
                <a:gd name="T16" fmla="*/ 187 w 384"/>
                <a:gd name="T17" fmla="*/ 189 h 880"/>
                <a:gd name="T18" fmla="*/ 140 w 384"/>
                <a:gd name="T19" fmla="*/ 234 h 880"/>
                <a:gd name="T20" fmla="*/ 117 w 384"/>
                <a:gd name="T21" fmla="*/ 267 h 880"/>
                <a:gd name="T22" fmla="*/ 121 w 384"/>
                <a:gd name="T23" fmla="*/ 296 h 880"/>
                <a:gd name="T24" fmla="*/ 121 w 384"/>
                <a:gd name="T25" fmla="*/ 312 h 880"/>
                <a:gd name="T26" fmla="*/ 121 w 384"/>
                <a:gd name="T27" fmla="*/ 315 h 880"/>
                <a:gd name="T28" fmla="*/ 120 w 384"/>
                <a:gd name="T29" fmla="*/ 337 h 880"/>
                <a:gd name="T30" fmla="*/ 111 w 384"/>
                <a:gd name="T31" fmla="*/ 375 h 880"/>
                <a:gd name="T32" fmla="*/ 96 w 384"/>
                <a:gd name="T33" fmla="*/ 410 h 880"/>
                <a:gd name="T34" fmla="*/ 74 w 384"/>
                <a:gd name="T35" fmla="*/ 442 h 880"/>
                <a:gd name="T36" fmla="*/ 62 w 384"/>
                <a:gd name="T37" fmla="*/ 463 h 880"/>
                <a:gd name="T38" fmla="*/ 62 w 384"/>
                <a:gd name="T39" fmla="*/ 475 h 880"/>
                <a:gd name="T40" fmla="*/ 60 w 384"/>
                <a:gd name="T41" fmla="*/ 487 h 880"/>
                <a:gd name="T42" fmla="*/ 52 w 384"/>
                <a:gd name="T43" fmla="*/ 506 h 880"/>
                <a:gd name="T44" fmla="*/ 43 w 384"/>
                <a:gd name="T45" fmla="*/ 516 h 880"/>
                <a:gd name="T46" fmla="*/ 31 w 384"/>
                <a:gd name="T47" fmla="*/ 528 h 880"/>
                <a:gd name="T48" fmla="*/ 24 w 384"/>
                <a:gd name="T49" fmla="*/ 539 h 880"/>
                <a:gd name="T50" fmla="*/ 22 w 384"/>
                <a:gd name="T51" fmla="*/ 547 h 880"/>
                <a:gd name="T52" fmla="*/ 21 w 384"/>
                <a:gd name="T53" fmla="*/ 558 h 880"/>
                <a:gd name="T54" fmla="*/ 14 w 384"/>
                <a:gd name="T55" fmla="*/ 576 h 880"/>
                <a:gd name="T56" fmla="*/ 14 w 384"/>
                <a:gd name="T57" fmla="*/ 591 h 880"/>
                <a:gd name="T58" fmla="*/ 19 w 384"/>
                <a:gd name="T59" fmla="*/ 609 h 880"/>
                <a:gd name="T60" fmla="*/ 20 w 384"/>
                <a:gd name="T61" fmla="*/ 619 h 880"/>
                <a:gd name="T62" fmla="*/ 20 w 384"/>
                <a:gd name="T63" fmla="*/ 619 h 880"/>
                <a:gd name="T64" fmla="*/ 19 w 384"/>
                <a:gd name="T65" fmla="*/ 656 h 880"/>
                <a:gd name="T66" fmla="*/ 15 w 384"/>
                <a:gd name="T67" fmla="*/ 675 h 880"/>
                <a:gd name="T68" fmla="*/ 3 w 384"/>
                <a:gd name="T69" fmla="*/ 691 h 880"/>
                <a:gd name="T70" fmla="*/ 12 w 384"/>
                <a:gd name="T71" fmla="*/ 708 h 880"/>
                <a:gd name="T72" fmla="*/ 16 w 384"/>
                <a:gd name="T73" fmla="*/ 726 h 880"/>
                <a:gd name="T74" fmla="*/ 16 w 384"/>
                <a:gd name="T75" fmla="*/ 726 h 880"/>
                <a:gd name="T76" fmla="*/ 16 w 384"/>
                <a:gd name="T77" fmla="*/ 728 h 880"/>
                <a:gd name="T78" fmla="*/ 16 w 384"/>
                <a:gd name="T79" fmla="*/ 745 h 880"/>
                <a:gd name="T80" fmla="*/ 15 w 384"/>
                <a:gd name="T81" fmla="*/ 763 h 880"/>
                <a:gd name="T82" fmla="*/ 11 w 384"/>
                <a:gd name="T83" fmla="*/ 782 h 880"/>
                <a:gd name="T84" fmla="*/ 0 w 384"/>
                <a:gd name="T85" fmla="*/ 799 h 880"/>
                <a:gd name="T86" fmla="*/ 9 w 384"/>
                <a:gd name="T87" fmla="*/ 815 h 880"/>
                <a:gd name="T88" fmla="*/ 12 w 384"/>
                <a:gd name="T89" fmla="*/ 834 h 880"/>
                <a:gd name="T90" fmla="*/ 12 w 384"/>
                <a:gd name="T91" fmla="*/ 834 h 880"/>
                <a:gd name="T92" fmla="*/ 12 w 384"/>
                <a:gd name="T93" fmla="*/ 835 h 880"/>
                <a:gd name="T94" fmla="*/ 11 w 384"/>
                <a:gd name="T95" fmla="*/ 873 h 880"/>
                <a:gd name="T96" fmla="*/ 11 w 384"/>
                <a:gd name="T97" fmla="*/ 877 h 880"/>
                <a:gd name="T98" fmla="*/ 50 w 384"/>
                <a:gd name="T99" fmla="*/ 866 h 880"/>
                <a:gd name="T100" fmla="*/ 125 w 384"/>
                <a:gd name="T101" fmla="*/ 828 h 880"/>
                <a:gd name="T102" fmla="*/ 193 w 384"/>
                <a:gd name="T103" fmla="*/ 780 h 880"/>
                <a:gd name="T104" fmla="*/ 253 w 384"/>
                <a:gd name="T105" fmla="*/ 721 h 880"/>
                <a:gd name="T106" fmla="*/ 302 w 384"/>
                <a:gd name="T107" fmla="*/ 654 h 880"/>
                <a:gd name="T108" fmla="*/ 341 w 384"/>
                <a:gd name="T109" fmla="*/ 580 h 880"/>
                <a:gd name="T110" fmla="*/ 368 w 384"/>
                <a:gd name="T111" fmla="*/ 500 h 880"/>
                <a:gd name="T112" fmla="*/ 383 w 384"/>
                <a:gd name="T113" fmla="*/ 414 h 8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4"/>
                <a:gd name="T172" fmla="*/ 0 h 880"/>
                <a:gd name="T173" fmla="*/ 384 w 384"/>
                <a:gd name="T174" fmla="*/ 880 h 8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4" h="880">
                  <a:moveTo>
                    <a:pt x="384" y="370"/>
                  </a:moveTo>
                  <a:lnTo>
                    <a:pt x="382" y="317"/>
                  </a:lnTo>
                  <a:lnTo>
                    <a:pt x="374" y="265"/>
                  </a:lnTo>
                  <a:lnTo>
                    <a:pt x="362" y="215"/>
                  </a:lnTo>
                  <a:lnTo>
                    <a:pt x="345" y="167"/>
                  </a:lnTo>
                  <a:lnTo>
                    <a:pt x="324" y="122"/>
                  </a:lnTo>
                  <a:lnTo>
                    <a:pt x="298" y="79"/>
                  </a:lnTo>
                  <a:lnTo>
                    <a:pt x="269" y="38"/>
                  </a:lnTo>
                  <a:lnTo>
                    <a:pt x="236" y="0"/>
                  </a:lnTo>
                  <a:lnTo>
                    <a:pt x="238" y="9"/>
                  </a:lnTo>
                  <a:lnTo>
                    <a:pt x="239" y="18"/>
                  </a:lnTo>
                  <a:lnTo>
                    <a:pt x="239" y="27"/>
                  </a:lnTo>
                  <a:lnTo>
                    <a:pt x="239" y="36"/>
                  </a:lnTo>
                  <a:lnTo>
                    <a:pt x="236" y="69"/>
                  </a:lnTo>
                  <a:lnTo>
                    <a:pt x="230" y="102"/>
                  </a:lnTo>
                  <a:lnTo>
                    <a:pt x="219" y="132"/>
                  </a:lnTo>
                  <a:lnTo>
                    <a:pt x="205" y="161"/>
                  </a:lnTo>
                  <a:lnTo>
                    <a:pt x="187" y="189"/>
                  </a:lnTo>
                  <a:lnTo>
                    <a:pt x="165" y="213"/>
                  </a:lnTo>
                  <a:lnTo>
                    <a:pt x="140" y="234"/>
                  </a:lnTo>
                  <a:lnTo>
                    <a:pt x="114" y="253"/>
                  </a:lnTo>
                  <a:lnTo>
                    <a:pt x="117" y="267"/>
                  </a:lnTo>
                  <a:lnTo>
                    <a:pt x="120" y="281"/>
                  </a:lnTo>
                  <a:lnTo>
                    <a:pt x="121" y="296"/>
                  </a:lnTo>
                  <a:lnTo>
                    <a:pt x="121" y="310"/>
                  </a:lnTo>
                  <a:lnTo>
                    <a:pt x="121" y="312"/>
                  </a:lnTo>
                  <a:lnTo>
                    <a:pt x="121" y="314"/>
                  </a:lnTo>
                  <a:lnTo>
                    <a:pt x="121" y="315"/>
                  </a:lnTo>
                  <a:lnTo>
                    <a:pt x="121" y="318"/>
                  </a:lnTo>
                  <a:lnTo>
                    <a:pt x="120" y="337"/>
                  </a:lnTo>
                  <a:lnTo>
                    <a:pt x="116" y="356"/>
                  </a:lnTo>
                  <a:lnTo>
                    <a:pt x="111" y="375"/>
                  </a:lnTo>
                  <a:lnTo>
                    <a:pt x="105" y="392"/>
                  </a:lnTo>
                  <a:lnTo>
                    <a:pt x="96" y="410"/>
                  </a:lnTo>
                  <a:lnTo>
                    <a:pt x="86" y="427"/>
                  </a:lnTo>
                  <a:lnTo>
                    <a:pt x="74" y="442"/>
                  </a:lnTo>
                  <a:lnTo>
                    <a:pt x="62" y="457"/>
                  </a:lnTo>
                  <a:lnTo>
                    <a:pt x="62" y="463"/>
                  </a:lnTo>
                  <a:lnTo>
                    <a:pt x="62" y="471"/>
                  </a:lnTo>
                  <a:lnTo>
                    <a:pt x="62" y="475"/>
                  </a:lnTo>
                  <a:lnTo>
                    <a:pt x="62" y="477"/>
                  </a:lnTo>
                  <a:lnTo>
                    <a:pt x="60" y="487"/>
                  </a:lnTo>
                  <a:lnTo>
                    <a:pt x="57" y="497"/>
                  </a:lnTo>
                  <a:lnTo>
                    <a:pt x="52" y="506"/>
                  </a:lnTo>
                  <a:lnTo>
                    <a:pt x="45" y="514"/>
                  </a:lnTo>
                  <a:lnTo>
                    <a:pt x="43" y="516"/>
                  </a:lnTo>
                  <a:lnTo>
                    <a:pt x="38" y="520"/>
                  </a:lnTo>
                  <a:lnTo>
                    <a:pt x="31" y="528"/>
                  </a:lnTo>
                  <a:lnTo>
                    <a:pt x="24" y="534"/>
                  </a:lnTo>
                  <a:lnTo>
                    <a:pt x="24" y="539"/>
                  </a:lnTo>
                  <a:lnTo>
                    <a:pt x="24" y="544"/>
                  </a:lnTo>
                  <a:lnTo>
                    <a:pt x="22" y="547"/>
                  </a:lnTo>
                  <a:lnTo>
                    <a:pt x="22" y="548"/>
                  </a:lnTo>
                  <a:lnTo>
                    <a:pt x="21" y="558"/>
                  </a:lnTo>
                  <a:lnTo>
                    <a:pt x="19" y="567"/>
                  </a:lnTo>
                  <a:lnTo>
                    <a:pt x="14" y="576"/>
                  </a:lnTo>
                  <a:lnTo>
                    <a:pt x="7" y="584"/>
                  </a:lnTo>
                  <a:lnTo>
                    <a:pt x="14" y="591"/>
                  </a:lnTo>
                  <a:lnTo>
                    <a:pt x="17" y="600"/>
                  </a:lnTo>
                  <a:lnTo>
                    <a:pt x="19" y="609"/>
                  </a:lnTo>
                  <a:lnTo>
                    <a:pt x="20" y="618"/>
                  </a:lnTo>
                  <a:lnTo>
                    <a:pt x="20" y="619"/>
                  </a:lnTo>
                  <a:lnTo>
                    <a:pt x="20" y="620"/>
                  </a:lnTo>
                  <a:lnTo>
                    <a:pt x="19" y="656"/>
                  </a:lnTo>
                  <a:lnTo>
                    <a:pt x="17" y="666"/>
                  </a:lnTo>
                  <a:lnTo>
                    <a:pt x="15" y="675"/>
                  </a:lnTo>
                  <a:lnTo>
                    <a:pt x="10" y="683"/>
                  </a:lnTo>
                  <a:lnTo>
                    <a:pt x="3" y="691"/>
                  </a:lnTo>
                  <a:lnTo>
                    <a:pt x="9" y="699"/>
                  </a:lnTo>
                  <a:lnTo>
                    <a:pt x="12" y="708"/>
                  </a:lnTo>
                  <a:lnTo>
                    <a:pt x="15" y="716"/>
                  </a:lnTo>
                  <a:lnTo>
                    <a:pt x="16" y="726"/>
                  </a:lnTo>
                  <a:lnTo>
                    <a:pt x="16" y="728"/>
                  </a:lnTo>
                  <a:lnTo>
                    <a:pt x="16" y="733"/>
                  </a:lnTo>
                  <a:lnTo>
                    <a:pt x="16" y="745"/>
                  </a:lnTo>
                  <a:lnTo>
                    <a:pt x="15" y="758"/>
                  </a:lnTo>
                  <a:lnTo>
                    <a:pt x="15" y="763"/>
                  </a:lnTo>
                  <a:lnTo>
                    <a:pt x="14" y="773"/>
                  </a:lnTo>
                  <a:lnTo>
                    <a:pt x="11" y="782"/>
                  </a:lnTo>
                  <a:lnTo>
                    <a:pt x="6" y="791"/>
                  </a:lnTo>
                  <a:lnTo>
                    <a:pt x="0" y="799"/>
                  </a:lnTo>
                  <a:lnTo>
                    <a:pt x="5" y="806"/>
                  </a:lnTo>
                  <a:lnTo>
                    <a:pt x="9" y="815"/>
                  </a:lnTo>
                  <a:lnTo>
                    <a:pt x="11" y="825"/>
                  </a:lnTo>
                  <a:lnTo>
                    <a:pt x="12" y="834"/>
                  </a:lnTo>
                  <a:lnTo>
                    <a:pt x="12" y="835"/>
                  </a:lnTo>
                  <a:lnTo>
                    <a:pt x="11" y="872"/>
                  </a:lnTo>
                  <a:lnTo>
                    <a:pt x="11" y="873"/>
                  </a:lnTo>
                  <a:lnTo>
                    <a:pt x="11" y="876"/>
                  </a:lnTo>
                  <a:lnTo>
                    <a:pt x="11" y="877"/>
                  </a:lnTo>
                  <a:lnTo>
                    <a:pt x="10" y="880"/>
                  </a:lnTo>
                  <a:lnTo>
                    <a:pt x="50" y="866"/>
                  </a:lnTo>
                  <a:lnTo>
                    <a:pt x="88" y="848"/>
                  </a:lnTo>
                  <a:lnTo>
                    <a:pt x="125" y="828"/>
                  </a:lnTo>
                  <a:lnTo>
                    <a:pt x="160" y="805"/>
                  </a:lnTo>
                  <a:lnTo>
                    <a:pt x="193" y="780"/>
                  </a:lnTo>
                  <a:lnTo>
                    <a:pt x="224" y="752"/>
                  </a:lnTo>
                  <a:lnTo>
                    <a:pt x="253" y="721"/>
                  </a:lnTo>
                  <a:lnTo>
                    <a:pt x="279" y="689"/>
                  </a:lnTo>
                  <a:lnTo>
                    <a:pt x="302" y="654"/>
                  </a:lnTo>
                  <a:lnTo>
                    <a:pt x="324" y="618"/>
                  </a:lnTo>
                  <a:lnTo>
                    <a:pt x="341" y="580"/>
                  </a:lnTo>
                  <a:lnTo>
                    <a:pt x="357" y="541"/>
                  </a:lnTo>
                  <a:lnTo>
                    <a:pt x="368" y="500"/>
                  </a:lnTo>
                  <a:lnTo>
                    <a:pt x="377" y="457"/>
                  </a:lnTo>
                  <a:lnTo>
                    <a:pt x="383" y="414"/>
                  </a:lnTo>
                  <a:lnTo>
                    <a:pt x="384" y="370"/>
                  </a:lnTo>
                  <a:close/>
                </a:path>
              </a:pathLst>
            </a:custGeom>
            <a:solidFill>
              <a:srgbClr val="B2FF4C"/>
            </a:solidFill>
            <a:ln w="9525">
              <a:noFill/>
              <a:round/>
              <a:headEnd/>
              <a:tailEnd/>
            </a:ln>
          </p:spPr>
          <p:txBody>
            <a:bodyPr/>
            <a:lstStyle/>
            <a:p>
              <a:endParaRPr lang="en-US">
                <a:latin typeface="Cambria" pitchFamily="18" charset="0"/>
              </a:endParaRPr>
            </a:p>
          </p:txBody>
        </p:sp>
        <p:sp>
          <p:nvSpPr>
            <p:cNvPr id="26670" name="Freeform 191"/>
            <p:cNvSpPr>
              <a:spLocks/>
            </p:cNvSpPr>
            <p:nvPr/>
          </p:nvSpPr>
          <p:spPr bwMode="auto">
            <a:xfrm>
              <a:off x="3584" y="2577"/>
              <a:ext cx="86" cy="81"/>
            </a:xfrm>
            <a:custGeom>
              <a:avLst/>
              <a:gdLst>
                <a:gd name="T0" fmla="*/ 257 w 257"/>
                <a:gd name="T1" fmla="*/ 128 h 242"/>
                <a:gd name="T2" fmla="*/ 255 w 257"/>
                <a:gd name="T3" fmla="*/ 102 h 242"/>
                <a:gd name="T4" fmla="*/ 247 w 257"/>
                <a:gd name="T5" fmla="*/ 78 h 242"/>
                <a:gd name="T6" fmla="*/ 236 w 257"/>
                <a:gd name="T7" fmla="*/ 56 h 242"/>
                <a:gd name="T8" fmla="*/ 220 w 257"/>
                <a:gd name="T9" fmla="*/ 37 h 242"/>
                <a:gd name="T10" fmla="*/ 201 w 257"/>
                <a:gd name="T11" fmla="*/ 21 h 242"/>
                <a:gd name="T12" fmla="*/ 179 w 257"/>
                <a:gd name="T13" fmla="*/ 10 h 242"/>
                <a:gd name="T14" fmla="*/ 155 w 257"/>
                <a:gd name="T15" fmla="*/ 2 h 242"/>
                <a:gd name="T16" fmla="*/ 129 w 257"/>
                <a:gd name="T17" fmla="*/ 0 h 242"/>
                <a:gd name="T18" fmla="*/ 104 w 257"/>
                <a:gd name="T19" fmla="*/ 2 h 242"/>
                <a:gd name="T20" fmla="*/ 79 w 257"/>
                <a:gd name="T21" fmla="*/ 10 h 242"/>
                <a:gd name="T22" fmla="*/ 57 w 257"/>
                <a:gd name="T23" fmla="*/ 21 h 242"/>
                <a:gd name="T24" fmla="*/ 38 w 257"/>
                <a:gd name="T25" fmla="*/ 37 h 242"/>
                <a:gd name="T26" fmla="*/ 23 w 257"/>
                <a:gd name="T27" fmla="*/ 56 h 242"/>
                <a:gd name="T28" fmla="*/ 10 w 257"/>
                <a:gd name="T29" fmla="*/ 78 h 242"/>
                <a:gd name="T30" fmla="*/ 3 w 257"/>
                <a:gd name="T31" fmla="*/ 102 h 242"/>
                <a:gd name="T32" fmla="*/ 0 w 257"/>
                <a:gd name="T33" fmla="*/ 128 h 242"/>
                <a:gd name="T34" fmla="*/ 2 w 257"/>
                <a:gd name="T35" fmla="*/ 140 h 242"/>
                <a:gd name="T36" fmla="*/ 3 w 257"/>
                <a:gd name="T37" fmla="*/ 153 h 242"/>
                <a:gd name="T38" fmla="*/ 7 w 257"/>
                <a:gd name="T39" fmla="*/ 166 h 242"/>
                <a:gd name="T40" fmla="*/ 10 w 257"/>
                <a:gd name="T41" fmla="*/ 177 h 242"/>
                <a:gd name="T42" fmla="*/ 23 w 257"/>
                <a:gd name="T43" fmla="*/ 175 h 242"/>
                <a:gd name="T44" fmla="*/ 37 w 257"/>
                <a:gd name="T45" fmla="*/ 173 h 242"/>
                <a:gd name="T46" fmla="*/ 50 w 257"/>
                <a:gd name="T47" fmla="*/ 173 h 242"/>
                <a:gd name="T48" fmla="*/ 62 w 257"/>
                <a:gd name="T49" fmla="*/ 176 h 242"/>
                <a:gd name="T50" fmla="*/ 75 w 257"/>
                <a:gd name="T51" fmla="*/ 178 h 242"/>
                <a:gd name="T52" fmla="*/ 88 w 257"/>
                <a:gd name="T53" fmla="*/ 183 h 242"/>
                <a:gd name="T54" fmla="*/ 100 w 257"/>
                <a:gd name="T55" fmla="*/ 191 h 242"/>
                <a:gd name="T56" fmla="*/ 112 w 257"/>
                <a:gd name="T57" fmla="*/ 199 h 242"/>
                <a:gd name="T58" fmla="*/ 123 w 257"/>
                <a:gd name="T59" fmla="*/ 202 h 242"/>
                <a:gd name="T60" fmla="*/ 133 w 257"/>
                <a:gd name="T61" fmla="*/ 206 h 242"/>
                <a:gd name="T62" fmla="*/ 143 w 257"/>
                <a:gd name="T63" fmla="*/ 211 h 242"/>
                <a:gd name="T64" fmla="*/ 153 w 257"/>
                <a:gd name="T65" fmla="*/ 216 h 242"/>
                <a:gd name="T66" fmla="*/ 162 w 257"/>
                <a:gd name="T67" fmla="*/ 221 h 242"/>
                <a:gd name="T68" fmla="*/ 172 w 257"/>
                <a:gd name="T69" fmla="*/ 228 h 242"/>
                <a:gd name="T70" fmla="*/ 180 w 257"/>
                <a:gd name="T71" fmla="*/ 234 h 242"/>
                <a:gd name="T72" fmla="*/ 189 w 257"/>
                <a:gd name="T73" fmla="*/ 242 h 242"/>
                <a:gd name="T74" fmla="*/ 204 w 257"/>
                <a:gd name="T75" fmla="*/ 233 h 242"/>
                <a:gd name="T76" fmla="*/ 217 w 257"/>
                <a:gd name="T77" fmla="*/ 221 h 242"/>
                <a:gd name="T78" fmla="*/ 229 w 257"/>
                <a:gd name="T79" fmla="*/ 209 h 242"/>
                <a:gd name="T80" fmla="*/ 238 w 257"/>
                <a:gd name="T81" fmla="*/ 195 h 242"/>
                <a:gd name="T82" fmla="*/ 247 w 257"/>
                <a:gd name="T83" fmla="*/ 180 h 242"/>
                <a:gd name="T84" fmla="*/ 252 w 257"/>
                <a:gd name="T85" fmla="*/ 163 h 242"/>
                <a:gd name="T86" fmla="*/ 256 w 257"/>
                <a:gd name="T87" fmla="*/ 145 h 242"/>
                <a:gd name="T88" fmla="*/ 257 w 257"/>
                <a:gd name="T89" fmla="*/ 128 h 2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242"/>
                <a:gd name="T137" fmla="*/ 257 w 257"/>
                <a:gd name="T138" fmla="*/ 242 h 2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242">
                  <a:moveTo>
                    <a:pt x="257" y="128"/>
                  </a:moveTo>
                  <a:lnTo>
                    <a:pt x="255" y="102"/>
                  </a:lnTo>
                  <a:lnTo>
                    <a:pt x="247" y="78"/>
                  </a:lnTo>
                  <a:lnTo>
                    <a:pt x="236" y="56"/>
                  </a:lnTo>
                  <a:lnTo>
                    <a:pt x="220" y="37"/>
                  </a:lnTo>
                  <a:lnTo>
                    <a:pt x="201" y="21"/>
                  </a:lnTo>
                  <a:lnTo>
                    <a:pt x="179" y="10"/>
                  </a:lnTo>
                  <a:lnTo>
                    <a:pt x="155" y="2"/>
                  </a:lnTo>
                  <a:lnTo>
                    <a:pt x="129" y="0"/>
                  </a:lnTo>
                  <a:lnTo>
                    <a:pt x="104" y="2"/>
                  </a:lnTo>
                  <a:lnTo>
                    <a:pt x="79" y="10"/>
                  </a:lnTo>
                  <a:lnTo>
                    <a:pt x="57" y="21"/>
                  </a:lnTo>
                  <a:lnTo>
                    <a:pt x="38" y="37"/>
                  </a:lnTo>
                  <a:lnTo>
                    <a:pt x="23" y="56"/>
                  </a:lnTo>
                  <a:lnTo>
                    <a:pt x="10" y="78"/>
                  </a:lnTo>
                  <a:lnTo>
                    <a:pt x="3" y="102"/>
                  </a:lnTo>
                  <a:lnTo>
                    <a:pt x="0" y="128"/>
                  </a:lnTo>
                  <a:lnTo>
                    <a:pt x="2" y="140"/>
                  </a:lnTo>
                  <a:lnTo>
                    <a:pt x="3" y="153"/>
                  </a:lnTo>
                  <a:lnTo>
                    <a:pt x="7" y="166"/>
                  </a:lnTo>
                  <a:lnTo>
                    <a:pt x="10" y="177"/>
                  </a:lnTo>
                  <a:lnTo>
                    <a:pt x="23" y="175"/>
                  </a:lnTo>
                  <a:lnTo>
                    <a:pt x="37" y="173"/>
                  </a:lnTo>
                  <a:lnTo>
                    <a:pt x="50" y="173"/>
                  </a:lnTo>
                  <a:lnTo>
                    <a:pt x="62" y="176"/>
                  </a:lnTo>
                  <a:lnTo>
                    <a:pt x="75" y="178"/>
                  </a:lnTo>
                  <a:lnTo>
                    <a:pt x="88" y="183"/>
                  </a:lnTo>
                  <a:lnTo>
                    <a:pt x="100" y="191"/>
                  </a:lnTo>
                  <a:lnTo>
                    <a:pt x="112" y="199"/>
                  </a:lnTo>
                  <a:lnTo>
                    <a:pt x="123" y="202"/>
                  </a:lnTo>
                  <a:lnTo>
                    <a:pt x="133" y="206"/>
                  </a:lnTo>
                  <a:lnTo>
                    <a:pt x="143" y="211"/>
                  </a:lnTo>
                  <a:lnTo>
                    <a:pt x="153" y="216"/>
                  </a:lnTo>
                  <a:lnTo>
                    <a:pt x="162" y="221"/>
                  </a:lnTo>
                  <a:lnTo>
                    <a:pt x="172" y="228"/>
                  </a:lnTo>
                  <a:lnTo>
                    <a:pt x="180" y="234"/>
                  </a:lnTo>
                  <a:lnTo>
                    <a:pt x="189" y="242"/>
                  </a:lnTo>
                  <a:lnTo>
                    <a:pt x="204" y="233"/>
                  </a:lnTo>
                  <a:lnTo>
                    <a:pt x="217" y="221"/>
                  </a:lnTo>
                  <a:lnTo>
                    <a:pt x="229" y="209"/>
                  </a:lnTo>
                  <a:lnTo>
                    <a:pt x="238" y="195"/>
                  </a:lnTo>
                  <a:lnTo>
                    <a:pt x="247" y="180"/>
                  </a:lnTo>
                  <a:lnTo>
                    <a:pt x="252" y="163"/>
                  </a:lnTo>
                  <a:lnTo>
                    <a:pt x="256" y="145"/>
                  </a:lnTo>
                  <a:lnTo>
                    <a:pt x="257" y="128"/>
                  </a:lnTo>
                  <a:close/>
                </a:path>
              </a:pathLst>
            </a:custGeom>
            <a:solidFill>
              <a:srgbClr val="B2FF4C"/>
            </a:solidFill>
            <a:ln w="9525">
              <a:noFill/>
              <a:round/>
              <a:headEnd/>
              <a:tailEnd/>
            </a:ln>
          </p:spPr>
          <p:txBody>
            <a:bodyPr/>
            <a:lstStyle/>
            <a:p>
              <a:endParaRPr lang="en-US">
                <a:latin typeface="Cambria" pitchFamily="18" charset="0"/>
              </a:endParaRPr>
            </a:p>
          </p:txBody>
        </p:sp>
        <p:sp>
          <p:nvSpPr>
            <p:cNvPr id="26671" name="Freeform 192"/>
            <p:cNvSpPr>
              <a:spLocks/>
            </p:cNvSpPr>
            <p:nvPr/>
          </p:nvSpPr>
          <p:spPr bwMode="auto">
            <a:xfrm>
              <a:off x="3584" y="2577"/>
              <a:ext cx="86" cy="81"/>
            </a:xfrm>
            <a:custGeom>
              <a:avLst/>
              <a:gdLst>
                <a:gd name="T0" fmla="*/ 10 w 257"/>
                <a:gd name="T1" fmla="*/ 177 h 242"/>
                <a:gd name="T2" fmla="*/ 7 w 257"/>
                <a:gd name="T3" fmla="*/ 166 h 242"/>
                <a:gd name="T4" fmla="*/ 3 w 257"/>
                <a:gd name="T5" fmla="*/ 153 h 242"/>
                <a:gd name="T6" fmla="*/ 2 w 257"/>
                <a:gd name="T7" fmla="*/ 140 h 242"/>
                <a:gd name="T8" fmla="*/ 0 w 257"/>
                <a:gd name="T9" fmla="*/ 128 h 242"/>
                <a:gd name="T10" fmla="*/ 3 w 257"/>
                <a:gd name="T11" fmla="*/ 102 h 242"/>
                <a:gd name="T12" fmla="*/ 10 w 257"/>
                <a:gd name="T13" fmla="*/ 78 h 242"/>
                <a:gd name="T14" fmla="*/ 23 w 257"/>
                <a:gd name="T15" fmla="*/ 56 h 242"/>
                <a:gd name="T16" fmla="*/ 38 w 257"/>
                <a:gd name="T17" fmla="*/ 37 h 242"/>
                <a:gd name="T18" fmla="*/ 57 w 257"/>
                <a:gd name="T19" fmla="*/ 21 h 242"/>
                <a:gd name="T20" fmla="*/ 79 w 257"/>
                <a:gd name="T21" fmla="*/ 10 h 242"/>
                <a:gd name="T22" fmla="*/ 104 w 257"/>
                <a:gd name="T23" fmla="*/ 2 h 242"/>
                <a:gd name="T24" fmla="*/ 129 w 257"/>
                <a:gd name="T25" fmla="*/ 0 h 242"/>
                <a:gd name="T26" fmla="*/ 155 w 257"/>
                <a:gd name="T27" fmla="*/ 2 h 242"/>
                <a:gd name="T28" fmla="*/ 179 w 257"/>
                <a:gd name="T29" fmla="*/ 10 h 242"/>
                <a:gd name="T30" fmla="*/ 201 w 257"/>
                <a:gd name="T31" fmla="*/ 21 h 242"/>
                <a:gd name="T32" fmla="*/ 220 w 257"/>
                <a:gd name="T33" fmla="*/ 37 h 242"/>
                <a:gd name="T34" fmla="*/ 236 w 257"/>
                <a:gd name="T35" fmla="*/ 56 h 242"/>
                <a:gd name="T36" fmla="*/ 247 w 257"/>
                <a:gd name="T37" fmla="*/ 78 h 242"/>
                <a:gd name="T38" fmla="*/ 255 w 257"/>
                <a:gd name="T39" fmla="*/ 102 h 242"/>
                <a:gd name="T40" fmla="*/ 257 w 257"/>
                <a:gd name="T41" fmla="*/ 128 h 242"/>
                <a:gd name="T42" fmla="*/ 256 w 257"/>
                <a:gd name="T43" fmla="*/ 145 h 242"/>
                <a:gd name="T44" fmla="*/ 252 w 257"/>
                <a:gd name="T45" fmla="*/ 163 h 242"/>
                <a:gd name="T46" fmla="*/ 247 w 257"/>
                <a:gd name="T47" fmla="*/ 180 h 242"/>
                <a:gd name="T48" fmla="*/ 238 w 257"/>
                <a:gd name="T49" fmla="*/ 195 h 242"/>
                <a:gd name="T50" fmla="*/ 229 w 257"/>
                <a:gd name="T51" fmla="*/ 209 h 242"/>
                <a:gd name="T52" fmla="*/ 217 w 257"/>
                <a:gd name="T53" fmla="*/ 221 h 242"/>
                <a:gd name="T54" fmla="*/ 204 w 257"/>
                <a:gd name="T55" fmla="*/ 233 h 242"/>
                <a:gd name="T56" fmla="*/ 189 w 257"/>
                <a:gd name="T57" fmla="*/ 242 h 242"/>
                <a:gd name="T58" fmla="*/ 180 w 257"/>
                <a:gd name="T59" fmla="*/ 234 h 242"/>
                <a:gd name="T60" fmla="*/ 172 w 257"/>
                <a:gd name="T61" fmla="*/ 228 h 242"/>
                <a:gd name="T62" fmla="*/ 162 w 257"/>
                <a:gd name="T63" fmla="*/ 221 h 242"/>
                <a:gd name="T64" fmla="*/ 153 w 257"/>
                <a:gd name="T65" fmla="*/ 216 h 242"/>
                <a:gd name="T66" fmla="*/ 143 w 257"/>
                <a:gd name="T67" fmla="*/ 211 h 242"/>
                <a:gd name="T68" fmla="*/ 133 w 257"/>
                <a:gd name="T69" fmla="*/ 206 h 242"/>
                <a:gd name="T70" fmla="*/ 123 w 257"/>
                <a:gd name="T71" fmla="*/ 202 h 242"/>
                <a:gd name="T72" fmla="*/ 112 w 257"/>
                <a:gd name="T73" fmla="*/ 199 h 242"/>
                <a:gd name="T74" fmla="*/ 100 w 257"/>
                <a:gd name="T75" fmla="*/ 191 h 242"/>
                <a:gd name="T76" fmla="*/ 88 w 257"/>
                <a:gd name="T77" fmla="*/ 183 h 242"/>
                <a:gd name="T78" fmla="*/ 75 w 257"/>
                <a:gd name="T79" fmla="*/ 178 h 242"/>
                <a:gd name="T80" fmla="*/ 62 w 257"/>
                <a:gd name="T81" fmla="*/ 176 h 242"/>
                <a:gd name="T82" fmla="*/ 50 w 257"/>
                <a:gd name="T83" fmla="*/ 173 h 242"/>
                <a:gd name="T84" fmla="*/ 37 w 257"/>
                <a:gd name="T85" fmla="*/ 173 h 242"/>
                <a:gd name="T86" fmla="*/ 23 w 257"/>
                <a:gd name="T87" fmla="*/ 175 h 242"/>
                <a:gd name="T88" fmla="*/ 10 w 257"/>
                <a:gd name="T89" fmla="*/ 177 h 2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242"/>
                <a:gd name="T137" fmla="*/ 257 w 257"/>
                <a:gd name="T138" fmla="*/ 242 h 2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242">
                  <a:moveTo>
                    <a:pt x="10" y="177"/>
                  </a:moveTo>
                  <a:lnTo>
                    <a:pt x="7" y="166"/>
                  </a:lnTo>
                  <a:lnTo>
                    <a:pt x="3" y="153"/>
                  </a:lnTo>
                  <a:lnTo>
                    <a:pt x="2" y="140"/>
                  </a:lnTo>
                  <a:lnTo>
                    <a:pt x="0" y="128"/>
                  </a:lnTo>
                  <a:lnTo>
                    <a:pt x="3" y="102"/>
                  </a:lnTo>
                  <a:lnTo>
                    <a:pt x="10" y="78"/>
                  </a:lnTo>
                  <a:lnTo>
                    <a:pt x="23" y="56"/>
                  </a:lnTo>
                  <a:lnTo>
                    <a:pt x="38" y="37"/>
                  </a:lnTo>
                  <a:lnTo>
                    <a:pt x="57" y="21"/>
                  </a:lnTo>
                  <a:lnTo>
                    <a:pt x="79" y="10"/>
                  </a:lnTo>
                  <a:lnTo>
                    <a:pt x="104" y="2"/>
                  </a:lnTo>
                  <a:lnTo>
                    <a:pt x="129" y="0"/>
                  </a:lnTo>
                  <a:lnTo>
                    <a:pt x="155" y="2"/>
                  </a:lnTo>
                  <a:lnTo>
                    <a:pt x="179" y="10"/>
                  </a:lnTo>
                  <a:lnTo>
                    <a:pt x="201" y="21"/>
                  </a:lnTo>
                  <a:lnTo>
                    <a:pt x="220" y="37"/>
                  </a:lnTo>
                  <a:lnTo>
                    <a:pt x="236" y="56"/>
                  </a:lnTo>
                  <a:lnTo>
                    <a:pt x="247" y="78"/>
                  </a:lnTo>
                  <a:lnTo>
                    <a:pt x="255" y="102"/>
                  </a:lnTo>
                  <a:lnTo>
                    <a:pt x="257" y="128"/>
                  </a:lnTo>
                  <a:lnTo>
                    <a:pt x="256" y="145"/>
                  </a:lnTo>
                  <a:lnTo>
                    <a:pt x="252" y="163"/>
                  </a:lnTo>
                  <a:lnTo>
                    <a:pt x="247" y="180"/>
                  </a:lnTo>
                  <a:lnTo>
                    <a:pt x="238" y="195"/>
                  </a:lnTo>
                  <a:lnTo>
                    <a:pt x="229" y="209"/>
                  </a:lnTo>
                  <a:lnTo>
                    <a:pt x="217" y="221"/>
                  </a:lnTo>
                  <a:lnTo>
                    <a:pt x="204" y="233"/>
                  </a:lnTo>
                  <a:lnTo>
                    <a:pt x="189" y="242"/>
                  </a:lnTo>
                  <a:lnTo>
                    <a:pt x="180" y="234"/>
                  </a:lnTo>
                  <a:lnTo>
                    <a:pt x="172" y="228"/>
                  </a:lnTo>
                  <a:lnTo>
                    <a:pt x="162" y="221"/>
                  </a:lnTo>
                  <a:lnTo>
                    <a:pt x="153" y="216"/>
                  </a:lnTo>
                  <a:lnTo>
                    <a:pt x="143" y="211"/>
                  </a:lnTo>
                  <a:lnTo>
                    <a:pt x="133" y="206"/>
                  </a:lnTo>
                  <a:lnTo>
                    <a:pt x="123" y="202"/>
                  </a:lnTo>
                  <a:lnTo>
                    <a:pt x="112" y="199"/>
                  </a:lnTo>
                  <a:lnTo>
                    <a:pt x="100" y="191"/>
                  </a:lnTo>
                  <a:lnTo>
                    <a:pt x="88" y="183"/>
                  </a:lnTo>
                  <a:lnTo>
                    <a:pt x="75" y="178"/>
                  </a:lnTo>
                  <a:lnTo>
                    <a:pt x="62" y="176"/>
                  </a:lnTo>
                  <a:lnTo>
                    <a:pt x="50" y="173"/>
                  </a:lnTo>
                  <a:lnTo>
                    <a:pt x="37" y="173"/>
                  </a:lnTo>
                  <a:lnTo>
                    <a:pt x="23" y="175"/>
                  </a:lnTo>
                  <a:lnTo>
                    <a:pt x="10" y="177"/>
                  </a:lnTo>
                  <a:close/>
                </a:path>
              </a:pathLst>
            </a:custGeom>
            <a:solidFill>
              <a:srgbClr val="B2FF4C"/>
            </a:solidFill>
            <a:ln w="9525">
              <a:noFill/>
              <a:round/>
              <a:headEnd/>
              <a:tailEnd/>
            </a:ln>
          </p:spPr>
          <p:txBody>
            <a:bodyPr/>
            <a:lstStyle/>
            <a:p>
              <a:endParaRPr lang="en-US">
                <a:latin typeface="Cambria" pitchFamily="18" charset="0"/>
              </a:endParaRPr>
            </a:p>
          </p:txBody>
        </p:sp>
        <p:sp>
          <p:nvSpPr>
            <p:cNvPr id="26672" name="Freeform 193"/>
            <p:cNvSpPr>
              <a:spLocks noEditPoints="1"/>
            </p:cNvSpPr>
            <p:nvPr/>
          </p:nvSpPr>
          <p:spPr bwMode="auto">
            <a:xfrm>
              <a:off x="3419" y="2547"/>
              <a:ext cx="281" cy="380"/>
            </a:xfrm>
            <a:custGeom>
              <a:avLst/>
              <a:gdLst>
                <a:gd name="T0" fmla="*/ 691 w 843"/>
                <a:gd name="T1" fmla="*/ 10 h 1138"/>
                <a:gd name="T2" fmla="*/ 436 w 843"/>
                <a:gd name="T3" fmla="*/ 114 h 1138"/>
                <a:gd name="T4" fmla="*/ 383 w 843"/>
                <a:gd name="T5" fmla="*/ 274 h 1138"/>
                <a:gd name="T6" fmla="*/ 280 w 843"/>
                <a:gd name="T7" fmla="*/ 480 h 1138"/>
                <a:gd name="T8" fmla="*/ 224 w 843"/>
                <a:gd name="T9" fmla="*/ 590 h 1138"/>
                <a:gd name="T10" fmla="*/ 0 w 843"/>
                <a:gd name="T11" fmla="*/ 834 h 1138"/>
                <a:gd name="T12" fmla="*/ 186 w 843"/>
                <a:gd name="T13" fmla="*/ 892 h 1138"/>
                <a:gd name="T14" fmla="*/ 230 w 843"/>
                <a:gd name="T15" fmla="*/ 845 h 1138"/>
                <a:gd name="T16" fmla="*/ 282 w 843"/>
                <a:gd name="T17" fmla="*/ 765 h 1138"/>
                <a:gd name="T18" fmla="*/ 347 w 843"/>
                <a:gd name="T19" fmla="*/ 691 h 1138"/>
                <a:gd name="T20" fmla="*/ 415 w 843"/>
                <a:gd name="T21" fmla="*/ 665 h 1138"/>
                <a:gd name="T22" fmla="*/ 514 w 843"/>
                <a:gd name="T23" fmla="*/ 1135 h 1138"/>
                <a:gd name="T24" fmla="*/ 611 w 843"/>
                <a:gd name="T25" fmla="*/ 1002 h 1138"/>
                <a:gd name="T26" fmla="*/ 619 w 843"/>
                <a:gd name="T27" fmla="*/ 900 h 1138"/>
                <a:gd name="T28" fmla="*/ 620 w 843"/>
                <a:gd name="T29" fmla="*/ 843 h 1138"/>
                <a:gd name="T30" fmla="*/ 620 w 843"/>
                <a:gd name="T31" fmla="*/ 740 h 1138"/>
                <a:gd name="T32" fmla="*/ 663 w 843"/>
                <a:gd name="T33" fmla="*/ 663 h 1138"/>
                <a:gd name="T34" fmla="*/ 715 w 843"/>
                <a:gd name="T35" fmla="*/ 436 h 1138"/>
                <a:gd name="T36" fmla="*/ 111 w 843"/>
                <a:gd name="T37" fmla="*/ 811 h 1138"/>
                <a:gd name="T38" fmla="*/ 324 w 843"/>
                <a:gd name="T39" fmla="*/ 594 h 1138"/>
                <a:gd name="T40" fmla="*/ 121 w 843"/>
                <a:gd name="T41" fmla="*/ 819 h 1138"/>
                <a:gd name="T42" fmla="*/ 328 w 843"/>
                <a:gd name="T43" fmla="*/ 657 h 1138"/>
                <a:gd name="T44" fmla="*/ 301 w 843"/>
                <a:gd name="T45" fmla="*/ 708 h 1138"/>
                <a:gd name="T46" fmla="*/ 219 w 843"/>
                <a:gd name="T47" fmla="*/ 758 h 1138"/>
                <a:gd name="T48" fmla="*/ 171 w 843"/>
                <a:gd name="T49" fmla="*/ 815 h 1138"/>
                <a:gd name="T50" fmla="*/ 149 w 843"/>
                <a:gd name="T51" fmla="*/ 881 h 1138"/>
                <a:gd name="T52" fmla="*/ 369 w 843"/>
                <a:gd name="T53" fmla="*/ 646 h 1138"/>
                <a:gd name="T54" fmla="*/ 400 w 843"/>
                <a:gd name="T55" fmla="*/ 629 h 1138"/>
                <a:gd name="T56" fmla="*/ 38 w 843"/>
                <a:gd name="T57" fmla="*/ 842 h 1138"/>
                <a:gd name="T58" fmla="*/ 290 w 843"/>
                <a:gd name="T59" fmla="*/ 572 h 1138"/>
                <a:gd name="T60" fmla="*/ 324 w 843"/>
                <a:gd name="T61" fmla="*/ 484 h 1138"/>
                <a:gd name="T62" fmla="*/ 368 w 843"/>
                <a:gd name="T63" fmla="*/ 331 h 1138"/>
                <a:gd name="T64" fmla="*/ 449 w 843"/>
                <a:gd name="T65" fmla="*/ 342 h 1138"/>
                <a:gd name="T66" fmla="*/ 525 w 843"/>
                <a:gd name="T67" fmla="*/ 422 h 1138"/>
                <a:gd name="T68" fmla="*/ 534 w 843"/>
                <a:gd name="T69" fmla="*/ 352 h 1138"/>
                <a:gd name="T70" fmla="*/ 574 w 843"/>
                <a:gd name="T71" fmla="*/ 350 h 1138"/>
                <a:gd name="T72" fmla="*/ 593 w 843"/>
                <a:gd name="T73" fmla="*/ 484 h 1138"/>
                <a:gd name="T74" fmla="*/ 523 w 843"/>
                <a:gd name="T75" fmla="*/ 618 h 1138"/>
                <a:gd name="T76" fmla="*/ 450 w 843"/>
                <a:gd name="T77" fmla="*/ 613 h 1138"/>
                <a:gd name="T78" fmla="*/ 659 w 843"/>
                <a:gd name="T79" fmla="*/ 57 h 1138"/>
                <a:gd name="T80" fmla="*/ 702 w 843"/>
                <a:gd name="T81" fmla="*/ 362 h 1138"/>
                <a:gd name="T82" fmla="*/ 524 w 843"/>
                <a:gd name="T83" fmla="*/ 299 h 1138"/>
                <a:gd name="T84" fmla="*/ 523 w 843"/>
                <a:gd name="T85" fmla="*/ 697 h 1138"/>
                <a:gd name="T86" fmla="*/ 554 w 843"/>
                <a:gd name="T87" fmla="*/ 758 h 1138"/>
                <a:gd name="T88" fmla="*/ 578 w 843"/>
                <a:gd name="T89" fmla="*/ 823 h 1138"/>
                <a:gd name="T90" fmla="*/ 583 w 843"/>
                <a:gd name="T91" fmla="*/ 932 h 1138"/>
                <a:gd name="T92" fmla="*/ 554 w 843"/>
                <a:gd name="T93" fmla="*/ 994 h 1138"/>
                <a:gd name="T94" fmla="*/ 539 w 843"/>
                <a:gd name="T95" fmla="*/ 1080 h 1138"/>
                <a:gd name="T96" fmla="*/ 652 w 843"/>
                <a:gd name="T97" fmla="*/ 589 h 1138"/>
                <a:gd name="T98" fmla="*/ 597 w 843"/>
                <a:gd name="T99" fmla="*/ 678 h 1138"/>
                <a:gd name="T100" fmla="*/ 472 w 843"/>
                <a:gd name="T101" fmla="*/ 1002 h 1138"/>
                <a:gd name="T102" fmla="*/ 469 w 843"/>
                <a:gd name="T103" fmla="*/ 643 h 1138"/>
                <a:gd name="T104" fmla="*/ 655 w 843"/>
                <a:gd name="T105" fmla="*/ 549 h 1138"/>
                <a:gd name="T106" fmla="*/ 626 w 843"/>
                <a:gd name="T107" fmla="*/ 404 h 1138"/>
                <a:gd name="T108" fmla="*/ 692 w 843"/>
                <a:gd name="T109" fmla="*/ 390 h 1138"/>
                <a:gd name="T110" fmla="*/ 728 w 843"/>
                <a:gd name="T111" fmla="*/ 66 h 1138"/>
                <a:gd name="T112" fmla="*/ 461 w 843"/>
                <a:gd name="T113" fmla="*/ 293 h 1138"/>
                <a:gd name="T114" fmla="*/ 533 w 843"/>
                <a:gd name="T115" fmla="*/ 372 h 1138"/>
                <a:gd name="T116" fmla="*/ 535 w 843"/>
                <a:gd name="T117" fmla="*/ 391 h 1138"/>
                <a:gd name="T118" fmla="*/ 478 w 843"/>
                <a:gd name="T119" fmla="*/ 351 h 1138"/>
                <a:gd name="T120" fmla="*/ 461 w 843"/>
                <a:gd name="T121" fmla="*/ 107 h 1138"/>
                <a:gd name="T122" fmla="*/ 822 w 843"/>
                <a:gd name="T123" fmla="*/ 247 h 1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3"/>
                <a:gd name="T187" fmla="*/ 0 h 1138"/>
                <a:gd name="T188" fmla="*/ 843 w 843"/>
                <a:gd name="T189" fmla="*/ 1138 h 11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3" h="1138">
                  <a:moveTo>
                    <a:pt x="843" y="217"/>
                  </a:moveTo>
                  <a:lnTo>
                    <a:pt x="841" y="195"/>
                  </a:lnTo>
                  <a:lnTo>
                    <a:pt x="839" y="174"/>
                  </a:lnTo>
                  <a:lnTo>
                    <a:pt x="833" y="152"/>
                  </a:lnTo>
                  <a:lnTo>
                    <a:pt x="826" y="133"/>
                  </a:lnTo>
                  <a:lnTo>
                    <a:pt x="816" y="114"/>
                  </a:lnTo>
                  <a:lnTo>
                    <a:pt x="806" y="97"/>
                  </a:lnTo>
                  <a:lnTo>
                    <a:pt x="793" y="79"/>
                  </a:lnTo>
                  <a:lnTo>
                    <a:pt x="779" y="64"/>
                  </a:lnTo>
                  <a:lnTo>
                    <a:pt x="764" y="50"/>
                  </a:lnTo>
                  <a:lnTo>
                    <a:pt x="747" y="37"/>
                  </a:lnTo>
                  <a:lnTo>
                    <a:pt x="729" y="27"/>
                  </a:lnTo>
                  <a:lnTo>
                    <a:pt x="710" y="17"/>
                  </a:lnTo>
                  <a:lnTo>
                    <a:pt x="691" y="10"/>
                  </a:lnTo>
                  <a:lnTo>
                    <a:pt x="669" y="4"/>
                  </a:lnTo>
                  <a:lnTo>
                    <a:pt x="648" y="2"/>
                  </a:lnTo>
                  <a:lnTo>
                    <a:pt x="626" y="0"/>
                  </a:lnTo>
                  <a:lnTo>
                    <a:pt x="604" y="2"/>
                  </a:lnTo>
                  <a:lnTo>
                    <a:pt x="582" y="4"/>
                  </a:lnTo>
                  <a:lnTo>
                    <a:pt x="562" y="10"/>
                  </a:lnTo>
                  <a:lnTo>
                    <a:pt x="542" y="17"/>
                  </a:lnTo>
                  <a:lnTo>
                    <a:pt x="523" y="27"/>
                  </a:lnTo>
                  <a:lnTo>
                    <a:pt x="505" y="37"/>
                  </a:lnTo>
                  <a:lnTo>
                    <a:pt x="488" y="50"/>
                  </a:lnTo>
                  <a:lnTo>
                    <a:pt x="473" y="64"/>
                  </a:lnTo>
                  <a:lnTo>
                    <a:pt x="459" y="79"/>
                  </a:lnTo>
                  <a:lnTo>
                    <a:pt x="447" y="97"/>
                  </a:lnTo>
                  <a:lnTo>
                    <a:pt x="436" y="114"/>
                  </a:lnTo>
                  <a:lnTo>
                    <a:pt x="426" y="133"/>
                  </a:lnTo>
                  <a:lnTo>
                    <a:pt x="420" y="152"/>
                  </a:lnTo>
                  <a:lnTo>
                    <a:pt x="414" y="174"/>
                  </a:lnTo>
                  <a:lnTo>
                    <a:pt x="411" y="195"/>
                  </a:lnTo>
                  <a:lnTo>
                    <a:pt x="410" y="217"/>
                  </a:lnTo>
                  <a:lnTo>
                    <a:pt x="411" y="237"/>
                  </a:lnTo>
                  <a:lnTo>
                    <a:pt x="412" y="256"/>
                  </a:lnTo>
                  <a:lnTo>
                    <a:pt x="416" y="274"/>
                  </a:lnTo>
                  <a:lnTo>
                    <a:pt x="423" y="291"/>
                  </a:lnTo>
                  <a:lnTo>
                    <a:pt x="409" y="285"/>
                  </a:lnTo>
                  <a:lnTo>
                    <a:pt x="399" y="280"/>
                  </a:lnTo>
                  <a:lnTo>
                    <a:pt x="391" y="277"/>
                  </a:lnTo>
                  <a:lnTo>
                    <a:pt x="388" y="276"/>
                  </a:lnTo>
                  <a:lnTo>
                    <a:pt x="383" y="274"/>
                  </a:lnTo>
                  <a:lnTo>
                    <a:pt x="377" y="274"/>
                  </a:lnTo>
                  <a:lnTo>
                    <a:pt x="372" y="276"/>
                  </a:lnTo>
                  <a:lnTo>
                    <a:pt x="368" y="280"/>
                  </a:lnTo>
                  <a:lnTo>
                    <a:pt x="269" y="385"/>
                  </a:lnTo>
                  <a:lnTo>
                    <a:pt x="267" y="389"/>
                  </a:lnTo>
                  <a:lnTo>
                    <a:pt x="266" y="393"/>
                  </a:lnTo>
                  <a:lnTo>
                    <a:pt x="264" y="398"/>
                  </a:lnTo>
                  <a:lnTo>
                    <a:pt x="266" y="403"/>
                  </a:lnTo>
                  <a:lnTo>
                    <a:pt x="268" y="410"/>
                  </a:lnTo>
                  <a:lnTo>
                    <a:pt x="276" y="429"/>
                  </a:lnTo>
                  <a:lnTo>
                    <a:pt x="283" y="451"/>
                  </a:lnTo>
                  <a:lnTo>
                    <a:pt x="290" y="468"/>
                  </a:lnTo>
                  <a:lnTo>
                    <a:pt x="285" y="475"/>
                  </a:lnTo>
                  <a:lnTo>
                    <a:pt x="280" y="480"/>
                  </a:lnTo>
                  <a:lnTo>
                    <a:pt x="275" y="485"/>
                  </a:lnTo>
                  <a:lnTo>
                    <a:pt x="273" y="486"/>
                  </a:lnTo>
                  <a:lnTo>
                    <a:pt x="271" y="489"/>
                  </a:lnTo>
                  <a:lnTo>
                    <a:pt x="269" y="493"/>
                  </a:lnTo>
                  <a:lnTo>
                    <a:pt x="268" y="495"/>
                  </a:lnTo>
                  <a:lnTo>
                    <a:pt x="268" y="499"/>
                  </a:lnTo>
                  <a:lnTo>
                    <a:pt x="268" y="504"/>
                  </a:lnTo>
                  <a:lnTo>
                    <a:pt x="269" y="517"/>
                  </a:lnTo>
                  <a:lnTo>
                    <a:pt x="269" y="530"/>
                  </a:lnTo>
                  <a:lnTo>
                    <a:pt x="269" y="542"/>
                  </a:lnTo>
                  <a:lnTo>
                    <a:pt x="264" y="547"/>
                  </a:lnTo>
                  <a:lnTo>
                    <a:pt x="256" y="557"/>
                  </a:lnTo>
                  <a:lnTo>
                    <a:pt x="242" y="572"/>
                  </a:lnTo>
                  <a:lnTo>
                    <a:pt x="224" y="590"/>
                  </a:lnTo>
                  <a:lnTo>
                    <a:pt x="204" y="611"/>
                  </a:lnTo>
                  <a:lnTo>
                    <a:pt x="181" y="635"/>
                  </a:lnTo>
                  <a:lnTo>
                    <a:pt x="158" y="661"/>
                  </a:lnTo>
                  <a:lnTo>
                    <a:pt x="133" y="687"/>
                  </a:lnTo>
                  <a:lnTo>
                    <a:pt x="109" y="713"/>
                  </a:lnTo>
                  <a:lnTo>
                    <a:pt x="86" y="738"/>
                  </a:lnTo>
                  <a:lnTo>
                    <a:pt x="63" y="762"/>
                  </a:lnTo>
                  <a:lnTo>
                    <a:pt x="44" y="782"/>
                  </a:lnTo>
                  <a:lnTo>
                    <a:pt x="28" y="800"/>
                  </a:lnTo>
                  <a:lnTo>
                    <a:pt x="15" y="814"/>
                  </a:lnTo>
                  <a:lnTo>
                    <a:pt x="6" y="823"/>
                  </a:lnTo>
                  <a:lnTo>
                    <a:pt x="4" y="825"/>
                  </a:lnTo>
                  <a:lnTo>
                    <a:pt x="1" y="829"/>
                  </a:lnTo>
                  <a:lnTo>
                    <a:pt x="0" y="834"/>
                  </a:lnTo>
                  <a:lnTo>
                    <a:pt x="0" y="839"/>
                  </a:lnTo>
                  <a:lnTo>
                    <a:pt x="1" y="843"/>
                  </a:lnTo>
                  <a:lnTo>
                    <a:pt x="29" y="919"/>
                  </a:lnTo>
                  <a:lnTo>
                    <a:pt x="32" y="924"/>
                  </a:lnTo>
                  <a:lnTo>
                    <a:pt x="35" y="928"/>
                  </a:lnTo>
                  <a:lnTo>
                    <a:pt x="40" y="929"/>
                  </a:lnTo>
                  <a:lnTo>
                    <a:pt x="45" y="930"/>
                  </a:lnTo>
                  <a:lnTo>
                    <a:pt x="147" y="928"/>
                  </a:lnTo>
                  <a:lnTo>
                    <a:pt x="151" y="926"/>
                  </a:lnTo>
                  <a:lnTo>
                    <a:pt x="154" y="925"/>
                  </a:lnTo>
                  <a:lnTo>
                    <a:pt x="157" y="924"/>
                  </a:lnTo>
                  <a:lnTo>
                    <a:pt x="159" y="921"/>
                  </a:lnTo>
                  <a:lnTo>
                    <a:pt x="183" y="895"/>
                  </a:lnTo>
                  <a:lnTo>
                    <a:pt x="186" y="892"/>
                  </a:lnTo>
                  <a:lnTo>
                    <a:pt x="187" y="890"/>
                  </a:lnTo>
                  <a:lnTo>
                    <a:pt x="188" y="886"/>
                  </a:lnTo>
                  <a:lnTo>
                    <a:pt x="188" y="882"/>
                  </a:lnTo>
                  <a:lnTo>
                    <a:pt x="188" y="880"/>
                  </a:lnTo>
                  <a:lnTo>
                    <a:pt x="188" y="871"/>
                  </a:lnTo>
                  <a:lnTo>
                    <a:pt x="188" y="861"/>
                  </a:lnTo>
                  <a:lnTo>
                    <a:pt x="187" y="849"/>
                  </a:lnTo>
                  <a:lnTo>
                    <a:pt x="199" y="849"/>
                  </a:lnTo>
                  <a:lnTo>
                    <a:pt x="210" y="848"/>
                  </a:lnTo>
                  <a:lnTo>
                    <a:pt x="218" y="848"/>
                  </a:lnTo>
                  <a:lnTo>
                    <a:pt x="221" y="848"/>
                  </a:lnTo>
                  <a:lnTo>
                    <a:pt x="224" y="848"/>
                  </a:lnTo>
                  <a:lnTo>
                    <a:pt x="228" y="847"/>
                  </a:lnTo>
                  <a:lnTo>
                    <a:pt x="230" y="845"/>
                  </a:lnTo>
                  <a:lnTo>
                    <a:pt x="233" y="843"/>
                  </a:lnTo>
                  <a:lnTo>
                    <a:pt x="258" y="816"/>
                  </a:lnTo>
                  <a:lnTo>
                    <a:pt x="262" y="811"/>
                  </a:lnTo>
                  <a:lnTo>
                    <a:pt x="263" y="804"/>
                  </a:lnTo>
                  <a:lnTo>
                    <a:pt x="261" y="797"/>
                  </a:lnTo>
                  <a:lnTo>
                    <a:pt x="257" y="792"/>
                  </a:lnTo>
                  <a:lnTo>
                    <a:pt x="253" y="787"/>
                  </a:lnTo>
                  <a:lnTo>
                    <a:pt x="250" y="781"/>
                  </a:lnTo>
                  <a:lnTo>
                    <a:pt x="250" y="773"/>
                  </a:lnTo>
                  <a:lnTo>
                    <a:pt x="256" y="766"/>
                  </a:lnTo>
                  <a:lnTo>
                    <a:pt x="261" y="762"/>
                  </a:lnTo>
                  <a:lnTo>
                    <a:pt x="267" y="759"/>
                  </a:lnTo>
                  <a:lnTo>
                    <a:pt x="275" y="759"/>
                  </a:lnTo>
                  <a:lnTo>
                    <a:pt x="282" y="765"/>
                  </a:lnTo>
                  <a:lnTo>
                    <a:pt x="288" y="768"/>
                  </a:lnTo>
                  <a:lnTo>
                    <a:pt x="295" y="770"/>
                  </a:lnTo>
                  <a:lnTo>
                    <a:pt x="301" y="768"/>
                  </a:lnTo>
                  <a:lnTo>
                    <a:pt x="307" y="765"/>
                  </a:lnTo>
                  <a:lnTo>
                    <a:pt x="331" y="738"/>
                  </a:lnTo>
                  <a:lnTo>
                    <a:pt x="334" y="735"/>
                  </a:lnTo>
                  <a:lnTo>
                    <a:pt x="335" y="732"/>
                  </a:lnTo>
                  <a:lnTo>
                    <a:pt x="337" y="729"/>
                  </a:lnTo>
                  <a:lnTo>
                    <a:pt x="337" y="725"/>
                  </a:lnTo>
                  <a:lnTo>
                    <a:pt x="337" y="723"/>
                  </a:lnTo>
                  <a:lnTo>
                    <a:pt x="337" y="714"/>
                  </a:lnTo>
                  <a:lnTo>
                    <a:pt x="335" y="704"/>
                  </a:lnTo>
                  <a:lnTo>
                    <a:pt x="335" y="692"/>
                  </a:lnTo>
                  <a:lnTo>
                    <a:pt x="347" y="691"/>
                  </a:lnTo>
                  <a:lnTo>
                    <a:pt x="358" y="691"/>
                  </a:lnTo>
                  <a:lnTo>
                    <a:pt x="366" y="691"/>
                  </a:lnTo>
                  <a:lnTo>
                    <a:pt x="368" y="691"/>
                  </a:lnTo>
                  <a:lnTo>
                    <a:pt x="372" y="691"/>
                  </a:lnTo>
                  <a:lnTo>
                    <a:pt x="374" y="690"/>
                  </a:lnTo>
                  <a:lnTo>
                    <a:pt x="378" y="687"/>
                  </a:lnTo>
                  <a:lnTo>
                    <a:pt x="381" y="686"/>
                  </a:lnTo>
                  <a:lnTo>
                    <a:pt x="383" y="684"/>
                  </a:lnTo>
                  <a:lnTo>
                    <a:pt x="388" y="677"/>
                  </a:lnTo>
                  <a:lnTo>
                    <a:pt x="395" y="671"/>
                  </a:lnTo>
                  <a:lnTo>
                    <a:pt x="400" y="665"/>
                  </a:lnTo>
                  <a:lnTo>
                    <a:pt x="404" y="665"/>
                  </a:lnTo>
                  <a:lnTo>
                    <a:pt x="409" y="665"/>
                  </a:lnTo>
                  <a:lnTo>
                    <a:pt x="415" y="665"/>
                  </a:lnTo>
                  <a:lnTo>
                    <a:pt x="421" y="663"/>
                  </a:lnTo>
                  <a:lnTo>
                    <a:pt x="428" y="670"/>
                  </a:lnTo>
                  <a:lnTo>
                    <a:pt x="435" y="678"/>
                  </a:lnTo>
                  <a:lnTo>
                    <a:pt x="443" y="686"/>
                  </a:lnTo>
                  <a:lnTo>
                    <a:pt x="448" y="692"/>
                  </a:lnTo>
                  <a:lnTo>
                    <a:pt x="445" y="759"/>
                  </a:lnTo>
                  <a:lnTo>
                    <a:pt x="442" y="892"/>
                  </a:lnTo>
                  <a:lnTo>
                    <a:pt x="436" y="1023"/>
                  </a:lnTo>
                  <a:lnTo>
                    <a:pt x="434" y="1081"/>
                  </a:lnTo>
                  <a:lnTo>
                    <a:pt x="435" y="1086"/>
                  </a:lnTo>
                  <a:lnTo>
                    <a:pt x="436" y="1090"/>
                  </a:lnTo>
                  <a:lnTo>
                    <a:pt x="439" y="1093"/>
                  </a:lnTo>
                  <a:lnTo>
                    <a:pt x="443" y="1097"/>
                  </a:lnTo>
                  <a:lnTo>
                    <a:pt x="514" y="1135"/>
                  </a:lnTo>
                  <a:lnTo>
                    <a:pt x="519" y="1138"/>
                  </a:lnTo>
                  <a:lnTo>
                    <a:pt x="524" y="1138"/>
                  </a:lnTo>
                  <a:lnTo>
                    <a:pt x="530" y="1135"/>
                  </a:lnTo>
                  <a:lnTo>
                    <a:pt x="534" y="1133"/>
                  </a:lnTo>
                  <a:lnTo>
                    <a:pt x="609" y="1063"/>
                  </a:lnTo>
                  <a:lnTo>
                    <a:pt x="611" y="1061"/>
                  </a:lnTo>
                  <a:lnTo>
                    <a:pt x="612" y="1058"/>
                  </a:lnTo>
                  <a:lnTo>
                    <a:pt x="614" y="1054"/>
                  </a:lnTo>
                  <a:lnTo>
                    <a:pt x="614" y="1052"/>
                  </a:lnTo>
                  <a:lnTo>
                    <a:pt x="615" y="1015"/>
                  </a:lnTo>
                  <a:lnTo>
                    <a:pt x="615" y="1012"/>
                  </a:lnTo>
                  <a:lnTo>
                    <a:pt x="615" y="1009"/>
                  </a:lnTo>
                  <a:lnTo>
                    <a:pt x="612" y="1005"/>
                  </a:lnTo>
                  <a:lnTo>
                    <a:pt x="611" y="1002"/>
                  </a:lnTo>
                  <a:lnTo>
                    <a:pt x="609" y="1000"/>
                  </a:lnTo>
                  <a:lnTo>
                    <a:pt x="604" y="995"/>
                  </a:lnTo>
                  <a:lnTo>
                    <a:pt x="596" y="987"/>
                  </a:lnTo>
                  <a:lnTo>
                    <a:pt x="588" y="978"/>
                  </a:lnTo>
                  <a:lnTo>
                    <a:pt x="597" y="971"/>
                  </a:lnTo>
                  <a:lnTo>
                    <a:pt x="605" y="963"/>
                  </a:lnTo>
                  <a:lnTo>
                    <a:pt x="610" y="958"/>
                  </a:lnTo>
                  <a:lnTo>
                    <a:pt x="612" y="956"/>
                  </a:lnTo>
                  <a:lnTo>
                    <a:pt x="615" y="953"/>
                  </a:lnTo>
                  <a:lnTo>
                    <a:pt x="616" y="950"/>
                  </a:lnTo>
                  <a:lnTo>
                    <a:pt x="617" y="947"/>
                  </a:lnTo>
                  <a:lnTo>
                    <a:pt x="619" y="943"/>
                  </a:lnTo>
                  <a:lnTo>
                    <a:pt x="620" y="907"/>
                  </a:lnTo>
                  <a:lnTo>
                    <a:pt x="619" y="900"/>
                  </a:lnTo>
                  <a:lnTo>
                    <a:pt x="615" y="895"/>
                  </a:lnTo>
                  <a:lnTo>
                    <a:pt x="610" y="891"/>
                  </a:lnTo>
                  <a:lnTo>
                    <a:pt x="602" y="890"/>
                  </a:lnTo>
                  <a:lnTo>
                    <a:pt x="596" y="889"/>
                  </a:lnTo>
                  <a:lnTo>
                    <a:pt x="591" y="885"/>
                  </a:lnTo>
                  <a:lnTo>
                    <a:pt x="586" y="880"/>
                  </a:lnTo>
                  <a:lnTo>
                    <a:pt x="585" y="871"/>
                  </a:lnTo>
                  <a:lnTo>
                    <a:pt x="586" y="864"/>
                  </a:lnTo>
                  <a:lnTo>
                    <a:pt x="590" y="858"/>
                  </a:lnTo>
                  <a:lnTo>
                    <a:pt x="595" y="854"/>
                  </a:lnTo>
                  <a:lnTo>
                    <a:pt x="604" y="853"/>
                  </a:lnTo>
                  <a:lnTo>
                    <a:pt x="611" y="852"/>
                  </a:lnTo>
                  <a:lnTo>
                    <a:pt x="616" y="848"/>
                  </a:lnTo>
                  <a:lnTo>
                    <a:pt x="620" y="843"/>
                  </a:lnTo>
                  <a:lnTo>
                    <a:pt x="623" y="835"/>
                  </a:lnTo>
                  <a:lnTo>
                    <a:pt x="624" y="800"/>
                  </a:lnTo>
                  <a:lnTo>
                    <a:pt x="624" y="796"/>
                  </a:lnTo>
                  <a:lnTo>
                    <a:pt x="623" y="794"/>
                  </a:lnTo>
                  <a:lnTo>
                    <a:pt x="620" y="790"/>
                  </a:lnTo>
                  <a:lnTo>
                    <a:pt x="619" y="787"/>
                  </a:lnTo>
                  <a:lnTo>
                    <a:pt x="616" y="785"/>
                  </a:lnTo>
                  <a:lnTo>
                    <a:pt x="611" y="778"/>
                  </a:lnTo>
                  <a:lnTo>
                    <a:pt x="604" y="771"/>
                  </a:lnTo>
                  <a:lnTo>
                    <a:pt x="596" y="763"/>
                  </a:lnTo>
                  <a:lnTo>
                    <a:pt x="605" y="756"/>
                  </a:lnTo>
                  <a:lnTo>
                    <a:pt x="612" y="748"/>
                  </a:lnTo>
                  <a:lnTo>
                    <a:pt x="617" y="743"/>
                  </a:lnTo>
                  <a:lnTo>
                    <a:pt x="620" y="740"/>
                  </a:lnTo>
                  <a:lnTo>
                    <a:pt x="623" y="738"/>
                  </a:lnTo>
                  <a:lnTo>
                    <a:pt x="625" y="734"/>
                  </a:lnTo>
                  <a:lnTo>
                    <a:pt x="626" y="732"/>
                  </a:lnTo>
                  <a:lnTo>
                    <a:pt x="626" y="728"/>
                  </a:lnTo>
                  <a:lnTo>
                    <a:pt x="626" y="725"/>
                  </a:lnTo>
                  <a:lnTo>
                    <a:pt x="626" y="716"/>
                  </a:lnTo>
                  <a:lnTo>
                    <a:pt x="626" y="708"/>
                  </a:lnTo>
                  <a:lnTo>
                    <a:pt x="626" y="699"/>
                  </a:lnTo>
                  <a:lnTo>
                    <a:pt x="635" y="691"/>
                  </a:lnTo>
                  <a:lnTo>
                    <a:pt x="647" y="682"/>
                  </a:lnTo>
                  <a:lnTo>
                    <a:pt x="655" y="673"/>
                  </a:lnTo>
                  <a:lnTo>
                    <a:pt x="659" y="670"/>
                  </a:lnTo>
                  <a:lnTo>
                    <a:pt x="660" y="667"/>
                  </a:lnTo>
                  <a:lnTo>
                    <a:pt x="663" y="663"/>
                  </a:lnTo>
                  <a:lnTo>
                    <a:pt x="664" y="661"/>
                  </a:lnTo>
                  <a:lnTo>
                    <a:pt x="664" y="657"/>
                  </a:lnTo>
                  <a:lnTo>
                    <a:pt x="666" y="624"/>
                  </a:lnTo>
                  <a:lnTo>
                    <a:pt x="678" y="611"/>
                  </a:lnTo>
                  <a:lnTo>
                    <a:pt x="688" y="598"/>
                  </a:lnTo>
                  <a:lnTo>
                    <a:pt x="698" y="584"/>
                  </a:lnTo>
                  <a:lnTo>
                    <a:pt x="707" y="568"/>
                  </a:lnTo>
                  <a:lnTo>
                    <a:pt x="714" y="552"/>
                  </a:lnTo>
                  <a:lnTo>
                    <a:pt x="719" y="534"/>
                  </a:lnTo>
                  <a:lnTo>
                    <a:pt x="722" y="517"/>
                  </a:lnTo>
                  <a:lnTo>
                    <a:pt x="724" y="498"/>
                  </a:lnTo>
                  <a:lnTo>
                    <a:pt x="724" y="476"/>
                  </a:lnTo>
                  <a:lnTo>
                    <a:pt x="720" y="456"/>
                  </a:lnTo>
                  <a:lnTo>
                    <a:pt x="715" y="436"/>
                  </a:lnTo>
                  <a:lnTo>
                    <a:pt x="709" y="417"/>
                  </a:lnTo>
                  <a:lnTo>
                    <a:pt x="738" y="403"/>
                  </a:lnTo>
                  <a:lnTo>
                    <a:pt x="763" y="384"/>
                  </a:lnTo>
                  <a:lnTo>
                    <a:pt x="786" y="362"/>
                  </a:lnTo>
                  <a:lnTo>
                    <a:pt x="806" y="337"/>
                  </a:lnTo>
                  <a:lnTo>
                    <a:pt x="821" y="310"/>
                  </a:lnTo>
                  <a:lnTo>
                    <a:pt x="833" y="281"/>
                  </a:lnTo>
                  <a:lnTo>
                    <a:pt x="840" y="250"/>
                  </a:lnTo>
                  <a:lnTo>
                    <a:pt x="843" y="217"/>
                  </a:lnTo>
                  <a:close/>
                  <a:moveTo>
                    <a:pt x="51" y="876"/>
                  </a:moveTo>
                  <a:lnTo>
                    <a:pt x="62" y="864"/>
                  </a:lnTo>
                  <a:lnTo>
                    <a:pt x="76" y="849"/>
                  </a:lnTo>
                  <a:lnTo>
                    <a:pt x="92" y="832"/>
                  </a:lnTo>
                  <a:lnTo>
                    <a:pt x="111" y="811"/>
                  </a:lnTo>
                  <a:lnTo>
                    <a:pt x="132" y="790"/>
                  </a:lnTo>
                  <a:lnTo>
                    <a:pt x="154" y="766"/>
                  </a:lnTo>
                  <a:lnTo>
                    <a:pt x="176" y="742"/>
                  </a:lnTo>
                  <a:lnTo>
                    <a:pt x="199" y="718"/>
                  </a:lnTo>
                  <a:lnTo>
                    <a:pt x="221" y="695"/>
                  </a:lnTo>
                  <a:lnTo>
                    <a:pt x="242" y="672"/>
                  </a:lnTo>
                  <a:lnTo>
                    <a:pt x="262" y="651"/>
                  </a:lnTo>
                  <a:lnTo>
                    <a:pt x="280" y="632"/>
                  </a:lnTo>
                  <a:lnTo>
                    <a:pt x="295" y="616"/>
                  </a:lnTo>
                  <a:lnTo>
                    <a:pt x="306" y="604"/>
                  </a:lnTo>
                  <a:lnTo>
                    <a:pt x="315" y="595"/>
                  </a:lnTo>
                  <a:lnTo>
                    <a:pt x="319" y="590"/>
                  </a:lnTo>
                  <a:lnTo>
                    <a:pt x="321" y="592"/>
                  </a:lnTo>
                  <a:lnTo>
                    <a:pt x="324" y="594"/>
                  </a:lnTo>
                  <a:lnTo>
                    <a:pt x="325" y="596"/>
                  </a:lnTo>
                  <a:lnTo>
                    <a:pt x="328" y="599"/>
                  </a:lnTo>
                  <a:lnTo>
                    <a:pt x="324" y="603"/>
                  </a:lnTo>
                  <a:lnTo>
                    <a:pt x="315" y="611"/>
                  </a:lnTo>
                  <a:lnTo>
                    <a:pt x="304" y="624"/>
                  </a:lnTo>
                  <a:lnTo>
                    <a:pt x="290" y="639"/>
                  </a:lnTo>
                  <a:lnTo>
                    <a:pt x="272" y="658"/>
                  </a:lnTo>
                  <a:lnTo>
                    <a:pt x="253" y="678"/>
                  </a:lnTo>
                  <a:lnTo>
                    <a:pt x="232" y="700"/>
                  </a:lnTo>
                  <a:lnTo>
                    <a:pt x="210" y="724"/>
                  </a:lnTo>
                  <a:lnTo>
                    <a:pt x="187" y="748"/>
                  </a:lnTo>
                  <a:lnTo>
                    <a:pt x="166" y="772"/>
                  </a:lnTo>
                  <a:lnTo>
                    <a:pt x="143" y="796"/>
                  </a:lnTo>
                  <a:lnTo>
                    <a:pt x="121" y="819"/>
                  </a:lnTo>
                  <a:lnTo>
                    <a:pt x="102" y="840"/>
                  </a:lnTo>
                  <a:lnTo>
                    <a:pt x="83" y="859"/>
                  </a:lnTo>
                  <a:lnTo>
                    <a:pt x="68" y="876"/>
                  </a:lnTo>
                  <a:lnTo>
                    <a:pt x="56" y="890"/>
                  </a:lnTo>
                  <a:lnTo>
                    <a:pt x="54" y="887"/>
                  </a:lnTo>
                  <a:lnTo>
                    <a:pt x="53" y="883"/>
                  </a:lnTo>
                  <a:lnTo>
                    <a:pt x="52" y="880"/>
                  </a:lnTo>
                  <a:lnTo>
                    <a:pt x="51" y="876"/>
                  </a:lnTo>
                  <a:close/>
                  <a:moveTo>
                    <a:pt x="361" y="656"/>
                  </a:moveTo>
                  <a:lnTo>
                    <a:pt x="356" y="656"/>
                  </a:lnTo>
                  <a:lnTo>
                    <a:pt x="349" y="657"/>
                  </a:lnTo>
                  <a:lnTo>
                    <a:pt x="342" y="657"/>
                  </a:lnTo>
                  <a:lnTo>
                    <a:pt x="334" y="657"/>
                  </a:lnTo>
                  <a:lnTo>
                    <a:pt x="328" y="657"/>
                  </a:lnTo>
                  <a:lnTo>
                    <a:pt x="321" y="657"/>
                  </a:lnTo>
                  <a:lnTo>
                    <a:pt x="318" y="657"/>
                  </a:lnTo>
                  <a:lnTo>
                    <a:pt x="316" y="657"/>
                  </a:lnTo>
                  <a:lnTo>
                    <a:pt x="312" y="658"/>
                  </a:lnTo>
                  <a:lnTo>
                    <a:pt x="310" y="660"/>
                  </a:lnTo>
                  <a:lnTo>
                    <a:pt x="306" y="661"/>
                  </a:lnTo>
                  <a:lnTo>
                    <a:pt x="304" y="663"/>
                  </a:lnTo>
                  <a:lnTo>
                    <a:pt x="302" y="666"/>
                  </a:lnTo>
                  <a:lnTo>
                    <a:pt x="301" y="668"/>
                  </a:lnTo>
                  <a:lnTo>
                    <a:pt x="300" y="672"/>
                  </a:lnTo>
                  <a:lnTo>
                    <a:pt x="300" y="676"/>
                  </a:lnTo>
                  <a:lnTo>
                    <a:pt x="300" y="681"/>
                  </a:lnTo>
                  <a:lnTo>
                    <a:pt x="301" y="694"/>
                  </a:lnTo>
                  <a:lnTo>
                    <a:pt x="301" y="708"/>
                  </a:lnTo>
                  <a:lnTo>
                    <a:pt x="301" y="719"/>
                  </a:lnTo>
                  <a:lnTo>
                    <a:pt x="299" y="722"/>
                  </a:lnTo>
                  <a:lnTo>
                    <a:pt x="296" y="724"/>
                  </a:lnTo>
                  <a:lnTo>
                    <a:pt x="295" y="725"/>
                  </a:lnTo>
                  <a:lnTo>
                    <a:pt x="291" y="729"/>
                  </a:lnTo>
                  <a:lnTo>
                    <a:pt x="282" y="725"/>
                  </a:lnTo>
                  <a:lnTo>
                    <a:pt x="273" y="724"/>
                  </a:lnTo>
                  <a:lnTo>
                    <a:pt x="264" y="725"/>
                  </a:lnTo>
                  <a:lnTo>
                    <a:pt x="257" y="727"/>
                  </a:lnTo>
                  <a:lnTo>
                    <a:pt x="249" y="729"/>
                  </a:lnTo>
                  <a:lnTo>
                    <a:pt x="242" y="733"/>
                  </a:lnTo>
                  <a:lnTo>
                    <a:pt x="235" y="737"/>
                  </a:lnTo>
                  <a:lnTo>
                    <a:pt x="230" y="742"/>
                  </a:lnTo>
                  <a:lnTo>
                    <a:pt x="219" y="758"/>
                  </a:lnTo>
                  <a:lnTo>
                    <a:pt x="215" y="775"/>
                  </a:lnTo>
                  <a:lnTo>
                    <a:pt x="216" y="790"/>
                  </a:lnTo>
                  <a:lnTo>
                    <a:pt x="223" y="804"/>
                  </a:lnTo>
                  <a:lnTo>
                    <a:pt x="219" y="808"/>
                  </a:lnTo>
                  <a:lnTo>
                    <a:pt x="216" y="809"/>
                  </a:lnTo>
                  <a:lnTo>
                    <a:pt x="215" y="811"/>
                  </a:lnTo>
                  <a:lnTo>
                    <a:pt x="213" y="814"/>
                  </a:lnTo>
                  <a:lnTo>
                    <a:pt x="207" y="814"/>
                  </a:lnTo>
                  <a:lnTo>
                    <a:pt x="201" y="814"/>
                  </a:lnTo>
                  <a:lnTo>
                    <a:pt x="195" y="814"/>
                  </a:lnTo>
                  <a:lnTo>
                    <a:pt x="187" y="814"/>
                  </a:lnTo>
                  <a:lnTo>
                    <a:pt x="181" y="815"/>
                  </a:lnTo>
                  <a:lnTo>
                    <a:pt x="175" y="815"/>
                  </a:lnTo>
                  <a:lnTo>
                    <a:pt x="171" y="815"/>
                  </a:lnTo>
                  <a:lnTo>
                    <a:pt x="170" y="815"/>
                  </a:lnTo>
                  <a:lnTo>
                    <a:pt x="166" y="815"/>
                  </a:lnTo>
                  <a:lnTo>
                    <a:pt x="162" y="816"/>
                  </a:lnTo>
                  <a:lnTo>
                    <a:pt x="159" y="819"/>
                  </a:lnTo>
                  <a:lnTo>
                    <a:pt x="157" y="820"/>
                  </a:lnTo>
                  <a:lnTo>
                    <a:pt x="154" y="823"/>
                  </a:lnTo>
                  <a:lnTo>
                    <a:pt x="153" y="827"/>
                  </a:lnTo>
                  <a:lnTo>
                    <a:pt x="152" y="829"/>
                  </a:lnTo>
                  <a:lnTo>
                    <a:pt x="152" y="833"/>
                  </a:lnTo>
                  <a:lnTo>
                    <a:pt x="152" y="838"/>
                  </a:lnTo>
                  <a:lnTo>
                    <a:pt x="153" y="851"/>
                  </a:lnTo>
                  <a:lnTo>
                    <a:pt x="153" y="866"/>
                  </a:lnTo>
                  <a:lnTo>
                    <a:pt x="153" y="877"/>
                  </a:lnTo>
                  <a:lnTo>
                    <a:pt x="149" y="881"/>
                  </a:lnTo>
                  <a:lnTo>
                    <a:pt x="147" y="885"/>
                  </a:lnTo>
                  <a:lnTo>
                    <a:pt x="143" y="889"/>
                  </a:lnTo>
                  <a:lnTo>
                    <a:pt x="139" y="892"/>
                  </a:lnTo>
                  <a:lnTo>
                    <a:pt x="135" y="892"/>
                  </a:lnTo>
                  <a:lnTo>
                    <a:pt x="129" y="892"/>
                  </a:lnTo>
                  <a:lnTo>
                    <a:pt x="121" y="892"/>
                  </a:lnTo>
                  <a:lnTo>
                    <a:pt x="113" y="894"/>
                  </a:lnTo>
                  <a:lnTo>
                    <a:pt x="102" y="894"/>
                  </a:lnTo>
                  <a:lnTo>
                    <a:pt x="94" y="894"/>
                  </a:lnTo>
                  <a:lnTo>
                    <a:pt x="83" y="895"/>
                  </a:lnTo>
                  <a:lnTo>
                    <a:pt x="75" y="895"/>
                  </a:lnTo>
                  <a:lnTo>
                    <a:pt x="340" y="610"/>
                  </a:lnTo>
                  <a:lnTo>
                    <a:pt x="373" y="642"/>
                  </a:lnTo>
                  <a:lnTo>
                    <a:pt x="369" y="646"/>
                  </a:lnTo>
                  <a:lnTo>
                    <a:pt x="367" y="649"/>
                  </a:lnTo>
                  <a:lnTo>
                    <a:pt x="363" y="653"/>
                  </a:lnTo>
                  <a:lnTo>
                    <a:pt x="361" y="656"/>
                  </a:lnTo>
                  <a:close/>
                  <a:moveTo>
                    <a:pt x="450" y="613"/>
                  </a:moveTo>
                  <a:lnTo>
                    <a:pt x="447" y="616"/>
                  </a:lnTo>
                  <a:lnTo>
                    <a:pt x="443" y="620"/>
                  </a:lnTo>
                  <a:lnTo>
                    <a:pt x="439" y="624"/>
                  </a:lnTo>
                  <a:lnTo>
                    <a:pt x="435" y="628"/>
                  </a:lnTo>
                  <a:lnTo>
                    <a:pt x="431" y="628"/>
                  </a:lnTo>
                  <a:lnTo>
                    <a:pt x="426" y="628"/>
                  </a:lnTo>
                  <a:lnTo>
                    <a:pt x="421" y="629"/>
                  </a:lnTo>
                  <a:lnTo>
                    <a:pt x="415" y="629"/>
                  </a:lnTo>
                  <a:lnTo>
                    <a:pt x="406" y="629"/>
                  </a:lnTo>
                  <a:lnTo>
                    <a:pt x="400" y="629"/>
                  </a:lnTo>
                  <a:lnTo>
                    <a:pt x="395" y="629"/>
                  </a:lnTo>
                  <a:lnTo>
                    <a:pt x="392" y="629"/>
                  </a:lnTo>
                  <a:lnTo>
                    <a:pt x="391" y="629"/>
                  </a:lnTo>
                  <a:lnTo>
                    <a:pt x="390" y="629"/>
                  </a:lnTo>
                  <a:lnTo>
                    <a:pt x="388" y="630"/>
                  </a:lnTo>
                  <a:lnTo>
                    <a:pt x="387" y="630"/>
                  </a:lnTo>
                  <a:lnTo>
                    <a:pt x="353" y="598"/>
                  </a:lnTo>
                  <a:lnTo>
                    <a:pt x="345" y="591"/>
                  </a:lnTo>
                  <a:lnTo>
                    <a:pt x="318" y="565"/>
                  </a:lnTo>
                  <a:lnTo>
                    <a:pt x="43" y="858"/>
                  </a:lnTo>
                  <a:lnTo>
                    <a:pt x="42" y="853"/>
                  </a:lnTo>
                  <a:lnTo>
                    <a:pt x="40" y="849"/>
                  </a:lnTo>
                  <a:lnTo>
                    <a:pt x="39" y="845"/>
                  </a:lnTo>
                  <a:lnTo>
                    <a:pt x="38" y="842"/>
                  </a:lnTo>
                  <a:lnTo>
                    <a:pt x="43" y="837"/>
                  </a:lnTo>
                  <a:lnTo>
                    <a:pt x="53" y="825"/>
                  </a:lnTo>
                  <a:lnTo>
                    <a:pt x="67" y="810"/>
                  </a:lnTo>
                  <a:lnTo>
                    <a:pt x="85" y="791"/>
                  </a:lnTo>
                  <a:lnTo>
                    <a:pt x="105" y="770"/>
                  </a:lnTo>
                  <a:lnTo>
                    <a:pt x="126" y="746"/>
                  </a:lnTo>
                  <a:lnTo>
                    <a:pt x="151" y="722"/>
                  </a:lnTo>
                  <a:lnTo>
                    <a:pt x="175" y="695"/>
                  </a:lnTo>
                  <a:lnTo>
                    <a:pt x="197" y="670"/>
                  </a:lnTo>
                  <a:lnTo>
                    <a:pt x="220" y="646"/>
                  </a:lnTo>
                  <a:lnTo>
                    <a:pt x="242" y="623"/>
                  </a:lnTo>
                  <a:lnTo>
                    <a:pt x="261" y="603"/>
                  </a:lnTo>
                  <a:lnTo>
                    <a:pt x="277" y="585"/>
                  </a:lnTo>
                  <a:lnTo>
                    <a:pt x="290" y="572"/>
                  </a:lnTo>
                  <a:lnTo>
                    <a:pt x="297" y="563"/>
                  </a:lnTo>
                  <a:lnTo>
                    <a:pt x="300" y="561"/>
                  </a:lnTo>
                  <a:lnTo>
                    <a:pt x="302" y="558"/>
                  </a:lnTo>
                  <a:lnTo>
                    <a:pt x="304" y="555"/>
                  </a:lnTo>
                  <a:lnTo>
                    <a:pt x="305" y="552"/>
                  </a:lnTo>
                  <a:lnTo>
                    <a:pt x="305" y="548"/>
                  </a:lnTo>
                  <a:lnTo>
                    <a:pt x="305" y="543"/>
                  </a:lnTo>
                  <a:lnTo>
                    <a:pt x="305" y="530"/>
                  </a:lnTo>
                  <a:lnTo>
                    <a:pt x="304" y="517"/>
                  </a:lnTo>
                  <a:lnTo>
                    <a:pt x="304" y="505"/>
                  </a:lnTo>
                  <a:lnTo>
                    <a:pt x="310" y="499"/>
                  </a:lnTo>
                  <a:lnTo>
                    <a:pt x="316" y="491"/>
                  </a:lnTo>
                  <a:lnTo>
                    <a:pt x="321" y="486"/>
                  </a:lnTo>
                  <a:lnTo>
                    <a:pt x="324" y="484"/>
                  </a:lnTo>
                  <a:lnTo>
                    <a:pt x="326" y="480"/>
                  </a:lnTo>
                  <a:lnTo>
                    <a:pt x="328" y="475"/>
                  </a:lnTo>
                  <a:lnTo>
                    <a:pt x="328" y="471"/>
                  </a:lnTo>
                  <a:lnTo>
                    <a:pt x="326" y="466"/>
                  </a:lnTo>
                  <a:lnTo>
                    <a:pt x="324" y="458"/>
                  </a:lnTo>
                  <a:lnTo>
                    <a:pt x="316" y="438"/>
                  </a:lnTo>
                  <a:lnTo>
                    <a:pt x="309" y="417"/>
                  </a:lnTo>
                  <a:lnTo>
                    <a:pt x="302" y="400"/>
                  </a:lnTo>
                  <a:lnTo>
                    <a:pt x="309" y="394"/>
                  </a:lnTo>
                  <a:lnTo>
                    <a:pt x="319" y="384"/>
                  </a:lnTo>
                  <a:lnTo>
                    <a:pt x="330" y="371"/>
                  </a:lnTo>
                  <a:lnTo>
                    <a:pt x="343" y="357"/>
                  </a:lnTo>
                  <a:lnTo>
                    <a:pt x="356" y="343"/>
                  </a:lnTo>
                  <a:lnTo>
                    <a:pt x="368" y="331"/>
                  </a:lnTo>
                  <a:lnTo>
                    <a:pt x="378" y="320"/>
                  </a:lnTo>
                  <a:lnTo>
                    <a:pt x="385" y="313"/>
                  </a:lnTo>
                  <a:lnTo>
                    <a:pt x="390" y="315"/>
                  </a:lnTo>
                  <a:lnTo>
                    <a:pt x="396" y="318"/>
                  </a:lnTo>
                  <a:lnTo>
                    <a:pt x="404" y="322"/>
                  </a:lnTo>
                  <a:lnTo>
                    <a:pt x="411" y="326"/>
                  </a:lnTo>
                  <a:lnTo>
                    <a:pt x="420" y="329"/>
                  </a:lnTo>
                  <a:lnTo>
                    <a:pt x="429" y="333"/>
                  </a:lnTo>
                  <a:lnTo>
                    <a:pt x="438" y="338"/>
                  </a:lnTo>
                  <a:lnTo>
                    <a:pt x="447" y="342"/>
                  </a:lnTo>
                  <a:lnTo>
                    <a:pt x="448" y="342"/>
                  </a:lnTo>
                  <a:lnTo>
                    <a:pt x="449" y="342"/>
                  </a:lnTo>
                  <a:lnTo>
                    <a:pt x="454" y="350"/>
                  </a:lnTo>
                  <a:lnTo>
                    <a:pt x="461" y="357"/>
                  </a:lnTo>
                  <a:lnTo>
                    <a:pt x="467" y="363"/>
                  </a:lnTo>
                  <a:lnTo>
                    <a:pt x="473" y="371"/>
                  </a:lnTo>
                  <a:lnTo>
                    <a:pt x="481" y="377"/>
                  </a:lnTo>
                  <a:lnTo>
                    <a:pt x="487" y="384"/>
                  </a:lnTo>
                  <a:lnTo>
                    <a:pt x="495" y="390"/>
                  </a:lnTo>
                  <a:lnTo>
                    <a:pt x="502" y="395"/>
                  </a:lnTo>
                  <a:lnTo>
                    <a:pt x="504" y="400"/>
                  </a:lnTo>
                  <a:lnTo>
                    <a:pt x="506" y="405"/>
                  </a:lnTo>
                  <a:lnTo>
                    <a:pt x="509" y="410"/>
                  </a:lnTo>
                  <a:lnTo>
                    <a:pt x="512" y="414"/>
                  </a:lnTo>
                  <a:lnTo>
                    <a:pt x="519" y="418"/>
                  </a:lnTo>
                  <a:lnTo>
                    <a:pt x="525" y="422"/>
                  </a:lnTo>
                  <a:lnTo>
                    <a:pt x="531" y="423"/>
                  </a:lnTo>
                  <a:lnTo>
                    <a:pt x="539" y="423"/>
                  </a:lnTo>
                  <a:lnTo>
                    <a:pt x="545" y="423"/>
                  </a:lnTo>
                  <a:lnTo>
                    <a:pt x="552" y="420"/>
                  </a:lnTo>
                  <a:lnTo>
                    <a:pt x="558" y="417"/>
                  </a:lnTo>
                  <a:lnTo>
                    <a:pt x="563" y="412"/>
                  </a:lnTo>
                  <a:lnTo>
                    <a:pt x="571" y="400"/>
                  </a:lnTo>
                  <a:lnTo>
                    <a:pt x="573" y="386"/>
                  </a:lnTo>
                  <a:lnTo>
                    <a:pt x="569" y="374"/>
                  </a:lnTo>
                  <a:lnTo>
                    <a:pt x="562" y="362"/>
                  </a:lnTo>
                  <a:lnTo>
                    <a:pt x="555" y="357"/>
                  </a:lnTo>
                  <a:lnTo>
                    <a:pt x="549" y="353"/>
                  </a:lnTo>
                  <a:lnTo>
                    <a:pt x="542" y="352"/>
                  </a:lnTo>
                  <a:lnTo>
                    <a:pt x="534" y="352"/>
                  </a:lnTo>
                  <a:lnTo>
                    <a:pt x="529" y="350"/>
                  </a:lnTo>
                  <a:lnTo>
                    <a:pt x="525" y="346"/>
                  </a:lnTo>
                  <a:lnTo>
                    <a:pt x="520" y="342"/>
                  </a:lnTo>
                  <a:lnTo>
                    <a:pt x="515" y="338"/>
                  </a:lnTo>
                  <a:lnTo>
                    <a:pt x="521" y="336"/>
                  </a:lnTo>
                  <a:lnTo>
                    <a:pt x="528" y="333"/>
                  </a:lnTo>
                  <a:lnTo>
                    <a:pt x="534" y="332"/>
                  </a:lnTo>
                  <a:lnTo>
                    <a:pt x="542" y="332"/>
                  </a:lnTo>
                  <a:lnTo>
                    <a:pt x="549" y="333"/>
                  </a:lnTo>
                  <a:lnTo>
                    <a:pt x="557" y="337"/>
                  </a:lnTo>
                  <a:lnTo>
                    <a:pt x="564" y="342"/>
                  </a:lnTo>
                  <a:lnTo>
                    <a:pt x="573" y="348"/>
                  </a:lnTo>
                  <a:lnTo>
                    <a:pt x="574" y="350"/>
                  </a:lnTo>
                  <a:lnTo>
                    <a:pt x="576" y="351"/>
                  </a:lnTo>
                  <a:lnTo>
                    <a:pt x="585" y="361"/>
                  </a:lnTo>
                  <a:lnTo>
                    <a:pt x="591" y="379"/>
                  </a:lnTo>
                  <a:lnTo>
                    <a:pt x="591" y="400"/>
                  </a:lnTo>
                  <a:lnTo>
                    <a:pt x="576" y="425"/>
                  </a:lnTo>
                  <a:lnTo>
                    <a:pt x="573" y="429"/>
                  </a:lnTo>
                  <a:lnTo>
                    <a:pt x="572" y="436"/>
                  </a:lnTo>
                  <a:lnTo>
                    <a:pt x="572" y="441"/>
                  </a:lnTo>
                  <a:lnTo>
                    <a:pt x="573" y="446"/>
                  </a:lnTo>
                  <a:lnTo>
                    <a:pt x="574" y="448"/>
                  </a:lnTo>
                  <a:lnTo>
                    <a:pt x="579" y="457"/>
                  </a:lnTo>
                  <a:lnTo>
                    <a:pt x="586" y="468"/>
                  </a:lnTo>
                  <a:lnTo>
                    <a:pt x="593" y="484"/>
                  </a:lnTo>
                  <a:lnTo>
                    <a:pt x="602" y="499"/>
                  </a:lnTo>
                  <a:lnTo>
                    <a:pt x="610" y="513"/>
                  </a:lnTo>
                  <a:lnTo>
                    <a:pt x="616" y="525"/>
                  </a:lnTo>
                  <a:lnTo>
                    <a:pt x="621" y="534"/>
                  </a:lnTo>
                  <a:lnTo>
                    <a:pt x="615" y="542"/>
                  </a:lnTo>
                  <a:lnTo>
                    <a:pt x="605" y="552"/>
                  </a:lnTo>
                  <a:lnTo>
                    <a:pt x="592" y="565"/>
                  </a:lnTo>
                  <a:lnTo>
                    <a:pt x="579" y="579"/>
                  </a:lnTo>
                  <a:lnTo>
                    <a:pt x="567" y="592"/>
                  </a:lnTo>
                  <a:lnTo>
                    <a:pt x="555" y="605"/>
                  </a:lnTo>
                  <a:lnTo>
                    <a:pt x="545" y="616"/>
                  </a:lnTo>
                  <a:lnTo>
                    <a:pt x="539" y="623"/>
                  </a:lnTo>
                  <a:lnTo>
                    <a:pt x="531" y="620"/>
                  </a:lnTo>
                  <a:lnTo>
                    <a:pt x="523" y="618"/>
                  </a:lnTo>
                  <a:lnTo>
                    <a:pt x="511" y="614"/>
                  </a:lnTo>
                  <a:lnTo>
                    <a:pt x="501" y="610"/>
                  </a:lnTo>
                  <a:lnTo>
                    <a:pt x="490" y="608"/>
                  </a:lnTo>
                  <a:lnTo>
                    <a:pt x="481" y="605"/>
                  </a:lnTo>
                  <a:lnTo>
                    <a:pt x="476" y="604"/>
                  </a:lnTo>
                  <a:lnTo>
                    <a:pt x="473" y="603"/>
                  </a:lnTo>
                  <a:lnTo>
                    <a:pt x="468" y="601"/>
                  </a:lnTo>
                  <a:lnTo>
                    <a:pt x="463" y="603"/>
                  </a:lnTo>
                  <a:lnTo>
                    <a:pt x="459" y="604"/>
                  </a:lnTo>
                  <a:lnTo>
                    <a:pt x="455" y="608"/>
                  </a:lnTo>
                  <a:lnTo>
                    <a:pt x="454" y="609"/>
                  </a:lnTo>
                  <a:lnTo>
                    <a:pt x="452" y="610"/>
                  </a:lnTo>
                  <a:lnTo>
                    <a:pt x="450" y="613"/>
                  </a:lnTo>
                  <a:close/>
                  <a:moveTo>
                    <a:pt x="491" y="312"/>
                  </a:moveTo>
                  <a:lnTo>
                    <a:pt x="480" y="290"/>
                  </a:lnTo>
                  <a:lnTo>
                    <a:pt x="469" y="266"/>
                  </a:lnTo>
                  <a:lnTo>
                    <a:pt x="464" y="242"/>
                  </a:lnTo>
                  <a:lnTo>
                    <a:pt x="462" y="217"/>
                  </a:lnTo>
                  <a:lnTo>
                    <a:pt x="466" y="184"/>
                  </a:lnTo>
                  <a:lnTo>
                    <a:pt x="474" y="153"/>
                  </a:lnTo>
                  <a:lnTo>
                    <a:pt x="490" y="126"/>
                  </a:lnTo>
                  <a:lnTo>
                    <a:pt x="510" y="102"/>
                  </a:lnTo>
                  <a:lnTo>
                    <a:pt x="534" y="81"/>
                  </a:lnTo>
                  <a:lnTo>
                    <a:pt x="562" y="66"/>
                  </a:lnTo>
                  <a:lnTo>
                    <a:pt x="593" y="57"/>
                  </a:lnTo>
                  <a:lnTo>
                    <a:pt x="626" y="54"/>
                  </a:lnTo>
                  <a:lnTo>
                    <a:pt x="659" y="57"/>
                  </a:lnTo>
                  <a:lnTo>
                    <a:pt x="690" y="66"/>
                  </a:lnTo>
                  <a:lnTo>
                    <a:pt x="717" y="81"/>
                  </a:lnTo>
                  <a:lnTo>
                    <a:pt x="741" y="102"/>
                  </a:lnTo>
                  <a:lnTo>
                    <a:pt x="762" y="126"/>
                  </a:lnTo>
                  <a:lnTo>
                    <a:pt x="777" y="153"/>
                  </a:lnTo>
                  <a:lnTo>
                    <a:pt x="786" y="184"/>
                  </a:lnTo>
                  <a:lnTo>
                    <a:pt x="790" y="217"/>
                  </a:lnTo>
                  <a:lnTo>
                    <a:pt x="787" y="243"/>
                  </a:lnTo>
                  <a:lnTo>
                    <a:pt x="782" y="267"/>
                  </a:lnTo>
                  <a:lnTo>
                    <a:pt x="772" y="291"/>
                  </a:lnTo>
                  <a:lnTo>
                    <a:pt x="759" y="313"/>
                  </a:lnTo>
                  <a:lnTo>
                    <a:pt x="743" y="332"/>
                  </a:lnTo>
                  <a:lnTo>
                    <a:pt x="724" y="348"/>
                  </a:lnTo>
                  <a:lnTo>
                    <a:pt x="702" y="362"/>
                  </a:lnTo>
                  <a:lnTo>
                    <a:pt x="678" y="372"/>
                  </a:lnTo>
                  <a:lnTo>
                    <a:pt x="669" y="363"/>
                  </a:lnTo>
                  <a:lnTo>
                    <a:pt x="660" y="355"/>
                  </a:lnTo>
                  <a:lnTo>
                    <a:pt x="650" y="347"/>
                  </a:lnTo>
                  <a:lnTo>
                    <a:pt x="639" y="339"/>
                  </a:lnTo>
                  <a:lnTo>
                    <a:pt x="629" y="333"/>
                  </a:lnTo>
                  <a:lnTo>
                    <a:pt x="616" y="327"/>
                  </a:lnTo>
                  <a:lnTo>
                    <a:pt x="605" y="322"/>
                  </a:lnTo>
                  <a:lnTo>
                    <a:pt x="592" y="318"/>
                  </a:lnTo>
                  <a:lnTo>
                    <a:pt x="578" y="308"/>
                  </a:lnTo>
                  <a:lnTo>
                    <a:pt x="564" y="301"/>
                  </a:lnTo>
                  <a:lnTo>
                    <a:pt x="550" y="298"/>
                  </a:lnTo>
                  <a:lnTo>
                    <a:pt x="538" y="298"/>
                  </a:lnTo>
                  <a:lnTo>
                    <a:pt x="524" y="299"/>
                  </a:lnTo>
                  <a:lnTo>
                    <a:pt x="512" y="301"/>
                  </a:lnTo>
                  <a:lnTo>
                    <a:pt x="501" y="305"/>
                  </a:lnTo>
                  <a:lnTo>
                    <a:pt x="491" y="312"/>
                  </a:lnTo>
                  <a:close/>
                  <a:moveTo>
                    <a:pt x="514" y="1096"/>
                  </a:moveTo>
                  <a:lnTo>
                    <a:pt x="511" y="1093"/>
                  </a:lnTo>
                  <a:lnTo>
                    <a:pt x="509" y="1092"/>
                  </a:lnTo>
                  <a:lnTo>
                    <a:pt x="505" y="1090"/>
                  </a:lnTo>
                  <a:lnTo>
                    <a:pt x="502" y="1088"/>
                  </a:lnTo>
                  <a:lnTo>
                    <a:pt x="506" y="1000"/>
                  </a:lnTo>
                  <a:lnTo>
                    <a:pt x="510" y="872"/>
                  </a:lnTo>
                  <a:lnTo>
                    <a:pt x="515" y="754"/>
                  </a:lnTo>
                  <a:lnTo>
                    <a:pt x="516" y="696"/>
                  </a:lnTo>
                  <a:lnTo>
                    <a:pt x="520" y="697"/>
                  </a:lnTo>
                  <a:lnTo>
                    <a:pt x="523" y="697"/>
                  </a:lnTo>
                  <a:lnTo>
                    <a:pt x="525" y="697"/>
                  </a:lnTo>
                  <a:lnTo>
                    <a:pt x="529" y="697"/>
                  </a:lnTo>
                  <a:lnTo>
                    <a:pt x="526" y="753"/>
                  </a:lnTo>
                  <a:lnTo>
                    <a:pt x="523" y="870"/>
                  </a:lnTo>
                  <a:lnTo>
                    <a:pt x="517" y="999"/>
                  </a:lnTo>
                  <a:lnTo>
                    <a:pt x="514" y="1096"/>
                  </a:lnTo>
                  <a:close/>
                  <a:moveTo>
                    <a:pt x="591" y="719"/>
                  </a:moveTo>
                  <a:lnTo>
                    <a:pt x="583" y="727"/>
                  </a:lnTo>
                  <a:lnTo>
                    <a:pt x="572" y="737"/>
                  </a:lnTo>
                  <a:lnTo>
                    <a:pt x="563" y="746"/>
                  </a:lnTo>
                  <a:lnTo>
                    <a:pt x="559" y="749"/>
                  </a:lnTo>
                  <a:lnTo>
                    <a:pt x="557" y="752"/>
                  </a:lnTo>
                  <a:lnTo>
                    <a:pt x="555" y="754"/>
                  </a:lnTo>
                  <a:lnTo>
                    <a:pt x="554" y="758"/>
                  </a:lnTo>
                  <a:lnTo>
                    <a:pt x="554" y="761"/>
                  </a:lnTo>
                  <a:lnTo>
                    <a:pt x="554" y="765"/>
                  </a:lnTo>
                  <a:lnTo>
                    <a:pt x="554" y="768"/>
                  </a:lnTo>
                  <a:lnTo>
                    <a:pt x="557" y="771"/>
                  </a:lnTo>
                  <a:lnTo>
                    <a:pt x="558" y="773"/>
                  </a:lnTo>
                  <a:lnTo>
                    <a:pt x="562" y="777"/>
                  </a:lnTo>
                  <a:lnTo>
                    <a:pt x="571" y="786"/>
                  </a:lnTo>
                  <a:lnTo>
                    <a:pt x="581" y="797"/>
                  </a:lnTo>
                  <a:lnTo>
                    <a:pt x="588" y="806"/>
                  </a:lnTo>
                  <a:lnTo>
                    <a:pt x="588" y="809"/>
                  </a:lnTo>
                  <a:lnTo>
                    <a:pt x="588" y="811"/>
                  </a:lnTo>
                  <a:lnTo>
                    <a:pt x="587" y="815"/>
                  </a:lnTo>
                  <a:lnTo>
                    <a:pt x="587" y="820"/>
                  </a:lnTo>
                  <a:lnTo>
                    <a:pt x="578" y="823"/>
                  </a:lnTo>
                  <a:lnTo>
                    <a:pt x="571" y="828"/>
                  </a:lnTo>
                  <a:lnTo>
                    <a:pt x="564" y="834"/>
                  </a:lnTo>
                  <a:lnTo>
                    <a:pt x="559" y="840"/>
                  </a:lnTo>
                  <a:lnTo>
                    <a:pt x="555" y="847"/>
                  </a:lnTo>
                  <a:lnTo>
                    <a:pt x="552" y="854"/>
                  </a:lnTo>
                  <a:lnTo>
                    <a:pt x="550" y="862"/>
                  </a:lnTo>
                  <a:lnTo>
                    <a:pt x="549" y="870"/>
                  </a:lnTo>
                  <a:lnTo>
                    <a:pt x="552" y="889"/>
                  </a:lnTo>
                  <a:lnTo>
                    <a:pt x="559" y="904"/>
                  </a:lnTo>
                  <a:lnTo>
                    <a:pt x="571" y="914"/>
                  </a:lnTo>
                  <a:lnTo>
                    <a:pt x="583" y="921"/>
                  </a:lnTo>
                  <a:lnTo>
                    <a:pt x="583" y="925"/>
                  </a:lnTo>
                  <a:lnTo>
                    <a:pt x="583" y="929"/>
                  </a:lnTo>
                  <a:lnTo>
                    <a:pt x="583" y="932"/>
                  </a:lnTo>
                  <a:lnTo>
                    <a:pt x="583" y="935"/>
                  </a:lnTo>
                  <a:lnTo>
                    <a:pt x="576" y="943"/>
                  </a:lnTo>
                  <a:lnTo>
                    <a:pt x="564" y="952"/>
                  </a:lnTo>
                  <a:lnTo>
                    <a:pt x="555" y="961"/>
                  </a:lnTo>
                  <a:lnTo>
                    <a:pt x="552" y="964"/>
                  </a:lnTo>
                  <a:lnTo>
                    <a:pt x="549" y="967"/>
                  </a:lnTo>
                  <a:lnTo>
                    <a:pt x="547" y="971"/>
                  </a:lnTo>
                  <a:lnTo>
                    <a:pt x="545" y="973"/>
                  </a:lnTo>
                  <a:lnTo>
                    <a:pt x="545" y="977"/>
                  </a:lnTo>
                  <a:lnTo>
                    <a:pt x="545" y="980"/>
                  </a:lnTo>
                  <a:lnTo>
                    <a:pt x="547" y="983"/>
                  </a:lnTo>
                  <a:lnTo>
                    <a:pt x="548" y="987"/>
                  </a:lnTo>
                  <a:lnTo>
                    <a:pt x="550" y="990"/>
                  </a:lnTo>
                  <a:lnTo>
                    <a:pt x="554" y="994"/>
                  </a:lnTo>
                  <a:lnTo>
                    <a:pt x="563" y="1002"/>
                  </a:lnTo>
                  <a:lnTo>
                    <a:pt x="573" y="1014"/>
                  </a:lnTo>
                  <a:lnTo>
                    <a:pt x="581" y="1021"/>
                  </a:lnTo>
                  <a:lnTo>
                    <a:pt x="579" y="1026"/>
                  </a:lnTo>
                  <a:lnTo>
                    <a:pt x="579" y="1031"/>
                  </a:lnTo>
                  <a:lnTo>
                    <a:pt x="579" y="1038"/>
                  </a:lnTo>
                  <a:lnTo>
                    <a:pt x="579" y="1043"/>
                  </a:lnTo>
                  <a:lnTo>
                    <a:pt x="577" y="1045"/>
                  </a:lnTo>
                  <a:lnTo>
                    <a:pt x="572" y="1049"/>
                  </a:lnTo>
                  <a:lnTo>
                    <a:pt x="567" y="1054"/>
                  </a:lnTo>
                  <a:lnTo>
                    <a:pt x="561" y="1061"/>
                  </a:lnTo>
                  <a:lnTo>
                    <a:pt x="553" y="1067"/>
                  </a:lnTo>
                  <a:lnTo>
                    <a:pt x="547" y="1073"/>
                  </a:lnTo>
                  <a:lnTo>
                    <a:pt x="539" y="1080"/>
                  </a:lnTo>
                  <a:lnTo>
                    <a:pt x="533" y="1086"/>
                  </a:lnTo>
                  <a:lnTo>
                    <a:pt x="547" y="697"/>
                  </a:lnTo>
                  <a:lnTo>
                    <a:pt x="592" y="700"/>
                  </a:lnTo>
                  <a:lnTo>
                    <a:pt x="592" y="705"/>
                  </a:lnTo>
                  <a:lnTo>
                    <a:pt x="592" y="710"/>
                  </a:lnTo>
                  <a:lnTo>
                    <a:pt x="591" y="715"/>
                  </a:lnTo>
                  <a:lnTo>
                    <a:pt x="591" y="719"/>
                  </a:lnTo>
                  <a:close/>
                  <a:moveTo>
                    <a:pt x="690" y="496"/>
                  </a:moveTo>
                  <a:lnTo>
                    <a:pt x="687" y="515"/>
                  </a:lnTo>
                  <a:lnTo>
                    <a:pt x="683" y="533"/>
                  </a:lnTo>
                  <a:lnTo>
                    <a:pt x="677" y="551"/>
                  </a:lnTo>
                  <a:lnTo>
                    <a:pt x="668" y="567"/>
                  </a:lnTo>
                  <a:lnTo>
                    <a:pt x="660" y="579"/>
                  </a:lnTo>
                  <a:lnTo>
                    <a:pt x="652" y="589"/>
                  </a:lnTo>
                  <a:lnTo>
                    <a:pt x="641" y="598"/>
                  </a:lnTo>
                  <a:lnTo>
                    <a:pt x="631" y="606"/>
                  </a:lnTo>
                  <a:lnTo>
                    <a:pt x="630" y="620"/>
                  </a:lnTo>
                  <a:lnTo>
                    <a:pt x="630" y="633"/>
                  </a:lnTo>
                  <a:lnTo>
                    <a:pt x="630" y="643"/>
                  </a:lnTo>
                  <a:lnTo>
                    <a:pt x="630" y="649"/>
                  </a:lnTo>
                  <a:lnTo>
                    <a:pt x="629" y="649"/>
                  </a:lnTo>
                  <a:lnTo>
                    <a:pt x="620" y="657"/>
                  </a:lnTo>
                  <a:lnTo>
                    <a:pt x="610" y="667"/>
                  </a:lnTo>
                  <a:lnTo>
                    <a:pt x="601" y="675"/>
                  </a:lnTo>
                  <a:lnTo>
                    <a:pt x="597" y="678"/>
                  </a:lnTo>
                  <a:lnTo>
                    <a:pt x="596" y="680"/>
                  </a:lnTo>
                  <a:lnTo>
                    <a:pt x="596" y="681"/>
                  </a:lnTo>
                  <a:lnTo>
                    <a:pt x="595" y="682"/>
                  </a:lnTo>
                  <a:lnTo>
                    <a:pt x="547" y="680"/>
                  </a:lnTo>
                  <a:lnTo>
                    <a:pt x="538" y="680"/>
                  </a:lnTo>
                  <a:lnTo>
                    <a:pt x="500" y="678"/>
                  </a:lnTo>
                  <a:lnTo>
                    <a:pt x="485" y="1080"/>
                  </a:lnTo>
                  <a:lnTo>
                    <a:pt x="481" y="1077"/>
                  </a:lnTo>
                  <a:lnTo>
                    <a:pt x="477" y="1074"/>
                  </a:lnTo>
                  <a:lnTo>
                    <a:pt x="473" y="1073"/>
                  </a:lnTo>
                  <a:lnTo>
                    <a:pt x="469" y="1071"/>
                  </a:lnTo>
                  <a:lnTo>
                    <a:pt x="472" y="1002"/>
                  </a:lnTo>
                  <a:lnTo>
                    <a:pt x="477" y="871"/>
                  </a:lnTo>
                  <a:lnTo>
                    <a:pt x="481" y="744"/>
                  </a:lnTo>
                  <a:lnTo>
                    <a:pt x="483" y="687"/>
                  </a:lnTo>
                  <a:lnTo>
                    <a:pt x="483" y="684"/>
                  </a:lnTo>
                  <a:lnTo>
                    <a:pt x="482" y="680"/>
                  </a:lnTo>
                  <a:lnTo>
                    <a:pt x="481" y="677"/>
                  </a:lnTo>
                  <a:lnTo>
                    <a:pt x="478" y="675"/>
                  </a:lnTo>
                  <a:lnTo>
                    <a:pt x="477" y="672"/>
                  </a:lnTo>
                  <a:lnTo>
                    <a:pt x="472" y="667"/>
                  </a:lnTo>
                  <a:lnTo>
                    <a:pt x="466" y="661"/>
                  </a:lnTo>
                  <a:lnTo>
                    <a:pt x="459" y="653"/>
                  </a:lnTo>
                  <a:lnTo>
                    <a:pt x="463" y="651"/>
                  </a:lnTo>
                  <a:lnTo>
                    <a:pt x="467" y="647"/>
                  </a:lnTo>
                  <a:lnTo>
                    <a:pt x="469" y="643"/>
                  </a:lnTo>
                  <a:lnTo>
                    <a:pt x="473" y="639"/>
                  </a:lnTo>
                  <a:lnTo>
                    <a:pt x="481" y="642"/>
                  </a:lnTo>
                  <a:lnTo>
                    <a:pt x="490" y="644"/>
                  </a:lnTo>
                  <a:lnTo>
                    <a:pt x="501" y="648"/>
                  </a:lnTo>
                  <a:lnTo>
                    <a:pt x="512" y="651"/>
                  </a:lnTo>
                  <a:lnTo>
                    <a:pt x="523" y="654"/>
                  </a:lnTo>
                  <a:lnTo>
                    <a:pt x="531" y="657"/>
                  </a:lnTo>
                  <a:lnTo>
                    <a:pt x="538" y="658"/>
                  </a:lnTo>
                  <a:lnTo>
                    <a:pt x="540" y="660"/>
                  </a:lnTo>
                  <a:lnTo>
                    <a:pt x="545" y="660"/>
                  </a:lnTo>
                  <a:lnTo>
                    <a:pt x="549" y="660"/>
                  </a:lnTo>
                  <a:lnTo>
                    <a:pt x="554" y="657"/>
                  </a:lnTo>
                  <a:lnTo>
                    <a:pt x="558" y="654"/>
                  </a:lnTo>
                  <a:lnTo>
                    <a:pt x="655" y="549"/>
                  </a:lnTo>
                  <a:lnTo>
                    <a:pt x="659" y="546"/>
                  </a:lnTo>
                  <a:lnTo>
                    <a:pt x="660" y="539"/>
                  </a:lnTo>
                  <a:lnTo>
                    <a:pt x="660" y="534"/>
                  </a:lnTo>
                  <a:lnTo>
                    <a:pt x="659" y="529"/>
                  </a:lnTo>
                  <a:lnTo>
                    <a:pt x="658" y="525"/>
                  </a:lnTo>
                  <a:lnTo>
                    <a:pt x="653" y="518"/>
                  </a:lnTo>
                  <a:lnTo>
                    <a:pt x="647" y="505"/>
                  </a:lnTo>
                  <a:lnTo>
                    <a:pt x="638" y="490"/>
                  </a:lnTo>
                  <a:lnTo>
                    <a:pt x="629" y="475"/>
                  </a:lnTo>
                  <a:lnTo>
                    <a:pt x="621" y="460"/>
                  </a:lnTo>
                  <a:lnTo>
                    <a:pt x="615" y="447"/>
                  </a:lnTo>
                  <a:lnTo>
                    <a:pt x="610" y="439"/>
                  </a:lnTo>
                  <a:lnTo>
                    <a:pt x="620" y="422"/>
                  </a:lnTo>
                  <a:lnTo>
                    <a:pt x="626" y="404"/>
                  </a:lnTo>
                  <a:lnTo>
                    <a:pt x="628" y="388"/>
                  </a:lnTo>
                  <a:lnTo>
                    <a:pt x="625" y="372"/>
                  </a:lnTo>
                  <a:lnTo>
                    <a:pt x="639" y="384"/>
                  </a:lnTo>
                  <a:lnTo>
                    <a:pt x="653" y="395"/>
                  </a:lnTo>
                  <a:lnTo>
                    <a:pt x="663" y="409"/>
                  </a:lnTo>
                  <a:lnTo>
                    <a:pt x="673" y="424"/>
                  </a:lnTo>
                  <a:lnTo>
                    <a:pt x="681" y="442"/>
                  </a:lnTo>
                  <a:lnTo>
                    <a:pt x="686" y="458"/>
                  </a:lnTo>
                  <a:lnTo>
                    <a:pt x="688" y="477"/>
                  </a:lnTo>
                  <a:lnTo>
                    <a:pt x="690" y="496"/>
                  </a:lnTo>
                  <a:close/>
                  <a:moveTo>
                    <a:pt x="700" y="401"/>
                  </a:moveTo>
                  <a:lnTo>
                    <a:pt x="697" y="398"/>
                  </a:lnTo>
                  <a:lnTo>
                    <a:pt x="695" y="394"/>
                  </a:lnTo>
                  <a:lnTo>
                    <a:pt x="692" y="390"/>
                  </a:lnTo>
                  <a:lnTo>
                    <a:pt x="690" y="386"/>
                  </a:lnTo>
                  <a:lnTo>
                    <a:pt x="715" y="375"/>
                  </a:lnTo>
                  <a:lnTo>
                    <a:pt x="738" y="360"/>
                  </a:lnTo>
                  <a:lnTo>
                    <a:pt x="758" y="341"/>
                  </a:lnTo>
                  <a:lnTo>
                    <a:pt x="774" y="320"/>
                  </a:lnTo>
                  <a:lnTo>
                    <a:pt x="788" y="296"/>
                  </a:lnTo>
                  <a:lnTo>
                    <a:pt x="798" y="271"/>
                  </a:lnTo>
                  <a:lnTo>
                    <a:pt x="805" y="245"/>
                  </a:lnTo>
                  <a:lnTo>
                    <a:pt x="807" y="217"/>
                  </a:lnTo>
                  <a:lnTo>
                    <a:pt x="803" y="180"/>
                  </a:lnTo>
                  <a:lnTo>
                    <a:pt x="793" y="146"/>
                  </a:lnTo>
                  <a:lnTo>
                    <a:pt x="777" y="116"/>
                  </a:lnTo>
                  <a:lnTo>
                    <a:pt x="754" y="89"/>
                  </a:lnTo>
                  <a:lnTo>
                    <a:pt x="728" y="66"/>
                  </a:lnTo>
                  <a:lnTo>
                    <a:pt x="697" y="50"/>
                  </a:lnTo>
                  <a:lnTo>
                    <a:pt x="663" y="40"/>
                  </a:lnTo>
                  <a:lnTo>
                    <a:pt x="626" y="36"/>
                  </a:lnTo>
                  <a:lnTo>
                    <a:pt x="590" y="40"/>
                  </a:lnTo>
                  <a:lnTo>
                    <a:pt x="555" y="50"/>
                  </a:lnTo>
                  <a:lnTo>
                    <a:pt x="525" y="66"/>
                  </a:lnTo>
                  <a:lnTo>
                    <a:pt x="497" y="89"/>
                  </a:lnTo>
                  <a:lnTo>
                    <a:pt x="476" y="116"/>
                  </a:lnTo>
                  <a:lnTo>
                    <a:pt x="458" y="146"/>
                  </a:lnTo>
                  <a:lnTo>
                    <a:pt x="448" y="180"/>
                  </a:lnTo>
                  <a:lnTo>
                    <a:pt x="444" y="217"/>
                  </a:lnTo>
                  <a:lnTo>
                    <a:pt x="445" y="243"/>
                  </a:lnTo>
                  <a:lnTo>
                    <a:pt x="452" y="269"/>
                  </a:lnTo>
                  <a:lnTo>
                    <a:pt x="461" y="293"/>
                  </a:lnTo>
                  <a:lnTo>
                    <a:pt x="473" y="314"/>
                  </a:lnTo>
                  <a:lnTo>
                    <a:pt x="480" y="323"/>
                  </a:lnTo>
                  <a:lnTo>
                    <a:pt x="486" y="332"/>
                  </a:lnTo>
                  <a:lnTo>
                    <a:pt x="493" y="341"/>
                  </a:lnTo>
                  <a:lnTo>
                    <a:pt x="501" y="348"/>
                  </a:lnTo>
                  <a:lnTo>
                    <a:pt x="504" y="351"/>
                  </a:lnTo>
                  <a:lnTo>
                    <a:pt x="507" y="353"/>
                  </a:lnTo>
                  <a:lnTo>
                    <a:pt x="511" y="357"/>
                  </a:lnTo>
                  <a:lnTo>
                    <a:pt x="515" y="360"/>
                  </a:lnTo>
                  <a:lnTo>
                    <a:pt x="519" y="362"/>
                  </a:lnTo>
                  <a:lnTo>
                    <a:pt x="523" y="365"/>
                  </a:lnTo>
                  <a:lnTo>
                    <a:pt x="526" y="369"/>
                  </a:lnTo>
                  <a:lnTo>
                    <a:pt x="530" y="371"/>
                  </a:lnTo>
                  <a:lnTo>
                    <a:pt x="533" y="372"/>
                  </a:lnTo>
                  <a:lnTo>
                    <a:pt x="534" y="374"/>
                  </a:lnTo>
                  <a:lnTo>
                    <a:pt x="536" y="375"/>
                  </a:lnTo>
                  <a:lnTo>
                    <a:pt x="539" y="376"/>
                  </a:lnTo>
                  <a:lnTo>
                    <a:pt x="540" y="377"/>
                  </a:lnTo>
                  <a:lnTo>
                    <a:pt x="540" y="380"/>
                  </a:lnTo>
                  <a:lnTo>
                    <a:pt x="542" y="381"/>
                  </a:lnTo>
                  <a:lnTo>
                    <a:pt x="542" y="384"/>
                  </a:lnTo>
                  <a:lnTo>
                    <a:pt x="542" y="385"/>
                  </a:lnTo>
                  <a:lnTo>
                    <a:pt x="542" y="386"/>
                  </a:lnTo>
                  <a:lnTo>
                    <a:pt x="540" y="388"/>
                  </a:lnTo>
                  <a:lnTo>
                    <a:pt x="538" y="390"/>
                  </a:lnTo>
                  <a:lnTo>
                    <a:pt x="535" y="391"/>
                  </a:lnTo>
                  <a:lnTo>
                    <a:pt x="533" y="393"/>
                  </a:lnTo>
                  <a:lnTo>
                    <a:pt x="530" y="390"/>
                  </a:lnTo>
                  <a:lnTo>
                    <a:pt x="526" y="389"/>
                  </a:lnTo>
                  <a:lnTo>
                    <a:pt x="523" y="386"/>
                  </a:lnTo>
                  <a:lnTo>
                    <a:pt x="520" y="385"/>
                  </a:lnTo>
                  <a:lnTo>
                    <a:pt x="516" y="382"/>
                  </a:lnTo>
                  <a:lnTo>
                    <a:pt x="512" y="380"/>
                  </a:lnTo>
                  <a:lnTo>
                    <a:pt x="509" y="377"/>
                  </a:lnTo>
                  <a:lnTo>
                    <a:pt x="505" y="375"/>
                  </a:lnTo>
                  <a:lnTo>
                    <a:pt x="500" y="370"/>
                  </a:lnTo>
                  <a:lnTo>
                    <a:pt x="495" y="366"/>
                  </a:lnTo>
                  <a:lnTo>
                    <a:pt x="490" y="362"/>
                  </a:lnTo>
                  <a:lnTo>
                    <a:pt x="485" y="357"/>
                  </a:lnTo>
                  <a:lnTo>
                    <a:pt x="478" y="351"/>
                  </a:lnTo>
                  <a:lnTo>
                    <a:pt x="473" y="344"/>
                  </a:lnTo>
                  <a:lnTo>
                    <a:pt x="468" y="338"/>
                  </a:lnTo>
                  <a:lnTo>
                    <a:pt x="463" y="331"/>
                  </a:lnTo>
                  <a:lnTo>
                    <a:pt x="458" y="324"/>
                  </a:lnTo>
                  <a:lnTo>
                    <a:pt x="454" y="317"/>
                  </a:lnTo>
                  <a:lnTo>
                    <a:pt x="450" y="310"/>
                  </a:lnTo>
                  <a:lnTo>
                    <a:pt x="447" y="303"/>
                  </a:lnTo>
                  <a:lnTo>
                    <a:pt x="438" y="283"/>
                  </a:lnTo>
                  <a:lnTo>
                    <a:pt x="431" y="261"/>
                  </a:lnTo>
                  <a:lnTo>
                    <a:pt x="428" y="239"/>
                  </a:lnTo>
                  <a:lnTo>
                    <a:pt x="426" y="217"/>
                  </a:lnTo>
                  <a:lnTo>
                    <a:pt x="430" y="177"/>
                  </a:lnTo>
                  <a:lnTo>
                    <a:pt x="442" y="140"/>
                  </a:lnTo>
                  <a:lnTo>
                    <a:pt x="461" y="107"/>
                  </a:lnTo>
                  <a:lnTo>
                    <a:pt x="485" y="76"/>
                  </a:lnTo>
                  <a:lnTo>
                    <a:pt x="515" y="52"/>
                  </a:lnTo>
                  <a:lnTo>
                    <a:pt x="549" y="33"/>
                  </a:lnTo>
                  <a:lnTo>
                    <a:pt x="586" y="22"/>
                  </a:lnTo>
                  <a:lnTo>
                    <a:pt x="626" y="18"/>
                  </a:lnTo>
                  <a:lnTo>
                    <a:pt x="666" y="22"/>
                  </a:lnTo>
                  <a:lnTo>
                    <a:pt x="703" y="33"/>
                  </a:lnTo>
                  <a:lnTo>
                    <a:pt x="736" y="52"/>
                  </a:lnTo>
                  <a:lnTo>
                    <a:pt x="767" y="76"/>
                  </a:lnTo>
                  <a:lnTo>
                    <a:pt x="791" y="107"/>
                  </a:lnTo>
                  <a:lnTo>
                    <a:pt x="810" y="140"/>
                  </a:lnTo>
                  <a:lnTo>
                    <a:pt x="821" y="177"/>
                  </a:lnTo>
                  <a:lnTo>
                    <a:pt x="825" y="217"/>
                  </a:lnTo>
                  <a:lnTo>
                    <a:pt x="822" y="247"/>
                  </a:lnTo>
                  <a:lnTo>
                    <a:pt x="816" y="275"/>
                  </a:lnTo>
                  <a:lnTo>
                    <a:pt x="805" y="303"/>
                  </a:lnTo>
                  <a:lnTo>
                    <a:pt x="791" y="328"/>
                  </a:lnTo>
                  <a:lnTo>
                    <a:pt x="772" y="351"/>
                  </a:lnTo>
                  <a:lnTo>
                    <a:pt x="750" y="371"/>
                  </a:lnTo>
                  <a:lnTo>
                    <a:pt x="726" y="388"/>
                  </a:lnTo>
                  <a:lnTo>
                    <a:pt x="700" y="401"/>
                  </a:lnTo>
                  <a:close/>
                </a:path>
              </a:pathLst>
            </a:custGeom>
            <a:solidFill>
              <a:srgbClr val="000000"/>
            </a:solidFill>
            <a:ln w="9525">
              <a:noFill/>
              <a:round/>
              <a:headEnd/>
              <a:tailEnd/>
            </a:ln>
          </p:spPr>
          <p:txBody>
            <a:bodyPr/>
            <a:lstStyle/>
            <a:p>
              <a:endParaRPr lang="en-US">
                <a:latin typeface="Cambria" pitchFamily="18" charset="0"/>
              </a:endParaRPr>
            </a:p>
          </p:txBody>
        </p:sp>
        <p:sp>
          <p:nvSpPr>
            <p:cNvPr id="26673" name="Freeform 194"/>
            <p:cNvSpPr>
              <a:spLocks/>
            </p:cNvSpPr>
            <p:nvPr/>
          </p:nvSpPr>
          <p:spPr bwMode="auto">
            <a:xfrm>
              <a:off x="3431" y="2652"/>
              <a:ext cx="195" cy="181"/>
            </a:xfrm>
            <a:custGeom>
              <a:avLst/>
              <a:gdLst>
                <a:gd name="T0" fmla="*/ 443 w 583"/>
                <a:gd name="T1" fmla="*/ 292 h 545"/>
                <a:gd name="T2" fmla="*/ 473 w 583"/>
                <a:gd name="T3" fmla="*/ 301 h 545"/>
                <a:gd name="T4" fmla="*/ 501 w 583"/>
                <a:gd name="T5" fmla="*/ 310 h 545"/>
                <a:gd name="T6" fmla="*/ 529 w 583"/>
                <a:gd name="T7" fmla="*/ 279 h 545"/>
                <a:gd name="T8" fmla="*/ 567 w 583"/>
                <a:gd name="T9" fmla="*/ 239 h 545"/>
                <a:gd name="T10" fmla="*/ 578 w 583"/>
                <a:gd name="T11" fmla="*/ 212 h 545"/>
                <a:gd name="T12" fmla="*/ 555 w 583"/>
                <a:gd name="T13" fmla="*/ 171 h 545"/>
                <a:gd name="T14" fmla="*/ 536 w 583"/>
                <a:gd name="T15" fmla="*/ 135 h 545"/>
                <a:gd name="T16" fmla="*/ 534 w 583"/>
                <a:gd name="T17" fmla="*/ 123 h 545"/>
                <a:gd name="T18" fmla="*/ 553 w 583"/>
                <a:gd name="T19" fmla="*/ 87 h 545"/>
                <a:gd name="T20" fmla="*/ 538 w 583"/>
                <a:gd name="T21" fmla="*/ 38 h 545"/>
                <a:gd name="T22" fmla="*/ 536 w 583"/>
                <a:gd name="T23" fmla="*/ 37 h 545"/>
                <a:gd name="T24" fmla="*/ 519 w 583"/>
                <a:gd name="T25" fmla="*/ 24 h 545"/>
                <a:gd name="T26" fmla="*/ 496 w 583"/>
                <a:gd name="T27" fmla="*/ 19 h 545"/>
                <a:gd name="T28" fmla="*/ 477 w 583"/>
                <a:gd name="T29" fmla="*/ 25 h 545"/>
                <a:gd name="T30" fmla="*/ 491 w 583"/>
                <a:gd name="T31" fmla="*/ 37 h 545"/>
                <a:gd name="T32" fmla="*/ 511 w 583"/>
                <a:gd name="T33" fmla="*/ 40 h 545"/>
                <a:gd name="T34" fmla="*/ 531 w 583"/>
                <a:gd name="T35" fmla="*/ 61 h 545"/>
                <a:gd name="T36" fmla="*/ 525 w 583"/>
                <a:gd name="T37" fmla="*/ 99 h 545"/>
                <a:gd name="T38" fmla="*/ 507 w 583"/>
                <a:gd name="T39" fmla="*/ 110 h 545"/>
                <a:gd name="T40" fmla="*/ 487 w 583"/>
                <a:gd name="T41" fmla="*/ 109 h 545"/>
                <a:gd name="T42" fmla="*/ 471 w 583"/>
                <a:gd name="T43" fmla="*/ 97 h 545"/>
                <a:gd name="T44" fmla="*/ 464 w 583"/>
                <a:gd name="T45" fmla="*/ 82 h 545"/>
                <a:gd name="T46" fmla="*/ 443 w 583"/>
                <a:gd name="T47" fmla="*/ 64 h 545"/>
                <a:gd name="T48" fmla="*/ 423 w 583"/>
                <a:gd name="T49" fmla="*/ 44 h 545"/>
                <a:gd name="T50" fmla="*/ 410 w 583"/>
                <a:gd name="T51" fmla="*/ 29 h 545"/>
                <a:gd name="T52" fmla="*/ 409 w 583"/>
                <a:gd name="T53" fmla="*/ 29 h 545"/>
                <a:gd name="T54" fmla="*/ 382 w 583"/>
                <a:gd name="T55" fmla="*/ 16 h 545"/>
                <a:gd name="T56" fmla="*/ 358 w 583"/>
                <a:gd name="T57" fmla="*/ 5 h 545"/>
                <a:gd name="T58" fmla="*/ 340 w 583"/>
                <a:gd name="T59" fmla="*/ 7 h 545"/>
                <a:gd name="T60" fmla="*/ 305 w 583"/>
                <a:gd name="T61" fmla="*/ 44 h 545"/>
                <a:gd name="T62" fmla="*/ 271 w 583"/>
                <a:gd name="T63" fmla="*/ 81 h 545"/>
                <a:gd name="T64" fmla="*/ 278 w 583"/>
                <a:gd name="T65" fmla="*/ 125 h 545"/>
                <a:gd name="T66" fmla="*/ 290 w 583"/>
                <a:gd name="T67" fmla="*/ 158 h 545"/>
                <a:gd name="T68" fmla="*/ 286 w 583"/>
                <a:gd name="T69" fmla="*/ 171 h 545"/>
                <a:gd name="T70" fmla="*/ 272 w 583"/>
                <a:gd name="T71" fmla="*/ 186 h 545"/>
                <a:gd name="T72" fmla="*/ 267 w 583"/>
                <a:gd name="T73" fmla="*/ 217 h 545"/>
                <a:gd name="T74" fmla="*/ 267 w 583"/>
                <a:gd name="T75" fmla="*/ 239 h 545"/>
                <a:gd name="T76" fmla="*/ 262 w 583"/>
                <a:gd name="T77" fmla="*/ 248 h 545"/>
                <a:gd name="T78" fmla="*/ 239 w 583"/>
                <a:gd name="T79" fmla="*/ 272 h 545"/>
                <a:gd name="T80" fmla="*/ 182 w 583"/>
                <a:gd name="T81" fmla="*/ 333 h 545"/>
                <a:gd name="T82" fmla="*/ 113 w 583"/>
                <a:gd name="T83" fmla="*/ 409 h 545"/>
                <a:gd name="T84" fmla="*/ 47 w 583"/>
                <a:gd name="T85" fmla="*/ 478 h 545"/>
                <a:gd name="T86" fmla="*/ 5 w 583"/>
                <a:gd name="T87" fmla="*/ 524 h 545"/>
                <a:gd name="T88" fmla="*/ 2 w 583"/>
                <a:gd name="T89" fmla="*/ 536 h 545"/>
                <a:gd name="T90" fmla="*/ 280 w 583"/>
                <a:gd name="T91" fmla="*/ 252 h 545"/>
                <a:gd name="T92" fmla="*/ 349 w 583"/>
                <a:gd name="T93" fmla="*/ 317 h 545"/>
                <a:gd name="T94" fmla="*/ 353 w 583"/>
                <a:gd name="T95" fmla="*/ 316 h 545"/>
                <a:gd name="T96" fmla="*/ 362 w 583"/>
                <a:gd name="T97" fmla="*/ 316 h 545"/>
                <a:gd name="T98" fmla="*/ 383 w 583"/>
                <a:gd name="T99" fmla="*/ 316 h 545"/>
                <a:gd name="T100" fmla="*/ 397 w 583"/>
                <a:gd name="T101" fmla="*/ 315 h 545"/>
                <a:gd name="T102" fmla="*/ 409 w 583"/>
                <a:gd name="T103" fmla="*/ 303 h 545"/>
                <a:gd name="T104" fmla="*/ 416 w 583"/>
                <a:gd name="T105" fmla="*/ 296 h 545"/>
                <a:gd name="T106" fmla="*/ 421 w 583"/>
                <a:gd name="T107" fmla="*/ 291 h 545"/>
                <a:gd name="T108" fmla="*/ 435 w 583"/>
                <a:gd name="T109" fmla="*/ 290 h 5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3"/>
                <a:gd name="T166" fmla="*/ 0 h 545"/>
                <a:gd name="T167" fmla="*/ 583 w 583"/>
                <a:gd name="T168" fmla="*/ 545 h 5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3" h="545">
                  <a:moveTo>
                    <a:pt x="435" y="290"/>
                  </a:moveTo>
                  <a:lnTo>
                    <a:pt x="438" y="291"/>
                  </a:lnTo>
                  <a:lnTo>
                    <a:pt x="443" y="292"/>
                  </a:lnTo>
                  <a:lnTo>
                    <a:pt x="452" y="295"/>
                  </a:lnTo>
                  <a:lnTo>
                    <a:pt x="463" y="297"/>
                  </a:lnTo>
                  <a:lnTo>
                    <a:pt x="473" y="301"/>
                  </a:lnTo>
                  <a:lnTo>
                    <a:pt x="485" y="305"/>
                  </a:lnTo>
                  <a:lnTo>
                    <a:pt x="493" y="307"/>
                  </a:lnTo>
                  <a:lnTo>
                    <a:pt x="501" y="310"/>
                  </a:lnTo>
                  <a:lnTo>
                    <a:pt x="507" y="303"/>
                  </a:lnTo>
                  <a:lnTo>
                    <a:pt x="517" y="292"/>
                  </a:lnTo>
                  <a:lnTo>
                    <a:pt x="529" y="279"/>
                  </a:lnTo>
                  <a:lnTo>
                    <a:pt x="541" y="266"/>
                  </a:lnTo>
                  <a:lnTo>
                    <a:pt x="554" y="252"/>
                  </a:lnTo>
                  <a:lnTo>
                    <a:pt x="567" y="239"/>
                  </a:lnTo>
                  <a:lnTo>
                    <a:pt x="577" y="229"/>
                  </a:lnTo>
                  <a:lnTo>
                    <a:pt x="583" y="221"/>
                  </a:lnTo>
                  <a:lnTo>
                    <a:pt x="578" y="212"/>
                  </a:lnTo>
                  <a:lnTo>
                    <a:pt x="572" y="200"/>
                  </a:lnTo>
                  <a:lnTo>
                    <a:pt x="564" y="186"/>
                  </a:lnTo>
                  <a:lnTo>
                    <a:pt x="555" y="171"/>
                  </a:lnTo>
                  <a:lnTo>
                    <a:pt x="548" y="155"/>
                  </a:lnTo>
                  <a:lnTo>
                    <a:pt x="541" y="144"/>
                  </a:lnTo>
                  <a:lnTo>
                    <a:pt x="536" y="135"/>
                  </a:lnTo>
                  <a:lnTo>
                    <a:pt x="535" y="133"/>
                  </a:lnTo>
                  <a:lnTo>
                    <a:pt x="534" y="128"/>
                  </a:lnTo>
                  <a:lnTo>
                    <a:pt x="534" y="123"/>
                  </a:lnTo>
                  <a:lnTo>
                    <a:pt x="535" y="116"/>
                  </a:lnTo>
                  <a:lnTo>
                    <a:pt x="538" y="112"/>
                  </a:lnTo>
                  <a:lnTo>
                    <a:pt x="553" y="87"/>
                  </a:lnTo>
                  <a:lnTo>
                    <a:pt x="553" y="66"/>
                  </a:lnTo>
                  <a:lnTo>
                    <a:pt x="547" y="48"/>
                  </a:lnTo>
                  <a:lnTo>
                    <a:pt x="538" y="38"/>
                  </a:lnTo>
                  <a:lnTo>
                    <a:pt x="536" y="37"/>
                  </a:lnTo>
                  <a:lnTo>
                    <a:pt x="535" y="35"/>
                  </a:lnTo>
                  <a:lnTo>
                    <a:pt x="526" y="29"/>
                  </a:lnTo>
                  <a:lnTo>
                    <a:pt x="519" y="24"/>
                  </a:lnTo>
                  <a:lnTo>
                    <a:pt x="511" y="20"/>
                  </a:lnTo>
                  <a:lnTo>
                    <a:pt x="504" y="19"/>
                  </a:lnTo>
                  <a:lnTo>
                    <a:pt x="496" y="19"/>
                  </a:lnTo>
                  <a:lnTo>
                    <a:pt x="490" y="20"/>
                  </a:lnTo>
                  <a:lnTo>
                    <a:pt x="483" y="23"/>
                  </a:lnTo>
                  <a:lnTo>
                    <a:pt x="477" y="25"/>
                  </a:lnTo>
                  <a:lnTo>
                    <a:pt x="482" y="29"/>
                  </a:lnTo>
                  <a:lnTo>
                    <a:pt x="487" y="33"/>
                  </a:lnTo>
                  <a:lnTo>
                    <a:pt x="491" y="37"/>
                  </a:lnTo>
                  <a:lnTo>
                    <a:pt x="496" y="39"/>
                  </a:lnTo>
                  <a:lnTo>
                    <a:pt x="504" y="39"/>
                  </a:lnTo>
                  <a:lnTo>
                    <a:pt x="511" y="40"/>
                  </a:lnTo>
                  <a:lnTo>
                    <a:pt x="517" y="44"/>
                  </a:lnTo>
                  <a:lnTo>
                    <a:pt x="524" y="49"/>
                  </a:lnTo>
                  <a:lnTo>
                    <a:pt x="531" y="61"/>
                  </a:lnTo>
                  <a:lnTo>
                    <a:pt x="535" y="73"/>
                  </a:lnTo>
                  <a:lnTo>
                    <a:pt x="533" y="87"/>
                  </a:lnTo>
                  <a:lnTo>
                    <a:pt x="525" y="99"/>
                  </a:lnTo>
                  <a:lnTo>
                    <a:pt x="520" y="104"/>
                  </a:lnTo>
                  <a:lnTo>
                    <a:pt x="514" y="107"/>
                  </a:lnTo>
                  <a:lnTo>
                    <a:pt x="507" y="110"/>
                  </a:lnTo>
                  <a:lnTo>
                    <a:pt x="501" y="110"/>
                  </a:lnTo>
                  <a:lnTo>
                    <a:pt x="493" y="110"/>
                  </a:lnTo>
                  <a:lnTo>
                    <a:pt x="487" y="109"/>
                  </a:lnTo>
                  <a:lnTo>
                    <a:pt x="481" y="105"/>
                  </a:lnTo>
                  <a:lnTo>
                    <a:pt x="474" y="101"/>
                  </a:lnTo>
                  <a:lnTo>
                    <a:pt x="471" y="97"/>
                  </a:lnTo>
                  <a:lnTo>
                    <a:pt x="468" y="92"/>
                  </a:lnTo>
                  <a:lnTo>
                    <a:pt x="466" y="87"/>
                  </a:lnTo>
                  <a:lnTo>
                    <a:pt x="464" y="82"/>
                  </a:lnTo>
                  <a:lnTo>
                    <a:pt x="457" y="77"/>
                  </a:lnTo>
                  <a:lnTo>
                    <a:pt x="449" y="71"/>
                  </a:lnTo>
                  <a:lnTo>
                    <a:pt x="443" y="64"/>
                  </a:lnTo>
                  <a:lnTo>
                    <a:pt x="435" y="58"/>
                  </a:lnTo>
                  <a:lnTo>
                    <a:pt x="429" y="50"/>
                  </a:lnTo>
                  <a:lnTo>
                    <a:pt x="423" y="44"/>
                  </a:lnTo>
                  <a:lnTo>
                    <a:pt x="416" y="37"/>
                  </a:lnTo>
                  <a:lnTo>
                    <a:pt x="411" y="29"/>
                  </a:lnTo>
                  <a:lnTo>
                    <a:pt x="410" y="29"/>
                  </a:lnTo>
                  <a:lnTo>
                    <a:pt x="409" y="29"/>
                  </a:lnTo>
                  <a:lnTo>
                    <a:pt x="400" y="25"/>
                  </a:lnTo>
                  <a:lnTo>
                    <a:pt x="391" y="20"/>
                  </a:lnTo>
                  <a:lnTo>
                    <a:pt x="382" y="16"/>
                  </a:lnTo>
                  <a:lnTo>
                    <a:pt x="373" y="13"/>
                  </a:lnTo>
                  <a:lnTo>
                    <a:pt x="366" y="9"/>
                  </a:lnTo>
                  <a:lnTo>
                    <a:pt x="358" y="5"/>
                  </a:lnTo>
                  <a:lnTo>
                    <a:pt x="352" y="2"/>
                  </a:lnTo>
                  <a:lnTo>
                    <a:pt x="347" y="0"/>
                  </a:lnTo>
                  <a:lnTo>
                    <a:pt x="340" y="7"/>
                  </a:lnTo>
                  <a:lnTo>
                    <a:pt x="330" y="18"/>
                  </a:lnTo>
                  <a:lnTo>
                    <a:pt x="318" y="30"/>
                  </a:lnTo>
                  <a:lnTo>
                    <a:pt x="305" y="44"/>
                  </a:lnTo>
                  <a:lnTo>
                    <a:pt x="292" y="58"/>
                  </a:lnTo>
                  <a:lnTo>
                    <a:pt x="281" y="71"/>
                  </a:lnTo>
                  <a:lnTo>
                    <a:pt x="271" y="81"/>
                  </a:lnTo>
                  <a:lnTo>
                    <a:pt x="264" y="87"/>
                  </a:lnTo>
                  <a:lnTo>
                    <a:pt x="271" y="104"/>
                  </a:lnTo>
                  <a:lnTo>
                    <a:pt x="278" y="125"/>
                  </a:lnTo>
                  <a:lnTo>
                    <a:pt x="286" y="145"/>
                  </a:lnTo>
                  <a:lnTo>
                    <a:pt x="288" y="153"/>
                  </a:lnTo>
                  <a:lnTo>
                    <a:pt x="290" y="158"/>
                  </a:lnTo>
                  <a:lnTo>
                    <a:pt x="290" y="162"/>
                  </a:lnTo>
                  <a:lnTo>
                    <a:pt x="288" y="167"/>
                  </a:lnTo>
                  <a:lnTo>
                    <a:pt x="286" y="171"/>
                  </a:lnTo>
                  <a:lnTo>
                    <a:pt x="283" y="173"/>
                  </a:lnTo>
                  <a:lnTo>
                    <a:pt x="278" y="178"/>
                  </a:lnTo>
                  <a:lnTo>
                    <a:pt x="272" y="186"/>
                  </a:lnTo>
                  <a:lnTo>
                    <a:pt x="266" y="192"/>
                  </a:lnTo>
                  <a:lnTo>
                    <a:pt x="266" y="204"/>
                  </a:lnTo>
                  <a:lnTo>
                    <a:pt x="267" y="217"/>
                  </a:lnTo>
                  <a:lnTo>
                    <a:pt x="267" y="230"/>
                  </a:lnTo>
                  <a:lnTo>
                    <a:pt x="267" y="235"/>
                  </a:lnTo>
                  <a:lnTo>
                    <a:pt x="267" y="239"/>
                  </a:lnTo>
                  <a:lnTo>
                    <a:pt x="266" y="242"/>
                  </a:lnTo>
                  <a:lnTo>
                    <a:pt x="264" y="245"/>
                  </a:lnTo>
                  <a:lnTo>
                    <a:pt x="262" y="248"/>
                  </a:lnTo>
                  <a:lnTo>
                    <a:pt x="259" y="250"/>
                  </a:lnTo>
                  <a:lnTo>
                    <a:pt x="252" y="259"/>
                  </a:lnTo>
                  <a:lnTo>
                    <a:pt x="239" y="272"/>
                  </a:lnTo>
                  <a:lnTo>
                    <a:pt x="223" y="290"/>
                  </a:lnTo>
                  <a:lnTo>
                    <a:pt x="204" y="310"/>
                  </a:lnTo>
                  <a:lnTo>
                    <a:pt x="182" y="333"/>
                  </a:lnTo>
                  <a:lnTo>
                    <a:pt x="159" y="357"/>
                  </a:lnTo>
                  <a:lnTo>
                    <a:pt x="137" y="382"/>
                  </a:lnTo>
                  <a:lnTo>
                    <a:pt x="113" y="409"/>
                  </a:lnTo>
                  <a:lnTo>
                    <a:pt x="88" y="433"/>
                  </a:lnTo>
                  <a:lnTo>
                    <a:pt x="67" y="457"/>
                  </a:lnTo>
                  <a:lnTo>
                    <a:pt x="47" y="478"/>
                  </a:lnTo>
                  <a:lnTo>
                    <a:pt x="29" y="497"/>
                  </a:lnTo>
                  <a:lnTo>
                    <a:pt x="15" y="512"/>
                  </a:lnTo>
                  <a:lnTo>
                    <a:pt x="5" y="524"/>
                  </a:lnTo>
                  <a:lnTo>
                    <a:pt x="0" y="529"/>
                  </a:lnTo>
                  <a:lnTo>
                    <a:pt x="1" y="532"/>
                  </a:lnTo>
                  <a:lnTo>
                    <a:pt x="2" y="536"/>
                  </a:lnTo>
                  <a:lnTo>
                    <a:pt x="4" y="540"/>
                  </a:lnTo>
                  <a:lnTo>
                    <a:pt x="5" y="545"/>
                  </a:lnTo>
                  <a:lnTo>
                    <a:pt x="280" y="252"/>
                  </a:lnTo>
                  <a:lnTo>
                    <a:pt x="307" y="278"/>
                  </a:lnTo>
                  <a:lnTo>
                    <a:pt x="315" y="285"/>
                  </a:lnTo>
                  <a:lnTo>
                    <a:pt x="349" y="317"/>
                  </a:lnTo>
                  <a:lnTo>
                    <a:pt x="350" y="317"/>
                  </a:lnTo>
                  <a:lnTo>
                    <a:pt x="352" y="316"/>
                  </a:lnTo>
                  <a:lnTo>
                    <a:pt x="353" y="316"/>
                  </a:lnTo>
                  <a:lnTo>
                    <a:pt x="354" y="316"/>
                  </a:lnTo>
                  <a:lnTo>
                    <a:pt x="357" y="316"/>
                  </a:lnTo>
                  <a:lnTo>
                    <a:pt x="362" y="316"/>
                  </a:lnTo>
                  <a:lnTo>
                    <a:pt x="368" y="316"/>
                  </a:lnTo>
                  <a:lnTo>
                    <a:pt x="377" y="316"/>
                  </a:lnTo>
                  <a:lnTo>
                    <a:pt x="383" y="316"/>
                  </a:lnTo>
                  <a:lnTo>
                    <a:pt x="388" y="315"/>
                  </a:lnTo>
                  <a:lnTo>
                    <a:pt x="393" y="315"/>
                  </a:lnTo>
                  <a:lnTo>
                    <a:pt x="397" y="315"/>
                  </a:lnTo>
                  <a:lnTo>
                    <a:pt x="401" y="311"/>
                  </a:lnTo>
                  <a:lnTo>
                    <a:pt x="405" y="307"/>
                  </a:lnTo>
                  <a:lnTo>
                    <a:pt x="409" y="303"/>
                  </a:lnTo>
                  <a:lnTo>
                    <a:pt x="412" y="300"/>
                  </a:lnTo>
                  <a:lnTo>
                    <a:pt x="414" y="297"/>
                  </a:lnTo>
                  <a:lnTo>
                    <a:pt x="416" y="296"/>
                  </a:lnTo>
                  <a:lnTo>
                    <a:pt x="417" y="295"/>
                  </a:lnTo>
                  <a:lnTo>
                    <a:pt x="421" y="291"/>
                  </a:lnTo>
                  <a:lnTo>
                    <a:pt x="425" y="290"/>
                  </a:lnTo>
                  <a:lnTo>
                    <a:pt x="430" y="288"/>
                  </a:lnTo>
                  <a:lnTo>
                    <a:pt x="435" y="290"/>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74" name="Freeform 195"/>
            <p:cNvSpPr>
              <a:spLocks/>
            </p:cNvSpPr>
            <p:nvPr/>
          </p:nvSpPr>
          <p:spPr bwMode="auto">
            <a:xfrm>
              <a:off x="3444" y="2751"/>
              <a:ext cx="99" cy="95"/>
            </a:xfrm>
            <a:custGeom>
              <a:avLst/>
              <a:gdLst>
                <a:gd name="T0" fmla="*/ 8 w 298"/>
                <a:gd name="T1" fmla="*/ 285 h 285"/>
                <a:gd name="T2" fmla="*/ 27 w 298"/>
                <a:gd name="T3" fmla="*/ 284 h 285"/>
                <a:gd name="T4" fmla="*/ 46 w 298"/>
                <a:gd name="T5" fmla="*/ 282 h 285"/>
                <a:gd name="T6" fmla="*/ 60 w 298"/>
                <a:gd name="T7" fmla="*/ 282 h 285"/>
                <a:gd name="T8" fmla="*/ 68 w 298"/>
                <a:gd name="T9" fmla="*/ 279 h 285"/>
                <a:gd name="T10" fmla="*/ 74 w 298"/>
                <a:gd name="T11" fmla="*/ 271 h 285"/>
                <a:gd name="T12" fmla="*/ 78 w 298"/>
                <a:gd name="T13" fmla="*/ 256 h 285"/>
                <a:gd name="T14" fmla="*/ 77 w 298"/>
                <a:gd name="T15" fmla="*/ 228 h 285"/>
                <a:gd name="T16" fmla="*/ 77 w 298"/>
                <a:gd name="T17" fmla="*/ 219 h 285"/>
                <a:gd name="T18" fmla="*/ 79 w 298"/>
                <a:gd name="T19" fmla="*/ 213 h 285"/>
                <a:gd name="T20" fmla="*/ 84 w 298"/>
                <a:gd name="T21" fmla="*/ 209 h 285"/>
                <a:gd name="T22" fmla="*/ 91 w 298"/>
                <a:gd name="T23" fmla="*/ 205 h 285"/>
                <a:gd name="T24" fmla="*/ 96 w 298"/>
                <a:gd name="T25" fmla="*/ 205 h 285"/>
                <a:gd name="T26" fmla="*/ 106 w 298"/>
                <a:gd name="T27" fmla="*/ 205 h 285"/>
                <a:gd name="T28" fmla="*/ 120 w 298"/>
                <a:gd name="T29" fmla="*/ 204 h 285"/>
                <a:gd name="T30" fmla="*/ 132 w 298"/>
                <a:gd name="T31" fmla="*/ 204 h 285"/>
                <a:gd name="T32" fmla="*/ 140 w 298"/>
                <a:gd name="T33" fmla="*/ 201 h 285"/>
                <a:gd name="T34" fmla="*/ 144 w 298"/>
                <a:gd name="T35" fmla="*/ 198 h 285"/>
                <a:gd name="T36" fmla="*/ 141 w 298"/>
                <a:gd name="T37" fmla="*/ 180 h 285"/>
                <a:gd name="T38" fmla="*/ 144 w 298"/>
                <a:gd name="T39" fmla="*/ 148 h 285"/>
                <a:gd name="T40" fmla="*/ 160 w 298"/>
                <a:gd name="T41" fmla="*/ 127 h 285"/>
                <a:gd name="T42" fmla="*/ 174 w 298"/>
                <a:gd name="T43" fmla="*/ 119 h 285"/>
                <a:gd name="T44" fmla="*/ 189 w 298"/>
                <a:gd name="T45" fmla="*/ 115 h 285"/>
                <a:gd name="T46" fmla="*/ 207 w 298"/>
                <a:gd name="T47" fmla="*/ 115 h 285"/>
                <a:gd name="T48" fmla="*/ 220 w 298"/>
                <a:gd name="T49" fmla="*/ 115 h 285"/>
                <a:gd name="T50" fmla="*/ 224 w 298"/>
                <a:gd name="T51" fmla="*/ 112 h 285"/>
                <a:gd name="T52" fmla="*/ 226 w 298"/>
                <a:gd name="T53" fmla="*/ 98 h 285"/>
                <a:gd name="T54" fmla="*/ 225 w 298"/>
                <a:gd name="T55" fmla="*/ 71 h 285"/>
                <a:gd name="T56" fmla="*/ 225 w 298"/>
                <a:gd name="T57" fmla="*/ 62 h 285"/>
                <a:gd name="T58" fmla="*/ 227 w 298"/>
                <a:gd name="T59" fmla="*/ 56 h 285"/>
                <a:gd name="T60" fmla="*/ 231 w 298"/>
                <a:gd name="T61" fmla="*/ 51 h 285"/>
                <a:gd name="T62" fmla="*/ 237 w 298"/>
                <a:gd name="T63" fmla="*/ 48 h 285"/>
                <a:gd name="T64" fmla="*/ 243 w 298"/>
                <a:gd name="T65" fmla="*/ 47 h 285"/>
                <a:gd name="T66" fmla="*/ 253 w 298"/>
                <a:gd name="T67" fmla="*/ 47 h 285"/>
                <a:gd name="T68" fmla="*/ 267 w 298"/>
                <a:gd name="T69" fmla="*/ 47 h 285"/>
                <a:gd name="T70" fmla="*/ 281 w 298"/>
                <a:gd name="T71" fmla="*/ 46 h 285"/>
                <a:gd name="T72" fmla="*/ 288 w 298"/>
                <a:gd name="T73" fmla="*/ 43 h 285"/>
                <a:gd name="T74" fmla="*/ 294 w 298"/>
                <a:gd name="T75" fmla="*/ 36 h 285"/>
                <a:gd name="T76" fmla="*/ 265 w 298"/>
                <a:gd name="T77" fmla="*/ 0 h 2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8"/>
                <a:gd name="T118" fmla="*/ 0 h 285"/>
                <a:gd name="T119" fmla="*/ 298 w 298"/>
                <a:gd name="T120" fmla="*/ 285 h 2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8" h="285">
                  <a:moveTo>
                    <a:pt x="0" y="285"/>
                  </a:moveTo>
                  <a:lnTo>
                    <a:pt x="8" y="285"/>
                  </a:lnTo>
                  <a:lnTo>
                    <a:pt x="19" y="284"/>
                  </a:lnTo>
                  <a:lnTo>
                    <a:pt x="27" y="284"/>
                  </a:lnTo>
                  <a:lnTo>
                    <a:pt x="38" y="284"/>
                  </a:lnTo>
                  <a:lnTo>
                    <a:pt x="46" y="282"/>
                  </a:lnTo>
                  <a:lnTo>
                    <a:pt x="54" y="282"/>
                  </a:lnTo>
                  <a:lnTo>
                    <a:pt x="60" y="282"/>
                  </a:lnTo>
                  <a:lnTo>
                    <a:pt x="64" y="282"/>
                  </a:lnTo>
                  <a:lnTo>
                    <a:pt x="68" y="279"/>
                  </a:lnTo>
                  <a:lnTo>
                    <a:pt x="72" y="275"/>
                  </a:lnTo>
                  <a:lnTo>
                    <a:pt x="74" y="271"/>
                  </a:lnTo>
                  <a:lnTo>
                    <a:pt x="78" y="267"/>
                  </a:lnTo>
                  <a:lnTo>
                    <a:pt x="78" y="256"/>
                  </a:lnTo>
                  <a:lnTo>
                    <a:pt x="78" y="241"/>
                  </a:lnTo>
                  <a:lnTo>
                    <a:pt x="77" y="228"/>
                  </a:lnTo>
                  <a:lnTo>
                    <a:pt x="77" y="223"/>
                  </a:lnTo>
                  <a:lnTo>
                    <a:pt x="77" y="219"/>
                  </a:lnTo>
                  <a:lnTo>
                    <a:pt x="78" y="217"/>
                  </a:lnTo>
                  <a:lnTo>
                    <a:pt x="79" y="213"/>
                  </a:lnTo>
                  <a:lnTo>
                    <a:pt x="82" y="210"/>
                  </a:lnTo>
                  <a:lnTo>
                    <a:pt x="84" y="209"/>
                  </a:lnTo>
                  <a:lnTo>
                    <a:pt x="87" y="206"/>
                  </a:lnTo>
                  <a:lnTo>
                    <a:pt x="91" y="205"/>
                  </a:lnTo>
                  <a:lnTo>
                    <a:pt x="95" y="205"/>
                  </a:lnTo>
                  <a:lnTo>
                    <a:pt x="96" y="205"/>
                  </a:lnTo>
                  <a:lnTo>
                    <a:pt x="100" y="205"/>
                  </a:lnTo>
                  <a:lnTo>
                    <a:pt x="106" y="205"/>
                  </a:lnTo>
                  <a:lnTo>
                    <a:pt x="112" y="204"/>
                  </a:lnTo>
                  <a:lnTo>
                    <a:pt x="120" y="204"/>
                  </a:lnTo>
                  <a:lnTo>
                    <a:pt x="126" y="204"/>
                  </a:lnTo>
                  <a:lnTo>
                    <a:pt x="132" y="204"/>
                  </a:lnTo>
                  <a:lnTo>
                    <a:pt x="138" y="204"/>
                  </a:lnTo>
                  <a:lnTo>
                    <a:pt x="140" y="201"/>
                  </a:lnTo>
                  <a:lnTo>
                    <a:pt x="141" y="199"/>
                  </a:lnTo>
                  <a:lnTo>
                    <a:pt x="144" y="198"/>
                  </a:lnTo>
                  <a:lnTo>
                    <a:pt x="148" y="194"/>
                  </a:lnTo>
                  <a:lnTo>
                    <a:pt x="141" y="180"/>
                  </a:lnTo>
                  <a:lnTo>
                    <a:pt x="140" y="165"/>
                  </a:lnTo>
                  <a:lnTo>
                    <a:pt x="144" y="148"/>
                  </a:lnTo>
                  <a:lnTo>
                    <a:pt x="155" y="132"/>
                  </a:lnTo>
                  <a:lnTo>
                    <a:pt x="160" y="127"/>
                  </a:lnTo>
                  <a:lnTo>
                    <a:pt x="167" y="123"/>
                  </a:lnTo>
                  <a:lnTo>
                    <a:pt x="174" y="119"/>
                  </a:lnTo>
                  <a:lnTo>
                    <a:pt x="182" y="117"/>
                  </a:lnTo>
                  <a:lnTo>
                    <a:pt x="189" y="115"/>
                  </a:lnTo>
                  <a:lnTo>
                    <a:pt x="198" y="114"/>
                  </a:lnTo>
                  <a:lnTo>
                    <a:pt x="207" y="115"/>
                  </a:lnTo>
                  <a:lnTo>
                    <a:pt x="216" y="119"/>
                  </a:lnTo>
                  <a:lnTo>
                    <a:pt x="220" y="115"/>
                  </a:lnTo>
                  <a:lnTo>
                    <a:pt x="221" y="114"/>
                  </a:lnTo>
                  <a:lnTo>
                    <a:pt x="224" y="112"/>
                  </a:lnTo>
                  <a:lnTo>
                    <a:pt x="226" y="109"/>
                  </a:lnTo>
                  <a:lnTo>
                    <a:pt x="226" y="98"/>
                  </a:lnTo>
                  <a:lnTo>
                    <a:pt x="226" y="84"/>
                  </a:lnTo>
                  <a:lnTo>
                    <a:pt x="225" y="71"/>
                  </a:lnTo>
                  <a:lnTo>
                    <a:pt x="225" y="66"/>
                  </a:lnTo>
                  <a:lnTo>
                    <a:pt x="225" y="62"/>
                  </a:lnTo>
                  <a:lnTo>
                    <a:pt x="226" y="58"/>
                  </a:lnTo>
                  <a:lnTo>
                    <a:pt x="227" y="56"/>
                  </a:lnTo>
                  <a:lnTo>
                    <a:pt x="229" y="53"/>
                  </a:lnTo>
                  <a:lnTo>
                    <a:pt x="231" y="51"/>
                  </a:lnTo>
                  <a:lnTo>
                    <a:pt x="235" y="50"/>
                  </a:lnTo>
                  <a:lnTo>
                    <a:pt x="237" y="48"/>
                  </a:lnTo>
                  <a:lnTo>
                    <a:pt x="241" y="47"/>
                  </a:lnTo>
                  <a:lnTo>
                    <a:pt x="243" y="47"/>
                  </a:lnTo>
                  <a:lnTo>
                    <a:pt x="246" y="47"/>
                  </a:lnTo>
                  <a:lnTo>
                    <a:pt x="253" y="47"/>
                  </a:lnTo>
                  <a:lnTo>
                    <a:pt x="259" y="47"/>
                  </a:lnTo>
                  <a:lnTo>
                    <a:pt x="267" y="47"/>
                  </a:lnTo>
                  <a:lnTo>
                    <a:pt x="274" y="47"/>
                  </a:lnTo>
                  <a:lnTo>
                    <a:pt x="281" y="46"/>
                  </a:lnTo>
                  <a:lnTo>
                    <a:pt x="286" y="46"/>
                  </a:lnTo>
                  <a:lnTo>
                    <a:pt x="288" y="43"/>
                  </a:lnTo>
                  <a:lnTo>
                    <a:pt x="292" y="39"/>
                  </a:lnTo>
                  <a:lnTo>
                    <a:pt x="294" y="36"/>
                  </a:lnTo>
                  <a:lnTo>
                    <a:pt x="298" y="32"/>
                  </a:lnTo>
                  <a:lnTo>
                    <a:pt x="265" y="0"/>
                  </a:lnTo>
                  <a:lnTo>
                    <a:pt x="0" y="285"/>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75" name="Freeform 196"/>
            <p:cNvSpPr>
              <a:spLocks/>
            </p:cNvSpPr>
            <p:nvPr/>
          </p:nvSpPr>
          <p:spPr bwMode="auto">
            <a:xfrm>
              <a:off x="3436" y="2744"/>
              <a:ext cx="92" cy="100"/>
            </a:xfrm>
            <a:custGeom>
              <a:avLst/>
              <a:gdLst>
                <a:gd name="T0" fmla="*/ 268 w 277"/>
                <a:gd name="T1" fmla="*/ 0 h 300"/>
                <a:gd name="T2" fmla="*/ 264 w 277"/>
                <a:gd name="T3" fmla="*/ 5 h 300"/>
                <a:gd name="T4" fmla="*/ 255 w 277"/>
                <a:gd name="T5" fmla="*/ 14 h 300"/>
                <a:gd name="T6" fmla="*/ 244 w 277"/>
                <a:gd name="T7" fmla="*/ 26 h 300"/>
                <a:gd name="T8" fmla="*/ 229 w 277"/>
                <a:gd name="T9" fmla="*/ 42 h 300"/>
                <a:gd name="T10" fmla="*/ 211 w 277"/>
                <a:gd name="T11" fmla="*/ 61 h 300"/>
                <a:gd name="T12" fmla="*/ 191 w 277"/>
                <a:gd name="T13" fmla="*/ 82 h 300"/>
                <a:gd name="T14" fmla="*/ 170 w 277"/>
                <a:gd name="T15" fmla="*/ 105 h 300"/>
                <a:gd name="T16" fmla="*/ 148 w 277"/>
                <a:gd name="T17" fmla="*/ 128 h 300"/>
                <a:gd name="T18" fmla="*/ 125 w 277"/>
                <a:gd name="T19" fmla="*/ 152 h 300"/>
                <a:gd name="T20" fmla="*/ 103 w 277"/>
                <a:gd name="T21" fmla="*/ 176 h 300"/>
                <a:gd name="T22" fmla="*/ 81 w 277"/>
                <a:gd name="T23" fmla="*/ 200 h 300"/>
                <a:gd name="T24" fmla="*/ 60 w 277"/>
                <a:gd name="T25" fmla="*/ 221 h 300"/>
                <a:gd name="T26" fmla="*/ 41 w 277"/>
                <a:gd name="T27" fmla="*/ 242 h 300"/>
                <a:gd name="T28" fmla="*/ 25 w 277"/>
                <a:gd name="T29" fmla="*/ 259 h 300"/>
                <a:gd name="T30" fmla="*/ 11 w 277"/>
                <a:gd name="T31" fmla="*/ 274 h 300"/>
                <a:gd name="T32" fmla="*/ 0 w 277"/>
                <a:gd name="T33" fmla="*/ 286 h 300"/>
                <a:gd name="T34" fmla="*/ 1 w 277"/>
                <a:gd name="T35" fmla="*/ 290 h 300"/>
                <a:gd name="T36" fmla="*/ 2 w 277"/>
                <a:gd name="T37" fmla="*/ 293 h 300"/>
                <a:gd name="T38" fmla="*/ 3 w 277"/>
                <a:gd name="T39" fmla="*/ 297 h 300"/>
                <a:gd name="T40" fmla="*/ 5 w 277"/>
                <a:gd name="T41" fmla="*/ 300 h 300"/>
                <a:gd name="T42" fmla="*/ 17 w 277"/>
                <a:gd name="T43" fmla="*/ 286 h 300"/>
                <a:gd name="T44" fmla="*/ 32 w 277"/>
                <a:gd name="T45" fmla="*/ 269 h 300"/>
                <a:gd name="T46" fmla="*/ 51 w 277"/>
                <a:gd name="T47" fmla="*/ 250 h 300"/>
                <a:gd name="T48" fmla="*/ 70 w 277"/>
                <a:gd name="T49" fmla="*/ 229 h 300"/>
                <a:gd name="T50" fmla="*/ 92 w 277"/>
                <a:gd name="T51" fmla="*/ 206 h 300"/>
                <a:gd name="T52" fmla="*/ 115 w 277"/>
                <a:gd name="T53" fmla="*/ 182 h 300"/>
                <a:gd name="T54" fmla="*/ 136 w 277"/>
                <a:gd name="T55" fmla="*/ 158 h 300"/>
                <a:gd name="T56" fmla="*/ 159 w 277"/>
                <a:gd name="T57" fmla="*/ 134 h 300"/>
                <a:gd name="T58" fmla="*/ 181 w 277"/>
                <a:gd name="T59" fmla="*/ 110 h 300"/>
                <a:gd name="T60" fmla="*/ 202 w 277"/>
                <a:gd name="T61" fmla="*/ 88 h 300"/>
                <a:gd name="T62" fmla="*/ 221 w 277"/>
                <a:gd name="T63" fmla="*/ 68 h 300"/>
                <a:gd name="T64" fmla="*/ 239 w 277"/>
                <a:gd name="T65" fmla="*/ 49 h 300"/>
                <a:gd name="T66" fmla="*/ 253 w 277"/>
                <a:gd name="T67" fmla="*/ 34 h 300"/>
                <a:gd name="T68" fmla="*/ 264 w 277"/>
                <a:gd name="T69" fmla="*/ 21 h 300"/>
                <a:gd name="T70" fmla="*/ 273 w 277"/>
                <a:gd name="T71" fmla="*/ 13 h 300"/>
                <a:gd name="T72" fmla="*/ 277 w 277"/>
                <a:gd name="T73" fmla="*/ 9 h 300"/>
                <a:gd name="T74" fmla="*/ 274 w 277"/>
                <a:gd name="T75" fmla="*/ 6 h 300"/>
                <a:gd name="T76" fmla="*/ 273 w 277"/>
                <a:gd name="T77" fmla="*/ 4 h 300"/>
                <a:gd name="T78" fmla="*/ 270 w 277"/>
                <a:gd name="T79" fmla="*/ 2 h 300"/>
                <a:gd name="T80" fmla="*/ 268 w 277"/>
                <a:gd name="T81" fmla="*/ 0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300"/>
                <a:gd name="T125" fmla="*/ 277 w 277"/>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300">
                  <a:moveTo>
                    <a:pt x="268" y="0"/>
                  </a:moveTo>
                  <a:lnTo>
                    <a:pt x="264" y="5"/>
                  </a:lnTo>
                  <a:lnTo>
                    <a:pt x="255" y="14"/>
                  </a:lnTo>
                  <a:lnTo>
                    <a:pt x="244" y="26"/>
                  </a:lnTo>
                  <a:lnTo>
                    <a:pt x="229" y="42"/>
                  </a:lnTo>
                  <a:lnTo>
                    <a:pt x="211" y="61"/>
                  </a:lnTo>
                  <a:lnTo>
                    <a:pt x="191" y="82"/>
                  </a:lnTo>
                  <a:lnTo>
                    <a:pt x="170" y="105"/>
                  </a:lnTo>
                  <a:lnTo>
                    <a:pt x="148" y="128"/>
                  </a:lnTo>
                  <a:lnTo>
                    <a:pt x="125" y="152"/>
                  </a:lnTo>
                  <a:lnTo>
                    <a:pt x="103" y="176"/>
                  </a:lnTo>
                  <a:lnTo>
                    <a:pt x="81" y="200"/>
                  </a:lnTo>
                  <a:lnTo>
                    <a:pt x="60" y="221"/>
                  </a:lnTo>
                  <a:lnTo>
                    <a:pt x="41" y="242"/>
                  </a:lnTo>
                  <a:lnTo>
                    <a:pt x="25" y="259"/>
                  </a:lnTo>
                  <a:lnTo>
                    <a:pt x="11" y="274"/>
                  </a:lnTo>
                  <a:lnTo>
                    <a:pt x="0" y="286"/>
                  </a:lnTo>
                  <a:lnTo>
                    <a:pt x="1" y="290"/>
                  </a:lnTo>
                  <a:lnTo>
                    <a:pt x="2" y="293"/>
                  </a:lnTo>
                  <a:lnTo>
                    <a:pt x="3" y="297"/>
                  </a:lnTo>
                  <a:lnTo>
                    <a:pt x="5" y="300"/>
                  </a:lnTo>
                  <a:lnTo>
                    <a:pt x="17" y="286"/>
                  </a:lnTo>
                  <a:lnTo>
                    <a:pt x="32" y="269"/>
                  </a:lnTo>
                  <a:lnTo>
                    <a:pt x="51" y="250"/>
                  </a:lnTo>
                  <a:lnTo>
                    <a:pt x="70" y="229"/>
                  </a:lnTo>
                  <a:lnTo>
                    <a:pt x="92" y="206"/>
                  </a:lnTo>
                  <a:lnTo>
                    <a:pt x="115" y="182"/>
                  </a:lnTo>
                  <a:lnTo>
                    <a:pt x="136" y="158"/>
                  </a:lnTo>
                  <a:lnTo>
                    <a:pt x="159" y="134"/>
                  </a:lnTo>
                  <a:lnTo>
                    <a:pt x="181" y="110"/>
                  </a:lnTo>
                  <a:lnTo>
                    <a:pt x="202" y="88"/>
                  </a:lnTo>
                  <a:lnTo>
                    <a:pt x="221" y="68"/>
                  </a:lnTo>
                  <a:lnTo>
                    <a:pt x="239" y="49"/>
                  </a:lnTo>
                  <a:lnTo>
                    <a:pt x="253" y="34"/>
                  </a:lnTo>
                  <a:lnTo>
                    <a:pt x="264" y="21"/>
                  </a:lnTo>
                  <a:lnTo>
                    <a:pt x="273" y="13"/>
                  </a:lnTo>
                  <a:lnTo>
                    <a:pt x="277" y="9"/>
                  </a:lnTo>
                  <a:lnTo>
                    <a:pt x="274" y="6"/>
                  </a:lnTo>
                  <a:lnTo>
                    <a:pt x="273" y="4"/>
                  </a:lnTo>
                  <a:lnTo>
                    <a:pt x="270" y="2"/>
                  </a:lnTo>
                  <a:lnTo>
                    <a:pt x="268" y="0"/>
                  </a:lnTo>
                  <a:close/>
                </a:path>
              </a:pathLst>
            </a:custGeom>
            <a:solidFill>
              <a:srgbClr val="3F9EFF"/>
            </a:solidFill>
            <a:ln w="9525">
              <a:noFill/>
              <a:round/>
              <a:headEnd/>
              <a:tailEnd/>
            </a:ln>
          </p:spPr>
          <p:txBody>
            <a:bodyPr/>
            <a:lstStyle/>
            <a:p>
              <a:endParaRPr lang="en-US">
                <a:latin typeface="Cambria" pitchFamily="18" charset="0"/>
              </a:endParaRPr>
            </a:p>
          </p:txBody>
        </p:sp>
        <p:sp>
          <p:nvSpPr>
            <p:cNvPr id="26676" name="Freeform 197"/>
            <p:cNvSpPr>
              <a:spLocks/>
            </p:cNvSpPr>
            <p:nvPr/>
          </p:nvSpPr>
          <p:spPr bwMode="auto">
            <a:xfrm>
              <a:off x="3596" y="2780"/>
              <a:ext cx="20" cy="129"/>
            </a:xfrm>
            <a:custGeom>
              <a:avLst/>
              <a:gdLst>
                <a:gd name="T0" fmla="*/ 6 w 59"/>
                <a:gd name="T1" fmla="*/ 383 h 389"/>
                <a:gd name="T2" fmla="*/ 20 w 59"/>
                <a:gd name="T3" fmla="*/ 370 h 389"/>
                <a:gd name="T4" fmla="*/ 34 w 59"/>
                <a:gd name="T5" fmla="*/ 357 h 389"/>
                <a:gd name="T6" fmla="*/ 44 w 59"/>
                <a:gd name="T7" fmla="*/ 348 h 389"/>
                <a:gd name="T8" fmla="*/ 46 w 59"/>
                <a:gd name="T9" fmla="*/ 341 h 389"/>
                <a:gd name="T10" fmla="*/ 46 w 59"/>
                <a:gd name="T11" fmla="*/ 329 h 389"/>
                <a:gd name="T12" fmla="*/ 40 w 59"/>
                <a:gd name="T13" fmla="*/ 317 h 389"/>
                <a:gd name="T14" fmla="*/ 21 w 59"/>
                <a:gd name="T15" fmla="*/ 297 h 389"/>
                <a:gd name="T16" fmla="*/ 15 w 59"/>
                <a:gd name="T17" fmla="*/ 290 h 389"/>
                <a:gd name="T18" fmla="*/ 12 w 59"/>
                <a:gd name="T19" fmla="*/ 283 h 389"/>
                <a:gd name="T20" fmla="*/ 12 w 59"/>
                <a:gd name="T21" fmla="*/ 276 h 389"/>
                <a:gd name="T22" fmla="*/ 16 w 59"/>
                <a:gd name="T23" fmla="*/ 270 h 389"/>
                <a:gd name="T24" fmla="*/ 22 w 59"/>
                <a:gd name="T25" fmla="*/ 264 h 389"/>
                <a:gd name="T26" fmla="*/ 43 w 59"/>
                <a:gd name="T27" fmla="*/ 246 h 389"/>
                <a:gd name="T28" fmla="*/ 50 w 59"/>
                <a:gd name="T29" fmla="*/ 235 h 389"/>
                <a:gd name="T30" fmla="*/ 50 w 59"/>
                <a:gd name="T31" fmla="*/ 228 h 389"/>
                <a:gd name="T32" fmla="*/ 38 w 59"/>
                <a:gd name="T33" fmla="*/ 217 h 389"/>
                <a:gd name="T34" fmla="*/ 19 w 59"/>
                <a:gd name="T35" fmla="*/ 192 h 389"/>
                <a:gd name="T36" fmla="*/ 17 w 59"/>
                <a:gd name="T37" fmla="*/ 165 h 389"/>
                <a:gd name="T38" fmla="*/ 22 w 59"/>
                <a:gd name="T39" fmla="*/ 150 h 389"/>
                <a:gd name="T40" fmla="*/ 31 w 59"/>
                <a:gd name="T41" fmla="*/ 137 h 389"/>
                <a:gd name="T42" fmla="*/ 45 w 59"/>
                <a:gd name="T43" fmla="*/ 126 h 389"/>
                <a:gd name="T44" fmla="*/ 54 w 59"/>
                <a:gd name="T45" fmla="*/ 118 h 389"/>
                <a:gd name="T46" fmla="*/ 55 w 59"/>
                <a:gd name="T47" fmla="*/ 112 h 389"/>
                <a:gd name="T48" fmla="*/ 48 w 59"/>
                <a:gd name="T49" fmla="*/ 100 h 389"/>
                <a:gd name="T50" fmla="*/ 29 w 59"/>
                <a:gd name="T51" fmla="*/ 80 h 389"/>
                <a:gd name="T52" fmla="*/ 24 w 59"/>
                <a:gd name="T53" fmla="*/ 74 h 389"/>
                <a:gd name="T54" fmla="*/ 21 w 59"/>
                <a:gd name="T55" fmla="*/ 68 h 389"/>
                <a:gd name="T56" fmla="*/ 21 w 59"/>
                <a:gd name="T57" fmla="*/ 61 h 389"/>
                <a:gd name="T58" fmla="*/ 24 w 59"/>
                <a:gd name="T59" fmla="*/ 55 h 389"/>
                <a:gd name="T60" fmla="*/ 30 w 59"/>
                <a:gd name="T61" fmla="*/ 49 h 389"/>
                <a:gd name="T62" fmla="*/ 50 w 59"/>
                <a:gd name="T63" fmla="*/ 30 h 389"/>
                <a:gd name="T64" fmla="*/ 58 w 59"/>
                <a:gd name="T65" fmla="*/ 18 h 389"/>
                <a:gd name="T66" fmla="*/ 59 w 59"/>
                <a:gd name="T67" fmla="*/ 8 h 389"/>
                <a:gd name="T68" fmla="*/ 14 w 59"/>
                <a:gd name="T69" fmla="*/ 0 h 3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
                <a:gd name="T106" fmla="*/ 0 h 389"/>
                <a:gd name="T107" fmla="*/ 59 w 59"/>
                <a:gd name="T108" fmla="*/ 389 h 3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 h="389">
                  <a:moveTo>
                    <a:pt x="0" y="389"/>
                  </a:moveTo>
                  <a:lnTo>
                    <a:pt x="6" y="383"/>
                  </a:lnTo>
                  <a:lnTo>
                    <a:pt x="14" y="376"/>
                  </a:lnTo>
                  <a:lnTo>
                    <a:pt x="20" y="370"/>
                  </a:lnTo>
                  <a:lnTo>
                    <a:pt x="28" y="364"/>
                  </a:lnTo>
                  <a:lnTo>
                    <a:pt x="34" y="357"/>
                  </a:lnTo>
                  <a:lnTo>
                    <a:pt x="39" y="352"/>
                  </a:lnTo>
                  <a:lnTo>
                    <a:pt x="44" y="348"/>
                  </a:lnTo>
                  <a:lnTo>
                    <a:pt x="46" y="346"/>
                  </a:lnTo>
                  <a:lnTo>
                    <a:pt x="46" y="341"/>
                  </a:lnTo>
                  <a:lnTo>
                    <a:pt x="46" y="334"/>
                  </a:lnTo>
                  <a:lnTo>
                    <a:pt x="46" y="329"/>
                  </a:lnTo>
                  <a:lnTo>
                    <a:pt x="48" y="324"/>
                  </a:lnTo>
                  <a:lnTo>
                    <a:pt x="40" y="317"/>
                  </a:lnTo>
                  <a:lnTo>
                    <a:pt x="30" y="305"/>
                  </a:lnTo>
                  <a:lnTo>
                    <a:pt x="21" y="297"/>
                  </a:lnTo>
                  <a:lnTo>
                    <a:pt x="17" y="293"/>
                  </a:lnTo>
                  <a:lnTo>
                    <a:pt x="15" y="290"/>
                  </a:lnTo>
                  <a:lnTo>
                    <a:pt x="14" y="286"/>
                  </a:lnTo>
                  <a:lnTo>
                    <a:pt x="12" y="283"/>
                  </a:lnTo>
                  <a:lnTo>
                    <a:pt x="12" y="280"/>
                  </a:lnTo>
                  <a:lnTo>
                    <a:pt x="12" y="276"/>
                  </a:lnTo>
                  <a:lnTo>
                    <a:pt x="14" y="274"/>
                  </a:lnTo>
                  <a:lnTo>
                    <a:pt x="16" y="270"/>
                  </a:lnTo>
                  <a:lnTo>
                    <a:pt x="19" y="267"/>
                  </a:lnTo>
                  <a:lnTo>
                    <a:pt x="22" y="264"/>
                  </a:lnTo>
                  <a:lnTo>
                    <a:pt x="31" y="255"/>
                  </a:lnTo>
                  <a:lnTo>
                    <a:pt x="43" y="246"/>
                  </a:lnTo>
                  <a:lnTo>
                    <a:pt x="50" y="238"/>
                  </a:lnTo>
                  <a:lnTo>
                    <a:pt x="50" y="235"/>
                  </a:lnTo>
                  <a:lnTo>
                    <a:pt x="50" y="232"/>
                  </a:lnTo>
                  <a:lnTo>
                    <a:pt x="50" y="228"/>
                  </a:lnTo>
                  <a:lnTo>
                    <a:pt x="50" y="224"/>
                  </a:lnTo>
                  <a:lnTo>
                    <a:pt x="38" y="217"/>
                  </a:lnTo>
                  <a:lnTo>
                    <a:pt x="26" y="207"/>
                  </a:lnTo>
                  <a:lnTo>
                    <a:pt x="19" y="192"/>
                  </a:lnTo>
                  <a:lnTo>
                    <a:pt x="16" y="173"/>
                  </a:lnTo>
                  <a:lnTo>
                    <a:pt x="17" y="165"/>
                  </a:lnTo>
                  <a:lnTo>
                    <a:pt x="19" y="157"/>
                  </a:lnTo>
                  <a:lnTo>
                    <a:pt x="22" y="150"/>
                  </a:lnTo>
                  <a:lnTo>
                    <a:pt x="26" y="143"/>
                  </a:lnTo>
                  <a:lnTo>
                    <a:pt x="31" y="137"/>
                  </a:lnTo>
                  <a:lnTo>
                    <a:pt x="38" y="131"/>
                  </a:lnTo>
                  <a:lnTo>
                    <a:pt x="45" y="126"/>
                  </a:lnTo>
                  <a:lnTo>
                    <a:pt x="54" y="123"/>
                  </a:lnTo>
                  <a:lnTo>
                    <a:pt x="54" y="118"/>
                  </a:lnTo>
                  <a:lnTo>
                    <a:pt x="55" y="114"/>
                  </a:lnTo>
                  <a:lnTo>
                    <a:pt x="55" y="112"/>
                  </a:lnTo>
                  <a:lnTo>
                    <a:pt x="55" y="109"/>
                  </a:lnTo>
                  <a:lnTo>
                    <a:pt x="48" y="100"/>
                  </a:lnTo>
                  <a:lnTo>
                    <a:pt x="38" y="89"/>
                  </a:lnTo>
                  <a:lnTo>
                    <a:pt x="29" y="80"/>
                  </a:lnTo>
                  <a:lnTo>
                    <a:pt x="25" y="76"/>
                  </a:lnTo>
                  <a:lnTo>
                    <a:pt x="24" y="74"/>
                  </a:lnTo>
                  <a:lnTo>
                    <a:pt x="21" y="71"/>
                  </a:lnTo>
                  <a:lnTo>
                    <a:pt x="21" y="68"/>
                  </a:lnTo>
                  <a:lnTo>
                    <a:pt x="21" y="64"/>
                  </a:lnTo>
                  <a:lnTo>
                    <a:pt x="21" y="61"/>
                  </a:lnTo>
                  <a:lnTo>
                    <a:pt x="22" y="57"/>
                  </a:lnTo>
                  <a:lnTo>
                    <a:pt x="24" y="55"/>
                  </a:lnTo>
                  <a:lnTo>
                    <a:pt x="26" y="52"/>
                  </a:lnTo>
                  <a:lnTo>
                    <a:pt x="30" y="49"/>
                  </a:lnTo>
                  <a:lnTo>
                    <a:pt x="39" y="40"/>
                  </a:lnTo>
                  <a:lnTo>
                    <a:pt x="50" y="30"/>
                  </a:lnTo>
                  <a:lnTo>
                    <a:pt x="58" y="22"/>
                  </a:lnTo>
                  <a:lnTo>
                    <a:pt x="58" y="18"/>
                  </a:lnTo>
                  <a:lnTo>
                    <a:pt x="59" y="13"/>
                  </a:lnTo>
                  <a:lnTo>
                    <a:pt x="59" y="8"/>
                  </a:lnTo>
                  <a:lnTo>
                    <a:pt x="59" y="3"/>
                  </a:lnTo>
                  <a:lnTo>
                    <a:pt x="14" y="0"/>
                  </a:lnTo>
                  <a:lnTo>
                    <a:pt x="0" y="389"/>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77" name="Freeform 198"/>
            <p:cNvSpPr>
              <a:spLocks/>
            </p:cNvSpPr>
            <p:nvPr/>
          </p:nvSpPr>
          <p:spPr bwMode="auto">
            <a:xfrm>
              <a:off x="3561" y="2553"/>
              <a:ext cx="133" cy="128"/>
            </a:xfrm>
            <a:custGeom>
              <a:avLst/>
              <a:gdLst>
                <a:gd name="T0" fmla="*/ 160 w 399"/>
                <a:gd name="T1" fmla="*/ 4 h 383"/>
                <a:gd name="T2" fmla="*/ 89 w 399"/>
                <a:gd name="T3" fmla="*/ 34 h 383"/>
                <a:gd name="T4" fmla="*/ 35 w 399"/>
                <a:gd name="T5" fmla="*/ 89 h 383"/>
                <a:gd name="T6" fmla="*/ 4 w 399"/>
                <a:gd name="T7" fmla="*/ 159 h 383"/>
                <a:gd name="T8" fmla="*/ 2 w 399"/>
                <a:gd name="T9" fmla="*/ 221 h 383"/>
                <a:gd name="T10" fmla="*/ 12 w 399"/>
                <a:gd name="T11" fmla="*/ 265 h 383"/>
                <a:gd name="T12" fmla="*/ 24 w 399"/>
                <a:gd name="T13" fmla="*/ 292 h 383"/>
                <a:gd name="T14" fmla="*/ 32 w 399"/>
                <a:gd name="T15" fmla="*/ 306 h 383"/>
                <a:gd name="T16" fmla="*/ 42 w 399"/>
                <a:gd name="T17" fmla="*/ 320 h 383"/>
                <a:gd name="T18" fmla="*/ 52 w 399"/>
                <a:gd name="T19" fmla="*/ 333 h 383"/>
                <a:gd name="T20" fmla="*/ 64 w 399"/>
                <a:gd name="T21" fmla="*/ 344 h 383"/>
                <a:gd name="T22" fmla="*/ 74 w 399"/>
                <a:gd name="T23" fmla="*/ 352 h 383"/>
                <a:gd name="T24" fmla="*/ 83 w 399"/>
                <a:gd name="T25" fmla="*/ 359 h 383"/>
                <a:gd name="T26" fmla="*/ 90 w 399"/>
                <a:gd name="T27" fmla="*/ 364 h 383"/>
                <a:gd name="T28" fmla="*/ 97 w 399"/>
                <a:gd name="T29" fmla="*/ 368 h 383"/>
                <a:gd name="T30" fmla="*/ 104 w 399"/>
                <a:gd name="T31" fmla="*/ 372 h 383"/>
                <a:gd name="T32" fmla="*/ 109 w 399"/>
                <a:gd name="T33" fmla="*/ 373 h 383"/>
                <a:gd name="T34" fmla="*/ 114 w 399"/>
                <a:gd name="T35" fmla="*/ 370 h 383"/>
                <a:gd name="T36" fmla="*/ 116 w 399"/>
                <a:gd name="T37" fmla="*/ 367 h 383"/>
                <a:gd name="T38" fmla="*/ 116 w 399"/>
                <a:gd name="T39" fmla="*/ 366 h 383"/>
                <a:gd name="T40" fmla="*/ 116 w 399"/>
                <a:gd name="T41" fmla="*/ 363 h 383"/>
                <a:gd name="T42" fmla="*/ 114 w 399"/>
                <a:gd name="T43" fmla="*/ 359 h 383"/>
                <a:gd name="T44" fmla="*/ 110 w 399"/>
                <a:gd name="T45" fmla="*/ 357 h 383"/>
                <a:gd name="T46" fmla="*/ 107 w 399"/>
                <a:gd name="T47" fmla="*/ 354 h 383"/>
                <a:gd name="T48" fmla="*/ 100 w 399"/>
                <a:gd name="T49" fmla="*/ 351 h 383"/>
                <a:gd name="T50" fmla="*/ 93 w 399"/>
                <a:gd name="T51" fmla="*/ 344 h 383"/>
                <a:gd name="T52" fmla="*/ 85 w 399"/>
                <a:gd name="T53" fmla="*/ 339 h 383"/>
                <a:gd name="T54" fmla="*/ 78 w 399"/>
                <a:gd name="T55" fmla="*/ 333 h 383"/>
                <a:gd name="T56" fmla="*/ 67 w 399"/>
                <a:gd name="T57" fmla="*/ 323 h 383"/>
                <a:gd name="T58" fmla="*/ 54 w 399"/>
                <a:gd name="T59" fmla="*/ 305 h 383"/>
                <a:gd name="T60" fmla="*/ 35 w 399"/>
                <a:gd name="T61" fmla="*/ 275 h 383"/>
                <a:gd name="T62" fmla="*/ 19 w 399"/>
                <a:gd name="T63" fmla="*/ 225 h 383"/>
                <a:gd name="T64" fmla="*/ 22 w 399"/>
                <a:gd name="T65" fmla="*/ 162 h 383"/>
                <a:gd name="T66" fmla="*/ 50 w 399"/>
                <a:gd name="T67" fmla="*/ 98 h 383"/>
                <a:gd name="T68" fmla="*/ 99 w 399"/>
                <a:gd name="T69" fmla="*/ 48 h 383"/>
                <a:gd name="T70" fmla="*/ 164 w 399"/>
                <a:gd name="T71" fmla="*/ 22 h 383"/>
                <a:gd name="T72" fmla="*/ 237 w 399"/>
                <a:gd name="T73" fmla="*/ 22 h 383"/>
                <a:gd name="T74" fmla="*/ 302 w 399"/>
                <a:gd name="T75" fmla="*/ 48 h 383"/>
                <a:gd name="T76" fmla="*/ 351 w 399"/>
                <a:gd name="T77" fmla="*/ 98 h 383"/>
                <a:gd name="T78" fmla="*/ 377 w 399"/>
                <a:gd name="T79" fmla="*/ 162 h 383"/>
                <a:gd name="T80" fmla="*/ 379 w 399"/>
                <a:gd name="T81" fmla="*/ 227 h 383"/>
                <a:gd name="T82" fmla="*/ 362 w 399"/>
                <a:gd name="T83" fmla="*/ 278 h 383"/>
                <a:gd name="T84" fmla="*/ 332 w 399"/>
                <a:gd name="T85" fmla="*/ 323 h 383"/>
                <a:gd name="T86" fmla="*/ 289 w 399"/>
                <a:gd name="T87" fmla="*/ 357 h 383"/>
                <a:gd name="T88" fmla="*/ 266 w 399"/>
                <a:gd name="T89" fmla="*/ 372 h 383"/>
                <a:gd name="T90" fmla="*/ 271 w 399"/>
                <a:gd name="T91" fmla="*/ 380 h 383"/>
                <a:gd name="T92" fmla="*/ 300 w 399"/>
                <a:gd name="T93" fmla="*/ 370 h 383"/>
                <a:gd name="T94" fmla="*/ 346 w 399"/>
                <a:gd name="T95" fmla="*/ 333 h 383"/>
                <a:gd name="T96" fmla="*/ 379 w 399"/>
                <a:gd name="T97" fmla="*/ 285 h 383"/>
                <a:gd name="T98" fmla="*/ 396 w 399"/>
                <a:gd name="T99" fmla="*/ 229 h 383"/>
                <a:gd name="T100" fmla="*/ 395 w 399"/>
                <a:gd name="T101" fmla="*/ 159 h 383"/>
                <a:gd name="T102" fmla="*/ 365 w 399"/>
                <a:gd name="T103" fmla="*/ 89 h 383"/>
                <a:gd name="T104" fmla="*/ 310 w 399"/>
                <a:gd name="T105" fmla="*/ 34 h 383"/>
                <a:gd name="T106" fmla="*/ 240 w 399"/>
                <a:gd name="T107" fmla="*/ 4 h 3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9"/>
                <a:gd name="T163" fmla="*/ 0 h 383"/>
                <a:gd name="T164" fmla="*/ 399 w 399"/>
                <a:gd name="T165" fmla="*/ 383 h 3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9" h="383">
                  <a:moveTo>
                    <a:pt x="200" y="0"/>
                  </a:moveTo>
                  <a:lnTo>
                    <a:pt x="160" y="4"/>
                  </a:lnTo>
                  <a:lnTo>
                    <a:pt x="123" y="15"/>
                  </a:lnTo>
                  <a:lnTo>
                    <a:pt x="89" y="34"/>
                  </a:lnTo>
                  <a:lnTo>
                    <a:pt x="59" y="58"/>
                  </a:lnTo>
                  <a:lnTo>
                    <a:pt x="35" y="89"/>
                  </a:lnTo>
                  <a:lnTo>
                    <a:pt x="16" y="122"/>
                  </a:lnTo>
                  <a:lnTo>
                    <a:pt x="4" y="159"/>
                  </a:lnTo>
                  <a:lnTo>
                    <a:pt x="0" y="199"/>
                  </a:lnTo>
                  <a:lnTo>
                    <a:pt x="2" y="221"/>
                  </a:lnTo>
                  <a:lnTo>
                    <a:pt x="5" y="243"/>
                  </a:lnTo>
                  <a:lnTo>
                    <a:pt x="12" y="265"/>
                  </a:lnTo>
                  <a:lnTo>
                    <a:pt x="21" y="285"/>
                  </a:lnTo>
                  <a:lnTo>
                    <a:pt x="24" y="292"/>
                  </a:lnTo>
                  <a:lnTo>
                    <a:pt x="28" y="299"/>
                  </a:lnTo>
                  <a:lnTo>
                    <a:pt x="32" y="306"/>
                  </a:lnTo>
                  <a:lnTo>
                    <a:pt x="37" y="313"/>
                  </a:lnTo>
                  <a:lnTo>
                    <a:pt x="42" y="320"/>
                  </a:lnTo>
                  <a:lnTo>
                    <a:pt x="47" y="326"/>
                  </a:lnTo>
                  <a:lnTo>
                    <a:pt x="52" y="333"/>
                  </a:lnTo>
                  <a:lnTo>
                    <a:pt x="59" y="339"/>
                  </a:lnTo>
                  <a:lnTo>
                    <a:pt x="64" y="344"/>
                  </a:lnTo>
                  <a:lnTo>
                    <a:pt x="69" y="348"/>
                  </a:lnTo>
                  <a:lnTo>
                    <a:pt x="74" y="352"/>
                  </a:lnTo>
                  <a:lnTo>
                    <a:pt x="79" y="357"/>
                  </a:lnTo>
                  <a:lnTo>
                    <a:pt x="83" y="359"/>
                  </a:lnTo>
                  <a:lnTo>
                    <a:pt x="86" y="362"/>
                  </a:lnTo>
                  <a:lnTo>
                    <a:pt x="90" y="364"/>
                  </a:lnTo>
                  <a:lnTo>
                    <a:pt x="94" y="367"/>
                  </a:lnTo>
                  <a:lnTo>
                    <a:pt x="97" y="368"/>
                  </a:lnTo>
                  <a:lnTo>
                    <a:pt x="100" y="371"/>
                  </a:lnTo>
                  <a:lnTo>
                    <a:pt x="104" y="372"/>
                  </a:lnTo>
                  <a:lnTo>
                    <a:pt x="107" y="375"/>
                  </a:lnTo>
                  <a:lnTo>
                    <a:pt x="109" y="373"/>
                  </a:lnTo>
                  <a:lnTo>
                    <a:pt x="112" y="372"/>
                  </a:lnTo>
                  <a:lnTo>
                    <a:pt x="114" y="370"/>
                  </a:lnTo>
                  <a:lnTo>
                    <a:pt x="116" y="368"/>
                  </a:lnTo>
                  <a:lnTo>
                    <a:pt x="116" y="367"/>
                  </a:lnTo>
                  <a:lnTo>
                    <a:pt x="116" y="366"/>
                  </a:lnTo>
                  <a:lnTo>
                    <a:pt x="116" y="363"/>
                  </a:lnTo>
                  <a:lnTo>
                    <a:pt x="114" y="362"/>
                  </a:lnTo>
                  <a:lnTo>
                    <a:pt x="114" y="359"/>
                  </a:lnTo>
                  <a:lnTo>
                    <a:pt x="113" y="358"/>
                  </a:lnTo>
                  <a:lnTo>
                    <a:pt x="110" y="357"/>
                  </a:lnTo>
                  <a:lnTo>
                    <a:pt x="108" y="356"/>
                  </a:lnTo>
                  <a:lnTo>
                    <a:pt x="107" y="354"/>
                  </a:lnTo>
                  <a:lnTo>
                    <a:pt x="104" y="353"/>
                  </a:lnTo>
                  <a:lnTo>
                    <a:pt x="100" y="351"/>
                  </a:lnTo>
                  <a:lnTo>
                    <a:pt x="97" y="347"/>
                  </a:lnTo>
                  <a:lnTo>
                    <a:pt x="93" y="344"/>
                  </a:lnTo>
                  <a:lnTo>
                    <a:pt x="89" y="342"/>
                  </a:lnTo>
                  <a:lnTo>
                    <a:pt x="85" y="339"/>
                  </a:lnTo>
                  <a:lnTo>
                    <a:pt x="81" y="335"/>
                  </a:lnTo>
                  <a:lnTo>
                    <a:pt x="78" y="333"/>
                  </a:lnTo>
                  <a:lnTo>
                    <a:pt x="75" y="330"/>
                  </a:lnTo>
                  <a:lnTo>
                    <a:pt x="67" y="323"/>
                  </a:lnTo>
                  <a:lnTo>
                    <a:pt x="60" y="314"/>
                  </a:lnTo>
                  <a:lnTo>
                    <a:pt x="54" y="305"/>
                  </a:lnTo>
                  <a:lnTo>
                    <a:pt x="47" y="296"/>
                  </a:lnTo>
                  <a:lnTo>
                    <a:pt x="35" y="275"/>
                  </a:lnTo>
                  <a:lnTo>
                    <a:pt x="26" y="251"/>
                  </a:lnTo>
                  <a:lnTo>
                    <a:pt x="19" y="225"/>
                  </a:lnTo>
                  <a:lnTo>
                    <a:pt x="18" y="199"/>
                  </a:lnTo>
                  <a:lnTo>
                    <a:pt x="22" y="162"/>
                  </a:lnTo>
                  <a:lnTo>
                    <a:pt x="32" y="128"/>
                  </a:lnTo>
                  <a:lnTo>
                    <a:pt x="50" y="98"/>
                  </a:lnTo>
                  <a:lnTo>
                    <a:pt x="71" y="71"/>
                  </a:lnTo>
                  <a:lnTo>
                    <a:pt x="99" y="48"/>
                  </a:lnTo>
                  <a:lnTo>
                    <a:pt x="129" y="32"/>
                  </a:lnTo>
                  <a:lnTo>
                    <a:pt x="164" y="22"/>
                  </a:lnTo>
                  <a:lnTo>
                    <a:pt x="200" y="18"/>
                  </a:lnTo>
                  <a:lnTo>
                    <a:pt x="237" y="22"/>
                  </a:lnTo>
                  <a:lnTo>
                    <a:pt x="271" y="32"/>
                  </a:lnTo>
                  <a:lnTo>
                    <a:pt x="302" y="48"/>
                  </a:lnTo>
                  <a:lnTo>
                    <a:pt x="328" y="71"/>
                  </a:lnTo>
                  <a:lnTo>
                    <a:pt x="351" y="98"/>
                  </a:lnTo>
                  <a:lnTo>
                    <a:pt x="367" y="128"/>
                  </a:lnTo>
                  <a:lnTo>
                    <a:pt x="377" y="162"/>
                  </a:lnTo>
                  <a:lnTo>
                    <a:pt x="381" y="199"/>
                  </a:lnTo>
                  <a:lnTo>
                    <a:pt x="379" y="227"/>
                  </a:lnTo>
                  <a:lnTo>
                    <a:pt x="372" y="253"/>
                  </a:lnTo>
                  <a:lnTo>
                    <a:pt x="362" y="278"/>
                  </a:lnTo>
                  <a:lnTo>
                    <a:pt x="348" y="302"/>
                  </a:lnTo>
                  <a:lnTo>
                    <a:pt x="332" y="323"/>
                  </a:lnTo>
                  <a:lnTo>
                    <a:pt x="312" y="342"/>
                  </a:lnTo>
                  <a:lnTo>
                    <a:pt x="289" y="357"/>
                  </a:lnTo>
                  <a:lnTo>
                    <a:pt x="264" y="368"/>
                  </a:lnTo>
                  <a:lnTo>
                    <a:pt x="266" y="372"/>
                  </a:lnTo>
                  <a:lnTo>
                    <a:pt x="269" y="376"/>
                  </a:lnTo>
                  <a:lnTo>
                    <a:pt x="271" y="380"/>
                  </a:lnTo>
                  <a:lnTo>
                    <a:pt x="274" y="383"/>
                  </a:lnTo>
                  <a:lnTo>
                    <a:pt x="300" y="370"/>
                  </a:lnTo>
                  <a:lnTo>
                    <a:pt x="324" y="353"/>
                  </a:lnTo>
                  <a:lnTo>
                    <a:pt x="346" y="333"/>
                  </a:lnTo>
                  <a:lnTo>
                    <a:pt x="365" y="310"/>
                  </a:lnTo>
                  <a:lnTo>
                    <a:pt x="379" y="285"/>
                  </a:lnTo>
                  <a:lnTo>
                    <a:pt x="390" y="257"/>
                  </a:lnTo>
                  <a:lnTo>
                    <a:pt x="396" y="229"/>
                  </a:lnTo>
                  <a:lnTo>
                    <a:pt x="399" y="199"/>
                  </a:lnTo>
                  <a:lnTo>
                    <a:pt x="395" y="159"/>
                  </a:lnTo>
                  <a:lnTo>
                    <a:pt x="384" y="122"/>
                  </a:lnTo>
                  <a:lnTo>
                    <a:pt x="365" y="89"/>
                  </a:lnTo>
                  <a:lnTo>
                    <a:pt x="341" y="58"/>
                  </a:lnTo>
                  <a:lnTo>
                    <a:pt x="310" y="34"/>
                  </a:lnTo>
                  <a:lnTo>
                    <a:pt x="277" y="15"/>
                  </a:lnTo>
                  <a:lnTo>
                    <a:pt x="240" y="4"/>
                  </a:lnTo>
                  <a:lnTo>
                    <a:pt x="200" y="0"/>
                  </a:lnTo>
                  <a:close/>
                </a:path>
              </a:pathLst>
            </a:custGeom>
            <a:solidFill>
              <a:srgbClr val="3F9EFF"/>
            </a:solidFill>
            <a:ln w="9525">
              <a:noFill/>
              <a:round/>
              <a:headEnd/>
              <a:tailEnd/>
            </a:ln>
          </p:spPr>
          <p:txBody>
            <a:bodyPr/>
            <a:lstStyle/>
            <a:p>
              <a:endParaRPr lang="en-US">
                <a:latin typeface="Cambria" pitchFamily="18" charset="0"/>
              </a:endParaRPr>
            </a:p>
          </p:txBody>
        </p:sp>
        <p:sp>
          <p:nvSpPr>
            <p:cNvPr id="26678" name="Freeform 199"/>
            <p:cNvSpPr>
              <a:spLocks/>
            </p:cNvSpPr>
            <p:nvPr/>
          </p:nvSpPr>
          <p:spPr bwMode="auto">
            <a:xfrm>
              <a:off x="3586" y="2779"/>
              <a:ext cx="9" cy="134"/>
            </a:xfrm>
            <a:custGeom>
              <a:avLst/>
              <a:gdLst>
                <a:gd name="T0" fmla="*/ 0 w 27"/>
                <a:gd name="T1" fmla="*/ 392 h 400"/>
                <a:gd name="T2" fmla="*/ 3 w 27"/>
                <a:gd name="T3" fmla="*/ 394 h 400"/>
                <a:gd name="T4" fmla="*/ 7 w 27"/>
                <a:gd name="T5" fmla="*/ 396 h 400"/>
                <a:gd name="T6" fmla="*/ 9 w 27"/>
                <a:gd name="T7" fmla="*/ 397 h 400"/>
                <a:gd name="T8" fmla="*/ 12 w 27"/>
                <a:gd name="T9" fmla="*/ 400 h 400"/>
                <a:gd name="T10" fmla="*/ 15 w 27"/>
                <a:gd name="T11" fmla="*/ 303 h 400"/>
                <a:gd name="T12" fmla="*/ 21 w 27"/>
                <a:gd name="T13" fmla="*/ 174 h 400"/>
                <a:gd name="T14" fmla="*/ 24 w 27"/>
                <a:gd name="T15" fmla="*/ 57 h 400"/>
                <a:gd name="T16" fmla="*/ 27 w 27"/>
                <a:gd name="T17" fmla="*/ 1 h 400"/>
                <a:gd name="T18" fmla="*/ 23 w 27"/>
                <a:gd name="T19" fmla="*/ 1 h 400"/>
                <a:gd name="T20" fmla="*/ 21 w 27"/>
                <a:gd name="T21" fmla="*/ 1 h 400"/>
                <a:gd name="T22" fmla="*/ 18 w 27"/>
                <a:gd name="T23" fmla="*/ 1 h 400"/>
                <a:gd name="T24" fmla="*/ 14 w 27"/>
                <a:gd name="T25" fmla="*/ 0 h 400"/>
                <a:gd name="T26" fmla="*/ 13 w 27"/>
                <a:gd name="T27" fmla="*/ 58 h 400"/>
                <a:gd name="T28" fmla="*/ 8 w 27"/>
                <a:gd name="T29" fmla="*/ 176 h 400"/>
                <a:gd name="T30" fmla="*/ 4 w 27"/>
                <a:gd name="T31" fmla="*/ 304 h 400"/>
                <a:gd name="T32" fmla="*/ 0 w 27"/>
                <a:gd name="T33" fmla="*/ 392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00"/>
                <a:gd name="T53" fmla="*/ 27 w 27"/>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00">
                  <a:moveTo>
                    <a:pt x="0" y="392"/>
                  </a:moveTo>
                  <a:lnTo>
                    <a:pt x="3" y="394"/>
                  </a:lnTo>
                  <a:lnTo>
                    <a:pt x="7" y="396"/>
                  </a:lnTo>
                  <a:lnTo>
                    <a:pt x="9" y="397"/>
                  </a:lnTo>
                  <a:lnTo>
                    <a:pt x="12" y="400"/>
                  </a:lnTo>
                  <a:lnTo>
                    <a:pt x="15" y="303"/>
                  </a:lnTo>
                  <a:lnTo>
                    <a:pt x="21" y="174"/>
                  </a:lnTo>
                  <a:lnTo>
                    <a:pt x="24" y="57"/>
                  </a:lnTo>
                  <a:lnTo>
                    <a:pt x="27" y="1"/>
                  </a:lnTo>
                  <a:lnTo>
                    <a:pt x="23" y="1"/>
                  </a:lnTo>
                  <a:lnTo>
                    <a:pt x="21" y="1"/>
                  </a:lnTo>
                  <a:lnTo>
                    <a:pt x="18" y="1"/>
                  </a:lnTo>
                  <a:lnTo>
                    <a:pt x="14" y="0"/>
                  </a:lnTo>
                  <a:lnTo>
                    <a:pt x="13" y="58"/>
                  </a:lnTo>
                  <a:lnTo>
                    <a:pt x="8" y="176"/>
                  </a:lnTo>
                  <a:lnTo>
                    <a:pt x="4" y="304"/>
                  </a:lnTo>
                  <a:lnTo>
                    <a:pt x="0" y="392"/>
                  </a:lnTo>
                  <a:close/>
                </a:path>
              </a:pathLst>
            </a:custGeom>
            <a:solidFill>
              <a:srgbClr val="3F9EFF"/>
            </a:solidFill>
            <a:ln w="9525">
              <a:noFill/>
              <a:round/>
              <a:headEnd/>
              <a:tailEnd/>
            </a:ln>
          </p:spPr>
          <p:txBody>
            <a:bodyPr/>
            <a:lstStyle/>
            <a:p>
              <a:endParaRPr lang="en-US">
                <a:latin typeface="Cambria" pitchFamily="18" charset="0"/>
              </a:endParaRPr>
            </a:p>
          </p:txBody>
        </p:sp>
        <p:sp>
          <p:nvSpPr>
            <p:cNvPr id="26679" name="Freeform 200"/>
            <p:cNvSpPr>
              <a:spLocks/>
            </p:cNvSpPr>
            <p:nvPr/>
          </p:nvSpPr>
          <p:spPr bwMode="auto">
            <a:xfrm>
              <a:off x="3572" y="2671"/>
              <a:ext cx="77" cy="236"/>
            </a:xfrm>
            <a:custGeom>
              <a:avLst/>
              <a:gdLst>
                <a:gd name="T0" fmla="*/ 169 w 231"/>
                <a:gd name="T1" fmla="*/ 16 h 708"/>
                <a:gd name="T2" fmla="*/ 161 w 231"/>
                <a:gd name="T3" fmla="*/ 50 h 708"/>
                <a:gd name="T4" fmla="*/ 156 w 231"/>
                <a:gd name="T5" fmla="*/ 75 h 708"/>
                <a:gd name="T6" fmla="*/ 170 w 231"/>
                <a:gd name="T7" fmla="*/ 103 h 708"/>
                <a:gd name="T8" fmla="*/ 188 w 231"/>
                <a:gd name="T9" fmla="*/ 133 h 708"/>
                <a:gd name="T10" fmla="*/ 199 w 231"/>
                <a:gd name="T11" fmla="*/ 153 h 708"/>
                <a:gd name="T12" fmla="*/ 201 w 231"/>
                <a:gd name="T13" fmla="*/ 162 h 708"/>
                <a:gd name="T14" fmla="*/ 200 w 231"/>
                <a:gd name="T15" fmla="*/ 174 h 708"/>
                <a:gd name="T16" fmla="*/ 99 w 231"/>
                <a:gd name="T17" fmla="*/ 282 h 708"/>
                <a:gd name="T18" fmla="*/ 90 w 231"/>
                <a:gd name="T19" fmla="*/ 288 h 708"/>
                <a:gd name="T20" fmla="*/ 81 w 231"/>
                <a:gd name="T21" fmla="*/ 288 h 708"/>
                <a:gd name="T22" fmla="*/ 72 w 231"/>
                <a:gd name="T23" fmla="*/ 285 h 708"/>
                <a:gd name="T24" fmla="*/ 53 w 231"/>
                <a:gd name="T25" fmla="*/ 279 h 708"/>
                <a:gd name="T26" fmla="*/ 31 w 231"/>
                <a:gd name="T27" fmla="*/ 272 h 708"/>
                <a:gd name="T28" fmla="*/ 14 w 231"/>
                <a:gd name="T29" fmla="*/ 267 h 708"/>
                <a:gd name="T30" fmla="*/ 8 w 231"/>
                <a:gd name="T31" fmla="*/ 275 h 708"/>
                <a:gd name="T32" fmla="*/ 0 w 231"/>
                <a:gd name="T33" fmla="*/ 281 h 708"/>
                <a:gd name="T34" fmla="*/ 13 w 231"/>
                <a:gd name="T35" fmla="*/ 295 h 708"/>
                <a:gd name="T36" fmla="*/ 19 w 231"/>
                <a:gd name="T37" fmla="*/ 303 h 708"/>
                <a:gd name="T38" fmla="*/ 23 w 231"/>
                <a:gd name="T39" fmla="*/ 308 h 708"/>
                <a:gd name="T40" fmla="*/ 24 w 231"/>
                <a:gd name="T41" fmla="*/ 315 h 708"/>
                <a:gd name="T42" fmla="*/ 18 w 231"/>
                <a:gd name="T43" fmla="*/ 499 h 708"/>
                <a:gd name="T44" fmla="*/ 10 w 231"/>
                <a:gd name="T45" fmla="*/ 699 h 708"/>
                <a:gd name="T46" fmla="*/ 18 w 231"/>
                <a:gd name="T47" fmla="*/ 702 h 708"/>
                <a:gd name="T48" fmla="*/ 26 w 231"/>
                <a:gd name="T49" fmla="*/ 708 h 708"/>
                <a:gd name="T50" fmla="*/ 79 w 231"/>
                <a:gd name="T51" fmla="*/ 308 h 708"/>
                <a:gd name="T52" fmla="*/ 88 w 231"/>
                <a:gd name="T53" fmla="*/ 308 h 708"/>
                <a:gd name="T54" fmla="*/ 137 w 231"/>
                <a:gd name="T55" fmla="*/ 309 h 708"/>
                <a:gd name="T56" fmla="*/ 137 w 231"/>
                <a:gd name="T57" fmla="*/ 308 h 708"/>
                <a:gd name="T58" fmla="*/ 142 w 231"/>
                <a:gd name="T59" fmla="*/ 303 h 708"/>
                <a:gd name="T60" fmla="*/ 161 w 231"/>
                <a:gd name="T61" fmla="*/ 285 h 708"/>
                <a:gd name="T62" fmla="*/ 170 w 231"/>
                <a:gd name="T63" fmla="*/ 277 h 708"/>
                <a:gd name="T64" fmla="*/ 170 w 231"/>
                <a:gd name="T65" fmla="*/ 277 h 708"/>
                <a:gd name="T66" fmla="*/ 171 w 231"/>
                <a:gd name="T67" fmla="*/ 271 h 708"/>
                <a:gd name="T68" fmla="*/ 171 w 231"/>
                <a:gd name="T69" fmla="*/ 248 h 708"/>
                <a:gd name="T70" fmla="*/ 182 w 231"/>
                <a:gd name="T71" fmla="*/ 226 h 708"/>
                <a:gd name="T72" fmla="*/ 201 w 231"/>
                <a:gd name="T73" fmla="*/ 207 h 708"/>
                <a:gd name="T74" fmla="*/ 218 w 231"/>
                <a:gd name="T75" fmla="*/ 179 h 708"/>
                <a:gd name="T76" fmla="*/ 228 w 231"/>
                <a:gd name="T77" fmla="*/ 143 h 708"/>
                <a:gd name="T78" fmla="*/ 229 w 231"/>
                <a:gd name="T79" fmla="*/ 105 h 708"/>
                <a:gd name="T80" fmla="*/ 222 w 231"/>
                <a:gd name="T81" fmla="*/ 70 h 708"/>
                <a:gd name="T82" fmla="*/ 204 w 231"/>
                <a:gd name="T83" fmla="*/ 37 h 708"/>
                <a:gd name="T84" fmla="*/ 180 w 231"/>
                <a:gd name="T85" fmla="*/ 12 h 7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1"/>
                <a:gd name="T130" fmla="*/ 0 h 708"/>
                <a:gd name="T131" fmla="*/ 231 w 231"/>
                <a:gd name="T132" fmla="*/ 708 h 7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1" h="708">
                  <a:moveTo>
                    <a:pt x="166" y="0"/>
                  </a:moveTo>
                  <a:lnTo>
                    <a:pt x="169" y="16"/>
                  </a:lnTo>
                  <a:lnTo>
                    <a:pt x="167" y="32"/>
                  </a:lnTo>
                  <a:lnTo>
                    <a:pt x="161" y="50"/>
                  </a:lnTo>
                  <a:lnTo>
                    <a:pt x="151" y="67"/>
                  </a:lnTo>
                  <a:lnTo>
                    <a:pt x="156" y="75"/>
                  </a:lnTo>
                  <a:lnTo>
                    <a:pt x="162" y="88"/>
                  </a:lnTo>
                  <a:lnTo>
                    <a:pt x="170" y="103"/>
                  </a:lnTo>
                  <a:lnTo>
                    <a:pt x="179" y="118"/>
                  </a:lnTo>
                  <a:lnTo>
                    <a:pt x="188" y="133"/>
                  </a:lnTo>
                  <a:lnTo>
                    <a:pt x="194" y="146"/>
                  </a:lnTo>
                  <a:lnTo>
                    <a:pt x="199" y="153"/>
                  </a:lnTo>
                  <a:lnTo>
                    <a:pt x="200" y="157"/>
                  </a:lnTo>
                  <a:lnTo>
                    <a:pt x="201" y="162"/>
                  </a:lnTo>
                  <a:lnTo>
                    <a:pt x="201" y="167"/>
                  </a:lnTo>
                  <a:lnTo>
                    <a:pt x="200" y="174"/>
                  </a:lnTo>
                  <a:lnTo>
                    <a:pt x="196" y="177"/>
                  </a:lnTo>
                  <a:lnTo>
                    <a:pt x="99" y="282"/>
                  </a:lnTo>
                  <a:lnTo>
                    <a:pt x="95" y="285"/>
                  </a:lnTo>
                  <a:lnTo>
                    <a:pt x="90" y="288"/>
                  </a:lnTo>
                  <a:lnTo>
                    <a:pt x="86" y="288"/>
                  </a:lnTo>
                  <a:lnTo>
                    <a:pt x="81" y="288"/>
                  </a:lnTo>
                  <a:lnTo>
                    <a:pt x="79" y="286"/>
                  </a:lnTo>
                  <a:lnTo>
                    <a:pt x="72" y="285"/>
                  </a:lnTo>
                  <a:lnTo>
                    <a:pt x="64" y="282"/>
                  </a:lnTo>
                  <a:lnTo>
                    <a:pt x="53" y="279"/>
                  </a:lnTo>
                  <a:lnTo>
                    <a:pt x="42" y="276"/>
                  </a:lnTo>
                  <a:lnTo>
                    <a:pt x="31" y="272"/>
                  </a:lnTo>
                  <a:lnTo>
                    <a:pt x="22" y="270"/>
                  </a:lnTo>
                  <a:lnTo>
                    <a:pt x="14" y="267"/>
                  </a:lnTo>
                  <a:lnTo>
                    <a:pt x="10" y="271"/>
                  </a:lnTo>
                  <a:lnTo>
                    <a:pt x="8" y="275"/>
                  </a:lnTo>
                  <a:lnTo>
                    <a:pt x="4" y="279"/>
                  </a:lnTo>
                  <a:lnTo>
                    <a:pt x="0" y="281"/>
                  </a:lnTo>
                  <a:lnTo>
                    <a:pt x="7" y="289"/>
                  </a:lnTo>
                  <a:lnTo>
                    <a:pt x="13" y="295"/>
                  </a:lnTo>
                  <a:lnTo>
                    <a:pt x="18" y="300"/>
                  </a:lnTo>
                  <a:lnTo>
                    <a:pt x="19" y="303"/>
                  </a:lnTo>
                  <a:lnTo>
                    <a:pt x="22" y="305"/>
                  </a:lnTo>
                  <a:lnTo>
                    <a:pt x="23" y="308"/>
                  </a:lnTo>
                  <a:lnTo>
                    <a:pt x="24" y="312"/>
                  </a:lnTo>
                  <a:lnTo>
                    <a:pt x="24" y="315"/>
                  </a:lnTo>
                  <a:lnTo>
                    <a:pt x="22" y="372"/>
                  </a:lnTo>
                  <a:lnTo>
                    <a:pt x="18" y="499"/>
                  </a:lnTo>
                  <a:lnTo>
                    <a:pt x="13" y="630"/>
                  </a:lnTo>
                  <a:lnTo>
                    <a:pt x="10" y="699"/>
                  </a:lnTo>
                  <a:lnTo>
                    <a:pt x="14" y="701"/>
                  </a:lnTo>
                  <a:lnTo>
                    <a:pt x="18" y="702"/>
                  </a:lnTo>
                  <a:lnTo>
                    <a:pt x="22" y="705"/>
                  </a:lnTo>
                  <a:lnTo>
                    <a:pt x="26" y="708"/>
                  </a:lnTo>
                  <a:lnTo>
                    <a:pt x="41" y="306"/>
                  </a:lnTo>
                  <a:lnTo>
                    <a:pt x="79" y="308"/>
                  </a:lnTo>
                  <a:lnTo>
                    <a:pt x="88" y="308"/>
                  </a:lnTo>
                  <a:lnTo>
                    <a:pt x="136" y="310"/>
                  </a:lnTo>
                  <a:lnTo>
                    <a:pt x="137" y="309"/>
                  </a:lnTo>
                  <a:lnTo>
                    <a:pt x="137" y="308"/>
                  </a:lnTo>
                  <a:lnTo>
                    <a:pt x="138" y="306"/>
                  </a:lnTo>
                  <a:lnTo>
                    <a:pt x="142" y="303"/>
                  </a:lnTo>
                  <a:lnTo>
                    <a:pt x="151" y="295"/>
                  </a:lnTo>
                  <a:lnTo>
                    <a:pt x="161" y="285"/>
                  </a:lnTo>
                  <a:lnTo>
                    <a:pt x="170" y="277"/>
                  </a:lnTo>
                  <a:lnTo>
                    <a:pt x="171" y="277"/>
                  </a:lnTo>
                  <a:lnTo>
                    <a:pt x="171" y="271"/>
                  </a:lnTo>
                  <a:lnTo>
                    <a:pt x="171" y="261"/>
                  </a:lnTo>
                  <a:lnTo>
                    <a:pt x="171" y="248"/>
                  </a:lnTo>
                  <a:lnTo>
                    <a:pt x="172" y="234"/>
                  </a:lnTo>
                  <a:lnTo>
                    <a:pt x="182" y="226"/>
                  </a:lnTo>
                  <a:lnTo>
                    <a:pt x="193" y="217"/>
                  </a:lnTo>
                  <a:lnTo>
                    <a:pt x="201" y="207"/>
                  </a:lnTo>
                  <a:lnTo>
                    <a:pt x="209" y="195"/>
                  </a:lnTo>
                  <a:lnTo>
                    <a:pt x="218" y="179"/>
                  </a:lnTo>
                  <a:lnTo>
                    <a:pt x="224" y="161"/>
                  </a:lnTo>
                  <a:lnTo>
                    <a:pt x="228" y="143"/>
                  </a:lnTo>
                  <a:lnTo>
                    <a:pt x="231" y="124"/>
                  </a:lnTo>
                  <a:lnTo>
                    <a:pt x="229" y="105"/>
                  </a:lnTo>
                  <a:lnTo>
                    <a:pt x="227" y="86"/>
                  </a:lnTo>
                  <a:lnTo>
                    <a:pt x="222" y="70"/>
                  </a:lnTo>
                  <a:lnTo>
                    <a:pt x="214" y="52"/>
                  </a:lnTo>
                  <a:lnTo>
                    <a:pt x="204" y="37"/>
                  </a:lnTo>
                  <a:lnTo>
                    <a:pt x="194" y="23"/>
                  </a:lnTo>
                  <a:lnTo>
                    <a:pt x="180" y="12"/>
                  </a:lnTo>
                  <a:lnTo>
                    <a:pt x="166" y="0"/>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80" name="Freeform 201"/>
            <p:cNvSpPr>
              <a:spLocks/>
            </p:cNvSpPr>
            <p:nvPr/>
          </p:nvSpPr>
          <p:spPr bwMode="auto">
            <a:xfrm>
              <a:off x="3431" y="2652"/>
              <a:ext cx="123" cy="181"/>
            </a:xfrm>
            <a:custGeom>
              <a:avLst/>
              <a:gdLst>
                <a:gd name="T0" fmla="*/ 312 w 367"/>
                <a:gd name="T1" fmla="*/ 161 h 545"/>
                <a:gd name="T2" fmla="*/ 288 w 367"/>
                <a:gd name="T3" fmla="*/ 92 h 545"/>
                <a:gd name="T4" fmla="*/ 367 w 367"/>
                <a:gd name="T5" fmla="*/ 9 h 545"/>
                <a:gd name="T6" fmla="*/ 361 w 367"/>
                <a:gd name="T7" fmla="*/ 6 h 545"/>
                <a:gd name="T8" fmla="*/ 355 w 367"/>
                <a:gd name="T9" fmla="*/ 4 h 545"/>
                <a:gd name="T10" fmla="*/ 350 w 367"/>
                <a:gd name="T11" fmla="*/ 2 h 545"/>
                <a:gd name="T12" fmla="*/ 347 w 367"/>
                <a:gd name="T13" fmla="*/ 0 h 545"/>
                <a:gd name="T14" fmla="*/ 340 w 367"/>
                <a:gd name="T15" fmla="*/ 7 h 545"/>
                <a:gd name="T16" fmla="*/ 330 w 367"/>
                <a:gd name="T17" fmla="*/ 18 h 545"/>
                <a:gd name="T18" fmla="*/ 318 w 367"/>
                <a:gd name="T19" fmla="*/ 30 h 545"/>
                <a:gd name="T20" fmla="*/ 305 w 367"/>
                <a:gd name="T21" fmla="*/ 44 h 545"/>
                <a:gd name="T22" fmla="*/ 292 w 367"/>
                <a:gd name="T23" fmla="*/ 58 h 545"/>
                <a:gd name="T24" fmla="*/ 281 w 367"/>
                <a:gd name="T25" fmla="*/ 71 h 545"/>
                <a:gd name="T26" fmla="*/ 271 w 367"/>
                <a:gd name="T27" fmla="*/ 81 h 545"/>
                <a:gd name="T28" fmla="*/ 264 w 367"/>
                <a:gd name="T29" fmla="*/ 87 h 545"/>
                <a:gd name="T30" fmla="*/ 271 w 367"/>
                <a:gd name="T31" fmla="*/ 104 h 545"/>
                <a:gd name="T32" fmla="*/ 278 w 367"/>
                <a:gd name="T33" fmla="*/ 125 h 545"/>
                <a:gd name="T34" fmla="*/ 286 w 367"/>
                <a:gd name="T35" fmla="*/ 145 h 545"/>
                <a:gd name="T36" fmla="*/ 288 w 367"/>
                <a:gd name="T37" fmla="*/ 153 h 545"/>
                <a:gd name="T38" fmla="*/ 290 w 367"/>
                <a:gd name="T39" fmla="*/ 158 h 545"/>
                <a:gd name="T40" fmla="*/ 290 w 367"/>
                <a:gd name="T41" fmla="*/ 162 h 545"/>
                <a:gd name="T42" fmla="*/ 288 w 367"/>
                <a:gd name="T43" fmla="*/ 167 h 545"/>
                <a:gd name="T44" fmla="*/ 286 w 367"/>
                <a:gd name="T45" fmla="*/ 171 h 545"/>
                <a:gd name="T46" fmla="*/ 283 w 367"/>
                <a:gd name="T47" fmla="*/ 173 h 545"/>
                <a:gd name="T48" fmla="*/ 278 w 367"/>
                <a:gd name="T49" fmla="*/ 178 h 545"/>
                <a:gd name="T50" fmla="*/ 272 w 367"/>
                <a:gd name="T51" fmla="*/ 186 h 545"/>
                <a:gd name="T52" fmla="*/ 266 w 367"/>
                <a:gd name="T53" fmla="*/ 192 h 545"/>
                <a:gd name="T54" fmla="*/ 266 w 367"/>
                <a:gd name="T55" fmla="*/ 204 h 545"/>
                <a:gd name="T56" fmla="*/ 267 w 367"/>
                <a:gd name="T57" fmla="*/ 217 h 545"/>
                <a:gd name="T58" fmla="*/ 267 w 367"/>
                <a:gd name="T59" fmla="*/ 230 h 545"/>
                <a:gd name="T60" fmla="*/ 267 w 367"/>
                <a:gd name="T61" fmla="*/ 235 h 545"/>
                <a:gd name="T62" fmla="*/ 267 w 367"/>
                <a:gd name="T63" fmla="*/ 239 h 545"/>
                <a:gd name="T64" fmla="*/ 266 w 367"/>
                <a:gd name="T65" fmla="*/ 242 h 545"/>
                <a:gd name="T66" fmla="*/ 264 w 367"/>
                <a:gd name="T67" fmla="*/ 245 h 545"/>
                <a:gd name="T68" fmla="*/ 262 w 367"/>
                <a:gd name="T69" fmla="*/ 248 h 545"/>
                <a:gd name="T70" fmla="*/ 259 w 367"/>
                <a:gd name="T71" fmla="*/ 250 h 545"/>
                <a:gd name="T72" fmla="*/ 252 w 367"/>
                <a:gd name="T73" fmla="*/ 259 h 545"/>
                <a:gd name="T74" fmla="*/ 239 w 367"/>
                <a:gd name="T75" fmla="*/ 272 h 545"/>
                <a:gd name="T76" fmla="*/ 223 w 367"/>
                <a:gd name="T77" fmla="*/ 290 h 545"/>
                <a:gd name="T78" fmla="*/ 204 w 367"/>
                <a:gd name="T79" fmla="*/ 310 h 545"/>
                <a:gd name="T80" fmla="*/ 182 w 367"/>
                <a:gd name="T81" fmla="*/ 333 h 545"/>
                <a:gd name="T82" fmla="*/ 159 w 367"/>
                <a:gd name="T83" fmla="*/ 357 h 545"/>
                <a:gd name="T84" fmla="*/ 137 w 367"/>
                <a:gd name="T85" fmla="*/ 382 h 545"/>
                <a:gd name="T86" fmla="*/ 113 w 367"/>
                <a:gd name="T87" fmla="*/ 409 h 545"/>
                <a:gd name="T88" fmla="*/ 88 w 367"/>
                <a:gd name="T89" fmla="*/ 433 h 545"/>
                <a:gd name="T90" fmla="*/ 67 w 367"/>
                <a:gd name="T91" fmla="*/ 457 h 545"/>
                <a:gd name="T92" fmla="*/ 47 w 367"/>
                <a:gd name="T93" fmla="*/ 478 h 545"/>
                <a:gd name="T94" fmla="*/ 29 w 367"/>
                <a:gd name="T95" fmla="*/ 497 h 545"/>
                <a:gd name="T96" fmla="*/ 15 w 367"/>
                <a:gd name="T97" fmla="*/ 512 h 545"/>
                <a:gd name="T98" fmla="*/ 5 w 367"/>
                <a:gd name="T99" fmla="*/ 524 h 545"/>
                <a:gd name="T100" fmla="*/ 0 w 367"/>
                <a:gd name="T101" fmla="*/ 529 h 545"/>
                <a:gd name="T102" fmla="*/ 1 w 367"/>
                <a:gd name="T103" fmla="*/ 532 h 545"/>
                <a:gd name="T104" fmla="*/ 2 w 367"/>
                <a:gd name="T105" fmla="*/ 536 h 545"/>
                <a:gd name="T106" fmla="*/ 4 w 367"/>
                <a:gd name="T107" fmla="*/ 540 h 545"/>
                <a:gd name="T108" fmla="*/ 5 w 367"/>
                <a:gd name="T109" fmla="*/ 545 h 545"/>
                <a:gd name="T110" fmla="*/ 280 w 367"/>
                <a:gd name="T111" fmla="*/ 253 h 545"/>
                <a:gd name="T112" fmla="*/ 280 w 367"/>
                <a:gd name="T113" fmla="*/ 200 h 545"/>
                <a:gd name="T114" fmla="*/ 312 w 367"/>
                <a:gd name="T115" fmla="*/ 161 h 5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7"/>
                <a:gd name="T175" fmla="*/ 0 h 545"/>
                <a:gd name="T176" fmla="*/ 367 w 367"/>
                <a:gd name="T177" fmla="*/ 545 h 5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7" h="545">
                  <a:moveTo>
                    <a:pt x="312" y="161"/>
                  </a:moveTo>
                  <a:lnTo>
                    <a:pt x="288" y="92"/>
                  </a:lnTo>
                  <a:lnTo>
                    <a:pt x="367" y="9"/>
                  </a:lnTo>
                  <a:lnTo>
                    <a:pt x="361" y="6"/>
                  </a:lnTo>
                  <a:lnTo>
                    <a:pt x="355" y="4"/>
                  </a:lnTo>
                  <a:lnTo>
                    <a:pt x="350" y="2"/>
                  </a:lnTo>
                  <a:lnTo>
                    <a:pt x="347" y="0"/>
                  </a:lnTo>
                  <a:lnTo>
                    <a:pt x="340" y="7"/>
                  </a:lnTo>
                  <a:lnTo>
                    <a:pt x="330" y="18"/>
                  </a:lnTo>
                  <a:lnTo>
                    <a:pt x="318" y="30"/>
                  </a:lnTo>
                  <a:lnTo>
                    <a:pt x="305" y="44"/>
                  </a:lnTo>
                  <a:lnTo>
                    <a:pt x="292" y="58"/>
                  </a:lnTo>
                  <a:lnTo>
                    <a:pt x="281" y="71"/>
                  </a:lnTo>
                  <a:lnTo>
                    <a:pt x="271" y="81"/>
                  </a:lnTo>
                  <a:lnTo>
                    <a:pt x="264" y="87"/>
                  </a:lnTo>
                  <a:lnTo>
                    <a:pt x="271" y="104"/>
                  </a:lnTo>
                  <a:lnTo>
                    <a:pt x="278" y="125"/>
                  </a:lnTo>
                  <a:lnTo>
                    <a:pt x="286" y="145"/>
                  </a:lnTo>
                  <a:lnTo>
                    <a:pt x="288" y="153"/>
                  </a:lnTo>
                  <a:lnTo>
                    <a:pt x="290" y="158"/>
                  </a:lnTo>
                  <a:lnTo>
                    <a:pt x="290" y="162"/>
                  </a:lnTo>
                  <a:lnTo>
                    <a:pt x="288" y="167"/>
                  </a:lnTo>
                  <a:lnTo>
                    <a:pt x="286" y="171"/>
                  </a:lnTo>
                  <a:lnTo>
                    <a:pt x="283" y="173"/>
                  </a:lnTo>
                  <a:lnTo>
                    <a:pt x="278" y="178"/>
                  </a:lnTo>
                  <a:lnTo>
                    <a:pt x="272" y="186"/>
                  </a:lnTo>
                  <a:lnTo>
                    <a:pt x="266" y="192"/>
                  </a:lnTo>
                  <a:lnTo>
                    <a:pt x="266" y="204"/>
                  </a:lnTo>
                  <a:lnTo>
                    <a:pt x="267" y="217"/>
                  </a:lnTo>
                  <a:lnTo>
                    <a:pt x="267" y="230"/>
                  </a:lnTo>
                  <a:lnTo>
                    <a:pt x="267" y="235"/>
                  </a:lnTo>
                  <a:lnTo>
                    <a:pt x="267" y="239"/>
                  </a:lnTo>
                  <a:lnTo>
                    <a:pt x="266" y="242"/>
                  </a:lnTo>
                  <a:lnTo>
                    <a:pt x="264" y="245"/>
                  </a:lnTo>
                  <a:lnTo>
                    <a:pt x="262" y="248"/>
                  </a:lnTo>
                  <a:lnTo>
                    <a:pt x="259" y="250"/>
                  </a:lnTo>
                  <a:lnTo>
                    <a:pt x="252" y="259"/>
                  </a:lnTo>
                  <a:lnTo>
                    <a:pt x="239" y="272"/>
                  </a:lnTo>
                  <a:lnTo>
                    <a:pt x="223" y="290"/>
                  </a:lnTo>
                  <a:lnTo>
                    <a:pt x="204" y="310"/>
                  </a:lnTo>
                  <a:lnTo>
                    <a:pt x="182" y="333"/>
                  </a:lnTo>
                  <a:lnTo>
                    <a:pt x="159" y="357"/>
                  </a:lnTo>
                  <a:lnTo>
                    <a:pt x="137" y="382"/>
                  </a:lnTo>
                  <a:lnTo>
                    <a:pt x="113" y="409"/>
                  </a:lnTo>
                  <a:lnTo>
                    <a:pt x="88" y="433"/>
                  </a:lnTo>
                  <a:lnTo>
                    <a:pt x="67" y="457"/>
                  </a:lnTo>
                  <a:lnTo>
                    <a:pt x="47" y="478"/>
                  </a:lnTo>
                  <a:lnTo>
                    <a:pt x="29" y="497"/>
                  </a:lnTo>
                  <a:lnTo>
                    <a:pt x="15" y="512"/>
                  </a:lnTo>
                  <a:lnTo>
                    <a:pt x="5" y="524"/>
                  </a:lnTo>
                  <a:lnTo>
                    <a:pt x="0" y="529"/>
                  </a:lnTo>
                  <a:lnTo>
                    <a:pt x="1" y="532"/>
                  </a:lnTo>
                  <a:lnTo>
                    <a:pt x="2" y="536"/>
                  </a:lnTo>
                  <a:lnTo>
                    <a:pt x="4" y="540"/>
                  </a:lnTo>
                  <a:lnTo>
                    <a:pt x="5" y="545"/>
                  </a:lnTo>
                  <a:lnTo>
                    <a:pt x="280" y="253"/>
                  </a:lnTo>
                  <a:lnTo>
                    <a:pt x="280" y="200"/>
                  </a:lnTo>
                  <a:lnTo>
                    <a:pt x="312" y="161"/>
                  </a:lnTo>
                  <a:close/>
                </a:path>
              </a:pathLst>
            </a:custGeom>
            <a:solidFill>
              <a:srgbClr val="FFFFFF"/>
            </a:solidFill>
            <a:ln w="9525">
              <a:noFill/>
              <a:round/>
              <a:headEnd/>
              <a:tailEnd/>
            </a:ln>
          </p:spPr>
          <p:txBody>
            <a:bodyPr/>
            <a:lstStyle/>
            <a:p>
              <a:endParaRPr lang="en-US">
                <a:latin typeface="Cambria" pitchFamily="18" charset="0"/>
              </a:endParaRPr>
            </a:p>
          </p:txBody>
        </p:sp>
        <p:sp>
          <p:nvSpPr>
            <p:cNvPr id="26681" name="Freeform 202"/>
            <p:cNvSpPr>
              <a:spLocks/>
            </p:cNvSpPr>
            <p:nvPr/>
          </p:nvSpPr>
          <p:spPr bwMode="auto">
            <a:xfrm>
              <a:off x="3572" y="2762"/>
              <a:ext cx="13" cy="145"/>
            </a:xfrm>
            <a:custGeom>
              <a:avLst/>
              <a:gdLst>
                <a:gd name="T0" fmla="*/ 0 w 41"/>
                <a:gd name="T1" fmla="*/ 9 h 436"/>
                <a:gd name="T2" fmla="*/ 7 w 41"/>
                <a:gd name="T3" fmla="*/ 17 h 436"/>
                <a:gd name="T4" fmla="*/ 13 w 41"/>
                <a:gd name="T5" fmla="*/ 23 h 436"/>
                <a:gd name="T6" fmla="*/ 18 w 41"/>
                <a:gd name="T7" fmla="*/ 28 h 436"/>
                <a:gd name="T8" fmla="*/ 19 w 41"/>
                <a:gd name="T9" fmla="*/ 31 h 436"/>
                <a:gd name="T10" fmla="*/ 22 w 41"/>
                <a:gd name="T11" fmla="*/ 33 h 436"/>
                <a:gd name="T12" fmla="*/ 23 w 41"/>
                <a:gd name="T13" fmla="*/ 36 h 436"/>
                <a:gd name="T14" fmla="*/ 24 w 41"/>
                <a:gd name="T15" fmla="*/ 40 h 436"/>
                <a:gd name="T16" fmla="*/ 24 w 41"/>
                <a:gd name="T17" fmla="*/ 43 h 436"/>
                <a:gd name="T18" fmla="*/ 22 w 41"/>
                <a:gd name="T19" fmla="*/ 100 h 436"/>
                <a:gd name="T20" fmla="*/ 18 w 41"/>
                <a:gd name="T21" fmla="*/ 227 h 436"/>
                <a:gd name="T22" fmla="*/ 13 w 41"/>
                <a:gd name="T23" fmla="*/ 358 h 436"/>
                <a:gd name="T24" fmla="*/ 10 w 41"/>
                <a:gd name="T25" fmla="*/ 427 h 436"/>
                <a:gd name="T26" fmla="*/ 14 w 41"/>
                <a:gd name="T27" fmla="*/ 429 h 436"/>
                <a:gd name="T28" fmla="*/ 18 w 41"/>
                <a:gd name="T29" fmla="*/ 430 h 436"/>
                <a:gd name="T30" fmla="*/ 22 w 41"/>
                <a:gd name="T31" fmla="*/ 433 h 436"/>
                <a:gd name="T32" fmla="*/ 26 w 41"/>
                <a:gd name="T33" fmla="*/ 436 h 436"/>
                <a:gd name="T34" fmla="*/ 41 w 41"/>
                <a:gd name="T35" fmla="*/ 34 h 436"/>
                <a:gd name="T36" fmla="*/ 10 w 41"/>
                <a:gd name="T37" fmla="*/ 0 h 436"/>
                <a:gd name="T38" fmla="*/ 8 w 41"/>
                <a:gd name="T39" fmla="*/ 3 h 436"/>
                <a:gd name="T40" fmla="*/ 5 w 41"/>
                <a:gd name="T41" fmla="*/ 5 h 436"/>
                <a:gd name="T42" fmla="*/ 3 w 41"/>
                <a:gd name="T43" fmla="*/ 7 h 436"/>
                <a:gd name="T44" fmla="*/ 0 w 41"/>
                <a:gd name="T45" fmla="*/ 9 h 4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436"/>
                <a:gd name="T71" fmla="*/ 41 w 41"/>
                <a:gd name="T72" fmla="*/ 436 h 4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436">
                  <a:moveTo>
                    <a:pt x="0" y="9"/>
                  </a:moveTo>
                  <a:lnTo>
                    <a:pt x="7" y="17"/>
                  </a:lnTo>
                  <a:lnTo>
                    <a:pt x="13" y="23"/>
                  </a:lnTo>
                  <a:lnTo>
                    <a:pt x="18" y="28"/>
                  </a:lnTo>
                  <a:lnTo>
                    <a:pt x="19" y="31"/>
                  </a:lnTo>
                  <a:lnTo>
                    <a:pt x="22" y="33"/>
                  </a:lnTo>
                  <a:lnTo>
                    <a:pt x="23" y="36"/>
                  </a:lnTo>
                  <a:lnTo>
                    <a:pt x="24" y="40"/>
                  </a:lnTo>
                  <a:lnTo>
                    <a:pt x="24" y="43"/>
                  </a:lnTo>
                  <a:lnTo>
                    <a:pt x="22" y="100"/>
                  </a:lnTo>
                  <a:lnTo>
                    <a:pt x="18" y="227"/>
                  </a:lnTo>
                  <a:lnTo>
                    <a:pt x="13" y="358"/>
                  </a:lnTo>
                  <a:lnTo>
                    <a:pt x="10" y="427"/>
                  </a:lnTo>
                  <a:lnTo>
                    <a:pt x="14" y="429"/>
                  </a:lnTo>
                  <a:lnTo>
                    <a:pt x="18" y="430"/>
                  </a:lnTo>
                  <a:lnTo>
                    <a:pt x="22" y="433"/>
                  </a:lnTo>
                  <a:lnTo>
                    <a:pt x="26" y="436"/>
                  </a:lnTo>
                  <a:lnTo>
                    <a:pt x="41" y="34"/>
                  </a:lnTo>
                  <a:lnTo>
                    <a:pt x="10" y="0"/>
                  </a:lnTo>
                  <a:lnTo>
                    <a:pt x="8" y="3"/>
                  </a:lnTo>
                  <a:lnTo>
                    <a:pt x="5" y="5"/>
                  </a:lnTo>
                  <a:lnTo>
                    <a:pt x="3" y="7"/>
                  </a:lnTo>
                  <a:lnTo>
                    <a:pt x="0" y="9"/>
                  </a:lnTo>
                  <a:close/>
                </a:path>
              </a:pathLst>
            </a:custGeom>
            <a:solidFill>
              <a:srgbClr val="FFFFFF"/>
            </a:solidFill>
            <a:ln w="9525">
              <a:noFill/>
              <a:round/>
              <a:headEnd/>
              <a:tailEnd/>
            </a:ln>
          </p:spPr>
          <p:txBody>
            <a:bodyPr/>
            <a:lstStyle/>
            <a:p>
              <a:endParaRPr lang="en-US">
                <a:latin typeface="Cambria" pitchFamily="18" charset="0"/>
              </a:endParaRPr>
            </a:p>
          </p:txBody>
        </p:sp>
        <p:sp>
          <p:nvSpPr>
            <p:cNvPr id="26682" name="Freeform 203"/>
            <p:cNvSpPr>
              <a:spLocks/>
            </p:cNvSpPr>
            <p:nvPr/>
          </p:nvSpPr>
          <p:spPr bwMode="auto">
            <a:xfrm>
              <a:off x="3716" y="2860"/>
              <a:ext cx="54" cy="55"/>
            </a:xfrm>
            <a:custGeom>
              <a:avLst/>
              <a:gdLst>
                <a:gd name="T0" fmla="*/ 163 w 163"/>
                <a:gd name="T1" fmla="*/ 82 h 163"/>
                <a:gd name="T2" fmla="*/ 162 w 163"/>
                <a:gd name="T3" fmla="*/ 99 h 163"/>
                <a:gd name="T4" fmla="*/ 157 w 163"/>
                <a:gd name="T5" fmla="*/ 114 h 163"/>
                <a:gd name="T6" fmla="*/ 149 w 163"/>
                <a:gd name="T7" fmla="*/ 128 h 163"/>
                <a:gd name="T8" fmla="*/ 139 w 163"/>
                <a:gd name="T9" fmla="*/ 139 h 163"/>
                <a:gd name="T10" fmla="*/ 126 w 163"/>
                <a:gd name="T11" fmla="*/ 149 h 163"/>
                <a:gd name="T12" fmla="*/ 112 w 163"/>
                <a:gd name="T13" fmla="*/ 157 h 163"/>
                <a:gd name="T14" fmla="*/ 97 w 163"/>
                <a:gd name="T15" fmla="*/ 162 h 163"/>
                <a:gd name="T16" fmla="*/ 81 w 163"/>
                <a:gd name="T17" fmla="*/ 163 h 163"/>
                <a:gd name="T18" fmla="*/ 64 w 163"/>
                <a:gd name="T19" fmla="*/ 162 h 163"/>
                <a:gd name="T20" fmla="*/ 49 w 163"/>
                <a:gd name="T21" fmla="*/ 157 h 163"/>
                <a:gd name="T22" fmla="*/ 35 w 163"/>
                <a:gd name="T23" fmla="*/ 149 h 163"/>
                <a:gd name="T24" fmla="*/ 24 w 163"/>
                <a:gd name="T25" fmla="*/ 139 h 163"/>
                <a:gd name="T26" fmla="*/ 14 w 163"/>
                <a:gd name="T27" fmla="*/ 128 h 163"/>
                <a:gd name="T28" fmla="*/ 6 w 163"/>
                <a:gd name="T29" fmla="*/ 114 h 163"/>
                <a:gd name="T30" fmla="*/ 1 w 163"/>
                <a:gd name="T31" fmla="*/ 99 h 163"/>
                <a:gd name="T32" fmla="*/ 0 w 163"/>
                <a:gd name="T33" fmla="*/ 82 h 163"/>
                <a:gd name="T34" fmla="*/ 1 w 163"/>
                <a:gd name="T35" fmla="*/ 66 h 163"/>
                <a:gd name="T36" fmla="*/ 6 w 163"/>
                <a:gd name="T37" fmla="*/ 51 h 163"/>
                <a:gd name="T38" fmla="*/ 14 w 163"/>
                <a:gd name="T39" fmla="*/ 37 h 163"/>
                <a:gd name="T40" fmla="*/ 24 w 163"/>
                <a:gd name="T41" fmla="*/ 24 h 163"/>
                <a:gd name="T42" fmla="*/ 35 w 163"/>
                <a:gd name="T43" fmla="*/ 14 h 163"/>
                <a:gd name="T44" fmla="*/ 49 w 163"/>
                <a:gd name="T45" fmla="*/ 6 h 163"/>
                <a:gd name="T46" fmla="*/ 64 w 163"/>
                <a:gd name="T47" fmla="*/ 1 h 163"/>
                <a:gd name="T48" fmla="*/ 81 w 163"/>
                <a:gd name="T49" fmla="*/ 0 h 163"/>
                <a:gd name="T50" fmla="*/ 97 w 163"/>
                <a:gd name="T51" fmla="*/ 1 h 163"/>
                <a:gd name="T52" fmla="*/ 112 w 163"/>
                <a:gd name="T53" fmla="*/ 6 h 163"/>
                <a:gd name="T54" fmla="*/ 126 w 163"/>
                <a:gd name="T55" fmla="*/ 14 h 163"/>
                <a:gd name="T56" fmla="*/ 139 w 163"/>
                <a:gd name="T57" fmla="*/ 24 h 163"/>
                <a:gd name="T58" fmla="*/ 149 w 163"/>
                <a:gd name="T59" fmla="*/ 37 h 163"/>
                <a:gd name="T60" fmla="*/ 157 w 163"/>
                <a:gd name="T61" fmla="*/ 51 h 163"/>
                <a:gd name="T62" fmla="*/ 162 w 163"/>
                <a:gd name="T63" fmla="*/ 66 h 163"/>
                <a:gd name="T64" fmla="*/ 163 w 163"/>
                <a:gd name="T65" fmla="*/ 82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63"/>
                <a:gd name="T101" fmla="*/ 163 w 16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63">
                  <a:moveTo>
                    <a:pt x="163" y="82"/>
                  </a:moveTo>
                  <a:lnTo>
                    <a:pt x="162" y="99"/>
                  </a:lnTo>
                  <a:lnTo>
                    <a:pt x="157" y="114"/>
                  </a:lnTo>
                  <a:lnTo>
                    <a:pt x="149" y="128"/>
                  </a:lnTo>
                  <a:lnTo>
                    <a:pt x="139" y="139"/>
                  </a:lnTo>
                  <a:lnTo>
                    <a:pt x="126" y="149"/>
                  </a:lnTo>
                  <a:lnTo>
                    <a:pt x="112" y="157"/>
                  </a:lnTo>
                  <a:lnTo>
                    <a:pt x="97" y="162"/>
                  </a:lnTo>
                  <a:lnTo>
                    <a:pt x="81" y="163"/>
                  </a:lnTo>
                  <a:lnTo>
                    <a:pt x="64" y="162"/>
                  </a:lnTo>
                  <a:lnTo>
                    <a:pt x="49" y="157"/>
                  </a:lnTo>
                  <a:lnTo>
                    <a:pt x="35" y="149"/>
                  </a:lnTo>
                  <a:lnTo>
                    <a:pt x="24" y="139"/>
                  </a:lnTo>
                  <a:lnTo>
                    <a:pt x="14" y="128"/>
                  </a:lnTo>
                  <a:lnTo>
                    <a:pt x="6" y="114"/>
                  </a:lnTo>
                  <a:lnTo>
                    <a:pt x="1" y="99"/>
                  </a:lnTo>
                  <a:lnTo>
                    <a:pt x="0" y="82"/>
                  </a:lnTo>
                  <a:lnTo>
                    <a:pt x="1" y="66"/>
                  </a:lnTo>
                  <a:lnTo>
                    <a:pt x="6" y="51"/>
                  </a:lnTo>
                  <a:lnTo>
                    <a:pt x="14" y="37"/>
                  </a:lnTo>
                  <a:lnTo>
                    <a:pt x="24" y="24"/>
                  </a:lnTo>
                  <a:lnTo>
                    <a:pt x="35" y="14"/>
                  </a:lnTo>
                  <a:lnTo>
                    <a:pt x="49" y="6"/>
                  </a:lnTo>
                  <a:lnTo>
                    <a:pt x="64" y="1"/>
                  </a:lnTo>
                  <a:lnTo>
                    <a:pt x="81" y="0"/>
                  </a:lnTo>
                  <a:lnTo>
                    <a:pt x="97" y="1"/>
                  </a:lnTo>
                  <a:lnTo>
                    <a:pt x="112" y="6"/>
                  </a:lnTo>
                  <a:lnTo>
                    <a:pt x="126" y="14"/>
                  </a:lnTo>
                  <a:lnTo>
                    <a:pt x="139" y="24"/>
                  </a:lnTo>
                  <a:lnTo>
                    <a:pt x="149" y="37"/>
                  </a:lnTo>
                  <a:lnTo>
                    <a:pt x="157" y="51"/>
                  </a:lnTo>
                  <a:lnTo>
                    <a:pt x="162" y="66"/>
                  </a:lnTo>
                  <a:lnTo>
                    <a:pt x="163" y="82"/>
                  </a:lnTo>
                  <a:close/>
                </a:path>
              </a:pathLst>
            </a:custGeom>
            <a:solidFill>
              <a:srgbClr val="B2FF4C"/>
            </a:solidFill>
            <a:ln w="9525">
              <a:noFill/>
              <a:round/>
              <a:headEnd/>
              <a:tailEnd/>
            </a:ln>
          </p:spPr>
          <p:txBody>
            <a:bodyPr/>
            <a:lstStyle/>
            <a:p>
              <a:endParaRPr lang="en-US">
                <a:latin typeface="Cambria" pitchFamily="18" charset="0"/>
              </a:endParaRPr>
            </a:p>
          </p:txBody>
        </p:sp>
      </p:grpSp>
      <p:sp>
        <p:nvSpPr>
          <p:cNvPr id="26645" name="Line 10"/>
          <p:cNvSpPr>
            <a:spLocks noChangeShapeType="1"/>
          </p:cNvSpPr>
          <p:nvPr/>
        </p:nvSpPr>
        <p:spPr bwMode="auto">
          <a:xfrm>
            <a:off x="1547664" y="3501008"/>
            <a:ext cx="2303611" cy="1917130"/>
          </a:xfrm>
          <a:prstGeom prst="line">
            <a:avLst/>
          </a:prstGeom>
          <a:noFill/>
          <a:ln w="19050">
            <a:solidFill>
              <a:schemeClr val="tx1"/>
            </a:solidFill>
            <a:round/>
            <a:headEnd/>
            <a:tailEnd type="triangle" w="lg" len="lg"/>
          </a:ln>
        </p:spPr>
        <p:txBody>
          <a:bodyPr/>
          <a:lstStyle/>
          <a:p>
            <a:endParaRPr lang="en-US">
              <a:latin typeface="Cambria" pitchFamily="18" charset="0"/>
            </a:endParaRPr>
          </a:p>
        </p:txBody>
      </p:sp>
      <p:grpSp>
        <p:nvGrpSpPr>
          <p:cNvPr id="26646" name="Group 222"/>
          <p:cNvGrpSpPr>
            <a:grpSpLocks/>
          </p:cNvGrpSpPr>
          <p:nvPr/>
        </p:nvGrpSpPr>
        <p:grpSpPr bwMode="auto">
          <a:xfrm>
            <a:off x="1619672" y="3645024"/>
            <a:ext cx="620713" cy="641350"/>
            <a:chOff x="1785" y="3120"/>
            <a:chExt cx="391" cy="404"/>
          </a:xfrm>
        </p:grpSpPr>
        <p:sp>
          <p:nvSpPr>
            <p:cNvPr id="26647" name="AutoShape 205"/>
            <p:cNvSpPr>
              <a:spLocks noChangeAspect="1" noChangeArrowheads="1" noTextEdit="1"/>
            </p:cNvSpPr>
            <p:nvPr/>
          </p:nvSpPr>
          <p:spPr bwMode="auto">
            <a:xfrm>
              <a:off x="1785" y="3120"/>
              <a:ext cx="391" cy="404"/>
            </a:xfrm>
            <a:prstGeom prst="rect">
              <a:avLst/>
            </a:prstGeom>
            <a:noFill/>
            <a:ln w="9525">
              <a:noFill/>
              <a:miter lim="800000"/>
              <a:headEnd/>
              <a:tailEnd/>
            </a:ln>
          </p:spPr>
          <p:txBody>
            <a:bodyPr/>
            <a:lstStyle/>
            <a:p>
              <a:endParaRPr lang="en-US">
                <a:latin typeface="Cambria" pitchFamily="18" charset="0"/>
              </a:endParaRPr>
            </a:p>
          </p:txBody>
        </p:sp>
        <p:sp>
          <p:nvSpPr>
            <p:cNvPr id="26648" name="Freeform 206"/>
            <p:cNvSpPr>
              <a:spLocks/>
            </p:cNvSpPr>
            <p:nvPr/>
          </p:nvSpPr>
          <p:spPr bwMode="auto">
            <a:xfrm>
              <a:off x="1785" y="3120"/>
              <a:ext cx="198" cy="283"/>
            </a:xfrm>
            <a:custGeom>
              <a:avLst/>
              <a:gdLst>
                <a:gd name="T0" fmla="*/ 352 w 595"/>
                <a:gd name="T1" fmla="*/ 572 h 850"/>
                <a:gd name="T2" fmla="*/ 352 w 595"/>
                <a:gd name="T3" fmla="*/ 572 h 850"/>
                <a:gd name="T4" fmla="*/ 353 w 595"/>
                <a:gd name="T5" fmla="*/ 562 h 850"/>
                <a:gd name="T6" fmla="*/ 361 w 595"/>
                <a:gd name="T7" fmla="*/ 543 h 850"/>
                <a:gd name="T8" fmla="*/ 367 w 595"/>
                <a:gd name="T9" fmla="*/ 535 h 850"/>
                <a:gd name="T10" fmla="*/ 368 w 595"/>
                <a:gd name="T11" fmla="*/ 533 h 850"/>
                <a:gd name="T12" fmla="*/ 363 w 595"/>
                <a:gd name="T13" fmla="*/ 517 h 850"/>
                <a:gd name="T14" fmla="*/ 353 w 595"/>
                <a:gd name="T15" fmla="*/ 492 h 850"/>
                <a:gd name="T16" fmla="*/ 351 w 595"/>
                <a:gd name="T17" fmla="*/ 483 h 850"/>
                <a:gd name="T18" fmla="*/ 349 w 595"/>
                <a:gd name="T19" fmla="*/ 474 h 850"/>
                <a:gd name="T20" fmla="*/ 351 w 595"/>
                <a:gd name="T21" fmla="*/ 461 h 850"/>
                <a:gd name="T22" fmla="*/ 357 w 595"/>
                <a:gd name="T23" fmla="*/ 442 h 850"/>
                <a:gd name="T24" fmla="*/ 462 w 595"/>
                <a:gd name="T25" fmla="*/ 329 h 850"/>
                <a:gd name="T26" fmla="*/ 477 w 595"/>
                <a:gd name="T27" fmla="*/ 318 h 850"/>
                <a:gd name="T28" fmla="*/ 495 w 595"/>
                <a:gd name="T29" fmla="*/ 312 h 850"/>
                <a:gd name="T30" fmla="*/ 495 w 595"/>
                <a:gd name="T31" fmla="*/ 301 h 850"/>
                <a:gd name="T32" fmla="*/ 493 w 595"/>
                <a:gd name="T33" fmla="*/ 290 h 850"/>
                <a:gd name="T34" fmla="*/ 501 w 595"/>
                <a:gd name="T35" fmla="*/ 230 h 850"/>
                <a:gd name="T36" fmla="*/ 521 w 595"/>
                <a:gd name="T37" fmla="*/ 176 h 850"/>
                <a:gd name="T38" fmla="*/ 553 w 595"/>
                <a:gd name="T39" fmla="*/ 128 h 850"/>
                <a:gd name="T40" fmla="*/ 595 w 595"/>
                <a:gd name="T41" fmla="*/ 89 h 850"/>
                <a:gd name="T42" fmla="*/ 568 w 595"/>
                <a:gd name="T43" fmla="*/ 90 h 850"/>
                <a:gd name="T44" fmla="*/ 542 w 595"/>
                <a:gd name="T45" fmla="*/ 92 h 850"/>
                <a:gd name="T46" fmla="*/ 515 w 595"/>
                <a:gd name="T47" fmla="*/ 96 h 850"/>
                <a:gd name="T48" fmla="*/ 490 w 595"/>
                <a:gd name="T49" fmla="*/ 101 h 850"/>
                <a:gd name="T50" fmla="*/ 464 w 595"/>
                <a:gd name="T51" fmla="*/ 108 h 850"/>
                <a:gd name="T52" fmla="*/ 439 w 595"/>
                <a:gd name="T53" fmla="*/ 115 h 850"/>
                <a:gd name="T54" fmla="*/ 415 w 595"/>
                <a:gd name="T55" fmla="*/ 124 h 850"/>
                <a:gd name="T56" fmla="*/ 391 w 595"/>
                <a:gd name="T57" fmla="*/ 133 h 850"/>
                <a:gd name="T58" fmla="*/ 362 w 595"/>
                <a:gd name="T59" fmla="*/ 80 h 850"/>
                <a:gd name="T60" fmla="*/ 319 w 595"/>
                <a:gd name="T61" fmla="*/ 38 h 850"/>
                <a:gd name="T62" fmla="*/ 263 w 595"/>
                <a:gd name="T63" fmla="*/ 10 h 850"/>
                <a:gd name="T64" fmla="*/ 201 w 595"/>
                <a:gd name="T65" fmla="*/ 0 h 850"/>
                <a:gd name="T66" fmla="*/ 123 w 595"/>
                <a:gd name="T67" fmla="*/ 16 h 850"/>
                <a:gd name="T68" fmla="*/ 59 w 595"/>
                <a:gd name="T69" fmla="*/ 59 h 850"/>
                <a:gd name="T70" fmla="*/ 15 w 595"/>
                <a:gd name="T71" fmla="*/ 124 h 850"/>
                <a:gd name="T72" fmla="*/ 0 w 595"/>
                <a:gd name="T73" fmla="*/ 202 h 850"/>
                <a:gd name="T74" fmla="*/ 9 w 595"/>
                <a:gd name="T75" fmla="*/ 262 h 850"/>
                <a:gd name="T76" fmla="*/ 35 w 595"/>
                <a:gd name="T77" fmla="*/ 315 h 850"/>
                <a:gd name="T78" fmla="*/ 75 w 595"/>
                <a:gd name="T79" fmla="*/ 358 h 850"/>
                <a:gd name="T80" fmla="*/ 125 w 595"/>
                <a:gd name="T81" fmla="*/ 388 h 850"/>
                <a:gd name="T82" fmla="*/ 101 w 595"/>
                <a:gd name="T83" fmla="*/ 443 h 850"/>
                <a:gd name="T84" fmla="*/ 85 w 595"/>
                <a:gd name="T85" fmla="*/ 501 h 850"/>
                <a:gd name="T86" fmla="*/ 75 w 595"/>
                <a:gd name="T87" fmla="*/ 562 h 850"/>
                <a:gd name="T88" fmla="*/ 71 w 595"/>
                <a:gd name="T89" fmla="*/ 624 h 850"/>
                <a:gd name="T90" fmla="*/ 75 w 595"/>
                <a:gd name="T91" fmla="*/ 683 h 850"/>
                <a:gd name="T92" fmla="*/ 84 w 595"/>
                <a:gd name="T93" fmla="*/ 741 h 850"/>
                <a:gd name="T94" fmla="*/ 99 w 595"/>
                <a:gd name="T95" fmla="*/ 797 h 850"/>
                <a:gd name="T96" fmla="*/ 120 w 595"/>
                <a:gd name="T97" fmla="*/ 850 h 850"/>
                <a:gd name="T98" fmla="*/ 147 w 595"/>
                <a:gd name="T99" fmla="*/ 821 h 850"/>
                <a:gd name="T100" fmla="*/ 180 w 595"/>
                <a:gd name="T101" fmla="*/ 787 h 850"/>
                <a:gd name="T102" fmla="*/ 216 w 595"/>
                <a:gd name="T103" fmla="*/ 748 h 850"/>
                <a:gd name="T104" fmla="*/ 254 w 595"/>
                <a:gd name="T105" fmla="*/ 707 h 850"/>
                <a:gd name="T106" fmla="*/ 289 w 595"/>
                <a:gd name="T107" fmla="*/ 671 h 850"/>
                <a:gd name="T108" fmla="*/ 319 w 595"/>
                <a:gd name="T109" fmla="*/ 639 h 850"/>
                <a:gd name="T110" fmla="*/ 342 w 595"/>
                <a:gd name="T111" fmla="*/ 615 h 850"/>
                <a:gd name="T112" fmla="*/ 353 w 595"/>
                <a:gd name="T113" fmla="*/ 602 h 850"/>
                <a:gd name="T114" fmla="*/ 353 w 595"/>
                <a:gd name="T115" fmla="*/ 583 h 850"/>
                <a:gd name="T116" fmla="*/ 352 w 595"/>
                <a:gd name="T117" fmla="*/ 573 h 8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5"/>
                <a:gd name="T178" fmla="*/ 0 h 850"/>
                <a:gd name="T179" fmla="*/ 595 w 595"/>
                <a:gd name="T180" fmla="*/ 850 h 8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5" h="850">
                  <a:moveTo>
                    <a:pt x="352" y="573"/>
                  </a:moveTo>
                  <a:lnTo>
                    <a:pt x="352" y="572"/>
                  </a:lnTo>
                  <a:lnTo>
                    <a:pt x="352" y="571"/>
                  </a:lnTo>
                  <a:lnTo>
                    <a:pt x="353" y="562"/>
                  </a:lnTo>
                  <a:lnTo>
                    <a:pt x="356" y="552"/>
                  </a:lnTo>
                  <a:lnTo>
                    <a:pt x="361" y="543"/>
                  </a:lnTo>
                  <a:lnTo>
                    <a:pt x="367" y="535"/>
                  </a:lnTo>
                  <a:lnTo>
                    <a:pt x="368" y="534"/>
                  </a:lnTo>
                  <a:lnTo>
                    <a:pt x="368" y="533"/>
                  </a:lnTo>
                  <a:lnTo>
                    <a:pt x="363" y="517"/>
                  </a:lnTo>
                  <a:lnTo>
                    <a:pt x="358" y="504"/>
                  </a:lnTo>
                  <a:lnTo>
                    <a:pt x="353" y="492"/>
                  </a:lnTo>
                  <a:lnTo>
                    <a:pt x="352" y="488"/>
                  </a:lnTo>
                  <a:lnTo>
                    <a:pt x="351" y="483"/>
                  </a:lnTo>
                  <a:lnTo>
                    <a:pt x="351" y="478"/>
                  </a:lnTo>
                  <a:lnTo>
                    <a:pt x="349" y="474"/>
                  </a:lnTo>
                  <a:lnTo>
                    <a:pt x="349" y="469"/>
                  </a:lnTo>
                  <a:lnTo>
                    <a:pt x="351" y="461"/>
                  </a:lnTo>
                  <a:lnTo>
                    <a:pt x="353" y="450"/>
                  </a:lnTo>
                  <a:lnTo>
                    <a:pt x="357" y="442"/>
                  </a:lnTo>
                  <a:lnTo>
                    <a:pt x="363" y="434"/>
                  </a:lnTo>
                  <a:lnTo>
                    <a:pt x="462" y="329"/>
                  </a:lnTo>
                  <a:lnTo>
                    <a:pt x="469" y="323"/>
                  </a:lnTo>
                  <a:lnTo>
                    <a:pt x="477" y="318"/>
                  </a:lnTo>
                  <a:lnTo>
                    <a:pt x="486" y="314"/>
                  </a:lnTo>
                  <a:lnTo>
                    <a:pt x="495" y="312"/>
                  </a:lnTo>
                  <a:lnTo>
                    <a:pt x="495" y="306"/>
                  </a:lnTo>
                  <a:lnTo>
                    <a:pt x="495" y="301"/>
                  </a:lnTo>
                  <a:lnTo>
                    <a:pt x="493" y="295"/>
                  </a:lnTo>
                  <a:lnTo>
                    <a:pt x="493" y="290"/>
                  </a:lnTo>
                  <a:lnTo>
                    <a:pt x="495" y="259"/>
                  </a:lnTo>
                  <a:lnTo>
                    <a:pt x="501" y="230"/>
                  </a:lnTo>
                  <a:lnTo>
                    <a:pt x="509" y="202"/>
                  </a:lnTo>
                  <a:lnTo>
                    <a:pt x="521" y="176"/>
                  </a:lnTo>
                  <a:lnTo>
                    <a:pt x="535" y="151"/>
                  </a:lnTo>
                  <a:lnTo>
                    <a:pt x="553" y="128"/>
                  </a:lnTo>
                  <a:lnTo>
                    <a:pt x="572" y="108"/>
                  </a:lnTo>
                  <a:lnTo>
                    <a:pt x="595" y="89"/>
                  </a:lnTo>
                  <a:lnTo>
                    <a:pt x="581" y="89"/>
                  </a:lnTo>
                  <a:lnTo>
                    <a:pt x="568" y="90"/>
                  </a:lnTo>
                  <a:lnTo>
                    <a:pt x="554" y="91"/>
                  </a:lnTo>
                  <a:lnTo>
                    <a:pt x="542" y="92"/>
                  </a:lnTo>
                  <a:lnTo>
                    <a:pt x="528" y="94"/>
                  </a:lnTo>
                  <a:lnTo>
                    <a:pt x="515" y="96"/>
                  </a:lnTo>
                  <a:lnTo>
                    <a:pt x="502" y="99"/>
                  </a:lnTo>
                  <a:lnTo>
                    <a:pt x="490" y="101"/>
                  </a:lnTo>
                  <a:lnTo>
                    <a:pt x="477" y="104"/>
                  </a:lnTo>
                  <a:lnTo>
                    <a:pt x="464" y="108"/>
                  </a:lnTo>
                  <a:lnTo>
                    <a:pt x="452" y="111"/>
                  </a:lnTo>
                  <a:lnTo>
                    <a:pt x="439" y="115"/>
                  </a:lnTo>
                  <a:lnTo>
                    <a:pt x="428" y="119"/>
                  </a:lnTo>
                  <a:lnTo>
                    <a:pt x="415" y="124"/>
                  </a:lnTo>
                  <a:lnTo>
                    <a:pt x="402" y="128"/>
                  </a:lnTo>
                  <a:lnTo>
                    <a:pt x="391" y="133"/>
                  </a:lnTo>
                  <a:lnTo>
                    <a:pt x="378" y="105"/>
                  </a:lnTo>
                  <a:lnTo>
                    <a:pt x="362" y="80"/>
                  </a:lnTo>
                  <a:lnTo>
                    <a:pt x="342" y="57"/>
                  </a:lnTo>
                  <a:lnTo>
                    <a:pt x="319" y="38"/>
                  </a:lnTo>
                  <a:lnTo>
                    <a:pt x="292" y="22"/>
                  </a:lnTo>
                  <a:lnTo>
                    <a:pt x="263" y="10"/>
                  </a:lnTo>
                  <a:lnTo>
                    <a:pt x="233" y="3"/>
                  </a:lnTo>
                  <a:lnTo>
                    <a:pt x="201" y="0"/>
                  </a:lnTo>
                  <a:lnTo>
                    <a:pt x="161" y="4"/>
                  </a:lnTo>
                  <a:lnTo>
                    <a:pt x="123" y="16"/>
                  </a:lnTo>
                  <a:lnTo>
                    <a:pt x="89" y="34"/>
                  </a:lnTo>
                  <a:lnTo>
                    <a:pt x="59" y="59"/>
                  </a:lnTo>
                  <a:lnTo>
                    <a:pt x="34" y="90"/>
                  </a:lnTo>
                  <a:lnTo>
                    <a:pt x="15" y="124"/>
                  </a:lnTo>
                  <a:lnTo>
                    <a:pt x="4" y="162"/>
                  </a:lnTo>
                  <a:lnTo>
                    <a:pt x="0" y="202"/>
                  </a:lnTo>
                  <a:lnTo>
                    <a:pt x="3" y="233"/>
                  </a:lnTo>
                  <a:lnTo>
                    <a:pt x="9" y="262"/>
                  </a:lnTo>
                  <a:lnTo>
                    <a:pt x="20" y="290"/>
                  </a:lnTo>
                  <a:lnTo>
                    <a:pt x="35" y="315"/>
                  </a:lnTo>
                  <a:lnTo>
                    <a:pt x="53" y="338"/>
                  </a:lnTo>
                  <a:lnTo>
                    <a:pt x="75" y="358"/>
                  </a:lnTo>
                  <a:lnTo>
                    <a:pt x="99" y="374"/>
                  </a:lnTo>
                  <a:lnTo>
                    <a:pt x="125" y="388"/>
                  </a:lnTo>
                  <a:lnTo>
                    <a:pt x="113" y="415"/>
                  </a:lnTo>
                  <a:lnTo>
                    <a:pt x="101" y="443"/>
                  </a:lnTo>
                  <a:lnTo>
                    <a:pt x="92" y="472"/>
                  </a:lnTo>
                  <a:lnTo>
                    <a:pt x="85" y="501"/>
                  </a:lnTo>
                  <a:lnTo>
                    <a:pt x="78" y="530"/>
                  </a:lnTo>
                  <a:lnTo>
                    <a:pt x="75" y="562"/>
                  </a:lnTo>
                  <a:lnTo>
                    <a:pt x="72" y="592"/>
                  </a:lnTo>
                  <a:lnTo>
                    <a:pt x="71" y="624"/>
                  </a:lnTo>
                  <a:lnTo>
                    <a:pt x="72" y="654"/>
                  </a:lnTo>
                  <a:lnTo>
                    <a:pt x="75" y="683"/>
                  </a:lnTo>
                  <a:lnTo>
                    <a:pt x="78" y="712"/>
                  </a:lnTo>
                  <a:lnTo>
                    <a:pt x="84" y="741"/>
                  </a:lnTo>
                  <a:lnTo>
                    <a:pt x="91" y="769"/>
                  </a:lnTo>
                  <a:lnTo>
                    <a:pt x="99" y="797"/>
                  </a:lnTo>
                  <a:lnTo>
                    <a:pt x="109" y="824"/>
                  </a:lnTo>
                  <a:lnTo>
                    <a:pt x="120" y="850"/>
                  </a:lnTo>
                  <a:lnTo>
                    <a:pt x="133" y="838"/>
                  </a:lnTo>
                  <a:lnTo>
                    <a:pt x="147" y="821"/>
                  </a:lnTo>
                  <a:lnTo>
                    <a:pt x="163" y="805"/>
                  </a:lnTo>
                  <a:lnTo>
                    <a:pt x="180" y="787"/>
                  </a:lnTo>
                  <a:lnTo>
                    <a:pt x="199" y="767"/>
                  </a:lnTo>
                  <a:lnTo>
                    <a:pt x="216" y="748"/>
                  </a:lnTo>
                  <a:lnTo>
                    <a:pt x="235" y="727"/>
                  </a:lnTo>
                  <a:lnTo>
                    <a:pt x="254" y="707"/>
                  </a:lnTo>
                  <a:lnTo>
                    <a:pt x="272" y="688"/>
                  </a:lnTo>
                  <a:lnTo>
                    <a:pt x="289" y="671"/>
                  </a:lnTo>
                  <a:lnTo>
                    <a:pt x="305" y="654"/>
                  </a:lnTo>
                  <a:lnTo>
                    <a:pt x="319" y="639"/>
                  </a:lnTo>
                  <a:lnTo>
                    <a:pt x="332" y="625"/>
                  </a:lnTo>
                  <a:lnTo>
                    <a:pt x="342" y="615"/>
                  </a:lnTo>
                  <a:lnTo>
                    <a:pt x="348" y="607"/>
                  </a:lnTo>
                  <a:lnTo>
                    <a:pt x="353" y="602"/>
                  </a:lnTo>
                  <a:lnTo>
                    <a:pt x="353" y="592"/>
                  </a:lnTo>
                  <a:lnTo>
                    <a:pt x="353" y="583"/>
                  </a:lnTo>
                  <a:lnTo>
                    <a:pt x="352" y="576"/>
                  </a:lnTo>
                  <a:lnTo>
                    <a:pt x="352" y="573"/>
                  </a:lnTo>
                  <a:close/>
                </a:path>
              </a:pathLst>
            </a:custGeom>
            <a:solidFill>
              <a:srgbClr val="FF66FF"/>
            </a:solidFill>
            <a:ln w="9525">
              <a:noFill/>
              <a:round/>
              <a:headEnd/>
              <a:tailEnd/>
            </a:ln>
          </p:spPr>
          <p:txBody>
            <a:bodyPr/>
            <a:lstStyle/>
            <a:p>
              <a:endParaRPr lang="en-US">
                <a:latin typeface="Cambria" pitchFamily="18" charset="0"/>
              </a:endParaRPr>
            </a:p>
          </p:txBody>
        </p:sp>
        <p:sp>
          <p:nvSpPr>
            <p:cNvPr id="26649" name="Freeform 207"/>
            <p:cNvSpPr>
              <a:spLocks/>
            </p:cNvSpPr>
            <p:nvPr/>
          </p:nvSpPr>
          <p:spPr bwMode="auto">
            <a:xfrm>
              <a:off x="1873" y="3379"/>
              <a:ext cx="89" cy="125"/>
            </a:xfrm>
            <a:custGeom>
              <a:avLst/>
              <a:gdLst>
                <a:gd name="T0" fmla="*/ 266 w 268"/>
                <a:gd name="T1" fmla="*/ 1 h 373"/>
                <a:gd name="T2" fmla="*/ 262 w 268"/>
                <a:gd name="T3" fmla="*/ 5 h 373"/>
                <a:gd name="T4" fmla="*/ 255 w 268"/>
                <a:gd name="T5" fmla="*/ 11 h 373"/>
                <a:gd name="T6" fmla="*/ 237 w 268"/>
                <a:gd name="T7" fmla="*/ 19 h 373"/>
                <a:gd name="T8" fmla="*/ 228 w 268"/>
                <a:gd name="T9" fmla="*/ 20 h 373"/>
                <a:gd name="T10" fmla="*/ 228 w 268"/>
                <a:gd name="T11" fmla="*/ 20 h 373"/>
                <a:gd name="T12" fmla="*/ 227 w 268"/>
                <a:gd name="T13" fmla="*/ 30 h 373"/>
                <a:gd name="T14" fmla="*/ 219 w 268"/>
                <a:gd name="T15" fmla="*/ 49 h 373"/>
                <a:gd name="T16" fmla="*/ 189 w 268"/>
                <a:gd name="T17" fmla="*/ 84 h 373"/>
                <a:gd name="T18" fmla="*/ 174 w 268"/>
                <a:gd name="T19" fmla="*/ 95 h 373"/>
                <a:gd name="T20" fmla="*/ 153 w 268"/>
                <a:gd name="T21" fmla="*/ 100 h 373"/>
                <a:gd name="T22" fmla="*/ 153 w 268"/>
                <a:gd name="T23" fmla="*/ 100 h 373"/>
                <a:gd name="T24" fmla="*/ 153 w 268"/>
                <a:gd name="T25" fmla="*/ 100 h 373"/>
                <a:gd name="T26" fmla="*/ 150 w 268"/>
                <a:gd name="T27" fmla="*/ 119 h 373"/>
                <a:gd name="T28" fmla="*/ 139 w 268"/>
                <a:gd name="T29" fmla="*/ 135 h 373"/>
                <a:gd name="T30" fmla="*/ 108 w 268"/>
                <a:gd name="T31" fmla="*/ 168 h 373"/>
                <a:gd name="T32" fmla="*/ 89 w 268"/>
                <a:gd name="T33" fmla="*/ 177 h 373"/>
                <a:gd name="T34" fmla="*/ 80 w 268"/>
                <a:gd name="T35" fmla="*/ 178 h 373"/>
                <a:gd name="T36" fmla="*/ 80 w 268"/>
                <a:gd name="T37" fmla="*/ 178 h 373"/>
                <a:gd name="T38" fmla="*/ 79 w 268"/>
                <a:gd name="T39" fmla="*/ 189 h 373"/>
                <a:gd name="T40" fmla="*/ 72 w 268"/>
                <a:gd name="T41" fmla="*/ 206 h 373"/>
                <a:gd name="T42" fmla="*/ 62 w 268"/>
                <a:gd name="T43" fmla="*/ 218 h 373"/>
                <a:gd name="T44" fmla="*/ 44 w 268"/>
                <a:gd name="T45" fmla="*/ 237 h 373"/>
                <a:gd name="T46" fmla="*/ 33 w 268"/>
                <a:gd name="T47" fmla="*/ 247 h 373"/>
                <a:gd name="T48" fmla="*/ 14 w 268"/>
                <a:gd name="T49" fmla="*/ 256 h 373"/>
                <a:gd name="T50" fmla="*/ 0 w 268"/>
                <a:gd name="T51" fmla="*/ 257 h 373"/>
                <a:gd name="T52" fmla="*/ 28 w 268"/>
                <a:gd name="T53" fmla="*/ 278 h 373"/>
                <a:gd name="T54" fmla="*/ 57 w 268"/>
                <a:gd name="T55" fmla="*/ 299 h 373"/>
                <a:gd name="T56" fmla="*/ 88 w 268"/>
                <a:gd name="T57" fmla="*/ 316 h 373"/>
                <a:gd name="T58" fmla="*/ 119 w 268"/>
                <a:gd name="T59" fmla="*/ 332 h 373"/>
                <a:gd name="T60" fmla="*/ 151 w 268"/>
                <a:gd name="T61" fmla="*/ 345 h 373"/>
                <a:gd name="T62" fmla="*/ 185 w 268"/>
                <a:gd name="T63" fmla="*/ 357 h 373"/>
                <a:gd name="T64" fmla="*/ 219 w 268"/>
                <a:gd name="T65" fmla="*/ 367 h 373"/>
                <a:gd name="T66" fmla="*/ 255 w 268"/>
                <a:gd name="T67" fmla="*/ 373 h 373"/>
                <a:gd name="T68" fmla="*/ 262 w 268"/>
                <a:gd name="T69" fmla="*/ 191 h 373"/>
                <a:gd name="T70" fmla="*/ 268 w 268"/>
                <a:gd name="T71" fmla="*/ 1 h 373"/>
                <a:gd name="T72" fmla="*/ 267 w 268"/>
                <a:gd name="T73" fmla="*/ 0 h 373"/>
                <a:gd name="T74" fmla="*/ 267 w 268"/>
                <a:gd name="T75" fmla="*/ 0 h 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8"/>
                <a:gd name="T115" fmla="*/ 0 h 373"/>
                <a:gd name="T116" fmla="*/ 268 w 268"/>
                <a:gd name="T117" fmla="*/ 373 h 3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8" h="373">
                  <a:moveTo>
                    <a:pt x="267" y="0"/>
                  </a:moveTo>
                  <a:lnTo>
                    <a:pt x="266" y="1"/>
                  </a:lnTo>
                  <a:lnTo>
                    <a:pt x="263" y="4"/>
                  </a:lnTo>
                  <a:lnTo>
                    <a:pt x="262" y="5"/>
                  </a:lnTo>
                  <a:lnTo>
                    <a:pt x="255" y="11"/>
                  </a:lnTo>
                  <a:lnTo>
                    <a:pt x="247" y="17"/>
                  </a:lnTo>
                  <a:lnTo>
                    <a:pt x="237" y="19"/>
                  </a:lnTo>
                  <a:lnTo>
                    <a:pt x="228" y="20"/>
                  </a:lnTo>
                  <a:lnTo>
                    <a:pt x="228" y="22"/>
                  </a:lnTo>
                  <a:lnTo>
                    <a:pt x="227" y="30"/>
                  </a:lnTo>
                  <a:lnTo>
                    <a:pt x="224" y="41"/>
                  </a:lnTo>
                  <a:lnTo>
                    <a:pt x="219" y="49"/>
                  </a:lnTo>
                  <a:lnTo>
                    <a:pt x="213" y="57"/>
                  </a:lnTo>
                  <a:lnTo>
                    <a:pt x="189" y="84"/>
                  </a:lnTo>
                  <a:lnTo>
                    <a:pt x="181" y="90"/>
                  </a:lnTo>
                  <a:lnTo>
                    <a:pt x="174" y="95"/>
                  </a:lnTo>
                  <a:lnTo>
                    <a:pt x="163" y="99"/>
                  </a:lnTo>
                  <a:lnTo>
                    <a:pt x="153" y="100"/>
                  </a:lnTo>
                  <a:lnTo>
                    <a:pt x="152" y="109"/>
                  </a:lnTo>
                  <a:lnTo>
                    <a:pt x="150" y="119"/>
                  </a:lnTo>
                  <a:lnTo>
                    <a:pt x="146" y="128"/>
                  </a:lnTo>
                  <a:lnTo>
                    <a:pt x="139" y="135"/>
                  </a:lnTo>
                  <a:lnTo>
                    <a:pt x="115" y="162"/>
                  </a:lnTo>
                  <a:lnTo>
                    <a:pt x="108" y="168"/>
                  </a:lnTo>
                  <a:lnTo>
                    <a:pt x="99" y="173"/>
                  </a:lnTo>
                  <a:lnTo>
                    <a:pt x="89" y="177"/>
                  </a:lnTo>
                  <a:lnTo>
                    <a:pt x="80" y="178"/>
                  </a:lnTo>
                  <a:lnTo>
                    <a:pt x="79" y="189"/>
                  </a:lnTo>
                  <a:lnTo>
                    <a:pt x="76" y="197"/>
                  </a:lnTo>
                  <a:lnTo>
                    <a:pt x="72" y="206"/>
                  </a:lnTo>
                  <a:lnTo>
                    <a:pt x="66" y="214"/>
                  </a:lnTo>
                  <a:lnTo>
                    <a:pt x="62" y="218"/>
                  </a:lnTo>
                  <a:lnTo>
                    <a:pt x="53" y="227"/>
                  </a:lnTo>
                  <a:lnTo>
                    <a:pt x="44" y="237"/>
                  </a:lnTo>
                  <a:lnTo>
                    <a:pt x="41" y="240"/>
                  </a:lnTo>
                  <a:lnTo>
                    <a:pt x="33" y="247"/>
                  </a:lnTo>
                  <a:lnTo>
                    <a:pt x="24" y="252"/>
                  </a:lnTo>
                  <a:lnTo>
                    <a:pt x="14" y="256"/>
                  </a:lnTo>
                  <a:lnTo>
                    <a:pt x="4" y="257"/>
                  </a:lnTo>
                  <a:lnTo>
                    <a:pt x="0" y="257"/>
                  </a:lnTo>
                  <a:lnTo>
                    <a:pt x="14" y="268"/>
                  </a:lnTo>
                  <a:lnTo>
                    <a:pt x="28" y="278"/>
                  </a:lnTo>
                  <a:lnTo>
                    <a:pt x="42" y="289"/>
                  </a:lnTo>
                  <a:lnTo>
                    <a:pt x="57" y="299"/>
                  </a:lnTo>
                  <a:lnTo>
                    <a:pt x="72" y="307"/>
                  </a:lnTo>
                  <a:lnTo>
                    <a:pt x="88" y="316"/>
                  </a:lnTo>
                  <a:lnTo>
                    <a:pt x="103" y="324"/>
                  </a:lnTo>
                  <a:lnTo>
                    <a:pt x="119" y="332"/>
                  </a:lnTo>
                  <a:lnTo>
                    <a:pt x="136" y="339"/>
                  </a:lnTo>
                  <a:lnTo>
                    <a:pt x="151" y="345"/>
                  </a:lnTo>
                  <a:lnTo>
                    <a:pt x="168" y="352"/>
                  </a:lnTo>
                  <a:lnTo>
                    <a:pt x="185" y="357"/>
                  </a:lnTo>
                  <a:lnTo>
                    <a:pt x="201" y="362"/>
                  </a:lnTo>
                  <a:lnTo>
                    <a:pt x="219" y="367"/>
                  </a:lnTo>
                  <a:lnTo>
                    <a:pt x="237" y="371"/>
                  </a:lnTo>
                  <a:lnTo>
                    <a:pt x="255" y="373"/>
                  </a:lnTo>
                  <a:lnTo>
                    <a:pt x="257" y="313"/>
                  </a:lnTo>
                  <a:lnTo>
                    <a:pt x="262" y="191"/>
                  </a:lnTo>
                  <a:lnTo>
                    <a:pt x="266" y="68"/>
                  </a:lnTo>
                  <a:lnTo>
                    <a:pt x="268" y="1"/>
                  </a:lnTo>
                  <a:lnTo>
                    <a:pt x="267" y="0"/>
                  </a:lnTo>
                  <a:close/>
                </a:path>
              </a:pathLst>
            </a:custGeom>
            <a:solidFill>
              <a:srgbClr val="FF66FF"/>
            </a:solidFill>
            <a:ln w="9525">
              <a:noFill/>
              <a:round/>
              <a:headEnd/>
              <a:tailEnd/>
            </a:ln>
          </p:spPr>
          <p:txBody>
            <a:bodyPr/>
            <a:lstStyle/>
            <a:p>
              <a:endParaRPr lang="en-US">
                <a:latin typeface="Cambria" pitchFamily="18" charset="0"/>
              </a:endParaRPr>
            </a:p>
          </p:txBody>
        </p:sp>
        <p:sp>
          <p:nvSpPr>
            <p:cNvPr id="26650" name="Freeform 208"/>
            <p:cNvSpPr>
              <a:spLocks/>
            </p:cNvSpPr>
            <p:nvPr/>
          </p:nvSpPr>
          <p:spPr bwMode="auto">
            <a:xfrm>
              <a:off x="2037" y="3205"/>
              <a:ext cx="128" cy="293"/>
            </a:xfrm>
            <a:custGeom>
              <a:avLst/>
              <a:gdLst>
                <a:gd name="T0" fmla="*/ 382 w 384"/>
                <a:gd name="T1" fmla="*/ 317 h 880"/>
                <a:gd name="T2" fmla="*/ 362 w 384"/>
                <a:gd name="T3" fmla="*/ 215 h 880"/>
                <a:gd name="T4" fmla="*/ 324 w 384"/>
                <a:gd name="T5" fmla="*/ 122 h 880"/>
                <a:gd name="T6" fmla="*/ 269 w 384"/>
                <a:gd name="T7" fmla="*/ 38 h 880"/>
                <a:gd name="T8" fmla="*/ 238 w 384"/>
                <a:gd name="T9" fmla="*/ 9 h 880"/>
                <a:gd name="T10" fmla="*/ 239 w 384"/>
                <a:gd name="T11" fmla="*/ 27 h 880"/>
                <a:gd name="T12" fmla="*/ 236 w 384"/>
                <a:gd name="T13" fmla="*/ 69 h 880"/>
                <a:gd name="T14" fmla="*/ 219 w 384"/>
                <a:gd name="T15" fmla="*/ 132 h 880"/>
                <a:gd name="T16" fmla="*/ 187 w 384"/>
                <a:gd name="T17" fmla="*/ 189 h 880"/>
                <a:gd name="T18" fmla="*/ 140 w 384"/>
                <a:gd name="T19" fmla="*/ 234 h 880"/>
                <a:gd name="T20" fmla="*/ 117 w 384"/>
                <a:gd name="T21" fmla="*/ 267 h 880"/>
                <a:gd name="T22" fmla="*/ 121 w 384"/>
                <a:gd name="T23" fmla="*/ 296 h 880"/>
                <a:gd name="T24" fmla="*/ 121 w 384"/>
                <a:gd name="T25" fmla="*/ 312 h 880"/>
                <a:gd name="T26" fmla="*/ 121 w 384"/>
                <a:gd name="T27" fmla="*/ 315 h 880"/>
                <a:gd name="T28" fmla="*/ 120 w 384"/>
                <a:gd name="T29" fmla="*/ 337 h 880"/>
                <a:gd name="T30" fmla="*/ 111 w 384"/>
                <a:gd name="T31" fmla="*/ 375 h 880"/>
                <a:gd name="T32" fmla="*/ 96 w 384"/>
                <a:gd name="T33" fmla="*/ 410 h 880"/>
                <a:gd name="T34" fmla="*/ 74 w 384"/>
                <a:gd name="T35" fmla="*/ 442 h 880"/>
                <a:gd name="T36" fmla="*/ 62 w 384"/>
                <a:gd name="T37" fmla="*/ 463 h 880"/>
                <a:gd name="T38" fmla="*/ 62 w 384"/>
                <a:gd name="T39" fmla="*/ 475 h 880"/>
                <a:gd name="T40" fmla="*/ 60 w 384"/>
                <a:gd name="T41" fmla="*/ 487 h 880"/>
                <a:gd name="T42" fmla="*/ 52 w 384"/>
                <a:gd name="T43" fmla="*/ 506 h 880"/>
                <a:gd name="T44" fmla="*/ 43 w 384"/>
                <a:gd name="T45" fmla="*/ 516 h 880"/>
                <a:gd name="T46" fmla="*/ 31 w 384"/>
                <a:gd name="T47" fmla="*/ 528 h 880"/>
                <a:gd name="T48" fmla="*/ 24 w 384"/>
                <a:gd name="T49" fmla="*/ 539 h 880"/>
                <a:gd name="T50" fmla="*/ 22 w 384"/>
                <a:gd name="T51" fmla="*/ 547 h 880"/>
                <a:gd name="T52" fmla="*/ 21 w 384"/>
                <a:gd name="T53" fmla="*/ 558 h 880"/>
                <a:gd name="T54" fmla="*/ 14 w 384"/>
                <a:gd name="T55" fmla="*/ 576 h 880"/>
                <a:gd name="T56" fmla="*/ 14 w 384"/>
                <a:gd name="T57" fmla="*/ 591 h 880"/>
                <a:gd name="T58" fmla="*/ 19 w 384"/>
                <a:gd name="T59" fmla="*/ 609 h 880"/>
                <a:gd name="T60" fmla="*/ 20 w 384"/>
                <a:gd name="T61" fmla="*/ 619 h 880"/>
                <a:gd name="T62" fmla="*/ 20 w 384"/>
                <a:gd name="T63" fmla="*/ 619 h 880"/>
                <a:gd name="T64" fmla="*/ 19 w 384"/>
                <a:gd name="T65" fmla="*/ 656 h 880"/>
                <a:gd name="T66" fmla="*/ 15 w 384"/>
                <a:gd name="T67" fmla="*/ 675 h 880"/>
                <a:gd name="T68" fmla="*/ 3 w 384"/>
                <a:gd name="T69" fmla="*/ 691 h 880"/>
                <a:gd name="T70" fmla="*/ 12 w 384"/>
                <a:gd name="T71" fmla="*/ 708 h 880"/>
                <a:gd name="T72" fmla="*/ 16 w 384"/>
                <a:gd name="T73" fmla="*/ 726 h 880"/>
                <a:gd name="T74" fmla="*/ 16 w 384"/>
                <a:gd name="T75" fmla="*/ 726 h 880"/>
                <a:gd name="T76" fmla="*/ 16 w 384"/>
                <a:gd name="T77" fmla="*/ 728 h 880"/>
                <a:gd name="T78" fmla="*/ 16 w 384"/>
                <a:gd name="T79" fmla="*/ 745 h 880"/>
                <a:gd name="T80" fmla="*/ 15 w 384"/>
                <a:gd name="T81" fmla="*/ 763 h 880"/>
                <a:gd name="T82" fmla="*/ 11 w 384"/>
                <a:gd name="T83" fmla="*/ 782 h 880"/>
                <a:gd name="T84" fmla="*/ 0 w 384"/>
                <a:gd name="T85" fmla="*/ 799 h 880"/>
                <a:gd name="T86" fmla="*/ 9 w 384"/>
                <a:gd name="T87" fmla="*/ 815 h 880"/>
                <a:gd name="T88" fmla="*/ 12 w 384"/>
                <a:gd name="T89" fmla="*/ 834 h 880"/>
                <a:gd name="T90" fmla="*/ 12 w 384"/>
                <a:gd name="T91" fmla="*/ 834 h 880"/>
                <a:gd name="T92" fmla="*/ 12 w 384"/>
                <a:gd name="T93" fmla="*/ 835 h 880"/>
                <a:gd name="T94" fmla="*/ 11 w 384"/>
                <a:gd name="T95" fmla="*/ 873 h 880"/>
                <a:gd name="T96" fmla="*/ 11 w 384"/>
                <a:gd name="T97" fmla="*/ 877 h 880"/>
                <a:gd name="T98" fmla="*/ 50 w 384"/>
                <a:gd name="T99" fmla="*/ 866 h 880"/>
                <a:gd name="T100" fmla="*/ 125 w 384"/>
                <a:gd name="T101" fmla="*/ 828 h 880"/>
                <a:gd name="T102" fmla="*/ 193 w 384"/>
                <a:gd name="T103" fmla="*/ 780 h 880"/>
                <a:gd name="T104" fmla="*/ 253 w 384"/>
                <a:gd name="T105" fmla="*/ 721 h 880"/>
                <a:gd name="T106" fmla="*/ 302 w 384"/>
                <a:gd name="T107" fmla="*/ 654 h 880"/>
                <a:gd name="T108" fmla="*/ 341 w 384"/>
                <a:gd name="T109" fmla="*/ 580 h 880"/>
                <a:gd name="T110" fmla="*/ 368 w 384"/>
                <a:gd name="T111" fmla="*/ 500 h 880"/>
                <a:gd name="T112" fmla="*/ 383 w 384"/>
                <a:gd name="T113" fmla="*/ 414 h 8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4"/>
                <a:gd name="T172" fmla="*/ 0 h 880"/>
                <a:gd name="T173" fmla="*/ 384 w 384"/>
                <a:gd name="T174" fmla="*/ 880 h 8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4" h="880">
                  <a:moveTo>
                    <a:pt x="384" y="370"/>
                  </a:moveTo>
                  <a:lnTo>
                    <a:pt x="382" y="317"/>
                  </a:lnTo>
                  <a:lnTo>
                    <a:pt x="374" y="265"/>
                  </a:lnTo>
                  <a:lnTo>
                    <a:pt x="362" y="215"/>
                  </a:lnTo>
                  <a:lnTo>
                    <a:pt x="345" y="167"/>
                  </a:lnTo>
                  <a:lnTo>
                    <a:pt x="324" y="122"/>
                  </a:lnTo>
                  <a:lnTo>
                    <a:pt x="298" y="79"/>
                  </a:lnTo>
                  <a:lnTo>
                    <a:pt x="269" y="38"/>
                  </a:lnTo>
                  <a:lnTo>
                    <a:pt x="236" y="0"/>
                  </a:lnTo>
                  <a:lnTo>
                    <a:pt x="238" y="9"/>
                  </a:lnTo>
                  <a:lnTo>
                    <a:pt x="239" y="18"/>
                  </a:lnTo>
                  <a:lnTo>
                    <a:pt x="239" y="27"/>
                  </a:lnTo>
                  <a:lnTo>
                    <a:pt x="239" y="36"/>
                  </a:lnTo>
                  <a:lnTo>
                    <a:pt x="236" y="69"/>
                  </a:lnTo>
                  <a:lnTo>
                    <a:pt x="230" y="102"/>
                  </a:lnTo>
                  <a:lnTo>
                    <a:pt x="219" y="132"/>
                  </a:lnTo>
                  <a:lnTo>
                    <a:pt x="205" y="161"/>
                  </a:lnTo>
                  <a:lnTo>
                    <a:pt x="187" y="189"/>
                  </a:lnTo>
                  <a:lnTo>
                    <a:pt x="165" y="213"/>
                  </a:lnTo>
                  <a:lnTo>
                    <a:pt x="140" y="234"/>
                  </a:lnTo>
                  <a:lnTo>
                    <a:pt x="114" y="253"/>
                  </a:lnTo>
                  <a:lnTo>
                    <a:pt x="117" y="267"/>
                  </a:lnTo>
                  <a:lnTo>
                    <a:pt x="120" y="281"/>
                  </a:lnTo>
                  <a:lnTo>
                    <a:pt x="121" y="296"/>
                  </a:lnTo>
                  <a:lnTo>
                    <a:pt x="121" y="310"/>
                  </a:lnTo>
                  <a:lnTo>
                    <a:pt x="121" y="312"/>
                  </a:lnTo>
                  <a:lnTo>
                    <a:pt x="121" y="314"/>
                  </a:lnTo>
                  <a:lnTo>
                    <a:pt x="121" y="315"/>
                  </a:lnTo>
                  <a:lnTo>
                    <a:pt x="121" y="318"/>
                  </a:lnTo>
                  <a:lnTo>
                    <a:pt x="120" y="337"/>
                  </a:lnTo>
                  <a:lnTo>
                    <a:pt x="116" y="356"/>
                  </a:lnTo>
                  <a:lnTo>
                    <a:pt x="111" y="375"/>
                  </a:lnTo>
                  <a:lnTo>
                    <a:pt x="105" y="392"/>
                  </a:lnTo>
                  <a:lnTo>
                    <a:pt x="96" y="410"/>
                  </a:lnTo>
                  <a:lnTo>
                    <a:pt x="86" y="427"/>
                  </a:lnTo>
                  <a:lnTo>
                    <a:pt x="74" y="442"/>
                  </a:lnTo>
                  <a:lnTo>
                    <a:pt x="62" y="457"/>
                  </a:lnTo>
                  <a:lnTo>
                    <a:pt x="62" y="463"/>
                  </a:lnTo>
                  <a:lnTo>
                    <a:pt x="62" y="471"/>
                  </a:lnTo>
                  <a:lnTo>
                    <a:pt x="62" y="475"/>
                  </a:lnTo>
                  <a:lnTo>
                    <a:pt x="62" y="477"/>
                  </a:lnTo>
                  <a:lnTo>
                    <a:pt x="60" y="487"/>
                  </a:lnTo>
                  <a:lnTo>
                    <a:pt x="57" y="497"/>
                  </a:lnTo>
                  <a:lnTo>
                    <a:pt x="52" y="506"/>
                  </a:lnTo>
                  <a:lnTo>
                    <a:pt x="45" y="514"/>
                  </a:lnTo>
                  <a:lnTo>
                    <a:pt x="43" y="516"/>
                  </a:lnTo>
                  <a:lnTo>
                    <a:pt x="38" y="520"/>
                  </a:lnTo>
                  <a:lnTo>
                    <a:pt x="31" y="528"/>
                  </a:lnTo>
                  <a:lnTo>
                    <a:pt x="24" y="534"/>
                  </a:lnTo>
                  <a:lnTo>
                    <a:pt x="24" y="539"/>
                  </a:lnTo>
                  <a:lnTo>
                    <a:pt x="24" y="544"/>
                  </a:lnTo>
                  <a:lnTo>
                    <a:pt x="22" y="547"/>
                  </a:lnTo>
                  <a:lnTo>
                    <a:pt x="22" y="548"/>
                  </a:lnTo>
                  <a:lnTo>
                    <a:pt x="21" y="558"/>
                  </a:lnTo>
                  <a:lnTo>
                    <a:pt x="19" y="567"/>
                  </a:lnTo>
                  <a:lnTo>
                    <a:pt x="14" y="576"/>
                  </a:lnTo>
                  <a:lnTo>
                    <a:pt x="7" y="584"/>
                  </a:lnTo>
                  <a:lnTo>
                    <a:pt x="14" y="591"/>
                  </a:lnTo>
                  <a:lnTo>
                    <a:pt x="17" y="600"/>
                  </a:lnTo>
                  <a:lnTo>
                    <a:pt x="19" y="609"/>
                  </a:lnTo>
                  <a:lnTo>
                    <a:pt x="20" y="618"/>
                  </a:lnTo>
                  <a:lnTo>
                    <a:pt x="20" y="619"/>
                  </a:lnTo>
                  <a:lnTo>
                    <a:pt x="20" y="620"/>
                  </a:lnTo>
                  <a:lnTo>
                    <a:pt x="19" y="656"/>
                  </a:lnTo>
                  <a:lnTo>
                    <a:pt x="17" y="666"/>
                  </a:lnTo>
                  <a:lnTo>
                    <a:pt x="15" y="675"/>
                  </a:lnTo>
                  <a:lnTo>
                    <a:pt x="10" y="683"/>
                  </a:lnTo>
                  <a:lnTo>
                    <a:pt x="3" y="691"/>
                  </a:lnTo>
                  <a:lnTo>
                    <a:pt x="9" y="699"/>
                  </a:lnTo>
                  <a:lnTo>
                    <a:pt x="12" y="708"/>
                  </a:lnTo>
                  <a:lnTo>
                    <a:pt x="15" y="716"/>
                  </a:lnTo>
                  <a:lnTo>
                    <a:pt x="16" y="726"/>
                  </a:lnTo>
                  <a:lnTo>
                    <a:pt x="16" y="728"/>
                  </a:lnTo>
                  <a:lnTo>
                    <a:pt x="16" y="733"/>
                  </a:lnTo>
                  <a:lnTo>
                    <a:pt x="16" y="745"/>
                  </a:lnTo>
                  <a:lnTo>
                    <a:pt x="15" y="758"/>
                  </a:lnTo>
                  <a:lnTo>
                    <a:pt x="15" y="763"/>
                  </a:lnTo>
                  <a:lnTo>
                    <a:pt x="14" y="773"/>
                  </a:lnTo>
                  <a:lnTo>
                    <a:pt x="11" y="782"/>
                  </a:lnTo>
                  <a:lnTo>
                    <a:pt x="6" y="791"/>
                  </a:lnTo>
                  <a:lnTo>
                    <a:pt x="0" y="799"/>
                  </a:lnTo>
                  <a:lnTo>
                    <a:pt x="5" y="806"/>
                  </a:lnTo>
                  <a:lnTo>
                    <a:pt x="9" y="815"/>
                  </a:lnTo>
                  <a:lnTo>
                    <a:pt x="11" y="825"/>
                  </a:lnTo>
                  <a:lnTo>
                    <a:pt x="12" y="834"/>
                  </a:lnTo>
                  <a:lnTo>
                    <a:pt x="12" y="835"/>
                  </a:lnTo>
                  <a:lnTo>
                    <a:pt x="11" y="872"/>
                  </a:lnTo>
                  <a:lnTo>
                    <a:pt x="11" y="873"/>
                  </a:lnTo>
                  <a:lnTo>
                    <a:pt x="11" y="876"/>
                  </a:lnTo>
                  <a:lnTo>
                    <a:pt x="11" y="877"/>
                  </a:lnTo>
                  <a:lnTo>
                    <a:pt x="10" y="880"/>
                  </a:lnTo>
                  <a:lnTo>
                    <a:pt x="50" y="866"/>
                  </a:lnTo>
                  <a:lnTo>
                    <a:pt x="88" y="848"/>
                  </a:lnTo>
                  <a:lnTo>
                    <a:pt x="125" y="828"/>
                  </a:lnTo>
                  <a:lnTo>
                    <a:pt x="160" y="805"/>
                  </a:lnTo>
                  <a:lnTo>
                    <a:pt x="193" y="780"/>
                  </a:lnTo>
                  <a:lnTo>
                    <a:pt x="224" y="752"/>
                  </a:lnTo>
                  <a:lnTo>
                    <a:pt x="253" y="721"/>
                  </a:lnTo>
                  <a:lnTo>
                    <a:pt x="279" y="689"/>
                  </a:lnTo>
                  <a:lnTo>
                    <a:pt x="302" y="654"/>
                  </a:lnTo>
                  <a:lnTo>
                    <a:pt x="324" y="618"/>
                  </a:lnTo>
                  <a:lnTo>
                    <a:pt x="341" y="580"/>
                  </a:lnTo>
                  <a:lnTo>
                    <a:pt x="357" y="541"/>
                  </a:lnTo>
                  <a:lnTo>
                    <a:pt x="368" y="500"/>
                  </a:lnTo>
                  <a:lnTo>
                    <a:pt x="377" y="457"/>
                  </a:lnTo>
                  <a:lnTo>
                    <a:pt x="383" y="414"/>
                  </a:lnTo>
                  <a:lnTo>
                    <a:pt x="384" y="370"/>
                  </a:lnTo>
                  <a:close/>
                </a:path>
              </a:pathLst>
            </a:custGeom>
            <a:solidFill>
              <a:srgbClr val="FF66FF"/>
            </a:solidFill>
            <a:ln w="9525">
              <a:noFill/>
              <a:round/>
              <a:headEnd/>
              <a:tailEnd/>
            </a:ln>
          </p:spPr>
          <p:txBody>
            <a:bodyPr/>
            <a:lstStyle/>
            <a:p>
              <a:endParaRPr lang="en-US">
                <a:latin typeface="Cambria" pitchFamily="18" charset="0"/>
              </a:endParaRPr>
            </a:p>
          </p:txBody>
        </p:sp>
        <p:sp>
          <p:nvSpPr>
            <p:cNvPr id="26651" name="Freeform 209"/>
            <p:cNvSpPr>
              <a:spLocks/>
            </p:cNvSpPr>
            <p:nvPr/>
          </p:nvSpPr>
          <p:spPr bwMode="auto">
            <a:xfrm>
              <a:off x="1990" y="3174"/>
              <a:ext cx="86" cy="81"/>
            </a:xfrm>
            <a:custGeom>
              <a:avLst/>
              <a:gdLst>
                <a:gd name="T0" fmla="*/ 257 w 257"/>
                <a:gd name="T1" fmla="*/ 128 h 242"/>
                <a:gd name="T2" fmla="*/ 255 w 257"/>
                <a:gd name="T3" fmla="*/ 102 h 242"/>
                <a:gd name="T4" fmla="*/ 247 w 257"/>
                <a:gd name="T5" fmla="*/ 78 h 242"/>
                <a:gd name="T6" fmla="*/ 236 w 257"/>
                <a:gd name="T7" fmla="*/ 56 h 242"/>
                <a:gd name="T8" fmla="*/ 220 w 257"/>
                <a:gd name="T9" fmla="*/ 37 h 242"/>
                <a:gd name="T10" fmla="*/ 201 w 257"/>
                <a:gd name="T11" fmla="*/ 21 h 242"/>
                <a:gd name="T12" fmla="*/ 179 w 257"/>
                <a:gd name="T13" fmla="*/ 10 h 242"/>
                <a:gd name="T14" fmla="*/ 155 w 257"/>
                <a:gd name="T15" fmla="*/ 2 h 242"/>
                <a:gd name="T16" fmla="*/ 129 w 257"/>
                <a:gd name="T17" fmla="*/ 0 h 242"/>
                <a:gd name="T18" fmla="*/ 104 w 257"/>
                <a:gd name="T19" fmla="*/ 2 h 242"/>
                <a:gd name="T20" fmla="*/ 79 w 257"/>
                <a:gd name="T21" fmla="*/ 10 h 242"/>
                <a:gd name="T22" fmla="*/ 57 w 257"/>
                <a:gd name="T23" fmla="*/ 21 h 242"/>
                <a:gd name="T24" fmla="*/ 38 w 257"/>
                <a:gd name="T25" fmla="*/ 37 h 242"/>
                <a:gd name="T26" fmla="*/ 23 w 257"/>
                <a:gd name="T27" fmla="*/ 56 h 242"/>
                <a:gd name="T28" fmla="*/ 10 w 257"/>
                <a:gd name="T29" fmla="*/ 78 h 242"/>
                <a:gd name="T30" fmla="*/ 3 w 257"/>
                <a:gd name="T31" fmla="*/ 102 h 242"/>
                <a:gd name="T32" fmla="*/ 0 w 257"/>
                <a:gd name="T33" fmla="*/ 128 h 242"/>
                <a:gd name="T34" fmla="*/ 2 w 257"/>
                <a:gd name="T35" fmla="*/ 140 h 242"/>
                <a:gd name="T36" fmla="*/ 3 w 257"/>
                <a:gd name="T37" fmla="*/ 153 h 242"/>
                <a:gd name="T38" fmla="*/ 7 w 257"/>
                <a:gd name="T39" fmla="*/ 166 h 242"/>
                <a:gd name="T40" fmla="*/ 10 w 257"/>
                <a:gd name="T41" fmla="*/ 177 h 242"/>
                <a:gd name="T42" fmla="*/ 23 w 257"/>
                <a:gd name="T43" fmla="*/ 175 h 242"/>
                <a:gd name="T44" fmla="*/ 37 w 257"/>
                <a:gd name="T45" fmla="*/ 173 h 242"/>
                <a:gd name="T46" fmla="*/ 50 w 257"/>
                <a:gd name="T47" fmla="*/ 173 h 242"/>
                <a:gd name="T48" fmla="*/ 62 w 257"/>
                <a:gd name="T49" fmla="*/ 176 h 242"/>
                <a:gd name="T50" fmla="*/ 75 w 257"/>
                <a:gd name="T51" fmla="*/ 178 h 242"/>
                <a:gd name="T52" fmla="*/ 88 w 257"/>
                <a:gd name="T53" fmla="*/ 183 h 242"/>
                <a:gd name="T54" fmla="*/ 100 w 257"/>
                <a:gd name="T55" fmla="*/ 191 h 242"/>
                <a:gd name="T56" fmla="*/ 112 w 257"/>
                <a:gd name="T57" fmla="*/ 199 h 242"/>
                <a:gd name="T58" fmla="*/ 123 w 257"/>
                <a:gd name="T59" fmla="*/ 202 h 242"/>
                <a:gd name="T60" fmla="*/ 133 w 257"/>
                <a:gd name="T61" fmla="*/ 206 h 242"/>
                <a:gd name="T62" fmla="*/ 143 w 257"/>
                <a:gd name="T63" fmla="*/ 211 h 242"/>
                <a:gd name="T64" fmla="*/ 153 w 257"/>
                <a:gd name="T65" fmla="*/ 216 h 242"/>
                <a:gd name="T66" fmla="*/ 162 w 257"/>
                <a:gd name="T67" fmla="*/ 221 h 242"/>
                <a:gd name="T68" fmla="*/ 172 w 257"/>
                <a:gd name="T69" fmla="*/ 228 h 242"/>
                <a:gd name="T70" fmla="*/ 180 w 257"/>
                <a:gd name="T71" fmla="*/ 234 h 242"/>
                <a:gd name="T72" fmla="*/ 189 w 257"/>
                <a:gd name="T73" fmla="*/ 242 h 242"/>
                <a:gd name="T74" fmla="*/ 204 w 257"/>
                <a:gd name="T75" fmla="*/ 233 h 242"/>
                <a:gd name="T76" fmla="*/ 217 w 257"/>
                <a:gd name="T77" fmla="*/ 221 h 242"/>
                <a:gd name="T78" fmla="*/ 229 w 257"/>
                <a:gd name="T79" fmla="*/ 209 h 242"/>
                <a:gd name="T80" fmla="*/ 238 w 257"/>
                <a:gd name="T81" fmla="*/ 195 h 242"/>
                <a:gd name="T82" fmla="*/ 247 w 257"/>
                <a:gd name="T83" fmla="*/ 180 h 242"/>
                <a:gd name="T84" fmla="*/ 252 w 257"/>
                <a:gd name="T85" fmla="*/ 163 h 242"/>
                <a:gd name="T86" fmla="*/ 256 w 257"/>
                <a:gd name="T87" fmla="*/ 145 h 242"/>
                <a:gd name="T88" fmla="*/ 257 w 257"/>
                <a:gd name="T89" fmla="*/ 128 h 2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242"/>
                <a:gd name="T137" fmla="*/ 257 w 257"/>
                <a:gd name="T138" fmla="*/ 242 h 2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242">
                  <a:moveTo>
                    <a:pt x="257" y="128"/>
                  </a:moveTo>
                  <a:lnTo>
                    <a:pt x="255" y="102"/>
                  </a:lnTo>
                  <a:lnTo>
                    <a:pt x="247" y="78"/>
                  </a:lnTo>
                  <a:lnTo>
                    <a:pt x="236" y="56"/>
                  </a:lnTo>
                  <a:lnTo>
                    <a:pt x="220" y="37"/>
                  </a:lnTo>
                  <a:lnTo>
                    <a:pt x="201" y="21"/>
                  </a:lnTo>
                  <a:lnTo>
                    <a:pt x="179" y="10"/>
                  </a:lnTo>
                  <a:lnTo>
                    <a:pt x="155" y="2"/>
                  </a:lnTo>
                  <a:lnTo>
                    <a:pt x="129" y="0"/>
                  </a:lnTo>
                  <a:lnTo>
                    <a:pt x="104" y="2"/>
                  </a:lnTo>
                  <a:lnTo>
                    <a:pt x="79" y="10"/>
                  </a:lnTo>
                  <a:lnTo>
                    <a:pt x="57" y="21"/>
                  </a:lnTo>
                  <a:lnTo>
                    <a:pt x="38" y="37"/>
                  </a:lnTo>
                  <a:lnTo>
                    <a:pt x="23" y="56"/>
                  </a:lnTo>
                  <a:lnTo>
                    <a:pt x="10" y="78"/>
                  </a:lnTo>
                  <a:lnTo>
                    <a:pt x="3" y="102"/>
                  </a:lnTo>
                  <a:lnTo>
                    <a:pt x="0" y="128"/>
                  </a:lnTo>
                  <a:lnTo>
                    <a:pt x="2" y="140"/>
                  </a:lnTo>
                  <a:lnTo>
                    <a:pt x="3" y="153"/>
                  </a:lnTo>
                  <a:lnTo>
                    <a:pt x="7" y="166"/>
                  </a:lnTo>
                  <a:lnTo>
                    <a:pt x="10" y="177"/>
                  </a:lnTo>
                  <a:lnTo>
                    <a:pt x="23" y="175"/>
                  </a:lnTo>
                  <a:lnTo>
                    <a:pt x="37" y="173"/>
                  </a:lnTo>
                  <a:lnTo>
                    <a:pt x="50" y="173"/>
                  </a:lnTo>
                  <a:lnTo>
                    <a:pt x="62" y="176"/>
                  </a:lnTo>
                  <a:lnTo>
                    <a:pt x="75" y="178"/>
                  </a:lnTo>
                  <a:lnTo>
                    <a:pt x="88" y="183"/>
                  </a:lnTo>
                  <a:lnTo>
                    <a:pt x="100" y="191"/>
                  </a:lnTo>
                  <a:lnTo>
                    <a:pt x="112" y="199"/>
                  </a:lnTo>
                  <a:lnTo>
                    <a:pt x="123" y="202"/>
                  </a:lnTo>
                  <a:lnTo>
                    <a:pt x="133" y="206"/>
                  </a:lnTo>
                  <a:lnTo>
                    <a:pt x="143" y="211"/>
                  </a:lnTo>
                  <a:lnTo>
                    <a:pt x="153" y="216"/>
                  </a:lnTo>
                  <a:lnTo>
                    <a:pt x="162" y="221"/>
                  </a:lnTo>
                  <a:lnTo>
                    <a:pt x="172" y="228"/>
                  </a:lnTo>
                  <a:lnTo>
                    <a:pt x="180" y="234"/>
                  </a:lnTo>
                  <a:lnTo>
                    <a:pt x="189" y="242"/>
                  </a:lnTo>
                  <a:lnTo>
                    <a:pt x="204" y="233"/>
                  </a:lnTo>
                  <a:lnTo>
                    <a:pt x="217" y="221"/>
                  </a:lnTo>
                  <a:lnTo>
                    <a:pt x="229" y="209"/>
                  </a:lnTo>
                  <a:lnTo>
                    <a:pt x="238" y="195"/>
                  </a:lnTo>
                  <a:lnTo>
                    <a:pt x="247" y="180"/>
                  </a:lnTo>
                  <a:lnTo>
                    <a:pt x="252" y="163"/>
                  </a:lnTo>
                  <a:lnTo>
                    <a:pt x="256" y="145"/>
                  </a:lnTo>
                  <a:lnTo>
                    <a:pt x="257" y="128"/>
                  </a:lnTo>
                  <a:close/>
                </a:path>
              </a:pathLst>
            </a:custGeom>
            <a:solidFill>
              <a:srgbClr val="B2FF4C"/>
            </a:solidFill>
            <a:ln w="9525">
              <a:noFill/>
              <a:round/>
              <a:headEnd/>
              <a:tailEnd/>
            </a:ln>
          </p:spPr>
          <p:txBody>
            <a:bodyPr/>
            <a:lstStyle/>
            <a:p>
              <a:endParaRPr lang="en-US">
                <a:latin typeface="Cambria" pitchFamily="18" charset="0"/>
              </a:endParaRPr>
            </a:p>
          </p:txBody>
        </p:sp>
        <p:sp>
          <p:nvSpPr>
            <p:cNvPr id="26652" name="Freeform 210"/>
            <p:cNvSpPr>
              <a:spLocks/>
            </p:cNvSpPr>
            <p:nvPr/>
          </p:nvSpPr>
          <p:spPr bwMode="auto">
            <a:xfrm>
              <a:off x="1990" y="3174"/>
              <a:ext cx="86" cy="81"/>
            </a:xfrm>
            <a:custGeom>
              <a:avLst/>
              <a:gdLst>
                <a:gd name="T0" fmla="*/ 10 w 257"/>
                <a:gd name="T1" fmla="*/ 177 h 242"/>
                <a:gd name="T2" fmla="*/ 7 w 257"/>
                <a:gd name="T3" fmla="*/ 166 h 242"/>
                <a:gd name="T4" fmla="*/ 3 w 257"/>
                <a:gd name="T5" fmla="*/ 153 h 242"/>
                <a:gd name="T6" fmla="*/ 2 w 257"/>
                <a:gd name="T7" fmla="*/ 140 h 242"/>
                <a:gd name="T8" fmla="*/ 0 w 257"/>
                <a:gd name="T9" fmla="*/ 128 h 242"/>
                <a:gd name="T10" fmla="*/ 3 w 257"/>
                <a:gd name="T11" fmla="*/ 102 h 242"/>
                <a:gd name="T12" fmla="*/ 10 w 257"/>
                <a:gd name="T13" fmla="*/ 78 h 242"/>
                <a:gd name="T14" fmla="*/ 23 w 257"/>
                <a:gd name="T15" fmla="*/ 56 h 242"/>
                <a:gd name="T16" fmla="*/ 38 w 257"/>
                <a:gd name="T17" fmla="*/ 37 h 242"/>
                <a:gd name="T18" fmla="*/ 57 w 257"/>
                <a:gd name="T19" fmla="*/ 21 h 242"/>
                <a:gd name="T20" fmla="*/ 79 w 257"/>
                <a:gd name="T21" fmla="*/ 10 h 242"/>
                <a:gd name="T22" fmla="*/ 104 w 257"/>
                <a:gd name="T23" fmla="*/ 2 h 242"/>
                <a:gd name="T24" fmla="*/ 129 w 257"/>
                <a:gd name="T25" fmla="*/ 0 h 242"/>
                <a:gd name="T26" fmla="*/ 155 w 257"/>
                <a:gd name="T27" fmla="*/ 2 h 242"/>
                <a:gd name="T28" fmla="*/ 179 w 257"/>
                <a:gd name="T29" fmla="*/ 10 h 242"/>
                <a:gd name="T30" fmla="*/ 201 w 257"/>
                <a:gd name="T31" fmla="*/ 21 h 242"/>
                <a:gd name="T32" fmla="*/ 220 w 257"/>
                <a:gd name="T33" fmla="*/ 37 h 242"/>
                <a:gd name="T34" fmla="*/ 236 w 257"/>
                <a:gd name="T35" fmla="*/ 56 h 242"/>
                <a:gd name="T36" fmla="*/ 247 w 257"/>
                <a:gd name="T37" fmla="*/ 78 h 242"/>
                <a:gd name="T38" fmla="*/ 255 w 257"/>
                <a:gd name="T39" fmla="*/ 102 h 242"/>
                <a:gd name="T40" fmla="*/ 257 w 257"/>
                <a:gd name="T41" fmla="*/ 128 h 242"/>
                <a:gd name="T42" fmla="*/ 256 w 257"/>
                <a:gd name="T43" fmla="*/ 145 h 242"/>
                <a:gd name="T44" fmla="*/ 252 w 257"/>
                <a:gd name="T45" fmla="*/ 163 h 242"/>
                <a:gd name="T46" fmla="*/ 247 w 257"/>
                <a:gd name="T47" fmla="*/ 180 h 242"/>
                <a:gd name="T48" fmla="*/ 238 w 257"/>
                <a:gd name="T49" fmla="*/ 195 h 242"/>
                <a:gd name="T50" fmla="*/ 229 w 257"/>
                <a:gd name="T51" fmla="*/ 209 h 242"/>
                <a:gd name="T52" fmla="*/ 217 w 257"/>
                <a:gd name="T53" fmla="*/ 221 h 242"/>
                <a:gd name="T54" fmla="*/ 204 w 257"/>
                <a:gd name="T55" fmla="*/ 233 h 242"/>
                <a:gd name="T56" fmla="*/ 189 w 257"/>
                <a:gd name="T57" fmla="*/ 242 h 242"/>
                <a:gd name="T58" fmla="*/ 180 w 257"/>
                <a:gd name="T59" fmla="*/ 234 h 242"/>
                <a:gd name="T60" fmla="*/ 172 w 257"/>
                <a:gd name="T61" fmla="*/ 228 h 242"/>
                <a:gd name="T62" fmla="*/ 162 w 257"/>
                <a:gd name="T63" fmla="*/ 221 h 242"/>
                <a:gd name="T64" fmla="*/ 153 w 257"/>
                <a:gd name="T65" fmla="*/ 216 h 242"/>
                <a:gd name="T66" fmla="*/ 143 w 257"/>
                <a:gd name="T67" fmla="*/ 211 h 242"/>
                <a:gd name="T68" fmla="*/ 133 w 257"/>
                <a:gd name="T69" fmla="*/ 206 h 242"/>
                <a:gd name="T70" fmla="*/ 123 w 257"/>
                <a:gd name="T71" fmla="*/ 202 h 242"/>
                <a:gd name="T72" fmla="*/ 112 w 257"/>
                <a:gd name="T73" fmla="*/ 199 h 242"/>
                <a:gd name="T74" fmla="*/ 100 w 257"/>
                <a:gd name="T75" fmla="*/ 191 h 242"/>
                <a:gd name="T76" fmla="*/ 88 w 257"/>
                <a:gd name="T77" fmla="*/ 183 h 242"/>
                <a:gd name="T78" fmla="*/ 75 w 257"/>
                <a:gd name="T79" fmla="*/ 178 h 242"/>
                <a:gd name="T80" fmla="*/ 62 w 257"/>
                <a:gd name="T81" fmla="*/ 176 h 242"/>
                <a:gd name="T82" fmla="*/ 50 w 257"/>
                <a:gd name="T83" fmla="*/ 173 h 242"/>
                <a:gd name="T84" fmla="*/ 37 w 257"/>
                <a:gd name="T85" fmla="*/ 173 h 242"/>
                <a:gd name="T86" fmla="*/ 23 w 257"/>
                <a:gd name="T87" fmla="*/ 175 h 242"/>
                <a:gd name="T88" fmla="*/ 10 w 257"/>
                <a:gd name="T89" fmla="*/ 177 h 2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7"/>
                <a:gd name="T136" fmla="*/ 0 h 242"/>
                <a:gd name="T137" fmla="*/ 257 w 257"/>
                <a:gd name="T138" fmla="*/ 242 h 2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7" h="242">
                  <a:moveTo>
                    <a:pt x="10" y="177"/>
                  </a:moveTo>
                  <a:lnTo>
                    <a:pt x="7" y="166"/>
                  </a:lnTo>
                  <a:lnTo>
                    <a:pt x="3" y="153"/>
                  </a:lnTo>
                  <a:lnTo>
                    <a:pt x="2" y="140"/>
                  </a:lnTo>
                  <a:lnTo>
                    <a:pt x="0" y="128"/>
                  </a:lnTo>
                  <a:lnTo>
                    <a:pt x="3" y="102"/>
                  </a:lnTo>
                  <a:lnTo>
                    <a:pt x="10" y="78"/>
                  </a:lnTo>
                  <a:lnTo>
                    <a:pt x="23" y="56"/>
                  </a:lnTo>
                  <a:lnTo>
                    <a:pt x="38" y="37"/>
                  </a:lnTo>
                  <a:lnTo>
                    <a:pt x="57" y="21"/>
                  </a:lnTo>
                  <a:lnTo>
                    <a:pt x="79" y="10"/>
                  </a:lnTo>
                  <a:lnTo>
                    <a:pt x="104" y="2"/>
                  </a:lnTo>
                  <a:lnTo>
                    <a:pt x="129" y="0"/>
                  </a:lnTo>
                  <a:lnTo>
                    <a:pt x="155" y="2"/>
                  </a:lnTo>
                  <a:lnTo>
                    <a:pt x="179" y="10"/>
                  </a:lnTo>
                  <a:lnTo>
                    <a:pt x="201" y="21"/>
                  </a:lnTo>
                  <a:lnTo>
                    <a:pt x="220" y="37"/>
                  </a:lnTo>
                  <a:lnTo>
                    <a:pt x="236" y="56"/>
                  </a:lnTo>
                  <a:lnTo>
                    <a:pt x="247" y="78"/>
                  </a:lnTo>
                  <a:lnTo>
                    <a:pt x="255" y="102"/>
                  </a:lnTo>
                  <a:lnTo>
                    <a:pt x="257" y="128"/>
                  </a:lnTo>
                  <a:lnTo>
                    <a:pt x="256" y="145"/>
                  </a:lnTo>
                  <a:lnTo>
                    <a:pt x="252" y="163"/>
                  </a:lnTo>
                  <a:lnTo>
                    <a:pt x="247" y="180"/>
                  </a:lnTo>
                  <a:lnTo>
                    <a:pt x="238" y="195"/>
                  </a:lnTo>
                  <a:lnTo>
                    <a:pt x="229" y="209"/>
                  </a:lnTo>
                  <a:lnTo>
                    <a:pt x="217" y="221"/>
                  </a:lnTo>
                  <a:lnTo>
                    <a:pt x="204" y="233"/>
                  </a:lnTo>
                  <a:lnTo>
                    <a:pt x="189" y="242"/>
                  </a:lnTo>
                  <a:lnTo>
                    <a:pt x="180" y="234"/>
                  </a:lnTo>
                  <a:lnTo>
                    <a:pt x="172" y="228"/>
                  </a:lnTo>
                  <a:lnTo>
                    <a:pt x="162" y="221"/>
                  </a:lnTo>
                  <a:lnTo>
                    <a:pt x="153" y="216"/>
                  </a:lnTo>
                  <a:lnTo>
                    <a:pt x="143" y="211"/>
                  </a:lnTo>
                  <a:lnTo>
                    <a:pt x="133" y="206"/>
                  </a:lnTo>
                  <a:lnTo>
                    <a:pt x="123" y="202"/>
                  </a:lnTo>
                  <a:lnTo>
                    <a:pt x="112" y="199"/>
                  </a:lnTo>
                  <a:lnTo>
                    <a:pt x="100" y="191"/>
                  </a:lnTo>
                  <a:lnTo>
                    <a:pt x="88" y="183"/>
                  </a:lnTo>
                  <a:lnTo>
                    <a:pt x="75" y="178"/>
                  </a:lnTo>
                  <a:lnTo>
                    <a:pt x="62" y="176"/>
                  </a:lnTo>
                  <a:lnTo>
                    <a:pt x="50" y="173"/>
                  </a:lnTo>
                  <a:lnTo>
                    <a:pt x="37" y="173"/>
                  </a:lnTo>
                  <a:lnTo>
                    <a:pt x="23" y="175"/>
                  </a:lnTo>
                  <a:lnTo>
                    <a:pt x="10" y="177"/>
                  </a:lnTo>
                  <a:close/>
                </a:path>
              </a:pathLst>
            </a:custGeom>
            <a:solidFill>
              <a:srgbClr val="FF66FF"/>
            </a:solidFill>
            <a:ln w="9525">
              <a:noFill/>
              <a:round/>
              <a:headEnd/>
              <a:tailEnd/>
            </a:ln>
          </p:spPr>
          <p:txBody>
            <a:bodyPr/>
            <a:lstStyle/>
            <a:p>
              <a:endParaRPr lang="en-US">
                <a:latin typeface="Cambria" pitchFamily="18" charset="0"/>
              </a:endParaRPr>
            </a:p>
          </p:txBody>
        </p:sp>
        <p:sp>
          <p:nvSpPr>
            <p:cNvPr id="26653" name="Freeform 211"/>
            <p:cNvSpPr>
              <a:spLocks noEditPoints="1"/>
            </p:cNvSpPr>
            <p:nvPr/>
          </p:nvSpPr>
          <p:spPr bwMode="auto">
            <a:xfrm>
              <a:off x="1825" y="3144"/>
              <a:ext cx="281" cy="380"/>
            </a:xfrm>
            <a:custGeom>
              <a:avLst/>
              <a:gdLst>
                <a:gd name="T0" fmla="*/ 691 w 843"/>
                <a:gd name="T1" fmla="*/ 10 h 1138"/>
                <a:gd name="T2" fmla="*/ 436 w 843"/>
                <a:gd name="T3" fmla="*/ 114 h 1138"/>
                <a:gd name="T4" fmla="*/ 383 w 843"/>
                <a:gd name="T5" fmla="*/ 274 h 1138"/>
                <a:gd name="T6" fmla="*/ 280 w 843"/>
                <a:gd name="T7" fmla="*/ 480 h 1138"/>
                <a:gd name="T8" fmla="*/ 224 w 843"/>
                <a:gd name="T9" fmla="*/ 590 h 1138"/>
                <a:gd name="T10" fmla="*/ 0 w 843"/>
                <a:gd name="T11" fmla="*/ 834 h 1138"/>
                <a:gd name="T12" fmla="*/ 186 w 843"/>
                <a:gd name="T13" fmla="*/ 892 h 1138"/>
                <a:gd name="T14" fmla="*/ 230 w 843"/>
                <a:gd name="T15" fmla="*/ 845 h 1138"/>
                <a:gd name="T16" fmla="*/ 282 w 843"/>
                <a:gd name="T17" fmla="*/ 765 h 1138"/>
                <a:gd name="T18" fmla="*/ 347 w 843"/>
                <a:gd name="T19" fmla="*/ 691 h 1138"/>
                <a:gd name="T20" fmla="*/ 415 w 843"/>
                <a:gd name="T21" fmla="*/ 665 h 1138"/>
                <a:gd name="T22" fmla="*/ 514 w 843"/>
                <a:gd name="T23" fmla="*/ 1135 h 1138"/>
                <a:gd name="T24" fmla="*/ 611 w 843"/>
                <a:gd name="T25" fmla="*/ 1002 h 1138"/>
                <a:gd name="T26" fmla="*/ 619 w 843"/>
                <a:gd name="T27" fmla="*/ 900 h 1138"/>
                <a:gd name="T28" fmla="*/ 620 w 843"/>
                <a:gd name="T29" fmla="*/ 843 h 1138"/>
                <a:gd name="T30" fmla="*/ 620 w 843"/>
                <a:gd name="T31" fmla="*/ 740 h 1138"/>
                <a:gd name="T32" fmla="*/ 663 w 843"/>
                <a:gd name="T33" fmla="*/ 663 h 1138"/>
                <a:gd name="T34" fmla="*/ 715 w 843"/>
                <a:gd name="T35" fmla="*/ 436 h 1138"/>
                <a:gd name="T36" fmla="*/ 111 w 843"/>
                <a:gd name="T37" fmla="*/ 811 h 1138"/>
                <a:gd name="T38" fmla="*/ 324 w 843"/>
                <a:gd name="T39" fmla="*/ 594 h 1138"/>
                <a:gd name="T40" fmla="*/ 121 w 843"/>
                <a:gd name="T41" fmla="*/ 819 h 1138"/>
                <a:gd name="T42" fmla="*/ 328 w 843"/>
                <a:gd name="T43" fmla="*/ 657 h 1138"/>
                <a:gd name="T44" fmla="*/ 301 w 843"/>
                <a:gd name="T45" fmla="*/ 708 h 1138"/>
                <a:gd name="T46" fmla="*/ 219 w 843"/>
                <a:gd name="T47" fmla="*/ 758 h 1138"/>
                <a:gd name="T48" fmla="*/ 171 w 843"/>
                <a:gd name="T49" fmla="*/ 815 h 1138"/>
                <a:gd name="T50" fmla="*/ 149 w 843"/>
                <a:gd name="T51" fmla="*/ 881 h 1138"/>
                <a:gd name="T52" fmla="*/ 369 w 843"/>
                <a:gd name="T53" fmla="*/ 646 h 1138"/>
                <a:gd name="T54" fmla="*/ 400 w 843"/>
                <a:gd name="T55" fmla="*/ 629 h 1138"/>
                <a:gd name="T56" fmla="*/ 38 w 843"/>
                <a:gd name="T57" fmla="*/ 842 h 1138"/>
                <a:gd name="T58" fmla="*/ 290 w 843"/>
                <a:gd name="T59" fmla="*/ 572 h 1138"/>
                <a:gd name="T60" fmla="*/ 324 w 843"/>
                <a:gd name="T61" fmla="*/ 484 h 1138"/>
                <a:gd name="T62" fmla="*/ 368 w 843"/>
                <a:gd name="T63" fmla="*/ 331 h 1138"/>
                <a:gd name="T64" fmla="*/ 449 w 843"/>
                <a:gd name="T65" fmla="*/ 342 h 1138"/>
                <a:gd name="T66" fmla="*/ 525 w 843"/>
                <a:gd name="T67" fmla="*/ 422 h 1138"/>
                <a:gd name="T68" fmla="*/ 534 w 843"/>
                <a:gd name="T69" fmla="*/ 352 h 1138"/>
                <a:gd name="T70" fmla="*/ 574 w 843"/>
                <a:gd name="T71" fmla="*/ 350 h 1138"/>
                <a:gd name="T72" fmla="*/ 593 w 843"/>
                <a:gd name="T73" fmla="*/ 484 h 1138"/>
                <a:gd name="T74" fmla="*/ 523 w 843"/>
                <a:gd name="T75" fmla="*/ 618 h 1138"/>
                <a:gd name="T76" fmla="*/ 450 w 843"/>
                <a:gd name="T77" fmla="*/ 613 h 1138"/>
                <a:gd name="T78" fmla="*/ 659 w 843"/>
                <a:gd name="T79" fmla="*/ 57 h 1138"/>
                <a:gd name="T80" fmla="*/ 702 w 843"/>
                <a:gd name="T81" fmla="*/ 362 h 1138"/>
                <a:gd name="T82" fmla="*/ 524 w 843"/>
                <a:gd name="T83" fmla="*/ 299 h 1138"/>
                <a:gd name="T84" fmla="*/ 523 w 843"/>
                <a:gd name="T85" fmla="*/ 697 h 1138"/>
                <a:gd name="T86" fmla="*/ 554 w 843"/>
                <a:gd name="T87" fmla="*/ 758 h 1138"/>
                <a:gd name="T88" fmla="*/ 578 w 843"/>
                <a:gd name="T89" fmla="*/ 823 h 1138"/>
                <a:gd name="T90" fmla="*/ 583 w 843"/>
                <a:gd name="T91" fmla="*/ 932 h 1138"/>
                <a:gd name="T92" fmla="*/ 554 w 843"/>
                <a:gd name="T93" fmla="*/ 994 h 1138"/>
                <a:gd name="T94" fmla="*/ 539 w 843"/>
                <a:gd name="T95" fmla="*/ 1080 h 1138"/>
                <a:gd name="T96" fmla="*/ 652 w 843"/>
                <a:gd name="T97" fmla="*/ 589 h 1138"/>
                <a:gd name="T98" fmla="*/ 597 w 843"/>
                <a:gd name="T99" fmla="*/ 678 h 1138"/>
                <a:gd name="T100" fmla="*/ 472 w 843"/>
                <a:gd name="T101" fmla="*/ 1002 h 1138"/>
                <a:gd name="T102" fmla="*/ 469 w 843"/>
                <a:gd name="T103" fmla="*/ 643 h 1138"/>
                <a:gd name="T104" fmla="*/ 655 w 843"/>
                <a:gd name="T105" fmla="*/ 549 h 1138"/>
                <a:gd name="T106" fmla="*/ 626 w 843"/>
                <a:gd name="T107" fmla="*/ 404 h 1138"/>
                <a:gd name="T108" fmla="*/ 692 w 843"/>
                <a:gd name="T109" fmla="*/ 390 h 1138"/>
                <a:gd name="T110" fmla="*/ 728 w 843"/>
                <a:gd name="T111" fmla="*/ 66 h 1138"/>
                <a:gd name="T112" fmla="*/ 461 w 843"/>
                <a:gd name="T113" fmla="*/ 293 h 1138"/>
                <a:gd name="T114" fmla="*/ 533 w 843"/>
                <a:gd name="T115" fmla="*/ 372 h 1138"/>
                <a:gd name="T116" fmla="*/ 535 w 843"/>
                <a:gd name="T117" fmla="*/ 391 h 1138"/>
                <a:gd name="T118" fmla="*/ 478 w 843"/>
                <a:gd name="T119" fmla="*/ 351 h 1138"/>
                <a:gd name="T120" fmla="*/ 461 w 843"/>
                <a:gd name="T121" fmla="*/ 107 h 1138"/>
                <a:gd name="T122" fmla="*/ 822 w 843"/>
                <a:gd name="T123" fmla="*/ 247 h 1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3"/>
                <a:gd name="T187" fmla="*/ 0 h 1138"/>
                <a:gd name="T188" fmla="*/ 843 w 843"/>
                <a:gd name="T189" fmla="*/ 1138 h 11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3" h="1138">
                  <a:moveTo>
                    <a:pt x="843" y="217"/>
                  </a:moveTo>
                  <a:lnTo>
                    <a:pt x="841" y="195"/>
                  </a:lnTo>
                  <a:lnTo>
                    <a:pt x="839" y="174"/>
                  </a:lnTo>
                  <a:lnTo>
                    <a:pt x="833" y="152"/>
                  </a:lnTo>
                  <a:lnTo>
                    <a:pt x="826" y="133"/>
                  </a:lnTo>
                  <a:lnTo>
                    <a:pt x="816" y="114"/>
                  </a:lnTo>
                  <a:lnTo>
                    <a:pt x="806" y="97"/>
                  </a:lnTo>
                  <a:lnTo>
                    <a:pt x="793" y="79"/>
                  </a:lnTo>
                  <a:lnTo>
                    <a:pt x="779" y="64"/>
                  </a:lnTo>
                  <a:lnTo>
                    <a:pt x="764" y="50"/>
                  </a:lnTo>
                  <a:lnTo>
                    <a:pt x="747" y="37"/>
                  </a:lnTo>
                  <a:lnTo>
                    <a:pt x="729" y="27"/>
                  </a:lnTo>
                  <a:lnTo>
                    <a:pt x="710" y="17"/>
                  </a:lnTo>
                  <a:lnTo>
                    <a:pt x="691" y="10"/>
                  </a:lnTo>
                  <a:lnTo>
                    <a:pt x="669" y="4"/>
                  </a:lnTo>
                  <a:lnTo>
                    <a:pt x="648" y="2"/>
                  </a:lnTo>
                  <a:lnTo>
                    <a:pt x="626" y="0"/>
                  </a:lnTo>
                  <a:lnTo>
                    <a:pt x="604" y="2"/>
                  </a:lnTo>
                  <a:lnTo>
                    <a:pt x="582" y="4"/>
                  </a:lnTo>
                  <a:lnTo>
                    <a:pt x="562" y="10"/>
                  </a:lnTo>
                  <a:lnTo>
                    <a:pt x="542" y="17"/>
                  </a:lnTo>
                  <a:lnTo>
                    <a:pt x="523" y="27"/>
                  </a:lnTo>
                  <a:lnTo>
                    <a:pt x="505" y="37"/>
                  </a:lnTo>
                  <a:lnTo>
                    <a:pt x="488" y="50"/>
                  </a:lnTo>
                  <a:lnTo>
                    <a:pt x="473" y="64"/>
                  </a:lnTo>
                  <a:lnTo>
                    <a:pt x="459" y="79"/>
                  </a:lnTo>
                  <a:lnTo>
                    <a:pt x="447" y="97"/>
                  </a:lnTo>
                  <a:lnTo>
                    <a:pt x="436" y="114"/>
                  </a:lnTo>
                  <a:lnTo>
                    <a:pt x="426" y="133"/>
                  </a:lnTo>
                  <a:lnTo>
                    <a:pt x="420" y="152"/>
                  </a:lnTo>
                  <a:lnTo>
                    <a:pt x="414" y="174"/>
                  </a:lnTo>
                  <a:lnTo>
                    <a:pt x="411" y="195"/>
                  </a:lnTo>
                  <a:lnTo>
                    <a:pt x="410" y="217"/>
                  </a:lnTo>
                  <a:lnTo>
                    <a:pt x="411" y="237"/>
                  </a:lnTo>
                  <a:lnTo>
                    <a:pt x="412" y="256"/>
                  </a:lnTo>
                  <a:lnTo>
                    <a:pt x="416" y="274"/>
                  </a:lnTo>
                  <a:lnTo>
                    <a:pt x="423" y="291"/>
                  </a:lnTo>
                  <a:lnTo>
                    <a:pt x="409" y="285"/>
                  </a:lnTo>
                  <a:lnTo>
                    <a:pt x="399" y="280"/>
                  </a:lnTo>
                  <a:lnTo>
                    <a:pt x="391" y="277"/>
                  </a:lnTo>
                  <a:lnTo>
                    <a:pt x="388" y="276"/>
                  </a:lnTo>
                  <a:lnTo>
                    <a:pt x="383" y="274"/>
                  </a:lnTo>
                  <a:lnTo>
                    <a:pt x="377" y="274"/>
                  </a:lnTo>
                  <a:lnTo>
                    <a:pt x="372" y="276"/>
                  </a:lnTo>
                  <a:lnTo>
                    <a:pt x="368" y="280"/>
                  </a:lnTo>
                  <a:lnTo>
                    <a:pt x="269" y="385"/>
                  </a:lnTo>
                  <a:lnTo>
                    <a:pt x="267" y="389"/>
                  </a:lnTo>
                  <a:lnTo>
                    <a:pt x="266" y="393"/>
                  </a:lnTo>
                  <a:lnTo>
                    <a:pt x="264" y="398"/>
                  </a:lnTo>
                  <a:lnTo>
                    <a:pt x="266" y="403"/>
                  </a:lnTo>
                  <a:lnTo>
                    <a:pt x="268" y="410"/>
                  </a:lnTo>
                  <a:lnTo>
                    <a:pt x="276" y="429"/>
                  </a:lnTo>
                  <a:lnTo>
                    <a:pt x="283" y="451"/>
                  </a:lnTo>
                  <a:lnTo>
                    <a:pt x="290" y="468"/>
                  </a:lnTo>
                  <a:lnTo>
                    <a:pt x="285" y="475"/>
                  </a:lnTo>
                  <a:lnTo>
                    <a:pt x="280" y="480"/>
                  </a:lnTo>
                  <a:lnTo>
                    <a:pt x="275" y="485"/>
                  </a:lnTo>
                  <a:lnTo>
                    <a:pt x="273" y="486"/>
                  </a:lnTo>
                  <a:lnTo>
                    <a:pt x="271" y="489"/>
                  </a:lnTo>
                  <a:lnTo>
                    <a:pt x="269" y="493"/>
                  </a:lnTo>
                  <a:lnTo>
                    <a:pt x="268" y="495"/>
                  </a:lnTo>
                  <a:lnTo>
                    <a:pt x="268" y="499"/>
                  </a:lnTo>
                  <a:lnTo>
                    <a:pt x="268" y="504"/>
                  </a:lnTo>
                  <a:lnTo>
                    <a:pt x="269" y="517"/>
                  </a:lnTo>
                  <a:lnTo>
                    <a:pt x="269" y="530"/>
                  </a:lnTo>
                  <a:lnTo>
                    <a:pt x="269" y="542"/>
                  </a:lnTo>
                  <a:lnTo>
                    <a:pt x="264" y="547"/>
                  </a:lnTo>
                  <a:lnTo>
                    <a:pt x="256" y="557"/>
                  </a:lnTo>
                  <a:lnTo>
                    <a:pt x="242" y="572"/>
                  </a:lnTo>
                  <a:lnTo>
                    <a:pt x="224" y="590"/>
                  </a:lnTo>
                  <a:lnTo>
                    <a:pt x="204" y="611"/>
                  </a:lnTo>
                  <a:lnTo>
                    <a:pt x="181" y="635"/>
                  </a:lnTo>
                  <a:lnTo>
                    <a:pt x="158" y="661"/>
                  </a:lnTo>
                  <a:lnTo>
                    <a:pt x="133" y="687"/>
                  </a:lnTo>
                  <a:lnTo>
                    <a:pt x="109" y="713"/>
                  </a:lnTo>
                  <a:lnTo>
                    <a:pt x="86" y="738"/>
                  </a:lnTo>
                  <a:lnTo>
                    <a:pt x="63" y="762"/>
                  </a:lnTo>
                  <a:lnTo>
                    <a:pt x="44" y="782"/>
                  </a:lnTo>
                  <a:lnTo>
                    <a:pt x="28" y="800"/>
                  </a:lnTo>
                  <a:lnTo>
                    <a:pt x="15" y="814"/>
                  </a:lnTo>
                  <a:lnTo>
                    <a:pt x="6" y="823"/>
                  </a:lnTo>
                  <a:lnTo>
                    <a:pt x="4" y="825"/>
                  </a:lnTo>
                  <a:lnTo>
                    <a:pt x="1" y="829"/>
                  </a:lnTo>
                  <a:lnTo>
                    <a:pt x="0" y="834"/>
                  </a:lnTo>
                  <a:lnTo>
                    <a:pt x="0" y="839"/>
                  </a:lnTo>
                  <a:lnTo>
                    <a:pt x="1" y="843"/>
                  </a:lnTo>
                  <a:lnTo>
                    <a:pt x="29" y="919"/>
                  </a:lnTo>
                  <a:lnTo>
                    <a:pt x="32" y="924"/>
                  </a:lnTo>
                  <a:lnTo>
                    <a:pt x="35" y="928"/>
                  </a:lnTo>
                  <a:lnTo>
                    <a:pt x="40" y="929"/>
                  </a:lnTo>
                  <a:lnTo>
                    <a:pt x="45" y="930"/>
                  </a:lnTo>
                  <a:lnTo>
                    <a:pt x="147" y="928"/>
                  </a:lnTo>
                  <a:lnTo>
                    <a:pt x="151" y="926"/>
                  </a:lnTo>
                  <a:lnTo>
                    <a:pt x="154" y="925"/>
                  </a:lnTo>
                  <a:lnTo>
                    <a:pt x="157" y="924"/>
                  </a:lnTo>
                  <a:lnTo>
                    <a:pt x="159" y="921"/>
                  </a:lnTo>
                  <a:lnTo>
                    <a:pt x="183" y="895"/>
                  </a:lnTo>
                  <a:lnTo>
                    <a:pt x="186" y="892"/>
                  </a:lnTo>
                  <a:lnTo>
                    <a:pt x="187" y="890"/>
                  </a:lnTo>
                  <a:lnTo>
                    <a:pt x="188" y="886"/>
                  </a:lnTo>
                  <a:lnTo>
                    <a:pt x="188" y="882"/>
                  </a:lnTo>
                  <a:lnTo>
                    <a:pt x="188" y="880"/>
                  </a:lnTo>
                  <a:lnTo>
                    <a:pt x="188" y="871"/>
                  </a:lnTo>
                  <a:lnTo>
                    <a:pt x="188" y="861"/>
                  </a:lnTo>
                  <a:lnTo>
                    <a:pt x="187" y="849"/>
                  </a:lnTo>
                  <a:lnTo>
                    <a:pt x="199" y="849"/>
                  </a:lnTo>
                  <a:lnTo>
                    <a:pt x="210" y="848"/>
                  </a:lnTo>
                  <a:lnTo>
                    <a:pt x="218" y="848"/>
                  </a:lnTo>
                  <a:lnTo>
                    <a:pt x="221" y="848"/>
                  </a:lnTo>
                  <a:lnTo>
                    <a:pt x="224" y="848"/>
                  </a:lnTo>
                  <a:lnTo>
                    <a:pt x="228" y="847"/>
                  </a:lnTo>
                  <a:lnTo>
                    <a:pt x="230" y="845"/>
                  </a:lnTo>
                  <a:lnTo>
                    <a:pt x="233" y="843"/>
                  </a:lnTo>
                  <a:lnTo>
                    <a:pt x="258" y="816"/>
                  </a:lnTo>
                  <a:lnTo>
                    <a:pt x="262" y="811"/>
                  </a:lnTo>
                  <a:lnTo>
                    <a:pt x="263" y="804"/>
                  </a:lnTo>
                  <a:lnTo>
                    <a:pt x="261" y="797"/>
                  </a:lnTo>
                  <a:lnTo>
                    <a:pt x="257" y="792"/>
                  </a:lnTo>
                  <a:lnTo>
                    <a:pt x="253" y="787"/>
                  </a:lnTo>
                  <a:lnTo>
                    <a:pt x="250" y="781"/>
                  </a:lnTo>
                  <a:lnTo>
                    <a:pt x="250" y="773"/>
                  </a:lnTo>
                  <a:lnTo>
                    <a:pt x="256" y="766"/>
                  </a:lnTo>
                  <a:lnTo>
                    <a:pt x="261" y="762"/>
                  </a:lnTo>
                  <a:lnTo>
                    <a:pt x="267" y="759"/>
                  </a:lnTo>
                  <a:lnTo>
                    <a:pt x="275" y="759"/>
                  </a:lnTo>
                  <a:lnTo>
                    <a:pt x="282" y="765"/>
                  </a:lnTo>
                  <a:lnTo>
                    <a:pt x="288" y="768"/>
                  </a:lnTo>
                  <a:lnTo>
                    <a:pt x="295" y="770"/>
                  </a:lnTo>
                  <a:lnTo>
                    <a:pt x="301" y="768"/>
                  </a:lnTo>
                  <a:lnTo>
                    <a:pt x="307" y="765"/>
                  </a:lnTo>
                  <a:lnTo>
                    <a:pt x="331" y="738"/>
                  </a:lnTo>
                  <a:lnTo>
                    <a:pt x="334" y="735"/>
                  </a:lnTo>
                  <a:lnTo>
                    <a:pt x="335" y="732"/>
                  </a:lnTo>
                  <a:lnTo>
                    <a:pt x="337" y="729"/>
                  </a:lnTo>
                  <a:lnTo>
                    <a:pt x="337" y="725"/>
                  </a:lnTo>
                  <a:lnTo>
                    <a:pt x="337" y="723"/>
                  </a:lnTo>
                  <a:lnTo>
                    <a:pt x="337" y="714"/>
                  </a:lnTo>
                  <a:lnTo>
                    <a:pt x="335" y="704"/>
                  </a:lnTo>
                  <a:lnTo>
                    <a:pt x="335" y="692"/>
                  </a:lnTo>
                  <a:lnTo>
                    <a:pt x="347" y="691"/>
                  </a:lnTo>
                  <a:lnTo>
                    <a:pt x="358" y="691"/>
                  </a:lnTo>
                  <a:lnTo>
                    <a:pt x="366" y="691"/>
                  </a:lnTo>
                  <a:lnTo>
                    <a:pt x="368" y="691"/>
                  </a:lnTo>
                  <a:lnTo>
                    <a:pt x="372" y="691"/>
                  </a:lnTo>
                  <a:lnTo>
                    <a:pt x="374" y="690"/>
                  </a:lnTo>
                  <a:lnTo>
                    <a:pt x="378" y="687"/>
                  </a:lnTo>
                  <a:lnTo>
                    <a:pt x="381" y="686"/>
                  </a:lnTo>
                  <a:lnTo>
                    <a:pt x="383" y="684"/>
                  </a:lnTo>
                  <a:lnTo>
                    <a:pt x="388" y="677"/>
                  </a:lnTo>
                  <a:lnTo>
                    <a:pt x="395" y="671"/>
                  </a:lnTo>
                  <a:lnTo>
                    <a:pt x="400" y="665"/>
                  </a:lnTo>
                  <a:lnTo>
                    <a:pt x="404" y="665"/>
                  </a:lnTo>
                  <a:lnTo>
                    <a:pt x="409" y="665"/>
                  </a:lnTo>
                  <a:lnTo>
                    <a:pt x="415" y="665"/>
                  </a:lnTo>
                  <a:lnTo>
                    <a:pt x="421" y="663"/>
                  </a:lnTo>
                  <a:lnTo>
                    <a:pt x="428" y="670"/>
                  </a:lnTo>
                  <a:lnTo>
                    <a:pt x="435" y="678"/>
                  </a:lnTo>
                  <a:lnTo>
                    <a:pt x="443" y="686"/>
                  </a:lnTo>
                  <a:lnTo>
                    <a:pt x="448" y="692"/>
                  </a:lnTo>
                  <a:lnTo>
                    <a:pt x="445" y="759"/>
                  </a:lnTo>
                  <a:lnTo>
                    <a:pt x="442" y="892"/>
                  </a:lnTo>
                  <a:lnTo>
                    <a:pt x="436" y="1023"/>
                  </a:lnTo>
                  <a:lnTo>
                    <a:pt x="434" y="1081"/>
                  </a:lnTo>
                  <a:lnTo>
                    <a:pt x="435" y="1086"/>
                  </a:lnTo>
                  <a:lnTo>
                    <a:pt x="436" y="1090"/>
                  </a:lnTo>
                  <a:lnTo>
                    <a:pt x="439" y="1093"/>
                  </a:lnTo>
                  <a:lnTo>
                    <a:pt x="443" y="1097"/>
                  </a:lnTo>
                  <a:lnTo>
                    <a:pt x="514" y="1135"/>
                  </a:lnTo>
                  <a:lnTo>
                    <a:pt x="519" y="1138"/>
                  </a:lnTo>
                  <a:lnTo>
                    <a:pt x="524" y="1138"/>
                  </a:lnTo>
                  <a:lnTo>
                    <a:pt x="530" y="1135"/>
                  </a:lnTo>
                  <a:lnTo>
                    <a:pt x="534" y="1133"/>
                  </a:lnTo>
                  <a:lnTo>
                    <a:pt x="609" y="1063"/>
                  </a:lnTo>
                  <a:lnTo>
                    <a:pt x="611" y="1061"/>
                  </a:lnTo>
                  <a:lnTo>
                    <a:pt x="612" y="1058"/>
                  </a:lnTo>
                  <a:lnTo>
                    <a:pt x="614" y="1054"/>
                  </a:lnTo>
                  <a:lnTo>
                    <a:pt x="614" y="1052"/>
                  </a:lnTo>
                  <a:lnTo>
                    <a:pt x="615" y="1015"/>
                  </a:lnTo>
                  <a:lnTo>
                    <a:pt x="615" y="1012"/>
                  </a:lnTo>
                  <a:lnTo>
                    <a:pt x="615" y="1009"/>
                  </a:lnTo>
                  <a:lnTo>
                    <a:pt x="612" y="1005"/>
                  </a:lnTo>
                  <a:lnTo>
                    <a:pt x="611" y="1002"/>
                  </a:lnTo>
                  <a:lnTo>
                    <a:pt x="609" y="1000"/>
                  </a:lnTo>
                  <a:lnTo>
                    <a:pt x="604" y="995"/>
                  </a:lnTo>
                  <a:lnTo>
                    <a:pt x="596" y="987"/>
                  </a:lnTo>
                  <a:lnTo>
                    <a:pt x="588" y="978"/>
                  </a:lnTo>
                  <a:lnTo>
                    <a:pt x="597" y="971"/>
                  </a:lnTo>
                  <a:lnTo>
                    <a:pt x="605" y="963"/>
                  </a:lnTo>
                  <a:lnTo>
                    <a:pt x="610" y="958"/>
                  </a:lnTo>
                  <a:lnTo>
                    <a:pt x="612" y="956"/>
                  </a:lnTo>
                  <a:lnTo>
                    <a:pt x="615" y="953"/>
                  </a:lnTo>
                  <a:lnTo>
                    <a:pt x="616" y="950"/>
                  </a:lnTo>
                  <a:lnTo>
                    <a:pt x="617" y="947"/>
                  </a:lnTo>
                  <a:lnTo>
                    <a:pt x="619" y="943"/>
                  </a:lnTo>
                  <a:lnTo>
                    <a:pt x="620" y="907"/>
                  </a:lnTo>
                  <a:lnTo>
                    <a:pt x="619" y="900"/>
                  </a:lnTo>
                  <a:lnTo>
                    <a:pt x="615" y="895"/>
                  </a:lnTo>
                  <a:lnTo>
                    <a:pt x="610" y="891"/>
                  </a:lnTo>
                  <a:lnTo>
                    <a:pt x="602" y="890"/>
                  </a:lnTo>
                  <a:lnTo>
                    <a:pt x="596" y="889"/>
                  </a:lnTo>
                  <a:lnTo>
                    <a:pt x="591" y="885"/>
                  </a:lnTo>
                  <a:lnTo>
                    <a:pt x="586" y="880"/>
                  </a:lnTo>
                  <a:lnTo>
                    <a:pt x="585" y="871"/>
                  </a:lnTo>
                  <a:lnTo>
                    <a:pt x="586" y="864"/>
                  </a:lnTo>
                  <a:lnTo>
                    <a:pt x="590" y="858"/>
                  </a:lnTo>
                  <a:lnTo>
                    <a:pt x="595" y="854"/>
                  </a:lnTo>
                  <a:lnTo>
                    <a:pt x="604" y="853"/>
                  </a:lnTo>
                  <a:lnTo>
                    <a:pt x="611" y="852"/>
                  </a:lnTo>
                  <a:lnTo>
                    <a:pt x="616" y="848"/>
                  </a:lnTo>
                  <a:lnTo>
                    <a:pt x="620" y="843"/>
                  </a:lnTo>
                  <a:lnTo>
                    <a:pt x="623" y="835"/>
                  </a:lnTo>
                  <a:lnTo>
                    <a:pt x="624" y="800"/>
                  </a:lnTo>
                  <a:lnTo>
                    <a:pt x="624" y="796"/>
                  </a:lnTo>
                  <a:lnTo>
                    <a:pt x="623" y="794"/>
                  </a:lnTo>
                  <a:lnTo>
                    <a:pt x="620" y="790"/>
                  </a:lnTo>
                  <a:lnTo>
                    <a:pt x="619" y="787"/>
                  </a:lnTo>
                  <a:lnTo>
                    <a:pt x="616" y="785"/>
                  </a:lnTo>
                  <a:lnTo>
                    <a:pt x="611" y="778"/>
                  </a:lnTo>
                  <a:lnTo>
                    <a:pt x="604" y="771"/>
                  </a:lnTo>
                  <a:lnTo>
                    <a:pt x="596" y="763"/>
                  </a:lnTo>
                  <a:lnTo>
                    <a:pt x="605" y="756"/>
                  </a:lnTo>
                  <a:lnTo>
                    <a:pt x="612" y="748"/>
                  </a:lnTo>
                  <a:lnTo>
                    <a:pt x="617" y="743"/>
                  </a:lnTo>
                  <a:lnTo>
                    <a:pt x="620" y="740"/>
                  </a:lnTo>
                  <a:lnTo>
                    <a:pt x="623" y="738"/>
                  </a:lnTo>
                  <a:lnTo>
                    <a:pt x="625" y="734"/>
                  </a:lnTo>
                  <a:lnTo>
                    <a:pt x="626" y="732"/>
                  </a:lnTo>
                  <a:lnTo>
                    <a:pt x="626" y="728"/>
                  </a:lnTo>
                  <a:lnTo>
                    <a:pt x="626" y="725"/>
                  </a:lnTo>
                  <a:lnTo>
                    <a:pt x="626" y="716"/>
                  </a:lnTo>
                  <a:lnTo>
                    <a:pt x="626" y="708"/>
                  </a:lnTo>
                  <a:lnTo>
                    <a:pt x="626" y="699"/>
                  </a:lnTo>
                  <a:lnTo>
                    <a:pt x="635" y="691"/>
                  </a:lnTo>
                  <a:lnTo>
                    <a:pt x="647" y="682"/>
                  </a:lnTo>
                  <a:lnTo>
                    <a:pt x="655" y="673"/>
                  </a:lnTo>
                  <a:lnTo>
                    <a:pt x="659" y="670"/>
                  </a:lnTo>
                  <a:lnTo>
                    <a:pt x="660" y="667"/>
                  </a:lnTo>
                  <a:lnTo>
                    <a:pt x="663" y="663"/>
                  </a:lnTo>
                  <a:lnTo>
                    <a:pt x="664" y="661"/>
                  </a:lnTo>
                  <a:lnTo>
                    <a:pt x="664" y="657"/>
                  </a:lnTo>
                  <a:lnTo>
                    <a:pt x="666" y="624"/>
                  </a:lnTo>
                  <a:lnTo>
                    <a:pt x="678" y="611"/>
                  </a:lnTo>
                  <a:lnTo>
                    <a:pt x="688" y="598"/>
                  </a:lnTo>
                  <a:lnTo>
                    <a:pt x="698" y="584"/>
                  </a:lnTo>
                  <a:lnTo>
                    <a:pt x="707" y="568"/>
                  </a:lnTo>
                  <a:lnTo>
                    <a:pt x="714" y="552"/>
                  </a:lnTo>
                  <a:lnTo>
                    <a:pt x="719" y="534"/>
                  </a:lnTo>
                  <a:lnTo>
                    <a:pt x="722" y="517"/>
                  </a:lnTo>
                  <a:lnTo>
                    <a:pt x="724" y="498"/>
                  </a:lnTo>
                  <a:lnTo>
                    <a:pt x="724" y="476"/>
                  </a:lnTo>
                  <a:lnTo>
                    <a:pt x="720" y="456"/>
                  </a:lnTo>
                  <a:lnTo>
                    <a:pt x="715" y="436"/>
                  </a:lnTo>
                  <a:lnTo>
                    <a:pt x="709" y="417"/>
                  </a:lnTo>
                  <a:lnTo>
                    <a:pt x="738" y="403"/>
                  </a:lnTo>
                  <a:lnTo>
                    <a:pt x="763" y="384"/>
                  </a:lnTo>
                  <a:lnTo>
                    <a:pt x="786" y="362"/>
                  </a:lnTo>
                  <a:lnTo>
                    <a:pt x="806" y="337"/>
                  </a:lnTo>
                  <a:lnTo>
                    <a:pt x="821" y="310"/>
                  </a:lnTo>
                  <a:lnTo>
                    <a:pt x="833" y="281"/>
                  </a:lnTo>
                  <a:lnTo>
                    <a:pt x="840" y="250"/>
                  </a:lnTo>
                  <a:lnTo>
                    <a:pt x="843" y="217"/>
                  </a:lnTo>
                  <a:close/>
                  <a:moveTo>
                    <a:pt x="51" y="876"/>
                  </a:moveTo>
                  <a:lnTo>
                    <a:pt x="62" y="864"/>
                  </a:lnTo>
                  <a:lnTo>
                    <a:pt x="76" y="849"/>
                  </a:lnTo>
                  <a:lnTo>
                    <a:pt x="92" y="832"/>
                  </a:lnTo>
                  <a:lnTo>
                    <a:pt x="111" y="811"/>
                  </a:lnTo>
                  <a:lnTo>
                    <a:pt x="132" y="790"/>
                  </a:lnTo>
                  <a:lnTo>
                    <a:pt x="154" y="766"/>
                  </a:lnTo>
                  <a:lnTo>
                    <a:pt x="176" y="742"/>
                  </a:lnTo>
                  <a:lnTo>
                    <a:pt x="199" y="718"/>
                  </a:lnTo>
                  <a:lnTo>
                    <a:pt x="221" y="695"/>
                  </a:lnTo>
                  <a:lnTo>
                    <a:pt x="242" y="672"/>
                  </a:lnTo>
                  <a:lnTo>
                    <a:pt x="262" y="651"/>
                  </a:lnTo>
                  <a:lnTo>
                    <a:pt x="280" y="632"/>
                  </a:lnTo>
                  <a:lnTo>
                    <a:pt x="295" y="616"/>
                  </a:lnTo>
                  <a:lnTo>
                    <a:pt x="306" y="604"/>
                  </a:lnTo>
                  <a:lnTo>
                    <a:pt x="315" y="595"/>
                  </a:lnTo>
                  <a:lnTo>
                    <a:pt x="319" y="590"/>
                  </a:lnTo>
                  <a:lnTo>
                    <a:pt x="321" y="592"/>
                  </a:lnTo>
                  <a:lnTo>
                    <a:pt x="324" y="594"/>
                  </a:lnTo>
                  <a:lnTo>
                    <a:pt x="325" y="596"/>
                  </a:lnTo>
                  <a:lnTo>
                    <a:pt x="328" y="599"/>
                  </a:lnTo>
                  <a:lnTo>
                    <a:pt x="324" y="603"/>
                  </a:lnTo>
                  <a:lnTo>
                    <a:pt x="315" y="611"/>
                  </a:lnTo>
                  <a:lnTo>
                    <a:pt x="304" y="624"/>
                  </a:lnTo>
                  <a:lnTo>
                    <a:pt x="290" y="639"/>
                  </a:lnTo>
                  <a:lnTo>
                    <a:pt x="272" y="658"/>
                  </a:lnTo>
                  <a:lnTo>
                    <a:pt x="253" y="678"/>
                  </a:lnTo>
                  <a:lnTo>
                    <a:pt x="232" y="700"/>
                  </a:lnTo>
                  <a:lnTo>
                    <a:pt x="210" y="724"/>
                  </a:lnTo>
                  <a:lnTo>
                    <a:pt x="187" y="748"/>
                  </a:lnTo>
                  <a:lnTo>
                    <a:pt x="166" y="772"/>
                  </a:lnTo>
                  <a:lnTo>
                    <a:pt x="143" y="796"/>
                  </a:lnTo>
                  <a:lnTo>
                    <a:pt x="121" y="819"/>
                  </a:lnTo>
                  <a:lnTo>
                    <a:pt x="102" y="840"/>
                  </a:lnTo>
                  <a:lnTo>
                    <a:pt x="83" y="859"/>
                  </a:lnTo>
                  <a:lnTo>
                    <a:pt x="68" y="876"/>
                  </a:lnTo>
                  <a:lnTo>
                    <a:pt x="56" y="890"/>
                  </a:lnTo>
                  <a:lnTo>
                    <a:pt x="54" y="887"/>
                  </a:lnTo>
                  <a:lnTo>
                    <a:pt x="53" y="883"/>
                  </a:lnTo>
                  <a:lnTo>
                    <a:pt x="52" y="880"/>
                  </a:lnTo>
                  <a:lnTo>
                    <a:pt x="51" y="876"/>
                  </a:lnTo>
                  <a:close/>
                  <a:moveTo>
                    <a:pt x="361" y="656"/>
                  </a:moveTo>
                  <a:lnTo>
                    <a:pt x="356" y="656"/>
                  </a:lnTo>
                  <a:lnTo>
                    <a:pt x="349" y="657"/>
                  </a:lnTo>
                  <a:lnTo>
                    <a:pt x="342" y="657"/>
                  </a:lnTo>
                  <a:lnTo>
                    <a:pt x="334" y="657"/>
                  </a:lnTo>
                  <a:lnTo>
                    <a:pt x="328" y="657"/>
                  </a:lnTo>
                  <a:lnTo>
                    <a:pt x="321" y="657"/>
                  </a:lnTo>
                  <a:lnTo>
                    <a:pt x="318" y="657"/>
                  </a:lnTo>
                  <a:lnTo>
                    <a:pt x="316" y="657"/>
                  </a:lnTo>
                  <a:lnTo>
                    <a:pt x="312" y="658"/>
                  </a:lnTo>
                  <a:lnTo>
                    <a:pt x="310" y="660"/>
                  </a:lnTo>
                  <a:lnTo>
                    <a:pt x="306" y="661"/>
                  </a:lnTo>
                  <a:lnTo>
                    <a:pt x="304" y="663"/>
                  </a:lnTo>
                  <a:lnTo>
                    <a:pt x="302" y="666"/>
                  </a:lnTo>
                  <a:lnTo>
                    <a:pt x="301" y="668"/>
                  </a:lnTo>
                  <a:lnTo>
                    <a:pt x="300" y="672"/>
                  </a:lnTo>
                  <a:lnTo>
                    <a:pt x="300" y="676"/>
                  </a:lnTo>
                  <a:lnTo>
                    <a:pt x="300" y="681"/>
                  </a:lnTo>
                  <a:lnTo>
                    <a:pt x="301" y="694"/>
                  </a:lnTo>
                  <a:lnTo>
                    <a:pt x="301" y="708"/>
                  </a:lnTo>
                  <a:lnTo>
                    <a:pt x="301" y="719"/>
                  </a:lnTo>
                  <a:lnTo>
                    <a:pt x="299" y="722"/>
                  </a:lnTo>
                  <a:lnTo>
                    <a:pt x="296" y="724"/>
                  </a:lnTo>
                  <a:lnTo>
                    <a:pt x="295" y="725"/>
                  </a:lnTo>
                  <a:lnTo>
                    <a:pt x="291" y="729"/>
                  </a:lnTo>
                  <a:lnTo>
                    <a:pt x="282" y="725"/>
                  </a:lnTo>
                  <a:lnTo>
                    <a:pt x="273" y="724"/>
                  </a:lnTo>
                  <a:lnTo>
                    <a:pt x="264" y="725"/>
                  </a:lnTo>
                  <a:lnTo>
                    <a:pt x="257" y="727"/>
                  </a:lnTo>
                  <a:lnTo>
                    <a:pt x="249" y="729"/>
                  </a:lnTo>
                  <a:lnTo>
                    <a:pt x="242" y="733"/>
                  </a:lnTo>
                  <a:lnTo>
                    <a:pt x="235" y="737"/>
                  </a:lnTo>
                  <a:lnTo>
                    <a:pt x="230" y="742"/>
                  </a:lnTo>
                  <a:lnTo>
                    <a:pt x="219" y="758"/>
                  </a:lnTo>
                  <a:lnTo>
                    <a:pt x="215" y="775"/>
                  </a:lnTo>
                  <a:lnTo>
                    <a:pt x="216" y="790"/>
                  </a:lnTo>
                  <a:lnTo>
                    <a:pt x="223" y="804"/>
                  </a:lnTo>
                  <a:lnTo>
                    <a:pt x="219" y="808"/>
                  </a:lnTo>
                  <a:lnTo>
                    <a:pt x="216" y="809"/>
                  </a:lnTo>
                  <a:lnTo>
                    <a:pt x="215" y="811"/>
                  </a:lnTo>
                  <a:lnTo>
                    <a:pt x="213" y="814"/>
                  </a:lnTo>
                  <a:lnTo>
                    <a:pt x="207" y="814"/>
                  </a:lnTo>
                  <a:lnTo>
                    <a:pt x="201" y="814"/>
                  </a:lnTo>
                  <a:lnTo>
                    <a:pt x="195" y="814"/>
                  </a:lnTo>
                  <a:lnTo>
                    <a:pt x="187" y="814"/>
                  </a:lnTo>
                  <a:lnTo>
                    <a:pt x="181" y="815"/>
                  </a:lnTo>
                  <a:lnTo>
                    <a:pt x="175" y="815"/>
                  </a:lnTo>
                  <a:lnTo>
                    <a:pt x="171" y="815"/>
                  </a:lnTo>
                  <a:lnTo>
                    <a:pt x="170" y="815"/>
                  </a:lnTo>
                  <a:lnTo>
                    <a:pt x="166" y="815"/>
                  </a:lnTo>
                  <a:lnTo>
                    <a:pt x="162" y="816"/>
                  </a:lnTo>
                  <a:lnTo>
                    <a:pt x="159" y="819"/>
                  </a:lnTo>
                  <a:lnTo>
                    <a:pt x="157" y="820"/>
                  </a:lnTo>
                  <a:lnTo>
                    <a:pt x="154" y="823"/>
                  </a:lnTo>
                  <a:lnTo>
                    <a:pt x="153" y="827"/>
                  </a:lnTo>
                  <a:lnTo>
                    <a:pt x="152" y="829"/>
                  </a:lnTo>
                  <a:lnTo>
                    <a:pt x="152" y="833"/>
                  </a:lnTo>
                  <a:lnTo>
                    <a:pt x="152" y="838"/>
                  </a:lnTo>
                  <a:lnTo>
                    <a:pt x="153" y="851"/>
                  </a:lnTo>
                  <a:lnTo>
                    <a:pt x="153" y="866"/>
                  </a:lnTo>
                  <a:lnTo>
                    <a:pt x="153" y="877"/>
                  </a:lnTo>
                  <a:lnTo>
                    <a:pt x="149" y="881"/>
                  </a:lnTo>
                  <a:lnTo>
                    <a:pt x="147" y="885"/>
                  </a:lnTo>
                  <a:lnTo>
                    <a:pt x="143" y="889"/>
                  </a:lnTo>
                  <a:lnTo>
                    <a:pt x="139" y="892"/>
                  </a:lnTo>
                  <a:lnTo>
                    <a:pt x="135" y="892"/>
                  </a:lnTo>
                  <a:lnTo>
                    <a:pt x="129" y="892"/>
                  </a:lnTo>
                  <a:lnTo>
                    <a:pt x="121" y="892"/>
                  </a:lnTo>
                  <a:lnTo>
                    <a:pt x="113" y="894"/>
                  </a:lnTo>
                  <a:lnTo>
                    <a:pt x="102" y="894"/>
                  </a:lnTo>
                  <a:lnTo>
                    <a:pt x="94" y="894"/>
                  </a:lnTo>
                  <a:lnTo>
                    <a:pt x="83" y="895"/>
                  </a:lnTo>
                  <a:lnTo>
                    <a:pt x="75" y="895"/>
                  </a:lnTo>
                  <a:lnTo>
                    <a:pt x="340" y="610"/>
                  </a:lnTo>
                  <a:lnTo>
                    <a:pt x="373" y="642"/>
                  </a:lnTo>
                  <a:lnTo>
                    <a:pt x="369" y="646"/>
                  </a:lnTo>
                  <a:lnTo>
                    <a:pt x="367" y="649"/>
                  </a:lnTo>
                  <a:lnTo>
                    <a:pt x="363" y="653"/>
                  </a:lnTo>
                  <a:lnTo>
                    <a:pt x="361" y="656"/>
                  </a:lnTo>
                  <a:close/>
                  <a:moveTo>
                    <a:pt x="450" y="613"/>
                  </a:moveTo>
                  <a:lnTo>
                    <a:pt x="447" y="616"/>
                  </a:lnTo>
                  <a:lnTo>
                    <a:pt x="443" y="620"/>
                  </a:lnTo>
                  <a:lnTo>
                    <a:pt x="439" y="624"/>
                  </a:lnTo>
                  <a:lnTo>
                    <a:pt x="435" y="628"/>
                  </a:lnTo>
                  <a:lnTo>
                    <a:pt x="431" y="628"/>
                  </a:lnTo>
                  <a:lnTo>
                    <a:pt x="426" y="628"/>
                  </a:lnTo>
                  <a:lnTo>
                    <a:pt x="421" y="629"/>
                  </a:lnTo>
                  <a:lnTo>
                    <a:pt x="415" y="629"/>
                  </a:lnTo>
                  <a:lnTo>
                    <a:pt x="406" y="629"/>
                  </a:lnTo>
                  <a:lnTo>
                    <a:pt x="400" y="629"/>
                  </a:lnTo>
                  <a:lnTo>
                    <a:pt x="395" y="629"/>
                  </a:lnTo>
                  <a:lnTo>
                    <a:pt x="392" y="629"/>
                  </a:lnTo>
                  <a:lnTo>
                    <a:pt x="391" y="629"/>
                  </a:lnTo>
                  <a:lnTo>
                    <a:pt x="390" y="629"/>
                  </a:lnTo>
                  <a:lnTo>
                    <a:pt x="388" y="630"/>
                  </a:lnTo>
                  <a:lnTo>
                    <a:pt x="387" y="630"/>
                  </a:lnTo>
                  <a:lnTo>
                    <a:pt x="353" y="598"/>
                  </a:lnTo>
                  <a:lnTo>
                    <a:pt x="345" y="591"/>
                  </a:lnTo>
                  <a:lnTo>
                    <a:pt x="318" y="565"/>
                  </a:lnTo>
                  <a:lnTo>
                    <a:pt x="43" y="858"/>
                  </a:lnTo>
                  <a:lnTo>
                    <a:pt x="42" y="853"/>
                  </a:lnTo>
                  <a:lnTo>
                    <a:pt x="40" y="849"/>
                  </a:lnTo>
                  <a:lnTo>
                    <a:pt x="39" y="845"/>
                  </a:lnTo>
                  <a:lnTo>
                    <a:pt x="38" y="842"/>
                  </a:lnTo>
                  <a:lnTo>
                    <a:pt x="43" y="837"/>
                  </a:lnTo>
                  <a:lnTo>
                    <a:pt x="53" y="825"/>
                  </a:lnTo>
                  <a:lnTo>
                    <a:pt x="67" y="810"/>
                  </a:lnTo>
                  <a:lnTo>
                    <a:pt x="85" y="791"/>
                  </a:lnTo>
                  <a:lnTo>
                    <a:pt x="105" y="770"/>
                  </a:lnTo>
                  <a:lnTo>
                    <a:pt x="126" y="746"/>
                  </a:lnTo>
                  <a:lnTo>
                    <a:pt x="151" y="722"/>
                  </a:lnTo>
                  <a:lnTo>
                    <a:pt x="175" y="695"/>
                  </a:lnTo>
                  <a:lnTo>
                    <a:pt x="197" y="670"/>
                  </a:lnTo>
                  <a:lnTo>
                    <a:pt x="220" y="646"/>
                  </a:lnTo>
                  <a:lnTo>
                    <a:pt x="242" y="623"/>
                  </a:lnTo>
                  <a:lnTo>
                    <a:pt x="261" y="603"/>
                  </a:lnTo>
                  <a:lnTo>
                    <a:pt x="277" y="585"/>
                  </a:lnTo>
                  <a:lnTo>
                    <a:pt x="290" y="572"/>
                  </a:lnTo>
                  <a:lnTo>
                    <a:pt x="297" y="563"/>
                  </a:lnTo>
                  <a:lnTo>
                    <a:pt x="300" y="561"/>
                  </a:lnTo>
                  <a:lnTo>
                    <a:pt x="302" y="558"/>
                  </a:lnTo>
                  <a:lnTo>
                    <a:pt x="304" y="555"/>
                  </a:lnTo>
                  <a:lnTo>
                    <a:pt x="305" y="552"/>
                  </a:lnTo>
                  <a:lnTo>
                    <a:pt x="305" y="548"/>
                  </a:lnTo>
                  <a:lnTo>
                    <a:pt x="305" y="543"/>
                  </a:lnTo>
                  <a:lnTo>
                    <a:pt x="305" y="530"/>
                  </a:lnTo>
                  <a:lnTo>
                    <a:pt x="304" y="517"/>
                  </a:lnTo>
                  <a:lnTo>
                    <a:pt x="304" y="505"/>
                  </a:lnTo>
                  <a:lnTo>
                    <a:pt x="310" y="499"/>
                  </a:lnTo>
                  <a:lnTo>
                    <a:pt x="316" y="491"/>
                  </a:lnTo>
                  <a:lnTo>
                    <a:pt x="321" y="486"/>
                  </a:lnTo>
                  <a:lnTo>
                    <a:pt x="324" y="484"/>
                  </a:lnTo>
                  <a:lnTo>
                    <a:pt x="326" y="480"/>
                  </a:lnTo>
                  <a:lnTo>
                    <a:pt x="328" y="475"/>
                  </a:lnTo>
                  <a:lnTo>
                    <a:pt x="328" y="471"/>
                  </a:lnTo>
                  <a:lnTo>
                    <a:pt x="326" y="466"/>
                  </a:lnTo>
                  <a:lnTo>
                    <a:pt x="324" y="458"/>
                  </a:lnTo>
                  <a:lnTo>
                    <a:pt x="316" y="438"/>
                  </a:lnTo>
                  <a:lnTo>
                    <a:pt x="309" y="417"/>
                  </a:lnTo>
                  <a:lnTo>
                    <a:pt x="302" y="400"/>
                  </a:lnTo>
                  <a:lnTo>
                    <a:pt x="309" y="394"/>
                  </a:lnTo>
                  <a:lnTo>
                    <a:pt x="319" y="384"/>
                  </a:lnTo>
                  <a:lnTo>
                    <a:pt x="330" y="371"/>
                  </a:lnTo>
                  <a:lnTo>
                    <a:pt x="343" y="357"/>
                  </a:lnTo>
                  <a:lnTo>
                    <a:pt x="356" y="343"/>
                  </a:lnTo>
                  <a:lnTo>
                    <a:pt x="368" y="331"/>
                  </a:lnTo>
                  <a:lnTo>
                    <a:pt x="378" y="320"/>
                  </a:lnTo>
                  <a:lnTo>
                    <a:pt x="385" y="313"/>
                  </a:lnTo>
                  <a:lnTo>
                    <a:pt x="390" y="315"/>
                  </a:lnTo>
                  <a:lnTo>
                    <a:pt x="396" y="318"/>
                  </a:lnTo>
                  <a:lnTo>
                    <a:pt x="404" y="322"/>
                  </a:lnTo>
                  <a:lnTo>
                    <a:pt x="411" y="326"/>
                  </a:lnTo>
                  <a:lnTo>
                    <a:pt x="420" y="329"/>
                  </a:lnTo>
                  <a:lnTo>
                    <a:pt x="429" y="333"/>
                  </a:lnTo>
                  <a:lnTo>
                    <a:pt x="438" y="338"/>
                  </a:lnTo>
                  <a:lnTo>
                    <a:pt x="447" y="342"/>
                  </a:lnTo>
                  <a:lnTo>
                    <a:pt x="448" y="342"/>
                  </a:lnTo>
                  <a:lnTo>
                    <a:pt x="449" y="342"/>
                  </a:lnTo>
                  <a:lnTo>
                    <a:pt x="454" y="350"/>
                  </a:lnTo>
                  <a:lnTo>
                    <a:pt x="461" y="357"/>
                  </a:lnTo>
                  <a:lnTo>
                    <a:pt x="467" y="363"/>
                  </a:lnTo>
                  <a:lnTo>
                    <a:pt x="473" y="371"/>
                  </a:lnTo>
                  <a:lnTo>
                    <a:pt x="481" y="377"/>
                  </a:lnTo>
                  <a:lnTo>
                    <a:pt x="487" y="384"/>
                  </a:lnTo>
                  <a:lnTo>
                    <a:pt x="495" y="390"/>
                  </a:lnTo>
                  <a:lnTo>
                    <a:pt x="502" y="395"/>
                  </a:lnTo>
                  <a:lnTo>
                    <a:pt x="504" y="400"/>
                  </a:lnTo>
                  <a:lnTo>
                    <a:pt x="506" y="405"/>
                  </a:lnTo>
                  <a:lnTo>
                    <a:pt x="509" y="410"/>
                  </a:lnTo>
                  <a:lnTo>
                    <a:pt x="512" y="414"/>
                  </a:lnTo>
                  <a:lnTo>
                    <a:pt x="519" y="418"/>
                  </a:lnTo>
                  <a:lnTo>
                    <a:pt x="525" y="422"/>
                  </a:lnTo>
                  <a:lnTo>
                    <a:pt x="531" y="423"/>
                  </a:lnTo>
                  <a:lnTo>
                    <a:pt x="539" y="423"/>
                  </a:lnTo>
                  <a:lnTo>
                    <a:pt x="545" y="423"/>
                  </a:lnTo>
                  <a:lnTo>
                    <a:pt x="552" y="420"/>
                  </a:lnTo>
                  <a:lnTo>
                    <a:pt x="558" y="417"/>
                  </a:lnTo>
                  <a:lnTo>
                    <a:pt x="563" y="412"/>
                  </a:lnTo>
                  <a:lnTo>
                    <a:pt x="571" y="400"/>
                  </a:lnTo>
                  <a:lnTo>
                    <a:pt x="573" y="386"/>
                  </a:lnTo>
                  <a:lnTo>
                    <a:pt x="569" y="374"/>
                  </a:lnTo>
                  <a:lnTo>
                    <a:pt x="562" y="362"/>
                  </a:lnTo>
                  <a:lnTo>
                    <a:pt x="555" y="357"/>
                  </a:lnTo>
                  <a:lnTo>
                    <a:pt x="549" y="353"/>
                  </a:lnTo>
                  <a:lnTo>
                    <a:pt x="542" y="352"/>
                  </a:lnTo>
                  <a:lnTo>
                    <a:pt x="534" y="352"/>
                  </a:lnTo>
                  <a:lnTo>
                    <a:pt x="529" y="350"/>
                  </a:lnTo>
                  <a:lnTo>
                    <a:pt x="525" y="346"/>
                  </a:lnTo>
                  <a:lnTo>
                    <a:pt x="520" y="342"/>
                  </a:lnTo>
                  <a:lnTo>
                    <a:pt x="515" y="338"/>
                  </a:lnTo>
                  <a:lnTo>
                    <a:pt x="521" y="336"/>
                  </a:lnTo>
                  <a:lnTo>
                    <a:pt x="528" y="333"/>
                  </a:lnTo>
                  <a:lnTo>
                    <a:pt x="534" y="332"/>
                  </a:lnTo>
                  <a:lnTo>
                    <a:pt x="542" y="332"/>
                  </a:lnTo>
                  <a:lnTo>
                    <a:pt x="549" y="333"/>
                  </a:lnTo>
                  <a:lnTo>
                    <a:pt x="557" y="337"/>
                  </a:lnTo>
                  <a:lnTo>
                    <a:pt x="564" y="342"/>
                  </a:lnTo>
                  <a:lnTo>
                    <a:pt x="573" y="348"/>
                  </a:lnTo>
                  <a:lnTo>
                    <a:pt x="574" y="350"/>
                  </a:lnTo>
                  <a:lnTo>
                    <a:pt x="576" y="351"/>
                  </a:lnTo>
                  <a:lnTo>
                    <a:pt x="585" y="361"/>
                  </a:lnTo>
                  <a:lnTo>
                    <a:pt x="591" y="379"/>
                  </a:lnTo>
                  <a:lnTo>
                    <a:pt x="591" y="400"/>
                  </a:lnTo>
                  <a:lnTo>
                    <a:pt x="576" y="425"/>
                  </a:lnTo>
                  <a:lnTo>
                    <a:pt x="573" y="429"/>
                  </a:lnTo>
                  <a:lnTo>
                    <a:pt x="572" y="436"/>
                  </a:lnTo>
                  <a:lnTo>
                    <a:pt x="572" y="441"/>
                  </a:lnTo>
                  <a:lnTo>
                    <a:pt x="573" y="446"/>
                  </a:lnTo>
                  <a:lnTo>
                    <a:pt x="574" y="448"/>
                  </a:lnTo>
                  <a:lnTo>
                    <a:pt x="579" y="457"/>
                  </a:lnTo>
                  <a:lnTo>
                    <a:pt x="586" y="468"/>
                  </a:lnTo>
                  <a:lnTo>
                    <a:pt x="593" y="484"/>
                  </a:lnTo>
                  <a:lnTo>
                    <a:pt x="602" y="499"/>
                  </a:lnTo>
                  <a:lnTo>
                    <a:pt x="610" y="513"/>
                  </a:lnTo>
                  <a:lnTo>
                    <a:pt x="616" y="525"/>
                  </a:lnTo>
                  <a:lnTo>
                    <a:pt x="621" y="534"/>
                  </a:lnTo>
                  <a:lnTo>
                    <a:pt x="615" y="542"/>
                  </a:lnTo>
                  <a:lnTo>
                    <a:pt x="605" y="552"/>
                  </a:lnTo>
                  <a:lnTo>
                    <a:pt x="592" y="565"/>
                  </a:lnTo>
                  <a:lnTo>
                    <a:pt x="579" y="579"/>
                  </a:lnTo>
                  <a:lnTo>
                    <a:pt x="567" y="592"/>
                  </a:lnTo>
                  <a:lnTo>
                    <a:pt x="555" y="605"/>
                  </a:lnTo>
                  <a:lnTo>
                    <a:pt x="545" y="616"/>
                  </a:lnTo>
                  <a:lnTo>
                    <a:pt x="539" y="623"/>
                  </a:lnTo>
                  <a:lnTo>
                    <a:pt x="531" y="620"/>
                  </a:lnTo>
                  <a:lnTo>
                    <a:pt x="523" y="618"/>
                  </a:lnTo>
                  <a:lnTo>
                    <a:pt x="511" y="614"/>
                  </a:lnTo>
                  <a:lnTo>
                    <a:pt x="501" y="610"/>
                  </a:lnTo>
                  <a:lnTo>
                    <a:pt x="490" y="608"/>
                  </a:lnTo>
                  <a:lnTo>
                    <a:pt x="481" y="605"/>
                  </a:lnTo>
                  <a:lnTo>
                    <a:pt x="476" y="604"/>
                  </a:lnTo>
                  <a:lnTo>
                    <a:pt x="473" y="603"/>
                  </a:lnTo>
                  <a:lnTo>
                    <a:pt x="468" y="601"/>
                  </a:lnTo>
                  <a:lnTo>
                    <a:pt x="463" y="603"/>
                  </a:lnTo>
                  <a:lnTo>
                    <a:pt x="459" y="604"/>
                  </a:lnTo>
                  <a:lnTo>
                    <a:pt x="455" y="608"/>
                  </a:lnTo>
                  <a:lnTo>
                    <a:pt x="454" y="609"/>
                  </a:lnTo>
                  <a:lnTo>
                    <a:pt x="452" y="610"/>
                  </a:lnTo>
                  <a:lnTo>
                    <a:pt x="450" y="613"/>
                  </a:lnTo>
                  <a:close/>
                  <a:moveTo>
                    <a:pt x="491" y="312"/>
                  </a:moveTo>
                  <a:lnTo>
                    <a:pt x="480" y="290"/>
                  </a:lnTo>
                  <a:lnTo>
                    <a:pt x="469" y="266"/>
                  </a:lnTo>
                  <a:lnTo>
                    <a:pt x="464" y="242"/>
                  </a:lnTo>
                  <a:lnTo>
                    <a:pt x="462" y="217"/>
                  </a:lnTo>
                  <a:lnTo>
                    <a:pt x="466" y="184"/>
                  </a:lnTo>
                  <a:lnTo>
                    <a:pt x="474" y="153"/>
                  </a:lnTo>
                  <a:lnTo>
                    <a:pt x="490" y="126"/>
                  </a:lnTo>
                  <a:lnTo>
                    <a:pt x="510" y="102"/>
                  </a:lnTo>
                  <a:lnTo>
                    <a:pt x="534" y="81"/>
                  </a:lnTo>
                  <a:lnTo>
                    <a:pt x="562" y="66"/>
                  </a:lnTo>
                  <a:lnTo>
                    <a:pt x="593" y="57"/>
                  </a:lnTo>
                  <a:lnTo>
                    <a:pt x="626" y="54"/>
                  </a:lnTo>
                  <a:lnTo>
                    <a:pt x="659" y="57"/>
                  </a:lnTo>
                  <a:lnTo>
                    <a:pt x="690" y="66"/>
                  </a:lnTo>
                  <a:lnTo>
                    <a:pt x="717" y="81"/>
                  </a:lnTo>
                  <a:lnTo>
                    <a:pt x="741" y="102"/>
                  </a:lnTo>
                  <a:lnTo>
                    <a:pt x="762" y="126"/>
                  </a:lnTo>
                  <a:lnTo>
                    <a:pt x="777" y="153"/>
                  </a:lnTo>
                  <a:lnTo>
                    <a:pt x="786" y="184"/>
                  </a:lnTo>
                  <a:lnTo>
                    <a:pt x="790" y="217"/>
                  </a:lnTo>
                  <a:lnTo>
                    <a:pt x="787" y="243"/>
                  </a:lnTo>
                  <a:lnTo>
                    <a:pt x="782" y="267"/>
                  </a:lnTo>
                  <a:lnTo>
                    <a:pt x="772" y="291"/>
                  </a:lnTo>
                  <a:lnTo>
                    <a:pt x="759" y="313"/>
                  </a:lnTo>
                  <a:lnTo>
                    <a:pt x="743" y="332"/>
                  </a:lnTo>
                  <a:lnTo>
                    <a:pt x="724" y="348"/>
                  </a:lnTo>
                  <a:lnTo>
                    <a:pt x="702" y="362"/>
                  </a:lnTo>
                  <a:lnTo>
                    <a:pt x="678" y="372"/>
                  </a:lnTo>
                  <a:lnTo>
                    <a:pt x="669" y="363"/>
                  </a:lnTo>
                  <a:lnTo>
                    <a:pt x="660" y="355"/>
                  </a:lnTo>
                  <a:lnTo>
                    <a:pt x="650" y="347"/>
                  </a:lnTo>
                  <a:lnTo>
                    <a:pt x="639" y="339"/>
                  </a:lnTo>
                  <a:lnTo>
                    <a:pt x="629" y="333"/>
                  </a:lnTo>
                  <a:lnTo>
                    <a:pt x="616" y="327"/>
                  </a:lnTo>
                  <a:lnTo>
                    <a:pt x="605" y="322"/>
                  </a:lnTo>
                  <a:lnTo>
                    <a:pt x="592" y="318"/>
                  </a:lnTo>
                  <a:lnTo>
                    <a:pt x="578" y="308"/>
                  </a:lnTo>
                  <a:lnTo>
                    <a:pt x="564" y="301"/>
                  </a:lnTo>
                  <a:lnTo>
                    <a:pt x="550" y="298"/>
                  </a:lnTo>
                  <a:lnTo>
                    <a:pt x="538" y="298"/>
                  </a:lnTo>
                  <a:lnTo>
                    <a:pt x="524" y="299"/>
                  </a:lnTo>
                  <a:lnTo>
                    <a:pt x="512" y="301"/>
                  </a:lnTo>
                  <a:lnTo>
                    <a:pt x="501" y="305"/>
                  </a:lnTo>
                  <a:lnTo>
                    <a:pt x="491" y="312"/>
                  </a:lnTo>
                  <a:close/>
                  <a:moveTo>
                    <a:pt x="514" y="1096"/>
                  </a:moveTo>
                  <a:lnTo>
                    <a:pt x="511" y="1093"/>
                  </a:lnTo>
                  <a:lnTo>
                    <a:pt x="509" y="1092"/>
                  </a:lnTo>
                  <a:lnTo>
                    <a:pt x="505" y="1090"/>
                  </a:lnTo>
                  <a:lnTo>
                    <a:pt x="502" y="1088"/>
                  </a:lnTo>
                  <a:lnTo>
                    <a:pt x="506" y="1000"/>
                  </a:lnTo>
                  <a:lnTo>
                    <a:pt x="510" y="872"/>
                  </a:lnTo>
                  <a:lnTo>
                    <a:pt x="515" y="754"/>
                  </a:lnTo>
                  <a:lnTo>
                    <a:pt x="516" y="696"/>
                  </a:lnTo>
                  <a:lnTo>
                    <a:pt x="520" y="697"/>
                  </a:lnTo>
                  <a:lnTo>
                    <a:pt x="523" y="697"/>
                  </a:lnTo>
                  <a:lnTo>
                    <a:pt x="525" y="697"/>
                  </a:lnTo>
                  <a:lnTo>
                    <a:pt x="529" y="697"/>
                  </a:lnTo>
                  <a:lnTo>
                    <a:pt x="526" y="753"/>
                  </a:lnTo>
                  <a:lnTo>
                    <a:pt x="523" y="870"/>
                  </a:lnTo>
                  <a:lnTo>
                    <a:pt x="517" y="999"/>
                  </a:lnTo>
                  <a:lnTo>
                    <a:pt x="514" y="1096"/>
                  </a:lnTo>
                  <a:close/>
                  <a:moveTo>
                    <a:pt x="591" y="719"/>
                  </a:moveTo>
                  <a:lnTo>
                    <a:pt x="583" y="727"/>
                  </a:lnTo>
                  <a:lnTo>
                    <a:pt x="572" y="737"/>
                  </a:lnTo>
                  <a:lnTo>
                    <a:pt x="563" y="746"/>
                  </a:lnTo>
                  <a:lnTo>
                    <a:pt x="559" y="749"/>
                  </a:lnTo>
                  <a:lnTo>
                    <a:pt x="557" y="752"/>
                  </a:lnTo>
                  <a:lnTo>
                    <a:pt x="555" y="754"/>
                  </a:lnTo>
                  <a:lnTo>
                    <a:pt x="554" y="758"/>
                  </a:lnTo>
                  <a:lnTo>
                    <a:pt x="554" y="761"/>
                  </a:lnTo>
                  <a:lnTo>
                    <a:pt x="554" y="765"/>
                  </a:lnTo>
                  <a:lnTo>
                    <a:pt x="554" y="768"/>
                  </a:lnTo>
                  <a:lnTo>
                    <a:pt x="557" y="771"/>
                  </a:lnTo>
                  <a:lnTo>
                    <a:pt x="558" y="773"/>
                  </a:lnTo>
                  <a:lnTo>
                    <a:pt x="562" y="777"/>
                  </a:lnTo>
                  <a:lnTo>
                    <a:pt x="571" y="786"/>
                  </a:lnTo>
                  <a:lnTo>
                    <a:pt x="581" y="797"/>
                  </a:lnTo>
                  <a:lnTo>
                    <a:pt x="588" y="806"/>
                  </a:lnTo>
                  <a:lnTo>
                    <a:pt x="588" y="809"/>
                  </a:lnTo>
                  <a:lnTo>
                    <a:pt x="588" y="811"/>
                  </a:lnTo>
                  <a:lnTo>
                    <a:pt x="587" y="815"/>
                  </a:lnTo>
                  <a:lnTo>
                    <a:pt x="587" y="820"/>
                  </a:lnTo>
                  <a:lnTo>
                    <a:pt x="578" y="823"/>
                  </a:lnTo>
                  <a:lnTo>
                    <a:pt x="571" y="828"/>
                  </a:lnTo>
                  <a:lnTo>
                    <a:pt x="564" y="834"/>
                  </a:lnTo>
                  <a:lnTo>
                    <a:pt x="559" y="840"/>
                  </a:lnTo>
                  <a:lnTo>
                    <a:pt x="555" y="847"/>
                  </a:lnTo>
                  <a:lnTo>
                    <a:pt x="552" y="854"/>
                  </a:lnTo>
                  <a:lnTo>
                    <a:pt x="550" y="862"/>
                  </a:lnTo>
                  <a:lnTo>
                    <a:pt x="549" y="870"/>
                  </a:lnTo>
                  <a:lnTo>
                    <a:pt x="552" y="889"/>
                  </a:lnTo>
                  <a:lnTo>
                    <a:pt x="559" y="904"/>
                  </a:lnTo>
                  <a:lnTo>
                    <a:pt x="571" y="914"/>
                  </a:lnTo>
                  <a:lnTo>
                    <a:pt x="583" y="921"/>
                  </a:lnTo>
                  <a:lnTo>
                    <a:pt x="583" y="925"/>
                  </a:lnTo>
                  <a:lnTo>
                    <a:pt x="583" y="929"/>
                  </a:lnTo>
                  <a:lnTo>
                    <a:pt x="583" y="932"/>
                  </a:lnTo>
                  <a:lnTo>
                    <a:pt x="583" y="935"/>
                  </a:lnTo>
                  <a:lnTo>
                    <a:pt x="576" y="943"/>
                  </a:lnTo>
                  <a:lnTo>
                    <a:pt x="564" y="952"/>
                  </a:lnTo>
                  <a:lnTo>
                    <a:pt x="555" y="961"/>
                  </a:lnTo>
                  <a:lnTo>
                    <a:pt x="552" y="964"/>
                  </a:lnTo>
                  <a:lnTo>
                    <a:pt x="549" y="967"/>
                  </a:lnTo>
                  <a:lnTo>
                    <a:pt x="547" y="971"/>
                  </a:lnTo>
                  <a:lnTo>
                    <a:pt x="545" y="973"/>
                  </a:lnTo>
                  <a:lnTo>
                    <a:pt x="545" y="977"/>
                  </a:lnTo>
                  <a:lnTo>
                    <a:pt x="545" y="980"/>
                  </a:lnTo>
                  <a:lnTo>
                    <a:pt x="547" y="983"/>
                  </a:lnTo>
                  <a:lnTo>
                    <a:pt x="548" y="987"/>
                  </a:lnTo>
                  <a:lnTo>
                    <a:pt x="550" y="990"/>
                  </a:lnTo>
                  <a:lnTo>
                    <a:pt x="554" y="994"/>
                  </a:lnTo>
                  <a:lnTo>
                    <a:pt x="563" y="1002"/>
                  </a:lnTo>
                  <a:lnTo>
                    <a:pt x="573" y="1014"/>
                  </a:lnTo>
                  <a:lnTo>
                    <a:pt x="581" y="1021"/>
                  </a:lnTo>
                  <a:lnTo>
                    <a:pt x="579" y="1026"/>
                  </a:lnTo>
                  <a:lnTo>
                    <a:pt x="579" y="1031"/>
                  </a:lnTo>
                  <a:lnTo>
                    <a:pt x="579" y="1038"/>
                  </a:lnTo>
                  <a:lnTo>
                    <a:pt x="579" y="1043"/>
                  </a:lnTo>
                  <a:lnTo>
                    <a:pt x="577" y="1045"/>
                  </a:lnTo>
                  <a:lnTo>
                    <a:pt x="572" y="1049"/>
                  </a:lnTo>
                  <a:lnTo>
                    <a:pt x="567" y="1054"/>
                  </a:lnTo>
                  <a:lnTo>
                    <a:pt x="561" y="1061"/>
                  </a:lnTo>
                  <a:lnTo>
                    <a:pt x="553" y="1067"/>
                  </a:lnTo>
                  <a:lnTo>
                    <a:pt x="547" y="1073"/>
                  </a:lnTo>
                  <a:lnTo>
                    <a:pt x="539" y="1080"/>
                  </a:lnTo>
                  <a:lnTo>
                    <a:pt x="533" y="1086"/>
                  </a:lnTo>
                  <a:lnTo>
                    <a:pt x="547" y="697"/>
                  </a:lnTo>
                  <a:lnTo>
                    <a:pt x="592" y="700"/>
                  </a:lnTo>
                  <a:lnTo>
                    <a:pt x="592" y="705"/>
                  </a:lnTo>
                  <a:lnTo>
                    <a:pt x="592" y="710"/>
                  </a:lnTo>
                  <a:lnTo>
                    <a:pt x="591" y="715"/>
                  </a:lnTo>
                  <a:lnTo>
                    <a:pt x="591" y="719"/>
                  </a:lnTo>
                  <a:close/>
                  <a:moveTo>
                    <a:pt x="690" y="496"/>
                  </a:moveTo>
                  <a:lnTo>
                    <a:pt x="687" y="515"/>
                  </a:lnTo>
                  <a:lnTo>
                    <a:pt x="683" y="533"/>
                  </a:lnTo>
                  <a:lnTo>
                    <a:pt x="677" y="551"/>
                  </a:lnTo>
                  <a:lnTo>
                    <a:pt x="668" y="567"/>
                  </a:lnTo>
                  <a:lnTo>
                    <a:pt x="660" y="579"/>
                  </a:lnTo>
                  <a:lnTo>
                    <a:pt x="652" y="589"/>
                  </a:lnTo>
                  <a:lnTo>
                    <a:pt x="641" y="598"/>
                  </a:lnTo>
                  <a:lnTo>
                    <a:pt x="631" y="606"/>
                  </a:lnTo>
                  <a:lnTo>
                    <a:pt x="630" y="620"/>
                  </a:lnTo>
                  <a:lnTo>
                    <a:pt x="630" y="633"/>
                  </a:lnTo>
                  <a:lnTo>
                    <a:pt x="630" y="643"/>
                  </a:lnTo>
                  <a:lnTo>
                    <a:pt x="630" y="649"/>
                  </a:lnTo>
                  <a:lnTo>
                    <a:pt x="629" y="649"/>
                  </a:lnTo>
                  <a:lnTo>
                    <a:pt x="620" y="657"/>
                  </a:lnTo>
                  <a:lnTo>
                    <a:pt x="610" y="667"/>
                  </a:lnTo>
                  <a:lnTo>
                    <a:pt x="601" y="675"/>
                  </a:lnTo>
                  <a:lnTo>
                    <a:pt x="597" y="678"/>
                  </a:lnTo>
                  <a:lnTo>
                    <a:pt x="596" y="680"/>
                  </a:lnTo>
                  <a:lnTo>
                    <a:pt x="596" y="681"/>
                  </a:lnTo>
                  <a:lnTo>
                    <a:pt x="595" y="682"/>
                  </a:lnTo>
                  <a:lnTo>
                    <a:pt x="547" y="680"/>
                  </a:lnTo>
                  <a:lnTo>
                    <a:pt x="538" y="680"/>
                  </a:lnTo>
                  <a:lnTo>
                    <a:pt x="500" y="678"/>
                  </a:lnTo>
                  <a:lnTo>
                    <a:pt x="485" y="1080"/>
                  </a:lnTo>
                  <a:lnTo>
                    <a:pt x="481" y="1077"/>
                  </a:lnTo>
                  <a:lnTo>
                    <a:pt x="477" y="1074"/>
                  </a:lnTo>
                  <a:lnTo>
                    <a:pt x="473" y="1073"/>
                  </a:lnTo>
                  <a:lnTo>
                    <a:pt x="469" y="1071"/>
                  </a:lnTo>
                  <a:lnTo>
                    <a:pt x="472" y="1002"/>
                  </a:lnTo>
                  <a:lnTo>
                    <a:pt x="477" y="871"/>
                  </a:lnTo>
                  <a:lnTo>
                    <a:pt x="481" y="744"/>
                  </a:lnTo>
                  <a:lnTo>
                    <a:pt x="483" y="687"/>
                  </a:lnTo>
                  <a:lnTo>
                    <a:pt x="483" y="684"/>
                  </a:lnTo>
                  <a:lnTo>
                    <a:pt x="482" y="680"/>
                  </a:lnTo>
                  <a:lnTo>
                    <a:pt x="481" y="677"/>
                  </a:lnTo>
                  <a:lnTo>
                    <a:pt x="478" y="675"/>
                  </a:lnTo>
                  <a:lnTo>
                    <a:pt x="477" y="672"/>
                  </a:lnTo>
                  <a:lnTo>
                    <a:pt x="472" y="667"/>
                  </a:lnTo>
                  <a:lnTo>
                    <a:pt x="466" y="661"/>
                  </a:lnTo>
                  <a:lnTo>
                    <a:pt x="459" y="653"/>
                  </a:lnTo>
                  <a:lnTo>
                    <a:pt x="463" y="651"/>
                  </a:lnTo>
                  <a:lnTo>
                    <a:pt x="467" y="647"/>
                  </a:lnTo>
                  <a:lnTo>
                    <a:pt x="469" y="643"/>
                  </a:lnTo>
                  <a:lnTo>
                    <a:pt x="473" y="639"/>
                  </a:lnTo>
                  <a:lnTo>
                    <a:pt x="481" y="642"/>
                  </a:lnTo>
                  <a:lnTo>
                    <a:pt x="490" y="644"/>
                  </a:lnTo>
                  <a:lnTo>
                    <a:pt x="501" y="648"/>
                  </a:lnTo>
                  <a:lnTo>
                    <a:pt x="512" y="651"/>
                  </a:lnTo>
                  <a:lnTo>
                    <a:pt x="523" y="654"/>
                  </a:lnTo>
                  <a:lnTo>
                    <a:pt x="531" y="657"/>
                  </a:lnTo>
                  <a:lnTo>
                    <a:pt x="538" y="658"/>
                  </a:lnTo>
                  <a:lnTo>
                    <a:pt x="540" y="660"/>
                  </a:lnTo>
                  <a:lnTo>
                    <a:pt x="545" y="660"/>
                  </a:lnTo>
                  <a:lnTo>
                    <a:pt x="549" y="660"/>
                  </a:lnTo>
                  <a:lnTo>
                    <a:pt x="554" y="657"/>
                  </a:lnTo>
                  <a:lnTo>
                    <a:pt x="558" y="654"/>
                  </a:lnTo>
                  <a:lnTo>
                    <a:pt x="655" y="549"/>
                  </a:lnTo>
                  <a:lnTo>
                    <a:pt x="659" y="546"/>
                  </a:lnTo>
                  <a:lnTo>
                    <a:pt x="660" y="539"/>
                  </a:lnTo>
                  <a:lnTo>
                    <a:pt x="660" y="534"/>
                  </a:lnTo>
                  <a:lnTo>
                    <a:pt x="659" y="529"/>
                  </a:lnTo>
                  <a:lnTo>
                    <a:pt x="658" y="525"/>
                  </a:lnTo>
                  <a:lnTo>
                    <a:pt x="653" y="518"/>
                  </a:lnTo>
                  <a:lnTo>
                    <a:pt x="647" y="505"/>
                  </a:lnTo>
                  <a:lnTo>
                    <a:pt x="638" y="490"/>
                  </a:lnTo>
                  <a:lnTo>
                    <a:pt x="629" y="475"/>
                  </a:lnTo>
                  <a:lnTo>
                    <a:pt x="621" y="460"/>
                  </a:lnTo>
                  <a:lnTo>
                    <a:pt x="615" y="447"/>
                  </a:lnTo>
                  <a:lnTo>
                    <a:pt x="610" y="439"/>
                  </a:lnTo>
                  <a:lnTo>
                    <a:pt x="620" y="422"/>
                  </a:lnTo>
                  <a:lnTo>
                    <a:pt x="626" y="404"/>
                  </a:lnTo>
                  <a:lnTo>
                    <a:pt x="628" y="388"/>
                  </a:lnTo>
                  <a:lnTo>
                    <a:pt x="625" y="372"/>
                  </a:lnTo>
                  <a:lnTo>
                    <a:pt x="639" y="384"/>
                  </a:lnTo>
                  <a:lnTo>
                    <a:pt x="653" y="395"/>
                  </a:lnTo>
                  <a:lnTo>
                    <a:pt x="663" y="409"/>
                  </a:lnTo>
                  <a:lnTo>
                    <a:pt x="673" y="424"/>
                  </a:lnTo>
                  <a:lnTo>
                    <a:pt x="681" y="442"/>
                  </a:lnTo>
                  <a:lnTo>
                    <a:pt x="686" y="458"/>
                  </a:lnTo>
                  <a:lnTo>
                    <a:pt x="688" y="477"/>
                  </a:lnTo>
                  <a:lnTo>
                    <a:pt x="690" y="496"/>
                  </a:lnTo>
                  <a:close/>
                  <a:moveTo>
                    <a:pt x="700" y="401"/>
                  </a:moveTo>
                  <a:lnTo>
                    <a:pt x="697" y="398"/>
                  </a:lnTo>
                  <a:lnTo>
                    <a:pt x="695" y="394"/>
                  </a:lnTo>
                  <a:lnTo>
                    <a:pt x="692" y="390"/>
                  </a:lnTo>
                  <a:lnTo>
                    <a:pt x="690" y="386"/>
                  </a:lnTo>
                  <a:lnTo>
                    <a:pt x="715" y="375"/>
                  </a:lnTo>
                  <a:lnTo>
                    <a:pt x="738" y="360"/>
                  </a:lnTo>
                  <a:lnTo>
                    <a:pt x="758" y="341"/>
                  </a:lnTo>
                  <a:lnTo>
                    <a:pt x="774" y="320"/>
                  </a:lnTo>
                  <a:lnTo>
                    <a:pt x="788" y="296"/>
                  </a:lnTo>
                  <a:lnTo>
                    <a:pt x="798" y="271"/>
                  </a:lnTo>
                  <a:lnTo>
                    <a:pt x="805" y="245"/>
                  </a:lnTo>
                  <a:lnTo>
                    <a:pt x="807" y="217"/>
                  </a:lnTo>
                  <a:lnTo>
                    <a:pt x="803" y="180"/>
                  </a:lnTo>
                  <a:lnTo>
                    <a:pt x="793" y="146"/>
                  </a:lnTo>
                  <a:lnTo>
                    <a:pt x="777" y="116"/>
                  </a:lnTo>
                  <a:lnTo>
                    <a:pt x="754" y="89"/>
                  </a:lnTo>
                  <a:lnTo>
                    <a:pt x="728" y="66"/>
                  </a:lnTo>
                  <a:lnTo>
                    <a:pt x="697" y="50"/>
                  </a:lnTo>
                  <a:lnTo>
                    <a:pt x="663" y="40"/>
                  </a:lnTo>
                  <a:lnTo>
                    <a:pt x="626" y="36"/>
                  </a:lnTo>
                  <a:lnTo>
                    <a:pt x="590" y="40"/>
                  </a:lnTo>
                  <a:lnTo>
                    <a:pt x="555" y="50"/>
                  </a:lnTo>
                  <a:lnTo>
                    <a:pt x="525" y="66"/>
                  </a:lnTo>
                  <a:lnTo>
                    <a:pt x="497" y="89"/>
                  </a:lnTo>
                  <a:lnTo>
                    <a:pt x="476" y="116"/>
                  </a:lnTo>
                  <a:lnTo>
                    <a:pt x="458" y="146"/>
                  </a:lnTo>
                  <a:lnTo>
                    <a:pt x="448" y="180"/>
                  </a:lnTo>
                  <a:lnTo>
                    <a:pt x="444" y="217"/>
                  </a:lnTo>
                  <a:lnTo>
                    <a:pt x="445" y="243"/>
                  </a:lnTo>
                  <a:lnTo>
                    <a:pt x="452" y="269"/>
                  </a:lnTo>
                  <a:lnTo>
                    <a:pt x="461" y="293"/>
                  </a:lnTo>
                  <a:lnTo>
                    <a:pt x="473" y="314"/>
                  </a:lnTo>
                  <a:lnTo>
                    <a:pt x="480" y="323"/>
                  </a:lnTo>
                  <a:lnTo>
                    <a:pt x="486" y="332"/>
                  </a:lnTo>
                  <a:lnTo>
                    <a:pt x="493" y="341"/>
                  </a:lnTo>
                  <a:lnTo>
                    <a:pt x="501" y="348"/>
                  </a:lnTo>
                  <a:lnTo>
                    <a:pt x="504" y="351"/>
                  </a:lnTo>
                  <a:lnTo>
                    <a:pt x="507" y="353"/>
                  </a:lnTo>
                  <a:lnTo>
                    <a:pt x="511" y="357"/>
                  </a:lnTo>
                  <a:lnTo>
                    <a:pt x="515" y="360"/>
                  </a:lnTo>
                  <a:lnTo>
                    <a:pt x="519" y="362"/>
                  </a:lnTo>
                  <a:lnTo>
                    <a:pt x="523" y="365"/>
                  </a:lnTo>
                  <a:lnTo>
                    <a:pt x="526" y="369"/>
                  </a:lnTo>
                  <a:lnTo>
                    <a:pt x="530" y="371"/>
                  </a:lnTo>
                  <a:lnTo>
                    <a:pt x="533" y="372"/>
                  </a:lnTo>
                  <a:lnTo>
                    <a:pt x="534" y="374"/>
                  </a:lnTo>
                  <a:lnTo>
                    <a:pt x="536" y="375"/>
                  </a:lnTo>
                  <a:lnTo>
                    <a:pt x="539" y="376"/>
                  </a:lnTo>
                  <a:lnTo>
                    <a:pt x="540" y="377"/>
                  </a:lnTo>
                  <a:lnTo>
                    <a:pt x="540" y="380"/>
                  </a:lnTo>
                  <a:lnTo>
                    <a:pt x="542" y="381"/>
                  </a:lnTo>
                  <a:lnTo>
                    <a:pt x="542" y="384"/>
                  </a:lnTo>
                  <a:lnTo>
                    <a:pt x="542" y="385"/>
                  </a:lnTo>
                  <a:lnTo>
                    <a:pt x="542" y="386"/>
                  </a:lnTo>
                  <a:lnTo>
                    <a:pt x="540" y="388"/>
                  </a:lnTo>
                  <a:lnTo>
                    <a:pt x="538" y="390"/>
                  </a:lnTo>
                  <a:lnTo>
                    <a:pt x="535" y="391"/>
                  </a:lnTo>
                  <a:lnTo>
                    <a:pt x="533" y="393"/>
                  </a:lnTo>
                  <a:lnTo>
                    <a:pt x="530" y="390"/>
                  </a:lnTo>
                  <a:lnTo>
                    <a:pt x="526" y="389"/>
                  </a:lnTo>
                  <a:lnTo>
                    <a:pt x="523" y="386"/>
                  </a:lnTo>
                  <a:lnTo>
                    <a:pt x="520" y="385"/>
                  </a:lnTo>
                  <a:lnTo>
                    <a:pt x="516" y="382"/>
                  </a:lnTo>
                  <a:lnTo>
                    <a:pt x="512" y="380"/>
                  </a:lnTo>
                  <a:lnTo>
                    <a:pt x="509" y="377"/>
                  </a:lnTo>
                  <a:lnTo>
                    <a:pt x="505" y="375"/>
                  </a:lnTo>
                  <a:lnTo>
                    <a:pt x="500" y="370"/>
                  </a:lnTo>
                  <a:lnTo>
                    <a:pt x="495" y="366"/>
                  </a:lnTo>
                  <a:lnTo>
                    <a:pt x="490" y="362"/>
                  </a:lnTo>
                  <a:lnTo>
                    <a:pt x="485" y="357"/>
                  </a:lnTo>
                  <a:lnTo>
                    <a:pt x="478" y="351"/>
                  </a:lnTo>
                  <a:lnTo>
                    <a:pt x="473" y="344"/>
                  </a:lnTo>
                  <a:lnTo>
                    <a:pt x="468" y="338"/>
                  </a:lnTo>
                  <a:lnTo>
                    <a:pt x="463" y="331"/>
                  </a:lnTo>
                  <a:lnTo>
                    <a:pt x="458" y="324"/>
                  </a:lnTo>
                  <a:lnTo>
                    <a:pt x="454" y="317"/>
                  </a:lnTo>
                  <a:lnTo>
                    <a:pt x="450" y="310"/>
                  </a:lnTo>
                  <a:lnTo>
                    <a:pt x="447" y="303"/>
                  </a:lnTo>
                  <a:lnTo>
                    <a:pt x="438" y="283"/>
                  </a:lnTo>
                  <a:lnTo>
                    <a:pt x="431" y="261"/>
                  </a:lnTo>
                  <a:lnTo>
                    <a:pt x="428" y="239"/>
                  </a:lnTo>
                  <a:lnTo>
                    <a:pt x="426" y="217"/>
                  </a:lnTo>
                  <a:lnTo>
                    <a:pt x="430" y="177"/>
                  </a:lnTo>
                  <a:lnTo>
                    <a:pt x="442" y="140"/>
                  </a:lnTo>
                  <a:lnTo>
                    <a:pt x="461" y="107"/>
                  </a:lnTo>
                  <a:lnTo>
                    <a:pt x="485" y="76"/>
                  </a:lnTo>
                  <a:lnTo>
                    <a:pt x="515" y="52"/>
                  </a:lnTo>
                  <a:lnTo>
                    <a:pt x="549" y="33"/>
                  </a:lnTo>
                  <a:lnTo>
                    <a:pt x="586" y="22"/>
                  </a:lnTo>
                  <a:lnTo>
                    <a:pt x="626" y="18"/>
                  </a:lnTo>
                  <a:lnTo>
                    <a:pt x="666" y="22"/>
                  </a:lnTo>
                  <a:lnTo>
                    <a:pt x="703" y="33"/>
                  </a:lnTo>
                  <a:lnTo>
                    <a:pt x="736" y="52"/>
                  </a:lnTo>
                  <a:lnTo>
                    <a:pt x="767" y="76"/>
                  </a:lnTo>
                  <a:lnTo>
                    <a:pt x="791" y="107"/>
                  </a:lnTo>
                  <a:lnTo>
                    <a:pt x="810" y="140"/>
                  </a:lnTo>
                  <a:lnTo>
                    <a:pt x="821" y="177"/>
                  </a:lnTo>
                  <a:lnTo>
                    <a:pt x="825" y="217"/>
                  </a:lnTo>
                  <a:lnTo>
                    <a:pt x="822" y="247"/>
                  </a:lnTo>
                  <a:lnTo>
                    <a:pt x="816" y="275"/>
                  </a:lnTo>
                  <a:lnTo>
                    <a:pt x="805" y="303"/>
                  </a:lnTo>
                  <a:lnTo>
                    <a:pt x="791" y="328"/>
                  </a:lnTo>
                  <a:lnTo>
                    <a:pt x="772" y="351"/>
                  </a:lnTo>
                  <a:lnTo>
                    <a:pt x="750" y="371"/>
                  </a:lnTo>
                  <a:lnTo>
                    <a:pt x="726" y="388"/>
                  </a:lnTo>
                  <a:lnTo>
                    <a:pt x="700" y="401"/>
                  </a:lnTo>
                  <a:close/>
                </a:path>
              </a:pathLst>
            </a:custGeom>
            <a:solidFill>
              <a:srgbClr val="000000"/>
            </a:solidFill>
            <a:ln w="9525">
              <a:noFill/>
              <a:round/>
              <a:headEnd/>
              <a:tailEnd/>
            </a:ln>
          </p:spPr>
          <p:txBody>
            <a:bodyPr/>
            <a:lstStyle/>
            <a:p>
              <a:endParaRPr lang="en-US">
                <a:latin typeface="Cambria" pitchFamily="18" charset="0"/>
              </a:endParaRPr>
            </a:p>
          </p:txBody>
        </p:sp>
        <p:sp>
          <p:nvSpPr>
            <p:cNvPr id="26654" name="Freeform 212"/>
            <p:cNvSpPr>
              <a:spLocks/>
            </p:cNvSpPr>
            <p:nvPr/>
          </p:nvSpPr>
          <p:spPr bwMode="auto">
            <a:xfrm>
              <a:off x="1837" y="3249"/>
              <a:ext cx="195" cy="181"/>
            </a:xfrm>
            <a:custGeom>
              <a:avLst/>
              <a:gdLst>
                <a:gd name="T0" fmla="*/ 443 w 583"/>
                <a:gd name="T1" fmla="*/ 292 h 545"/>
                <a:gd name="T2" fmla="*/ 473 w 583"/>
                <a:gd name="T3" fmla="*/ 301 h 545"/>
                <a:gd name="T4" fmla="*/ 501 w 583"/>
                <a:gd name="T5" fmla="*/ 310 h 545"/>
                <a:gd name="T6" fmla="*/ 529 w 583"/>
                <a:gd name="T7" fmla="*/ 279 h 545"/>
                <a:gd name="T8" fmla="*/ 567 w 583"/>
                <a:gd name="T9" fmla="*/ 239 h 545"/>
                <a:gd name="T10" fmla="*/ 578 w 583"/>
                <a:gd name="T11" fmla="*/ 212 h 545"/>
                <a:gd name="T12" fmla="*/ 555 w 583"/>
                <a:gd name="T13" fmla="*/ 171 h 545"/>
                <a:gd name="T14" fmla="*/ 536 w 583"/>
                <a:gd name="T15" fmla="*/ 135 h 545"/>
                <a:gd name="T16" fmla="*/ 534 w 583"/>
                <a:gd name="T17" fmla="*/ 123 h 545"/>
                <a:gd name="T18" fmla="*/ 553 w 583"/>
                <a:gd name="T19" fmla="*/ 87 h 545"/>
                <a:gd name="T20" fmla="*/ 538 w 583"/>
                <a:gd name="T21" fmla="*/ 38 h 545"/>
                <a:gd name="T22" fmla="*/ 536 w 583"/>
                <a:gd name="T23" fmla="*/ 37 h 545"/>
                <a:gd name="T24" fmla="*/ 519 w 583"/>
                <a:gd name="T25" fmla="*/ 24 h 545"/>
                <a:gd name="T26" fmla="*/ 496 w 583"/>
                <a:gd name="T27" fmla="*/ 19 h 545"/>
                <a:gd name="T28" fmla="*/ 477 w 583"/>
                <a:gd name="T29" fmla="*/ 25 h 545"/>
                <a:gd name="T30" fmla="*/ 491 w 583"/>
                <a:gd name="T31" fmla="*/ 37 h 545"/>
                <a:gd name="T32" fmla="*/ 511 w 583"/>
                <a:gd name="T33" fmla="*/ 40 h 545"/>
                <a:gd name="T34" fmla="*/ 531 w 583"/>
                <a:gd name="T35" fmla="*/ 61 h 545"/>
                <a:gd name="T36" fmla="*/ 525 w 583"/>
                <a:gd name="T37" fmla="*/ 99 h 545"/>
                <a:gd name="T38" fmla="*/ 507 w 583"/>
                <a:gd name="T39" fmla="*/ 110 h 545"/>
                <a:gd name="T40" fmla="*/ 487 w 583"/>
                <a:gd name="T41" fmla="*/ 109 h 545"/>
                <a:gd name="T42" fmla="*/ 471 w 583"/>
                <a:gd name="T43" fmla="*/ 97 h 545"/>
                <a:gd name="T44" fmla="*/ 464 w 583"/>
                <a:gd name="T45" fmla="*/ 82 h 545"/>
                <a:gd name="T46" fmla="*/ 443 w 583"/>
                <a:gd name="T47" fmla="*/ 64 h 545"/>
                <a:gd name="T48" fmla="*/ 423 w 583"/>
                <a:gd name="T49" fmla="*/ 44 h 545"/>
                <a:gd name="T50" fmla="*/ 410 w 583"/>
                <a:gd name="T51" fmla="*/ 29 h 545"/>
                <a:gd name="T52" fmla="*/ 409 w 583"/>
                <a:gd name="T53" fmla="*/ 29 h 545"/>
                <a:gd name="T54" fmla="*/ 382 w 583"/>
                <a:gd name="T55" fmla="*/ 16 h 545"/>
                <a:gd name="T56" fmla="*/ 358 w 583"/>
                <a:gd name="T57" fmla="*/ 5 h 545"/>
                <a:gd name="T58" fmla="*/ 340 w 583"/>
                <a:gd name="T59" fmla="*/ 7 h 545"/>
                <a:gd name="T60" fmla="*/ 305 w 583"/>
                <a:gd name="T61" fmla="*/ 44 h 545"/>
                <a:gd name="T62" fmla="*/ 271 w 583"/>
                <a:gd name="T63" fmla="*/ 81 h 545"/>
                <a:gd name="T64" fmla="*/ 278 w 583"/>
                <a:gd name="T65" fmla="*/ 125 h 545"/>
                <a:gd name="T66" fmla="*/ 290 w 583"/>
                <a:gd name="T67" fmla="*/ 158 h 545"/>
                <a:gd name="T68" fmla="*/ 286 w 583"/>
                <a:gd name="T69" fmla="*/ 171 h 545"/>
                <a:gd name="T70" fmla="*/ 272 w 583"/>
                <a:gd name="T71" fmla="*/ 186 h 545"/>
                <a:gd name="T72" fmla="*/ 267 w 583"/>
                <a:gd name="T73" fmla="*/ 217 h 545"/>
                <a:gd name="T74" fmla="*/ 267 w 583"/>
                <a:gd name="T75" fmla="*/ 239 h 545"/>
                <a:gd name="T76" fmla="*/ 262 w 583"/>
                <a:gd name="T77" fmla="*/ 248 h 545"/>
                <a:gd name="T78" fmla="*/ 239 w 583"/>
                <a:gd name="T79" fmla="*/ 272 h 545"/>
                <a:gd name="T80" fmla="*/ 182 w 583"/>
                <a:gd name="T81" fmla="*/ 333 h 545"/>
                <a:gd name="T82" fmla="*/ 113 w 583"/>
                <a:gd name="T83" fmla="*/ 409 h 545"/>
                <a:gd name="T84" fmla="*/ 47 w 583"/>
                <a:gd name="T85" fmla="*/ 478 h 545"/>
                <a:gd name="T86" fmla="*/ 5 w 583"/>
                <a:gd name="T87" fmla="*/ 524 h 545"/>
                <a:gd name="T88" fmla="*/ 2 w 583"/>
                <a:gd name="T89" fmla="*/ 536 h 545"/>
                <a:gd name="T90" fmla="*/ 280 w 583"/>
                <a:gd name="T91" fmla="*/ 252 h 545"/>
                <a:gd name="T92" fmla="*/ 349 w 583"/>
                <a:gd name="T93" fmla="*/ 317 h 545"/>
                <a:gd name="T94" fmla="*/ 353 w 583"/>
                <a:gd name="T95" fmla="*/ 316 h 545"/>
                <a:gd name="T96" fmla="*/ 362 w 583"/>
                <a:gd name="T97" fmla="*/ 316 h 545"/>
                <a:gd name="T98" fmla="*/ 383 w 583"/>
                <a:gd name="T99" fmla="*/ 316 h 545"/>
                <a:gd name="T100" fmla="*/ 397 w 583"/>
                <a:gd name="T101" fmla="*/ 315 h 545"/>
                <a:gd name="T102" fmla="*/ 409 w 583"/>
                <a:gd name="T103" fmla="*/ 303 h 545"/>
                <a:gd name="T104" fmla="*/ 416 w 583"/>
                <a:gd name="T105" fmla="*/ 296 h 545"/>
                <a:gd name="T106" fmla="*/ 421 w 583"/>
                <a:gd name="T107" fmla="*/ 291 h 545"/>
                <a:gd name="T108" fmla="*/ 435 w 583"/>
                <a:gd name="T109" fmla="*/ 290 h 5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3"/>
                <a:gd name="T166" fmla="*/ 0 h 545"/>
                <a:gd name="T167" fmla="*/ 583 w 583"/>
                <a:gd name="T168" fmla="*/ 545 h 5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3" h="545">
                  <a:moveTo>
                    <a:pt x="435" y="290"/>
                  </a:moveTo>
                  <a:lnTo>
                    <a:pt x="438" y="291"/>
                  </a:lnTo>
                  <a:lnTo>
                    <a:pt x="443" y="292"/>
                  </a:lnTo>
                  <a:lnTo>
                    <a:pt x="452" y="295"/>
                  </a:lnTo>
                  <a:lnTo>
                    <a:pt x="463" y="297"/>
                  </a:lnTo>
                  <a:lnTo>
                    <a:pt x="473" y="301"/>
                  </a:lnTo>
                  <a:lnTo>
                    <a:pt x="485" y="305"/>
                  </a:lnTo>
                  <a:lnTo>
                    <a:pt x="493" y="307"/>
                  </a:lnTo>
                  <a:lnTo>
                    <a:pt x="501" y="310"/>
                  </a:lnTo>
                  <a:lnTo>
                    <a:pt x="507" y="303"/>
                  </a:lnTo>
                  <a:lnTo>
                    <a:pt x="517" y="292"/>
                  </a:lnTo>
                  <a:lnTo>
                    <a:pt x="529" y="279"/>
                  </a:lnTo>
                  <a:lnTo>
                    <a:pt x="541" y="266"/>
                  </a:lnTo>
                  <a:lnTo>
                    <a:pt x="554" y="252"/>
                  </a:lnTo>
                  <a:lnTo>
                    <a:pt x="567" y="239"/>
                  </a:lnTo>
                  <a:lnTo>
                    <a:pt x="577" y="229"/>
                  </a:lnTo>
                  <a:lnTo>
                    <a:pt x="583" y="221"/>
                  </a:lnTo>
                  <a:lnTo>
                    <a:pt x="578" y="212"/>
                  </a:lnTo>
                  <a:lnTo>
                    <a:pt x="572" y="200"/>
                  </a:lnTo>
                  <a:lnTo>
                    <a:pt x="564" y="186"/>
                  </a:lnTo>
                  <a:lnTo>
                    <a:pt x="555" y="171"/>
                  </a:lnTo>
                  <a:lnTo>
                    <a:pt x="548" y="155"/>
                  </a:lnTo>
                  <a:lnTo>
                    <a:pt x="541" y="144"/>
                  </a:lnTo>
                  <a:lnTo>
                    <a:pt x="536" y="135"/>
                  </a:lnTo>
                  <a:lnTo>
                    <a:pt x="535" y="133"/>
                  </a:lnTo>
                  <a:lnTo>
                    <a:pt x="534" y="128"/>
                  </a:lnTo>
                  <a:lnTo>
                    <a:pt x="534" y="123"/>
                  </a:lnTo>
                  <a:lnTo>
                    <a:pt x="535" y="116"/>
                  </a:lnTo>
                  <a:lnTo>
                    <a:pt x="538" y="112"/>
                  </a:lnTo>
                  <a:lnTo>
                    <a:pt x="553" y="87"/>
                  </a:lnTo>
                  <a:lnTo>
                    <a:pt x="553" y="66"/>
                  </a:lnTo>
                  <a:lnTo>
                    <a:pt x="547" y="48"/>
                  </a:lnTo>
                  <a:lnTo>
                    <a:pt x="538" y="38"/>
                  </a:lnTo>
                  <a:lnTo>
                    <a:pt x="536" y="37"/>
                  </a:lnTo>
                  <a:lnTo>
                    <a:pt x="535" y="35"/>
                  </a:lnTo>
                  <a:lnTo>
                    <a:pt x="526" y="29"/>
                  </a:lnTo>
                  <a:lnTo>
                    <a:pt x="519" y="24"/>
                  </a:lnTo>
                  <a:lnTo>
                    <a:pt x="511" y="20"/>
                  </a:lnTo>
                  <a:lnTo>
                    <a:pt x="504" y="19"/>
                  </a:lnTo>
                  <a:lnTo>
                    <a:pt x="496" y="19"/>
                  </a:lnTo>
                  <a:lnTo>
                    <a:pt x="490" y="20"/>
                  </a:lnTo>
                  <a:lnTo>
                    <a:pt x="483" y="23"/>
                  </a:lnTo>
                  <a:lnTo>
                    <a:pt x="477" y="25"/>
                  </a:lnTo>
                  <a:lnTo>
                    <a:pt x="482" y="29"/>
                  </a:lnTo>
                  <a:lnTo>
                    <a:pt x="487" y="33"/>
                  </a:lnTo>
                  <a:lnTo>
                    <a:pt x="491" y="37"/>
                  </a:lnTo>
                  <a:lnTo>
                    <a:pt x="496" y="39"/>
                  </a:lnTo>
                  <a:lnTo>
                    <a:pt x="504" y="39"/>
                  </a:lnTo>
                  <a:lnTo>
                    <a:pt x="511" y="40"/>
                  </a:lnTo>
                  <a:lnTo>
                    <a:pt x="517" y="44"/>
                  </a:lnTo>
                  <a:lnTo>
                    <a:pt x="524" y="49"/>
                  </a:lnTo>
                  <a:lnTo>
                    <a:pt x="531" y="61"/>
                  </a:lnTo>
                  <a:lnTo>
                    <a:pt x="535" y="73"/>
                  </a:lnTo>
                  <a:lnTo>
                    <a:pt x="533" y="87"/>
                  </a:lnTo>
                  <a:lnTo>
                    <a:pt x="525" y="99"/>
                  </a:lnTo>
                  <a:lnTo>
                    <a:pt x="520" y="104"/>
                  </a:lnTo>
                  <a:lnTo>
                    <a:pt x="514" y="107"/>
                  </a:lnTo>
                  <a:lnTo>
                    <a:pt x="507" y="110"/>
                  </a:lnTo>
                  <a:lnTo>
                    <a:pt x="501" y="110"/>
                  </a:lnTo>
                  <a:lnTo>
                    <a:pt x="493" y="110"/>
                  </a:lnTo>
                  <a:lnTo>
                    <a:pt x="487" y="109"/>
                  </a:lnTo>
                  <a:lnTo>
                    <a:pt x="481" y="105"/>
                  </a:lnTo>
                  <a:lnTo>
                    <a:pt x="474" y="101"/>
                  </a:lnTo>
                  <a:lnTo>
                    <a:pt x="471" y="97"/>
                  </a:lnTo>
                  <a:lnTo>
                    <a:pt x="468" y="92"/>
                  </a:lnTo>
                  <a:lnTo>
                    <a:pt x="466" y="87"/>
                  </a:lnTo>
                  <a:lnTo>
                    <a:pt x="464" y="82"/>
                  </a:lnTo>
                  <a:lnTo>
                    <a:pt x="457" y="77"/>
                  </a:lnTo>
                  <a:lnTo>
                    <a:pt x="449" y="71"/>
                  </a:lnTo>
                  <a:lnTo>
                    <a:pt x="443" y="64"/>
                  </a:lnTo>
                  <a:lnTo>
                    <a:pt x="435" y="58"/>
                  </a:lnTo>
                  <a:lnTo>
                    <a:pt x="429" y="50"/>
                  </a:lnTo>
                  <a:lnTo>
                    <a:pt x="423" y="44"/>
                  </a:lnTo>
                  <a:lnTo>
                    <a:pt x="416" y="37"/>
                  </a:lnTo>
                  <a:lnTo>
                    <a:pt x="411" y="29"/>
                  </a:lnTo>
                  <a:lnTo>
                    <a:pt x="410" y="29"/>
                  </a:lnTo>
                  <a:lnTo>
                    <a:pt x="409" y="29"/>
                  </a:lnTo>
                  <a:lnTo>
                    <a:pt x="400" y="25"/>
                  </a:lnTo>
                  <a:lnTo>
                    <a:pt x="391" y="20"/>
                  </a:lnTo>
                  <a:lnTo>
                    <a:pt x="382" y="16"/>
                  </a:lnTo>
                  <a:lnTo>
                    <a:pt x="373" y="13"/>
                  </a:lnTo>
                  <a:lnTo>
                    <a:pt x="366" y="9"/>
                  </a:lnTo>
                  <a:lnTo>
                    <a:pt x="358" y="5"/>
                  </a:lnTo>
                  <a:lnTo>
                    <a:pt x="352" y="2"/>
                  </a:lnTo>
                  <a:lnTo>
                    <a:pt x="347" y="0"/>
                  </a:lnTo>
                  <a:lnTo>
                    <a:pt x="340" y="7"/>
                  </a:lnTo>
                  <a:lnTo>
                    <a:pt x="330" y="18"/>
                  </a:lnTo>
                  <a:lnTo>
                    <a:pt x="318" y="30"/>
                  </a:lnTo>
                  <a:lnTo>
                    <a:pt x="305" y="44"/>
                  </a:lnTo>
                  <a:lnTo>
                    <a:pt x="292" y="58"/>
                  </a:lnTo>
                  <a:lnTo>
                    <a:pt x="281" y="71"/>
                  </a:lnTo>
                  <a:lnTo>
                    <a:pt x="271" y="81"/>
                  </a:lnTo>
                  <a:lnTo>
                    <a:pt x="264" y="87"/>
                  </a:lnTo>
                  <a:lnTo>
                    <a:pt x="271" y="104"/>
                  </a:lnTo>
                  <a:lnTo>
                    <a:pt x="278" y="125"/>
                  </a:lnTo>
                  <a:lnTo>
                    <a:pt x="286" y="145"/>
                  </a:lnTo>
                  <a:lnTo>
                    <a:pt x="288" y="153"/>
                  </a:lnTo>
                  <a:lnTo>
                    <a:pt x="290" y="158"/>
                  </a:lnTo>
                  <a:lnTo>
                    <a:pt x="290" y="162"/>
                  </a:lnTo>
                  <a:lnTo>
                    <a:pt x="288" y="167"/>
                  </a:lnTo>
                  <a:lnTo>
                    <a:pt x="286" y="171"/>
                  </a:lnTo>
                  <a:lnTo>
                    <a:pt x="283" y="173"/>
                  </a:lnTo>
                  <a:lnTo>
                    <a:pt x="278" y="178"/>
                  </a:lnTo>
                  <a:lnTo>
                    <a:pt x="272" y="186"/>
                  </a:lnTo>
                  <a:lnTo>
                    <a:pt x="266" y="192"/>
                  </a:lnTo>
                  <a:lnTo>
                    <a:pt x="266" y="204"/>
                  </a:lnTo>
                  <a:lnTo>
                    <a:pt x="267" y="217"/>
                  </a:lnTo>
                  <a:lnTo>
                    <a:pt x="267" y="230"/>
                  </a:lnTo>
                  <a:lnTo>
                    <a:pt x="267" y="235"/>
                  </a:lnTo>
                  <a:lnTo>
                    <a:pt x="267" y="239"/>
                  </a:lnTo>
                  <a:lnTo>
                    <a:pt x="266" y="242"/>
                  </a:lnTo>
                  <a:lnTo>
                    <a:pt x="264" y="245"/>
                  </a:lnTo>
                  <a:lnTo>
                    <a:pt x="262" y="248"/>
                  </a:lnTo>
                  <a:lnTo>
                    <a:pt x="259" y="250"/>
                  </a:lnTo>
                  <a:lnTo>
                    <a:pt x="252" y="259"/>
                  </a:lnTo>
                  <a:lnTo>
                    <a:pt x="239" y="272"/>
                  </a:lnTo>
                  <a:lnTo>
                    <a:pt x="223" y="290"/>
                  </a:lnTo>
                  <a:lnTo>
                    <a:pt x="204" y="310"/>
                  </a:lnTo>
                  <a:lnTo>
                    <a:pt x="182" y="333"/>
                  </a:lnTo>
                  <a:lnTo>
                    <a:pt x="159" y="357"/>
                  </a:lnTo>
                  <a:lnTo>
                    <a:pt x="137" y="382"/>
                  </a:lnTo>
                  <a:lnTo>
                    <a:pt x="113" y="409"/>
                  </a:lnTo>
                  <a:lnTo>
                    <a:pt x="88" y="433"/>
                  </a:lnTo>
                  <a:lnTo>
                    <a:pt x="67" y="457"/>
                  </a:lnTo>
                  <a:lnTo>
                    <a:pt x="47" y="478"/>
                  </a:lnTo>
                  <a:lnTo>
                    <a:pt x="29" y="497"/>
                  </a:lnTo>
                  <a:lnTo>
                    <a:pt x="15" y="512"/>
                  </a:lnTo>
                  <a:lnTo>
                    <a:pt x="5" y="524"/>
                  </a:lnTo>
                  <a:lnTo>
                    <a:pt x="0" y="529"/>
                  </a:lnTo>
                  <a:lnTo>
                    <a:pt x="1" y="532"/>
                  </a:lnTo>
                  <a:lnTo>
                    <a:pt x="2" y="536"/>
                  </a:lnTo>
                  <a:lnTo>
                    <a:pt x="4" y="540"/>
                  </a:lnTo>
                  <a:lnTo>
                    <a:pt x="5" y="545"/>
                  </a:lnTo>
                  <a:lnTo>
                    <a:pt x="280" y="252"/>
                  </a:lnTo>
                  <a:lnTo>
                    <a:pt x="307" y="278"/>
                  </a:lnTo>
                  <a:lnTo>
                    <a:pt x="315" y="285"/>
                  </a:lnTo>
                  <a:lnTo>
                    <a:pt x="349" y="317"/>
                  </a:lnTo>
                  <a:lnTo>
                    <a:pt x="350" y="317"/>
                  </a:lnTo>
                  <a:lnTo>
                    <a:pt x="352" y="316"/>
                  </a:lnTo>
                  <a:lnTo>
                    <a:pt x="353" y="316"/>
                  </a:lnTo>
                  <a:lnTo>
                    <a:pt x="354" y="316"/>
                  </a:lnTo>
                  <a:lnTo>
                    <a:pt x="357" y="316"/>
                  </a:lnTo>
                  <a:lnTo>
                    <a:pt x="362" y="316"/>
                  </a:lnTo>
                  <a:lnTo>
                    <a:pt x="368" y="316"/>
                  </a:lnTo>
                  <a:lnTo>
                    <a:pt x="377" y="316"/>
                  </a:lnTo>
                  <a:lnTo>
                    <a:pt x="383" y="316"/>
                  </a:lnTo>
                  <a:lnTo>
                    <a:pt x="388" y="315"/>
                  </a:lnTo>
                  <a:lnTo>
                    <a:pt x="393" y="315"/>
                  </a:lnTo>
                  <a:lnTo>
                    <a:pt x="397" y="315"/>
                  </a:lnTo>
                  <a:lnTo>
                    <a:pt x="401" y="311"/>
                  </a:lnTo>
                  <a:lnTo>
                    <a:pt x="405" y="307"/>
                  </a:lnTo>
                  <a:lnTo>
                    <a:pt x="409" y="303"/>
                  </a:lnTo>
                  <a:lnTo>
                    <a:pt x="412" y="300"/>
                  </a:lnTo>
                  <a:lnTo>
                    <a:pt x="414" y="297"/>
                  </a:lnTo>
                  <a:lnTo>
                    <a:pt x="416" y="296"/>
                  </a:lnTo>
                  <a:lnTo>
                    <a:pt x="417" y="295"/>
                  </a:lnTo>
                  <a:lnTo>
                    <a:pt x="421" y="291"/>
                  </a:lnTo>
                  <a:lnTo>
                    <a:pt x="425" y="290"/>
                  </a:lnTo>
                  <a:lnTo>
                    <a:pt x="430" y="288"/>
                  </a:lnTo>
                  <a:lnTo>
                    <a:pt x="435" y="290"/>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55" name="Freeform 213"/>
            <p:cNvSpPr>
              <a:spLocks/>
            </p:cNvSpPr>
            <p:nvPr/>
          </p:nvSpPr>
          <p:spPr bwMode="auto">
            <a:xfrm>
              <a:off x="1850" y="3348"/>
              <a:ext cx="99" cy="95"/>
            </a:xfrm>
            <a:custGeom>
              <a:avLst/>
              <a:gdLst>
                <a:gd name="T0" fmla="*/ 8 w 298"/>
                <a:gd name="T1" fmla="*/ 285 h 285"/>
                <a:gd name="T2" fmla="*/ 27 w 298"/>
                <a:gd name="T3" fmla="*/ 284 h 285"/>
                <a:gd name="T4" fmla="*/ 46 w 298"/>
                <a:gd name="T5" fmla="*/ 282 h 285"/>
                <a:gd name="T6" fmla="*/ 60 w 298"/>
                <a:gd name="T7" fmla="*/ 282 h 285"/>
                <a:gd name="T8" fmla="*/ 68 w 298"/>
                <a:gd name="T9" fmla="*/ 279 h 285"/>
                <a:gd name="T10" fmla="*/ 74 w 298"/>
                <a:gd name="T11" fmla="*/ 271 h 285"/>
                <a:gd name="T12" fmla="*/ 78 w 298"/>
                <a:gd name="T13" fmla="*/ 256 h 285"/>
                <a:gd name="T14" fmla="*/ 77 w 298"/>
                <a:gd name="T15" fmla="*/ 228 h 285"/>
                <a:gd name="T16" fmla="*/ 77 w 298"/>
                <a:gd name="T17" fmla="*/ 219 h 285"/>
                <a:gd name="T18" fmla="*/ 79 w 298"/>
                <a:gd name="T19" fmla="*/ 213 h 285"/>
                <a:gd name="T20" fmla="*/ 84 w 298"/>
                <a:gd name="T21" fmla="*/ 209 h 285"/>
                <a:gd name="T22" fmla="*/ 91 w 298"/>
                <a:gd name="T23" fmla="*/ 205 h 285"/>
                <a:gd name="T24" fmla="*/ 96 w 298"/>
                <a:gd name="T25" fmla="*/ 205 h 285"/>
                <a:gd name="T26" fmla="*/ 106 w 298"/>
                <a:gd name="T27" fmla="*/ 205 h 285"/>
                <a:gd name="T28" fmla="*/ 120 w 298"/>
                <a:gd name="T29" fmla="*/ 204 h 285"/>
                <a:gd name="T30" fmla="*/ 132 w 298"/>
                <a:gd name="T31" fmla="*/ 204 h 285"/>
                <a:gd name="T32" fmla="*/ 140 w 298"/>
                <a:gd name="T33" fmla="*/ 201 h 285"/>
                <a:gd name="T34" fmla="*/ 144 w 298"/>
                <a:gd name="T35" fmla="*/ 198 h 285"/>
                <a:gd name="T36" fmla="*/ 141 w 298"/>
                <a:gd name="T37" fmla="*/ 180 h 285"/>
                <a:gd name="T38" fmla="*/ 144 w 298"/>
                <a:gd name="T39" fmla="*/ 148 h 285"/>
                <a:gd name="T40" fmla="*/ 160 w 298"/>
                <a:gd name="T41" fmla="*/ 127 h 285"/>
                <a:gd name="T42" fmla="*/ 174 w 298"/>
                <a:gd name="T43" fmla="*/ 119 h 285"/>
                <a:gd name="T44" fmla="*/ 189 w 298"/>
                <a:gd name="T45" fmla="*/ 115 h 285"/>
                <a:gd name="T46" fmla="*/ 207 w 298"/>
                <a:gd name="T47" fmla="*/ 115 h 285"/>
                <a:gd name="T48" fmla="*/ 220 w 298"/>
                <a:gd name="T49" fmla="*/ 115 h 285"/>
                <a:gd name="T50" fmla="*/ 224 w 298"/>
                <a:gd name="T51" fmla="*/ 112 h 285"/>
                <a:gd name="T52" fmla="*/ 226 w 298"/>
                <a:gd name="T53" fmla="*/ 98 h 285"/>
                <a:gd name="T54" fmla="*/ 225 w 298"/>
                <a:gd name="T55" fmla="*/ 71 h 285"/>
                <a:gd name="T56" fmla="*/ 225 w 298"/>
                <a:gd name="T57" fmla="*/ 62 h 285"/>
                <a:gd name="T58" fmla="*/ 227 w 298"/>
                <a:gd name="T59" fmla="*/ 56 h 285"/>
                <a:gd name="T60" fmla="*/ 231 w 298"/>
                <a:gd name="T61" fmla="*/ 51 h 285"/>
                <a:gd name="T62" fmla="*/ 237 w 298"/>
                <a:gd name="T63" fmla="*/ 48 h 285"/>
                <a:gd name="T64" fmla="*/ 243 w 298"/>
                <a:gd name="T65" fmla="*/ 47 h 285"/>
                <a:gd name="T66" fmla="*/ 253 w 298"/>
                <a:gd name="T67" fmla="*/ 47 h 285"/>
                <a:gd name="T68" fmla="*/ 267 w 298"/>
                <a:gd name="T69" fmla="*/ 47 h 285"/>
                <a:gd name="T70" fmla="*/ 281 w 298"/>
                <a:gd name="T71" fmla="*/ 46 h 285"/>
                <a:gd name="T72" fmla="*/ 288 w 298"/>
                <a:gd name="T73" fmla="*/ 43 h 285"/>
                <a:gd name="T74" fmla="*/ 294 w 298"/>
                <a:gd name="T75" fmla="*/ 36 h 285"/>
                <a:gd name="T76" fmla="*/ 265 w 298"/>
                <a:gd name="T77" fmla="*/ 0 h 2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8"/>
                <a:gd name="T118" fmla="*/ 0 h 285"/>
                <a:gd name="T119" fmla="*/ 298 w 298"/>
                <a:gd name="T120" fmla="*/ 285 h 2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8" h="285">
                  <a:moveTo>
                    <a:pt x="0" y="285"/>
                  </a:moveTo>
                  <a:lnTo>
                    <a:pt x="8" y="285"/>
                  </a:lnTo>
                  <a:lnTo>
                    <a:pt x="19" y="284"/>
                  </a:lnTo>
                  <a:lnTo>
                    <a:pt x="27" y="284"/>
                  </a:lnTo>
                  <a:lnTo>
                    <a:pt x="38" y="284"/>
                  </a:lnTo>
                  <a:lnTo>
                    <a:pt x="46" y="282"/>
                  </a:lnTo>
                  <a:lnTo>
                    <a:pt x="54" y="282"/>
                  </a:lnTo>
                  <a:lnTo>
                    <a:pt x="60" y="282"/>
                  </a:lnTo>
                  <a:lnTo>
                    <a:pt x="64" y="282"/>
                  </a:lnTo>
                  <a:lnTo>
                    <a:pt x="68" y="279"/>
                  </a:lnTo>
                  <a:lnTo>
                    <a:pt x="72" y="275"/>
                  </a:lnTo>
                  <a:lnTo>
                    <a:pt x="74" y="271"/>
                  </a:lnTo>
                  <a:lnTo>
                    <a:pt x="78" y="267"/>
                  </a:lnTo>
                  <a:lnTo>
                    <a:pt x="78" y="256"/>
                  </a:lnTo>
                  <a:lnTo>
                    <a:pt x="78" y="241"/>
                  </a:lnTo>
                  <a:lnTo>
                    <a:pt x="77" y="228"/>
                  </a:lnTo>
                  <a:lnTo>
                    <a:pt x="77" y="223"/>
                  </a:lnTo>
                  <a:lnTo>
                    <a:pt x="77" y="219"/>
                  </a:lnTo>
                  <a:lnTo>
                    <a:pt x="78" y="217"/>
                  </a:lnTo>
                  <a:lnTo>
                    <a:pt x="79" y="213"/>
                  </a:lnTo>
                  <a:lnTo>
                    <a:pt x="82" y="210"/>
                  </a:lnTo>
                  <a:lnTo>
                    <a:pt x="84" y="209"/>
                  </a:lnTo>
                  <a:lnTo>
                    <a:pt x="87" y="206"/>
                  </a:lnTo>
                  <a:lnTo>
                    <a:pt x="91" y="205"/>
                  </a:lnTo>
                  <a:lnTo>
                    <a:pt x="95" y="205"/>
                  </a:lnTo>
                  <a:lnTo>
                    <a:pt x="96" y="205"/>
                  </a:lnTo>
                  <a:lnTo>
                    <a:pt x="100" y="205"/>
                  </a:lnTo>
                  <a:lnTo>
                    <a:pt x="106" y="205"/>
                  </a:lnTo>
                  <a:lnTo>
                    <a:pt x="112" y="204"/>
                  </a:lnTo>
                  <a:lnTo>
                    <a:pt x="120" y="204"/>
                  </a:lnTo>
                  <a:lnTo>
                    <a:pt x="126" y="204"/>
                  </a:lnTo>
                  <a:lnTo>
                    <a:pt x="132" y="204"/>
                  </a:lnTo>
                  <a:lnTo>
                    <a:pt x="138" y="204"/>
                  </a:lnTo>
                  <a:lnTo>
                    <a:pt x="140" y="201"/>
                  </a:lnTo>
                  <a:lnTo>
                    <a:pt x="141" y="199"/>
                  </a:lnTo>
                  <a:lnTo>
                    <a:pt x="144" y="198"/>
                  </a:lnTo>
                  <a:lnTo>
                    <a:pt x="148" y="194"/>
                  </a:lnTo>
                  <a:lnTo>
                    <a:pt x="141" y="180"/>
                  </a:lnTo>
                  <a:lnTo>
                    <a:pt x="140" y="165"/>
                  </a:lnTo>
                  <a:lnTo>
                    <a:pt x="144" y="148"/>
                  </a:lnTo>
                  <a:lnTo>
                    <a:pt x="155" y="132"/>
                  </a:lnTo>
                  <a:lnTo>
                    <a:pt x="160" y="127"/>
                  </a:lnTo>
                  <a:lnTo>
                    <a:pt x="167" y="123"/>
                  </a:lnTo>
                  <a:lnTo>
                    <a:pt x="174" y="119"/>
                  </a:lnTo>
                  <a:lnTo>
                    <a:pt x="182" y="117"/>
                  </a:lnTo>
                  <a:lnTo>
                    <a:pt x="189" y="115"/>
                  </a:lnTo>
                  <a:lnTo>
                    <a:pt x="198" y="114"/>
                  </a:lnTo>
                  <a:lnTo>
                    <a:pt x="207" y="115"/>
                  </a:lnTo>
                  <a:lnTo>
                    <a:pt x="216" y="119"/>
                  </a:lnTo>
                  <a:lnTo>
                    <a:pt x="220" y="115"/>
                  </a:lnTo>
                  <a:lnTo>
                    <a:pt x="221" y="114"/>
                  </a:lnTo>
                  <a:lnTo>
                    <a:pt x="224" y="112"/>
                  </a:lnTo>
                  <a:lnTo>
                    <a:pt x="226" y="109"/>
                  </a:lnTo>
                  <a:lnTo>
                    <a:pt x="226" y="98"/>
                  </a:lnTo>
                  <a:lnTo>
                    <a:pt x="226" y="84"/>
                  </a:lnTo>
                  <a:lnTo>
                    <a:pt x="225" y="71"/>
                  </a:lnTo>
                  <a:lnTo>
                    <a:pt x="225" y="66"/>
                  </a:lnTo>
                  <a:lnTo>
                    <a:pt x="225" y="62"/>
                  </a:lnTo>
                  <a:lnTo>
                    <a:pt x="226" y="58"/>
                  </a:lnTo>
                  <a:lnTo>
                    <a:pt x="227" y="56"/>
                  </a:lnTo>
                  <a:lnTo>
                    <a:pt x="229" y="53"/>
                  </a:lnTo>
                  <a:lnTo>
                    <a:pt x="231" y="51"/>
                  </a:lnTo>
                  <a:lnTo>
                    <a:pt x="235" y="50"/>
                  </a:lnTo>
                  <a:lnTo>
                    <a:pt x="237" y="48"/>
                  </a:lnTo>
                  <a:lnTo>
                    <a:pt x="241" y="47"/>
                  </a:lnTo>
                  <a:lnTo>
                    <a:pt x="243" y="47"/>
                  </a:lnTo>
                  <a:lnTo>
                    <a:pt x="246" y="47"/>
                  </a:lnTo>
                  <a:lnTo>
                    <a:pt x="253" y="47"/>
                  </a:lnTo>
                  <a:lnTo>
                    <a:pt x="259" y="47"/>
                  </a:lnTo>
                  <a:lnTo>
                    <a:pt x="267" y="47"/>
                  </a:lnTo>
                  <a:lnTo>
                    <a:pt x="274" y="47"/>
                  </a:lnTo>
                  <a:lnTo>
                    <a:pt x="281" y="46"/>
                  </a:lnTo>
                  <a:lnTo>
                    <a:pt x="286" y="46"/>
                  </a:lnTo>
                  <a:lnTo>
                    <a:pt x="288" y="43"/>
                  </a:lnTo>
                  <a:lnTo>
                    <a:pt x="292" y="39"/>
                  </a:lnTo>
                  <a:lnTo>
                    <a:pt x="294" y="36"/>
                  </a:lnTo>
                  <a:lnTo>
                    <a:pt x="298" y="32"/>
                  </a:lnTo>
                  <a:lnTo>
                    <a:pt x="265" y="0"/>
                  </a:lnTo>
                  <a:lnTo>
                    <a:pt x="0" y="285"/>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56" name="Freeform 214"/>
            <p:cNvSpPr>
              <a:spLocks/>
            </p:cNvSpPr>
            <p:nvPr/>
          </p:nvSpPr>
          <p:spPr bwMode="auto">
            <a:xfrm>
              <a:off x="1842" y="3341"/>
              <a:ext cx="92" cy="100"/>
            </a:xfrm>
            <a:custGeom>
              <a:avLst/>
              <a:gdLst>
                <a:gd name="T0" fmla="*/ 268 w 277"/>
                <a:gd name="T1" fmla="*/ 0 h 300"/>
                <a:gd name="T2" fmla="*/ 264 w 277"/>
                <a:gd name="T3" fmla="*/ 5 h 300"/>
                <a:gd name="T4" fmla="*/ 255 w 277"/>
                <a:gd name="T5" fmla="*/ 14 h 300"/>
                <a:gd name="T6" fmla="*/ 244 w 277"/>
                <a:gd name="T7" fmla="*/ 26 h 300"/>
                <a:gd name="T8" fmla="*/ 229 w 277"/>
                <a:gd name="T9" fmla="*/ 42 h 300"/>
                <a:gd name="T10" fmla="*/ 211 w 277"/>
                <a:gd name="T11" fmla="*/ 61 h 300"/>
                <a:gd name="T12" fmla="*/ 191 w 277"/>
                <a:gd name="T13" fmla="*/ 82 h 300"/>
                <a:gd name="T14" fmla="*/ 170 w 277"/>
                <a:gd name="T15" fmla="*/ 105 h 300"/>
                <a:gd name="T16" fmla="*/ 148 w 277"/>
                <a:gd name="T17" fmla="*/ 128 h 300"/>
                <a:gd name="T18" fmla="*/ 125 w 277"/>
                <a:gd name="T19" fmla="*/ 152 h 300"/>
                <a:gd name="T20" fmla="*/ 103 w 277"/>
                <a:gd name="T21" fmla="*/ 176 h 300"/>
                <a:gd name="T22" fmla="*/ 81 w 277"/>
                <a:gd name="T23" fmla="*/ 200 h 300"/>
                <a:gd name="T24" fmla="*/ 60 w 277"/>
                <a:gd name="T25" fmla="*/ 221 h 300"/>
                <a:gd name="T26" fmla="*/ 41 w 277"/>
                <a:gd name="T27" fmla="*/ 242 h 300"/>
                <a:gd name="T28" fmla="*/ 25 w 277"/>
                <a:gd name="T29" fmla="*/ 259 h 300"/>
                <a:gd name="T30" fmla="*/ 11 w 277"/>
                <a:gd name="T31" fmla="*/ 274 h 300"/>
                <a:gd name="T32" fmla="*/ 0 w 277"/>
                <a:gd name="T33" fmla="*/ 286 h 300"/>
                <a:gd name="T34" fmla="*/ 1 w 277"/>
                <a:gd name="T35" fmla="*/ 290 h 300"/>
                <a:gd name="T36" fmla="*/ 2 w 277"/>
                <a:gd name="T37" fmla="*/ 293 h 300"/>
                <a:gd name="T38" fmla="*/ 3 w 277"/>
                <a:gd name="T39" fmla="*/ 297 h 300"/>
                <a:gd name="T40" fmla="*/ 5 w 277"/>
                <a:gd name="T41" fmla="*/ 300 h 300"/>
                <a:gd name="T42" fmla="*/ 17 w 277"/>
                <a:gd name="T43" fmla="*/ 286 h 300"/>
                <a:gd name="T44" fmla="*/ 32 w 277"/>
                <a:gd name="T45" fmla="*/ 269 h 300"/>
                <a:gd name="T46" fmla="*/ 51 w 277"/>
                <a:gd name="T47" fmla="*/ 250 h 300"/>
                <a:gd name="T48" fmla="*/ 70 w 277"/>
                <a:gd name="T49" fmla="*/ 229 h 300"/>
                <a:gd name="T50" fmla="*/ 92 w 277"/>
                <a:gd name="T51" fmla="*/ 206 h 300"/>
                <a:gd name="T52" fmla="*/ 115 w 277"/>
                <a:gd name="T53" fmla="*/ 182 h 300"/>
                <a:gd name="T54" fmla="*/ 136 w 277"/>
                <a:gd name="T55" fmla="*/ 158 h 300"/>
                <a:gd name="T56" fmla="*/ 159 w 277"/>
                <a:gd name="T57" fmla="*/ 134 h 300"/>
                <a:gd name="T58" fmla="*/ 181 w 277"/>
                <a:gd name="T59" fmla="*/ 110 h 300"/>
                <a:gd name="T60" fmla="*/ 202 w 277"/>
                <a:gd name="T61" fmla="*/ 88 h 300"/>
                <a:gd name="T62" fmla="*/ 221 w 277"/>
                <a:gd name="T63" fmla="*/ 68 h 300"/>
                <a:gd name="T64" fmla="*/ 239 w 277"/>
                <a:gd name="T65" fmla="*/ 49 h 300"/>
                <a:gd name="T66" fmla="*/ 253 w 277"/>
                <a:gd name="T67" fmla="*/ 34 h 300"/>
                <a:gd name="T68" fmla="*/ 264 w 277"/>
                <a:gd name="T69" fmla="*/ 21 h 300"/>
                <a:gd name="T70" fmla="*/ 273 w 277"/>
                <a:gd name="T71" fmla="*/ 13 h 300"/>
                <a:gd name="T72" fmla="*/ 277 w 277"/>
                <a:gd name="T73" fmla="*/ 9 h 300"/>
                <a:gd name="T74" fmla="*/ 274 w 277"/>
                <a:gd name="T75" fmla="*/ 6 h 300"/>
                <a:gd name="T76" fmla="*/ 273 w 277"/>
                <a:gd name="T77" fmla="*/ 4 h 300"/>
                <a:gd name="T78" fmla="*/ 270 w 277"/>
                <a:gd name="T79" fmla="*/ 2 h 300"/>
                <a:gd name="T80" fmla="*/ 268 w 277"/>
                <a:gd name="T81" fmla="*/ 0 h 3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7"/>
                <a:gd name="T124" fmla="*/ 0 h 300"/>
                <a:gd name="T125" fmla="*/ 277 w 277"/>
                <a:gd name="T126" fmla="*/ 300 h 3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7" h="300">
                  <a:moveTo>
                    <a:pt x="268" y="0"/>
                  </a:moveTo>
                  <a:lnTo>
                    <a:pt x="264" y="5"/>
                  </a:lnTo>
                  <a:lnTo>
                    <a:pt x="255" y="14"/>
                  </a:lnTo>
                  <a:lnTo>
                    <a:pt x="244" y="26"/>
                  </a:lnTo>
                  <a:lnTo>
                    <a:pt x="229" y="42"/>
                  </a:lnTo>
                  <a:lnTo>
                    <a:pt x="211" y="61"/>
                  </a:lnTo>
                  <a:lnTo>
                    <a:pt x="191" y="82"/>
                  </a:lnTo>
                  <a:lnTo>
                    <a:pt x="170" y="105"/>
                  </a:lnTo>
                  <a:lnTo>
                    <a:pt x="148" y="128"/>
                  </a:lnTo>
                  <a:lnTo>
                    <a:pt x="125" y="152"/>
                  </a:lnTo>
                  <a:lnTo>
                    <a:pt x="103" y="176"/>
                  </a:lnTo>
                  <a:lnTo>
                    <a:pt x="81" y="200"/>
                  </a:lnTo>
                  <a:lnTo>
                    <a:pt x="60" y="221"/>
                  </a:lnTo>
                  <a:lnTo>
                    <a:pt x="41" y="242"/>
                  </a:lnTo>
                  <a:lnTo>
                    <a:pt x="25" y="259"/>
                  </a:lnTo>
                  <a:lnTo>
                    <a:pt x="11" y="274"/>
                  </a:lnTo>
                  <a:lnTo>
                    <a:pt x="0" y="286"/>
                  </a:lnTo>
                  <a:lnTo>
                    <a:pt x="1" y="290"/>
                  </a:lnTo>
                  <a:lnTo>
                    <a:pt x="2" y="293"/>
                  </a:lnTo>
                  <a:lnTo>
                    <a:pt x="3" y="297"/>
                  </a:lnTo>
                  <a:lnTo>
                    <a:pt x="5" y="300"/>
                  </a:lnTo>
                  <a:lnTo>
                    <a:pt x="17" y="286"/>
                  </a:lnTo>
                  <a:lnTo>
                    <a:pt x="32" y="269"/>
                  </a:lnTo>
                  <a:lnTo>
                    <a:pt x="51" y="250"/>
                  </a:lnTo>
                  <a:lnTo>
                    <a:pt x="70" y="229"/>
                  </a:lnTo>
                  <a:lnTo>
                    <a:pt x="92" y="206"/>
                  </a:lnTo>
                  <a:lnTo>
                    <a:pt x="115" y="182"/>
                  </a:lnTo>
                  <a:lnTo>
                    <a:pt x="136" y="158"/>
                  </a:lnTo>
                  <a:lnTo>
                    <a:pt x="159" y="134"/>
                  </a:lnTo>
                  <a:lnTo>
                    <a:pt x="181" y="110"/>
                  </a:lnTo>
                  <a:lnTo>
                    <a:pt x="202" y="88"/>
                  </a:lnTo>
                  <a:lnTo>
                    <a:pt x="221" y="68"/>
                  </a:lnTo>
                  <a:lnTo>
                    <a:pt x="239" y="49"/>
                  </a:lnTo>
                  <a:lnTo>
                    <a:pt x="253" y="34"/>
                  </a:lnTo>
                  <a:lnTo>
                    <a:pt x="264" y="21"/>
                  </a:lnTo>
                  <a:lnTo>
                    <a:pt x="273" y="13"/>
                  </a:lnTo>
                  <a:lnTo>
                    <a:pt x="277" y="9"/>
                  </a:lnTo>
                  <a:lnTo>
                    <a:pt x="274" y="6"/>
                  </a:lnTo>
                  <a:lnTo>
                    <a:pt x="273" y="4"/>
                  </a:lnTo>
                  <a:lnTo>
                    <a:pt x="270" y="2"/>
                  </a:lnTo>
                  <a:lnTo>
                    <a:pt x="268" y="0"/>
                  </a:lnTo>
                  <a:close/>
                </a:path>
              </a:pathLst>
            </a:custGeom>
            <a:solidFill>
              <a:srgbClr val="3F9EFF"/>
            </a:solidFill>
            <a:ln w="9525">
              <a:noFill/>
              <a:round/>
              <a:headEnd/>
              <a:tailEnd/>
            </a:ln>
          </p:spPr>
          <p:txBody>
            <a:bodyPr/>
            <a:lstStyle/>
            <a:p>
              <a:endParaRPr lang="en-US">
                <a:latin typeface="Cambria" pitchFamily="18" charset="0"/>
              </a:endParaRPr>
            </a:p>
          </p:txBody>
        </p:sp>
        <p:sp>
          <p:nvSpPr>
            <p:cNvPr id="26657" name="Freeform 215"/>
            <p:cNvSpPr>
              <a:spLocks/>
            </p:cNvSpPr>
            <p:nvPr/>
          </p:nvSpPr>
          <p:spPr bwMode="auto">
            <a:xfrm>
              <a:off x="2002" y="3377"/>
              <a:ext cx="20" cy="129"/>
            </a:xfrm>
            <a:custGeom>
              <a:avLst/>
              <a:gdLst>
                <a:gd name="T0" fmla="*/ 6 w 59"/>
                <a:gd name="T1" fmla="*/ 383 h 389"/>
                <a:gd name="T2" fmla="*/ 20 w 59"/>
                <a:gd name="T3" fmla="*/ 370 h 389"/>
                <a:gd name="T4" fmla="*/ 34 w 59"/>
                <a:gd name="T5" fmla="*/ 357 h 389"/>
                <a:gd name="T6" fmla="*/ 44 w 59"/>
                <a:gd name="T7" fmla="*/ 348 h 389"/>
                <a:gd name="T8" fmla="*/ 46 w 59"/>
                <a:gd name="T9" fmla="*/ 341 h 389"/>
                <a:gd name="T10" fmla="*/ 46 w 59"/>
                <a:gd name="T11" fmla="*/ 329 h 389"/>
                <a:gd name="T12" fmla="*/ 40 w 59"/>
                <a:gd name="T13" fmla="*/ 317 h 389"/>
                <a:gd name="T14" fmla="*/ 21 w 59"/>
                <a:gd name="T15" fmla="*/ 297 h 389"/>
                <a:gd name="T16" fmla="*/ 15 w 59"/>
                <a:gd name="T17" fmla="*/ 290 h 389"/>
                <a:gd name="T18" fmla="*/ 12 w 59"/>
                <a:gd name="T19" fmla="*/ 283 h 389"/>
                <a:gd name="T20" fmla="*/ 12 w 59"/>
                <a:gd name="T21" fmla="*/ 276 h 389"/>
                <a:gd name="T22" fmla="*/ 16 w 59"/>
                <a:gd name="T23" fmla="*/ 270 h 389"/>
                <a:gd name="T24" fmla="*/ 22 w 59"/>
                <a:gd name="T25" fmla="*/ 264 h 389"/>
                <a:gd name="T26" fmla="*/ 43 w 59"/>
                <a:gd name="T27" fmla="*/ 246 h 389"/>
                <a:gd name="T28" fmla="*/ 50 w 59"/>
                <a:gd name="T29" fmla="*/ 235 h 389"/>
                <a:gd name="T30" fmla="*/ 50 w 59"/>
                <a:gd name="T31" fmla="*/ 228 h 389"/>
                <a:gd name="T32" fmla="*/ 38 w 59"/>
                <a:gd name="T33" fmla="*/ 217 h 389"/>
                <a:gd name="T34" fmla="*/ 19 w 59"/>
                <a:gd name="T35" fmla="*/ 192 h 389"/>
                <a:gd name="T36" fmla="*/ 17 w 59"/>
                <a:gd name="T37" fmla="*/ 165 h 389"/>
                <a:gd name="T38" fmla="*/ 22 w 59"/>
                <a:gd name="T39" fmla="*/ 150 h 389"/>
                <a:gd name="T40" fmla="*/ 31 w 59"/>
                <a:gd name="T41" fmla="*/ 137 h 389"/>
                <a:gd name="T42" fmla="*/ 45 w 59"/>
                <a:gd name="T43" fmla="*/ 126 h 389"/>
                <a:gd name="T44" fmla="*/ 54 w 59"/>
                <a:gd name="T45" fmla="*/ 118 h 389"/>
                <a:gd name="T46" fmla="*/ 55 w 59"/>
                <a:gd name="T47" fmla="*/ 112 h 389"/>
                <a:gd name="T48" fmla="*/ 48 w 59"/>
                <a:gd name="T49" fmla="*/ 100 h 389"/>
                <a:gd name="T50" fmla="*/ 29 w 59"/>
                <a:gd name="T51" fmla="*/ 80 h 389"/>
                <a:gd name="T52" fmla="*/ 24 w 59"/>
                <a:gd name="T53" fmla="*/ 74 h 389"/>
                <a:gd name="T54" fmla="*/ 21 w 59"/>
                <a:gd name="T55" fmla="*/ 68 h 389"/>
                <a:gd name="T56" fmla="*/ 21 w 59"/>
                <a:gd name="T57" fmla="*/ 61 h 389"/>
                <a:gd name="T58" fmla="*/ 24 w 59"/>
                <a:gd name="T59" fmla="*/ 55 h 389"/>
                <a:gd name="T60" fmla="*/ 30 w 59"/>
                <a:gd name="T61" fmla="*/ 49 h 389"/>
                <a:gd name="T62" fmla="*/ 50 w 59"/>
                <a:gd name="T63" fmla="*/ 30 h 389"/>
                <a:gd name="T64" fmla="*/ 58 w 59"/>
                <a:gd name="T65" fmla="*/ 18 h 389"/>
                <a:gd name="T66" fmla="*/ 59 w 59"/>
                <a:gd name="T67" fmla="*/ 8 h 389"/>
                <a:gd name="T68" fmla="*/ 14 w 59"/>
                <a:gd name="T69" fmla="*/ 0 h 3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
                <a:gd name="T106" fmla="*/ 0 h 389"/>
                <a:gd name="T107" fmla="*/ 59 w 59"/>
                <a:gd name="T108" fmla="*/ 389 h 3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 h="389">
                  <a:moveTo>
                    <a:pt x="0" y="389"/>
                  </a:moveTo>
                  <a:lnTo>
                    <a:pt x="6" y="383"/>
                  </a:lnTo>
                  <a:lnTo>
                    <a:pt x="14" y="376"/>
                  </a:lnTo>
                  <a:lnTo>
                    <a:pt x="20" y="370"/>
                  </a:lnTo>
                  <a:lnTo>
                    <a:pt x="28" y="364"/>
                  </a:lnTo>
                  <a:lnTo>
                    <a:pt x="34" y="357"/>
                  </a:lnTo>
                  <a:lnTo>
                    <a:pt x="39" y="352"/>
                  </a:lnTo>
                  <a:lnTo>
                    <a:pt x="44" y="348"/>
                  </a:lnTo>
                  <a:lnTo>
                    <a:pt x="46" y="346"/>
                  </a:lnTo>
                  <a:lnTo>
                    <a:pt x="46" y="341"/>
                  </a:lnTo>
                  <a:lnTo>
                    <a:pt x="46" y="334"/>
                  </a:lnTo>
                  <a:lnTo>
                    <a:pt x="46" y="329"/>
                  </a:lnTo>
                  <a:lnTo>
                    <a:pt x="48" y="324"/>
                  </a:lnTo>
                  <a:lnTo>
                    <a:pt x="40" y="317"/>
                  </a:lnTo>
                  <a:lnTo>
                    <a:pt x="30" y="305"/>
                  </a:lnTo>
                  <a:lnTo>
                    <a:pt x="21" y="297"/>
                  </a:lnTo>
                  <a:lnTo>
                    <a:pt x="17" y="293"/>
                  </a:lnTo>
                  <a:lnTo>
                    <a:pt x="15" y="290"/>
                  </a:lnTo>
                  <a:lnTo>
                    <a:pt x="14" y="286"/>
                  </a:lnTo>
                  <a:lnTo>
                    <a:pt x="12" y="283"/>
                  </a:lnTo>
                  <a:lnTo>
                    <a:pt x="12" y="280"/>
                  </a:lnTo>
                  <a:lnTo>
                    <a:pt x="12" y="276"/>
                  </a:lnTo>
                  <a:lnTo>
                    <a:pt x="14" y="274"/>
                  </a:lnTo>
                  <a:lnTo>
                    <a:pt x="16" y="270"/>
                  </a:lnTo>
                  <a:lnTo>
                    <a:pt x="19" y="267"/>
                  </a:lnTo>
                  <a:lnTo>
                    <a:pt x="22" y="264"/>
                  </a:lnTo>
                  <a:lnTo>
                    <a:pt x="31" y="255"/>
                  </a:lnTo>
                  <a:lnTo>
                    <a:pt x="43" y="246"/>
                  </a:lnTo>
                  <a:lnTo>
                    <a:pt x="50" y="238"/>
                  </a:lnTo>
                  <a:lnTo>
                    <a:pt x="50" y="235"/>
                  </a:lnTo>
                  <a:lnTo>
                    <a:pt x="50" y="232"/>
                  </a:lnTo>
                  <a:lnTo>
                    <a:pt x="50" y="228"/>
                  </a:lnTo>
                  <a:lnTo>
                    <a:pt x="50" y="224"/>
                  </a:lnTo>
                  <a:lnTo>
                    <a:pt x="38" y="217"/>
                  </a:lnTo>
                  <a:lnTo>
                    <a:pt x="26" y="207"/>
                  </a:lnTo>
                  <a:lnTo>
                    <a:pt x="19" y="192"/>
                  </a:lnTo>
                  <a:lnTo>
                    <a:pt x="16" y="173"/>
                  </a:lnTo>
                  <a:lnTo>
                    <a:pt x="17" y="165"/>
                  </a:lnTo>
                  <a:lnTo>
                    <a:pt x="19" y="157"/>
                  </a:lnTo>
                  <a:lnTo>
                    <a:pt x="22" y="150"/>
                  </a:lnTo>
                  <a:lnTo>
                    <a:pt x="26" y="143"/>
                  </a:lnTo>
                  <a:lnTo>
                    <a:pt x="31" y="137"/>
                  </a:lnTo>
                  <a:lnTo>
                    <a:pt x="38" y="131"/>
                  </a:lnTo>
                  <a:lnTo>
                    <a:pt x="45" y="126"/>
                  </a:lnTo>
                  <a:lnTo>
                    <a:pt x="54" y="123"/>
                  </a:lnTo>
                  <a:lnTo>
                    <a:pt x="54" y="118"/>
                  </a:lnTo>
                  <a:lnTo>
                    <a:pt x="55" y="114"/>
                  </a:lnTo>
                  <a:lnTo>
                    <a:pt x="55" y="112"/>
                  </a:lnTo>
                  <a:lnTo>
                    <a:pt x="55" y="109"/>
                  </a:lnTo>
                  <a:lnTo>
                    <a:pt x="48" y="100"/>
                  </a:lnTo>
                  <a:lnTo>
                    <a:pt x="38" y="89"/>
                  </a:lnTo>
                  <a:lnTo>
                    <a:pt x="29" y="80"/>
                  </a:lnTo>
                  <a:lnTo>
                    <a:pt x="25" y="76"/>
                  </a:lnTo>
                  <a:lnTo>
                    <a:pt x="24" y="74"/>
                  </a:lnTo>
                  <a:lnTo>
                    <a:pt x="21" y="71"/>
                  </a:lnTo>
                  <a:lnTo>
                    <a:pt x="21" y="68"/>
                  </a:lnTo>
                  <a:lnTo>
                    <a:pt x="21" y="64"/>
                  </a:lnTo>
                  <a:lnTo>
                    <a:pt x="21" y="61"/>
                  </a:lnTo>
                  <a:lnTo>
                    <a:pt x="22" y="57"/>
                  </a:lnTo>
                  <a:lnTo>
                    <a:pt x="24" y="55"/>
                  </a:lnTo>
                  <a:lnTo>
                    <a:pt x="26" y="52"/>
                  </a:lnTo>
                  <a:lnTo>
                    <a:pt x="30" y="49"/>
                  </a:lnTo>
                  <a:lnTo>
                    <a:pt x="39" y="40"/>
                  </a:lnTo>
                  <a:lnTo>
                    <a:pt x="50" y="30"/>
                  </a:lnTo>
                  <a:lnTo>
                    <a:pt x="58" y="22"/>
                  </a:lnTo>
                  <a:lnTo>
                    <a:pt x="58" y="18"/>
                  </a:lnTo>
                  <a:lnTo>
                    <a:pt x="59" y="13"/>
                  </a:lnTo>
                  <a:lnTo>
                    <a:pt x="59" y="8"/>
                  </a:lnTo>
                  <a:lnTo>
                    <a:pt x="59" y="3"/>
                  </a:lnTo>
                  <a:lnTo>
                    <a:pt x="14" y="0"/>
                  </a:lnTo>
                  <a:lnTo>
                    <a:pt x="0" y="389"/>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58" name="Freeform 216"/>
            <p:cNvSpPr>
              <a:spLocks/>
            </p:cNvSpPr>
            <p:nvPr/>
          </p:nvSpPr>
          <p:spPr bwMode="auto">
            <a:xfrm>
              <a:off x="1967" y="3150"/>
              <a:ext cx="133" cy="128"/>
            </a:xfrm>
            <a:custGeom>
              <a:avLst/>
              <a:gdLst>
                <a:gd name="T0" fmla="*/ 160 w 399"/>
                <a:gd name="T1" fmla="*/ 4 h 383"/>
                <a:gd name="T2" fmla="*/ 89 w 399"/>
                <a:gd name="T3" fmla="*/ 34 h 383"/>
                <a:gd name="T4" fmla="*/ 35 w 399"/>
                <a:gd name="T5" fmla="*/ 89 h 383"/>
                <a:gd name="T6" fmla="*/ 4 w 399"/>
                <a:gd name="T7" fmla="*/ 159 h 383"/>
                <a:gd name="T8" fmla="*/ 2 w 399"/>
                <a:gd name="T9" fmla="*/ 221 h 383"/>
                <a:gd name="T10" fmla="*/ 12 w 399"/>
                <a:gd name="T11" fmla="*/ 265 h 383"/>
                <a:gd name="T12" fmla="*/ 24 w 399"/>
                <a:gd name="T13" fmla="*/ 292 h 383"/>
                <a:gd name="T14" fmla="*/ 32 w 399"/>
                <a:gd name="T15" fmla="*/ 306 h 383"/>
                <a:gd name="T16" fmla="*/ 42 w 399"/>
                <a:gd name="T17" fmla="*/ 320 h 383"/>
                <a:gd name="T18" fmla="*/ 52 w 399"/>
                <a:gd name="T19" fmla="*/ 333 h 383"/>
                <a:gd name="T20" fmla="*/ 64 w 399"/>
                <a:gd name="T21" fmla="*/ 344 h 383"/>
                <a:gd name="T22" fmla="*/ 74 w 399"/>
                <a:gd name="T23" fmla="*/ 352 h 383"/>
                <a:gd name="T24" fmla="*/ 83 w 399"/>
                <a:gd name="T25" fmla="*/ 359 h 383"/>
                <a:gd name="T26" fmla="*/ 90 w 399"/>
                <a:gd name="T27" fmla="*/ 364 h 383"/>
                <a:gd name="T28" fmla="*/ 97 w 399"/>
                <a:gd name="T29" fmla="*/ 368 h 383"/>
                <a:gd name="T30" fmla="*/ 104 w 399"/>
                <a:gd name="T31" fmla="*/ 372 h 383"/>
                <a:gd name="T32" fmla="*/ 109 w 399"/>
                <a:gd name="T33" fmla="*/ 373 h 383"/>
                <a:gd name="T34" fmla="*/ 114 w 399"/>
                <a:gd name="T35" fmla="*/ 370 h 383"/>
                <a:gd name="T36" fmla="*/ 116 w 399"/>
                <a:gd name="T37" fmla="*/ 367 h 383"/>
                <a:gd name="T38" fmla="*/ 116 w 399"/>
                <a:gd name="T39" fmla="*/ 366 h 383"/>
                <a:gd name="T40" fmla="*/ 116 w 399"/>
                <a:gd name="T41" fmla="*/ 363 h 383"/>
                <a:gd name="T42" fmla="*/ 114 w 399"/>
                <a:gd name="T43" fmla="*/ 359 h 383"/>
                <a:gd name="T44" fmla="*/ 110 w 399"/>
                <a:gd name="T45" fmla="*/ 357 h 383"/>
                <a:gd name="T46" fmla="*/ 107 w 399"/>
                <a:gd name="T47" fmla="*/ 354 h 383"/>
                <a:gd name="T48" fmla="*/ 100 w 399"/>
                <a:gd name="T49" fmla="*/ 351 h 383"/>
                <a:gd name="T50" fmla="*/ 93 w 399"/>
                <a:gd name="T51" fmla="*/ 344 h 383"/>
                <a:gd name="T52" fmla="*/ 85 w 399"/>
                <a:gd name="T53" fmla="*/ 339 h 383"/>
                <a:gd name="T54" fmla="*/ 78 w 399"/>
                <a:gd name="T55" fmla="*/ 333 h 383"/>
                <a:gd name="T56" fmla="*/ 67 w 399"/>
                <a:gd name="T57" fmla="*/ 323 h 383"/>
                <a:gd name="T58" fmla="*/ 54 w 399"/>
                <a:gd name="T59" fmla="*/ 305 h 383"/>
                <a:gd name="T60" fmla="*/ 35 w 399"/>
                <a:gd name="T61" fmla="*/ 275 h 383"/>
                <a:gd name="T62" fmla="*/ 19 w 399"/>
                <a:gd name="T63" fmla="*/ 225 h 383"/>
                <a:gd name="T64" fmla="*/ 22 w 399"/>
                <a:gd name="T65" fmla="*/ 162 h 383"/>
                <a:gd name="T66" fmla="*/ 50 w 399"/>
                <a:gd name="T67" fmla="*/ 98 h 383"/>
                <a:gd name="T68" fmla="*/ 99 w 399"/>
                <a:gd name="T69" fmla="*/ 48 h 383"/>
                <a:gd name="T70" fmla="*/ 164 w 399"/>
                <a:gd name="T71" fmla="*/ 22 h 383"/>
                <a:gd name="T72" fmla="*/ 237 w 399"/>
                <a:gd name="T73" fmla="*/ 22 h 383"/>
                <a:gd name="T74" fmla="*/ 302 w 399"/>
                <a:gd name="T75" fmla="*/ 48 h 383"/>
                <a:gd name="T76" fmla="*/ 351 w 399"/>
                <a:gd name="T77" fmla="*/ 98 h 383"/>
                <a:gd name="T78" fmla="*/ 377 w 399"/>
                <a:gd name="T79" fmla="*/ 162 h 383"/>
                <a:gd name="T80" fmla="*/ 379 w 399"/>
                <a:gd name="T81" fmla="*/ 227 h 383"/>
                <a:gd name="T82" fmla="*/ 362 w 399"/>
                <a:gd name="T83" fmla="*/ 278 h 383"/>
                <a:gd name="T84" fmla="*/ 332 w 399"/>
                <a:gd name="T85" fmla="*/ 323 h 383"/>
                <a:gd name="T86" fmla="*/ 289 w 399"/>
                <a:gd name="T87" fmla="*/ 357 h 383"/>
                <a:gd name="T88" fmla="*/ 266 w 399"/>
                <a:gd name="T89" fmla="*/ 372 h 383"/>
                <a:gd name="T90" fmla="*/ 271 w 399"/>
                <a:gd name="T91" fmla="*/ 380 h 383"/>
                <a:gd name="T92" fmla="*/ 300 w 399"/>
                <a:gd name="T93" fmla="*/ 370 h 383"/>
                <a:gd name="T94" fmla="*/ 346 w 399"/>
                <a:gd name="T95" fmla="*/ 333 h 383"/>
                <a:gd name="T96" fmla="*/ 379 w 399"/>
                <a:gd name="T97" fmla="*/ 285 h 383"/>
                <a:gd name="T98" fmla="*/ 396 w 399"/>
                <a:gd name="T99" fmla="*/ 229 h 383"/>
                <a:gd name="T100" fmla="*/ 395 w 399"/>
                <a:gd name="T101" fmla="*/ 159 h 383"/>
                <a:gd name="T102" fmla="*/ 365 w 399"/>
                <a:gd name="T103" fmla="*/ 89 h 383"/>
                <a:gd name="T104" fmla="*/ 310 w 399"/>
                <a:gd name="T105" fmla="*/ 34 h 383"/>
                <a:gd name="T106" fmla="*/ 240 w 399"/>
                <a:gd name="T107" fmla="*/ 4 h 3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9"/>
                <a:gd name="T163" fmla="*/ 0 h 383"/>
                <a:gd name="T164" fmla="*/ 399 w 399"/>
                <a:gd name="T165" fmla="*/ 383 h 3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9" h="383">
                  <a:moveTo>
                    <a:pt x="200" y="0"/>
                  </a:moveTo>
                  <a:lnTo>
                    <a:pt x="160" y="4"/>
                  </a:lnTo>
                  <a:lnTo>
                    <a:pt x="123" y="15"/>
                  </a:lnTo>
                  <a:lnTo>
                    <a:pt x="89" y="34"/>
                  </a:lnTo>
                  <a:lnTo>
                    <a:pt x="59" y="58"/>
                  </a:lnTo>
                  <a:lnTo>
                    <a:pt x="35" y="89"/>
                  </a:lnTo>
                  <a:lnTo>
                    <a:pt x="16" y="122"/>
                  </a:lnTo>
                  <a:lnTo>
                    <a:pt x="4" y="159"/>
                  </a:lnTo>
                  <a:lnTo>
                    <a:pt x="0" y="199"/>
                  </a:lnTo>
                  <a:lnTo>
                    <a:pt x="2" y="221"/>
                  </a:lnTo>
                  <a:lnTo>
                    <a:pt x="5" y="243"/>
                  </a:lnTo>
                  <a:lnTo>
                    <a:pt x="12" y="265"/>
                  </a:lnTo>
                  <a:lnTo>
                    <a:pt x="21" y="285"/>
                  </a:lnTo>
                  <a:lnTo>
                    <a:pt x="24" y="292"/>
                  </a:lnTo>
                  <a:lnTo>
                    <a:pt x="28" y="299"/>
                  </a:lnTo>
                  <a:lnTo>
                    <a:pt x="32" y="306"/>
                  </a:lnTo>
                  <a:lnTo>
                    <a:pt x="37" y="313"/>
                  </a:lnTo>
                  <a:lnTo>
                    <a:pt x="42" y="320"/>
                  </a:lnTo>
                  <a:lnTo>
                    <a:pt x="47" y="326"/>
                  </a:lnTo>
                  <a:lnTo>
                    <a:pt x="52" y="333"/>
                  </a:lnTo>
                  <a:lnTo>
                    <a:pt x="59" y="339"/>
                  </a:lnTo>
                  <a:lnTo>
                    <a:pt x="64" y="344"/>
                  </a:lnTo>
                  <a:lnTo>
                    <a:pt x="69" y="348"/>
                  </a:lnTo>
                  <a:lnTo>
                    <a:pt x="74" y="352"/>
                  </a:lnTo>
                  <a:lnTo>
                    <a:pt x="79" y="357"/>
                  </a:lnTo>
                  <a:lnTo>
                    <a:pt x="83" y="359"/>
                  </a:lnTo>
                  <a:lnTo>
                    <a:pt x="86" y="362"/>
                  </a:lnTo>
                  <a:lnTo>
                    <a:pt x="90" y="364"/>
                  </a:lnTo>
                  <a:lnTo>
                    <a:pt x="94" y="367"/>
                  </a:lnTo>
                  <a:lnTo>
                    <a:pt x="97" y="368"/>
                  </a:lnTo>
                  <a:lnTo>
                    <a:pt x="100" y="371"/>
                  </a:lnTo>
                  <a:lnTo>
                    <a:pt x="104" y="372"/>
                  </a:lnTo>
                  <a:lnTo>
                    <a:pt x="107" y="375"/>
                  </a:lnTo>
                  <a:lnTo>
                    <a:pt x="109" y="373"/>
                  </a:lnTo>
                  <a:lnTo>
                    <a:pt x="112" y="372"/>
                  </a:lnTo>
                  <a:lnTo>
                    <a:pt x="114" y="370"/>
                  </a:lnTo>
                  <a:lnTo>
                    <a:pt x="116" y="368"/>
                  </a:lnTo>
                  <a:lnTo>
                    <a:pt x="116" y="367"/>
                  </a:lnTo>
                  <a:lnTo>
                    <a:pt x="116" y="366"/>
                  </a:lnTo>
                  <a:lnTo>
                    <a:pt x="116" y="363"/>
                  </a:lnTo>
                  <a:lnTo>
                    <a:pt x="114" y="362"/>
                  </a:lnTo>
                  <a:lnTo>
                    <a:pt x="114" y="359"/>
                  </a:lnTo>
                  <a:lnTo>
                    <a:pt x="113" y="358"/>
                  </a:lnTo>
                  <a:lnTo>
                    <a:pt x="110" y="357"/>
                  </a:lnTo>
                  <a:lnTo>
                    <a:pt x="108" y="356"/>
                  </a:lnTo>
                  <a:lnTo>
                    <a:pt x="107" y="354"/>
                  </a:lnTo>
                  <a:lnTo>
                    <a:pt x="104" y="353"/>
                  </a:lnTo>
                  <a:lnTo>
                    <a:pt x="100" y="351"/>
                  </a:lnTo>
                  <a:lnTo>
                    <a:pt x="97" y="347"/>
                  </a:lnTo>
                  <a:lnTo>
                    <a:pt x="93" y="344"/>
                  </a:lnTo>
                  <a:lnTo>
                    <a:pt x="89" y="342"/>
                  </a:lnTo>
                  <a:lnTo>
                    <a:pt x="85" y="339"/>
                  </a:lnTo>
                  <a:lnTo>
                    <a:pt x="81" y="335"/>
                  </a:lnTo>
                  <a:lnTo>
                    <a:pt x="78" y="333"/>
                  </a:lnTo>
                  <a:lnTo>
                    <a:pt x="75" y="330"/>
                  </a:lnTo>
                  <a:lnTo>
                    <a:pt x="67" y="323"/>
                  </a:lnTo>
                  <a:lnTo>
                    <a:pt x="60" y="314"/>
                  </a:lnTo>
                  <a:lnTo>
                    <a:pt x="54" y="305"/>
                  </a:lnTo>
                  <a:lnTo>
                    <a:pt x="47" y="296"/>
                  </a:lnTo>
                  <a:lnTo>
                    <a:pt x="35" y="275"/>
                  </a:lnTo>
                  <a:lnTo>
                    <a:pt x="26" y="251"/>
                  </a:lnTo>
                  <a:lnTo>
                    <a:pt x="19" y="225"/>
                  </a:lnTo>
                  <a:lnTo>
                    <a:pt x="18" y="199"/>
                  </a:lnTo>
                  <a:lnTo>
                    <a:pt x="22" y="162"/>
                  </a:lnTo>
                  <a:lnTo>
                    <a:pt x="32" y="128"/>
                  </a:lnTo>
                  <a:lnTo>
                    <a:pt x="50" y="98"/>
                  </a:lnTo>
                  <a:lnTo>
                    <a:pt x="71" y="71"/>
                  </a:lnTo>
                  <a:lnTo>
                    <a:pt x="99" y="48"/>
                  </a:lnTo>
                  <a:lnTo>
                    <a:pt x="129" y="32"/>
                  </a:lnTo>
                  <a:lnTo>
                    <a:pt x="164" y="22"/>
                  </a:lnTo>
                  <a:lnTo>
                    <a:pt x="200" y="18"/>
                  </a:lnTo>
                  <a:lnTo>
                    <a:pt x="237" y="22"/>
                  </a:lnTo>
                  <a:lnTo>
                    <a:pt x="271" y="32"/>
                  </a:lnTo>
                  <a:lnTo>
                    <a:pt x="302" y="48"/>
                  </a:lnTo>
                  <a:lnTo>
                    <a:pt x="328" y="71"/>
                  </a:lnTo>
                  <a:lnTo>
                    <a:pt x="351" y="98"/>
                  </a:lnTo>
                  <a:lnTo>
                    <a:pt x="367" y="128"/>
                  </a:lnTo>
                  <a:lnTo>
                    <a:pt x="377" y="162"/>
                  </a:lnTo>
                  <a:lnTo>
                    <a:pt x="381" y="199"/>
                  </a:lnTo>
                  <a:lnTo>
                    <a:pt x="379" y="227"/>
                  </a:lnTo>
                  <a:lnTo>
                    <a:pt x="372" y="253"/>
                  </a:lnTo>
                  <a:lnTo>
                    <a:pt x="362" y="278"/>
                  </a:lnTo>
                  <a:lnTo>
                    <a:pt x="348" y="302"/>
                  </a:lnTo>
                  <a:lnTo>
                    <a:pt x="332" y="323"/>
                  </a:lnTo>
                  <a:lnTo>
                    <a:pt x="312" y="342"/>
                  </a:lnTo>
                  <a:lnTo>
                    <a:pt x="289" y="357"/>
                  </a:lnTo>
                  <a:lnTo>
                    <a:pt x="264" y="368"/>
                  </a:lnTo>
                  <a:lnTo>
                    <a:pt x="266" y="372"/>
                  </a:lnTo>
                  <a:lnTo>
                    <a:pt x="269" y="376"/>
                  </a:lnTo>
                  <a:lnTo>
                    <a:pt x="271" y="380"/>
                  </a:lnTo>
                  <a:lnTo>
                    <a:pt x="274" y="383"/>
                  </a:lnTo>
                  <a:lnTo>
                    <a:pt x="300" y="370"/>
                  </a:lnTo>
                  <a:lnTo>
                    <a:pt x="324" y="353"/>
                  </a:lnTo>
                  <a:lnTo>
                    <a:pt x="346" y="333"/>
                  </a:lnTo>
                  <a:lnTo>
                    <a:pt x="365" y="310"/>
                  </a:lnTo>
                  <a:lnTo>
                    <a:pt x="379" y="285"/>
                  </a:lnTo>
                  <a:lnTo>
                    <a:pt x="390" y="257"/>
                  </a:lnTo>
                  <a:lnTo>
                    <a:pt x="396" y="229"/>
                  </a:lnTo>
                  <a:lnTo>
                    <a:pt x="399" y="199"/>
                  </a:lnTo>
                  <a:lnTo>
                    <a:pt x="395" y="159"/>
                  </a:lnTo>
                  <a:lnTo>
                    <a:pt x="384" y="122"/>
                  </a:lnTo>
                  <a:lnTo>
                    <a:pt x="365" y="89"/>
                  </a:lnTo>
                  <a:lnTo>
                    <a:pt x="341" y="58"/>
                  </a:lnTo>
                  <a:lnTo>
                    <a:pt x="310" y="34"/>
                  </a:lnTo>
                  <a:lnTo>
                    <a:pt x="277" y="15"/>
                  </a:lnTo>
                  <a:lnTo>
                    <a:pt x="240" y="4"/>
                  </a:lnTo>
                  <a:lnTo>
                    <a:pt x="200" y="0"/>
                  </a:lnTo>
                  <a:close/>
                </a:path>
              </a:pathLst>
            </a:custGeom>
            <a:solidFill>
              <a:srgbClr val="3F9EFF"/>
            </a:solidFill>
            <a:ln w="9525">
              <a:noFill/>
              <a:round/>
              <a:headEnd/>
              <a:tailEnd/>
            </a:ln>
          </p:spPr>
          <p:txBody>
            <a:bodyPr/>
            <a:lstStyle/>
            <a:p>
              <a:endParaRPr lang="en-US">
                <a:latin typeface="Cambria" pitchFamily="18" charset="0"/>
              </a:endParaRPr>
            </a:p>
          </p:txBody>
        </p:sp>
        <p:sp>
          <p:nvSpPr>
            <p:cNvPr id="26659" name="Freeform 217"/>
            <p:cNvSpPr>
              <a:spLocks/>
            </p:cNvSpPr>
            <p:nvPr/>
          </p:nvSpPr>
          <p:spPr bwMode="auto">
            <a:xfrm>
              <a:off x="1992" y="3376"/>
              <a:ext cx="9" cy="134"/>
            </a:xfrm>
            <a:custGeom>
              <a:avLst/>
              <a:gdLst>
                <a:gd name="T0" fmla="*/ 0 w 27"/>
                <a:gd name="T1" fmla="*/ 392 h 400"/>
                <a:gd name="T2" fmla="*/ 3 w 27"/>
                <a:gd name="T3" fmla="*/ 394 h 400"/>
                <a:gd name="T4" fmla="*/ 7 w 27"/>
                <a:gd name="T5" fmla="*/ 396 h 400"/>
                <a:gd name="T6" fmla="*/ 9 w 27"/>
                <a:gd name="T7" fmla="*/ 397 h 400"/>
                <a:gd name="T8" fmla="*/ 12 w 27"/>
                <a:gd name="T9" fmla="*/ 400 h 400"/>
                <a:gd name="T10" fmla="*/ 15 w 27"/>
                <a:gd name="T11" fmla="*/ 303 h 400"/>
                <a:gd name="T12" fmla="*/ 21 w 27"/>
                <a:gd name="T13" fmla="*/ 174 h 400"/>
                <a:gd name="T14" fmla="*/ 24 w 27"/>
                <a:gd name="T15" fmla="*/ 57 h 400"/>
                <a:gd name="T16" fmla="*/ 27 w 27"/>
                <a:gd name="T17" fmla="*/ 1 h 400"/>
                <a:gd name="T18" fmla="*/ 23 w 27"/>
                <a:gd name="T19" fmla="*/ 1 h 400"/>
                <a:gd name="T20" fmla="*/ 21 w 27"/>
                <a:gd name="T21" fmla="*/ 1 h 400"/>
                <a:gd name="T22" fmla="*/ 18 w 27"/>
                <a:gd name="T23" fmla="*/ 1 h 400"/>
                <a:gd name="T24" fmla="*/ 14 w 27"/>
                <a:gd name="T25" fmla="*/ 0 h 400"/>
                <a:gd name="T26" fmla="*/ 13 w 27"/>
                <a:gd name="T27" fmla="*/ 58 h 400"/>
                <a:gd name="T28" fmla="*/ 8 w 27"/>
                <a:gd name="T29" fmla="*/ 176 h 400"/>
                <a:gd name="T30" fmla="*/ 4 w 27"/>
                <a:gd name="T31" fmla="*/ 304 h 400"/>
                <a:gd name="T32" fmla="*/ 0 w 27"/>
                <a:gd name="T33" fmla="*/ 392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
                <a:gd name="T52" fmla="*/ 0 h 400"/>
                <a:gd name="T53" fmla="*/ 27 w 27"/>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 h="400">
                  <a:moveTo>
                    <a:pt x="0" y="392"/>
                  </a:moveTo>
                  <a:lnTo>
                    <a:pt x="3" y="394"/>
                  </a:lnTo>
                  <a:lnTo>
                    <a:pt x="7" y="396"/>
                  </a:lnTo>
                  <a:lnTo>
                    <a:pt x="9" y="397"/>
                  </a:lnTo>
                  <a:lnTo>
                    <a:pt x="12" y="400"/>
                  </a:lnTo>
                  <a:lnTo>
                    <a:pt x="15" y="303"/>
                  </a:lnTo>
                  <a:lnTo>
                    <a:pt x="21" y="174"/>
                  </a:lnTo>
                  <a:lnTo>
                    <a:pt x="24" y="57"/>
                  </a:lnTo>
                  <a:lnTo>
                    <a:pt x="27" y="1"/>
                  </a:lnTo>
                  <a:lnTo>
                    <a:pt x="23" y="1"/>
                  </a:lnTo>
                  <a:lnTo>
                    <a:pt x="21" y="1"/>
                  </a:lnTo>
                  <a:lnTo>
                    <a:pt x="18" y="1"/>
                  </a:lnTo>
                  <a:lnTo>
                    <a:pt x="14" y="0"/>
                  </a:lnTo>
                  <a:lnTo>
                    <a:pt x="13" y="58"/>
                  </a:lnTo>
                  <a:lnTo>
                    <a:pt x="8" y="176"/>
                  </a:lnTo>
                  <a:lnTo>
                    <a:pt x="4" y="304"/>
                  </a:lnTo>
                  <a:lnTo>
                    <a:pt x="0" y="392"/>
                  </a:lnTo>
                  <a:close/>
                </a:path>
              </a:pathLst>
            </a:custGeom>
            <a:solidFill>
              <a:srgbClr val="3F9EFF"/>
            </a:solidFill>
            <a:ln w="9525">
              <a:noFill/>
              <a:round/>
              <a:headEnd/>
              <a:tailEnd/>
            </a:ln>
          </p:spPr>
          <p:txBody>
            <a:bodyPr/>
            <a:lstStyle/>
            <a:p>
              <a:endParaRPr lang="en-US">
                <a:latin typeface="Cambria" pitchFamily="18" charset="0"/>
              </a:endParaRPr>
            </a:p>
          </p:txBody>
        </p:sp>
        <p:sp>
          <p:nvSpPr>
            <p:cNvPr id="26660" name="Freeform 218"/>
            <p:cNvSpPr>
              <a:spLocks/>
            </p:cNvSpPr>
            <p:nvPr/>
          </p:nvSpPr>
          <p:spPr bwMode="auto">
            <a:xfrm>
              <a:off x="1978" y="3268"/>
              <a:ext cx="77" cy="236"/>
            </a:xfrm>
            <a:custGeom>
              <a:avLst/>
              <a:gdLst>
                <a:gd name="T0" fmla="*/ 169 w 231"/>
                <a:gd name="T1" fmla="*/ 16 h 708"/>
                <a:gd name="T2" fmla="*/ 161 w 231"/>
                <a:gd name="T3" fmla="*/ 50 h 708"/>
                <a:gd name="T4" fmla="*/ 156 w 231"/>
                <a:gd name="T5" fmla="*/ 75 h 708"/>
                <a:gd name="T6" fmla="*/ 170 w 231"/>
                <a:gd name="T7" fmla="*/ 103 h 708"/>
                <a:gd name="T8" fmla="*/ 188 w 231"/>
                <a:gd name="T9" fmla="*/ 133 h 708"/>
                <a:gd name="T10" fmla="*/ 199 w 231"/>
                <a:gd name="T11" fmla="*/ 153 h 708"/>
                <a:gd name="T12" fmla="*/ 201 w 231"/>
                <a:gd name="T13" fmla="*/ 162 h 708"/>
                <a:gd name="T14" fmla="*/ 200 w 231"/>
                <a:gd name="T15" fmla="*/ 174 h 708"/>
                <a:gd name="T16" fmla="*/ 99 w 231"/>
                <a:gd name="T17" fmla="*/ 282 h 708"/>
                <a:gd name="T18" fmla="*/ 90 w 231"/>
                <a:gd name="T19" fmla="*/ 288 h 708"/>
                <a:gd name="T20" fmla="*/ 81 w 231"/>
                <a:gd name="T21" fmla="*/ 288 h 708"/>
                <a:gd name="T22" fmla="*/ 72 w 231"/>
                <a:gd name="T23" fmla="*/ 285 h 708"/>
                <a:gd name="T24" fmla="*/ 53 w 231"/>
                <a:gd name="T25" fmla="*/ 279 h 708"/>
                <a:gd name="T26" fmla="*/ 31 w 231"/>
                <a:gd name="T27" fmla="*/ 272 h 708"/>
                <a:gd name="T28" fmla="*/ 14 w 231"/>
                <a:gd name="T29" fmla="*/ 267 h 708"/>
                <a:gd name="T30" fmla="*/ 8 w 231"/>
                <a:gd name="T31" fmla="*/ 275 h 708"/>
                <a:gd name="T32" fmla="*/ 0 w 231"/>
                <a:gd name="T33" fmla="*/ 281 h 708"/>
                <a:gd name="T34" fmla="*/ 13 w 231"/>
                <a:gd name="T35" fmla="*/ 295 h 708"/>
                <a:gd name="T36" fmla="*/ 19 w 231"/>
                <a:gd name="T37" fmla="*/ 303 h 708"/>
                <a:gd name="T38" fmla="*/ 23 w 231"/>
                <a:gd name="T39" fmla="*/ 308 h 708"/>
                <a:gd name="T40" fmla="*/ 24 w 231"/>
                <a:gd name="T41" fmla="*/ 315 h 708"/>
                <a:gd name="T42" fmla="*/ 18 w 231"/>
                <a:gd name="T43" fmla="*/ 499 h 708"/>
                <a:gd name="T44" fmla="*/ 10 w 231"/>
                <a:gd name="T45" fmla="*/ 699 h 708"/>
                <a:gd name="T46" fmla="*/ 18 w 231"/>
                <a:gd name="T47" fmla="*/ 702 h 708"/>
                <a:gd name="T48" fmla="*/ 26 w 231"/>
                <a:gd name="T49" fmla="*/ 708 h 708"/>
                <a:gd name="T50" fmla="*/ 79 w 231"/>
                <a:gd name="T51" fmla="*/ 308 h 708"/>
                <a:gd name="T52" fmla="*/ 88 w 231"/>
                <a:gd name="T53" fmla="*/ 308 h 708"/>
                <a:gd name="T54" fmla="*/ 137 w 231"/>
                <a:gd name="T55" fmla="*/ 309 h 708"/>
                <a:gd name="T56" fmla="*/ 137 w 231"/>
                <a:gd name="T57" fmla="*/ 308 h 708"/>
                <a:gd name="T58" fmla="*/ 142 w 231"/>
                <a:gd name="T59" fmla="*/ 303 h 708"/>
                <a:gd name="T60" fmla="*/ 161 w 231"/>
                <a:gd name="T61" fmla="*/ 285 h 708"/>
                <a:gd name="T62" fmla="*/ 170 w 231"/>
                <a:gd name="T63" fmla="*/ 277 h 708"/>
                <a:gd name="T64" fmla="*/ 170 w 231"/>
                <a:gd name="T65" fmla="*/ 277 h 708"/>
                <a:gd name="T66" fmla="*/ 171 w 231"/>
                <a:gd name="T67" fmla="*/ 271 h 708"/>
                <a:gd name="T68" fmla="*/ 171 w 231"/>
                <a:gd name="T69" fmla="*/ 248 h 708"/>
                <a:gd name="T70" fmla="*/ 182 w 231"/>
                <a:gd name="T71" fmla="*/ 226 h 708"/>
                <a:gd name="T72" fmla="*/ 201 w 231"/>
                <a:gd name="T73" fmla="*/ 207 h 708"/>
                <a:gd name="T74" fmla="*/ 218 w 231"/>
                <a:gd name="T75" fmla="*/ 179 h 708"/>
                <a:gd name="T76" fmla="*/ 228 w 231"/>
                <a:gd name="T77" fmla="*/ 143 h 708"/>
                <a:gd name="T78" fmla="*/ 229 w 231"/>
                <a:gd name="T79" fmla="*/ 105 h 708"/>
                <a:gd name="T80" fmla="*/ 222 w 231"/>
                <a:gd name="T81" fmla="*/ 70 h 708"/>
                <a:gd name="T82" fmla="*/ 204 w 231"/>
                <a:gd name="T83" fmla="*/ 37 h 708"/>
                <a:gd name="T84" fmla="*/ 180 w 231"/>
                <a:gd name="T85" fmla="*/ 12 h 7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1"/>
                <a:gd name="T130" fmla="*/ 0 h 708"/>
                <a:gd name="T131" fmla="*/ 231 w 231"/>
                <a:gd name="T132" fmla="*/ 708 h 7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1" h="708">
                  <a:moveTo>
                    <a:pt x="166" y="0"/>
                  </a:moveTo>
                  <a:lnTo>
                    <a:pt x="169" y="16"/>
                  </a:lnTo>
                  <a:lnTo>
                    <a:pt x="167" y="32"/>
                  </a:lnTo>
                  <a:lnTo>
                    <a:pt x="161" y="50"/>
                  </a:lnTo>
                  <a:lnTo>
                    <a:pt x="151" y="67"/>
                  </a:lnTo>
                  <a:lnTo>
                    <a:pt x="156" y="75"/>
                  </a:lnTo>
                  <a:lnTo>
                    <a:pt x="162" y="88"/>
                  </a:lnTo>
                  <a:lnTo>
                    <a:pt x="170" y="103"/>
                  </a:lnTo>
                  <a:lnTo>
                    <a:pt x="179" y="118"/>
                  </a:lnTo>
                  <a:lnTo>
                    <a:pt x="188" y="133"/>
                  </a:lnTo>
                  <a:lnTo>
                    <a:pt x="194" y="146"/>
                  </a:lnTo>
                  <a:lnTo>
                    <a:pt x="199" y="153"/>
                  </a:lnTo>
                  <a:lnTo>
                    <a:pt x="200" y="157"/>
                  </a:lnTo>
                  <a:lnTo>
                    <a:pt x="201" y="162"/>
                  </a:lnTo>
                  <a:lnTo>
                    <a:pt x="201" y="167"/>
                  </a:lnTo>
                  <a:lnTo>
                    <a:pt x="200" y="174"/>
                  </a:lnTo>
                  <a:lnTo>
                    <a:pt x="196" y="177"/>
                  </a:lnTo>
                  <a:lnTo>
                    <a:pt x="99" y="282"/>
                  </a:lnTo>
                  <a:lnTo>
                    <a:pt x="95" y="285"/>
                  </a:lnTo>
                  <a:lnTo>
                    <a:pt x="90" y="288"/>
                  </a:lnTo>
                  <a:lnTo>
                    <a:pt x="86" y="288"/>
                  </a:lnTo>
                  <a:lnTo>
                    <a:pt x="81" y="288"/>
                  </a:lnTo>
                  <a:lnTo>
                    <a:pt x="79" y="286"/>
                  </a:lnTo>
                  <a:lnTo>
                    <a:pt x="72" y="285"/>
                  </a:lnTo>
                  <a:lnTo>
                    <a:pt x="64" y="282"/>
                  </a:lnTo>
                  <a:lnTo>
                    <a:pt x="53" y="279"/>
                  </a:lnTo>
                  <a:lnTo>
                    <a:pt x="42" y="276"/>
                  </a:lnTo>
                  <a:lnTo>
                    <a:pt x="31" y="272"/>
                  </a:lnTo>
                  <a:lnTo>
                    <a:pt x="22" y="270"/>
                  </a:lnTo>
                  <a:lnTo>
                    <a:pt x="14" y="267"/>
                  </a:lnTo>
                  <a:lnTo>
                    <a:pt x="10" y="271"/>
                  </a:lnTo>
                  <a:lnTo>
                    <a:pt x="8" y="275"/>
                  </a:lnTo>
                  <a:lnTo>
                    <a:pt x="4" y="279"/>
                  </a:lnTo>
                  <a:lnTo>
                    <a:pt x="0" y="281"/>
                  </a:lnTo>
                  <a:lnTo>
                    <a:pt x="7" y="289"/>
                  </a:lnTo>
                  <a:lnTo>
                    <a:pt x="13" y="295"/>
                  </a:lnTo>
                  <a:lnTo>
                    <a:pt x="18" y="300"/>
                  </a:lnTo>
                  <a:lnTo>
                    <a:pt x="19" y="303"/>
                  </a:lnTo>
                  <a:lnTo>
                    <a:pt x="22" y="305"/>
                  </a:lnTo>
                  <a:lnTo>
                    <a:pt x="23" y="308"/>
                  </a:lnTo>
                  <a:lnTo>
                    <a:pt x="24" y="312"/>
                  </a:lnTo>
                  <a:lnTo>
                    <a:pt x="24" y="315"/>
                  </a:lnTo>
                  <a:lnTo>
                    <a:pt x="22" y="372"/>
                  </a:lnTo>
                  <a:lnTo>
                    <a:pt x="18" y="499"/>
                  </a:lnTo>
                  <a:lnTo>
                    <a:pt x="13" y="630"/>
                  </a:lnTo>
                  <a:lnTo>
                    <a:pt x="10" y="699"/>
                  </a:lnTo>
                  <a:lnTo>
                    <a:pt x="14" y="701"/>
                  </a:lnTo>
                  <a:lnTo>
                    <a:pt x="18" y="702"/>
                  </a:lnTo>
                  <a:lnTo>
                    <a:pt x="22" y="705"/>
                  </a:lnTo>
                  <a:lnTo>
                    <a:pt x="26" y="708"/>
                  </a:lnTo>
                  <a:lnTo>
                    <a:pt x="41" y="306"/>
                  </a:lnTo>
                  <a:lnTo>
                    <a:pt x="79" y="308"/>
                  </a:lnTo>
                  <a:lnTo>
                    <a:pt x="88" y="308"/>
                  </a:lnTo>
                  <a:lnTo>
                    <a:pt x="136" y="310"/>
                  </a:lnTo>
                  <a:lnTo>
                    <a:pt x="137" y="309"/>
                  </a:lnTo>
                  <a:lnTo>
                    <a:pt x="137" y="308"/>
                  </a:lnTo>
                  <a:lnTo>
                    <a:pt x="138" y="306"/>
                  </a:lnTo>
                  <a:lnTo>
                    <a:pt x="142" y="303"/>
                  </a:lnTo>
                  <a:lnTo>
                    <a:pt x="151" y="295"/>
                  </a:lnTo>
                  <a:lnTo>
                    <a:pt x="161" y="285"/>
                  </a:lnTo>
                  <a:lnTo>
                    <a:pt x="170" y="277"/>
                  </a:lnTo>
                  <a:lnTo>
                    <a:pt x="171" y="277"/>
                  </a:lnTo>
                  <a:lnTo>
                    <a:pt x="171" y="271"/>
                  </a:lnTo>
                  <a:lnTo>
                    <a:pt x="171" y="261"/>
                  </a:lnTo>
                  <a:lnTo>
                    <a:pt x="171" y="248"/>
                  </a:lnTo>
                  <a:lnTo>
                    <a:pt x="172" y="234"/>
                  </a:lnTo>
                  <a:lnTo>
                    <a:pt x="182" y="226"/>
                  </a:lnTo>
                  <a:lnTo>
                    <a:pt x="193" y="217"/>
                  </a:lnTo>
                  <a:lnTo>
                    <a:pt x="201" y="207"/>
                  </a:lnTo>
                  <a:lnTo>
                    <a:pt x="209" y="195"/>
                  </a:lnTo>
                  <a:lnTo>
                    <a:pt x="218" y="179"/>
                  </a:lnTo>
                  <a:lnTo>
                    <a:pt x="224" y="161"/>
                  </a:lnTo>
                  <a:lnTo>
                    <a:pt x="228" y="143"/>
                  </a:lnTo>
                  <a:lnTo>
                    <a:pt x="231" y="124"/>
                  </a:lnTo>
                  <a:lnTo>
                    <a:pt x="229" y="105"/>
                  </a:lnTo>
                  <a:lnTo>
                    <a:pt x="227" y="86"/>
                  </a:lnTo>
                  <a:lnTo>
                    <a:pt x="222" y="70"/>
                  </a:lnTo>
                  <a:lnTo>
                    <a:pt x="214" y="52"/>
                  </a:lnTo>
                  <a:lnTo>
                    <a:pt x="204" y="37"/>
                  </a:lnTo>
                  <a:lnTo>
                    <a:pt x="194" y="23"/>
                  </a:lnTo>
                  <a:lnTo>
                    <a:pt x="180" y="12"/>
                  </a:lnTo>
                  <a:lnTo>
                    <a:pt x="166" y="0"/>
                  </a:lnTo>
                  <a:close/>
                </a:path>
              </a:pathLst>
            </a:custGeom>
            <a:solidFill>
              <a:srgbClr val="BFDDFF"/>
            </a:solidFill>
            <a:ln w="9525">
              <a:noFill/>
              <a:round/>
              <a:headEnd/>
              <a:tailEnd/>
            </a:ln>
          </p:spPr>
          <p:txBody>
            <a:bodyPr/>
            <a:lstStyle/>
            <a:p>
              <a:endParaRPr lang="en-US">
                <a:latin typeface="Cambria" pitchFamily="18" charset="0"/>
              </a:endParaRPr>
            </a:p>
          </p:txBody>
        </p:sp>
        <p:sp>
          <p:nvSpPr>
            <p:cNvPr id="26661" name="Freeform 219"/>
            <p:cNvSpPr>
              <a:spLocks/>
            </p:cNvSpPr>
            <p:nvPr/>
          </p:nvSpPr>
          <p:spPr bwMode="auto">
            <a:xfrm>
              <a:off x="1837" y="3249"/>
              <a:ext cx="123" cy="181"/>
            </a:xfrm>
            <a:custGeom>
              <a:avLst/>
              <a:gdLst>
                <a:gd name="T0" fmla="*/ 312 w 367"/>
                <a:gd name="T1" fmla="*/ 161 h 545"/>
                <a:gd name="T2" fmla="*/ 288 w 367"/>
                <a:gd name="T3" fmla="*/ 92 h 545"/>
                <a:gd name="T4" fmla="*/ 367 w 367"/>
                <a:gd name="T5" fmla="*/ 9 h 545"/>
                <a:gd name="T6" fmla="*/ 361 w 367"/>
                <a:gd name="T7" fmla="*/ 6 h 545"/>
                <a:gd name="T8" fmla="*/ 355 w 367"/>
                <a:gd name="T9" fmla="*/ 4 h 545"/>
                <a:gd name="T10" fmla="*/ 350 w 367"/>
                <a:gd name="T11" fmla="*/ 2 h 545"/>
                <a:gd name="T12" fmla="*/ 347 w 367"/>
                <a:gd name="T13" fmla="*/ 0 h 545"/>
                <a:gd name="T14" fmla="*/ 340 w 367"/>
                <a:gd name="T15" fmla="*/ 7 h 545"/>
                <a:gd name="T16" fmla="*/ 330 w 367"/>
                <a:gd name="T17" fmla="*/ 18 h 545"/>
                <a:gd name="T18" fmla="*/ 318 w 367"/>
                <a:gd name="T19" fmla="*/ 30 h 545"/>
                <a:gd name="T20" fmla="*/ 305 w 367"/>
                <a:gd name="T21" fmla="*/ 44 h 545"/>
                <a:gd name="T22" fmla="*/ 292 w 367"/>
                <a:gd name="T23" fmla="*/ 58 h 545"/>
                <a:gd name="T24" fmla="*/ 281 w 367"/>
                <a:gd name="T25" fmla="*/ 71 h 545"/>
                <a:gd name="T26" fmla="*/ 271 w 367"/>
                <a:gd name="T27" fmla="*/ 81 h 545"/>
                <a:gd name="T28" fmla="*/ 264 w 367"/>
                <a:gd name="T29" fmla="*/ 87 h 545"/>
                <a:gd name="T30" fmla="*/ 271 w 367"/>
                <a:gd name="T31" fmla="*/ 104 h 545"/>
                <a:gd name="T32" fmla="*/ 278 w 367"/>
                <a:gd name="T33" fmla="*/ 125 h 545"/>
                <a:gd name="T34" fmla="*/ 286 w 367"/>
                <a:gd name="T35" fmla="*/ 145 h 545"/>
                <a:gd name="T36" fmla="*/ 288 w 367"/>
                <a:gd name="T37" fmla="*/ 153 h 545"/>
                <a:gd name="T38" fmla="*/ 290 w 367"/>
                <a:gd name="T39" fmla="*/ 158 h 545"/>
                <a:gd name="T40" fmla="*/ 290 w 367"/>
                <a:gd name="T41" fmla="*/ 162 h 545"/>
                <a:gd name="T42" fmla="*/ 288 w 367"/>
                <a:gd name="T43" fmla="*/ 167 h 545"/>
                <a:gd name="T44" fmla="*/ 286 w 367"/>
                <a:gd name="T45" fmla="*/ 171 h 545"/>
                <a:gd name="T46" fmla="*/ 283 w 367"/>
                <a:gd name="T47" fmla="*/ 173 h 545"/>
                <a:gd name="T48" fmla="*/ 278 w 367"/>
                <a:gd name="T49" fmla="*/ 178 h 545"/>
                <a:gd name="T50" fmla="*/ 272 w 367"/>
                <a:gd name="T51" fmla="*/ 186 h 545"/>
                <a:gd name="T52" fmla="*/ 266 w 367"/>
                <a:gd name="T53" fmla="*/ 192 h 545"/>
                <a:gd name="T54" fmla="*/ 266 w 367"/>
                <a:gd name="T55" fmla="*/ 204 h 545"/>
                <a:gd name="T56" fmla="*/ 267 w 367"/>
                <a:gd name="T57" fmla="*/ 217 h 545"/>
                <a:gd name="T58" fmla="*/ 267 w 367"/>
                <a:gd name="T59" fmla="*/ 230 h 545"/>
                <a:gd name="T60" fmla="*/ 267 w 367"/>
                <a:gd name="T61" fmla="*/ 235 h 545"/>
                <a:gd name="T62" fmla="*/ 267 w 367"/>
                <a:gd name="T63" fmla="*/ 239 h 545"/>
                <a:gd name="T64" fmla="*/ 266 w 367"/>
                <a:gd name="T65" fmla="*/ 242 h 545"/>
                <a:gd name="T66" fmla="*/ 264 w 367"/>
                <a:gd name="T67" fmla="*/ 245 h 545"/>
                <a:gd name="T68" fmla="*/ 262 w 367"/>
                <a:gd name="T69" fmla="*/ 248 h 545"/>
                <a:gd name="T70" fmla="*/ 259 w 367"/>
                <a:gd name="T71" fmla="*/ 250 h 545"/>
                <a:gd name="T72" fmla="*/ 252 w 367"/>
                <a:gd name="T73" fmla="*/ 259 h 545"/>
                <a:gd name="T74" fmla="*/ 239 w 367"/>
                <a:gd name="T75" fmla="*/ 272 h 545"/>
                <a:gd name="T76" fmla="*/ 223 w 367"/>
                <a:gd name="T77" fmla="*/ 290 h 545"/>
                <a:gd name="T78" fmla="*/ 204 w 367"/>
                <a:gd name="T79" fmla="*/ 310 h 545"/>
                <a:gd name="T80" fmla="*/ 182 w 367"/>
                <a:gd name="T81" fmla="*/ 333 h 545"/>
                <a:gd name="T82" fmla="*/ 159 w 367"/>
                <a:gd name="T83" fmla="*/ 357 h 545"/>
                <a:gd name="T84" fmla="*/ 137 w 367"/>
                <a:gd name="T85" fmla="*/ 382 h 545"/>
                <a:gd name="T86" fmla="*/ 113 w 367"/>
                <a:gd name="T87" fmla="*/ 409 h 545"/>
                <a:gd name="T88" fmla="*/ 88 w 367"/>
                <a:gd name="T89" fmla="*/ 433 h 545"/>
                <a:gd name="T90" fmla="*/ 67 w 367"/>
                <a:gd name="T91" fmla="*/ 457 h 545"/>
                <a:gd name="T92" fmla="*/ 47 w 367"/>
                <a:gd name="T93" fmla="*/ 478 h 545"/>
                <a:gd name="T94" fmla="*/ 29 w 367"/>
                <a:gd name="T95" fmla="*/ 497 h 545"/>
                <a:gd name="T96" fmla="*/ 15 w 367"/>
                <a:gd name="T97" fmla="*/ 512 h 545"/>
                <a:gd name="T98" fmla="*/ 5 w 367"/>
                <a:gd name="T99" fmla="*/ 524 h 545"/>
                <a:gd name="T100" fmla="*/ 0 w 367"/>
                <a:gd name="T101" fmla="*/ 529 h 545"/>
                <a:gd name="T102" fmla="*/ 1 w 367"/>
                <a:gd name="T103" fmla="*/ 532 h 545"/>
                <a:gd name="T104" fmla="*/ 2 w 367"/>
                <a:gd name="T105" fmla="*/ 536 h 545"/>
                <a:gd name="T106" fmla="*/ 4 w 367"/>
                <a:gd name="T107" fmla="*/ 540 h 545"/>
                <a:gd name="T108" fmla="*/ 5 w 367"/>
                <a:gd name="T109" fmla="*/ 545 h 545"/>
                <a:gd name="T110" fmla="*/ 280 w 367"/>
                <a:gd name="T111" fmla="*/ 253 h 545"/>
                <a:gd name="T112" fmla="*/ 280 w 367"/>
                <a:gd name="T113" fmla="*/ 200 h 545"/>
                <a:gd name="T114" fmla="*/ 312 w 367"/>
                <a:gd name="T115" fmla="*/ 161 h 5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7"/>
                <a:gd name="T175" fmla="*/ 0 h 545"/>
                <a:gd name="T176" fmla="*/ 367 w 367"/>
                <a:gd name="T177" fmla="*/ 545 h 5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7" h="545">
                  <a:moveTo>
                    <a:pt x="312" y="161"/>
                  </a:moveTo>
                  <a:lnTo>
                    <a:pt x="288" y="92"/>
                  </a:lnTo>
                  <a:lnTo>
                    <a:pt x="367" y="9"/>
                  </a:lnTo>
                  <a:lnTo>
                    <a:pt x="361" y="6"/>
                  </a:lnTo>
                  <a:lnTo>
                    <a:pt x="355" y="4"/>
                  </a:lnTo>
                  <a:lnTo>
                    <a:pt x="350" y="2"/>
                  </a:lnTo>
                  <a:lnTo>
                    <a:pt x="347" y="0"/>
                  </a:lnTo>
                  <a:lnTo>
                    <a:pt x="340" y="7"/>
                  </a:lnTo>
                  <a:lnTo>
                    <a:pt x="330" y="18"/>
                  </a:lnTo>
                  <a:lnTo>
                    <a:pt x="318" y="30"/>
                  </a:lnTo>
                  <a:lnTo>
                    <a:pt x="305" y="44"/>
                  </a:lnTo>
                  <a:lnTo>
                    <a:pt x="292" y="58"/>
                  </a:lnTo>
                  <a:lnTo>
                    <a:pt x="281" y="71"/>
                  </a:lnTo>
                  <a:lnTo>
                    <a:pt x="271" y="81"/>
                  </a:lnTo>
                  <a:lnTo>
                    <a:pt x="264" y="87"/>
                  </a:lnTo>
                  <a:lnTo>
                    <a:pt x="271" y="104"/>
                  </a:lnTo>
                  <a:lnTo>
                    <a:pt x="278" y="125"/>
                  </a:lnTo>
                  <a:lnTo>
                    <a:pt x="286" y="145"/>
                  </a:lnTo>
                  <a:lnTo>
                    <a:pt x="288" y="153"/>
                  </a:lnTo>
                  <a:lnTo>
                    <a:pt x="290" y="158"/>
                  </a:lnTo>
                  <a:lnTo>
                    <a:pt x="290" y="162"/>
                  </a:lnTo>
                  <a:lnTo>
                    <a:pt x="288" y="167"/>
                  </a:lnTo>
                  <a:lnTo>
                    <a:pt x="286" y="171"/>
                  </a:lnTo>
                  <a:lnTo>
                    <a:pt x="283" y="173"/>
                  </a:lnTo>
                  <a:lnTo>
                    <a:pt x="278" y="178"/>
                  </a:lnTo>
                  <a:lnTo>
                    <a:pt x="272" y="186"/>
                  </a:lnTo>
                  <a:lnTo>
                    <a:pt x="266" y="192"/>
                  </a:lnTo>
                  <a:lnTo>
                    <a:pt x="266" y="204"/>
                  </a:lnTo>
                  <a:lnTo>
                    <a:pt x="267" y="217"/>
                  </a:lnTo>
                  <a:lnTo>
                    <a:pt x="267" y="230"/>
                  </a:lnTo>
                  <a:lnTo>
                    <a:pt x="267" y="235"/>
                  </a:lnTo>
                  <a:lnTo>
                    <a:pt x="267" y="239"/>
                  </a:lnTo>
                  <a:lnTo>
                    <a:pt x="266" y="242"/>
                  </a:lnTo>
                  <a:lnTo>
                    <a:pt x="264" y="245"/>
                  </a:lnTo>
                  <a:lnTo>
                    <a:pt x="262" y="248"/>
                  </a:lnTo>
                  <a:lnTo>
                    <a:pt x="259" y="250"/>
                  </a:lnTo>
                  <a:lnTo>
                    <a:pt x="252" y="259"/>
                  </a:lnTo>
                  <a:lnTo>
                    <a:pt x="239" y="272"/>
                  </a:lnTo>
                  <a:lnTo>
                    <a:pt x="223" y="290"/>
                  </a:lnTo>
                  <a:lnTo>
                    <a:pt x="204" y="310"/>
                  </a:lnTo>
                  <a:lnTo>
                    <a:pt x="182" y="333"/>
                  </a:lnTo>
                  <a:lnTo>
                    <a:pt x="159" y="357"/>
                  </a:lnTo>
                  <a:lnTo>
                    <a:pt x="137" y="382"/>
                  </a:lnTo>
                  <a:lnTo>
                    <a:pt x="113" y="409"/>
                  </a:lnTo>
                  <a:lnTo>
                    <a:pt x="88" y="433"/>
                  </a:lnTo>
                  <a:lnTo>
                    <a:pt x="67" y="457"/>
                  </a:lnTo>
                  <a:lnTo>
                    <a:pt x="47" y="478"/>
                  </a:lnTo>
                  <a:lnTo>
                    <a:pt x="29" y="497"/>
                  </a:lnTo>
                  <a:lnTo>
                    <a:pt x="15" y="512"/>
                  </a:lnTo>
                  <a:lnTo>
                    <a:pt x="5" y="524"/>
                  </a:lnTo>
                  <a:lnTo>
                    <a:pt x="0" y="529"/>
                  </a:lnTo>
                  <a:lnTo>
                    <a:pt x="1" y="532"/>
                  </a:lnTo>
                  <a:lnTo>
                    <a:pt x="2" y="536"/>
                  </a:lnTo>
                  <a:lnTo>
                    <a:pt x="4" y="540"/>
                  </a:lnTo>
                  <a:lnTo>
                    <a:pt x="5" y="545"/>
                  </a:lnTo>
                  <a:lnTo>
                    <a:pt x="280" y="253"/>
                  </a:lnTo>
                  <a:lnTo>
                    <a:pt x="280" y="200"/>
                  </a:lnTo>
                  <a:lnTo>
                    <a:pt x="312" y="161"/>
                  </a:lnTo>
                  <a:close/>
                </a:path>
              </a:pathLst>
            </a:custGeom>
            <a:solidFill>
              <a:srgbClr val="FFFFFF"/>
            </a:solidFill>
            <a:ln w="9525">
              <a:noFill/>
              <a:round/>
              <a:headEnd/>
              <a:tailEnd/>
            </a:ln>
          </p:spPr>
          <p:txBody>
            <a:bodyPr/>
            <a:lstStyle/>
            <a:p>
              <a:endParaRPr lang="en-US">
                <a:latin typeface="Cambria" pitchFamily="18" charset="0"/>
              </a:endParaRPr>
            </a:p>
          </p:txBody>
        </p:sp>
        <p:sp>
          <p:nvSpPr>
            <p:cNvPr id="26662" name="Freeform 220"/>
            <p:cNvSpPr>
              <a:spLocks/>
            </p:cNvSpPr>
            <p:nvPr/>
          </p:nvSpPr>
          <p:spPr bwMode="auto">
            <a:xfrm>
              <a:off x="1978" y="3359"/>
              <a:ext cx="13" cy="145"/>
            </a:xfrm>
            <a:custGeom>
              <a:avLst/>
              <a:gdLst>
                <a:gd name="T0" fmla="*/ 0 w 41"/>
                <a:gd name="T1" fmla="*/ 9 h 436"/>
                <a:gd name="T2" fmla="*/ 7 w 41"/>
                <a:gd name="T3" fmla="*/ 17 h 436"/>
                <a:gd name="T4" fmla="*/ 13 w 41"/>
                <a:gd name="T5" fmla="*/ 23 h 436"/>
                <a:gd name="T6" fmla="*/ 18 w 41"/>
                <a:gd name="T7" fmla="*/ 28 h 436"/>
                <a:gd name="T8" fmla="*/ 19 w 41"/>
                <a:gd name="T9" fmla="*/ 31 h 436"/>
                <a:gd name="T10" fmla="*/ 22 w 41"/>
                <a:gd name="T11" fmla="*/ 33 h 436"/>
                <a:gd name="T12" fmla="*/ 23 w 41"/>
                <a:gd name="T13" fmla="*/ 36 h 436"/>
                <a:gd name="T14" fmla="*/ 24 w 41"/>
                <a:gd name="T15" fmla="*/ 40 h 436"/>
                <a:gd name="T16" fmla="*/ 24 w 41"/>
                <a:gd name="T17" fmla="*/ 43 h 436"/>
                <a:gd name="T18" fmla="*/ 22 w 41"/>
                <a:gd name="T19" fmla="*/ 100 h 436"/>
                <a:gd name="T20" fmla="*/ 18 w 41"/>
                <a:gd name="T21" fmla="*/ 227 h 436"/>
                <a:gd name="T22" fmla="*/ 13 w 41"/>
                <a:gd name="T23" fmla="*/ 358 h 436"/>
                <a:gd name="T24" fmla="*/ 10 w 41"/>
                <a:gd name="T25" fmla="*/ 427 h 436"/>
                <a:gd name="T26" fmla="*/ 14 w 41"/>
                <a:gd name="T27" fmla="*/ 429 h 436"/>
                <a:gd name="T28" fmla="*/ 18 w 41"/>
                <a:gd name="T29" fmla="*/ 430 h 436"/>
                <a:gd name="T30" fmla="*/ 22 w 41"/>
                <a:gd name="T31" fmla="*/ 433 h 436"/>
                <a:gd name="T32" fmla="*/ 26 w 41"/>
                <a:gd name="T33" fmla="*/ 436 h 436"/>
                <a:gd name="T34" fmla="*/ 41 w 41"/>
                <a:gd name="T35" fmla="*/ 34 h 436"/>
                <a:gd name="T36" fmla="*/ 10 w 41"/>
                <a:gd name="T37" fmla="*/ 0 h 436"/>
                <a:gd name="T38" fmla="*/ 8 w 41"/>
                <a:gd name="T39" fmla="*/ 3 h 436"/>
                <a:gd name="T40" fmla="*/ 5 w 41"/>
                <a:gd name="T41" fmla="*/ 5 h 436"/>
                <a:gd name="T42" fmla="*/ 3 w 41"/>
                <a:gd name="T43" fmla="*/ 7 h 436"/>
                <a:gd name="T44" fmla="*/ 0 w 41"/>
                <a:gd name="T45" fmla="*/ 9 h 4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436"/>
                <a:gd name="T71" fmla="*/ 41 w 41"/>
                <a:gd name="T72" fmla="*/ 436 h 4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436">
                  <a:moveTo>
                    <a:pt x="0" y="9"/>
                  </a:moveTo>
                  <a:lnTo>
                    <a:pt x="7" y="17"/>
                  </a:lnTo>
                  <a:lnTo>
                    <a:pt x="13" y="23"/>
                  </a:lnTo>
                  <a:lnTo>
                    <a:pt x="18" y="28"/>
                  </a:lnTo>
                  <a:lnTo>
                    <a:pt x="19" y="31"/>
                  </a:lnTo>
                  <a:lnTo>
                    <a:pt x="22" y="33"/>
                  </a:lnTo>
                  <a:lnTo>
                    <a:pt x="23" y="36"/>
                  </a:lnTo>
                  <a:lnTo>
                    <a:pt x="24" y="40"/>
                  </a:lnTo>
                  <a:lnTo>
                    <a:pt x="24" y="43"/>
                  </a:lnTo>
                  <a:lnTo>
                    <a:pt x="22" y="100"/>
                  </a:lnTo>
                  <a:lnTo>
                    <a:pt x="18" y="227"/>
                  </a:lnTo>
                  <a:lnTo>
                    <a:pt x="13" y="358"/>
                  </a:lnTo>
                  <a:lnTo>
                    <a:pt x="10" y="427"/>
                  </a:lnTo>
                  <a:lnTo>
                    <a:pt x="14" y="429"/>
                  </a:lnTo>
                  <a:lnTo>
                    <a:pt x="18" y="430"/>
                  </a:lnTo>
                  <a:lnTo>
                    <a:pt x="22" y="433"/>
                  </a:lnTo>
                  <a:lnTo>
                    <a:pt x="26" y="436"/>
                  </a:lnTo>
                  <a:lnTo>
                    <a:pt x="41" y="34"/>
                  </a:lnTo>
                  <a:lnTo>
                    <a:pt x="10" y="0"/>
                  </a:lnTo>
                  <a:lnTo>
                    <a:pt x="8" y="3"/>
                  </a:lnTo>
                  <a:lnTo>
                    <a:pt x="5" y="5"/>
                  </a:lnTo>
                  <a:lnTo>
                    <a:pt x="3" y="7"/>
                  </a:lnTo>
                  <a:lnTo>
                    <a:pt x="0" y="9"/>
                  </a:lnTo>
                  <a:close/>
                </a:path>
              </a:pathLst>
            </a:custGeom>
            <a:solidFill>
              <a:srgbClr val="FFFFFF"/>
            </a:solidFill>
            <a:ln w="9525">
              <a:noFill/>
              <a:round/>
              <a:headEnd/>
              <a:tailEnd/>
            </a:ln>
          </p:spPr>
          <p:txBody>
            <a:bodyPr/>
            <a:lstStyle/>
            <a:p>
              <a:endParaRPr lang="en-US">
                <a:latin typeface="Cambria" pitchFamily="18" charset="0"/>
              </a:endParaRPr>
            </a:p>
          </p:txBody>
        </p:sp>
        <p:sp>
          <p:nvSpPr>
            <p:cNvPr id="26663" name="Freeform 221"/>
            <p:cNvSpPr>
              <a:spLocks/>
            </p:cNvSpPr>
            <p:nvPr/>
          </p:nvSpPr>
          <p:spPr bwMode="auto">
            <a:xfrm>
              <a:off x="2122" y="3457"/>
              <a:ext cx="54" cy="55"/>
            </a:xfrm>
            <a:custGeom>
              <a:avLst/>
              <a:gdLst>
                <a:gd name="T0" fmla="*/ 163 w 163"/>
                <a:gd name="T1" fmla="*/ 82 h 163"/>
                <a:gd name="T2" fmla="*/ 162 w 163"/>
                <a:gd name="T3" fmla="*/ 99 h 163"/>
                <a:gd name="T4" fmla="*/ 157 w 163"/>
                <a:gd name="T5" fmla="*/ 114 h 163"/>
                <a:gd name="T6" fmla="*/ 149 w 163"/>
                <a:gd name="T7" fmla="*/ 128 h 163"/>
                <a:gd name="T8" fmla="*/ 139 w 163"/>
                <a:gd name="T9" fmla="*/ 139 h 163"/>
                <a:gd name="T10" fmla="*/ 126 w 163"/>
                <a:gd name="T11" fmla="*/ 149 h 163"/>
                <a:gd name="T12" fmla="*/ 112 w 163"/>
                <a:gd name="T13" fmla="*/ 157 h 163"/>
                <a:gd name="T14" fmla="*/ 97 w 163"/>
                <a:gd name="T15" fmla="*/ 162 h 163"/>
                <a:gd name="T16" fmla="*/ 81 w 163"/>
                <a:gd name="T17" fmla="*/ 163 h 163"/>
                <a:gd name="T18" fmla="*/ 64 w 163"/>
                <a:gd name="T19" fmla="*/ 162 h 163"/>
                <a:gd name="T20" fmla="*/ 49 w 163"/>
                <a:gd name="T21" fmla="*/ 157 h 163"/>
                <a:gd name="T22" fmla="*/ 35 w 163"/>
                <a:gd name="T23" fmla="*/ 149 h 163"/>
                <a:gd name="T24" fmla="*/ 24 w 163"/>
                <a:gd name="T25" fmla="*/ 139 h 163"/>
                <a:gd name="T26" fmla="*/ 14 w 163"/>
                <a:gd name="T27" fmla="*/ 128 h 163"/>
                <a:gd name="T28" fmla="*/ 6 w 163"/>
                <a:gd name="T29" fmla="*/ 114 h 163"/>
                <a:gd name="T30" fmla="*/ 1 w 163"/>
                <a:gd name="T31" fmla="*/ 99 h 163"/>
                <a:gd name="T32" fmla="*/ 0 w 163"/>
                <a:gd name="T33" fmla="*/ 82 h 163"/>
                <a:gd name="T34" fmla="*/ 1 w 163"/>
                <a:gd name="T35" fmla="*/ 66 h 163"/>
                <a:gd name="T36" fmla="*/ 6 w 163"/>
                <a:gd name="T37" fmla="*/ 51 h 163"/>
                <a:gd name="T38" fmla="*/ 14 w 163"/>
                <a:gd name="T39" fmla="*/ 37 h 163"/>
                <a:gd name="T40" fmla="*/ 24 w 163"/>
                <a:gd name="T41" fmla="*/ 24 h 163"/>
                <a:gd name="T42" fmla="*/ 35 w 163"/>
                <a:gd name="T43" fmla="*/ 14 h 163"/>
                <a:gd name="T44" fmla="*/ 49 w 163"/>
                <a:gd name="T45" fmla="*/ 6 h 163"/>
                <a:gd name="T46" fmla="*/ 64 w 163"/>
                <a:gd name="T47" fmla="*/ 1 h 163"/>
                <a:gd name="T48" fmla="*/ 81 w 163"/>
                <a:gd name="T49" fmla="*/ 0 h 163"/>
                <a:gd name="T50" fmla="*/ 97 w 163"/>
                <a:gd name="T51" fmla="*/ 1 h 163"/>
                <a:gd name="T52" fmla="*/ 112 w 163"/>
                <a:gd name="T53" fmla="*/ 6 h 163"/>
                <a:gd name="T54" fmla="*/ 126 w 163"/>
                <a:gd name="T55" fmla="*/ 14 h 163"/>
                <a:gd name="T56" fmla="*/ 139 w 163"/>
                <a:gd name="T57" fmla="*/ 24 h 163"/>
                <a:gd name="T58" fmla="*/ 149 w 163"/>
                <a:gd name="T59" fmla="*/ 37 h 163"/>
                <a:gd name="T60" fmla="*/ 157 w 163"/>
                <a:gd name="T61" fmla="*/ 51 h 163"/>
                <a:gd name="T62" fmla="*/ 162 w 163"/>
                <a:gd name="T63" fmla="*/ 66 h 163"/>
                <a:gd name="T64" fmla="*/ 163 w 163"/>
                <a:gd name="T65" fmla="*/ 82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163"/>
                <a:gd name="T101" fmla="*/ 163 w 16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163">
                  <a:moveTo>
                    <a:pt x="163" y="82"/>
                  </a:moveTo>
                  <a:lnTo>
                    <a:pt x="162" y="99"/>
                  </a:lnTo>
                  <a:lnTo>
                    <a:pt x="157" y="114"/>
                  </a:lnTo>
                  <a:lnTo>
                    <a:pt x="149" y="128"/>
                  </a:lnTo>
                  <a:lnTo>
                    <a:pt x="139" y="139"/>
                  </a:lnTo>
                  <a:lnTo>
                    <a:pt x="126" y="149"/>
                  </a:lnTo>
                  <a:lnTo>
                    <a:pt x="112" y="157"/>
                  </a:lnTo>
                  <a:lnTo>
                    <a:pt x="97" y="162"/>
                  </a:lnTo>
                  <a:lnTo>
                    <a:pt x="81" y="163"/>
                  </a:lnTo>
                  <a:lnTo>
                    <a:pt x="64" y="162"/>
                  </a:lnTo>
                  <a:lnTo>
                    <a:pt x="49" y="157"/>
                  </a:lnTo>
                  <a:lnTo>
                    <a:pt x="35" y="149"/>
                  </a:lnTo>
                  <a:lnTo>
                    <a:pt x="24" y="139"/>
                  </a:lnTo>
                  <a:lnTo>
                    <a:pt x="14" y="128"/>
                  </a:lnTo>
                  <a:lnTo>
                    <a:pt x="6" y="114"/>
                  </a:lnTo>
                  <a:lnTo>
                    <a:pt x="1" y="99"/>
                  </a:lnTo>
                  <a:lnTo>
                    <a:pt x="0" y="82"/>
                  </a:lnTo>
                  <a:lnTo>
                    <a:pt x="1" y="66"/>
                  </a:lnTo>
                  <a:lnTo>
                    <a:pt x="6" y="51"/>
                  </a:lnTo>
                  <a:lnTo>
                    <a:pt x="14" y="37"/>
                  </a:lnTo>
                  <a:lnTo>
                    <a:pt x="24" y="24"/>
                  </a:lnTo>
                  <a:lnTo>
                    <a:pt x="35" y="14"/>
                  </a:lnTo>
                  <a:lnTo>
                    <a:pt x="49" y="6"/>
                  </a:lnTo>
                  <a:lnTo>
                    <a:pt x="64" y="1"/>
                  </a:lnTo>
                  <a:lnTo>
                    <a:pt x="81" y="0"/>
                  </a:lnTo>
                  <a:lnTo>
                    <a:pt x="97" y="1"/>
                  </a:lnTo>
                  <a:lnTo>
                    <a:pt x="112" y="6"/>
                  </a:lnTo>
                  <a:lnTo>
                    <a:pt x="126" y="14"/>
                  </a:lnTo>
                  <a:lnTo>
                    <a:pt x="139" y="24"/>
                  </a:lnTo>
                  <a:lnTo>
                    <a:pt x="149" y="37"/>
                  </a:lnTo>
                  <a:lnTo>
                    <a:pt x="157" y="51"/>
                  </a:lnTo>
                  <a:lnTo>
                    <a:pt x="162" y="66"/>
                  </a:lnTo>
                  <a:lnTo>
                    <a:pt x="163" y="82"/>
                  </a:lnTo>
                  <a:close/>
                </a:path>
              </a:pathLst>
            </a:custGeom>
            <a:solidFill>
              <a:srgbClr val="FF66FF"/>
            </a:solidFill>
            <a:ln w="9525">
              <a:noFill/>
              <a:round/>
              <a:headEnd/>
              <a:tailEnd/>
            </a:ln>
          </p:spPr>
          <p:txBody>
            <a:bodyPr/>
            <a:lstStyle/>
            <a:p>
              <a:endParaRPr lang="en-US">
                <a:latin typeface="Cambria" pitchFamily="18" charset="0"/>
              </a:endParaRPr>
            </a:p>
          </p:txBody>
        </p:sp>
      </p:grpSp>
      <p:sp>
        <p:nvSpPr>
          <p:cNvPr id="101" name="Date Placeholder 3"/>
          <p:cNvSpPr>
            <a:spLocks noGrp="1"/>
          </p:cNvSpPr>
          <p:nvPr>
            <p:ph type="dt" sz="quarter" idx="2"/>
          </p:nvPr>
        </p:nvSpPr>
        <p:spPr>
          <a:xfrm>
            <a:off x="827584"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grpSp>
        <p:nvGrpSpPr>
          <p:cNvPr id="111" name="Group 110"/>
          <p:cNvGrpSpPr/>
          <p:nvPr/>
        </p:nvGrpSpPr>
        <p:grpSpPr>
          <a:xfrm>
            <a:off x="2411760" y="2276872"/>
            <a:ext cx="4320480" cy="307777"/>
            <a:chOff x="2411760" y="2276872"/>
            <a:chExt cx="4320480" cy="307777"/>
          </a:xfrm>
        </p:grpSpPr>
        <p:grpSp>
          <p:nvGrpSpPr>
            <p:cNvPr id="110" name="Group 109"/>
            <p:cNvGrpSpPr/>
            <p:nvPr/>
          </p:nvGrpSpPr>
          <p:grpSpPr>
            <a:xfrm>
              <a:off x="2411760" y="2276872"/>
              <a:ext cx="4320480" cy="304800"/>
              <a:chOff x="2411760" y="2276872"/>
              <a:chExt cx="4320480" cy="304800"/>
            </a:xfrm>
          </p:grpSpPr>
          <p:sp>
            <p:nvSpPr>
              <p:cNvPr id="104" name="Line 5"/>
              <p:cNvSpPr>
                <a:spLocks noChangeShapeType="1"/>
              </p:cNvSpPr>
              <p:nvPr/>
            </p:nvSpPr>
            <p:spPr bwMode="auto">
              <a:xfrm flipH="1">
                <a:off x="2411760" y="2420888"/>
                <a:ext cx="1584176" cy="0"/>
              </a:xfrm>
              <a:prstGeom prst="line">
                <a:avLst/>
              </a:prstGeom>
              <a:noFill/>
              <a:ln w="19050">
                <a:solidFill>
                  <a:schemeClr val="tx1"/>
                </a:solidFill>
                <a:round/>
                <a:headEnd type="triangle" w="med" len="med"/>
                <a:tailEnd/>
              </a:ln>
            </p:spPr>
            <p:txBody>
              <a:bodyPr/>
              <a:lstStyle/>
              <a:p>
                <a:endParaRPr lang="en-US"/>
              </a:p>
            </p:txBody>
          </p:sp>
          <p:sp>
            <p:nvSpPr>
              <p:cNvPr id="106" name="Rectangle 8"/>
              <p:cNvSpPr>
                <a:spLocks noChangeArrowheads="1"/>
              </p:cNvSpPr>
              <p:nvPr/>
            </p:nvSpPr>
            <p:spPr bwMode="auto">
              <a:xfrm>
                <a:off x="4005064" y="2276872"/>
                <a:ext cx="1143000" cy="304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8" name="Line 5"/>
              <p:cNvSpPr>
                <a:spLocks noChangeShapeType="1"/>
              </p:cNvSpPr>
              <p:nvPr/>
            </p:nvSpPr>
            <p:spPr bwMode="auto">
              <a:xfrm flipH="1" flipV="1">
                <a:off x="5148064" y="2420888"/>
                <a:ext cx="1584176" cy="0"/>
              </a:xfrm>
              <a:prstGeom prst="line">
                <a:avLst/>
              </a:prstGeom>
              <a:noFill/>
              <a:ln w="19050">
                <a:solidFill>
                  <a:schemeClr val="tx1"/>
                </a:solidFill>
                <a:round/>
                <a:headEnd type="triangle" w="med" len="med"/>
                <a:tailEnd/>
              </a:ln>
            </p:spPr>
            <p:txBody>
              <a:bodyPr/>
              <a:lstStyle/>
              <a:p>
                <a:endParaRPr lang="en-US"/>
              </a:p>
            </p:txBody>
          </p:sp>
        </p:grpSp>
        <p:sp>
          <p:nvSpPr>
            <p:cNvPr id="107" name="Text Box 15"/>
            <p:cNvSpPr txBox="1">
              <a:spLocks noChangeArrowheads="1"/>
            </p:cNvSpPr>
            <p:nvPr/>
          </p:nvSpPr>
          <p:spPr bwMode="auto">
            <a:xfrm>
              <a:off x="4067944" y="2276872"/>
              <a:ext cx="1057275" cy="307777"/>
            </a:xfrm>
            <a:prstGeom prst="rect">
              <a:avLst/>
            </a:prstGeom>
            <a:noFill/>
            <a:ln w="9525">
              <a:noFill/>
              <a:miter lim="800000"/>
              <a:headEnd/>
              <a:tailEnd/>
            </a:ln>
          </p:spPr>
          <p:txBody>
            <a:bodyPr wrap="square">
              <a:spAutoFit/>
            </a:bodyPr>
            <a:lstStyle/>
            <a:p>
              <a:pPr algn="ctr" eaLnBrk="0" hangingPunct="0"/>
              <a:r>
                <a:rPr lang="en-US" altLang="zh-TW" sz="1400" dirty="0" smtClean="0">
                  <a:solidFill>
                    <a:schemeClr val="accent2"/>
                  </a:solidFill>
                  <a:latin typeface="Cambria" pitchFamily="18" charset="0"/>
                  <a:ea typeface="新細明體" charset="-120"/>
                </a:rPr>
                <a:t>secret</a:t>
              </a:r>
              <a:endParaRPr lang="en-US" altLang="zh-TW" sz="1400" dirty="0">
                <a:solidFill>
                  <a:schemeClr val="accent2"/>
                </a:solidFill>
                <a:latin typeface="Cambria" pitchFamily="18" charset="0"/>
                <a:ea typeface="新細明體" charset="-120"/>
              </a:endParaRPr>
            </a:p>
          </p:txBody>
        </p:sp>
      </p:grpSp>
      <p:sp>
        <p:nvSpPr>
          <p:cNvPr id="109" name="Text Box 177"/>
          <p:cNvSpPr txBox="1">
            <a:spLocks noChangeArrowheads="1"/>
          </p:cNvSpPr>
          <p:nvPr/>
        </p:nvSpPr>
        <p:spPr bwMode="auto">
          <a:xfrm>
            <a:off x="3707904" y="1700808"/>
            <a:ext cx="1728192" cy="525401"/>
          </a:xfrm>
          <a:prstGeom prst="rect">
            <a:avLst/>
          </a:prstGeom>
          <a:noFill/>
          <a:ln w="9525">
            <a:noFill/>
            <a:miter lim="800000"/>
            <a:headEnd/>
            <a:tailEnd/>
          </a:ln>
        </p:spPr>
        <p:txBody>
          <a:bodyPr wrap="square" lIns="90000" tIns="46800" rIns="90000" bIns="46800">
            <a:spAutoFit/>
          </a:bodyPr>
          <a:lstStyle/>
          <a:p>
            <a:pPr algn="r">
              <a:spcBef>
                <a:spcPts val="988"/>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i="1" dirty="0" smtClean="0">
                <a:latin typeface="Cambria" pitchFamily="18" charset="0"/>
              </a:rPr>
              <a:t>1. Bob sends Alice a secret in plain text</a:t>
            </a:r>
            <a:endParaRPr lang="en-GB" sz="1400" i="1" dirty="0">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left)">
                                      <p:cBhvr>
                                        <p:cTn id="16" dur="500"/>
                                        <p:tgtEl>
                                          <p:spTgt spid="1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59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6665"/>
                                        </p:tgtEl>
                                        <p:attrNameLst>
                                          <p:attrName>style.visibility</p:attrName>
                                        </p:attrNameLst>
                                      </p:cBhvr>
                                      <p:to>
                                        <p:strVal val="visible"/>
                                      </p:to>
                                    </p:set>
                                    <p:animEffect transition="in" filter="blinds(horizontal)">
                                      <p:cBhvr>
                                        <p:cTn id="25" dur="500"/>
                                        <p:tgtEl>
                                          <p:spTgt spid="26665"/>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26664"/>
                                        </p:tgtEl>
                                        <p:attrNameLst>
                                          <p:attrName>style.visibility</p:attrName>
                                        </p:attrNameLst>
                                      </p:cBhvr>
                                      <p:to>
                                        <p:strVal val="visible"/>
                                      </p:to>
                                    </p:set>
                                    <p:animEffect transition="in" filter="wipe(right)">
                                      <p:cBhvr>
                                        <p:cTn id="29" dur="500"/>
                                        <p:tgtEl>
                                          <p:spTgt spid="26664"/>
                                        </p:tgtEl>
                                      </p:cBhvr>
                                    </p:animEffect>
                                  </p:childTnLst>
                                </p:cTn>
                              </p:par>
                            </p:childTnLst>
                          </p:cTn>
                        </p:par>
                        <p:par>
                          <p:cTn id="30" fill="hold">
                            <p:stCondLst>
                              <p:cond delay="1000"/>
                            </p:stCondLst>
                            <p:childTnLst>
                              <p:par>
                                <p:cTn id="31" presetID="22" presetClass="entr" presetSubtype="2" fill="hold" grpId="1" nodeType="afterEffect">
                                  <p:stCondLst>
                                    <p:cond delay="0"/>
                                  </p:stCondLst>
                                  <p:childTnLst>
                                    <p:set>
                                      <p:cBhvr>
                                        <p:cTn id="32" dur="1" fill="hold">
                                          <p:stCondLst>
                                            <p:cond delay="0"/>
                                          </p:stCondLst>
                                        </p:cTn>
                                        <p:tgtEl>
                                          <p:spTgt spid="585868"/>
                                        </p:tgtEl>
                                        <p:attrNameLst>
                                          <p:attrName>style.visibility</p:attrName>
                                        </p:attrNameLst>
                                      </p:cBhvr>
                                      <p:to>
                                        <p:strVal val="visible"/>
                                      </p:to>
                                    </p:set>
                                    <p:animEffect transition="in" filter="wipe(right)">
                                      <p:cBhvr>
                                        <p:cTn id="33" dur="500"/>
                                        <p:tgtEl>
                                          <p:spTgt spid="585868"/>
                                        </p:tgtEl>
                                      </p:cBhvr>
                                    </p:animEffect>
                                  </p:childTnLst>
                                </p:cTn>
                              </p:par>
                            </p:childTnLst>
                          </p:cTn>
                        </p:par>
                        <p:par>
                          <p:cTn id="34" fill="hold">
                            <p:stCondLst>
                              <p:cond delay="1500"/>
                            </p:stCondLst>
                            <p:childTnLst>
                              <p:par>
                                <p:cTn id="35" presetID="22" presetClass="entr" presetSubtype="2" fill="hold" grpId="0" nodeType="afterEffect">
                                  <p:stCondLst>
                                    <p:cond delay="0"/>
                                  </p:stCondLst>
                                  <p:childTnLst>
                                    <p:set>
                                      <p:cBhvr>
                                        <p:cTn id="36" dur="1" fill="hold">
                                          <p:stCondLst>
                                            <p:cond delay="0"/>
                                          </p:stCondLst>
                                        </p:cTn>
                                        <p:tgtEl>
                                          <p:spTgt spid="26683"/>
                                        </p:tgtEl>
                                        <p:attrNameLst>
                                          <p:attrName>style.visibility</p:attrName>
                                        </p:attrNameLst>
                                      </p:cBhvr>
                                      <p:to>
                                        <p:strVal val="visible"/>
                                      </p:to>
                                    </p:set>
                                    <p:animEffect transition="in" filter="wipe(right)">
                                      <p:cBhvr>
                                        <p:cTn id="37" dur="500"/>
                                        <p:tgtEl>
                                          <p:spTgt spid="2668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85906"/>
                                        </p:tgtEl>
                                        <p:attrNameLst>
                                          <p:attrName>style.visibility</p:attrName>
                                        </p:attrNameLst>
                                      </p:cBhvr>
                                      <p:to>
                                        <p:strVal val="visible"/>
                                      </p:to>
                                    </p:set>
                                  </p:childTnLst>
                                </p:cTn>
                              </p:par>
                            </p:childTnLst>
                          </p:cTn>
                        </p:par>
                        <p:par>
                          <p:cTn id="42" fill="hold">
                            <p:stCondLst>
                              <p:cond delay="0"/>
                            </p:stCondLst>
                            <p:childTnLst>
                              <p:par>
                                <p:cTn id="43" presetID="3" presetClass="entr" presetSubtype="10" fill="hold" nodeType="afterEffect">
                                  <p:stCondLst>
                                    <p:cond delay="0"/>
                                  </p:stCondLst>
                                  <p:childTnLst>
                                    <p:set>
                                      <p:cBhvr>
                                        <p:cTn id="44" dur="1" fill="hold">
                                          <p:stCondLst>
                                            <p:cond delay="0"/>
                                          </p:stCondLst>
                                        </p:cTn>
                                        <p:tgtEl>
                                          <p:spTgt spid="26684"/>
                                        </p:tgtEl>
                                        <p:attrNameLst>
                                          <p:attrName>style.visibility</p:attrName>
                                        </p:attrNameLst>
                                      </p:cBhvr>
                                      <p:to>
                                        <p:strVal val="visible"/>
                                      </p:to>
                                    </p:set>
                                    <p:animEffect transition="in" filter="blinds(horizontal)">
                                      <p:cBhvr>
                                        <p:cTn id="45" dur="1000"/>
                                        <p:tgtEl>
                                          <p:spTgt spid="2668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8573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6646"/>
                                        </p:tgtEl>
                                        <p:attrNameLst>
                                          <p:attrName>style.visibility</p:attrName>
                                        </p:attrNameLst>
                                      </p:cBhvr>
                                      <p:to>
                                        <p:strVal val="visible"/>
                                      </p:to>
                                    </p:set>
                                    <p:animEffect transition="in" filter="blinds(horizontal)">
                                      <p:cBhvr>
                                        <p:cTn id="54" dur="500"/>
                                        <p:tgtEl>
                                          <p:spTgt spid="2664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6645"/>
                                        </p:tgtEl>
                                        <p:attrNameLst>
                                          <p:attrName>style.visibility</p:attrName>
                                        </p:attrNameLst>
                                      </p:cBhvr>
                                      <p:to>
                                        <p:strVal val="visible"/>
                                      </p:to>
                                    </p:set>
                                    <p:animEffect transition="in" filter="wipe(left)">
                                      <p:cBhvr>
                                        <p:cTn id="59" dur="500"/>
                                        <p:tgtEl>
                                          <p:spTgt spid="26645"/>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585751"/>
                                        </p:tgtEl>
                                        <p:attrNameLst>
                                          <p:attrName>style.visibility</p:attrName>
                                        </p:attrNameLst>
                                      </p:cBhvr>
                                      <p:to>
                                        <p:strVal val="visible"/>
                                      </p:to>
                                    </p:set>
                                    <p:animEffect transition="in" filter="wipe(left)">
                                      <p:cBhvr>
                                        <p:cTn id="63" dur="500"/>
                                        <p:tgtEl>
                                          <p:spTgt spid="585751"/>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6702"/>
                                        </p:tgtEl>
                                        <p:attrNameLst>
                                          <p:attrName>style.visibility</p:attrName>
                                        </p:attrNameLst>
                                      </p:cBhvr>
                                      <p:to>
                                        <p:strVal val="visible"/>
                                      </p:to>
                                    </p:set>
                                    <p:animEffect transition="in" filter="wipe(left)">
                                      <p:cBhvr>
                                        <p:cTn id="67" dur="500"/>
                                        <p:tgtEl>
                                          <p:spTgt spid="2670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85740"/>
                                        </p:tgtEl>
                                        <p:attrNameLst>
                                          <p:attrName>style.visibility</p:attrName>
                                        </p:attrNameLst>
                                      </p:cBhvr>
                                      <p:to>
                                        <p:strVal val="visible"/>
                                      </p:to>
                                    </p:set>
                                  </p:childTnLst>
                                </p:cTn>
                              </p:par>
                            </p:childTnLst>
                          </p:cTn>
                        </p:par>
                        <p:par>
                          <p:cTn id="72" fill="hold">
                            <p:stCondLst>
                              <p:cond delay="0"/>
                            </p:stCondLst>
                            <p:childTnLst>
                              <p:par>
                                <p:cTn id="73" presetID="3" presetClass="entr" presetSubtype="10" fill="hold" nodeType="afterEffect">
                                  <p:stCondLst>
                                    <p:cond delay="0"/>
                                  </p:stCondLst>
                                  <p:childTnLst>
                                    <p:set>
                                      <p:cBhvr>
                                        <p:cTn id="74" dur="1" fill="hold">
                                          <p:stCondLst>
                                            <p:cond delay="0"/>
                                          </p:stCondLst>
                                        </p:cTn>
                                        <p:tgtEl>
                                          <p:spTgt spid="26703"/>
                                        </p:tgtEl>
                                        <p:attrNameLst>
                                          <p:attrName>style.visibility</p:attrName>
                                        </p:attrNameLst>
                                      </p:cBhvr>
                                      <p:to>
                                        <p:strVal val="visible"/>
                                      </p:to>
                                    </p:set>
                                    <p:animEffect transition="in" filter="blinds(horizontal)">
                                      <p:cBhvr>
                                        <p:cTn id="75" dur="500"/>
                                        <p:tgtEl>
                                          <p:spTgt spid="26703"/>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585910"/>
                                        </p:tgtEl>
                                        <p:attrNameLst>
                                          <p:attrName>style.visibility</p:attrName>
                                        </p:attrNameLst>
                                      </p:cBhvr>
                                      <p:to>
                                        <p:strVal val="visible"/>
                                      </p:to>
                                    </p:set>
                                    <p:anim calcmode="lin" valueType="num">
                                      <p:cBhvr additive="base">
                                        <p:cTn id="80" dur="500" fill="hold"/>
                                        <p:tgtEl>
                                          <p:spTgt spid="585910"/>
                                        </p:tgtEl>
                                        <p:attrNameLst>
                                          <p:attrName>ppt_x</p:attrName>
                                        </p:attrNameLst>
                                      </p:cBhvr>
                                      <p:tavLst>
                                        <p:tav tm="0">
                                          <p:val>
                                            <p:strVal val="#ppt_x"/>
                                          </p:val>
                                        </p:tav>
                                        <p:tav tm="100000">
                                          <p:val>
                                            <p:strVal val="#ppt_x"/>
                                          </p:val>
                                        </p:tav>
                                      </p:tavLst>
                                    </p:anim>
                                    <p:anim calcmode="lin" valueType="num">
                                      <p:cBhvr additive="base">
                                        <p:cTn id="81" dur="500" fill="hold"/>
                                        <p:tgtEl>
                                          <p:spTgt spid="5859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9" grpId="0"/>
      <p:bldP spid="585740" grpId="0"/>
      <p:bldP spid="585751" grpId="0" animBg="1"/>
      <p:bldP spid="26702" grpId="0" animBg="1"/>
      <p:bldP spid="585868" grpId="1" animBg="1"/>
      <p:bldP spid="26683" grpId="0" animBg="1"/>
      <p:bldP spid="585905" grpId="0"/>
      <p:bldP spid="585906" grpId="0"/>
      <p:bldP spid="585910" grpId="0"/>
      <p:bldP spid="26664" grpId="0" animBg="1"/>
      <p:bldP spid="26645" grpId="0" animBg="1"/>
      <p:bldP spid="10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11B5D83B-5CF9-41C8-AE66-8CD380DF3530}" type="slidenum">
              <a:rPr lang="zh-TW" altLang="en-US"/>
              <a:pPr>
                <a:defRPr/>
              </a:pPr>
              <a:t>24</a:t>
            </a:fld>
            <a:r>
              <a:rPr lang="en-US" altLang="zh-TW"/>
              <a:t> </a:t>
            </a:r>
          </a:p>
        </p:txBody>
      </p:sp>
      <p:sp>
        <p:nvSpPr>
          <p:cNvPr id="27652" name="Rectangle 2"/>
          <p:cNvSpPr>
            <a:spLocks noGrp="1" noChangeArrowheads="1"/>
          </p:cNvSpPr>
          <p:nvPr>
            <p:ph type="title"/>
          </p:nvPr>
        </p:nvSpPr>
        <p:spPr/>
        <p:txBody>
          <a:bodyPr/>
          <a:lstStyle/>
          <a:p>
            <a:pPr eaLnBrk="1" hangingPunct="1"/>
            <a:r>
              <a:rPr lang="en-US" altLang="zh-TW" smtClean="0">
                <a:ea typeface="新細明體" charset="-120"/>
              </a:rPr>
              <a:t>Digital Certificate</a:t>
            </a:r>
          </a:p>
        </p:txBody>
      </p:sp>
      <p:sp>
        <p:nvSpPr>
          <p:cNvPr id="27653" name="Rectangle 3"/>
          <p:cNvSpPr>
            <a:spLocks noGrp="1" noChangeArrowheads="1"/>
          </p:cNvSpPr>
          <p:nvPr>
            <p:ph type="body" idx="1"/>
          </p:nvPr>
        </p:nvSpPr>
        <p:spPr>
          <a:xfrm>
            <a:off x="395288" y="1484313"/>
            <a:ext cx="8134350" cy="4392612"/>
          </a:xfrm>
          <a:noFill/>
        </p:spPr>
        <p:txBody>
          <a:bodyPr/>
          <a:lstStyle/>
          <a:p>
            <a:pPr eaLnBrk="1" hangingPunct="1"/>
            <a:r>
              <a:rPr lang="en-US" altLang="zh-TW" u="sng" dirty="0" smtClean="0">
                <a:ea typeface="新細明體" charset="-120"/>
              </a:rPr>
              <a:t>Public key approach seems good, </a:t>
            </a:r>
            <a:r>
              <a:rPr lang="en-US" altLang="zh-TW" b="1" u="sng" dirty="0" smtClean="0">
                <a:ea typeface="新細明體" charset="-120"/>
              </a:rPr>
              <a:t>but</a:t>
            </a:r>
            <a:endParaRPr lang="en-US" altLang="zh-TW" b="1" dirty="0" smtClean="0">
              <a:ea typeface="新細明體" charset="-120"/>
            </a:endParaRPr>
          </a:p>
          <a:p>
            <a:pPr lvl="1" eaLnBrk="1" hangingPunct="1"/>
            <a:r>
              <a:rPr lang="en-US" altLang="zh-TW" dirty="0" smtClean="0">
                <a:ea typeface="新細明體" charset="-120"/>
              </a:rPr>
              <a:t>Someone could provide a </a:t>
            </a:r>
            <a:r>
              <a:rPr lang="en-US" altLang="zh-TW" b="1" dirty="0" smtClean="0">
                <a:ea typeface="新細明體" charset="-120"/>
              </a:rPr>
              <a:t>false public key</a:t>
            </a:r>
            <a:r>
              <a:rPr lang="en-US" altLang="zh-TW" dirty="0" smtClean="0">
                <a:ea typeface="新細明體" charset="-120"/>
              </a:rPr>
              <a:t>. How to verify the public key is really Alice's ? </a:t>
            </a:r>
          </a:p>
          <a:p>
            <a:pPr lvl="1" eaLnBrk="1" hangingPunct="1"/>
            <a:r>
              <a:rPr lang="en-US" altLang="zh-TW" dirty="0" smtClean="0">
                <a:ea typeface="新細明體" charset="-120"/>
              </a:rPr>
              <a:t>A </a:t>
            </a:r>
            <a:r>
              <a:rPr lang="en-US" altLang="zh-TW" i="1" dirty="0" smtClean="0">
                <a:solidFill>
                  <a:schemeClr val="tx2"/>
                </a:solidFill>
                <a:ea typeface="新細明體" charset="-120"/>
              </a:rPr>
              <a:t>Digital certificate</a:t>
            </a:r>
            <a:r>
              <a:rPr lang="en-US" altLang="zh-TW" dirty="0" smtClean="0">
                <a:ea typeface="新細明體" charset="-120"/>
              </a:rPr>
              <a:t> is used</a:t>
            </a:r>
          </a:p>
          <a:p>
            <a:pPr lvl="2" eaLnBrk="1" hangingPunct="1"/>
            <a:r>
              <a:rPr lang="en-US" altLang="zh-TW" dirty="0" smtClean="0">
                <a:ea typeface="新細明體" charset="-120"/>
              </a:rPr>
              <a:t>A user can apply a digital certificate from a </a:t>
            </a:r>
            <a:r>
              <a:rPr lang="en-US" altLang="zh-TW" i="1" dirty="0" smtClean="0">
                <a:solidFill>
                  <a:schemeClr val="accent2"/>
                </a:solidFill>
                <a:ea typeface="新細明體" charset="-120"/>
              </a:rPr>
              <a:t>Certificate Authority</a:t>
            </a:r>
            <a:r>
              <a:rPr lang="en-US" altLang="zh-TW" dirty="0" smtClean="0">
                <a:ea typeface="新細明體" charset="-120"/>
              </a:rPr>
              <a:t> (CA). The CA issues the user a certificate and an associate private key. The user can post the certificate to public and keep the private key for himself.</a:t>
            </a:r>
          </a:p>
          <a:p>
            <a:pPr lvl="2" eaLnBrk="1" hangingPunct="1"/>
            <a:r>
              <a:rPr lang="en-US" altLang="zh-TW" dirty="0" smtClean="0">
                <a:ea typeface="新細明體" charset="-120"/>
              </a:rPr>
              <a:t>A certificate is a digital document containing the user's ID information and public key, and bearing the signature of the CA.</a:t>
            </a:r>
          </a:p>
          <a:p>
            <a:pPr lvl="2" eaLnBrk="1" hangingPunct="1"/>
            <a:r>
              <a:rPr lang="en-US" altLang="zh-TW" dirty="0">
                <a:ea typeface="新細明體" charset="-120"/>
              </a:rPr>
              <a:t>A</a:t>
            </a:r>
            <a:r>
              <a:rPr lang="en-US" altLang="zh-TW" dirty="0" smtClean="0">
                <a:ea typeface="新細明體" charset="-120"/>
              </a:rPr>
              <a:t> recipient can use </a:t>
            </a:r>
            <a:r>
              <a:rPr lang="en-US" altLang="zh-TW" u="sng" dirty="0" smtClean="0">
                <a:ea typeface="新細明體" charset="-120"/>
              </a:rPr>
              <a:t>the CA's public key</a:t>
            </a:r>
            <a:r>
              <a:rPr lang="en-US" altLang="zh-TW" dirty="0" smtClean="0">
                <a:ea typeface="新細明體" charset="-120"/>
              </a:rPr>
              <a:t> to verify if a received certificate is a genuine one and save the sender's public key for future use.</a:t>
            </a:r>
          </a:p>
          <a:p>
            <a:pPr lvl="2" eaLnBrk="1" hangingPunct="1"/>
            <a:r>
              <a:rPr lang="en-US" altLang="zh-TW" dirty="0" smtClean="0">
                <a:ea typeface="新細明體" charset="-120"/>
              </a:rPr>
              <a:t>With the sender's public key, the recipient can send an </a:t>
            </a:r>
            <a:r>
              <a:rPr lang="en-US" altLang="zh-TW" smtClean="0">
                <a:ea typeface="新細明體" charset="-120"/>
              </a:rPr>
              <a:t>encrypted reply.</a:t>
            </a:r>
            <a:endParaRPr lang="en-US" altLang="zh-TW" dirty="0" smtClean="0">
              <a:ea typeface="新細明體" charset="-120"/>
            </a:endParaRPr>
          </a:p>
          <a:p>
            <a:pPr lvl="1" eaLnBrk="1" hangingPunct="1"/>
            <a:r>
              <a:rPr lang="en-US" altLang="zh-TW" dirty="0" smtClean="0">
                <a:ea typeface="新細明體" charset="-120"/>
              </a:rPr>
              <a:t>NB: CA charges fees for certificates</a:t>
            </a:r>
          </a:p>
        </p:txBody>
      </p:sp>
      <p:pic>
        <p:nvPicPr>
          <p:cNvPr id="27654" name="Picture 6"/>
          <p:cNvPicPr>
            <a:picLocks noChangeAspect="1" noChangeArrowheads="1"/>
          </p:cNvPicPr>
          <p:nvPr/>
        </p:nvPicPr>
        <p:blipFill>
          <a:blip r:embed="rId3" cstate="print"/>
          <a:srcRect/>
          <a:stretch>
            <a:fillRect/>
          </a:stretch>
        </p:blipFill>
        <p:spPr bwMode="auto">
          <a:xfrm>
            <a:off x="4716016" y="4968949"/>
            <a:ext cx="3228975" cy="1762125"/>
          </a:xfrm>
          <a:prstGeom prst="rect">
            <a:avLst/>
          </a:prstGeom>
          <a:noFill/>
          <a:ln w="9525">
            <a:noFill/>
            <a:miter lim="800000"/>
            <a:headEnd/>
            <a:tailEnd/>
          </a:ln>
        </p:spPr>
      </p:pic>
      <p:sp>
        <p:nvSpPr>
          <p:cNvPr id="7"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1905000" cy="457200"/>
          </a:xfrm>
          <a:prstGeom prst="rect">
            <a:avLst/>
          </a:prstGeom>
        </p:spPr>
        <p:txBody>
          <a:bodyPr/>
          <a:lstStyle/>
          <a:p>
            <a:fld id="{AF51FBA5-9904-4643-8952-F581CB8037BA}" type="slidenum">
              <a:rPr lang="zh-CN" altLang="en-US"/>
              <a:pPr/>
              <a:t>25</a:t>
            </a:fld>
            <a:endParaRPr lang="en-US" altLang="zh-CN"/>
          </a:p>
        </p:txBody>
      </p:sp>
      <p:sp>
        <p:nvSpPr>
          <p:cNvPr id="975874" name="Rectangle 2"/>
          <p:cNvSpPr>
            <a:spLocks noGrp="1" noChangeArrowheads="1"/>
          </p:cNvSpPr>
          <p:nvPr>
            <p:ph type="title"/>
          </p:nvPr>
        </p:nvSpPr>
        <p:spPr/>
        <p:txBody>
          <a:bodyPr/>
          <a:lstStyle/>
          <a:p>
            <a:r>
              <a:rPr lang="en-US" dirty="0" smtClean="0"/>
              <a:t>Format of a Digital Certificate</a:t>
            </a:r>
            <a:endParaRPr lang="en-US" dirty="0"/>
          </a:p>
        </p:txBody>
      </p:sp>
      <p:sp>
        <p:nvSpPr>
          <p:cNvPr id="975875" name="Rectangle 3"/>
          <p:cNvSpPr>
            <a:spLocks noGrp="1" noChangeArrowheads="1"/>
          </p:cNvSpPr>
          <p:nvPr>
            <p:ph type="body" idx="1"/>
          </p:nvPr>
        </p:nvSpPr>
        <p:spPr>
          <a:xfrm>
            <a:off x="683568" y="1556792"/>
            <a:ext cx="7970838" cy="4608512"/>
          </a:xfrm>
        </p:spPr>
        <p:txBody>
          <a:bodyPr/>
          <a:lstStyle/>
          <a:p>
            <a:pPr>
              <a:lnSpc>
                <a:spcPct val="90000"/>
              </a:lnSpc>
              <a:buFontTx/>
              <a:buNone/>
            </a:pPr>
            <a:r>
              <a:rPr lang="en-US" sz="1800" dirty="0" smtClean="0"/>
              <a:t>A </a:t>
            </a:r>
            <a:r>
              <a:rPr lang="en-US" sz="1800" dirty="0"/>
              <a:t>certificate has two parts: </a:t>
            </a:r>
            <a:r>
              <a:rPr lang="en-US" sz="1800" b="1" dirty="0"/>
              <a:t>data</a:t>
            </a:r>
            <a:r>
              <a:rPr lang="en-US" sz="1800" dirty="0"/>
              <a:t>, and CA’s </a:t>
            </a:r>
            <a:r>
              <a:rPr lang="en-US" sz="1800" b="1" dirty="0"/>
              <a:t>signature</a:t>
            </a:r>
            <a:r>
              <a:rPr lang="en-US" sz="1800" dirty="0"/>
              <a:t>.</a:t>
            </a:r>
          </a:p>
          <a:p>
            <a:pPr>
              <a:lnSpc>
                <a:spcPct val="90000"/>
              </a:lnSpc>
              <a:buFontTx/>
              <a:buNone/>
            </a:pPr>
            <a:r>
              <a:rPr lang="en-US" sz="1800" dirty="0"/>
              <a:t>The data part </a:t>
            </a:r>
            <a:r>
              <a:rPr lang="en-US" sz="1800" dirty="0" smtClean="0"/>
              <a:t>contains information about the person who requests the cert:</a:t>
            </a:r>
            <a:endParaRPr lang="en-US" sz="1800" dirty="0"/>
          </a:p>
          <a:p>
            <a:pPr lvl="1">
              <a:lnSpc>
                <a:spcPct val="90000"/>
              </a:lnSpc>
            </a:pPr>
            <a:r>
              <a:rPr lang="en-US" sz="1600" dirty="0"/>
              <a:t>version no. of X.509 standard, serial no. of the certificate (unique to a CA) </a:t>
            </a:r>
          </a:p>
          <a:p>
            <a:pPr lvl="1">
              <a:lnSpc>
                <a:spcPct val="90000"/>
              </a:lnSpc>
            </a:pPr>
            <a:r>
              <a:rPr lang="en-US" sz="1600" dirty="0" smtClean="0"/>
              <a:t>distinguished </a:t>
            </a:r>
            <a:r>
              <a:rPr lang="en-US" sz="1600" dirty="0"/>
              <a:t>name of </a:t>
            </a:r>
            <a:r>
              <a:rPr lang="en-US" sz="1600" dirty="0" smtClean="0"/>
              <a:t>CA </a:t>
            </a:r>
            <a:r>
              <a:rPr lang="en-US" sz="1600" dirty="0"/>
              <a:t>and the </a:t>
            </a:r>
            <a:r>
              <a:rPr lang="en-US" sz="1600" dirty="0" smtClean="0"/>
              <a:t>name of subject </a:t>
            </a:r>
            <a:r>
              <a:rPr lang="en-US" sz="1600" dirty="0"/>
              <a:t>(in X.500 format)</a:t>
            </a:r>
          </a:p>
          <a:p>
            <a:pPr lvl="1">
              <a:lnSpc>
                <a:spcPct val="90000"/>
              </a:lnSpc>
            </a:pPr>
            <a:r>
              <a:rPr lang="en-US" sz="1600" dirty="0"/>
              <a:t>valid period</a:t>
            </a:r>
          </a:p>
          <a:p>
            <a:pPr lvl="1">
              <a:lnSpc>
                <a:spcPct val="90000"/>
              </a:lnSpc>
            </a:pPr>
            <a:r>
              <a:rPr lang="en-US" sz="1600" dirty="0"/>
              <a:t>signature algorithm used by the CA (</a:t>
            </a:r>
            <a:r>
              <a:rPr lang="en-US" sz="1600" dirty="0" err="1"/>
              <a:t>e.g</a:t>
            </a:r>
            <a:r>
              <a:rPr lang="en-US" sz="1600" dirty="0"/>
              <a:t>, PKCS #1 MD5 with RSA Encryption) </a:t>
            </a:r>
          </a:p>
          <a:p>
            <a:pPr lvl="1">
              <a:lnSpc>
                <a:spcPct val="90000"/>
              </a:lnSpc>
            </a:pPr>
            <a:r>
              <a:rPr lang="en-US" sz="1600" dirty="0" smtClean="0">
                <a:solidFill>
                  <a:srgbClr val="FF0000"/>
                </a:solidFill>
              </a:rPr>
              <a:t>public </a:t>
            </a:r>
            <a:r>
              <a:rPr lang="en-US" sz="1600" dirty="0">
                <a:solidFill>
                  <a:srgbClr val="FF0000"/>
                </a:solidFill>
              </a:rPr>
              <a:t>key </a:t>
            </a:r>
            <a:r>
              <a:rPr lang="en-US" sz="1600" dirty="0" smtClean="0">
                <a:solidFill>
                  <a:srgbClr val="FF0000"/>
                </a:solidFill>
              </a:rPr>
              <a:t>of the subject being certified</a:t>
            </a:r>
            <a:endParaRPr lang="en-US" sz="1600" dirty="0">
              <a:solidFill>
                <a:srgbClr val="FF0000"/>
              </a:solidFill>
            </a:endParaRPr>
          </a:p>
          <a:p>
            <a:pPr lvl="1">
              <a:lnSpc>
                <a:spcPct val="90000"/>
              </a:lnSpc>
            </a:pPr>
            <a:r>
              <a:rPr lang="en-US" sz="1600" dirty="0"/>
              <a:t>Special extensions (optional)</a:t>
            </a:r>
          </a:p>
          <a:p>
            <a:pPr>
              <a:lnSpc>
                <a:spcPct val="90000"/>
              </a:lnSpc>
              <a:buFontTx/>
              <a:buNone/>
            </a:pPr>
            <a:endParaRPr lang="en-US" sz="1800" dirty="0" smtClean="0"/>
          </a:p>
          <a:p>
            <a:pPr>
              <a:lnSpc>
                <a:spcPct val="90000"/>
              </a:lnSpc>
              <a:buFontTx/>
              <a:buNone/>
            </a:pPr>
            <a:r>
              <a:rPr lang="en-US" sz="1800" dirty="0" smtClean="0"/>
              <a:t>The </a:t>
            </a:r>
            <a:r>
              <a:rPr lang="en-US" sz="1800" dirty="0"/>
              <a:t>signature of </a:t>
            </a:r>
            <a:r>
              <a:rPr lang="en-US" sz="1800" dirty="0" smtClean="0"/>
              <a:t>CA: </a:t>
            </a:r>
          </a:p>
          <a:p>
            <a:pPr lvl="1">
              <a:lnSpc>
                <a:spcPct val="90000"/>
              </a:lnSpc>
            </a:pPr>
            <a:r>
              <a:rPr lang="en-US" sz="1600" dirty="0" smtClean="0">
                <a:solidFill>
                  <a:srgbClr val="FF0000"/>
                </a:solidFill>
              </a:rPr>
              <a:t>Signature </a:t>
            </a:r>
            <a:r>
              <a:rPr lang="en-US" sz="1600" dirty="0">
                <a:solidFill>
                  <a:srgbClr val="FF0000"/>
                </a:solidFill>
              </a:rPr>
              <a:t>algorithm </a:t>
            </a:r>
            <a:r>
              <a:rPr lang="en-US" sz="1600" dirty="0" smtClean="0">
                <a:solidFill>
                  <a:srgbClr val="FF0000"/>
                </a:solidFill>
              </a:rPr>
              <a:t>and CA’s signature </a:t>
            </a:r>
            <a:r>
              <a:rPr lang="en-US" sz="1600" dirty="0">
                <a:solidFill>
                  <a:srgbClr val="FF0000"/>
                </a:solidFill>
              </a:rPr>
              <a:t>of </a:t>
            </a:r>
            <a:r>
              <a:rPr lang="en-US" sz="1600" dirty="0" smtClean="0">
                <a:solidFill>
                  <a:srgbClr val="FF0000"/>
                </a:solidFill>
              </a:rPr>
              <a:t>this certificate</a:t>
            </a:r>
            <a:r>
              <a:rPr lang="en-US" sz="1600" dirty="0" smtClean="0"/>
              <a:t>. </a:t>
            </a:r>
            <a:endParaRPr lang="en-US" sz="1600" dirty="0" smtClean="0"/>
          </a:p>
          <a:p>
            <a:pPr marL="457200" lvl="1" indent="0">
              <a:lnSpc>
                <a:spcPct val="90000"/>
              </a:lnSpc>
              <a:buNone/>
            </a:pPr>
            <a:endParaRPr lang="en-US" sz="1600" dirty="0" smtClean="0"/>
          </a:p>
          <a:p>
            <a:pPr marL="457200" lvl="1" indent="0">
              <a:lnSpc>
                <a:spcPct val="90000"/>
              </a:lnSpc>
              <a:buNone/>
            </a:pPr>
            <a:r>
              <a:rPr lang="en-US" sz="1600" dirty="0" smtClean="0"/>
              <a:t>N.B. </a:t>
            </a:r>
            <a:r>
              <a:rPr lang="en-US" sz="1600" dirty="0" smtClean="0"/>
              <a:t>Anyone </a:t>
            </a:r>
            <a:r>
              <a:rPr lang="en-US" sz="1600" dirty="0"/>
              <a:t>receiving the certificate can use the signature algorithm and CA's </a:t>
            </a:r>
            <a:r>
              <a:rPr lang="en-US" sz="1600" dirty="0" err="1"/>
              <a:t>PublicKey</a:t>
            </a:r>
            <a:r>
              <a:rPr lang="en-US" sz="1600" dirty="0"/>
              <a:t> to verify it. </a:t>
            </a:r>
            <a:r>
              <a:rPr lang="en-US" sz="1600" dirty="0" err="1" smtClean="0"/>
              <a:t>PublicKeys</a:t>
            </a:r>
            <a:r>
              <a:rPr lang="en-US" sz="1600" dirty="0" smtClean="0"/>
              <a:t> </a:t>
            </a:r>
            <a:r>
              <a:rPr lang="en-US" sz="1600" dirty="0"/>
              <a:t>of the CA is </a:t>
            </a:r>
            <a:r>
              <a:rPr lang="en-US" sz="1600" dirty="0" smtClean="0"/>
              <a:t>pre-loaded in </a:t>
            </a:r>
            <a:r>
              <a:rPr lang="en-US" sz="1600" i="1" dirty="0"/>
              <a:t>outlook</a:t>
            </a:r>
            <a:r>
              <a:rPr lang="en-US" sz="1600" dirty="0"/>
              <a:t>.</a:t>
            </a:r>
          </a:p>
        </p:txBody>
      </p:sp>
    </p:spTree>
    <p:extLst>
      <p:ext uri="{BB962C8B-B14F-4D97-AF65-F5344CB8AC3E}">
        <p14:creationId xmlns:p14="http://schemas.microsoft.com/office/powerpoint/2010/main" val="3222439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1905000" cy="457200"/>
          </a:xfrm>
          <a:prstGeom prst="rect">
            <a:avLst/>
          </a:prstGeom>
        </p:spPr>
        <p:txBody>
          <a:bodyPr/>
          <a:lstStyle/>
          <a:p>
            <a:fld id="{7E3D79E1-3D0E-4FD2-8C24-BA02BEA0EFC8}" type="slidenum">
              <a:rPr lang="zh-CN" altLang="en-US"/>
              <a:pPr/>
              <a:t>26</a:t>
            </a:fld>
            <a:endParaRPr lang="en-US" altLang="zh-CN"/>
          </a:p>
        </p:txBody>
      </p:sp>
      <p:sp>
        <p:nvSpPr>
          <p:cNvPr id="977922" name="Rectangle 2"/>
          <p:cNvSpPr>
            <a:spLocks noGrp="1" noChangeArrowheads="1"/>
          </p:cNvSpPr>
          <p:nvPr>
            <p:ph type="title"/>
          </p:nvPr>
        </p:nvSpPr>
        <p:spPr/>
        <p:txBody>
          <a:bodyPr/>
          <a:lstStyle/>
          <a:p>
            <a:r>
              <a:rPr lang="en-US"/>
              <a:t>A Sample Certificate </a:t>
            </a:r>
          </a:p>
        </p:txBody>
      </p:sp>
      <p:sp>
        <p:nvSpPr>
          <p:cNvPr id="977923" name="Rectangle 3"/>
          <p:cNvSpPr>
            <a:spLocks noGrp="1" noChangeArrowheads="1"/>
          </p:cNvSpPr>
          <p:nvPr>
            <p:ph type="body" idx="1"/>
          </p:nvPr>
        </p:nvSpPr>
        <p:spPr>
          <a:xfrm>
            <a:off x="685800" y="1470025"/>
            <a:ext cx="7772400" cy="4625975"/>
          </a:xfrm>
        </p:spPr>
        <p:txBody>
          <a:bodyPr/>
          <a:lstStyle/>
          <a:p>
            <a:pPr>
              <a:lnSpc>
                <a:spcPct val="80000"/>
              </a:lnSpc>
              <a:buFontTx/>
              <a:buNone/>
            </a:pPr>
            <a:r>
              <a:rPr lang="en-US" sz="2000" b="1" dirty="0"/>
              <a:t>This is a certificate issued by Ace CA:</a:t>
            </a:r>
            <a:endParaRPr lang="en-US" sz="2000" b="1" u="sng" dirty="0"/>
          </a:p>
          <a:p>
            <a:pPr>
              <a:lnSpc>
                <a:spcPct val="80000"/>
              </a:lnSpc>
              <a:buFontTx/>
              <a:buNone/>
            </a:pPr>
            <a:r>
              <a:rPr lang="en-US" sz="1400" u="sng" dirty="0"/>
              <a:t>Data</a:t>
            </a:r>
          </a:p>
          <a:p>
            <a:pPr>
              <a:lnSpc>
                <a:spcPct val="80000"/>
              </a:lnSpc>
              <a:buFontTx/>
              <a:buNone/>
            </a:pPr>
            <a:r>
              <a:rPr lang="en-US" sz="1400" dirty="0" smtClean="0"/>
              <a:t>	Version</a:t>
            </a:r>
            <a:r>
              <a:rPr lang="en-US" sz="1400" dirty="0"/>
              <a:t>: v1 (0x0)</a:t>
            </a:r>
          </a:p>
          <a:p>
            <a:pPr>
              <a:lnSpc>
                <a:spcPct val="80000"/>
              </a:lnSpc>
              <a:buFontTx/>
              <a:buNone/>
            </a:pPr>
            <a:r>
              <a:rPr lang="en-US" sz="1400" dirty="0" smtClean="0"/>
              <a:t>	Serial </a:t>
            </a:r>
            <a:r>
              <a:rPr lang="en-US" sz="1400" dirty="0"/>
              <a:t>Number: 1 (0x1)</a:t>
            </a:r>
          </a:p>
          <a:p>
            <a:pPr>
              <a:lnSpc>
                <a:spcPct val="80000"/>
              </a:lnSpc>
              <a:buFontTx/>
              <a:buNone/>
            </a:pPr>
            <a:r>
              <a:rPr lang="en-US" sz="1400" dirty="0" smtClean="0"/>
              <a:t>	Signature </a:t>
            </a:r>
            <a:r>
              <a:rPr lang="en-US" sz="1400" dirty="0"/>
              <a:t>Algorithm: PKCS #1 MD5 With RSA Encryption</a:t>
            </a:r>
          </a:p>
          <a:p>
            <a:pPr>
              <a:lnSpc>
                <a:spcPct val="80000"/>
              </a:lnSpc>
              <a:buFontTx/>
              <a:buNone/>
            </a:pPr>
            <a:r>
              <a:rPr lang="en-US" sz="1400" dirty="0" smtClean="0"/>
              <a:t>	Issuer</a:t>
            </a:r>
            <a:r>
              <a:rPr lang="en-US" sz="1400" dirty="0"/>
              <a:t>: OU=Ace Certificate Authority, O=Ace Ltd, C=US</a:t>
            </a:r>
          </a:p>
          <a:p>
            <a:pPr>
              <a:lnSpc>
                <a:spcPct val="80000"/>
              </a:lnSpc>
              <a:buFontTx/>
              <a:buNone/>
            </a:pPr>
            <a:r>
              <a:rPr lang="en-US" sz="1400" dirty="0" smtClean="0"/>
              <a:t>	Validity</a:t>
            </a:r>
            <a:r>
              <a:rPr lang="en-US" sz="1400" dirty="0"/>
              <a:t>:  Not Before: Fri Nov 15 00:24:11 1996</a:t>
            </a:r>
          </a:p>
          <a:p>
            <a:pPr>
              <a:lnSpc>
                <a:spcPct val="80000"/>
              </a:lnSpc>
              <a:buFontTx/>
              <a:buNone/>
            </a:pPr>
            <a:r>
              <a:rPr lang="en-US" sz="1400" dirty="0"/>
              <a:t>         	Not  After: Sat Nov 15 00:24:11 1997</a:t>
            </a:r>
          </a:p>
          <a:p>
            <a:pPr>
              <a:lnSpc>
                <a:spcPct val="80000"/>
              </a:lnSpc>
              <a:buFontTx/>
              <a:buNone/>
            </a:pPr>
            <a:r>
              <a:rPr lang="en-US" sz="1400" dirty="0" smtClean="0"/>
              <a:t>	Subject</a:t>
            </a:r>
            <a:r>
              <a:rPr lang="en-US" sz="1400" dirty="0"/>
              <a:t>: CN=Jane Doe, O=Ace Industry, C=US</a:t>
            </a:r>
          </a:p>
          <a:p>
            <a:pPr>
              <a:lnSpc>
                <a:spcPct val="80000"/>
              </a:lnSpc>
              <a:buFontTx/>
              <a:buNone/>
            </a:pPr>
            <a:r>
              <a:rPr lang="en-US" sz="1400" dirty="0" smtClean="0"/>
              <a:t>	Subject </a:t>
            </a:r>
            <a:r>
              <a:rPr lang="en-US" sz="1400" dirty="0"/>
              <a:t>Public Key Info:</a:t>
            </a:r>
          </a:p>
          <a:p>
            <a:pPr>
              <a:lnSpc>
                <a:spcPct val="80000"/>
              </a:lnSpc>
              <a:buFontTx/>
              <a:buNone/>
            </a:pPr>
            <a:r>
              <a:rPr lang="en-US" sz="1400" dirty="0" smtClean="0"/>
              <a:t>	Algorithm</a:t>
            </a:r>
            <a:r>
              <a:rPr lang="en-US" sz="1400" dirty="0"/>
              <a:t>: PKCS #1 RSA Encryption</a:t>
            </a:r>
          </a:p>
          <a:p>
            <a:pPr>
              <a:lnSpc>
                <a:spcPct val="80000"/>
              </a:lnSpc>
              <a:buFontTx/>
              <a:buNone/>
            </a:pPr>
            <a:r>
              <a:rPr lang="en-US" sz="1400" dirty="0" smtClean="0"/>
              <a:t>	Public </a:t>
            </a:r>
            <a:r>
              <a:rPr lang="en-US" sz="1400" dirty="0"/>
              <a:t>Key: </a:t>
            </a:r>
            <a:r>
              <a:rPr lang="en-US" sz="1400" dirty="0" smtClean="0"/>
              <a:t> 00:d0:e5:60:7c:82:19:14:cf:38</a:t>
            </a:r>
            <a:r>
              <a:rPr lang="en-US" sz="1400" dirty="0"/>
              <a:t>: F7:5b:f7:35:4e:14:41:2b:ec:24:</a:t>
            </a:r>
          </a:p>
          <a:p>
            <a:pPr>
              <a:lnSpc>
                <a:spcPct val="80000"/>
              </a:lnSpc>
              <a:buFontTx/>
              <a:buNone/>
            </a:pPr>
            <a:r>
              <a:rPr lang="en-US" sz="1400" dirty="0"/>
              <a:t>	</a:t>
            </a:r>
            <a:r>
              <a:rPr lang="en-US" sz="1400" dirty="0" smtClean="0"/>
              <a:t>	33:73:be:06:aa:3d:8b:dc:0d:06</a:t>
            </a:r>
            <a:r>
              <a:rPr lang="en-US" sz="1400" dirty="0"/>
              <a:t>: 35:10:92:25:da:8c:c3:ba:b3:d7:</a:t>
            </a:r>
          </a:p>
          <a:p>
            <a:pPr>
              <a:lnSpc>
                <a:spcPct val="80000"/>
              </a:lnSpc>
              <a:buFontTx/>
              <a:buNone/>
            </a:pPr>
            <a:r>
              <a:rPr lang="en-US" sz="1400" dirty="0"/>
              <a:t>	</a:t>
            </a:r>
            <a:r>
              <a:rPr lang="en-US" sz="1400" dirty="0" smtClean="0"/>
              <a:t>	lf:1d:5a:50:6f:9a:86:53:15:f2</a:t>
            </a:r>
            <a:r>
              <a:rPr lang="en-US" sz="1400" dirty="0"/>
              <a:t>: 53:63:54:40:88:a2:3f:53:11:ec: 68:fa:e1:f2:57</a:t>
            </a:r>
          </a:p>
          <a:p>
            <a:pPr>
              <a:lnSpc>
                <a:spcPct val="80000"/>
              </a:lnSpc>
              <a:buFontTx/>
              <a:buNone/>
            </a:pPr>
            <a:r>
              <a:rPr lang="en-US" sz="1400" dirty="0" smtClean="0"/>
              <a:t>	Public </a:t>
            </a:r>
            <a:r>
              <a:rPr lang="en-US" sz="1400" dirty="0"/>
              <a:t>Exponent: 65537 (0x10001)</a:t>
            </a:r>
            <a:endParaRPr lang="en-US" sz="1400" u="sng" dirty="0"/>
          </a:p>
          <a:p>
            <a:pPr>
              <a:lnSpc>
                <a:spcPct val="80000"/>
              </a:lnSpc>
              <a:buFontTx/>
              <a:buNone/>
            </a:pPr>
            <a:r>
              <a:rPr lang="en-US" sz="1400" u="sng" dirty="0"/>
              <a:t>Signature</a:t>
            </a:r>
          </a:p>
          <a:p>
            <a:pPr>
              <a:lnSpc>
                <a:spcPct val="80000"/>
              </a:lnSpc>
              <a:buFontTx/>
              <a:buNone/>
            </a:pPr>
            <a:r>
              <a:rPr lang="en-US" sz="1400" dirty="0"/>
              <a:t>	Algorithm: PKCS #1 MD5 With RSA Encryption</a:t>
            </a:r>
          </a:p>
          <a:p>
            <a:pPr>
              <a:lnSpc>
                <a:spcPct val="80000"/>
              </a:lnSpc>
              <a:buFontTx/>
              <a:buNone/>
            </a:pPr>
            <a:r>
              <a:rPr lang="en-US" sz="1400" dirty="0"/>
              <a:t>	Signature: </a:t>
            </a:r>
            <a:r>
              <a:rPr lang="en-US" sz="1400" dirty="0" smtClean="0"/>
              <a:t>12:f6:55:19:3a:76:d4:56:87:a6</a:t>
            </a:r>
            <a:r>
              <a:rPr lang="en-US" sz="1400" dirty="0"/>
              <a:t>: 39:65:f2:66:f7:06:f8:10:de:cd:</a:t>
            </a:r>
          </a:p>
          <a:p>
            <a:pPr>
              <a:lnSpc>
                <a:spcPct val="80000"/>
              </a:lnSpc>
              <a:buFontTx/>
              <a:buNone/>
            </a:pPr>
            <a:r>
              <a:rPr lang="en-US" sz="1400" dirty="0"/>
              <a:t>	</a:t>
            </a:r>
            <a:r>
              <a:rPr lang="en-US" sz="1400" dirty="0" smtClean="0"/>
              <a:t>	1f:2d:89:33:90:3d:a7:e3:ec:27</a:t>
            </a:r>
            <a:r>
              <a:rPr lang="en-US" sz="1400" dirty="0"/>
              <a:t>: ac:e1:c0:29:c4:5a:69:17:51:dc:</a:t>
            </a:r>
          </a:p>
          <a:p>
            <a:pPr>
              <a:lnSpc>
                <a:spcPct val="80000"/>
              </a:lnSpc>
              <a:buFontTx/>
              <a:buNone/>
            </a:pPr>
            <a:r>
              <a:rPr lang="en-US" sz="1400" dirty="0"/>
              <a:t>	</a:t>
            </a:r>
            <a:r>
              <a:rPr lang="en-US" sz="1400" dirty="0" smtClean="0"/>
              <a:t>	1e:0c:c6:5f:eb:dc:53:55:77:01</a:t>
            </a:r>
            <a:r>
              <a:rPr lang="en-US" sz="1400" dirty="0"/>
              <a:t>: 83:8f:4a:ab:41:46:02:d7:c8:9a: fe:7a:91:5c</a:t>
            </a:r>
          </a:p>
        </p:txBody>
      </p:sp>
    </p:spTree>
    <p:extLst>
      <p:ext uri="{BB962C8B-B14F-4D97-AF65-F5344CB8AC3E}">
        <p14:creationId xmlns:p14="http://schemas.microsoft.com/office/powerpoint/2010/main" val="463928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1905000" cy="457200"/>
          </a:xfrm>
          <a:prstGeom prst="rect">
            <a:avLst/>
          </a:prstGeom>
        </p:spPr>
        <p:txBody>
          <a:bodyPr/>
          <a:lstStyle/>
          <a:p>
            <a:fld id="{CC8874E5-5448-4A6F-ACFA-14D3A339D753}" type="slidenum">
              <a:rPr lang="zh-CN" altLang="en-US"/>
              <a:pPr/>
              <a:t>27</a:t>
            </a:fld>
            <a:endParaRPr lang="en-US" altLang="zh-CN"/>
          </a:p>
        </p:txBody>
      </p:sp>
      <p:sp>
        <p:nvSpPr>
          <p:cNvPr id="979970" name="Rectangle 2"/>
          <p:cNvSpPr>
            <a:spLocks noGrp="1" noChangeArrowheads="1"/>
          </p:cNvSpPr>
          <p:nvPr>
            <p:ph type="title"/>
          </p:nvPr>
        </p:nvSpPr>
        <p:spPr/>
        <p:txBody>
          <a:bodyPr/>
          <a:lstStyle/>
          <a:p>
            <a:r>
              <a:rPr lang="en-US" dirty="0"/>
              <a:t>Sign an Email /</a:t>
            </a:r>
            <a:r>
              <a:rPr lang="en-US" dirty="0" smtClean="0"/>
              <a:t> </a:t>
            </a:r>
            <a:r>
              <a:rPr lang="en-US" dirty="0"/>
              <a:t>Read a Signed Email</a:t>
            </a:r>
          </a:p>
        </p:txBody>
      </p:sp>
      <p:sp>
        <p:nvSpPr>
          <p:cNvPr id="979971" name="Rectangle 3"/>
          <p:cNvSpPr>
            <a:spLocks noGrp="1" noChangeArrowheads="1"/>
          </p:cNvSpPr>
          <p:nvPr>
            <p:ph type="body" idx="1"/>
          </p:nvPr>
        </p:nvSpPr>
        <p:spPr>
          <a:xfrm>
            <a:off x="644525" y="1589088"/>
            <a:ext cx="7772400" cy="4267200"/>
          </a:xfrm>
        </p:spPr>
        <p:txBody>
          <a:bodyPr/>
          <a:lstStyle/>
          <a:p>
            <a:pPr marL="457200" indent="-457200">
              <a:lnSpc>
                <a:spcPct val="90000"/>
              </a:lnSpc>
              <a:buFontTx/>
              <a:buNone/>
            </a:pPr>
            <a:r>
              <a:rPr lang="en-US" dirty="0"/>
              <a:t>A signed email ensures you the email is </a:t>
            </a:r>
            <a:r>
              <a:rPr lang="en-US" dirty="0" smtClean="0"/>
              <a:t>truly from </a:t>
            </a:r>
            <a:r>
              <a:rPr lang="en-US" dirty="0"/>
              <a:t>the owner of the </a:t>
            </a:r>
            <a:r>
              <a:rPr lang="en-US" dirty="0" smtClean="0"/>
              <a:t>email-address (the sender cannot deny it):</a:t>
            </a:r>
            <a:endParaRPr lang="en-US" dirty="0"/>
          </a:p>
          <a:p>
            <a:pPr marL="457200" indent="-457200">
              <a:lnSpc>
                <a:spcPct val="90000"/>
              </a:lnSpc>
            </a:pPr>
            <a:r>
              <a:rPr lang="en-US" dirty="0"/>
              <a:t>When </a:t>
            </a:r>
            <a:r>
              <a:rPr lang="en-US" dirty="0" smtClean="0"/>
              <a:t>user </a:t>
            </a:r>
            <a:r>
              <a:rPr lang="en-US" dirty="0"/>
              <a:t>click “sign” to sign an outgoing email, </a:t>
            </a:r>
            <a:r>
              <a:rPr lang="en-US" dirty="0" smtClean="0"/>
              <a:t>his </a:t>
            </a:r>
            <a:r>
              <a:rPr lang="en-US" dirty="0"/>
              <a:t>private key is used to generate </a:t>
            </a:r>
            <a:r>
              <a:rPr lang="en-US" dirty="0">
                <a:solidFill>
                  <a:srgbClr val="FF0000"/>
                </a:solidFill>
              </a:rPr>
              <a:t>a </a:t>
            </a:r>
            <a:r>
              <a:rPr lang="en-US" dirty="0" smtClean="0">
                <a:solidFill>
                  <a:srgbClr val="FF0000"/>
                </a:solidFill>
              </a:rPr>
              <a:t>signature </a:t>
            </a:r>
            <a:r>
              <a:rPr lang="en-US" dirty="0" smtClean="0"/>
              <a:t>from the email.  (An email’s signature is the encrypted abstract of the email.)</a:t>
            </a:r>
          </a:p>
          <a:p>
            <a:pPr marL="457200" indent="-457200">
              <a:lnSpc>
                <a:spcPct val="90000"/>
              </a:lnSpc>
            </a:pPr>
            <a:r>
              <a:rPr lang="en-US" dirty="0" smtClean="0"/>
              <a:t>The email is attached with two files: </a:t>
            </a:r>
            <a:r>
              <a:rPr lang="en-US" dirty="0" smtClean="0">
                <a:solidFill>
                  <a:srgbClr val="FF0000"/>
                </a:solidFill>
              </a:rPr>
              <a:t>1)</a:t>
            </a:r>
            <a:r>
              <a:rPr lang="en-US" dirty="0" smtClean="0"/>
              <a:t> </a:t>
            </a:r>
            <a:r>
              <a:rPr lang="en-US" dirty="0" smtClean="0">
                <a:solidFill>
                  <a:srgbClr val="FF0000"/>
                </a:solidFill>
              </a:rPr>
              <a:t>the email’s </a:t>
            </a:r>
            <a:r>
              <a:rPr lang="en-US" dirty="0">
                <a:solidFill>
                  <a:srgbClr val="FF0000"/>
                </a:solidFill>
              </a:rPr>
              <a:t>signature</a:t>
            </a:r>
            <a:r>
              <a:rPr lang="en-US" dirty="0"/>
              <a:t> </a:t>
            </a:r>
            <a:r>
              <a:rPr lang="en-US" dirty="0">
                <a:solidFill>
                  <a:srgbClr val="FF0000"/>
                </a:solidFill>
              </a:rPr>
              <a:t>and </a:t>
            </a:r>
            <a:r>
              <a:rPr lang="en-US" dirty="0" smtClean="0">
                <a:solidFill>
                  <a:srgbClr val="FF0000"/>
                </a:solidFill>
              </a:rPr>
              <a:t>2) the sender’s certificate</a:t>
            </a:r>
            <a:endParaRPr lang="en-US" dirty="0"/>
          </a:p>
          <a:p>
            <a:pPr marL="457200" indent="-457200">
              <a:lnSpc>
                <a:spcPct val="90000"/>
              </a:lnSpc>
            </a:pPr>
            <a:r>
              <a:rPr lang="en-US" dirty="0"/>
              <a:t>When the recipient receives </a:t>
            </a:r>
            <a:r>
              <a:rPr lang="en-US" dirty="0" smtClean="0"/>
              <a:t>this </a:t>
            </a:r>
            <a:r>
              <a:rPr lang="en-US" dirty="0"/>
              <a:t>signed email, the mail-reader (e.g., </a:t>
            </a:r>
            <a:r>
              <a:rPr lang="en-US" i="1" dirty="0"/>
              <a:t>outlook</a:t>
            </a:r>
            <a:r>
              <a:rPr lang="en-US" dirty="0"/>
              <a:t>) will:</a:t>
            </a:r>
          </a:p>
          <a:p>
            <a:pPr marL="838200" lvl="1" indent="-381000">
              <a:lnSpc>
                <a:spcPct val="90000"/>
              </a:lnSpc>
              <a:buFontTx/>
              <a:buAutoNum type="arabicPeriod"/>
            </a:pPr>
            <a:r>
              <a:rPr lang="en-US" dirty="0"/>
              <a:t>Verify the attached </a:t>
            </a:r>
            <a:r>
              <a:rPr lang="en-US" dirty="0" smtClean="0"/>
              <a:t>certificate by using the CA’s public key</a:t>
            </a:r>
            <a:endParaRPr lang="en-US" dirty="0"/>
          </a:p>
          <a:p>
            <a:pPr marL="838200" lvl="1" indent="-381000">
              <a:lnSpc>
                <a:spcPct val="90000"/>
              </a:lnSpc>
              <a:buFontTx/>
              <a:buAutoNum type="arabicPeriod"/>
            </a:pPr>
            <a:r>
              <a:rPr lang="en-US" dirty="0"/>
              <a:t>Verify the </a:t>
            </a:r>
            <a:r>
              <a:rPr lang="en-US" dirty="0" smtClean="0"/>
              <a:t>attached email’s signature </a:t>
            </a:r>
            <a:r>
              <a:rPr lang="en-US" dirty="0"/>
              <a:t>by using the </a:t>
            </a:r>
            <a:r>
              <a:rPr lang="en-US" dirty="0" smtClean="0"/>
              <a:t>certificate</a:t>
            </a:r>
          </a:p>
          <a:p>
            <a:pPr marL="838200" lvl="1" indent="-381000">
              <a:lnSpc>
                <a:spcPct val="90000"/>
              </a:lnSpc>
              <a:buFontTx/>
              <a:buAutoNum type="arabicPeriod"/>
            </a:pPr>
            <a:r>
              <a:rPr lang="en-US" dirty="0" smtClean="0"/>
              <a:t>Save the </a:t>
            </a:r>
            <a:r>
              <a:rPr lang="en-US" dirty="0"/>
              <a:t>certificate </a:t>
            </a:r>
            <a:r>
              <a:rPr lang="en-US" dirty="0" smtClean="0"/>
              <a:t>in local database for future use…</a:t>
            </a:r>
            <a:endParaRPr lang="en-US" dirty="0"/>
          </a:p>
        </p:txBody>
      </p:sp>
    </p:spTree>
    <p:extLst>
      <p:ext uri="{BB962C8B-B14F-4D97-AF65-F5344CB8AC3E}">
        <p14:creationId xmlns:p14="http://schemas.microsoft.com/office/powerpoint/2010/main" val="378654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8400"/>
            <a:ext cx="1905000" cy="457200"/>
          </a:xfrm>
          <a:prstGeom prst="rect">
            <a:avLst/>
          </a:prstGeom>
        </p:spPr>
        <p:txBody>
          <a:bodyPr/>
          <a:lstStyle/>
          <a:p>
            <a:fld id="{48657E31-C356-432C-95AC-CEA32AE6B1E4}" type="slidenum">
              <a:rPr lang="zh-CN" altLang="en-US"/>
              <a:pPr/>
              <a:t>28</a:t>
            </a:fld>
            <a:endParaRPr lang="en-US" altLang="zh-CN"/>
          </a:p>
        </p:txBody>
      </p:sp>
      <p:sp>
        <p:nvSpPr>
          <p:cNvPr id="982018" name="Rectangle 2"/>
          <p:cNvSpPr>
            <a:spLocks noGrp="1" noChangeArrowheads="1"/>
          </p:cNvSpPr>
          <p:nvPr>
            <p:ph type="title"/>
          </p:nvPr>
        </p:nvSpPr>
        <p:spPr/>
        <p:txBody>
          <a:bodyPr/>
          <a:lstStyle/>
          <a:p>
            <a:r>
              <a:rPr lang="en-US"/>
              <a:t>Encrypt / Decrypt Emails</a:t>
            </a:r>
          </a:p>
        </p:txBody>
      </p:sp>
      <p:sp>
        <p:nvSpPr>
          <p:cNvPr id="982019" name="Rectangle 3"/>
          <p:cNvSpPr>
            <a:spLocks noGrp="1" noChangeArrowheads="1"/>
          </p:cNvSpPr>
          <p:nvPr>
            <p:ph type="body" idx="1"/>
          </p:nvPr>
        </p:nvSpPr>
        <p:spPr/>
        <p:txBody>
          <a:bodyPr/>
          <a:lstStyle/>
          <a:p>
            <a:pPr>
              <a:lnSpc>
                <a:spcPct val="90000"/>
              </a:lnSpc>
            </a:pPr>
            <a:r>
              <a:rPr lang="en-US" dirty="0"/>
              <a:t>When </a:t>
            </a:r>
            <a:r>
              <a:rPr lang="en-US" dirty="0" smtClean="0"/>
              <a:t>a user clicks </a:t>
            </a:r>
            <a:r>
              <a:rPr lang="en-US" dirty="0"/>
              <a:t>“encrypt</a:t>
            </a:r>
            <a:r>
              <a:rPr lang="en-US" dirty="0" smtClean="0"/>
              <a:t>” to send an email, </a:t>
            </a:r>
            <a:r>
              <a:rPr lang="en-US" dirty="0"/>
              <a:t>the </a:t>
            </a:r>
            <a:r>
              <a:rPr lang="en-US" dirty="0" smtClean="0"/>
              <a:t>email will </a:t>
            </a:r>
            <a:r>
              <a:rPr lang="en-US" dirty="0"/>
              <a:t>be encrypted by using the recipient’s public key (embedded in the recipient’s </a:t>
            </a:r>
            <a:r>
              <a:rPr lang="en-US" dirty="0" smtClean="0"/>
              <a:t>certificate).</a:t>
            </a:r>
            <a:endParaRPr lang="en-US" dirty="0"/>
          </a:p>
          <a:p>
            <a:pPr>
              <a:lnSpc>
                <a:spcPct val="90000"/>
              </a:lnSpc>
            </a:pPr>
            <a:r>
              <a:rPr lang="en-US" dirty="0" smtClean="0"/>
              <a:t>The user needs </a:t>
            </a:r>
            <a:r>
              <a:rPr lang="en-US" dirty="0"/>
              <a:t>to have the recipient’s certificate for encrypting </a:t>
            </a:r>
            <a:r>
              <a:rPr lang="en-US" dirty="0" smtClean="0"/>
              <a:t>the email (the certificate was already saved in local database when receiving a signed email earlier from the recipient).</a:t>
            </a:r>
            <a:endParaRPr lang="en-US" dirty="0"/>
          </a:p>
          <a:p>
            <a:pPr>
              <a:lnSpc>
                <a:spcPct val="90000"/>
              </a:lnSpc>
            </a:pPr>
            <a:r>
              <a:rPr lang="en-US" dirty="0"/>
              <a:t>When the recipient receives </a:t>
            </a:r>
            <a:r>
              <a:rPr lang="en-US" dirty="0" smtClean="0"/>
              <a:t>the </a:t>
            </a:r>
            <a:r>
              <a:rPr lang="en-US" dirty="0"/>
              <a:t>encrypted email, the mail-system will use his private key to decrypt it.</a:t>
            </a:r>
          </a:p>
          <a:p>
            <a:pPr>
              <a:lnSpc>
                <a:spcPct val="90000"/>
              </a:lnSpc>
            </a:pPr>
            <a:r>
              <a:rPr lang="en-US" dirty="0"/>
              <a:t>An encrypted </a:t>
            </a:r>
            <a:r>
              <a:rPr lang="en-US" dirty="0" smtClean="0"/>
              <a:t>email will not be eavesdropped </a:t>
            </a:r>
            <a:r>
              <a:rPr lang="en-US" dirty="0"/>
              <a:t>or tampered.</a:t>
            </a:r>
          </a:p>
        </p:txBody>
      </p:sp>
    </p:spTree>
    <p:extLst>
      <p:ext uri="{BB962C8B-B14F-4D97-AF65-F5344CB8AC3E}">
        <p14:creationId xmlns:p14="http://schemas.microsoft.com/office/powerpoint/2010/main" val="3766080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pPr>
              <a:defRPr/>
            </a:pPr>
            <a:fld id="{BE504CCC-186D-4A55-99EC-257F9241D716}" type="slidenum">
              <a:rPr lang="zh-TW" altLang="en-US"/>
              <a:pPr>
                <a:defRPr/>
              </a:pPr>
              <a:t>29</a:t>
            </a:fld>
            <a:r>
              <a:rPr lang="en-US" altLang="zh-TW"/>
              <a:t> </a:t>
            </a:r>
          </a:p>
        </p:txBody>
      </p:sp>
      <p:sp>
        <p:nvSpPr>
          <p:cNvPr id="28676" name="Rectangle 2"/>
          <p:cNvSpPr>
            <a:spLocks noGrp="1" noChangeArrowheads="1"/>
          </p:cNvSpPr>
          <p:nvPr>
            <p:ph type="title"/>
          </p:nvPr>
        </p:nvSpPr>
        <p:spPr/>
        <p:txBody>
          <a:bodyPr/>
          <a:lstStyle/>
          <a:p>
            <a:pPr eaLnBrk="1" hangingPunct="1"/>
            <a:r>
              <a:rPr lang="en-US" altLang="zh-TW" smtClean="0">
                <a:ea typeface="新細明體" charset="-120"/>
              </a:rPr>
              <a:t>SSL - Secure Sockets Layer</a:t>
            </a:r>
          </a:p>
        </p:txBody>
      </p:sp>
      <p:sp>
        <p:nvSpPr>
          <p:cNvPr id="28677" name="Rectangle 3"/>
          <p:cNvSpPr>
            <a:spLocks noGrp="1" noChangeArrowheads="1"/>
          </p:cNvSpPr>
          <p:nvPr>
            <p:ph type="body" idx="1"/>
          </p:nvPr>
        </p:nvSpPr>
        <p:spPr>
          <a:xfrm>
            <a:off x="395536" y="1484313"/>
            <a:ext cx="4318000" cy="4681537"/>
          </a:xfrm>
          <a:noFill/>
        </p:spPr>
        <p:txBody>
          <a:bodyPr/>
          <a:lstStyle/>
          <a:p>
            <a:pPr marL="381000" indent="-381000" eaLnBrk="1" hangingPunct="1"/>
            <a:r>
              <a:rPr lang="en-US" altLang="zh-TW" i="1" dirty="0" smtClean="0">
                <a:solidFill>
                  <a:schemeClr val="accent2"/>
                </a:solidFill>
                <a:ea typeface="新細明體" charset="-120"/>
              </a:rPr>
              <a:t>SSL (Secure Sockets Layer)</a:t>
            </a:r>
            <a:r>
              <a:rPr lang="en-US" altLang="zh-TW" dirty="0" smtClean="0">
                <a:ea typeface="新細明體" charset="-120"/>
              </a:rPr>
              <a:t> provides encryption of all data that passes between clients and Internet servers</a:t>
            </a:r>
          </a:p>
          <a:p>
            <a:pPr marL="800100" lvl="1" indent="-342900" eaLnBrk="1" hangingPunct="1"/>
            <a:r>
              <a:rPr lang="en-US" altLang="zh-TW" dirty="0" smtClean="0">
                <a:ea typeface="新細明體" charset="-120"/>
              </a:rPr>
              <a:t>You will probably see a key icon becoming whole or a padlock closing indicating the session is secure</a:t>
            </a:r>
          </a:p>
          <a:p>
            <a:pPr marL="800100" lvl="1" indent="-342900" eaLnBrk="1" hangingPunct="1"/>
            <a:r>
              <a:rPr lang="en-US" altLang="zh-TW" dirty="0" smtClean="0">
                <a:ea typeface="新細明體" charset="-120"/>
              </a:rPr>
              <a:t>Also notice that the </a:t>
            </a:r>
            <a:r>
              <a:rPr lang="en-US" altLang="zh-TW" b="1" dirty="0" smtClean="0">
                <a:ea typeface="新細明體" charset="-120"/>
              </a:rPr>
              <a:t>http</a:t>
            </a:r>
            <a:r>
              <a:rPr lang="en-US" altLang="zh-TW" dirty="0" smtClean="0">
                <a:ea typeface="新細明體" charset="-120"/>
              </a:rPr>
              <a:t> in the address bar, becomes </a:t>
            </a:r>
            <a:r>
              <a:rPr lang="en-US" altLang="zh-TW" b="1" dirty="0" smtClean="0">
                <a:ea typeface="新細明體" charset="-120"/>
              </a:rPr>
              <a:t>https </a:t>
            </a:r>
          </a:p>
          <a:p>
            <a:pPr marL="800100" lvl="1" indent="-342900" eaLnBrk="1" hangingPunct="1"/>
            <a:r>
              <a:rPr lang="en-US" altLang="zh-TW" dirty="0" smtClean="0">
                <a:ea typeface="新細明體" charset="-120"/>
              </a:rPr>
              <a:t>Use public/private keys for authentication and symmetric session keys for data communication</a:t>
            </a:r>
          </a:p>
        </p:txBody>
      </p:sp>
      <p:pic>
        <p:nvPicPr>
          <p:cNvPr id="28679" name="Picture 9"/>
          <p:cNvPicPr>
            <a:picLocks noChangeAspect="1" noChangeArrowheads="1"/>
          </p:cNvPicPr>
          <p:nvPr/>
        </p:nvPicPr>
        <p:blipFill>
          <a:blip r:embed="rId3" cstate="print"/>
          <a:srcRect l="43597" t="89514" r="50589" b="1498"/>
          <a:stretch>
            <a:fillRect/>
          </a:stretch>
        </p:blipFill>
        <p:spPr bwMode="auto">
          <a:xfrm>
            <a:off x="4211960" y="3068960"/>
            <a:ext cx="304800" cy="304800"/>
          </a:xfrm>
          <a:prstGeom prst="rect">
            <a:avLst/>
          </a:prstGeom>
          <a:noFill/>
          <a:ln w="9525">
            <a:noFill/>
            <a:miter lim="800000"/>
            <a:headEnd/>
            <a:tailEnd/>
          </a:ln>
        </p:spPr>
      </p:pic>
      <p:pic>
        <p:nvPicPr>
          <p:cNvPr id="8" name="Picture 9" descr="SSL_handshake"/>
          <p:cNvPicPr>
            <a:picLocks noChangeAspect="1" noChangeArrowheads="1"/>
          </p:cNvPicPr>
          <p:nvPr/>
        </p:nvPicPr>
        <p:blipFill>
          <a:blip r:embed="rId4" cstate="print"/>
          <a:srcRect/>
          <a:stretch>
            <a:fillRect/>
          </a:stretch>
        </p:blipFill>
        <p:spPr bwMode="auto">
          <a:xfrm>
            <a:off x="4788024" y="1628800"/>
            <a:ext cx="4191000" cy="4410076"/>
          </a:xfrm>
          <a:prstGeom prst="rect">
            <a:avLst/>
          </a:prstGeom>
          <a:noFill/>
        </p:spPr>
      </p:pic>
      <p:sp>
        <p:nvSpPr>
          <p:cNvPr id="9"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578BE138-F13F-4091-86CE-2BC876E46AA1}" type="slidenum">
              <a:rPr lang="zh-TW" altLang="en-US"/>
              <a:pPr>
                <a:defRPr/>
              </a:pPr>
              <a:t>3</a:t>
            </a:fld>
            <a:r>
              <a:rPr lang="en-US" altLang="zh-TW"/>
              <a:t> </a:t>
            </a:r>
          </a:p>
        </p:txBody>
      </p:sp>
      <p:sp>
        <p:nvSpPr>
          <p:cNvPr id="6148" name="Rectangle 2"/>
          <p:cNvSpPr>
            <a:spLocks noGrp="1" noChangeArrowheads="1"/>
          </p:cNvSpPr>
          <p:nvPr>
            <p:ph type="title"/>
          </p:nvPr>
        </p:nvSpPr>
        <p:spPr>
          <a:noFill/>
        </p:spPr>
        <p:txBody>
          <a:bodyPr/>
          <a:lstStyle/>
          <a:p>
            <a:pPr eaLnBrk="1" hangingPunct="1"/>
            <a:r>
              <a:rPr lang="en-US" altLang="zh-TW" smtClean="0">
                <a:ea typeface="新細明體" charset="-120"/>
              </a:rPr>
              <a:t>Computer Security</a:t>
            </a:r>
          </a:p>
        </p:txBody>
      </p:sp>
      <p:sp>
        <p:nvSpPr>
          <p:cNvPr id="6149" name="Rectangle 3"/>
          <p:cNvSpPr>
            <a:spLocks noGrp="1" noChangeArrowheads="1"/>
          </p:cNvSpPr>
          <p:nvPr>
            <p:ph type="body" idx="1"/>
          </p:nvPr>
        </p:nvSpPr>
        <p:spPr>
          <a:xfrm>
            <a:off x="685800" y="1484313"/>
            <a:ext cx="7918648" cy="4897437"/>
          </a:xfrm>
        </p:spPr>
        <p:txBody>
          <a:bodyPr/>
          <a:lstStyle/>
          <a:p>
            <a:pPr eaLnBrk="1" hangingPunct="1"/>
            <a:r>
              <a:rPr lang="en-US" altLang="zh-TW" i="1" dirty="0" smtClean="0">
                <a:ea typeface="新細明體" charset="-120"/>
              </a:rPr>
              <a:t>Computer security </a:t>
            </a:r>
            <a:r>
              <a:rPr lang="en-US" altLang="zh-TW" dirty="0" smtClean="0">
                <a:ea typeface="新細明體" charset="-120"/>
              </a:rPr>
              <a:t>is </a:t>
            </a:r>
            <a:r>
              <a:rPr lang="en-US" altLang="zh-TW" u="sng" dirty="0" smtClean="0">
                <a:ea typeface="新細明體" charset="-120"/>
              </a:rPr>
              <a:t>about protecting</a:t>
            </a:r>
            <a:r>
              <a:rPr lang="en-US" altLang="zh-TW" dirty="0" smtClean="0">
                <a:ea typeface="新細明體" charset="-120"/>
              </a:rPr>
              <a:t> information from being attacked, while making it readily available to authorized users</a:t>
            </a:r>
          </a:p>
          <a:p>
            <a:pPr eaLnBrk="1" hangingPunct="1"/>
            <a:endParaRPr lang="en-US" altLang="zh-TW" sz="500" dirty="0" smtClean="0">
              <a:ea typeface="新細明體" charset="-120"/>
            </a:endParaRPr>
          </a:p>
          <a:p>
            <a:pPr eaLnBrk="1" hangingPunct="1"/>
            <a:r>
              <a:rPr lang="en-US" altLang="zh-TW" i="1" dirty="0" smtClean="0">
                <a:solidFill>
                  <a:schemeClr val="accent2"/>
                </a:solidFill>
                <a:ea typeface="新細明體" charset="-120"/>
              </a:rPr>
              <a:t>Security  risk/threat </a:t>
            </a:r>
            <a:r>
              <a:rPr lang="en-US" altLang="zh-TW" dirty="0" smtClean="0">
                <a:ea typeface="新細明體" charset="-120"/>
              </a:rPr>
              <a:t> is any thing, event or action, that could cause a loss of or damage to computer hardware, software, data, or processing capability. The threats originate from two main sources</a:t>
            </a:r>
          </a:p>
          <a:p>
            <a:pPr lvl="1" eaLnBrk="1" hangingPunct="1"/>
            <a:r>
              <a:rPr lang="en-US" altLang="zh-TW" dirty="0" smtClean="0">
                <a:ea typeface="新細明體" charset="-120"/>
              </a:rPr>
              <a:t>Human</a:t>
            </a:r>
          </a:p>
          <a:p>
            <a:pPr lvl="2" eaLnBrk="1" hangingPunct="1"/>
            <a:r>
              <a:rPr lang="en-US" altLang="zh-TW" i="1" u="sng" dirty="0" smtClean="0">
                <a:ea typeface="新細明體" charset="-120"/>
              </a:rPr>
              <a:t>Malicious</a:t>
            </a:r>
            <a:r>
              <a:rPr lang="en-US" altLang="zh-TW" i="1" dirty="0" smtClean="0">
                <a:ea typeface="新細明體" charset="-120"/>
              </a:rPr>
              <a:t> </a:t>
            </a:r>
            <a:r>
              <a:rPr lang="en-US" altLang="zh-TW" dirty="0" smtClean="0">
                <a:ea typeface="新細明體" charset="-120"/>
              </a:rPr>
              <a:t>: usually come from users who have malicious intention, like </a:t>
            </a:r>
            <a:r>
              <a:rPr lang="en-US" altLang="zh-TW" i="1" dirty="0" smtClean="0">
                <a:solidFill>
                  <a:schemeClr val="accent2"/>
                </a:solidFill>
                <a:ea typeface="新細明體" charset="-120"/>
              </a:rPr>
              <a:t>hackers</a:t>
            </a:r>
            <a:r>
              <a:rPr lang="en-US" altLang="zh-TW" dirty="0" smtClean="0">
                <a:ea typeface="新細明體" charset="-120"/>
              </a:rPr>
              <a:t>  </a:t>
            </a:r>
          </a:p>
          <a:p>
            <a:pPr lvl="2" eaLnBrk="1" hangingPunct="1"/>
            <a:r>
              <a:rPr lang="en-US" altLang="zh-TW" u="sng" dirty="0" smtClean="0">
                <a:ea typeface="新細明體" charset="-120"/>
              </a:rPr>
              <a:t>Non-malicious</a:t>
            </a:r>
            <a:r>
              <a:rPr lang="en-US" altLang="zh-TW" dirty="0" smtClean="0">
                <a:ea typeface="新細明體" charset="-120"/>
              </a:rPr>
              <a:t>: usually come from careless users who are not trained on computers or are not aware of various computer security threats</a:t>
            </a:r>
          </a:p>
          <a:p>
            <a:pPr lvl="1" eaLnBrk="1" hangingPunct="1"/>
            <a:r>
              <a:rPr lang="en-US" altLang="zh-TW" dirty="0" smtClean="0">
                <a:ea typeface="新細明體" charset="-120"/>
              </a:rPr>
              <a:t>Nature</a:t>
            </a:r>
          </a:p>
          <a:p>
            <a:pPr lvl="2" eaLnBrk="1" hangingPunct="1"/>
            <a:r>
              <a:rPr lang="en-US" altLang="zh-TW" dirty="0" smtClean="0">
                <a:ea typeface="新細明體" charset="-120"/>
              </a:rPr>
              <a:t> Come from nature disasters such as Earthquakes, hurricanes, floods,  lightening, fire and etc. </a:t>
            </a: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7"/>
          <p:cNvSpPr>
            <a:spLocks noGrp="1" noChangeArrowheads="1"/>
          </p:cNvSpPr>
          <p:nvPr>
            <p:ph type="title"/>
          </p:nvPr>
        </p:nvSpPr>
        <p:spPr/>
        <p:txBody>
          <a:bodyPr/>
          <a:lstStyle/>
          <a:p>
            <a:pPr eaLnBrk="1" hangingPunct="1"/>
            <a:r>
              <a:rPr lang="en-US" altLang="zh-TW" smtClean="0">
                <a:ea typeface="新細明體" charset="-120"/>
              </a:rPr>
              <a:t>Security Tips</a:t>
            </a:r>
          </a:p>
        </p:txBody>
      </p:sp>
      <p:sp>
        <p:nvSpPr>
          <p:cNvPr id="7" name="Content Placeholder 6"/>
          <p:cNvSpPr>
            <a:spLocks noGrp="1"/>
          </p:cNvSpPr>
          <p:nvPr>
            <p:ph idx="1"/>
          </p:nvPr>
        </p:nvSpPr>
        <p:spPr/>
        <p:txBody>
          <a:bodyPr/>
          <a:lstStyle/>
          <a:p>
            <a:r>
              <a:rPr lang="en-US" dirty="0" smtClean="0">
                <a:solidFill>
                  <a:srgbClr val="FF0000"/>
                </a:solidFill>
              </a:rPr>
              <a:t>Regularly backup your data</a:t>
            </a:r>
          </a:p>
          <a:p>
            <a:r>
              <a:rPr lang="en-US" dirty="0" smtClean="0"/>
              <a:t>Keep your system up to date (OS patches in particular)</a:t>
            </a:r>
          </a:p>
          <a:p>
            <a:r>
              <a:rPr lang="en-US" dirty="0" smtClean="0"/>
              <a:t>Better turn your computer off when you aren’t using it</a:t>
            </a:r>
          </a:p>
          <a:p>
            <a:r>
              <a:rPr lang="en-US" dirty="0" smtClean="0"/>
              <a:t>Install an anti-virus software on your computer</a:t>
            </a:r>
          </a:p>
          <a:p>
            <a:r>
              <a:rPr lang="en-US" dirty="0" smtClean="0">
                <a:solidFill>
                  <a:srgbClr val="FF0000"/>
                </a:solidFill>
              </a:rPr>
              <a:t>Update your anti-virus software regularly by downloading new virus signatures</a:t>
            </a:r>
          </a:p>
          <a:p>
            <a:r>
              <a:rPr lang="en-US" dirty="0" smtClean="0">
                <a:solidFill>
                  <a:srgbClr val="FF0000"/>
                </a:solidFill>
              </a:rPr>
              <a:t>Never open an email attachment unless you are expecting it and it is from a trusted source</a:t>
            </a:r>
          </a:p>
          <a:p>
            <a:r>
              <a:rPr lang="en-US" dirty="0" smtClean="0"/>
              <a:t>If the antivirus program flags an email attachment as infected, delete the attachment immediately</a:t>
            </a:r>
          </a:p>
          <a:p>
            <a:r>
              <a:rPr lang="en-US" dirty="0" smtClean="0"/>
              <a:t>Install a personal firewall software</a:t>
            </a:r>
          </a:p>
          <a:p>
            <a:r>
              <a:rPr lang="en-US" dirty="0" smtClean="0"/>
              <a:t>Check all downloaded programs for viruses, worms, or Trojan horses, spyware, adware</a:t>
            </a:r>
          </a:p>
        </p:txBody>
      </p:sp>
      <p:sp>
        <p:nvSpPr>
          <p:cNvPr id="5" name="Slide Number Placeholder 4"/>
          <p:cNvSpPr>
            <a:spLocks noGrp="1"/>
          </p:cNvSpPr>
          <p:nvPr>
            <p:ph type="sldNum" sz="quarter" idx="11"/>
          </p:nvPr>
        </p:nvSpPr>
        <p:spPr/>
        <p:txBody>
          <a:bodyPr/>
          <a:lstStyle/>
          <a:p>
            <a:pPr>
              <a:defRPr/>
            </a:pPr>
            <a:fld id="{A69B6CC7-3ABA-4E7B-882B-D1BACF50AF5B}" type="slidenum">
              <a:rPr lang="zh-TW" altLang="en-US"/>
              <a:pPr>
                <a:defRPr/>
              </a:pPr>
              <a:t>30</a:t>
            </a:fld>
            <a:r>
              <a:rPr lang="en-US" altLang="zh-TW"/>
              <a:t> </a:t>
            </a:r>
          </a:p>
        </p:txBody>
      </p:sp>
      <p:sp>
        <p:nvSpPr>
          <p:cNvPr id="6" name="Date Placeholder 3"/>
          <p:cNvSpPr>
            <a:spLocks noGrp="1"/>
          </p:cNvSpPr>
          <p:nvPr>
            <p:ph type="dt" sz="half" idx="2"/>
          </p:nvPr>
        </p:nvSpPr>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CAB4B011-39A7-401F-A770-C0E82706E726}" type="slidenum">
              <a:rPr lang="zh-TW" altLang="en-US"/>
              <a:pPr>
                <a:defRPr/>
              </a:pPr>
              <a:t>31</a:t>
            </a:fld>
            <a:r>
              <a:rPr lang="en-US" altLang="zh-TW"/>
              <a:t> </a:t>
            </a:r>
          </a:p>
        </p:txBody>
      </p:sp>
      <p:sp>
        <p:nvSpPr>
          <p:cNvPr id="30724" name="Rectangle 4"/>
          <p:cNvSpPr>
            <a:spLocks noGrp="1" noChangeArrowheads="1"/>
          </p:cNvSpPr>
          <p:nvPr>
            <p:ph type="title"/>
          </p:nvPr>
        </p:nvSpPr>
        <p:spPr/>
        <p:txBody>
          <a:bodyPr/>
          <a:lstStyle/>
          <a:p>
            <a:pPr eaLnBrk="1" hangingPunct="1"/>
            <a:r>
              <a:rPr lang="en-US" altLang="zh-TW" smtClean="0">
                <a:ea typeface="新細明體" charset="-120"/>
              </a:rPr>
              <a:t>Security Tips (continued)</a:t>
            </a:r>
          </a:p>
        </p:txBody>
      </p:sp>
      <p:sp>
        <p:nvSpPr>
          <p:cNvPr id="30725" name="Rectangle 5"/>
          <p:cNvSpPr>
            <a:spLocks noGrp="1" noChangeArrowheads="1"/>
          </p:cNvSpPr>
          <p:nvPr>
            <p:ph type="body" idx="1"/>
          </p:nvPr>
        </p:nvSpPr>
        <p:spPr>
          <a:xfrm>
            <a:off x="685800" y="1484313"/>
            <a:ext cx="8134350" cy="4752975"/>
          </a:xfrm>
        </p:spPr>
        <p:txBody>
          <a:bodyPr/>
          <a:lstStyle/>
          <a:p>
            <a:pPr eaLnBrk="1" hangingPunct="1"/>
            <a:r>
              <a:rPr lang="en-US" altLang="zh-TW" dirty="0" smtClean="0">
                <a:ea typeface="新細明體" charset="-120"/>
              </a:rPr>
              <a:t>Set the macro security level at least Medium so you can enable or disable macros</a:t>
            </a:r>
          </a:p>
          <a:p>
            <a:pPr eaLnBrk="1" hangingPunct="1"/>
            <a:r>
              <a:rPr lang="en-US" altLang="zh-TW" dirty="0" smtClean="0">
                <a:ea typeface="新細明體" charset="-120"/>
              </a:rPr>
              <a:t>Choose a good password and regularly change your password</a:t>
            </a:r>
          </a:p>
          <a:p>
            <a:pPr eaLnBrk="1" hangingPunct="1"/>
            <a:r>
              <a:rPr lang="en-US" altLang="zh-TW" dirty="0" smtClean="0">
                <a:ea typeface="新細明體" charset="-120"/>
              </a:rPr>
              <a:t>Don't fill out registration forms unless you see policy statement saying information won't be sold</a:t>
            </a:r>
          </a:p>
          <a:p>
            <a:pPr eaLnBrk="1" hangingPunct="1"/>
            <a:r>
              <a:rPr lang="en-US" altLang="zh-TW" dirty="0" smtClean="0">
                <a:ea typeface="新細明體" charset="-120"/>
              </a:rPr>
              <a:t>Set browser to prompt you to accept cookies or disable cookies</a:t>
            </a:r>
          </a:p>
          <a:p>
            <a:pPr eaLnBrk="1" hangingPunct="1"/>
            <a:r>
              <a:rPr lang="en-US" altLang="zh-TW" dirty="0" smtClean="0">
                <a:ea typeface="新細明體" charset="-120"/>
              </a:rPr>
              <a:t>Install anti-spyware software</a:t>
            </a:r>
          </a:p>
          <a:p>
            <a:pPr eaLnBrk="1" hangingPunct="1"/>
            <a:r>
              <a:rPr lang="en-US" altLang="zh-TW" dirty="0" smtClean="0">
                <a:ea typeface="新細明體" charset="-120"/>
              </a:rPr>
              <a:t>Set email-filter or spam blockers</a:t>
            </a:r>
          </a:p>
          <a:p>
            <a:pPr eaLnBrk="1" hangingPunct="1"/>
            <a:r>
              <a:rPr lang="en-US" altLang="zh-TW" dirty="0" smtClean="0">
                <a:solidFill>
                  <a:srgbClr val="FF0000"/>
                </a:solidFill>
                <a:ea typeface="新細明體" charset="-120"/>
              </a:rPr>
              <a:t>Never respond to requests for personal information via e-mail</a:t>
            </a:r>
          </a:p>
          <a:p>
            <a:pPr eaLnBrk="1" hangingPunct="1"/>
            <a:r>
              <a:rPr lang="en-US" altLang="zh-TW" dirty="0" smtClean="0">
                <a:solidFill>
                  <a:srgbClr val="FF0000"/>
                </a:solidFill>
                <a:ea typeface="新細明體" charset="-120"/>
              </a:rPr>
              <a:t>Visit Web sites by typing the URL into your address bar – don’t click the links in emails</a:t>
            </a:r>
          </a:p>
          <a:p>
            <a:pPr eaLnBrk="1" hangingPunct="1"/>
            <a:r>
              <a:rPr lang="en-US" altLang="zh-TW" dirty="0" smtClean="0">
                <a:ea typeface="新細明體" charset="-120"/>
              </a:rPr>
              <a:t>Check to make sure the Web site is using encryption for personal data</a:t>
            </a: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F309D82-3EC8-419C-B07E-BD9215C916C2}" type="slidenum">
              <a:rPr lang="zh-TW" altLang="en-US"/>
              <a:pPr>
                <a:defRPr/>
              </a:pPr>
              <a:t>32</a:t>
            </a:fld>
            <a:r>
              <a:rPr lang="en-US" altLang="zh-TW"/>
              <a:t> </a:t>
            </a:r>
          </a:p>
        </p:txBody>
      </p:sp>
      <p:sp>
        <p:nvSpPr>
          <p:cNvPr id="31748" name="Rectangle 4"/>
          <p:cNvSpPr>
            <a:spLocks noGrp="1" noChangeArrowheads="1"/>
          </p:cNvSpPr>
          <p:nvPr>
            <p:ph type="title"/>
          </p:nvPr>
        </p:nvSpPr>
        <p:spPr/>
        <p:txBody>
          <a:bodyPr/>
          <a:lstStyle/>
          <a:p>
            <a:pPr eaLnBrk="1" hangingPunct="1"/>
            <a:r>
              <a:rPr lang="en-US" altLang="zh-TW" smtClean="0">
                <a:ea typeface="新細明體" charset="-120"/>
              </a:rPr>
              <a:t>Lesson Summary</a:t>
            </a:r>
          </a:p>
        </p:txBody>
      </p:sp>
      <p:sp>
        <p:nvSpPr>
          <p:cNvPr id="31749" name="Rectangle 5"/>
          <p:cNvSpPr>
            <a:spLocks noGrp="1" noChangeArrowheads="1"/>
          </p:cNvSpPr>
          <p:nvPr>
            <p:ph type="body" idx="1"/>
          </p:nvPr>
        </p:nvSpPr>
        <p:spPr>
          <a:xfrm>
            <a:off x="539750" y="1268413"/>
            <a:ext cx="8208963" cy="5040312"/>
          </a:xfrm>
        </p:spPr>
        <p:txBody>
          <a:bodyPr/>
          <a:lstStyle/>
          <a:p>
            <a:pPr eaLnBrk="1" hangingPunct="1"/>
            <a:r>
              <a:rPr lang="en-US" altLang="zh-TW" dirty="0" smtClean="0">
                <a:ea typeface="新細明體" charset="-120"/>
              </a:rPr>
              <a:t>Computer security threats may come from human (malicious or non-malicious) or nature, which could cause a loss or damage to your computer or data.</a:t>
            </a:r>
          </a:p>
          <a:p>
            <a:pPr eaLnBrk="1" hangingPunct="1"/>
            <a:r>
              <a:rPr lang="en-US" altLang="zh-TW" dirty="0" smtClean="0">
                <a:ea typeface="新細明體" charset="-120"/>
              </a:rPr>
              <a:t>A malicious-program or malware is a program that acts without user's knowledge and deliberately changes the computer's operation or steals sensitive information.  Malware include viruses, worms, Trojan horses, spyware, adware. To protect your computer from those malware, you need to install anti-virus, anti-spyware and personal firewall programs.</a:t>
            </a:r>
          </a:p>
          <a:p>
            <a:pPr eaLnBrk="1" hangingPunct="1"/>
            <a:r>
              <a:rPr lang="en-US" altLang="zh-TW" dirty="0" smtClean="0">
                <a:ea typeface="新細明體" charset="-120"/>
              </a:rPr>
              <a:t>Guidelines to ensure secure passwords include using at least eight characters; using a combination of digits, letters and control characters; and choosing a combination that only you would know.</a:t>
            </a:r>
          </a:p>
          <a:p>
            <a:pPr eaLnBrk="1" hangingPunct="1"/>
            <a:r>
              <a:rPr lang="en-US" altLang="zh-TW" dirty="0" smtClean="0">
                <a:ea typeface="新細明體" charset="-120"/>
              </a:rPr>
              <a:t>Internet cookies are the small files stored at your local hard disk that enable websites to be customized for your own interests.</a:t>
            </a:r>
          </a:p>
          <a:p>
            <a:pPr eaLnBrk="1" hangingPunct="1"/>
            <a:r>
              <a:rPr lang="en-US" altLang="zh-TW" dirty="0" smtClean="0">
                <a:ea typeface="新細明體" charset="-120"/>
              </a:rPr>
              <a:t>To protect your data from authorized access, encryption could be used to convert readable data into unreadable cipher text.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B1DAFA80-AC59-4540-91C9-8A1CF52AC42F}" type="slidenum">
              <a:rPr lang="zh-TW" altLang="en-US"/>
              <a:pPr>
                <a:defRPr/>
              </a:pPr>
              <a:t>33</a:t>
            </a:fld>
            <a:r>
              <a:rPr lang="en-US" altLang="zh-TW"/>
              <a:t> </a:t>
            </a:r>
          </a:p>
        </p:txBody>
      </p:sp>
      <p:sp>
        <p:nvSpPr>
          <p:cNvPr id="32772" name="Rectangle 2"/>
          <p:cNvSpPr>
            <a:spLocks noGrp="1" noChangeArrowheads="1"/>
          </p:cNvSpPr>
          <p:nvPr>
            <p:ph type="title"/>
          </p:nvPr>
        </p:nvSpPr>
        <p:spPr>
          <a:noFill/>
        </p:spPr>
        <p:txBody>
          <a:bodyPr/>
          <a:lstStyle/>
          <a:p>
            <a:pPr eaLnBrk="1" hangingPunct="1"/>
            <a:r>
              <a:rPr lang="en-US" altLang="zh-TW" smtClean="0">
                <a:ea typeface="新細明體" charset="-120"/>
              </a:rPr>
              <a:t>Reference</a:t>
            </a:r>
          </a:p>
        </p:txBody>
      </p:sp>
      <p:sp>
        <p:nvSpPr>
          <p:cNvPr id="32773" name="Rectangle 3"/>
          <p:cNvSpPr>
            <a:spLocks noGrp="1" noChangeArrowheads="1"/>
          </p:cNvSpPr>
          <p:nvPr>
            <p:ph type="body" idx="1"/>
          </p:nvPr>
        </p:nvSpPr>
        <p:spPr>
          <a:xfrm>
            <a:off x="685800" y="1341438"/>
            <a:ext cx="7772400" cy="4897437"/>
          </a:xfrm>
        </p:spPr>
        <p:txBody>
          <a:bodyPr/>
          <a:lstStyle/>
          <a:p>
            <a:pPr eaLnBrk="1" hangingPunct="1">
              <a:buFont typeface="Wingdings" pitchFamily="2" charset="2"/>
              <a:buNone/>
            </a:pPr>
            <a:r>
              <a:rPr lang="en-US" altLang="zh-TW" dirty="0" smtClean="0">
                <a:ea typeface="新細明體" charset="-120"/>
              </a:rPr>
              <a:t>[1] HowStuffWorks.com - Computer Virus</a:t>
            </a:r>
          </a:p>
          <a:p>
            <a:pPr lvl="1" eaLnBrk="1" hangingPunct="1"/>
            <a:r>
              <a:rPr lang="en-US" altLang="zh-TW" dirty="0" smtClean="0">
                <a:ea typeface="新細明體" charset="-120"/>
                <a:hlinkClick r:id="rId3"/>
              </a:rPr>
              <a:t>http://computer.howstuffworks.com/virus.htm</a:t>
            </a:r>
            <a:endParaRPr lang="en-US" altLang="zh-TW" dirty="0" smtClean="0">
              <a:ea typeface="新細明體" charset="-120"/>
            </a:endParaRPr>
          </a:p>
          <a:p>
            <a:pPr eaLnBrk="1" hangingPunct="1">
              <a:buFont typeface="Wingdings" pitchFamily="2" charset="2"/>
              <a:buNone/>
            </a:pPr>
            <a:r>
              <a:rPr lang="en-US" altLang="zh-TW" dirty="0" smtClean="0">
                <a:ea typeface="新細明體" charset="-120"/>
              </a:rPr>
              <a:t>[2] Wikipedia - Computer Virus</a:t>
            </a:r>
          </a:p>
          <a:p>
            <a:pPr lvl="1" eaLnBrk="1" hangingPunct="1"/>
            <a:r>
              <a:rPr lang="en-US" altLang="zh-TW" dirty="0" smtClean="0">
                <a:ea typeface="新細明體" charset="-120"/>
                <a:hlinkClick r:id="rId4"/>
              </a:rPr>
              <a:t>http://en.wikipedia.org/wiki/Computer_virus</a:t>
            </a:r>
            <a:endParaRPr lang="en-US" altLang="zh-TW" sz="2000" dirty="0" smtClean="0">
              <a:ea typeface="新細明體" charset="-120"/>
            </a:endParaRPr>
          </a:p>
          <a:p>
            <a:pPr eaLnBrk="1" hangingPunct="1">
              <a:buFont typeface="Wingdings" pitchFamily="2" charset="2"/>
              <a:buNone/>
            </a:pPr>
            <a:r>
              <a:rPr lang="en-US" altLang="zh-TW" dirty="0" smtClean="0">
                <a:ea typeface="新細明體" charset="-120"/>
              </a:rPr>
              <a:t>[3] Ronald B. </a:t>
            </a:r>
            <a:r>
              <a:rPr lang="en-US" altLang="zh-TW" dirty="0" err="1" smtClean="0">
                <a:ea typeface="新細明體" charset="-120"/>
              </a:rPr>
              <a:t>Standler</a:t>
            </a:r>
            <a:r>
              <a:rPr lang="en-US" altLang="zh-TW" dirty="0" smtClean="0">
                <a:ea typeface="新細明體" charset="-120"/>
              </a:rPr>
              <a:t> - Examples of malicious programs </a:t>
            </a:r>
          </a:p>
          <a:p>
            <a:pPr lvl="1" eaLnBrk="1" hangingPunct="1"/>
            <a:r>
              <a:rPr lang="en-US" altLang="zh-TW" dirty="0" smtClean="0">
                <a:ea typeface="新細明體" charset="-120"/>
                <a:hlinkClick r:id="rId5"/>
              </a:rPr>
              <a:t>http://www.rbs2.com/cvirus.htm</a:t>
            </a:r>
            <a:endParaRPr lang="en-US" altLang="zh-TW" dirty="0" smtClean="0">
              <a:ea typeface="新細明體" charset="-120"/>
            </a:endParaRPr>
          </a:p>
          <a:p>
            <a:pPr eaLnBrk="1" hangingPunct="1">
              <a:buFont typeface="Wingdings" pitchFamily="2" charset="2"/>
              <a:buNone/>
            </a:pPr>
            <a:r>
              <a:rPr lang="en-US" altLang="zh-TW" dirty="0" smtClean="0">
                <a:ea typeface="新細明體" charset="-120"/>
              </a:rPr>
              <a:t>[4] UMD.edu – Choosing a good password</a:t>
            </a:r>
          </a:p>
          <a:p>
            <a:pPr lvl="1" eaLnBrk="1" hangingPunct="1"/>
            <a:r>
              <a:rPr lang="en-US" altLang="zh-TW" dirty="0" smtClean="0">
                <a:ea typeface="新細明體" charset="-120"/>
                <a:hlinkClick r:id="rId6"/>
              </a:rPr>
              <a:t>http://www.cs.umd.edu/faq/Passwords.shtml</a:t>
            </a:r>
            <a:endParaRPr lang="en-US" altLang="zh-TW" dirty="0" smtClean="0">
              <a:ea typeface="新細明體" charset="-120"/>
            </a:endParaRPr>
          </a:p>
          <a:p>
            <a:pPr eaLnBrk="1" hangingPunct="1">
              <a:buFont typeface="Wingdings" pitchFamily="2" charset="2"/>
              <a:buNone/>
            </a:pPr>
            <a:r>
              <a:rPr lang="en-US" altLang="zh-TW" dirty="0" smtClean="0">
                <a:ea typeface="新細明體" charset="-120"/>
              </a:rPr>
              <a:t>[5] Answers.com - SSL/TLS</a:t>
            </a:r>
          </a:p>
          <a:p>
            <a:pPr lvl="1" eaLnBrk="1" hangingPunct="1"/>
            <a:r>
              <a:rPr lang="en-US" altLang="zh-TW" dirty="0" smtClean="0">
                <a:ea typeface="新細明體" charset="-120"/>
                <a:hlinkClick r:id="rId7"/>
              </a:rPr>
              <a:t>http://www.answers.com/topic/ssl</a:t>
            </a:r>
            <a:endParaRPr lang="en-US" altLang="zh-TW" dirty="0" smtClean="0">
              <a:ea typeface="新細明體" charset="-120"/>
            </a:endParaRPr>
          </a:p>
          <a:p>
            <a:pPr eaLnBrk="1" hangingPunct="1">
              <a:buFont typeface="Wingdings" pitchFamily="2" charset="2"/>
              <a:buNone/>
            </a:pPr>
            <a:r>
              <a:rPr lang="en-US" altLang="zh-TW" dirty="0" smtClean="0">
                <a:ea typeface="新細明體" charset="-120"/>
              </a:rPr>
              <a:t>[6] Wikipedia - Public key cryptography </a:t>
            </a:r>
          </a:p>
          <a:p>
            <a:pPr lvl="1" eaLnBrk="1" hangingPunct="1"/>
            <a:r>
              <a:rPr lang="en-US" altLang="zh-TW" dirty="0" smtClean="0">
                <a:ea typeface="新細明體" charset="-120"/>
                <a:hlinkClick r:id="rId8"/>
              </a:rPr>
              <a:t>http://en.wikipedia.org/wiki/Public-key_cryptography</a:t>
            </a:r>
            <a:endParaRPr lang="en-US" altLang="zh-TW" dirty="0" smtClean="0">
              <a:ea typeface="新細明體" charset="-120"/>
            </a:endParaRP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E4A96685-8B29-4C45-B849-2186B2AC0D5A}" type="slidenum">
              <a:rPr lang="zh-TW" altLang="en-US"/>
              <a:pPr>
                <a:defRPr/>
              </a:pPr>
              <a:t>34</a:t>
            </a:fld>
            <a:r>
              <a:rPr lang="en-US" altLang="zh-TW"/>
              <a:t> </a:t>
            </a:r>
          </a:p>
        </p:txBody>
      </p:sp>
      <p:sp>
        <p:nvSpPr>
          <p:cNvPr id="5124" name="Rectangle 4"/>
          <p:cNvSpPr>
            <a:spLocks noChangeArrowheads="1"/>
          </p:cNvSpPr>
          <p:nvPr/>
        </p:nvSpPr>
        <p:spPr bwMode="auto">
          <a:xfrm>
            <a:off x="687388" y="188913"/>
            <a:ext cx="7772400" cy="1143000"/>
          </a:xfrm>
          <a:prstGeom prst="rect">
            <a:avLst/>
          </a:prstGeom>
          <a:solidFill>
            <a:srgbClr val="FFFF66"/>
          </a:solidFill>
          <a:ln w="9525">
            <a:solidFill>
              <a:srgbClr val="FFFF99"/>
            </a:solidFill>
            <a:miter lim="800000"/>
            <a:headEnd/>
            <a:tailEnd/>
          </a:ln>
        </p:spPr>
        <p:txBody>
          <a:bodyPr anchor="ctr"/>
          <a:lstStyle/>
          <a:p>
            <a:r>
              <a:rPr lang="en-US" altLang="zh-TW" sz="3600" b="1" dirty="0">
                <a:solidFill>
                  <a:srgbClr val="7030A0"/>
                </a:solidFill>
                <a:latin typeface="Cambria" pitchFamily="18" charset="0"/>
                <a:ea typeface="新細明體" charset="-120"/>
              </a:rPr>
              <a:t>For you to </a:t>
            </a:r>
            <a:r>
              <a:rPr lang="en-US" altLang="zh-TW" sz="3600" b="1" dirty="0" smtClean="0">
                <a:solidFill>
                  <a:srgbClr val="7030A0"/>
                </a:solidFill>
                <a:latin typeface="Cambria" pitchFamily="18" charset="0"/>
                <a:ea typeface="新細明體" charset="-120"/>
              </a:rPr>
              <a:t>explore after </a:t>
            </a:r>
            <a:r>
              <a:rPr lang="en-US" altLang="zh-TW" sz="3600" b="1" dirty="0">
                <a:solidFill>
                  <a:srgbClr val="7030A0"/>
                </a:solidFill>
                <a:latin typeface="Cambria" pitchFamily="18" charset="0"/>
                <a:ea typeface="新細明體" charset="-120"/>
              </a:rPr>
              <a:t>class</a:t>
            </a:r>
          </a:p>
        </p:txBody>
      </p:sp>
      <p:sp>
        <p:nvSpPr>
          <p:cNvPr id="5125" name="Rectangle 5"/>
          <p:cNvSpPr>
            <a:spLocks noChangeArrowheads="1"/>
          </p:cNvSpPr>
          <p:nvPr/>
        </p:nvSpPr>
        <p:spPr bwMode="auto">
          <a:xfrm>
            <a:off x="827088" y="1628775"/>
            <a:ext cx="7632700" cy="4032250"/>
          </a:xfrm>
          <a:prstGeom prst="rect">
            <a:avLst/>
          </a:prstGeom>
          <a:noFill/>
          <a:ln w="9525">
            <a:noFill/>
            <a:miter lim="800000"/>
            <a:headEnd/>
            <a:tailEnd/>
          </a:ln>
        </p:spPr>
        <p:txBody>
          <a:bodyPr/>
          <a:lstStyle/>
          <a:p>
            <a:pPr marL="342900" indent="-342900">
              <a:spcBef>
                <a:spcPct val="50000"/>
              </a:spcBef>
              <a:buFont typeface="Wingdings" pitchFamily="2" charset="2"/>
              <a:buChar char="Ø"/>
            </a:pPr>
            <a:r>
              <a:rPr lang="en-US" altLang="zh-TW" sz="2000" i="1" dirty="0">
                <a:solidFill>
                  <a:srgbClr val="660099"/>
                </a:solidFill>
                <a:latin typeface="Cambria" pitchFamily="18" charset="0"/>
                <a:ea typeface="新細明體" charset="-120"/>
              </a:rPr>
              <a:t>Lec10-Q1: </a:t>
            </a:r>
            <a:r>
              <a:rPr lang="en-US" altLang="zh-TW" sz="2000" dirty="0">
                <a:latin typeface="Cambria" pitchFamily="18" charset="0"/>
                <a:ea typeface="新細明體" charset="-120"/>
              </a:rPr>
              <a:t>why are Internet cookies seen as a kind of privacy threat to Internet users? </a:t>
            </a:r>
          </a:p>
          <a:p>
            <a:pPr marL="342900" indent="-342900">
              <a:spcBef>
                <a:spcPct val="50000"/>
              </a:spcBef>
              <a:buFont typeface="Wingdings" pitchFamily="2" charset="2"/>
              <a:buChar char="Ø"/>
            </a:pPr>
            <a:endParaRPr lang="en-US" altLang="zh-TW" sz="1050" dirty="0">
              <a:latin typeface="Cambria" pitchFamily="18" charset="0"/>
              <a:ea typeface="新細明體" charset="-120"/>
            </a:endParaRPr>
          </a:p>
          <a:p>
            <a:pPr marL="342900" indent="-342900">
              <a:spcBef>
                <a:spcPct val="50000"/>
              </a:spcBef>
              <a:buFont typeface="Wingdings" pitchFamily="2" charset="2"/>
              <a:buChar char="Ø"/>
            </a:pPr>
            <a:r>
              <a:rPr lang="en-US" altLang="zh-TW" sz="2000" i="1" dirty="0">
                <a:solidFill>
                  <a:srgbClr val="660099"/>
                </a:solidFill>
                <a:latin typeface="Cambria" pitchFamily="18" charset="0"/>
                <a:ea typeface="新細明體" charset="-120"/>
              </a:rPr>
              <a:t>Lec10-Q2: </a:t>
            </a:r>
            <a:r>
              <a:rPr lang="en-US" altLang="zh-TW" sz="2000" dirty="0">
                <a:latin typeface="Cambria" pitchFamily="18" charset="0"/>
                <a:ea typeface="新細明體" charset="-120"/>
              </a:rPr>
              <a:t>what is "dictionary </a:t>
            </a:r>
            <a:r>
              <a:rPr lang="en-US" altLang="zh-TW" sz="2000" dirty="0" smtClean="0">
                <a:latin typeface="Cambria" pitchFamily="18" charset="0"/>
                <a:ea typeface="新細明體" charset="-120"/>
              </a:rPr>
              <a:t>attack”? </a:t>
            </a:r>
            <a:r>
              <a:rPr lang="en-US" altLang="zh-TW" sz="2000" dirty="0">
                <a:latin typeface="Cambria" pitchFamily="18" charset="0"/>
                <a:ea typeface="新細明體" charset="-120"/>
              </a:rPr>
              <a:t>what kinds of passwords are vulnerable to dictionary attack? </a:t>
            </a:r>
            <a:r>
              <a:rPr lang="en-US" altLang="zh-TW" sz="2000" dirty="0" smtClean="0">
                <a:latin typeface="Cambria" pitchFamily="18" charset="0"/>
                <a:ea typeface="新細明體" charset="-120"/>
              </a:rPr>
              <a:t>what kind of passwords are more safer? </a:t>
            </a:r>
            <a:endParaRPr lang="en-US" altLang="zh-TW" sz="2000" dirty="0">
              <a:latin typeface="Cambria" pitchFamily="18" charset="0"/>
              <a:ea typeface="新細明體" charset="-120"/>
            </a:endParaRPr>
          </a:p>
          <a:p>
            <a:pPr marL="342900" indent="-342900">
              <a:spcBef>
                <a:spcPct val="50000"/>
              </a:spcBef>
              <a:buFont typeface="Wingdings" pitchFamily="2" charset="2"/>
              <a:buChar char="Ø"/>
            </a:pPr>
            <a:endParaRPr lang="en-US" altLang="zh-TW" sz="1050" dirty="0">
              <a:latin typeface="Cambria" pitchFamily="18" charset="0"/>
              <a:ea typeface="新細明體" charset="-120"/>
            </a:endParaRPr>
          </a:p>
        </p:txBody>
      </p:sp>
      <p:pic>
        <p:nvPicPr>
          <p:cNvPr id="6" name="Picture 5" descr="lightbolt"/>
          <p:cNvPicPr>
            <a:picLocks noChangeAspect="1" noChangeArrowheads="1" noCrop="1"/>
          </p:cNvPicPr>
          <p:nvPr/>
        </p:nvPicPr>
        <p:blipFill>
          <a:blip r:embed="rId3" cstate="print"/>
          <a:srcRect/>
          <a:stretch>
            <a:fillRect/>
          </a:stretch>
        </p:blipFill>
        <p:spPr bwMode="auto">
          <a:xfrm>
            <a:off x="7524750" y="357981"/>
            <a:ext cx="671513" cy="766763"/>
          </a:xfrm>
          <a:prstGeom prst="rect">
            <a:avLst/>
          </a:prstGeom>
          <a:noFill/>
          <a:ln w="9525">
            <a:noFill/>
            <a:miter lim="800000"/>
            <a:headEnd/>
            <a:tailEnd/>
          </a:ln>
        </p:spPr>
      </p:pic>
      <p:sp>
        <p:nvSpPr>
          <p:cNvPr id="7"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review</a:t>
            </a:r>
            <a:endParaRPr lang="en-US" dirty="0"/>
          </a:p>
        </p:txBody>
      </p:sp>
      <p:sp>
        <p:nvSpPr>
          <p:cNvPr id="3" name="Content Placeholder 2"/>
          <p:cNvSpPr>
            <a:spLocks noGrp="1"/>
          </p:cNvSpPr>
          <p:nvPr>
            <p:ph idx="1"/>
          </p:nvPr>
        </p:nvSpPr>
        <p:spPr/>
        <p:txBody>
          <a:bodyPr/>
          <a:lstStyle/>
          <a:p>
            <a:r>
              <a:rPr lang="en-US" dirty="0" smtClean="0"/>
              <a:t>1. “fill-in” type of questions [1 mark for each]</a:t>
            </a:r>
          </a:p>
          <a:p>
            <a:pPr lvl="0"/>
            <a:r>
              <a:rPr lang="en-US" dirty="0" smtClean="0"/>
              <a:t>E.g., </a:t>
            </a:r>
            <a:r>
              <a:rPr lang="en-GB" dirty="0"/>
              <a:t>Which of the following </a:t>
            </a:r>
            <a:r>
              <a:rPr lang="en-GB" dirty="0" smtClean="0"/>
              <a:t>storage is volatile? </a:t>
            </a:r>
            <a:r>
              <a:rPr lang="en-GB" dirty="0"/>
              <a:t>Cache memory or flash memory? </a:t>
            </a:r>
            <a:endParaRPr lang="en-US" dirty="0" smtClean="0"/>
          </a:p>
          <a:p>
            <a:endParaRPr lang="en-US" dirty="0"/>
          </a:p>
          <a:p>
            <a:r>
              <a:rPr lang="en-US" dirty="0" smtClean="0"/>
              <a:t>2. conceptual questions [2-3 marks for each]</a:t>
            </a:r>
          </a:p>
          <a:p>
            <a:r>
              <a:rPr lang="en-US" dirty="0" smtClean="0"/>
              <a:t>E.g., List </a:t>
            </a:r>
            <a:r>
              <a:rPr lang="en-US" dirty="0"/>
              <a:t>two functions of a typical operating system. </a:t>
            </a:r>
          </a:p>
          <a:p>
            <a:endParaRPr lang="en-US" dirty="0" smtClean="0"/>
          </a:p>
          <a:p>
            <a:r>
              <a:rPr lang="en-US" dirty="0" smtClean="0"/>
              <a:t>3. BRIEF explanation (2-3 sentences) questions [4 marks for each]</a:t>
            </a:r>
          </a:p>
          <a:p>
            <a:r>
              <a:rPr lang="en-US" dirty="0" smtClean="0"/>
              <a:t>E.g., Recently </a:t>
            </a:r>
            <a:r>
              <a:rPr lang="en-US" dirty="0"/>
              <a:t>your friend Tom receives a lot of spam emails, and these emails present an “unsubscribe” link or button at the bottom. Because Tom doesn’t want to receive those emails any more, he wants to click the link to unsubscribe it. What is your advice to Tom? </a:t>
            </a:r>
          </a:p>
          <a:p>
            <a:endParaRPr lang="en-US" dirty="0"/>
          </a:p>
        </p:txBody>
      </p:sp>
      <p:sp>
        <p:nvSpPr>
          <p:cNvPr id="4" name="Slide Number Placeholder 3"/>
          <p:cNvSpPr>
            <a:spLocks noGrp="1"/>
          </p:cNvSpPr>
          <p:nvPr>
            <p:ph type="sldNum" sz="quarter" idx="11"/>
          </p:nvPr>
        </p:nvSpPr>
        <p:spPr/>
        <p:txBody>
          <a:bodyPr/>
          <a:lstStyle/>
          <a:p>
            <a:pPr>
              <a:defRPr/>
            </a:pPr>
            <a:fld id="{1025D365-2C9F-443B-A2F4-95D3A1A6825B}" type="slidenum">
              <a:rPr lang="zh-TW" altLang="en-US" smtClean="0"/>
              <a:pPr>
                <a:defRPr/>
              </a:pPr>
              <a:t>35</a:t>
            </a:fld>
            <a:r>
              <a:rPr lang="en-US" altLang="zh-TW" smtClean="0"/>
              <a:t> </a:t>
            </a:r>
            <a:endParaRPr lang="en-US" altLang="zh-TW"/>
          </a:p>
        </p:txBody>
      </p:sp>
      <p:sp>
        <p:nvSpPr>
          <p:cNvPr id="5" name="Date Placeholder 4"/>
          <p:cNvSpPr>
            <a:spLocks noGrp="1"/>
          </p:cNvSpPr>
          <p:nvPr>
            <p:ph type="dt" sz="half" idx="2"/>
          </p:nvPr>
        </p:nvSpPr>
        <p:spPr/>
        <p:txBody>
          <a:bodyPr/>
          <a:lstStyle/>
          <a:p>
            <a:pPr>
              <a:defRPr/>
            </a:pPr>
            <a:r>
              <a:rPr lang="en-US" altLang="zh-TW" smtClean="0"/>
              <a:t>    </a:t>
            </a:r>
            <a:r>
              <a:rPr lang="en-US" altLang="zh-TW" smtClean="0">
                <a:solidFill>
                  <a:srgbClr val="FF0066"/>
                </a:solidFill>
              </a:rPr>
              <a:t>Jean Wang / CS1102 – Lec10</a:t>
            </a:r>
            <a:endParaRPr lang="en-US" altLang="zh-TW" dirty="0">
              <a:solidFill>
                <a:schemeClr val="accent2"/>
              </a:solidFill>
            </a:endParaRPr>
          </a:p>
        </p:txBody>
      </p:sp>
    </p:spTree>
    <p:extLst>
      <p:ext uri="{BB962C8B-B14F-4D97-AF65-F5344CB8AC3E}">
        <p14:creationId xmlns:p14="http://schemas.microsoft.com/office/powerpoint/2010/main" val="223684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review</a:t>
            </a:r>
            <a:endParaRPr lang="en-US" dirty="0"/>
          </a:p>
        </p:txBody>
      </p:sp>
      <p:sp>
        <p:nvSpPr>
          <p:cNvPr id="3" name="Content Placeholder 2"/>
          <p:cNvSpPr>
            <a:spLocks noGrp="1"/>
          </p:cNvSpPr>
          <p:nvPr>
            <p:ph idx="1"/>
          </p:nvPr>
        </p:nvSpPr>
        <p:spPr/>
        <p:txBody>
          <a:bodyPr/>
          <a:lstStyle/>
          <a:p>
            <a:r>
              <a:rPr lang="en-US" dirty="0" smtClean="0"/>
              <a:t>Design questions:</a:t>
            </a:r>
          </a:p>
          <a:p>
            <a:pPr lvl="1">
              <a:lnSpc>
                <a:spcPct val="200000"/>
              </a:lnSpc>
            </a:pPr>
            <a:r>
              <a:rPr lang="en-US" dirty="0" smtClean="0"/>
              <a:t>“fill-in” short program as in Lab work</a:t>
            </a:r>
          </a:p>
          <a:p>
            <a:pPr lvl="1">
              <a:lnSpc>
                <a:spcPct val="200000"/>
              </a:lnSpc>
            </a:pPr>
            <a:r>
              <a:rPr lang="en-US" dirty="0" smtClean="0"/>
              <a:t>“fill-in” flow-chart design of a program</a:t>
            </a:r>
          </a:p>
          <a:p>
            <a:pPr lvl="1">
              <a:lnSpc>
                <a:spcPct val="200000"/>
              </a:lnSpc>
            </a:pPr>
            <a:r>
              <a:rPr lang="en-US" dirty="0" smtClean="0"/>
              <a:t>“fill-in” Digital circuit design</a:t>
            </a:r>
          </a:p>
          <a:p>
            <a:pPr lvl="1">
              <a:lnSpc>
                <a:spcPct val="200000"/>
              </a:lnSpc>
            </a:pP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1025D365-2C9F-443B-A2F4-95D3A1A6825B}" type="slidenum">
              <a:rPr lang="zh-TW" altLang="en-US" smtClean="0"/>
              <a:pPr>
                <a:defRPr/>
              </a:pPr>
              <a:t>36</a:t>
            </a:fld>
            <a:r>
              <a:rPr lang="en-US" altLang="zh-TW" smtClean="0"/>
              <a:t> </a:t>
            </a:r>
            <a:endParaRPr lang="en-US" altLang="zh-TW"/>
          </a:p>
        </p:txBody>
      </p:sp>
      <p:sp>
        <p:nvSpPr>
          <p:cNvPr id="5" name="Date Placeholder 4"/>
          <p:cNvSpPr>
            <a:spLocks noGrp="1"/>
          </p:cNvSpPr>
          <p:nvPr>
            <p:ph type="dt" sz="half" idx="2"/>
          </p:nvPr>
        </p:nvSpPr>
        <p:spPr/>
        <p:txBody>
          <a:bodyPr/>
          <a:lstStyle/>
          <a:p>
            <a:pPr>
              <a:defRPr/>
            </a:pPr>
            <a:r>
              <a:rPr lang="en-US" altLang="zh-TW" smtClean="0"/>
              <a:t>    </a:t>
            </a:r>
            <a:r>
              <a:rPr lang="en-US" altLang="zh-TW" smtClean="0">
                <a:solidFill>
                  <a:srgbClr val="FF0066"/>
                </a:solidFill>
              </a:rPr>
              <a:t>Jean Wang / CS1102 – Lec10</a:t>
            </a:r>
            <a:endParaRPr lang="en-US" altLang="zh-TW" dirty="0">
              <a:solidFill>
                <a:schemeClr val="accent2"/>
              </a:solidFill>
            </a:endParaRPr>
          </a:p>
        </p:txBody>
      </p:sp>
    </p:spTree>
    <p:extLst>
      <p:ext uri="{BB962C8B-B14F-4D97-AF65-F5344CB8AC3E}">
        <p14:creationId xmlns:p14="http://schemas.microsoft.com/office/powerpoint/2010/main" val="215017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Computer Security Risks</a:t>
            </a:r>
          </a:p>
        </p:txBody>
      </p:sp>
      <p:sp>
        <p:nvSpPr>
          <p:cNvPr id="7171" name="Content Placeholder 2"/>
          <p:cNvSpPr>
            <a:spLocks noGrp="1"/>
          </p:cNvSpPr>
          <p:nvPr>
            <p:ph idx="1"/>
          </p:nvPr>
        </p:nvSpPr>
        <p:spPr/>
        <p:txBody>
          <a:bodyPr/>
          <a:lstStyle/>
          <a:p>
            <a:pPr eaLnBrk="1" hangingPunct="1"/>
            <a:endParaRPr lang="en-US" smtClean="0"/>
          </a:p>
        </p:txBody>
      </p:sp>
      <p:sp>
        <p:nvSpPr>
          <p:cNvPr id="5" name="Slide Number Placeholder 4"/>
          <p:cNvSpPr>
            <a:spLocks noGrp="1"/>
          </p:cNvSpPr>
          <p:nvPr>
            <p:ph type="sldNum" sz="quarter" idx="11"/>
          </p:nvPr>
        </p:nvSpPr>
        <p:spPr/>
        <p:txBody>
          <a:bodyPr/>
          <a:lstStyle/>
          <a:p>
            <a:pPr>
              <a:defRPr/>
            </a:pPr>
            <a:fld id="{A21F25B1-58ED-4640-B1D3-1978A7DA7DD2}" type="slidenum">
              <a:rPr lang="zh-TW" altLang="en-US"/>
              <a:pPr>
                <a:defRPr/>
              </a:pPr>
              <a:t>4</a:t>
            </a:fld>
            <a:r>
              <a:rPr lang="en-US" altLang="zh-TW"/>
              <a:t> </a:t>
            </a:r>
          </a:p>
        </p:txBody>
      </p:sp>
      <p:pic>
        <p:nvPicPr>
          <p:cNvPr id="7" name="Content Placeholder 6" descr="Fig11-01.gif"/>
          <p:cNvPicPr>
            <a:picLocks noChangeAspect="1"/>
          </p:cNvPicPr>
          <p:nvPr/>
        </p:nvPicPr>
        <p:blipFill>
          <a:blip r:embed="rId3" cstate="print"/>
          <a:srcRect/>
          <a:stretch>
            <a:fillRect/>
          </a:stretch>
        </p:blipFill>
        <p:spPr bwMode="auto">
          <a:xfrm>
            <a:off x="762000" y="2019300"/>
            <a:ext cx="7620000" cy="3810000"/>
          </a:xfrm>
          <a:prstGeom prst="rect">
            <a:avLst/>
          </a:prstGeom>
          <a:noFill/>
          <a:ln w="9525">
            <a:noFill/>
            <a:miter lim="800000"/>
            <a:headEnd/>
            <a:tailEnd/>
          </a:ln>
        </p:spPr>
      </p:pic>
      <p:sp>
        <p:nvSpPr>
          <p:cNvPr id="8"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1"/>
          </p:nvPr>
        </p:nvSpPr>
        <p:spPr/>
        <p:txBody>
          <a:bodyPr/>
          <a:lstStyle/>
          <a:p>
            <a:pPr>
              <a:defRPr/>
            </a:pPr>
            <a:fld id="{7AFDDB56-35E6-4ABE-82B2-4AEDC72EA029}" type="slidenum">
              <a:rPr lang="zh-TW" altLang="en-US"/>
              <a:pPr>
                <a:defRPr/>
              </a:pPr>
              <a:t>5</a:t>
            </a:fld>
            <a:r>
              <a:rPr lang="en-US" altLang="zh-TW"/>
              <a:t> </a:t>
            </a:r>
          </a:p>
        </p:txBody>
      </p:sp>
      <p:sp>
        <p:nvSpPr>
          <p:cNvPr id="7172" name="Rectangle 2"/>
          <p:cNvSpPr>
            <a:spLocks noGrp="1" noChangeArrowheads="1"/>
          </p:cNvSpPr>
          <p:nvPr>
            <p:ph type="title"/>
          </p:nvPr>
        </p:nvSpPr>
        <p:spPr/>
        <p:txBody>
          <a:bodyPr/>
          <a:lstStyle/>
          <a:p>
            <a:pPr eaLnBrk="1" hangingPunct="1"/>
            <a:r>
              <a:rPr lang="en-US" altLang="zh-TW" dirty="0" smtClean="0">
                <a:ea typeface="新細明體" charset="-120"/>
              </a:rPr>
              <a:t>Types of Viruses Attacks</a:t>
            </a:r>
          </a:p>
        </p:txBody>
      </p:sp>
      <p:sp>
        <p:nvSpPr>
          <p:cNvPr id="7173" name="Rectangle 3"/>
          <p:cNvSpPr>
            <a:spLocks noGrp="1" noChangeArrowheads="1"/>
          </p:cNvSpPr>
          <p:nvPr>
            <p:ph type="body" idx="1"/>
          </p:nvPr>
        </p:nvSpPr>
        <p:spPr>
          <a:xfrm>
            <a:off x="683568" y="1268760"/>
            <a:ext cx="7272808" cy="4824536"/>
          </a:xfrm>
        </p:spPr>
        <p:txBody>
          <a:bodyPr/>
          <a:lstStyle/>
          <a:p>
            <a:pPr eaLnBrk="1" hangingPunct="1"/>
            <a:r>
              <a:rPr lang="en-US" altLang="zh-TW" dirty="0" smtClean="0">
                <a:ea typeface="新細明體" charset="-120"/>
              </a:rPr>
              <a:t>Major threats to data are malicious software (</a:t>
            </a:r>
            <a:r>
              <a:rPr lang="en-US" altLang="zh-TW" b="1" i="1" dirty="0" smtClean="0">
                <a:solidFill>
                  <a:schemeClr val="accent2"/>
                </a:solidFill>
                <a:ea typeface="新細明體" charset="-120"/>
              </a:rPr>
              <a:t>malware</a:t>
            </a:r>
            <a:r>
              <a:rPr lang="en-US" altLang="zh-TW" dirty="0" smtClean="0">
                <a:ea typeface="新細明體" charset="-120"/>
              </a:rPr>
              <a:t>)</a:t>
            </a:r>
          </a:p>
          <a:p>
            <a:pPr lvl="1" eaLnBrk="1" hangingPunct="1"/>
            <a:r>
              <a:rPr lang="en-US" altLang="zh-TW" i="1" dirty="0" smtClean="0">
                <a:solidFill>
                  <a:schemeClr val="tx2"/>
                </a:solidFill>
                <a:ea typeface="新細明體" charset="-120"/>
              </a:rPr>
              <a:t>Viruses</a:t>
            </a:r>
          </a:p>
          <a:p>
            <a:pPr lvl="2" eaLnBrk="1" hangingPunct="1"/>
            <a:r>
              <a:rPr lang="en-US" altLang="zh-TW" dirty="0" smtClean="0">
                <a:ea typeface="新細明體" charset="-120"/>
              </a:rPr>
              <a:t>Self-replicating programs that attach themselves to executable files</a:t>
            </a:r>
          </a:p>
          <a:p>
            <a:pPr lvl="2" eaLnBrk="1" hangingPunct="1"/>
            <a:r>
              <a:rPr lang="en-US" altLang="zh-TW" dirty="0" smtClean="0">
                <a:ea typeface="新細明體" charset="-120"/>
              </a:rPr>
              <a:t>Can spread from file to file</a:t>
            </a:r>
          </a:p>
          <a:p>
            <a:pPr lvl="2" eaLnBrk="1" hangingPunct="1"/>
            <a:r>
              <a:rPr lang="en-US" altLang="zh-TW" dirty="0" smtClean="0">
                <a:ea typeface="新細明體" charset="-120"/>
              </a:rPr>
              <a:t>Can damage files or hardware</a:t>
            </a:r>
          </a:p>
          <a:p>
            <a:pPr lvl="1" eaLnBrk="1" hangingPunct="1"/>
            <a:r>
              <a:rPr lang="en-US" altLang="zh-TW" i="1" dirty="0" smtClean="0">
                <a:solidFill>
                  <a:schemeClr val="tx2"/>
                </a:solidFill>
                <a:ea typeface="新細明體" charset="-120"/>
              </a:rPr>
              <a:t>Worms</a:t>
            </a:r>
          </a:p>
          <a:p>
            <a:pPr lvl="2" eaLnBrk="1" hangingPunct="1"/>
            <a:r>
              <a:rPr lang="en-US" altLang="zh-TW" dirty="0" smtClean="0">
                <a:ea typeface="新細明體" charset="-120"/>
              </a:rPr>
              <a:t>Programs that use computer networks and security holes to spread themselves (no need to attach themselves to files)</a:t>
            </a:r>
          </a:p>
          <a:p>
            <a:pPr lvl="2" eaLnBrk="1" hangingPunct="1"/>
            <a:r>
              <a:rPr lang="en-US" altLang="zh-TW" dirty="0" smtClean="0">
                <a:ea typeface="新細明體" charset="-120"/>
              </a:rPr>
              <a:t>Typical worms were designed only to replicate and spread, and do not attempt to change the systems they pass through</a:t>
            </a:r>
          </a:p>
          <a:p>
            <a:pPr lvl="2" eaLnBrk="1" hangingPunct="1"/>
            <a:r>
              <a:rPr lang="en-US" altLang="zh-TW" dirty="0" smtClean="0">
                <a:ea typeface="新細明體" charset="-120"/>
              </a:rPr>
              <a:t>Can cause system or network disruption by generating overwhelming amount of traffic</a:t>
            </a:r>
          </a:p>
          <a:p>
            <a:pPr lvl="1" eaLnBrk="1" hangingPunct="1"/>
            <a:r>
              <a:rPr lang="en-US" altLang="zh-TW" i="1" dirty="0" smtClean="0">
                <a:solidFill>
                  <a:schemeClr val="tx2"/>
                </a:solidFill>
                <a:ea typeface="新細明體" charset="-120"/>
              </a:rPr>
              <a:t>Trojan horses</a:t>
            </a:r>
          </a:p>
          <a:p>
            <a:pPr lvl="2" eaLnBrk="1" hangingPunct="1"/>
            <a:r>
              <a:rPr lang="en-US" altLang="zh-TW" dirty="0" smtClean="0">
                <a:ea typeface="新細明體" charset="-120"/>
              </a:rPr>
              <a:t>Programs that claim to perform one function while actually doing something else</a:t>
            </a:r>
          </a:p>
          <a:p>
            <a:pPr lvl="2" eaLnBrk="1" hangingPunct="1"/>
            <a:r>
              <a:rPr lang="en-US" altLang="zh-TW" dirty="0" smtClean="0">
                <a:ea typeface="新細明體" charset="-120"/>
              </a:rPr>
              <a:t>Not designed to replicate themselves</a:t>
            </a:r>
          </a:p>
          <a:p>
            <a:pPr lvl="2" eaLnBrk="1" hangingPunct="1"/>
            <a:r>
              <a:rPr lang="en-US" altLang="zh-TW" dirty="0" smtClean="0">
                <a:ea typeface="新細明體" charset="-120"/>
              </a:rPr>
              <a:t>Can steal passwords or open backdoors (remote access for hackers)</a:t>
            </a:r>
          </a:p>
        </p:txBody>
      </p:sp>
      <p:pic>
        <p:nvPicPr>
          <p:cNvPr id="7174" name="Picture 4" descr="j0290361"/>
          <p:cNvPicPr>
            <a:picLocks noChangeAspect="1" noChangeArrowheads="1"/>
          </p:cNvPicPr>
          <p:nvPr/>
        </p:nvPicPr>
        <p:blipFill>
          <a:blip r:embed="rId3" cstate="print"/>
          <a:srcRect/>
          <a:stretch>
            <a:fillRect/>
          </a:stretch>
        </p:blipFill>
        <p:spPr bwMode="auto">
          <a:xfrm>
            <a:off x="7732217" y="4725144"/>
            <a:ext cx="863204" cy="858126"/>
          </a:xfrm>
          <a:prstGeom prst="rect">
            <a:avLst/>
          </a:prstGeom>
          <a:noFill/>
          <a:ln w="9525">
            <a:noFill/>
            <a:miter lim="800000"/>
            <a:headEnd/>
            <a:tailEnd/>
          </a:ln>
        </p:spPr>
      </p:pic>
      <p:pic>
        <p:nvPicPr>
          <p:cNvPr id="7175" name="Picture 7" descr="computer_virus"/>
          <p:cNvPicPr>
            <a:picLocks noChangeAspect="1" noChangeArrowheads="1"/>
          </p:cNvPicPr>
          <p:nvPr/>
        </p:nvPicPr>
        <p:blipFill>
          <a:blip r:embed="rId4" cstate="print"/>
          <a:srcRect/>
          <a:stretch>
            <a:fillRect/>
          </a:stretch>
        </p:blipFill>
        <p:spPr bwMode="auto">
          <a:xfrm>
            <a:off x="7719765" y="1520825"/>
            <a:ext cx="884237" cy="936625"/>
          </a:xfrm>
          <a:prstGeom prst="rect">
            <a:avLst/>
          </a:prstGeom>
          <a:noFill/>
          <a:ln w="9525">
            <a:noFill/>
            <a:miter lim="800000"/>
            <a:headEnd/>
            <a:tailEnd/>
          </a:ln>
        </p:spPr>
      </p:pic>
      <p:pic>
        <p:nvPicPr>
          <p:cNvPr id="7176" name="Picture 9" descr="Apple Worm.jpg"/>
          <p:cNvPicPr>
            <a:picLocks noChangeAspect="1" noChangeArrowheads="1"/>
          </p:cNvPicPr>
          <p:nvPr/>
        </p:nvPicPr>
        <p:blipFill>
          <a:blip r:embed="rId5" cstate="print"/>
          <a:srcRect/>
          <a:stretch>
            <a:fillRect/>
          </a:stretch>
        </p:blipFill>
        <p:spPr bwMode="auto">
          <a:xfrm>
            <a:off x="7812037" y="3408239"/>
            <a:ext cx="720725" cy="715963"/>
          </a:xfrm>
          <a:prstGeom prst="rect">
            <a:avLst/>
          </a:prstGeom>
          <a:noFill/>
          <a:ln w="9525">
            <a:noFill/>
            <a:miter lim="800000"/>
            <a:headEnd/>
            <a:tailEnd/>
          </a:ln>
        </p:spPr>
      </p:pic>
      <p:sp>
        <p:nvSpPr>
          <p:cNvPr id="9"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3">
                                            <p:txEl>
                                              <p:pRg st="1" end="1"/>
                                            </p:txEl>
                                          </p:spTgt>
                                        </p:tgtEl>
                                        <p:attrNameLst>
                                          <p:attrName>style.visibility</p:attrName>
                                        </p:attrNameLst>
                                      </p:cBhvr>
                                      <p:to>
                                        <p:strVal val="visible"/>
                                      </p:to>
                                    </p:set>
                                    <p:animEffect transition="in" filter="blinds(horizontal)">
                                      <p:cBhvr>
                                        <p:cTn id="7" dur="500"/>
                                        <p:tgtEl>
                                          <p:spTgt spid="717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3">
                                            <p:txEl>
                                              <p:pRg st="2" end="2"/>
                                            </p:txEl>
                                          </p:spTgt>
                                        </p:tgtEl>
                                        <p:attrNameLst>
                                          <p:attrName>style.visibility</p:attrName>
                                        </p:attrNameLst>
                                      </p:cBhvr>
                                      <p:to>
                                        <p:strVal val="visible"/>
                                      </p:to>
                                    </p:set>
                                    <p:animEffect transition="in" filter="blinds(horizontal)">
                                      <p:cBhvr>
                                        <p:cTn id="10" dur="500"/>
                                        <p:tgtEl>
                                          <p:spTgt spid="717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173">
                                            <p:txEl>
                                              <p:pRg st="3" end="3"/>
                                            </p:txEl>
                                          </p:spTgt>
                                        </p:tgtEl>
                                        <p:attrNameLst>
                                          <p:attrName>style.visibility</p:attrName>
                                        </p:attrNameLst>
                                      </p:cBhvr>
                                      <p:to>
                                        <p:strVal val="visible"/>
                                      </p:to>
                                    </p:set>
                                    <p:animEffect transition="in" filter="blinds(horizontal)">
                                      <p:cBhvr>
                                        <p:cTn id="13" dur="500"/>
                                        <p:tgtEl>
                                          <p:spTgt spid="717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173">
                                            <p:txEl>
                                              <p:pRg st="4" end="4"/>
                                            </p:txEl>
                                          </p:spTgt>
                                        </p:tgtEl>
                                        <p:attrNameLst>
                                          <p:attrName>style.visibility</p:attrName>
                                        </p:attrNameLst>
                                      </p:cBhvr>
                                      <p:to>
                                        <p:strVal val="visible"/>
                                      </p:to>
                                    </p:set>
                                    <p:animEffect transition="in" filter="blinds(horizontal)">
                                      <p:cBhvr>
                                        <p:cTn id="16" dur="500"/>
                                        <p:tgtEl>
                                          <p:spTgt spid="717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173">
                                            <p:txEl>
                                              <p:pRg st="5" end="5"/>
                                            </p:txEl>
                                          </p:spTgt>
                                        </p:tgtEl>
                                        <p:attrNameLst>
                                          <p:attrName>style.visibility</p:attrName>
                                        </p:attrNameLst>
                                      </p:cBhvr>
                                      <p:to>
                                        <p:strVal val="visible"/>
                                      </p:to>
                                    </p:set>
                                    <p:animEffect transition="in" filter="box(in)">
                                      <p:cBhvr>
                                        <p:cTn id="21" dur="500"/>
                                        <p:tgtEl>
                                          <p:spTgt spid="7173">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7173">
                                            <p:txEl>
                                              <p:pRg st="6" end="6"/>
                                            </p:txEl>
                                          </p:spTgt>
                                        </p:tgtEl>
                                        <p:attrNameLst>
                                          <p:attrName>style.visibility</p:attrName>
                                        </p:attrNameLst>
                                      </p:cBhvr>
                                      <p:to>
                                        <p:strVal val="visible"/>
                                      </p:to>
                                    </p:set>
                                    <p:animEffect transition="in" filter="box(in)">
                                      <p:cBhvr>
                                        <p:cTn id="24" dur="500"/>
                                        <p:tgtEl>
                                          <p:spTgt spid="7173">
                                            <p:txEl>
                                              <p:pRg st="6" end="6"/>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7173">
                                            <p:txEl>
                                              <p:pRg st="7" end="7"/>
                                            </p:txEl>
                                          </p:spTgt>
                                        </p:tgtEl>
                                        <p:attrNameLst>
                                          <p:attrName>style.visibility</p:attrName>
                                        </p:attrNameLst>
                                      </p:cBhvr>
                                      <p:to>
                                        <p:strVal val="visible"/>
                                      </p:to>
                                    </p:set>
                                    <p:animEffect transition="in" filter="box(in)">
                                      <p:cBhvr>
                                        <p:cTn id="27" dur="500"/>
                                        <p:tgtEl>
                                          <p:spTgt spid="7173">
                                            <p:txEl>
                                              <p:pRg st="7" end="7"/>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7173">
                                            <p:txEl>
                                              <p:pRg st="8" end="8"/>
                                            </p:txEl>
                                          </p:spTgt>
                                        </p:tgtEl>
                                        <p:attrNameLst>
                                          <p:attrName>style.visibility</p:attrName>
                                        </p:attrNameLst>
                                      </p:cBhvr>
                                      <p:to>
                                        <p:strVal val="visible"/>
                                      </p:to>
                                    </p:set>
                                    <p:animEffect transition="in" filter="box(in)">
                                      <p:cBhvr>
                                        <p:cTn id="30" dur="500"/>
                                        <p:tgtEl>
                                          <p:spTgt spid="717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7173">
                                            <p:txEl>
                                              <p:pRg st="9" end="9"/>
                                            </p:txEl>
                                          </p:spTgt>
                                        </p:tgtEl>
                                        <p:attrNameLst>
                                          <p:attrName>style.visibility</p:attrName>
                                        </p:attrNameLst>
                                      </p:cBhvr>
                                      <p:to>
                                        <p:strVal val="visible"/>
                                      </p:to>
                                    </p:set>
                                    <p:animEffect transition="in" filter="checkerboard(across)">
                                      <p:cBhvr>
                                        <p:cTn id="35" dur="500"/>
                                        <p:tgtEl>
                                          <p:spTgt spid="7173">
                                            <p:txEl>
                                              <p:pRg st="9" end="9"/>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7173">
                                            <p:txEl>
                                              <p:pRg st="10" end="10"/>
                                            </p:txEl>
                                          </p:spTgt>
                                        </p:tgtEl>
                                        <p:attrNameLst>
                                          <p:attrName>style.visibility</p:attrName>
                                        </p:attrNameLst>
                                      </p:cBhvr>
                                      <p:to>
                                        <p:strVal val="visible"/>
                                      </p:to>
                                    </p:set>
                                    <p:animEffect transition="in" filter="checkerboard(across)">
                                      <p:cBhvr>
                                        <p:cTn id="38" dur="500"/>
                                        <p:tgtEl>
                                          <p:spTgt spid="7173">
                                            <p:txEl>
                                              <p:pRg st="10" end="10"/>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7173">
                                            <p:txEl>
                                              <p:pRg st="11" end="11"/>
                                            </p:txEl>
                                          </p:spTgt>
                                        </p:tgtEl>
                                        <p:attrNameLst>
                                          <p:attrName>style.visibility</p:attrName>
                                        </p:attrNameLst>
                                      </p:cBhvr>
                                      <p:to>
                                        <p:strVal val="visible"/>
                                      </p:to>
                                    </p:set>
                                    <p:animEffect transition="in" filter="checkerboard(across)">
                                      <p:cBhvr>
                                        <p:cTn id="41" dur="500"/>
                                        <p:tgtEl>
                                          <p:spTgt spid="7173">
                                            <p:txEl>
                                              <p:pRg st="11" end="11"/>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7173">
                                            <p:txEl>
                                              <p:pRg st="12" end="12"/>
                                            </p:txEl>
                                          </p:spTgt>
                                        </p:tgtEl>
                                        <p:attrNameLst>
                                          <p:attrName>style.visibility</p:attrName>
                                        </p:attrNameLst>
                                      </p:cBhvr>
                                      <p:to>
                                        <p:strVal val="visible"/>
                                      </p:to>
                                    </p:set>
                                    <p:animEffect transition="in" filter="checkerboard(across)">
                                      <p:cBhvr>
                                        <p:cTn id="44" dur="500"/>
                                        <p:tgtEl>
                                          <p:spTgt spid="717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7D649CC-192E-4ABB-ACAF-3BB9549D8977}" type="slidenum">
              <a:rPr lang="zh-TW" altLang="en-US"/>
              <a:pPr>
                <a:defRPr/>
              </a:pPr>
              <a:t>6</a:t>
            </a:fld>
            <a:r>
              <a:rPr lang="en-US" altLang="zh-TW"/>
              <a:t> </a:t>
            </a:r>
          </a:p>
        </p:txBody>
      </p:sp>
      <p:sp>
        <p:nvSpPr>
          <p:cNvPr id="8196" name="Rectangle 2"/>
          <p:cNvSpPr>
            <a:spLocks noGrp="1" noChangeArrowheads="1"/>
          </p:cNvSpPr>
          <p:nvPr>
            <p:ph type="title"/>
          </p:nvPr>
        </p:nvSpPr>
        <p:spPr/>
        <p:txBody>
          <a:bodyPr/>
          <a:lstStyle/>
          <a:p>
            <a:pPr eaLnBrk="1" hangingPunct="1"/>
            <a:r>
              <a:rPr lang="en-US" altLang="zh-TW" smtClean="0">
                <a:ea typeface="新細明體" charset="-120"/>
              </a:rPr>
              <a:t>Threats to Privacy</a:t>
            </a:r>
          </a:p>
        </p:txBody>
      </p:sp>
      <p:sp>
        <p:nvSpPr>
          <p:cNvPr id="8197" name="Rectangle 3"/>
          <p:cNvSpPr>
            <a:spLocks noGrp="1" noChangeArrowheads="1"/>
          </p:cNvSpPr>
          <p:nvPr>
            <p:ph type="body" idx="1"/>
          </p:nvPr>
        </p:nvSpPr>
        <p:spPr/>
        <p:txBody>
          <a:bodyPr/>
          <a:lstStyle/>
          <a:p>
            <a:pPr eaLnBrk="1" hangingPunct="1"/>
            <a:r>
              <a:rPr lang="en-US" altLang="zh-TW" i="1" dirty="0" smtClean="0">
                <a:solidFill>
                  <a:schemeClr val="tx2"/>
                </a:solidFill>
                <a:ea typeface="新細明體" charset="-120"/>
              </a:rPr>
              <a:t>Data privacy</a:t>
            </a:r>
            <a:r>
              <a:rPr lang="en-US" altLang="zh-TW" dirty="0" smtClean="0">
                <a:ea typeface="新細明體" charset="-120"/>
              </a:rPr>
              <a:t> or </a:t>
            </a:r>
            <a:r>
              <a:rPr lang="en-US" altLang="zh-TW" i="1" dirty="0" smtClean="0">
                <a:solidFill>
                  <a:schemeClr val="tx2"/>
                </a:solidFill>
                <a:ea typeface="新細明體" charset="-120"/>
              </a:rPr>
              <a:t>information privacy</a:t>
            </a:r>
            <a:r>
              <a:rPr lang="en-US" altLang="zh-TW" dirty="0" smtClean="0">
                <a:ea typeface="新細明體" charset="-120"/>
              </a:rPr>
              <a:t> (or simply privacy) is the right of individuals to decide when and how much they want to share with others</a:t>
            </a:r>
            <a:endParaRPr lang="en-US" altLang="zh-TW" sz="1800" dirty="0" smtClean="0">
              <a:ea typeface="新細明體" charset="-120"/>
            </a:endParaRPr>
          </a:p>
          <a:p>
            <a:pPr eaLnBrk="1" hangingPunct="1">
              <a:buNone/>
            </a:pPr>
            <a:endParaRPr lang="en-US" altLang="zh-TW" sz="500" dirty="0" smtClean="0">
              <a:ea typeface="新細明體" charset="-120"/>
            </a:endParaRPr>
          </a:p>
          <a:p>
            <a:pPr eaLnBrk="1" hangingPunct="1">
              <a:lnSpc>
                <a:spcPct val="90000"/>
              </a:lnSpc>
              <a:buClr>
                <a:srgbClr val="376092"/>
              </a:buClr>
            </a:pPr>
            <a:r>
              <a:rPr lang="en-US" dirty="0" smtClean="0"/>
              <a:t>Personal information is a marketable commodity, which raises many issues:</a:t>
            </a:r>
          </a:p>
          <a:p>
            <a:pPr lvl="1" eaLnBrk="1" hangingPunct="1">
              <a:lnSpc>
                <a:spcPct val="90000"/>
              </a:lnSpc>
            </a:pPr>
            <a:r>
              <a:rPr lang="en-US" dirty="0" smtClean="0"/>
              <a:t>Collecting public, but personal or private information (e.g., Google’s Street View)</a:t>
            </a:r>
          </a:p>
          <a:p>
            <a:pPr lvl="1" eaLnBrk="1" hangingPunct="1">
              <a:lnSpc>
                <a:spcPct val="90000"/>
              </a:lnSpc>
            </a:pPr>
            <a:r>
              <a:rPr lang="en-US" dirty="0" smtClean="0"/>
              <a:t>Spreading information without consent, leading to </a:t>
            </a:r>
            <a:r>
              <a:rPr lang="en-US" dirty="0" smtClean="0">
                <a:solidFill>
                  <a:schemeClr val="tx1">
                    <a:lumMod val="60000"/>
                    <a:lumOff val="40000"/>
                  </a:schemeClr>
                </a:solidFill>
              </a:rPr>
              <a:t>identity theft</a:t>
            </a:r>
          </a:p>
          <a:p>
            <a:pPr lvl="1" eaLnBrk="1" hangingPunct="1">
              <a:lnSpc>
                <a:spcPct val="90000"/>
              </a:lnSpc>
            </a:pPr>
            <a:r>
              <a:rPr lang="en-US" dirty="0" smtClean="0"/>
              <a:t>Spreading inaccurate information</a:t>
            </a:r>
          </a:p>
          <a:p>
            <a:pPr lvl="1" eaLnBrk="1" hangingPunct="1">
              <a:lnSpc>
                <a:spcPct val="90000"/>
              </a:lnSpc>
              <a:buNone/>
            </a:pPr>
            <a:endParaRPr lang="en-US" sz="500" dirty="0" smtClean="0"/>
          </a:p>
          <a:p>
            <a:pPr eaLnBrk="1" hangingPunct="1"/>
            <a:r>
              <a:rPr lang="en-US" altLang="zh-TW" dirty="0" smtClean="0">
                <a:ea typeface="新細明體" charset="-120"/>
              </a:rPr>
              <a:t>Threats to your privacy include</a:t>
            </a:r>
          </a:p>
          <a:p>
            <a:pPr lvl="1" eaLnBrk="1" hangingPunct="1"/>
            <a:r>
              <a:rPr lang="en-US" altLang="zh-TW" dirty="0" smtClean="0">
                <a:ea typeface="新細明體" charset="-120"/>
              </a:rPr>
              <a:t>Internet cookies</a:t>
            </a:r>
          </a:p>
          <a:p>
            <a:pPr lvl="1" eaLnBrk="1" hangingPunct="1"/>
            <a:r>
              <a:rPr lang="en-US" altLang="zh-TW" dirty="0" smtClean="0">
                <a:ea typeface="新細明體" charset="-120"/>
              </a:rPr>
              <a:t>Spyware</a:t>
            </a:r>
            <a:r>
              <a:rPr lang="zh-CN" altLang="en-US" dirty="0" smtClean="0">
                <a:ea typeface="新細明體" charset="-120"/>
              </a:rPr>
              <a:t> </a:t>
            </a:r>
            <a:r>
              <a:rPr lang="en-US" altLang="zh-CN" dirty="0" smtClean="0">
                <a:ea typeface="新細明體" charset="-120"/>
              </a:rPr>
              <a:t>and</a:t>
            </a:r>
            <a:r>
              <a:rPr lang="zh-CN" altLang="en-US" dirty="0" smtClean="0">
                <a:ea typeface="新細明體" charset="-120"/>
              </a:rPr>
              <a:t> </a:t>
            </a:r>
            <a:r>
              <a:rPr lang="en-US" altLang="zh-TW" dirty="0" smtClean="0">
                <a:ea typeface="新細明體" charset="-120"/>
              </a:rPr>
              <a:t>Adware</a:t>
            </a:r>
          </a:p>
          <a:p>
            <a:pPr lvl="1" eaLnBrk="1" hangingPunct="1"/>
            <a:r>
              <a:rPr lang="en-US" altLang="zh-TW" dirty="0" smtClean="0">
                <a:ea typeface="新細明體" charset="-120"/>
              </a:rPr>
              <a:t>Spamming and Phishing</a:t>
            </a: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7">
                                            <p:txEl>
                                              <p:pRg st="7" end="7"/>
                                            </p:txEl>
                                          </p:spTgt>
                                        </p:tgtEl>
                                        <p:attrNameLst>
                                          <p:attrName>style.visibility</p:attrName>
                                        </p:attrNameLst>
                                      </p:cBhvr>
                                      <p:to>
                                        <p:strVal val="visible"/>
                                      </p:to>
                                    </p:set>
                                    <p:animEffect transition="in" filter="diamond(in)">
                                      <p:cBhvr>
                                        <p:cTn id="7" dur="1000"/>
                                        <p:tgtEl>
                                          <p:spTgt spid="8197">
                                            <p:txEl>
                                              <p:pRg st="7" end="7"/>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197">
                                            <p:txEl>
                                              <p:pRg st="8" end="8"/>
                                            </p:txEl>
                                          </p:spTgt>
                                        </p:tgtEl>
                                        <p:attrNameLst>
                                          <p:attrName>style.visibility</p:attrName>
                                        </p:attrNameLst>
                                      </p:cBhvr>
                                      <p:to>
                                        <p:strVal val="visible"/>
                                      </p:to>
                                    </p:set>
                                    <p:animEffect transition="in" filter="diamond(in)">
                                      <p:cBhvr>
                                        <p:cTn id="10" dur="1000"/>
                                        <p:tgtEl>
                                          <p:spTgt spid="8197">
                                            <p:txEl>
                                              <p:pRg st="8" end="8"/>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8197">
                                            <p:txEl>
                                              <p:pRg st="9" end="9"/>
                                            </p:txEl>
                                          </p:spTgt>
                                        </p:tgtEl>
                                        <p:attrNameLst>
                                          <p:attrName>style.visibility</p:attrName>
                                        </p:attrNameLst>
                                      </p:cBhvr>
                                      <p:to>
                                        <p:strVal val="visible"/>
                                      </p:to>
                                    </p:set>
                                    <p:animEffect transition="in" filter="diamond(in)">
                                      <p:cBhvr>
                                        <p:cTn id="13" dur="1000"/>
                                        <p:tgtEl>
                                          <p:spTgt spid="8197">
                                            <p:txEl>
                                              <p:pRg st="9" end="9"/>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8197">
                                            <p:txEl>
                                              <p:pRg st="10" end="10"/>
                                            </p:txEl>
                                          </p:spTgt>
                                        </p:tgtEl>
                                        <p:attrNameLst>
                                          <p:attrName>style.visibility</p:attrName>
                                        </p:attrNameLst>
                                      </p:cBhvr>
                                      <p:to>
                                        <p:strVal val="visible"/>
                                      </p:to>
                                    </p:set>
                                    <p:animEffect transition="in" filter="diamond(in)">
                                      <p:cBhvr>
                                        <p:cTn id="16" dur="1000"/>
                                        <p:tgtEl>
                                          <p:spTgt spid="819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180D003-8C27-4EE4-91BC-518F2B034F98}" type="slidenum">
              <a:rPr lang="zh-TW" altLang="en-US"/>
              <a:pPr>
                <a:defRPr/>
              </a:pPr>
              <a:t>7</a:t>
            </a:fld>
            <a:r>
              <a:rPr lang="en-US" altLang="zh-TW"/>
              <a:t> </a:t>
            </a:r>
          </a:p>
        </p:txBody>
      </p:sp>
      <p:sp>
        <p:nvSpPr>
          <p:cNvPr id="9220" name="Rectangle 2"/>
          <p:cNvSpPr>
            <a:spLocks noGrp="1" noChangeArrowheads="1"/>
          </p:cNvSpPr>
          <p:nvPr>
            <p:ph type="title"/>
          </p:nvPr>
        </p:nvSpPr>
        <p:spPr/>
        <p:txBody>
          <a:bodyPr/>
          <a:lstStyle/>
          <a:p>
            <a:pPr eaLnBrk="1" hangingPunct="1"/>
            <a:r>
              <a:rPr lang="en-US" altLang="zh-TW" smtClean="0">
                <a:ea typeface="新細明體" charset="-120"/>
              </a:rPr>
              <a:t>Computer Virus</a:t>
            </a:r>
          </a:p>
        </p:txBody>
      </p:sp>
      <p:sp>
        <p:nvSpPr>
          <p:cNvPr id="9221" name="Rectangle 3"/>
          <p:cNvSpPr>
            <a:spLocks noGrp="1" noChangeArrowheads="1"/>
          </p:cNvSpPr>
          <p:nvPr>
            <p:ph type="body" idx="1"/>
          </p:nvPr>
        </p:nvSpPr>
        <p:spPr>
          <a:xfrm>
            <a:off x="755576" y="1412776"/>
            <a:ext cx="7918450" cy="4681537"/>
          </a:xfrm>
        </p:spPr>
        <p:txBody>
          <a:bodyPr/>
          <a:lstStyle/>
          <a:p>
            <a:pPr eaLnBrk="1" hangingPunct="1"/>
            <a:r>
              <a:rPr lang="en-US" altLang="zh-TW" dirty="0" smtClean="0">
                <a:ea typeface="新細明體" charset="-120"/>
              </a:rPr>
              <a:t>A computer virus is like a biological virus, which can "</a:t>
            </a:r>
            <a:r>
              <a:rPr lang="en-US" altLang="zh-TW" dirty="0" smtClean="0">
                <a:solidFill>
                  <a:schemeClr val="accent2"/>
                </a:solidFill>
                <a:ea typeface="新細明體" charset="-120"/>
              </a:rPr>
              <a:t>infect</a:t>
            </a:r>
            <a:r>
              <a:rPr lang="en-US" altLang="zh-TW" dirty="0" smtClean="0">
                <a:ea typeface="新細明體" charset="-120"/>
              </a:rPr>
              <a:t>" a program by </a:t>
            </a:r>
            <a:r>
              <a:rPr lang="en-US" altLang="zh-TW" u="sng" dirty="0" smtClean="0">
                <a:ea typeface="新細明體" charset="-120"/>
              </a:rPr>
              <a:t>attaching itself to it</a:t>
            </a:r>
          </a:p>
          <a:p>
            <a:pPr lvl="1" eaLnBrk="1" hangingPunct="1"/>
            <a:r>
              <a:rPr lang="en-US" altLang="zh-TW" u="sng" dirty="0" smtClean="0">
                <a:ea typeface="新細明體" charset="-120"/>
              </a:rPr>
              <a:t>Viruses replicate themselves on the </a:t>
            </a:r>
            <a:r>
              <a:rPr lang="en-US" altLang="zh-TW" u="sng" dirty="0" smtClean="0">
                <a:solidFill>
                  <a:schemeClr val="accent2"/>
                </a:solidFill>
                <a:ea typeface="新細明體" charset="-120"/>
              </a:rPr>
              <a:t>host</a:t>
            </a:r>
            <a:r>
              <a:rPr lang="en-US" altLang="zh-TW" u="sng" dirty="0" smtClean="0">
                <a:ea typeface="新細明體" charset="-120"/>
              </a:rPr>
              <a:t> (infected) computer</a:t>
            </a:r>
          </a:p>
          <a:p>
            <a:pPr lvl="1" eaLnBrk="1" hangingPunct="1"/>
            <a:r>
              <a:rPr lang="en-US" altLang="zh-TW" dirty="0" smtClean="0">
                <a:ea typeface="新細明體" charset="-120"/>
              </a:rPr>
              <a:t>One way is to infect executable files , such as .exe or .</a:t>
            </a:r>
            <a:r>
              <a:rPr lang="en-US" altLang="zh-TW" dirty="0" err="1" smtClean="0">
                <a:ea typeface="新細明體" charset="-120"/>
              </a:rPr>
              <a:t>vbs</a:t>
            </a:r>
            <a:r>
              <a:rPr lang="en-US" altLang="zh-TW" dirty="0" smtClean="0">
                <a:ea typeface="新細明體" charset="-120"/>
              </a:rPr>
              <a:t> files</a:t>
            </a:r>
          </a:p>
          <a:p>
            <a:pPr lvl="1" eaLnBrk="1" hangingPunct="1"/>
            <a:r>
              <a:rPr lang="en-US" altLang="zh-TW" dirty="0" smtClean="0">
                <a:ea typeface="新細明體" charset="-120"/>
              </a:rPr>
              <a:t>When computer executes the infected program, the virus instructions will get the chance to be executed, and infect more other files</a:t>
            </a:r>
          </a:p>
          <a:p>
            <a:pPr lvl="1" eaLnBrk="1" hangingPunct="1"/>
            <a:r>
              <a:rPr lang="en-US" altLang="zh-TW" dirty="0">
                <a:ea typeface="新細明體" charset="-120"/>
              </a:rPr>
              <a:t>W</a:t>
            </a:r>
            <a:r>
              <a:rPr lang="en-US" altLang="zh-TW" dirty="0" smtClean="0">
                <a:ea typeface="新細明體" charset="-120"/>
              </a:rPr>
              <a:t>hen the infected files are distributed to other machines, the virus spreads to other machines</a:t>
            </a:r>
          </a:p>
          <a:p>
            <a:pPr lvl="1" eaLnBrk="1" hangingPunct="1"/>
            <a:r>
              <a:rPr lang="en-US" altLang="zh-TW" dirty="0" smtClean="0">
                <a:ea typeface="新細明體" charset="-120"/>
              </a:rPr>
              <a:t>Can be classified according</a:t>
            </a:r>
          </a:p>
          <a:p>
            <a:pPr lvl="1" eaLnBrk="1" hangingPunct="1">
              <a:buNone/>
            </a:pPr>
            <a:r>
              <a:rPr lang="en-US" altLang="zh-TW" dirty="0" smtClean="0">
                <a:ea typeface="新細明體" charset="-120"/>
              </a:rPr>
              <a:t>     to types of files they infect:</a:t>
            </a:r>
          </a:p>
          <a:p>
            <a:pPr lvl="2" eaLnBrk="1" hangingPunct="1"/>
            <a:r>
              <a:rPr lang="en-US" altLang="zh-TW" dirty="0" smtClean="0">
                <a:ea typeface="新細明體" charset="-120"/>
              </a:rPr>
              <a:t>Executable file virus</a:t>
            </a:r>
          </a:p>
          <a:p>
            <a:pPr lvl="2" eaLnBrk="1" hangingPunct="1"/>
            <a:r>
              <a:rPr lang="en-US" altLang="zh-TW" dirty="0" smtClean="0">
                <a:ea typeface="新細明體" charset="-120"/>
              </a:rPr>
              <a:t>Boot sector virus</a:t>
            </a:r>
          </a:p>
          <a:p>
            <a:pPr lvl="2" eaLnBrk="1" hangingPunct="1"/>
            <a:r>
              <a:rPr lang="en-US" altLang="zh-TW" dirty="0" smtClean="0">
                <a:ea typeface="新細明體" charset="-120"/>
              </a:rPr>
              <a:t>Macro virus </a:t>
            </a:r>
          </a:p>
          <a:p>
            <a:pPr lvl="2" eaLnBrk="1" hangingPunct="1"/>
            <a:r>
              <a:rPr lang="en-US" altLang="zh-TW" dirty="0" smtClean="0">
                <a:ea typeface="新細明體" charset="-120"/>
              </a:rPr>
              <a:t>Email virus</a:t>
            </a: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pic>
        <p:nvPicPr>
          <p:cNvPr id="7" name="Content Placeholder 8" descr="CFig11-03.gif"/>
          <p:cNvPicPr>
            <a:picLocks noChangeAspect="1"/>
          </p:cNvPicPr>
          <p:nvPr/>
        </p:nvPicPr>
        <p:blipFill>
          <a:blip r:embed="rId3" cstate="print"/>
          <a:stretch>
            <a:fillRect/>
          </a:stretch>
        </p:blipFill>
        <p:spPr bwMode="auto">
          <a:xfrm>
            <a:off x="4331856" y="3789040"/>
            <a:ext cx="4694416"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A8FEF85-85AC-4293-8367-9D80F1997458}" type="slidenum">
              <a:rPr lang="zh-TW" altLang="en-US"/>
              <a:pPr>
                <a:defRPr/>
              </a:pPr>
              <a:t>8</a:t>
            </a:fld>
            <a:r>
              <a:rPr lang="en-US" altLang="zh-TW"/>
              <a:t> </a:t>
            </a:r>
          </a:p>
        </p:txBody>
      </p:sp>
      <p:sp>
        <p:nvSpPr>
          <p:cNvPr id="10244" name="Rectangle 2"/>
          <p:cNvSpPr>
            <a:spLocks noGrp="1" noChangeArrowheads="1"/>
          </p:cNvSpPr>
          <p:nvPr>
            <p:ph type="title"/>
          </p:nvPr>
        </p:nvSpPr>
        <p:spPr/>
        <p:txBody>
          <a:bodyPr/>
          <a:lstStyle/>
          <a:p>
            <a:pPr eaLnBrk="1" hangingPunct="1"/>
            <a:r>
              <a:rPr lang="en-US" altLang="zh-TW" smtClean="0">
                <a:ea typeface="新細明體" charset="-120"/>
              </a:rPr>
              <a:t>Computer Virus</a:t>
            </a:r>
          </a:p>
        </p:txBody>
      </p:sp>
      <p:sp>
        <p:nvSpPr>
          <p:cNvPr id="10245" name="Rectangle 3"/>
          <p:cNvSpPr>
            <a:spLocks noGrp="1" noChangeArrowheads="1"/>
          </p:cNvSpPr>
          <p:nvPr>
            <p:ph type="body" idx="1"/>
          </p:nvPr>
        </p:nvSpPr>
        <p:spPr>
          <a:xfrm>
            <a:off x="685800" y="1412776"/>
            <a:ext cx="7990656" cy="4752999"/>
          </a:xfrm>
        </p:spPr>
        <p:txBody>
          <a:bodyPr/>
          <a:lstStyle/>
          <a:p>
            <a:pPr eaLnBrk="1" hangingPunct="1"/>
            <a:r>
              <a:rPr lang="en-US" altLang="zh-TW" sz="1800" dirty="0" smtClean="0">
                <a:ea typeface="新細明體" charset="-120"/>
              </a:rPr>
              <a:t>An </a:t>
            </a:r>
            <a:r>
              <a:rPr lang="en-US" altLang="zh-TW" sz="1800" i="1" u="sng" dirty="0" smtClean="0">
                <a:ea typeface="新細明體" charset="-120"/>
              </a:rPr>
              <a:t>executable file virus</a:t>
            </a:r>
            <a:r>
              <a:rPr lang="en-US" altLang="zh-TW" sz="1800" dirty="0" smtClean="0">
                <a:ea typeface="新細明體" charset="-120"/>
              </a:rPr>
              <a:t> is the virus that attaches to an application program (.exe, or .</a:t>
            </a:r>
            <a:r>
              <a:rPr lang="en-US" altLang="zh-TW" sz="1800" dirty="0" err="1" smtClean="0">
                <a:ea typeface="新細明體" charset="-120"/>
              </a:rPr>
              <a:t>vbs</a:t>
            </a:r>
            <a:r>
              <a:rPr lang="en-US" altLang="zh-TW" sz="1800" dirty="0" smtClean="0">
                <a:ea typeface="新細明體" charset="-120"/>
              </a:rPr>
              <a:t>)</a:t>
            </a:r>
          </a:p>
          <a:p>
            <a:pPr lvl="1" eaLnBrk="1" hangingPunct="1"/>
            <a:r>
              <a:rPr lang="en-US" altLang="zh-TW" sz="1600" dirty="0" smtClean="0">
                <a:ea typeface="新細明體" charset="-120"/>
              </a:rPr>
              <a:t>The host program needs to be executed in order for the virus to replicate</a:t>
            </a:r>
          </a:p>
          <a:p>
            <a:pPr lvl="1" eaLnBrk="1" hangingPunct="1"/>
            <a:endParaRPr lang="en-US" altLang="zh-TW" sz="500" dirty="0" smtClean="0">
              <a:ea typeface="新細明體" charset="-120"/>
            </a:endParaRPr>
          </a:p>
          <a:p>
            <a:pPr eaLnBrk="1" hangingPunct="1"/>
            <a:r>
              <a:rPr lang="en-US" altLang="zh-TW" sz="1800" dirty="0" smtClean="0">
                <a:ea typeface="新細明體" charset="-120"/>
              </a:rPr>
              <a:t>A </a:t>
            </a:r>
            <a:r>
              <a:rPr lang="en-US" altLang="zh-TW" sz="1800" i="1" u="sng" dirty="0" smtClean="0">
                <a:ea typeface="新細明體" charset="-120"/>
              </a:rPr>
              <a:t>boot sector virus</a:t>
            </a:r>
            <a:r>
              <a:rPr lang="en-US" altLang="zh-TW" sz="1800" dirty="0" smtClean="0">
                <a:ea typeface="新細明體" charset="-120"/>
              </a:rPr>
              <a:t> infects some system files that the computer uses every time it boots up</a:t>
            </a:r>
          </a:p>
          <a:p>
            <a:pPr lvl="1" eaLnBrk="1" hangingPunct="1"/>
            <a:r>
              <a:rPr lang="en-US" altLang="zh-TW" sz="1600" dirty="0" smtClean="0">
                <a:ea typeface="新細明體" charset="-120"/>
              </a:rPr>
              <a:t>The boot sector of a floppy disk or hard disk contains the instructions how to load the operating system</a:t>
            </a:r>
          </a:p>
          <a:p>
            <a:pPr lvl="1" eaLnBrk="1" hangingPunct="1"/>
            <a:r>
              <a:rPr lang="en-US" altLang="zh-TW" sz="1600" dirty="0" smtClean="0">
                <a:ea typeface="新細明體" charset="-120"/>
              </a:rPr>
              <a:t>The virus can guarantee it gets executed every time the system starts</a:t>
            </a:r>
          </a:p>
          <a:p>
            <a:pPr lvl="1" eaLnBrk="1" hangingPunct="1"/>
            <a:endParaRPr lang="en-US" altLang="zh-TW" sz="500" dirty="0" smtClean="0">
              <a:ea typeface="新細明體" charset="-120"/>
            </a:endParaRPr>
          </a:p>
          <a:p>
            <a:pPr eaLnBrk="1" hangingPunct="1"/>
            <a:r>
              <a:rPr lang="en-US" altLang="zh-TW" sz="1800" i="1" u="sng" dirty="0" smtClean="0">
                <a:ea typeface="新細明體" charset="-120"/>
              </a:rPr>
              <a:t>Macro viruses</a:t>
            </a:r>
            <a:r>
              <a:rPr lang="en-US" altLang="zh-TW" sz="1800" dirty="0" smtClean="0">
                <a:ea typeface="新細明體" charset="-120"/>
              </a:rPr>
              <a:t> infect a set of instructions called a </a:t>
            </a:r>
            <a:r>
              <a:rPr lang="en-US" altLang="zh-TW" sz="1800" i="1" dirty="0" smtClean="0">
                <a:solidFill>
                  <a:schemeClr val="accent2"/>
                </a:solidFill>
                <a:ea typeface="新細明體" charset="-120"/>
              </a:rPr>
              <a:t>macro</a:t>
            </a:r>
            <a:r>
              <a:rPr lang="en-US" altLang="zh-TW" sz="1800" dirty="0" smtClean="0">
                <a:ea typeface="新細明體" charset="-120"/>
              </a:rPr>
              <a:t> that is used to automate tasks in documents and spreadsheets</a:t>
            </a:r>
          </a:p>
          <a:p>
            <a:pPr lvl="1" eaLnBrk="1" hangingPunct="1"/>
            <a:r>
              <a:rPr lang="en-US" altLang="zh-TW" sz="1600" dirty="0" smtClean="0">
                <a:ea typeface="新細明體" charset="-120"/>
              </a:rPr>
              <a:t>When the infected document or spreadsheet is opened and you choose to enable macros, the macro virus gets executed and infects other documents</a:t>
            </a:r>
          </a:p>
          <a:p>
            <a:pPr lvl="1" eaLnBrk="1" hangingPunct="1"/>
            <a:endParaRPr lang="en-US" altLang="zh-TW" sz="500" dirty="0" smtClean="0">
              <a:ea typeface="新細明體" charset="-120"/>
            </a:endParaRPr>
          </a:p>
          <a:p>
            <a:pPr eaLnBrk="1" hangingPunct="1"/>
            <a:r>
              <a:rPr lang="en-US" altLang="zh-TW" sz="1800" i="1" u="sng" dirty="0" smtClean="0">
                <a:ea typeface="新細明體" charset="-120"/>
              </a:rPr>
              <a:t>Email viruses</a:t>
            </a:r>
            <a:r>
              <a:rPr lang="en-US" altLang="zh-TW" sz="1800" dirty="0" smtClean="0">
                <a:ea typeface="新細明體" charset="-120"/>
              </a:rPr>
              <a:t> are virus programs sent as email attachment that will cause the host machine </a:t>
            </a:r>
            <a:r>
              <a:rPr lang="en-US" altLang="zh-TW" sz="1800" dirty="0">
                <a:ea typeface="新細明體" charset="-120"/>
              </a:rPr>
              <a:t>infected if activated </a:t>
            </a:r>
            <a:endParaRPr lang="en-US" altLang="zh-TW" sz="1800" dirty="0" smtClean="0">
              <a:ea typeface="新細明體" charset="-120"/>
            </a:endParaRPr>
          </a:p>
          <a:p>
            <a:pPr lvl="1" eaLnBrk="1" hangingPunct="1"/>
            <a:r>
              <a:rPr lang="en-US" altLang="zh-TW" sz="1600" dirty="0" smtClean="0">
                <a:ea typeface="新細明體" charset="-120"/>
              </a:rPr>
              <a:t>When the user view the attachment, the virus code gets executed</a:t>
            </a: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blinds(horizontal)">
                                      <p:cBhvr>
                                        <p:cTn id="7" dur="500"/>
                                        <p:tgtEl>
                                          <p:spTgt spid="1024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5">
                                            <p:txEl>
                                              <p:pRg st="1" end="1"/>
                                            </p:txEl>
                                          </p:spTgt>
                                        </p:tgtEl>
                                        <p:attrNameLst>
                                          <p:attrName>style.visibility</p:attrName>
                                        </p:attrNameLst>
                                      </p:cBhvr>
                                      <p:to>
                                        <p:strVal val="visible"/>
                                      </p:to>
                                    </p:set>
                                    <p:animEffect transition="in" filter="blinds(horizontal)">
                                      <p:cBhvr>
                                        <p:cTn id="10" dur="500"/>
                                        <p:tgtEl>
                                          <p:spTgt spid="1024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245">
                                            <p:txEl>
                                              <p:pRg st="3" end="3"/>
                                            </p:txEl>
                                          </p:spTgt>
                                        </p:tgtEl>
                                        <p:attrNameLst>
                                          <p:attrName>style.visibility</p:attrName>
                                        </p:attrNameLst>
                                      </p:cBhvr>
                                      <p:to>
                                        <p:strVal val="visible"/>
                                      </p:to>
                                    </p:set>
                                    <p:animEffect transition="in" filter="box(in)">
                                      <p:cBhvr>
                                        <p:cTn id="15" dur="500"/>
                                        <p:tgtEl>
                                          <p:spTgt spid="10245">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245">
                                            <p:txEl>
                                              <p:pRg st="4" end="4"/>
                                            </p:txEl>
                                          </p:spTgt>
                                        </p:tgtEl>
                                        <p:attrNameLst>
                                          <p:attrName>style.visibility</p:attrName>
                                        </p:attrNameLst>
                                      </p:cBhvr>
                                      <p:to>
                                        <p:strVal val="visible"/>
                                      </p:to>
                                    </p:set>
                                    <p:animEffect transition="in" filter="box(in)">
                                      <p:cBhvr>
                                        <p:cTn id="18" dur="500"/>
                                        <p:tgtEl>
                                          <p:spTgt spid="10245">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0245">
                                            <p:txEl>
                                              <p:pRg st="5" end="5"/>
                                            </p:txEl>
                                          </p:spTgt>
                                        </p:tgtEl>
                                        <p:attrNameLst>
                                          <p:attrName>style.visibility</p:attrName>
                                        </p:attrNameLst>
                                      </p:cBhvr>
                                      <p:to>
                                        <p:strVal val="visible"/>
                                      </p:to>
                                    </p:set>
                                    <p:animEffect transition="in" filter="box(in)">
                                      <p:cBhvr>
                                        <p:cTn id="21" dur="500"/>
                                        <p:tgtEl>
                                          <p:spTgt spid="1024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45">
                                            <p:txEl>
                                              <p:pRg st="7" end="7"/>
                                            </p:txEl>
                                          </p:spTgt>
                                        </p:tgtEl>
                                        <p:attrNameLst>
                                          <p:attrName>style.visibility</p:attrName>
                                        </p:attrNameLst>
                                      </p:cBhvr>
                                      <p:to>
                                        <p:strVal val="visible"/>
                                      </p:to>
                                    </p:set>
                                    <p:animEffect transition="in" filter="blinds(horizontal)">
                                      <p:cBhvr>
                                        <p:cTn id="26" dur="500"/>
                                        <p:tgtEl>
                                          <p:spTgt spid="10245">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245">
                                            <p:txEl>
                                              <p:pRg st="8" end="8"/>
                                            </p:txEl>
                                          </p:spTgt>
                                        </p:tgtEl>
                                        <p:attrNameLst>
                                          <p:attrName>style.visibility</p:attrName>
                                        </p:attrNameLst>
                                      </p:cBhvr>
                                      <p:to>
                                        <p:strVal val="visible"/>
                                      </p:to>
                                    </p:set>
                                    <p:animEffect transition="in" filter="blinds(horizontal)">
                                      <p:cBhvr>
                                        <p:cTn id="29" dur="500"/>
                                        <p:tgtEl>
                                          <p:spTgt spid="10245">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10245">
                                            <p:txEl>
                                              <p:pRg st="10" end="10"/>
                                            </p:txEl>
                                          </p:spTgt>
                                        </p:tgtEl>
                                        <p:attrNameLst>
                                          <p:attrName>style.visibility</p:attrName>
                                        </p:attrNameLst>
                                      </p:cBhvr>
                                      <p:to>
                                        <p:strVal val="visible"/>
                                      </p:to>
                                    </p:set>
                                    <p:animEffect transition="in" filter="box(in)">
                                      <p:cBhvr>
                                        <p:cTn id="34" dur="500"/>
                                        <p:tgtEl>
                                          <p:spTgt spid="10245">
                                            <p:txEl>
                                              <p:pRg st="10" end="10"/>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10245">
                                            <p:txEl>
                                              <p:pRg st="11" end="11"/>
                                            </p:txEl>
                                          </p:spTgt>
                                        </p:tgtEl>
                                        <p:attrNameLst>
                                          <p:attrName>style.visibility</p:attrName>
                                        </p:attrNameLst>
                                      </p:cBhvr>
                                      <p:to>
                                        <p:strVal val="visible"/>
                                      </p:to>
                                    </p:set>
                                    <p:animEffect transition="in" filter="box(in)">
                                      <p:cBhvr>
                                        <p:cTn id="37" dur="500"/>
                                        <p:tgtEl>
                                          <p:spTgt spid="1024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9C9B5527-EBAC-46FB-8B12-71A39246F104}" type="slidenum">
              <a:rPr lang="zh-TW" altLang="en-US"/>
              <a:pPr>
                <a:defRPr/>
              </a:pPr>
              <a:t>9</a:t>
            </a:fld>
            <a:r>
              <a:rPr lang="en-US" altLang="zh-TW"/>
              <a:t> </a:t>
            </a:r>
          </a:p>
        </p:txBody>
      </p:sp>
      <p:sp>
        <p:nvSpPr>
          <p:cNvPr id="11268" name="Rectangle 2"/>
          <p:cNvSpPr>
            <a:spLocks noGrp="1" noChangeArrowheads="1"/>
          </p:cNvSpPr>
          <p:nvPr>
            <p:ph type="title"/>
          </p:nvPr>
        </p:nvSpPr>
        <p:spPr/>
        <p:txBody>
          <a:bodyPr/>
          <a:lstStyle/>
          <a:p>
            <a:pPr eaLnBrk="1" hangingPunct="1"/>
            <a:r>
              <a:rPr lang="en-US" altLang="zh-TW" smtClean="0">
                <a:ea typeface="新細明體" charset="-120"/>
              </a:rPr>
              <a:t>Symptoms of Infection</a:t>
            </a:r>
          </a:p>
        </p:txBody>
      </p:sp>
      <p:sp>
        <p:nvSpPr>
          <p:cNvPr id="11269" name="Rectangle 3"/>
          <p:cNvSpPr>
            <a:spLocks noGrp="1" noChangeArrowheads="1"/>
          </p:cNvSpPr>
          <p:nvPr>
            <p:ph type="body" idx="1"/>
          </p:nvPr>
        </p:nvSpPr>
        <p:spPr>
          <a:xfrm>
            <a:off x="685800" y="1412875"/>
            <a:ext cx="7774632" cy="5184477"/>
          </a:xfrm>
        </p:spPr>
        <p:txBody>
          <a:bodyPr/>
          <a:lstStyle/>
          <a:p>
            <a:pPr eaLnBrk="1" hangingPunct="1"/>
            <a:r>
              <a:rPr lang="en-US" altLang="zh-TW" dirty="0" smtClean="0">
                <a:ea typeface="新細明體" charset="-120"/>
              </a:rPr>
              <a:t>Viruses, worms, and Trojan horses spread by sharing files, USB, CD’s, web site download, email attachments</a:t>
            </a:r>
          </a:p>
          <a:p>
            <a:pPr lvl="1" eaLnBrk="1" hangingPunct="1"/>
            <a:r>
              <a:rPr lang="en-US" altLang="zh-TW" sz="1600" i="1" dirty="0" smtClean="0">
                <a:ea typeface="新細明體" charset="-120"/>
              </a:rPr>
              <a:t>The downside of all those free stuff from the Internet are the security threats</a:t>
            </a:r>
            <a:endParaRPr lang="en-US" altLang="zh-TW" sz="500" dirty="0" smtClean="0">
              <a:ea typeface="新細明體" charset="-120"/>
            </a:endParaRPr>
          </a:p>
          <a:p>
            <a:pPr eaLnBrk="1" hangingPunct="1"/>
            <a:r>
              <a:rPr lang="en-US" altLang="zh-TW" dirty="0" smtClean="0">
                <a:ea typeface="新細明體" charset="-120"/>
              </a:rPr>
              <a:t>If you have the following symptoms in your machine, you may be infected by some malicious software</a:t>
            </a:r>
          </a:p>
          <a:p>
            <a:pPr lvl="1" eaLnBrk="1" hangingPunct="1"/>
            <a:r>
              <a:rPr lang="en-US" altLang="zh-TW" sz="1600" dirty="0" smtClean="0">
                <a:ea typeface="新細明體" charset="-120"/>
              </a:rPr>
              <a:t>See some unknown or not-making-sense Windows messages</a:t>
            </a:r>
          </a:p>
          <a:p>
            <a:pPr lvl="1" eaLnBrk="1" hangingPunct="1"/>
            <a:r>
              <a:rPr lang="en-US" altLang="zh-TW" sz="1600" dirty="0" smtClean="0">
                <a:ea typeface="新細明體" charset="-120"/>
              </a:rPr>
              <a:t>Frequent annoying pop-up ads</a:t>
            </a:r>
          </a:p>
          <a:p>
            <a:pPr lvl="1" eaLnBrk="1" hangingPunct="1"/>
            <a:r>
              <a:rPr lang="en-US" altLang="zh-TW" sz="1600" dirty="0" smtClean="0">
                <a:ea typeface="新細明體" charset="-120"/>
              </a:rPr>
              <a:t>Encounter problems when saving files or notice missing files</a:t>
            </a:r>
          </a:p>
          <a:p>
            <a:pPr lvl="1" eaLnBrk="1" hangingPunct="1"/>
            <a:r>
              <a:rPr lang="en-US" altLang="zh-TW" sz="1600" dirty="0" smtClean="0">
                <a:ea typeface="新細明體" charset="-120"/>
              </a:rPr>
              <a:t>Computer runs slower than usual</a:t>
            </a:r>
          </a:p>
          <a:p>
            <a:pPr lvl="1" eaLnBrk="1" hangingPunct="1"/>
            <a:r>
              <a:rPr lang="en-US" altLang="zh-TW" sz="1600" dirty="0">
                <a:ea typeface="新細明體" charset="-120"/>
              </a:rPr>
              <a:t>Frequent or unexpected reboots or shuts down </a:t>
            </a:r>
          </a:p>
          <a:p>
            <a:pPr lvl="1" eaLnBrk="1" hangingPunct="1"/>
            <a:r>
              <a:rPr lang="en-US" altLang="zh-TW" sz="1600" dirty="0">
                <a:ea typeface="新細明體" charset="-120"/>
              </a:rPr>
              <a:t>Sending out e-mails or Internet traffic on its own</a:t>
            </a:r>
          </a:p>
          <a:p>
            <a:pPr lvl="1" eaLnBrk="1" hangingPunct="1"/>
            <a:r>
              <a:rPr lang="en-US" altLang="zh-TW" sz="1600" dirty="0" smtClean="0">
                <a:ea typeface="新細明體" charset="-120"/>
              </a:rPr>
              <a:t>Available memory is less than expected</a:t>
            </a:r>
          </a:p>
          <a:p>
            <a:pPr lvl="1" eaLnBrk="1" hangingPunct="1"/>
            <a:r>
              <a:rPr lang="en-US" altLang="zh-TW" sz="1600" dirty="0" smtClean="0">
                <a:ea typeface="新細明體" charset="-120"/>
              </a:rPr>
              <a:t>Increase </a:t>
            </a:r>
            <a:r>
              <a:rPr lang="en-US" altLang="zh-TW" sz="1600" dirty="0">
                <a:ea typeface="新細明體" charset="-120"/>
              </a:rPr>
              <a:t>in size </a:t>
            </a:r>
            <a:r>
              <a:rPr lang="en-US" altLang="zh-TW" sz="1600" dirty="0" smtClean="0">
                <a:ea typeface="新細明體" charset="-120"/>
              </a:rPr>
              <a:t>of executable </a:t>
            </a:r>
            <a:r>
              <a:rPr lang="en-US" altLang="zh-TW" sz="1600" dirty="0">
                <a:ea typeface="新細明體" charset="-120"/>
              </a:rPr>
              <a:t>files</a:t>
            </a:r>
            <a:endParaRPr lang="en-US" altLang="zh-TW" sz="1600" dirty="0" smtClean="0">
              <a:ea typeface="新細明體" charset="-120"/>
            </a:endParaRPr>
          </a:p>
          <a:p>
            <a:pPr lvl="1" eaLnBrk="1" hangingPunct="1"/>
            <a:r>
              <a:rPr lang="en-US" altLang="zh-TW" sz="1600" dirty="0" smtClean="0">
                <a:ea typeface="新細明體" charset="-120"/>
              </a:rPr>
              <a:t>Periodic </a:t>
            </a:r>
            <a:r>
              <a:rPr lang="en-US" altLang="zh-TW" sz="1600" dirty="0">
                <a:ea typeface="新細明體" charset="-120"/>
              </a:rPr>
              <a:t>network </a:t>
            </a:r>
            <a:r>
              <a:rPr lang="en-US" altLang="zh-TW" sz="1600" dirty="0" smtClean="0">
                <a:ea typeface="新細明體" charset="-120"/>
              </a:rPr>
              <a:t>activities </a:t>
            </a:r>
            <a:r>
              <a:rPr lang="en-US" altLang="zh-TW" sz="1600" dirty="0">
                <a:ea typeface="新細明體" charset="-120"/>
              </a:rPr>
              <a:t>when you are </a:t>
            </a:r>
            <a:r>
              <a:rPr lang="en-US" altLang="zh-TW" sz="1600" dirty="0" smtClean="0">
                <a:ea typeface="新細明體" charset="-120"/>
              </a:rPr>
              <a:t>not accessing the network</a:t>
            </a:r>
            <a:endParaRPr lang="en-US" altLang="zh-TW" sz="1600" dirty="0">
              <a:ea typeface="新細明體" charset="-120"/>
            </a:endParaRPr>
          </a:p>
        </p:txBody>
      </p:sp>
      <p:sp>
        <p:nvSpPr>
          <p:cNvPr id="6" name="Date Placeholder 3"/>
          <p:cNvSpPr>
            <a:spLocks noGrp="1"/>
          </p:cNvSpPr>
          <p:nvPr>
            <p:ph type="dt" sz="quarter" idx="2"/>
          </p:nvPr>
        </p:nvSpPr>
        <p:spPr>
          <a:xfrm>
            <a:off x="829816" y="6248400"/>
            <a:ext cx="3238128" cy="457200"/>
          </a:xfrm>
        </p:spPr>
        <p:txBody>
          <a:bodyPr/>
          <a:lstStyle/>
          <a:p>
            <a:pPr>
              <a:defRPr/>
            </a:pPr>
            <a:r>
              <a:rPr lang="en-US" altLang="zh-TW" dirty="0"/>
              <a:t>    </a:t>
            </a:r>
            <a:r>
              <a:rPr lang="en-US" altLang="zh-TW" dirty="0" smtClean="0">
                <a:solidFill>
                  <a:srgbClr val="FF0066"/>
                </a:solidFill>
              </a:rPr>
              <a:t>Jean Wang / CS1102 </a:t>
            </a:r>
            <a:r>
              <a:rPr lang="en-US" altLang="zh-TW" dirty="0">
                <a:solidFill>
                  <a:srgbClr val="FF0066"/>
                </a:solidFill>
              </a:rPr>
              <a:t>- Lec10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66"/>
      </a:dk1>
      <a:lt1>
        <a:srgbClr val="FFFFFF"/>
      </a:lt1>
      <a:dk2>
        <a:srgbClr val="FF0066"/>
      </a:dk2>
      <a:lt2>
        <a:srgbClr val="808080"/>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66"/>
        </a:hlink>
        <a:folHlink>
          <a:srgbClr val="C0C0C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000099"/>
        </a:hlink>
        <a:folHlink>
          <a:srgbClr val="C0C0C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1">
        <a:dk1>
          <a:srgbClr val="000066"/>
        </a:dk1>
        <a:lt1>
          <a:srgbClr val="FFFFFF"/>
        </a:lt1>
        <a:dk2>
          <a:srgbClr val="000000"/>
        </a:dk2>
        <a:lt2>
          <a:srgbClr val="808080"/>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2">
        <a:dk1>
          <a:srgbClr val="003366"/>
        </a:dk1>
        <a:lt1>
          <a:srgbClr val="FFFFFF"/>
        </a:lt1>
        <a:dk2>
          <a:srgbClr val="FF0066"/>
        </a:dk2>
        <a:lt2>
          <a:srgbClr val="808080"/>
        </a:lt2>
        <a:accent1>
          <a:srgbClr val="FFCC66"/>
        </a:accent1>
        <a:accent2>
          <a:srgbClr val="0000FF"/>
        </a:accent2>
        <a:accent3>
          <a:srgbClr val="FFFFFF"/>
        </a:accent3>
        <a:accent4>
          <a:srgbClr val="002A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3">
        <a:dk1>
          <a:srgbClr val="000066"/>
        </a:dk1>
        <a:lt1>
          <a:srgbClr val="FFFFFF"/>
        </a:lt1>
        <a:dk2>
          <a:srgbClr val="FF0066"/>
        </a:dk2>
        <a:lt2>
          <a:srgbClr val="808080"/>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FF0066"/>
        </a:dk2>
        <a:lt2>
          <a:srgbClr val="F8F8F8"/>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FF0066"/>
        </a:dk2>
        <a:lt2>
          <a:srgbClr val="777777"/>
        </a:lt2>
        <a:accent1>
          <a:srgbClr val="FFCC66"/>
        </a:accent1>
        <a:accent2>
          <a:srgbClr val="0000FF"/>
        </a:accent2>
        <a:accent3>
          <a:srgbClr val="FFFFFF"/>
        </a:accent3>
        <a:accent4>
          <a:srgbClr val="000056"/>
        </a:accent4>
        <a:accent5>
          <a:srgbClr val="FFE2B8"/>
        </a:accent5>
        <a:accent6>
          <a:srgbClr val="0000E7"/>
        </a:accent6>
        <a:hlink>
          <a:srgbClr val="0000F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9097</TotalTime>
  <Words>3948</Words>
  <Application>Microsoft Office PowerPoint</Application>
  <PresentationFormat>On-screen Show (4:3)</PresentationFormat>
  <Paragraphs>492</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CS1102 Lec10 –  Computer Security</vt:lpstr>
      <vt:lpstr>Objectives</vt:lpstr>
      <vt:lpstr>Computer Security</vt:lpstr>
      <vt:lpstr>Computer Security Risks</vt:lpstr>
      <vt:lpstr>Types of Viruses Attacks</vt:lpstr>
      <vt:lpstr>Threats to Privacy</vt:lpstr>
      <vt:lpstr>Computer Virus</vt:lpstr>
      <vt:lpstr>Computer Virus</vt:lpstr>
      <vt:lpstr>Symptoms of Infection</vt:lpstr>
      <vt:lpstr>Anti-Virus Software</vt:lpstr>
      <vt:lpstr>Spyware and Adware</vt:lpstr>
      <vt:lpstr>Spamming and Phishing</vt:lpstr>
      <vt:lpstr>Unauthorized Access and Use</vt:lpstr>
      <vt:lpstr>Prevent Unauthorized Access</vt:lpstr>
      <vt:lpstr>Password-based Authorization</vt:lpstr>
      <vt:lpstr>Wireless Security</vt:lpstr>
      <vt:lpstr>Data Protection through Encryption</vt:lpstr>
      <vt:lpstr>Encryption - Data Protection</vt:lpstr>
      <vt:lpstr>Motivation of Encryption</vt:lpstr>
      <vt:lpstr>Motivation of Encryption</vt:lpstr>
      <vt:lpstr>Symmetric &amp; Asymmetric Encryption</vt:lpstr>
      <vt:lpstr>Encryption with Asymmetric Keys</vt:lpstr>
      <vt:lpstr>An Authentication Protocol with Asymmetric Keys</vt:lpstr>
      <vt:lpstr>Digital Certificate</vt:lpstr>
      <vt:lpstr>Format of a Digital Certificate</vt:lpstr>
      <vt:lpstr>A Sample Certificate </vt:lpstr>
      <vt:lpstr>Sign an Email / Read a Signed Email</vt:lpstr>
      <vt:lpstr>Encrypt / Decrypt Emails</vt:lpstr>
      <vt:lpstr>SSL - Secure Sockets Layer</vt:lpstr>
      <vt:lpstr>Security Tips</vt:lpstr>
      <vt:lpstr>Security Tips (continued)</vt:lpstr>
      <vt:lpstr>Lesson Summary</vt:lpstr>
      <vt:lpstr>Reference</vt:lpstr>
      <vt:lpstr>PowerPoint Presentation</vt:lpstr>
      <vt:lpstr>Exam review</vt:lpstr>
      <vt:lpstr>Exam review</vt:lpstr>
    </vt:vector>
  </TitlesOfParts>
  <Company>Honeywell Industrial Controls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It</dc:title>
  <dc:creator>nshastry</dc:creator>
  <cp:lastModifiedBy>Prof. JIA Xiaohua</cp:lastModifiedBy>
  <cp:revision>3647</cp:revision>
  <cp:lastPrinted>2013-11-25T06:02:04Z</cp:lastPrinted>
  <dcterms:created xsi:type="dcterms:W3CDTF">2001-04-08T17:27:26Z</dcterms:created>
  <dcterms:modified xsi:type="dcterms:W3CDTF">2013-11-29T03:33:02Z</dcterms:modified>
</cp:coreProperties>
</file>