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5" r:id="rId4"/>
    <p:sldId id="260" r:id="rId5"/>
    <p:sldId id="342" r:id="rId6"/>
    <p:sldId id="261" r:id="rId7"/>
    <p:sldId id="304" r:id="rId8"/>
    <p:sldId id="343" r:id="rId9"/>
    <p:sldId id="306" r:id="rId10"/>
    <p:sldId id="332" r:id="rId11"/>
    <p:sldId id="345" r:id="rId12"/>
    <p:sldId id="308" r:id="rId13"/>
    <p:sldId id="307" r:id="rId14"/>
    <p:sldId id="315" r:id="rId15"/>
    <p:sldId id="305" r:id="rId16"/>
    <p:sldId id="311" r:id="rId17"/>
    <p:sldId id="312" r:id="rId18"/>
    <p:sldId id="344" r:id="rId19"/>
    <p:sldId id="317" r:id="rId20"/>
    <p:sldId id="319" r:id="rId21"/>
    <p:sldId id="313" r:id="rId22"/>
    <p:sldId id="333" r:id="rId23"/>
    <p:sldId id="335" r:id="rId24"/>
    <p:sldId id="318" r:id="rId25"/>
    <p:sldId id="336" r:id="rId26"/>
    <p:sldId id="337" r:id="rId27"/>
    <p:sldId id="338" r:id="rId28"/>
    <p:sldId id="340" r:id="rId29"/>
    <p:sldId id="341" r:id="rId30"/>
    <p:sldId id="316" r:id="rId31"/>
    <p:sldId id="302" r:id="rId32"/>
    <p:sldId id="339" r:id="rId3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660099"/>
    <a:srgbClr val="FF3300"/>
    <a:srgbClr val="FF0066"/>
    <a:srgbClr val="292929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79306" autoAdjust="0"/>
  </p:normalViewPr>
  <p:slideViewPr>
    <p:cSldViewPr>
      <p:cViewPr varScale="1">
        <p:scale>
          <a:sx n="77" d="100"/>
          <a:sy n="77" d="100"/>
        </p:scale>
        <p:origin x="-10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09" y="15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>
            <a:lvl1pPr defTabSz="952534">
              <a:defRPr sz="1300"/>
            </a:lvl1pPr>
          </a:lstStyle>
          <a:p>
            <a:endParaRPr lang="en-US" altLang="zh-TW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>
            <a:lvl1pPr algn="r" defTabSz="952534">
              <a:defRPr sz="1300"/>
            </a:lvl1pPr>
          </a:lstStyle>
          <a:p>
            <a:endParaRPr lang="en-US" altLang="zh-TW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b" anchorCtr="0" compatLnSpc="1">
            <a:prstTxWarp prst="textNoShape">
              <a:avLst/>
            </a:prstTxWarp>
          </a:bodyPr>
          <a:lstStyle>
            <a:lvl1pPr defTabSz="952534">
              <a:defRPr sz="1300"/>
            </a:lvl1pPr>
          </a:lstStyle>
          <a:p>
            <a:endParaRPr lang="en-US" altLang="zh-TW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b" anchorCtr="0" compatLnSpc="1">
            <a:prstTxWarp prst="textNoShape">
              <a:avLst/>
            </a:prstTxWarp>
          </a:bodyPr>
          <a:lstStyle>
            <a:lvl1pPr algn="r" defTabSz="952534">
              <a:defRPr sz="1300"/>
            </a:lvl1pPr>
          </a:lstStyle>
          <a:p>
            <a:fld id="{E8F617AE-AEB5-48B0-AB9A-ACBA91C4A9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201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>
            <a:lvl1pPr defTabSz="952534">
              <a:defRPr sz="1300"/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>
            <a:lvl1pPr algn="r" defTabSz="952534">
              <a:defRPr sz="13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243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b" anchorCtr="0" compatLnSpc="1">
            <a:prstTxWarp prst="textNoShape">
              <a:avLst/>
            </a:prstTxWarp>
          </a:bodyPr>
          <a:lstStyle>
            <a:lvl1pPr defTabSz="952534">
              <a:defRPr sz="1300"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b" anchorCtr="0" compatLnSpc="1">
            <a:prstTxWarp prst="textNoShape">
              <a:avLst/>
            </a:prstTxWarp>
          </a:bodyPr>
          <a:lstStyle>
            <a:lvl1pPr algn="r" defTabSz="952534">
              <a:defRPr sz="1300"/>
            </a:lvl1pPr>
          </a:lstStyle>
          <a:p>
            <a:fld id="{069EE4AD-DC98-4C40-A9FE-4FBA370B5F8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8867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C951-9EA4-4A57-B50D-D206E7DC7EE6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diagram is wrong</a:t>
            </a:r>
            <a:r>
              <a:rPr lang="en-US" dirty="0" smtClean="0"/>
              <a:t>! </a:t>
            </a:r>
            <a:endParaRPr lang="en-US" dirty="0" smtClean="0"/>
          </a:p>
          <a:p>
            <a:r>
              <a:rPr lang="en-US" dirty="0" smtClean="0"/>
              <a:t>Task of DNS: Translate names into IP </a:t>
            </a:r>
            <a:r>
              <a:rPr lang="en-US" dirty="0" smtClean="0"/>
              <a:t>address.</a:t>
            </a:r>
            <a:r>
              <a:rPr lang="en-US" baseline="0" dirty="0" smtClean="0"/>
              <a:t> Quick 3 steps (next page is better)</a:t>
            </a:r>
            <a:endParaRPr lang="en-US" dirty="0" smtClean="0"/>
          </a:p>
          <a:p>
            <a:r>
              <a:rPr lang="en-US" dirty="0" smtClean="0"/>
              <a:t>Demo: name translation </a:t>
            </a:r>
            <a:r>
              <a:rPr lang="en-US" altLang="zh-CN" dirty="0" smtClean="0"/>
              <a:t>http://www.dnsstuff.com/</a:t>
            </a:r>
          </a:p>
          <a:p>
            <a:r>
              <a:rPr lang="en-US" altLang="zh-CN" dirty="0" smtClean="0"/>
              <a:t>By supplying a domain name, www.cs.cityu.edu.hk, it generates the report: notice: 1) on top, it shows the local</a:t>
            </a:r>
            <a:r>
              <a:rPr lang="en-US" altLang="zh-CN" baseline="0" dirty="0" smtClean="0"/>
              <a:t> IP </a:t>
            </a:r>
            <a:r>
              <a:rPr lang="en-US" altLang="zh-CN" baseline="0" dirty="0" err="1" smtClean="0"/>
              <a:t>addr</a:t>
            </a:r>
            <a:r>
              <a:rPr lang="en-US" altLang="zh-CN" baseline="0" dirty="0" smtClean="0"/>
              <a:t> and location. 2) in the report, it first shows the “ns” who provides the </a:t>
            </a:r>
            <a:r>
              <a:rPr lang="en-US" altLang="zh-CN" baseline="0" dirty="0" err="1" smtClean="0"/>
              <a:t>Ipaddr</a:t>
            </a:r>
            <a:r>
              <a:rPr lang="en-US" altLang="zh-CN" baseline="0" dirty="0" smtClean="0"/>
              <a:t>; 3) at end, it shows the </a:t>
            </a:r>
            <a:r>
              <a:rPr lang="en-US" altLang="zh-CN" baseline="0" dirty="0" err="1" smtClean="0"/>
              <a:t>Ipaddr</a:t>
            </a:r>
            <a:r>
              <a:rPr lang="en-US" altLang="zh-CN" baseline="0" dirty="0" smtClean="0"/>
              <a:t> of the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E4AD-DC98-4C40-A9FE-4FBA370B5F83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all internet operations, DNS names need first to be translated to IP addresses!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E4AD-DC98-4C40-A9FE-4FBA370B5F83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121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B2195-9CDC-46A6-B6CF-E5AFEF89F54D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DNS: control panel -&gt; network and sharing center (or “network connections” for window XP) </a:t>
            </a:r>
            <a:r>
              <a:rPr lang="en-US" baseline="0" dirty="0" smtClean="0">
                <a:sym typeface="Wingdings" pitchFamily="2" charset="2"/>
              </a:rPr>
              <a:t> local area connection 2 </a:t>
            </a:r>
            <a:r>
              <a:rPr lang="en-US" baseline="0" dirty="0" smtClean="0"/>
              <a:t>–&gt; properties -&gt; choose TCP/IP (properties) -&gt; show IP address and DNS servers</a:t>
            </a:r>
          </a:p>
          <a:p>
            <a:r>
              <a:rPr lang="en-US" baseline="0" dirty="0" smtClean="0"/>
              <a:t>?how is name www.cs.cityu.edu.hk resolved if a user in USA browses it?</a:t>
            </a:r>
          </a:p>
          <a:p>
            <a:r>
              <a:rPr lang="en-US" baseline="0" dirty="0" smtClean="0"/>
              <a:t>Draw on board of tree structure of DNS servers “cs.cityu.edu.hk”… root name server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E347-1523-4AA7-9A5C-903FEA9E61DA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cn</a:t>
            </a:r>
            <a:r>
              <a:rPr lang="en-US" dirty="0" smtClean="0"/>
              <a:t>, .fi,</a:t>
            </a:r>
            <a:r>
              <a:rPr lang="en-US" baseline="0" dirty="0" smtClean="0"/>
              <a:t> .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, .au, .</a:t>
            </a:r>
            <a:r>
              <a:rPr lang="en-US" baseline="0" dirty="0" err="1" smtClean="0"/>
              <a:t>jp</a:t>
            </a:r>
            <a:r>
              <a:rPr lang="en-US" baseline="0" dirty="0" smtClean="0"/>
              <a:t>, .</a:t>
            </a:r>
            <a:r>
              <a:rPr lang="en-US" baseline="0" dirty="0" err="1" smtClean="0"/>
              <a:t>uk</a:t>
            </a:r>
            <a:r>
              <a:rPr lang="en-US" baseline="0" dirty="0" smtClean="0"/>
              <a:t>, .de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</a:t>
            </a:r>
            <a:r>
              <a:rPr lang="en-US" dirty="0" err="1" smtClean="0"/>
              <a:t>tv</a:t>
            </a:r>
            <a:r>
              <a:rPr lang="en-US" dirty="0" smtClean="0"/>
              <a:t> (? Country or company</a:t>
            </a:r>
            <a:r>
              <a:rPr lang="en-US" dirty="0" smtClean="0"/>
              <a:t>): </a:t>
            </a:r>
            <a:r>
              <a:rPr lang="en-US" altLang="zh-CN" dirty="0" smtClean="0"/>
              <a:t>Tuvalu, population 10K, the total government budget is around 10 Million/year, but it ask for $50Mil to sale its domain name. it was brokered by a Canadian young man in 1998.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AE7D9-B269-4537-84E1-4EBCDE5651BD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A6A6B-7815-48F0-8D3C-02424F1B5624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SSL + HTTP -&gt;</a:t>
            </a:r>
            <a:r>
              <a:rPr lang="en-US" baseline="0" dirty="0" smtClean="0"/>
              <a:t> https!</a:t>
            </a:r>
          </a:p>
          <a:p>
            <a:r>
              <a:rPr lang="en-US" baseline="0" dirty="0" smtClean="0"/>
              <a:t>telnet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519-CB6E-4BC6-853E-8D4DDE25A1B8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Demo: telnet smtp.cityu.edu.hk 25</a:t>
            </a:r>
          </a:p>
          <a:p>
            <a:r>
              <a:rPr lang="en-US" altLang="zh-TW" dirty="0" smtClean="0"/>
              <a:t>HELO xxx // it doesn’t check xxx</a:t>
            </a:r>
          </a:p>
          <a:p>
            <a:r>
              <a:rPr lang="en-US" altLang="zh-TW" dirty="0" smtClean="0"/>
              <a:t>MAIL FROM: president</a:t>
            </a:r>
            <a:r>
              <a:rPr lang="en-US" altLang="zh-TW" baseline="0" dirty="0" smtClean="0"/>
              <a:t> // it doesn’t check if president is a valid email address. The sender displayed in the email will be “Obama@whitehouse.org</a:t>
            </a:r>
            <a:r>
              <a:rPr lang="en-US" altLang="zh-TW" dirty="0" smtClean="0"/>
              <a:t>” // doesn’t check either</a:t>
            </a:r>
          </a:p>
          <a:p>
            <a:r>
              <a:rPr lang="en-US" altLang="zh-TW" dirty="0" smtClean="0"/>
              <a:t>RCPT TO: xxx // xxx must be valid email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addr</a:t>
            </a:r>
            <a:r>
              <a:rPr lang="en-US" altLang="zh-TW" baseline="0" dirty="0" smtClean="0"/>
              <a:t> for delivery</a:t>
            </a:r>
          </a:p>
          <a:p>
            <a:r>
              <a:rPr lang="en-US" altLang="zh-TW" baseline="0" dirty="0" smtClean="0"/>
              <a:t>DATA</a:t>
            </a:r>
          </a:p>
          <a:p>
            <a:r>
              <a:rPr lang="en-US" altLang="zh-TW" baseline="0" dirty="0" smtClean="0"/>
              <a:t>(this is a protocol!!!)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346CB-C8D0-4B4B-BAD7-33E634E806FB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879470">
              <a:defRPr/>
            </a:pPr>
            <a:r>
              <a:rPr lang="en-US" baseline="0" dirty="0" smtClean="0"/>
              <a:t>Note: web-mail (using browser to access emails) does NOT use pop3 nor IMAP. It uses HTTP to access mail-server!</a:t>
            </a:r>
            <a:endParaRPr lang="en-US" altLang="zh-TW" baseline="0" dirty="0" smtClean="0"/>
          </a:p>
          <a:p>
            <a:pPr eaLnBrk="1" hangingPunct="1"/>
            <a:r>
              <a:rPr lang="en-US" altLang="zh-TW" baseline="0" dirty="0" smtClean="0"/>
              <a:t>POP or IMAP (internet mail access protocol) is used by a local email client (e.g. outlook) to retrieve emails from a mail-server. The </a:t>
            </a:r>
            <a:r>
              <a:rPr lang="en-US" altLang="zh-TW" dirty="0" smtClean="0"/>
              <a:t>port number</a:t>
            </a:r>
            <a:r>
              <a:rPr lang="en-US" altLang="zh-TW" baseline="0" dirty="0" smtClean="0"/>
              <a:t> f</a:t>
            </a:r>
            <a:r>
              <a:rPr lang="en-US" altLang="zh-TW" dirty="0" smtClean="0"/>
              <a:t>or POP3</a:t>
            </a:r>
            <a:r>
              <a:rPr lang="en-US" altLang="zh-TW" baseline="0" dirty="0" smtClean="0"/>
              <a:t> (version 3) is 110 (port # for POP2 is 109).</a:t>
            </a:r>
          </a:p>
          <a:p>
            <a:pPr eaLnBrk="1" hangingPunct="1"/>
            <a:r>
              <a:rPr lang="en-US" altLang="zh-TW" baseline="0" dirty="0" err="1" smtClean="0"/>
              <a:t>cityU</a:t>
            </a:r>
            <a:r>
              <a:rPr lang="en-US" altLang="zh-TW" baseline="0" dirty="0" smtClean="0"/>
              <a:t> mail-service has 3 servers: SMTP, POP3 and IMAP. They are different programs and can run in different machines. </a:t>
            </a:r>
          </a:p>
          <a:p>
            <a:pPr eaLnBrk="1" hangingPunct="1"/>
            <a:r>
              <a:rPr lang="en-US" altLang="zh-TW" baseline="0" dirty="0" smtClean="0"/>
              <a:t>The difference between POP3 and IMAP is that POP3 retrieve all mails from server to the client-side when the user reads mails, but IMAP only transmit the email-headers and retrieve actual email when the user chooses to read it. All emails are stored in server.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BDBC0-05AA-43D7-ABA7-68B8AAC55392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082A2-074A-45AF-A5DA-A55F528B6689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FTP</a:t>
            </a:r>
            <a:r>
              <a:rPr lang="en-US" altLang="zh-TW" baseline="0" dirty="0" smtClean="0"/>
              <a:t> is the father of HTTP</a:t>
            </a:r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8C7B4-D38E-4B99-8464-793CE4E3F89F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5FE30-641E-40D7-A07A-C1996C946864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Client-server model of web service.</a:t>
            </a:r>
          </a:p>
          <a:p>
            <a:r>
              <a:rPr lang="en-US" dirty="0" smtClean="0"/>
              <a:t>Web Browser is the client. It is basically a text-formatting software.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60A62-E06E-4396-B2BC-9D8F50264BB7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http and https are different</a:t>
            </a:r>
            <a:r>
              <a:rPr lang="en-US" baseline="0" dirty="0" smtClean="0"/>
              <a:t> protocols. https uses different format (encryption, public key,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)…</a:t>
            </a:r>
          </a:p>
          <a:p>
            <a:r>
              <a:rPr lang="en-US" baseline="0" dirty="0" smtClean="0"/>
              <a:t>Demo: telnet www.cs.cityu.edu.hk 80 //connection setup</a:t>
            </a:r>
          </a:p>
          <a:p>
            <a:r>
              <a:rPr lang="en-US" baseline="0" dirty="0" smtClean="0"/>
              <a:t>GET /~</a:t>
            </a:r>
            <a:r>
              <a:rPr lang="en-US" baseline="0" dirty="0" err="1" smtClean="0"/>
              <a:t>jia</a:t>
            </a:r>
            <a:r>
              <a:rPr lang="en-US" baseline="0" dirty="0" smtClean="0"/>
              <a:t>/index.html HTTP/1.0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CE77C-4157-4F8B-ADC3-F2D733CEE774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</a:t>
            </a:r>
            <a:r>
              <a:rPr lang="en-US" baseline="0" dirty="0" smtClean="0"/>
              <a:t> of cookies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Configure cookies: IE-Tools -&gt; internet options -&gt; privacy: slide the bar to set the right level of “cookie” acceptance</a:t>
            </a:r>
          </a:p>
          <a:p>
            <a:endParaRPr lang="en-US" dirty="0" smtClean="0"/>
          </a:p>
          <a:p>
            <a:r>
              <a:rPr lang="en-US" dirty="0" smtClean="0"/>
              <a:t>(optional) You </a:t>
            </a:r>
            <a:r>
              <a:rPr lang="en-US" dirty="0"/>
              <a:t>can search “cookies” in C:\ drive, OR:</a:t>
            </a:r>
          </a:p>
          <a:p>
            <a:r>
              <a:rPr lang="en-US" dirty="0"/>
              <a:t>For Internet Explorer 8 in Windows XP, cookies are kept in</a:t>
            </a:r>
            <a:endParaRPr lang="en-US" dirty="0" smtClean="0"/>
          </a:p>
          <a:p>
            <a:r>
              <a:rPr lang="en-US" dirty="0"/>
              <a:t>C:\Documents and Settings\&lt;username&gt;\Local Settings\Temporary Internet Files</a:t>
            </a:r>
            <a:endParaRPr lang="en-US" dirty="0" smtClean="0"/>
          </a:p>
          <a:p>
            <a:r>
              <a:rPr lang="en-US" dirty="0"/>
              <a:t>For Internet Explorer 9 in Windows 7, cookies are kept in</a:t>
            </a:r>
            <a:endParaRPr lang="en-US" dirty="0" smtClean="0"/>
          </a:p>
          <a:p>
            <a:r>
              <a:rPr lang="en-US" dirty="0"/>
              <a:t>C:\Users\&lt;username&gt;\AppData\Local\Microsoft\Windows\Temporary Internet Files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/>
              <a:t>Make sure you turn on the option to view hidden and system files: open My Computer -&gt; Tools -&gt; Folder Options -&gt; </a:t>
            </a:r>
            <a:r>
              <a:rPr lang="en-US" b="1" dirty="0"/>
              <a:t>View </a:t>
            </a:r>
            <a:r>
              <a:rPr lang="en-US" dirty="0"/>
              <a:t>tab, select the option to </a:t>
            </a:r>
            <a:r>
              <a:rPr lang="en-US" b="1" dirty="0"/>
              <a:t>Show hidden files and folder </a:t>
            </a:r>
            <a:r>
              <a:rPr lang="en-US" dirty="0"/>
              <a:t>to browse to the locations listed below.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4F4DB-8012-446C-83BB-27D3B7EBF429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 </a:t>
            </a:r>
            <a:r>
              <a:rPr lang="en-US" dirty="0"/>
              <a:t>cookies: IE-Tools –&gt; internet options -&gt; general: browsing </a:t>
            </a:r>
            <a:r>
              <a:rPr lang="en-US" dirty="0" err="1"/>
              <a:t>histroy</a:t>
            </a:r>
            <a:r>
              <a:rPr lang="en-US" dirty="0"/>
              <a:t>, click “delete”: pop up a window allowing to </a:t>
            </a:r>
            <a:r>
              <a:rPr lang="en-US" dirty="0" smtClean="0"/>
              <a:t>choose items (cookies) to delete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BDDF0-8BF1-43E1-8D6B-FE102B21CE82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Cascading Style Sheets (CSS)</a:t>
            </a:r>
          </a:p>
          <a:p>
            <a:r>
              <a:rPr lang="en-US" dirty="0" smtClean="0"/>
              <a:t>AJAX </a:t>
            </a:r>
            <a:r>
              <a:rPr lang="en-US" dirty="0"/>
              <a:t>allows web pages to be updated asynchronously by exchanging small amounts of data with the server behind the scenes. This means that it is possible to update parts of a web page, without reloading the whole page.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56F8B-D503-4853-A79A-2DCCA4FD6785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81924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Outlook </a:t>
            </a:r>
            <a:r>
              <a:rPr lang="en-US" dirty="0" smtClean="0"/>
              <a:t>-&gt; </a:t>
            </a:r>
            <a:r>
              <a:rPr lang="en-US" dirty="0" err="1" smtClean="0"/>
              <a:t>smtp</a:t>
            </a:r>
            <a:r>
              <a:rPr lang="en-US" dirty="0" smtClean="0"/>
              <a:t> -&gt; pop3 -&gt; </a:t>
            </a:r>
            <a:r>
              <a:rPr lang="en-US" dirty="0" smtClean="0"/>
              <a:t>Outlook, servers are in RED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F090A-662A-49B8-9CCB-EFF1BBF44D6E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82948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Digram</a:t>
            </a:r>
            <a:r>
              <a:rPr lang="en-US" dirty="0" smtClean="0"/>
              <a:t>: use PC call phones.</a:t>
            </a:r>
          </a:p>
          <a:p>
            <a:r>
              <a:rPr lang="en-US" dirty="0" smtClean="0"/>
              <a:t>Skype</a:t>
            </a:r>
            <a:r>
              <a:rPr lang="en-US" dirty="0" smtClean="0"/>
              <a:t>, QQ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E4AD-DC98-4C40-A9FE-4FBA370B5F83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E4AD-DC98-4C40-A9FE-4FBA370B5F83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E4AD-DC98-4C40-A9FE-4FBA370B5F83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8FC54-1C70-489A-ACC2-722D89E3870E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is different from WWW. Internet is like a highway to transport information; WWW is like super-markets that provides content. Anything that uses Web-browser</a:t>
            </a:r>
            <a:r>
              <a:rPr lang="en-US" baseline="0" dirty="0" smtClean="0"/>
              <a:t> belongs to WWW.</a:t>
            </a:r>
            <a:endParaRPr lang="en-US" dirty="0" smtClean="0"/>
          </a:p>
          <a:p>
            <a:r>
              <a:rPr lang="en-US" dirty="0" err="1" smtClean="0"/>
              <a:t>Isoc</a:t>
            </a:r>
            <a:r>
              <a:rPr lang="en-US" baseline="0" dirty="0" smtClean="0"/>
              <a:t> (not well know), but its subcommittee IETF is a well-known body in Internet Research community</a:t>
            </a:r>
            <a:endParaRPr lang="en-US" dirty="0" smtClean="0"/>
          </a:p>
          <a:p>
            <a:r>
              <a:rPr lang="en-US" dirty="0" smtClean="0"/>
              <a:t>W3C</a:t>
            </a:r>
          </a:p>
          <a:p>
            <a:r>
              <a:rPr lang="en-US" dirty="0" smtClean="0"/>
              <a:t>ICANN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D9D90-833B-49F4-827C-3C9A2EF988FE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BDAA6-6F2C-4817-8815-6D977B416E30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F41D0-DD1C-4F3C-95A0-401C60524A1C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FFF4A-C99F-45AD-A30D-3B4B12FD6EDE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 shows:</a:t>
            </a:r>
            <a:r>
              <a:rPr lang="en-US" baseline="0" dirty="0" smtClean="0"/>
              <a:t> 1) two packets may take different paths (routes)</a:t>
            </a:r>
          </a:p>
          <a:p>
            <a:r>
              <a:rPr lang="en-US" baseline="0" dirty="0" smtClean="0"/>
              <a:t>2) it’s multi-hop routing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76265-F5BD-4B89-A591-F72926D90FB8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Internet:</a:t>
            </a:r>
            <a:r>
              <a:rPr lang="en-US" baseline="0" dirty="0" smtClean="0"/>
              <a:t> TCP/IP &amp; below, </a:t>
            </a:r>
          </a:p>
          <a:p>
            <a:pPr marL="0" indent="0">
              <a:buNone/>
            </a:pPr>
            <a:r>
              <a:rPr lang="en-US" baseline="0" dirty="0" smtClean="0"/>
              <a:t>Web (HTTP) is one of the services of internet; email, </a:t>
            </a:r>
            <a:r>
              <a:rPr lang="en-US" baseline="0" dirty="0" err="1" smtClean="0"/>
              <a:t>skype</a:t>
            </a:r>
            <a:r>
              <a:rPr lang="en-US" baseline="0" dirty="0" smtClean="0"/>
              <a:t> are not web applications…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DA71A-3931-44E7-948A-9BC53054BFB8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header</a:t>
            </a:r>
            <a:r>
              <a:rPr lang="en-US" baseline="0" dirty="0" smtClean="0"/>
              <a:t> &amp; TCP header</a:t>
            </a:r>
            <a:endParaRPr lang="en-US" dirty="0" smtClean="0"/>
          </a:p>
          <a:p>
            <a:r>
              <a:rPr lang="en-US" dirty="0" smtClean="0"/>
              <a:t>? Size of a routing table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C8F2-6693-48E4-916D-6281B7D26AF4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addresses are divided</a:t>
            </a:r>
            <a:r>
              <a:rPr lang="en-US" baseline="0" dirty="0" smtClean="0"/>
              <a:t> into classes for the convenience of routing: given an IP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, it tells: a) which class, b) network add. </a:t>
            </a:r>
          </a:p>
          <a:p>
            <a:r>
              <a:rPr lang="en-US" baseline="0" dirty="0" smtClean="0"/>
              <a:t>One organization obtains a “network” address, depending on the size of its network</a:t>
            </a:r>
          </a:p>
          <a:p>
            <a:r>
              <a:rPr lang="en-US" baseline="0" dirty="0" smtClean="0"/>
              <a:t>By using class &amp; network ID, it reduces routing table size dramatically. Recent IP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 allocation </a:t>
            </a:r>
            <a:r>
              <a:rPr lang="en-US" baseline="0" dirty="0" smtClean="0"/>
              <a:t>is based on geographic </a:t>
            </a:r>
            <a:r>
              <a:rPr lang="en-US" baseline="0" dirty="0" smtClean="0"/>
              <a:t>locations.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C8F2-6693-48E4-916D-6281B7D26AF4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IP address of your PC: </a:t>
            </a:r>
            <a:r>
              <a:rPr lang="en-US" baseline="0" dirty="0" smtClean="0"/>
              <a:t>command-prompt </a:t>
            </a:r>
            <a:r>
              <a:rPr lang="en-US" baseline="0" dirty="0" smtClean="0"/>
              <a:t>&gt; </a:t>
            </a:r>
            <a:r>
              <a:rPr lang="en-US" baseline="0" dirty="0" err="1" smtClean="0"/>
              <a:t>IPconfig</a:t>
            </a:r>
            <a:r>
              <a:rPr lang="en-US" baseline="0" dirty="0" smtClean="0"/>
              <a:t> OR</a:t>
            </a:r>
          </a:p>
          <a:p>
            <a:r>
              <a:rPr lang="en-US" baseline="0" dirty="0" smtClean="0"/>
              <a:t>Control-panel -&gt; network connections -&gt; …. (show setting, it could be “obtain IP / DNS dynamically” for notebooks)</a:t>
            </a:r>
          </a:p>
          <a:p>
            <a:r>
              <a:rPr lang="en-US" baseline="0" dirty="0" smtClean="0"/>
              <a:t>? Each machines has unique MAC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, why still needs IP address? MAC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 doesn’t tell location, it’s more like an ID.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8E3FF-6D50-4B7B-9FE5-F361154FAF97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Email address &amp; domain name</a:t>
            </a:r>
          </a:p>
          <a:p>
            <a:r>
              <a:rPr lang="en-US" dirty="0" smtClean="0"/>
              <a:t>Domain names are hierarchical: explain domains:</a:t>
            </a:r>
            <a:r>
              <a:rPr lang="en-US" baseline="0" dirty="0" smtClean="0"/>
              <a:t> “cityu.edu.hk”, “.edu.hk”, “.</a:t>
            </a:r>
            <a:r>
              <a:rPr lang="en-US" baseline="0" dirty="0" err="1" smtClean="0"/>
              <a:t>hk</a:t>
            </a:r>
            <a:r>
              <a:rPr lang="en-US" baseline="0" dirty="0" smtClean="0"/>
              <a:t>”; each domain has a DNS server</a:t>
            </a:r>
          </a:p>
          <a:p>
            <a:r>
              <a:rPr lang="en-US" baseline="0" dirty="0" smtClean="0"/>
              <a:t>Each computer has </a:t>
            </a:r>
            <a:r>
              <a:rPr lang="en-US" baseline="0" dirty="0" smtClean="0"/>
              <a:t>a name (for human), address (IP)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ID (Mac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4495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53000"/>
            <a:ext cx="6248400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660099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94792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zh-TW" altLang="en-US"/>
              <a:t>CS1101</a:t>
            </a: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991198F-BF31-4098-851E-2D322C0723A2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3082" name="Picture 10" descr="confuse_8002_111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2828925" cy="5200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8153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4313"/>
            <a:ext cx="3810000" cy="468153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438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6FA070-C67B-4E42-8200-FA3C38BDA6AA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56BE1D-DFB5-4ABE-9710-0523AF0186D0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F4EC34-7F6E-48F8-80F2-0BED548D2A89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7B126-E213-4A8F-8DF5-5CFEAA9ADF07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8153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8153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497ED-3088-41A9-94CA-EAC3BD2035C9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730863-D08A-465B-AB9B-FB698D8533D7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61BEC5-C90C-4292-8A0F-D5C6E6CEB7B7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2D51F-E5DB-4505-8661-DC0E54ED3129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BAFF6E-3754-4C71-8C3D-BA6A56A899DD}" type="slidenum">
              <a:rPr lang="zh-TW" altLang="en-US"/>
              <a:pPr/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CECFF">
                <a:gamma/>
                <a:tint val="0"/>
                <a:invGamma/>
              </a:srgbClr>
            </a:gs>
            <a:gs pos="9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omputer_love_27770"/>
          <p:cNvPicPr>
            <a:picLocks noChangeAspect="1" noChangeArrowheads="1"/>
          </p:cNvPicPr>
          <p:nvPr userDrawn="1"/>
        </p:nvPicPr>
        <p:blipFill>
          <a:blip r:embed="rId1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40438" y="3760788"/>
            <a:ext cx="3571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0066"/>
                </a:solidFill>
                <a:latin typeface="Cambria" pitchFamily="18" charset="0"/>
                <a:ea typeface="新細明體" charset="-120"/>
              </a:defRPr>
            </a:lvl1pPr>
          </a:lstStyle>
          <a:p>
            <a:fld id="{7551CB81-E49F-4979-BEC0-E3CC9EBFFA6E}" type="slidenum">
              <a:rPr lang="zh-TW" altLang="en-US" smtClean="0"/>
              <a:pPr/>
              <a:t>‹#›</a:t>
            </a:fld>
            <a:r>
              <a:rPr lang="en-US" altLang="zh-TW" dirty="0" smtClean="0"/>
              <a:t> </a:t>
            </a:r>
            <a:endParaRPr lang="en-US" altLang="zh-TW" dirty="0"/>
          </a:p>
        </p:txBody>
      </p:sp>
      <p:pic>
        <p:nvPicPr>
          <p:cNvPr id="1037" name="Picture 13" descr="ulogo_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6237288"/>
            <a:ext cx="288925" cy="280987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0066"/>
          </a:solidFill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None/>
        <a:tabLst/>
        <a:defRPr sz="20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8"/>
        <a:tabLst/>
        <a:defRPr>
          <a:solidFill>
            <a:schemeClr val="tx1"/>
          </a:solidFill>
          <a:latin typeface="Cambria" pitchFamily="18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7"/>
        <a:tabLst/>
        <a:defRPr sz="1600">
          <a:solidFill>
            <a:schemeClr val="tx1"/>
          </a:solidFill>
          <a:latin typeface="Cambria" pitchFamily="18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þ"/>
        <a:tabLst/>
        <a:defRPr sz="1400">
          <a:solidFill>
            <a:schemeClr val="tx1"/>
          </a:solidFill>
          <a:latin typeface="Cambria" pitchFamily="18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Ø"/>
        <a:tabLst/>
        <a:defRPr sz="1200">
          <a:solidFill>
            <a:schemeClr val="tx1"/>
          </a:solidFill>
          <a:latin typeface="Cambria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sstuff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cs.iit.edu/" TargetMode="Externa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u.edu.hk/fse/program/academic_program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crunch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bowiki.net/" TargetMode="External"/><Relationship Id="rId4" Type="http://schemas.openxmlformats.org/officeDocument/2006/relationships/hyperlink" Target="http://readwrit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Web_2" TargetMode="External"/><Relationship Id="rId3" Type="http://schemas.openxmlformats.org/officeDocument/2006/relationships/hyperlink" Target="http://www.w3.org/" TargetMode="External"/><Relationship Id="rId7" Type="http://schemas.openxmlformats.org/officeDocument/2006/relationships/hyperlink" Target="http://www.w3.org/History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wstuffworks.com/internet-infrastructure.htm" TargetMode="External"/><Relationship Id="rId5" Type="http://schemas.openxmlformats.org/officeDocument/2006/relationships/hyperlink" Target="http://www.icann.org/" TargetMode="External"/><Relationship Id="rId4" Type="http://schemas.openxmlformats.org/officeDocument/2006/relationships/hyperlink" Target="http://www.internet2.ed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3700463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CS1102 </a:t>
            </a:r>
            <a:r>
              <a:rPr lang="en-US" altLang="zh-TW" dirty="0">
                <a:ea typeface="新細明體" charset="-120"/>
              </a:rPr>
              <a:t>Lec09 -  Internet and WWW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88536"/>
            <a:ext cx="6248400" cy="1724025"/>
          </a:xfrm>
          <a:noFill/>
        </p:spPr>
        <p:txBody>
          <a:bodyPr/>
          <a:lstStyle/>
          <a:p>
            <a:pPr algn="r" eaLnBrk="1" hangingPunct="1">
              <a:spcBef>
                <a:spcPct val="10000"/>
              </a:spcBef>
            </a:pPr>
            <a:endParaRPr lang="en-US" altLang="zh-TW" sz="1800" dirty="0" smtClean="0">
              <a:ea typeface="新細明體" pitchFamily="18" charset="-12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TW" sz="1800" dirty="0" smtClean="0">
                <a:ea typeface="新細明體" pitchFamily="18" charset="-120"/>
              </a:rPr>
              <a:t>Computer Science Department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altLang="zh-TW" sz="1800" dirty="0" smtClean="0">
                <a:ea typeface="新細明體" pitchFamily="18" charset="-120"/>
              </a:rPr>
              <a:t>City University of Hong Kong</a:t>
            </a:r>
          </a:p>
        </p:txBody>
      </p:sp>
      <p:pic>
        <p:nvPicPr>
          <p:cNvPr id="7" name="Picture 4" descr="ulogo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24" y="4727448"/>
            <a:ext cx="937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125B8-38F4-4792-861A-F9A7185E2B91}" type="slidenum">
              <a:rPr lang="zh-TW" altLang="en-US"/>
              <a:pPr/>
              <a:t>10</a:t>
            </a:fld>
            <a:r>
              <a:rPr lang="en-US" altLang="zh-TW"/>
              <a:t> </a:t>
            </a: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Domain Name Translation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http://www.dnsstuff.com</a:t>
            </a:r>
            <a:r>
              <a:rPr lang="en-US" altLang="zh-CN" dirty="0"/>
              <a:t>/</a:t>
            </a:r>
          </a:p>
          <a:p>
            <a:endParaRPr lang="zh-TW" altLang="en-US" dirty="0">
              <a:ea typeface="新細明體" charset="-12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44007"/>
            <a:ext cx="8839200" cy="41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7357080" y="4155246"/>
            <a:ext cx="1185491" cy="1722026"/>
          </a:xfrm>
          <a:prstGeom prst="ellipse">
            <a:avLst/>
          </a:prstGeom>
          <a:noFill/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Hierarchical DNS Servers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6BE1D-DFB5-4ABE-9710-0523AF0186D0}" type="slidenum">
              <a:rPr lang="zh-TW" altLang="en-US" smtClean="0"/>
              <a:pPr/>
              <a:t>11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77409"/>
              </p:ext>
            </p:extLst>
          </p:nvPr>
        </p:nvGraphicFramePr>
        <p:xfrm>
          <a:off x="4904979" y="5250650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0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979" y="5250650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66904" y="3185313"/>
            <a:ext cx="369887" cy="657225"/>
            <a:chOff x="4180" y="783"/>
            <a:chExt cx="150" cy="307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5116116" y="3872700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5230416" y="2177250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535341" y="2358225"/>
            <a:ext cx="561975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6621066" y="2186775"/>
            <a:ext cx="647700" cy="933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5420916" y="2386800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5306616" y="3901275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946904" y="2899389"/>
            <a:ext cx="19543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600" dirty="0" smtClean="0">
                <a:latin typeface="Arial Black" panose="020B0A04020102020204" pitchFamily="34" charset="0"/>
                <a:ea typeface="宋体" pitchFamily="2" charset="-122"/>
              </a:rPr>
              <a:t>DNS server of</a:t>
            </a:r>
            <a:endParaRPr lang="en-US" altLang="zh-CN" sz="2000" dirty="0">
              <a:latin typeface="Arial Black" panose="020B0A04020102020204" pitchFamily="34" charset="0"/>
              <a:ea typeface="宋体" pitchFamily="2" charset="-122"/>
            </a:endParaRPr>
          </a:p>
          <a:p>
            <a:r>
              <a:rPr lang="en-US" altLang="zh-CN" sz="1800" dirty="0">
                <a:ea typeface="宋体" pitchFamily="2" charset="-122"/>
              </a:rPr>
              <a:t>dns.cs.cityu.edu.hk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370116" y="2394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2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513116" y="2642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3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894116" y="2394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4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741591" y="2718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</a:t>
            </a:r>
            <a:endParaRPr lang="en-US" altLang="zh-CN">
              <a:ea typeface="宋体" pitchFamily="2" charset="-122"/>
            </a:endParaRPr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6181329" y="1766088"/>
            <a:ext cx="369887" cy="657225"/>
            <a:chOff x="4180" y="783"/>
            <a:chExt cx="150" cy="307"/>
          </a:xfrm>
        </p:grpSpPr>
        <p:sp>
          <p:nvSpPr>
            <p:cNvPr id="34" name="AutoShape 3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7010004" y="3194838"/>
            <a:ext cx="369887" cy="657225"/>
            <a:chOff x="4180" y="783"/>
            <a:chExt cx="150" cy="307"/>
          </a:xfrm>
        </p:grpSpPr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AutoShape 4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799341" y="5415936"/>
            <a:ext cx="163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PC in </a:t>
            </a:r>
            <a:r>
              <a:rPr lang="en-US" sz="1800" dirty="0" err="1" smtClean="0"/>
              <a:t>CS</a:t>
            </a:r>
            <a:r>
              <a:rPr lang="en-US" sz="1800" dirty="0" err="1" smtClean="0"/>
              <a:t>lab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5237041" y="1627572"/>
            <a:ext cx="2032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600" dirty="0" smtClean="0">
                <a:latin typeface="Arial Black" panose="020B0A04020102020204" pitchFamily="34" charset="0"/>
                <a:ea typeface="宋体" pitchFamily="2" charset="-122"/>
              </a:rPr>
              <a:t>Root DNS server</a:t>
            </a:r>
            <a:endParaRPr lang="en-US" altLang="zh-CN" sz="2000" dirty="0">
              <a:latin typeface="Arial Black" panose="020B0A04020102020204" pitchFamily="34" charset="0"/>
              <a:ea typeface="宋体" pitchFamily="2" charset="-122"/>
            </a:endParaRP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6394088" y="2926062"/>
            <a:ext cx="18110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600" dirty="0" smtClean="0">
                <a:latin typeface="Arial Black" panose="020B0A04020102020204" pitchFamily="34" charset="0"/>
                <a:ea typeface="宋体" pitchFamily="2" charset="-122"/>
              </a:rPr>
              <a:t>DNS server of </a:t>
            </a:r>
          </a:p>
          <a:p>
            <a:r>
              <a:rPr lang="en-US" altLang="zh-CN" sz="2000" dirty="0" smtClean="0">
                <a:ea typeface="宋体" pitchFamily="2" charset="-122"/>
              </a:rPr>
              <a:t>dns.iit.edu</a:t>
            </a:r>
            <a:endParaRPr lang="en-US" altLang="zh-CN" sz="2000" dirty="0">
              <a:ea typeface="宋体" pitchFamily="2" charset="-122"/>
            </a:endParaRPr>
          </a:p>
          <a:p>
            <a:endParaRPr lang="en-US" altLang="zh-CN" sz="2000" dirty="0">
              <a:latin typeface="Arial Black" panose="020B0A04020102020204" pitchFamily="34" charset="0"/>
              <a:ea typeface="宋体" pitchFamily="2" charset="-122"/>
            </a:endParaRPr>
          </a:p>
        </p:txBody>
      </p:sp>
      <p:grpSp>
        <p:nvGrpSpPr>
          <p:cNvPr id="55" name="Group 43"/>
          <p:cNvGrpSpPr>
            <a:grpSpLocks/>
          </p:cNvGrpSpPr>
          <p:nvPr/>
        </p:nvGrpSpPr>
        <p:grpSpPr bwMode="auto">
          <a:xfrm>
            <a:off x="7668344" y="4715196"/>
            <a:ext cx="562964" cy="874044"/>
            <a:chOff x="4180" y="783"/>
            <a:chExt cx="150" cy="307"/>
          </a:xfrm>
        </p:grpSpPr>
        <p:sp>
          <p:nvSpPr>
            <p:cNvPr id="56" name="AutoShape 4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AutoShape 4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17726" y="4178485"/>
            <a:ext cx="167475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1600" b="1" dirty="0" err="1" smtClean="0">
                <a:latin typeface="Arial Black" panose="020B0A04020102020204" pitchFamily="34" charset="0"/>
                <a:ea typeface="宋体" pitchFamily="2" charset="-122"/>
              </a:rPr>
              <a:t>WebServer</a:t>
            </a:r>
            <a:r>
              <a:rPr lang="en-US" altLang="zh-CN" sz="1600" b="1" dirty="0" smtClean="0">
                <a:latin typeface="Arial Black" panose="020B0A04020102020204" pitchFamily="34" charset="0"/>
                <a:ea typeface="宋体" pitchFamily="2" charset="-122"/>
              </a:rPr>
              <a:t> of</a:t>
            </a:r>
          </a:p>
          <a:p>
            <a:r>
              <a:rPr lang="en-US" altLang="zh-CN" sz="1800" dirty="0" smtClean="0">
                <a:ea typeface="宋体" pitchFamily="2" charset="-122"/>
                <a:cs typeface="Times New Roman" panose="02020603050405020304" pitchFamily="18" charset="0"/>
              </a:rPr>
              <a:t>www.cs.iit.edu</a:t>
            </a:r>
            <a:endParaRPr lang="en-US" altLang="zh-CN" sz="1800" dirty="0"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385194" y="1469622"/>
            <a:ext cx="3652437" cy="375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 sz="20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2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When a user in </a:t>
            </a:r>
            <a:r>
              <a:rPr lang="en-US" altLang="zh-TW" sz="2400" kern="0" dirty="0" err="1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Cslab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 at </a:t>
            </a:r>
            <a:r>
              <a:rPr lang="en-US" altLang="zh-TW" sz="2400" kern="0" dirty="0" err="1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CityU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 browses page 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hlinkClick r:id="rId6"/>
              </a:rPr>
              <a:t>http://www.cs.iit.edu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, DNS servers translate name 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hlinkClick r:id="rId6"/>
              </a:rPr>
              <a:t>“www.cs.iit.edu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” to IP address first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The browser sends an HTTP request to 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  <a:hlinkClick r:id="rId6"/>
              </a:rPr>
              <a:t>www.cs.iit.edu</a:t>
            </a:r>
            <a:r>
              <a:rPr lang="en-US" altLang="zh-TW" sz="2400" kern="0" dirty="0" smtClean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 directly using its IP address</a:t>
            </a:r>
          </a:p>
          <a:p>
            <a:endParaRPr lang="zh-TW" altLang="en-US" sz="2400" kern="0" dirty="0"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589418" y="5325916"/>
            <a:ext cx="2161494" cy="4911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761305" y="5013176"/>
            <a:ext cx="185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HTTP connect to </a:t>
            </a:r>
            <a:r>
              <a:rPr lang="en-US" sz="1800" dirty="0"/>
              <a:t>216.47.152.221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1408" y="3838256"/>
            <a:ext cx="738664" cy="1487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 </a:t>
            </a:r>
            <a:r>
              <a:rPr lang="en-US" sz="1800" dirty="0" smtClean="0"/>
              <a:t>what is IP of www.cs.iit.edu</a:t>
            </a:r>
            <a:endParaRPr lang="en-US" sz="1800" dirty="0"/>
          </a:p>
        </p:txBody>
      </p:sp>
      <p:sp>
        <p:nvSpPr>
          <p:cNvPr id="65" name="TextBox 64"/>
          <p:cNvSpPr txBox="1"/>
          <p:nvPr/>
        </p:nvSpPr>
        <p:spPr>
          <a:xfrm>
            <a:off x="4932040" y="3789040"/>
            <a:ext cx="738664" cy="1639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6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216.47.152.22</a:t>
            </a:r>
            <a:r>
              <a:rPr lang="en-US" sz="1800" dirty="0"/>
              <a:t>1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99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33659-A709-4C15-B2A3-98E621D56CDC}" type="slidenum">
              <a:rPr lang="zh-TW" altLang="en-US"/>
              <a:pPr/>
              <a:t>12</a:t>
            </a:fld>
            <a:r>
              <a:rPr lang="en-US" altLang="zh-TW"/>
              <a:t> </a:t>
            </a: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Domain Name System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8062913" cy="5040312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How are domain names related to IP addresses? </a:t>
            </a:r>
          </a:p>
          <a:p>
            <a:pPr lvl="1"/>
            <a:r>
              <a:rPr lang="en-US" altLang="zh-TW" dirty="0">
                <a:ea typeface="新細明體" charset="-120"/>
              </a:rPr>
              <a:t>The </a:t>
            </a:r>
            <a:r>
              <a:rPr lang="en-US" altLang="zh-TW" dirty="0" smtClean="0">
                <a:ea typeface="新細明體" charset="-120"/>
              </a:rPr>
              <a:t>mappings between </a:t>
            </a:r>
            <a:r>
              <a:rPr lang="en-US" altLang="zh-TW" dirty="0">
                <a:ea typeface="新細明體" charset="-120"/>
              </a:rPr>
              <a:t>IP addresses and domain names are stored in </a:t>
            </a:r>
            <a:r>
              <a:rPr lang="en-US" altLang="zh-TW" u="sng" dirty="0">
                <a:ea typeface="新細明體" charset="-120"/>
              </a:rPr>
              <a:t>a large distributed database</a:t>
            </a:r>
            <a:r>
              <a:rPr lang="en-US" altLang="zh-TW" dirty="0">
                <a:ea typeface="新細明體" charset="-120"/>
              </a:rPr>
              <a:t> called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Domain Name System</a:t>
            </a:r>
          </a:p>
          <a:p>
            <a:pPr lvl="1"/>
            <a:r>
              <a:rPr lang="en-US" altLang="zh-TW" dirty="0">
                <a:ea typeface="新細明體" charset="-120"/>
              </a:rPr>
              <a:t>Computers that host parts of the DNS database are called 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domain name servers</a:t>
            </a:r>
            <a:r>
              <a:rPr lang="en-US" altLang="zh-TW" dirty="0">
                <a:ea typeface="新細明體" charset="-120"/>
              </a:rPr>
              <a:t> (DNS), which are responsible for translating human-readable domain names into numerical IP </a:t>
            </a:r>
            <a:r>
              <a:rPr lang="en-US" altLang="zh-TW" dirty="0" smtClean="0">
                <a:ea typeface="新細明體" charset="-120"/>
              </a:rPr>
              <a:t>addresses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DNS servers are organized in a tree structure following the layers of domain names (e.g., DNS servers for “cs.cityu.edu.hk”, “cityu.edu.hk”, …)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There are 13 root DNS servers, denoted as “a ~ m.root-server.net.”</a:t>
            </a:r>
            <a:endParaRPr lang="en-US" altLang="zh-TW" dirty="0">
              <a:ea typeface="新細明體" charset="-120"/>
            </a:endParaRPr>
          </a:p>
          <a:p>
            <a:endParaRPr lang="en-US" altLang="zh-TW" sz="1000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Where to get the domain name for your own Web site?</a:t>
            </a:r>
          </a:p>
          <a:p>
            <a:pPr lvl="1"/>
            <a:r>
              <a:rPr lang="en-US" altLang="zh-TW" dirty="0">
                <a:ea typeface="新細明體" charset="-120"/>
              </a:rPr>
              <a:t>You need to register your domain name with an organization called </a:t>
            </a:r>
            <a:r>
              <a:rPr lang="en-US" altLang="zh-TW" i="1" dirty="0">
                <a:solidFill>
                  <a:srgbClr val="A50021"/>
                </a:solidFill>
                <a:ea typeface="新細明體" charset="-120"/>
              </a:rPr>
              <a:t>ICANN</a:t>
            </a:r>
            <a:r>
              <a:rPr lang="en-US" altLang="zh-TW" dirty="0">
                <a:ea typeface="新細明體" charset="-120"/>
              </a:rPr>
              <a:t> (Internet Corporation for Assigned Names and Numbers)</a:t>
            </a:r>
          </a:p>
          <a:p>
            <a:pPr lvl="2"/>
            <a:r>
              <a:rPr lang="en-US" altLang="zh-TW" dirty="0">
                <a:ea typeface="新細明體" charset="-120"/>
              </a:rPr>
              <a:t>It is a global organization that coordinates management of the DNS system</a:t>
            </a:r>
          </a:p>
          <a:p>
            <a:pPr lvl="2"/>
            <a:r>
              <a:rPr lang="en-US" altLang="zh-TW" dirty="0">
                <a:ea typeface="新細明體" charset="-120"/>
              </a:rPr>
              <a:t>Dozens of Accredited Registrars which handle domain name requests</a:t>
            </a:r>
          </a:p>
          <a:p>
            <a:pPr lvl="2"/>
            <a:r>
              <a:rPr lang="en-US" altLang="zh-TW" dirty="0">
                <a:ea typeface="新細明體" charset="-120"/>
              </a:rPr>
              <a:t>You need to pay an annual fee for each domain name (US$10 - US$50)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20C800-C2AA-4706-BDFE-AECE47C01BC5}" type="slidenum">
              <a:rPr lang="zh-TW" altLang="en-US"/>
              <a:pPr/>
              <a:t>13</a:t>
            </a:fld>
            <a:r>
              <a:rPr lang="en-US" altLang="zh-TW"/>
              <a:t> </a:t>
            </a: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Top-level Domain Names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Top level domains appear in the last part of domain names</a:t>
            </a:r>
          </a:p>
          <a:p>
            <a:pPr lvl="1"/>
            <a:r>
              <a:rPr lang="en-US" altLang="zh-TW" dirty="0">
                <a:ea typeface="新細明體" charset="-120"/>
              </a:rPr>
              <a:t>A top level domain indicates the type of </a:t>
            </a:r>
            <a:r>
              <a:rPr lang="en-US" altLang="zh-TW" dirty="0" smtClean="0">
                <a:ea typeface="新細明體" charset="-120"/>
              </a:rPr>
              <a:t>site, </a:t>
            </a:r>
            <a:r>
              <a:rPr lang="en-US" altLang="zh-TW" dirty="0">
                <a:ea typeface="新細明體" charset="-120"/>
              </a:rPr>
              <a:t>the </a:t>
            </a:r>
            <a:r>
              <a:rPr lang="en-US" altLang="zh-TW" dirty="0" smtClean="0">
                <a:ea typeface="新細明體" charset="-120"/>
              </a:rPr>
              <a:t>country, etc.</a:t>
            </a:r>
            <a:endParaRPr lang="en-US" altLang="zh-TW" dirty="0">
              <a:ea typeface="新細明體" charset="-120"/>
            </a:endParaRPr>
          </a:p>
          <a:p>
            <a:endParaRPr lang="zh-TW" altLang="en-US" dirty="0">
              <a:ea typeface="新細明體" charset="-120"/>
            </a:endParaRPr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53468"/>
            <a:ext cx="6956425" cy="3379788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 Internet's Major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245F0-CB6A-421E-89BD-4968DB937A4D}" type="slidenum">
              <a:rPr lang="zh-TW" altLang="en-US"/>
              <a:pPr/>
              <a:t>14</a:t>
            </a:fld>
            <a:r>
              <a:rPr lang="en-US" altLang="zh-TW"/>
              <a:t>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1600" dirty="0">
                <a:ea typeface="新細明體" charset="-120"/>
              </a:rPr>
              <a:t>The World Wide Web (WWW)</a:t>
            </a:r>
          </a:p>
          <a:p>
            <a:pPr lvl="1"/>
            <a:r>
              <a:rPr lang="en-US" altLang="zh-TW" sz="1400" dirty="0">
                <a:ea typeface="新細明體" charset="-120"/>
              </a:rPr>
              <a:t>Developed in 1993 by Tim-</a:t>
            </a:r>
            <a:r>
              <a:rPr lang="en-US" altLang="zh-TW" sz="1400" dirty="0" err="1">
                <a:ea typeface="新細明體" charset="-120"/>
              </a:rPr>
              <a:t>Berners</a:t>
            </a:r>
            <a:r>
              <a:rPr lang="en-US" altLang="zh-TW" sz="1400" dirty="0">
                <a:ea typeface="新細明體" charset="-120"/>
              </a:rPr>
              <a:t> Lee</a:t>
            </a:r>
          </a:p>
          <a:p>
            <a:pPr lvl="1"/>
            <a:r>
              <a:rPr lang="en-US" altLang="zh-TW" sz="1400" dirty="0" smtClean="0">
                <a:ea typeface="新細明體" charset="-120"/>
              </a:rPr>
              <a:t>Allows links among </a:t>
            </a:r>
            <a:r>
              <a:rPr lang="en-US" altLang="zh-TW" sz="1400" dirty="0">
                <a:ea typeface="新細明體" charset="-120"/>
              </a:rPr>
              <a:t>documents</a:t>
            </a:r>
          </a:p>
          <a:p>
            <a:pPr lvl="1"/>
            <a:r>
              <a:rPr lang="en-US" altLang="zh-TW" sz="1400" dirty="0" smtClean="0">
                <a:ea typeface="新細明體" charset="-120"/>
              </a:rPr>
              <a:t>Uses browsers </a:t>
            </a:r>
            <a:r>
              <a:rPr lang="en-US" altLang="zh-TW" sz="1400" dirty="0">
                <a:ea typeface="新細明體" charset="-120"/>
              </a:rPr>
              <a:t>to </a:t>
            </a:r>
            <a:r>
              <a:rPr lang="en-US" altLang="zh-TW" sz="1400" dirty="0" smtClean="0">
                <a:ea typeface="新細明體" charset="-120"/>
              </a:rPr>
              <a:t>display </a:t>
            </a:r>
            <a:r>
              <a:rPr lang="en-US" altLang="zh-TW" sz="1400" dirty="0">
                <a:ea typeface="新細明體" charset="-120"/>
              </a:rPr>
              <a:t>documents</a:t>
            </a:r>
          </a:p>
          <a:p>
            <a:r>
              <a:rPr lang="en-US" altLang="zh-TW" sz="1600" dirty="0">
                <a:ea typeface="新細明體" charset="-120"/>
              </a:rPr>
              <a:t>Electronic mail (e-mail)</a:t>
            </a:r>
          </a:p>
          <a:p>
            <a:pPr lvl="1"/>
            <a:r>
              <a:rPr lang="en-US" altLang="zh-TW" sz="1400" dirty="0">
                <a:ea typeface="新細明體" charset="-120"/>
              </a:rPr>
              <a:t>Transmission of messages and files</a:t>
            </a:r>
          </a:p>
          <a:p>
            <a:r>
              <a:rPr lang="en-US" altLang="zh-TW" sz="1600" dirty="0">
                <a:ea typeface="新細明體" charset="-120"/>
              </a:rPr>
              <a:t>News or newsgroups</a:t>
            </a:r>
          </a:p>
          <a:p>
            <a:pPr lvl="1"/>
            <a:r>
              <a:rPr lang="en-US" altLang="zh-TW" sz="1400" dirty="0">
                <a:ea typeface="新細明體" charset="-120"/>
              </a:rPr>
              <a:t>Online area where users discuss a particular topic</a:t>
            </a:r>
          </a:p>
          <a:p>
            <a:pPr lvl="1"/>
            <a:r>
              <a:rPr lang="en-US" altLang="zh-TW" sz="1400" dirty="0">
                <a:ea typeface="新細明體" charset="-120"/>
              </a:rPr>
              <a:t>Forum, Electronic Message </a:t>
            </a:r>
            <a:r>
              <a:rPr lang="en-US" altLang="zh-TW" sz="1400" dirty="0" smtClean="0">
                <a:ea typeface="新細明體" charset="-120"/>
              </a:rPr>
              <a:t>Bulletin</a:t>
            </a:r>
          </a:p>
          <a:p>
            <a:r>
              <a:rPr lang="en-US" sz="1800" dirty="0" smtClean="0"/>
              <a:t>Instant messaging</a:t>
            </a:r>
            <a:endParaRPr lang="en-US" sz="2000" dirty="0" smtClean="0"/>
          </a:p>
          <a:p>
            <a:pPr lvl="1"/>
            <a:r>
              <a:rPr lang="en-US" sz="1600" dirty="0" smtClean="0"/>
              <a:t>Real time conversation service, as well as exchange of messages or files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Voice over IP</a:t>
            </a:r>
          </a:p>
          <a:p>
            <a:pPr lvl="1"/>
            <a:r>
              <a:rPr lang="en-US" sz="1600" dirty="0" smtClean="0"/>
              <a:t>Uses broadband Internet connection to make telephone calls</a:t>
            </a:r>
          </a:p>
          <a:p>
            <a:r>
              <a:rPr lang="en-US" sz="1800" dirty="0" smtClean="0"/>
              <a:t>Peer-to-peer services</a:t>
            </a:r>
          </a:p>
          <a:p>
            <a:pPr lvl="1"/>
            <a:r>
              <a:rPr lang="en-US" sz="1600" dirty="0" smtClean="0"/>
              <a:t>Allows file sharing among users</a:t>
            </a:r>
          </a:p>
          <a:p>
            <a:pPr lvl="1"/>
            <a:r>
              <a:rPr lang="en-US" sz="1600" dirty="0" smtClean="0"/>
              <a:t>Napster and BT are examples</a:t>
            </a:r>
          </a:p>
          <a:p>
            <a:pPr lvl="1"/>
            <a:r>
              <a:rPr lang="en-US" sz="1600" dirty="0" smtClean="0"/>
              <a:t>Illegal to share copyrighted material</a:t>
            </a:r>
          </a:p>
          <a:p>
            <a:r>
              <a:rPr lang="en-US" sz="1800" dirty="0" smtClean="0"/>
              <a:t>Grid computing</a:t>
            </a:r>
          </a:p>
          <a:p>
            <a:pPr lvl="1"/>
            <a:r>
              <a:rPr lang="en-US" sz="1600" dirty="0" smtClean="0"/>
              <a:t>Resource sharing among a group of computers in network</a:t>
            </a:r>
          </a:p>
          <a:p>
            <a:pPr lvl="1"/>
            <a:r>
              <a:rPr lang="en-US" sz="1600" dirty="0" smtClean="0"/>
              <a:t>E.g., </a:t>
            </a:r>
            <a:r>
              <a:rPr lang="en-US" sz="1600" dirty="0" err="1" smtClean="0"/>
              <a:t>SETI@home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55167-7F63-4D51-B34F-F16AE62DC898}" type="slidenum">
              <a:rPr lang="zh-TW" altLang="en-US"/>
              <a:pPr/>
              <a:t>15</a:t>
            </a:fld>
            <a:r>
              <a:rPr lang="en-US" altLang="zh-TW"/>
              <a:t> </a:t>
            </a:r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Well-known </a:t>
            </a:r>
            <a:r>
              <a:rPr lang="en-US" altLang="zh-TW" dirty="0">
                <a:ea typeface="新細明體" charset="-120"/>
              </a:rPr>
              <a:t>Internet Protocols </a:t>
            </a:r>
          </a:p>
        </p:txBody>
      </p:sp>
      <p:pic>
        <p:nvPicPr>
          <p:cNvPr id="507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76475"/>
            <a:ext cx="8208962" cy="3638550"/>
          </a:xfrm>
          <a:prstGeom prst="rect">
            <a:avLst/>
          </a:prstGeom>
          <a:noFill/>
        </p:spPr>
      </p:pic>
      <p:sp>
        <p:nvSpPr>
          <p:cNvPr id="507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i="1" dirty="0">
              <a:ea typeface="新細明體" charset="-12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3474720"/>
            <a:ext cx="777686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3584049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Less and Less Popular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971600" y="3512041"/>
            <a:ext cx="288032" cy="2105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1FA2B2-C9D8-405B-8DE6-CC163A290E2F}" type="slidenum">
              <a:rPr lang="zh-TW" altLang="en-US"/>
              <a:pPr/>
              <a:t>16</a:t>
            </a:fld>
            <a:r>
              <a:rPr lang="en-US" altLang="zh-TW"/>
              <a:t> </a:t>
            </a: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SMTP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altLang="zh-TW" dirty="0">
                <a:ea typeface="新細明體" charset="-120"/>
              </a:rPr>
              <a:t>Short form for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Simple Mail Transfer Protocol </a:t>
            </a:r>
          </a:p>
          <a:p>
            <a:pPr>
              <a:spcBef>
                <a:spcPts val="2400"/>
              </a:spcBef>
            </a:pPr>
            <a:r>
              <a:rPr lang="en-US" altLang="zh-TW" dirty="0">
                <a:ea typeface="新細明體" charset="-120"/>
              </a:rPr>
              <a:t>Used for sending </a:t>
            </a:r>
            <a:r>
              <a:rPr lang="en-US" altLang="zh-TW" dirty="0" smtClean="0">
                <a:ea typeface="新細明體" charset="-120"/>
              </a:rPr>
              <a:t>emails </a:t>
            </a:r>
            <a:r>
              <a:rPr lang="en-US" altLang="zh-TW" dirty="0">
                <a:ea typeface="新細明體" charset="-120"/>
              </a:rPr>
              <a:t>from </a:t>
            </a:r>
            <a:r>
              <a:rPr lang="en-US" altLang="zh-TW" dirty="0" smtClean="0">
                <a:ea typeface="新細明體" charset="-120"/>
              </a:rPr>
              <a:t>email-client </a:t>
            </a:r>
            <a:r>
              <a:rPr lang="en-US" altLang="zh-TW" dirty="0">
                <a:ea typeface="新細明體" charset="-120"/>
              </a:rPr>
              <a:t>to the mail </a:t>
            </a:r>
            <a:r>
              <a:rPr lang="en-US" altLang="zh-TW" dirty="0" smtClean="0">
                <a:ea typeface="新細明體" charset="-120"/>
              </a:rPr>
              <a:t>server and between mail servers to deliver emails to final destinations</a:t>
            </a:r>
            <a:endParaRPr lang="en-US" altLang="zh-TW" dirty="0">
              <a:ea typeface="新細明體" charset="-120"/>
            </a:endParaRPr>
          </a:p>
          <a:p>
            <a:pPr>
              <a:spcBef>
                <a:spcPts val="2400"/>
              </a:spcBef>
            </a:pPr>
            <a:r>
              <a:rPr lang="en-US" altLang="zh-TW" dirty="0" smtClean="0">
                <a:ea typeface="新細明體" charset="-120"/>
              </a:rPr>
              <a:t>SMTP commands include “HELO”, “MAIL FROM: </a:t>
            </a:r>
            <a:r>
              <a:rPr lang="en-US" altLang="zh-TW" i="1" dirty="0" smtClean="0">
                <a:ea typeface="新細明體" charset="-120"/>
              </a:rPr>
              <a:t>send-</a:t>
            </a:r>
            <a:r>
              <a:rPr lang="en-US" altLang="zh-TW" i="1" dirty="0" err="1" smtClean="0">
                <a:ea typeface="新細明體" charset="-120"/>
              </a:rPr>
              <a:t>addr</a:t>
            </a:r>
            <a:r>
              <a:rPr lang="en-US" altLang="zh-TW" dirty="0" smtClean="0">
                <a:ea typeface="新細明體" charset="-120"/>
              </a:rPr>
              <a:t>”, “RCPT TO: </a:t>
            </a:r>
            <a:r>
              <a:rPr lang="en-US" altLang="zh-TW" i="1" dirty="0" err="1" smtClean="0">
                <a:ea typeface="新細明體" charset="-120"/>
              </a:rPr>
              <a:t>recv-addr</a:t>
            </a:r>
            <a:r>
              <a:rPr lang="en-US" altLang="zh-TW" dirty="0" smtClean="0">
                <a:ea typeface="新細明體" charset="-120"/>
              </a:rPr>
              <a:t>”, “DATA”, etc.</a:t>
            </a:r>
          </a:p>
          <a:p>
            <a:pPr>
              <a:spcBef>
                <a:spcPts val="2400"/>
              </a:spcBef>
            </a:pPr>
            <a:r>
              <a:rPr lang="en-US" altLang="zh-TW" dirty="0" smtClean="0">
                <a:ea typeface="新細明體" charset="-120"/>
              </a:rPr>
              <a:t>Assume </a:t>
            </a:r>
            <a:r>
              <a:rPr lang="en-US" altLang="zh-TW" dirty="0">
                <a:ea typeface="新細明體" charset="-120"/>
              </a:rPr>
              <a:t>emails are in plain-text format</a:t>
            </a:r>
          </a:p>
          <a:p>
            <a:pPr>
              <a:spcBef>
                <a:spcPts val="2400"/>
              </a:spcBef>
            </a:pPr>
            <a:r>
              <a:rPr lang="en-US" altLang="zh-TW" dirty="0">
                <a:ea typeface="新細明體" charset="-120"/>
              </a:rPr>
              <a:t>For binary </a:t>
            </a:r>
            <a:r>
              <a:rPr lang="en-US" altLang="zh-TW" i="1" dirty="0">
                <a:ea typeface="新細明體" charset="-120"/>
              </a:rPr>
              <a:t>attachments</a:t>
            </a:r>
            <a:r>
              <a:rPr lang="en-US" altLang="zh-TW" dirty="0">
                <a:ea typeface="新細明體" charset="-120"/>
              </a:rPr>
              <a:t> (zip, exe, pictures), the email program should </a:t>
            </a:r>
            <a:r>
              <a:rPr lang="en-US" altLang="zh-TW" dirty="0" smtClean="0">
                <a:ea typeface="新細明體" charset="-120"/>
              </a:rPr>
              <a:t>first convert </a:t>
            </a:r>
            <a:r>
              <a:rPr lang="en-US" altLang="zh-TW" dirty="0">
                <a:ea typeface="新細明體" charset="-120"/>
              </a:rPr>
              <a:t>data with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MIME </a:t>
            </a:r>
            <a:r>
              <a:rPr lang="en-US" altLang="zh-TW" dirty="0" smtClean="0">
                <a:ea typeface="新細明體" charset="-120"/>
              </a:rPr>
              <a:t>(Multipurpose </a:t>
            </a:r>
            <a:r>
              <a:rPr lang="en-US" altLang="zh-TW" dirty="0">
                <a:ea typeface="新細明體" charset="-120"/>
              </a:rPr>
              <a:t>Internet Mail Extensions)</a:t>
            </a:r>
          </a:p>
          <a:p>
            <a:pPr lvl="1"/>
            <a:endParaRPr lang="zh-TW" altLang="en-US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2A5E39-5523-409D-8767-131D3BBCADC2}" type="slidenum">
              <a:rPr lang="zh-TW" altLang="en-US"/>
              <a:pPr/>
              <a:t>17</a:t>
            </a:fld>
            <a:r>
              <a:rPr lang="en-US" altLang="zh-TW"/>
              <a:t> </a:t>
            </a: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POP3 &amp; IMAP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918648" cy="468153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dirty="0">
                <a:ea typeface="新細明體" charset="-120"/>
              </a:rPr>
              <a:t>POP3 stands for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Post Office Protocol</a:t>
            </a:r>
            <a:r>
              <a:rPr lang="en-US" altLang="zh-TW" dirty="0">
                <a:ea typeface="新細明體" charset="-120"/>
              </a:rPr>
              <a:t> version </a:t>
            </a:r>
            <a:r>
              <a:rPr lang="en-US" altLang="zh-TW" dirty="0" smtClean="0">
                <a:ea typeface="新細明體" charset="-120"/>
              </a:rPr>
              <a:t>3, and IMAP for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Internet Message Access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Protocol</a:t>
            </a:r>
          </a:p>
          <a:p>
            <a:pPr>
              <a:spcBef>
                <a:spcPct val="30000"/>
              </a:spcBef>
            </a:pPr>
            <a:r>
              <a:rPr lang="en-US" altLang="zh-TW" dirty="0" smtClean="0">
                <a:ea typeface="新細明體" charset="-120"/>
              </a:rPr>
              <a:t>POP3/IMAP act like mailbox, specifies where emails should be delivered to and stored until recipients coming to read</a:t>
            </a:r>
          </a:p>
          <a:p>
            <a:pPr>
              <a:spcBef>
                <a:spcPct val="30000"/>
              </a:spcBef>
            </a:pPr>
            <a:r>
              <a:rPr lang="en-US" altLang="zh-TW" dirty="0" smtClean="0">
                <a:ea typeface="新細明體" charset="-120"/>
              </a:rPr>
              <a:t>They are used by local email-client (such as outlook) to retrieve emails from the mail-server</a:t>
            </a:r>
          </a:p>
          <a:p>
            <a:pPr lvl="1">
              <a:spcBef>
                <a:spcPct val="30000"/>
              </a:spcBef>
            </a:pPr>
            <a:r>
              <a:rPr lang="en-US" altLang="zh-TW" dirty="0" smtClean="0">
                <a:ea typeface="新細明體" charset="-120"/>
              </a:rPr>
              <a:t>POP3 retrieves all emails from the server to the client whenever a user accesses his email account and all emails are stored at the client</a:t>
            </a:r>
            <a:endParaRPr lang="en-US" altLang="zh-TW" dirty="0">
              <a:ea typeface="新細明體" charset="-120"/>
            </a:endParaRPr>
          </a:p>
          <a:p>
            <a:pPr lvl="1">
              <a:spcBef>
                <a:spcPct val="30000"/>
              </a:spcBef>
            </a:pPr>
            <a:r>
              <a:rPr lang="en-US" altLang="zh-TW" dirty="0">
                <a:ea typeface="新細明體" charset="-120"/>
              </a:rPr>
              <a:t>IMAP </a:t>
            </a:r>
            <a:r>
              <a:rPr lang="en-US" altLang="zh-TW" dirty="0" smtClean="0">
                <a:ea typeface="新細明體" charset="-120"/>
              </a:rPr>
              <a:t>displays the list of emails in mailbox and retrieves only the emails user chooses to read (all emails are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still and always </a:t>
            </a:r>
            <a:r>
              <a:rPr lang="en-US" altLang="zh-TW" dirty="0" smtClean="0">
                <a:ea typeface="新細明體" charset="-120"/>
              </a:rPr>
              <a:t>stored at server)</a:t>
            </a:r>
            <a:endParaRPr lang="en-US" altLang="zh-TW" dirty="0">
              <a:ea typeface="新細明體" charset="-120"/>
            </a:endParaRPr>
          </a:p>
          <a:p>
            <a:pPr>
              <a:spcBef>
                <a:spcPct val="30000"/>
              </a:spcBef>
            </a:pPr>
            <a:r>
              <a:rPr lang="en-US" altLang="zh-TW" dirty="0" smtClean="0">
                <a:ea typeface="新細明體" charset="-120"/>
              </a:rPr>
              <a:t>IMAP </a:t>
            </a:r>
            <a:r>
              <a:rPr lang="en-US" altLang="zh-TW" dirty="0">
                <a:ea typeface="新細明體" charset="-120"/>
              </a:rPr>
              <a:t>is getting more popular </a:t>
            </a:r>
            <a:r>
              <a:rPr lang="en-US" altLang="zh-TW" dirty="0" smtClean="0">
                <a:ea typeface="新細明體" charset="-120"/>
              </a:rPr>
              <a:t>than POP3 as </a:t>
            </a:r>
            <a:r>
              <a:rPr lang="en-US" altLang="zh-TW" dirty="0">
                <a:ea typeface="新細明體" charset="-120"/>
              </a:rPr>
              <a:t>people use </a:t>
            </a:r>
            <a:r>
              <a:rPr lang="en-US" altLang="zh-TW" dirty="0" err="1">
                <a:ea typeface="新細明體" charset="-120"/>
              </a:rPr>
              <a:t>iphone</a:t>
            </a:r>
            <a:r>
              <a:rPr lang="en-US" altLang="zh-TW" dirty="0">
                <a:ea typeface="新細明體" charset="-120"/>
              </a:rPr>
              <a:t> or mobile device to read </a:t>
            </a:r>
            <a:r>
              <a:rPr lang="en-US" altLang="zh-TW" dirty="0" smtClean="0">
                <a:ea typeface="新細明體" charset="-120"/>
              </a:rPr>
              <a:t>emails: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 smtClean="0">
                <a:ea typeface="新細明體" charset="-120"/>
              </a:rPr>
              <a:t>Allow </a:t>
            </a:r>
            <a:r>
              <a:rPr lang="en-US" altLang="zh-TW" dirty="0">
                <a:ea typeface="新細明體" charset="-120"/>
              </a:rPr>
              <a:t>partial download of big emails (e.g. skip the attachments</a:t>
            </a:r>
            <a:r>
              <a:rPr lang="en-US" altLang="zh-TW" dirty="0" smtClean="0">
                <a:ea typeface="新細明體" charset="-120"/>
              </a:rPr>
              <a:t>)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Emails are stored at server, saving client’s space (safer, more reliable ?)</a:t>
            </a:r>
            <a:endParaRPr lang="en-US" altLang="zh-TW" dirty="0">
              <a:ea typeface="新細明體" charset="-120"/>
            </a:endParaRPr>
          </a:p>
          <a:p>
            <a:pPr lvl="1"/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85720-9749-44D2-9DE4-6B78F1E0318C}" type="slidenum">
              <a:rPr lang="zh-TW" altLang="en-US"/>
              <a:pPr/>
              <a:t>18</a:t>
            </a:fld>
            <a:r>
              <a:rPr lang="en-US" altLang="zh-TW"/>
              <a:t> </a:t>
            </a: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918648" cy="11430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HTTP </a:t>
            </a:r>
            <a:r>
              <a:rPr lang="en-US" altLang="zh-TW" dirty="0" smtClean="0">
                <a:solidFill>
                  <a:schemeClr val="tx1"/>
                </a:solidFill>
                <a:ea typeface="新細明體" charset="-12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ea typeface="新細明體" charset="-120"/>
              </a:rPr>
              <a:t>HyperText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Transfer </a:t>
            </a:r>
            <a:r>
              <a:rPr lang="en-US" altLang="zh-TW" dirty="0" smtClean="0">
                <a:solidFill>
                  <a:schemeClr val="tx1"/>
                </a:solidFill>
                <a:ea typeface="新細明體" charset="-120"/>
              </a:rPr>
              <a:t>Protocol)</a:t>
            </a:r>
            <a:endParaRPr lang="en-US" altLang="zh-TW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453"/>
            <a:ext cx="7772400" cy="49688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dirty="0" smtClean="0">
                <a:ea typeface="新細明體" charset="-120"/>
              </a:rPr>
              <a:t>Specifies </a:t>
            </a:r>
            <a:r>
              <a:rPr lang="en-US" altLang="zh-TW" dirty="0">
                <a:ea typeface="新細明體" charset="-120"/>
              </a:rPr>
              <a:t>the command and syntax for </a:t>
            </a:r>
            <a:r>
              <a:rPr lang="en-US" altLang="zh-TW" dirty="0" smtClean="0">
                <a:ea typeface="新細明體" charset="-120"/>
              </a:rPr>
              <a:t>transfer of </a:t>
            </a:r>
            <a:r>
              <a:rPr lang="en-US" altLang="zh-TW" dirty="0">
                <a:ea typeface="新細明體" charset="-120"/>
              </a:rPr>
              <a:t>web pages and </a:t>
            </a:r>
            <a:r>
              <a:rPr lang="en-US" altLang="zh-TW" dirty="0" smtClean="0">
                <a:ea typeface="新細明體" charset="-120"/>
              </a:rPr>
              <a:t>file. HTTP commands include: GET, POST, HEAD, etc.</a:t>
            </a:r>
            <a:endParaRPr lang="en-US" altLang="zh-TW" dirty="0">
              <a:ea typeface="新細明體" charset="-120"/>
            </a:endParaRPr>
          </a:p>
          <a:p>
            <a:pPr>
              <a:spcBef>
                <a:spcPts val="1800"/>
              </a:spcBef>
            </a:pPr>
            <a:r>
              <a:rPr lang="en-US" altLang="zh-TW" dirty="0">
                <a:ea typeface="新細明體" charset="-120"/>
              </a:rPr>
              <a:t>Has nothing to do with the data content &amp; HTML</a:t>
            </a:r>
          </a:p>
          <a:p>
            <a:pPr lvl="1">
              <a:spcBef>
                <a:spcPts val="1200"/>
              </a:spcBef>
            </a:pPr>
            <a:r>
              <a:rPr lang="en-US" altLang="zh-TW" dirty="0">
                <a:ea typeface="新細明體" charset="-120"/>
              </a:rPr>
              <a:t>e.g. HTTP can be used to transmit non-HTML </a:t>
            </a:r>
            <a:r>
              <a:rPr lang="en-US" altLang="zh-TW" dirty="0" smtClean="0">
                <a:ea typeface="新細明體" charset="-120"/>
              </a:rPr>
              <a:t>data</a:t>
            </a:r>
            <a:endParaRPr lang="en-US" altLang="zh-TW" dirty="0">
              <a:ea typeface="新細明體" charset="-120"/>
            </a:endParaRPr>
          </a:p>
          <a:p>
            <a:pPr>
              <a:spcBef>
                <a:spcPts val="1800"/>
              </a:spcBef>
            </a:pPr>
            <a:r>
              <a:rPr lang="en-US" altLang="zh-TW" dirty="0">
                <a:ea typeface="新細明體" charset="-120"/>
              </a:rPr>
              <a:t>Allows browser </a:t>
            </a:r>
            <a:r>
              <a:rPr lang="en-US" altLang="zh-TW" dirty="0" smtClean="0">
                <a:ea typeface="新細明體" charset="-120"/>
              </a:rPr>
              <a:t>to GET files from and POST information </a:t>
            </a:r>
            <a:r>
              <a:rPr lang="en-US" altLang="zh-TW" dirty="0">
                <a:ea typeface="新細明體" charset="-120"/>
              </a:rPr>
              <a:t>(e.g. </a:t>
            </a:r>
            <a:r>
              <a:rPr lang="en-US" altLang="zh-TW" dirty="0" smtClean="0">
                <a:ea typeface="新細明體" charset="-120"/>
              </a:rPr>
              <a:t>HTML forms) back to server</a:t>
            </a:r>
            <a:endParaRPr lang="en-US" altLang="zh-TW" dirty="0">
              <a:ea typeface="新細明體" charset="-120"/>
            </a:endParaRPr>
          </a:p>
          <a:p>
            <a:pPr>
              <a:spcBef>
                <a:spcPts val="1800"/>
              </a:spcBef>
            </a:pPr>
            <a:r>
              <a:rPr lang="en-US" altLang="zh-TW" dirty="0">
                <a:ea typeface="新細明體" charset="-120"/>
              </a:rPr>
              <a:t>Allows server to provide extra information, such as</a:t>
            </a:r>
          </a:p>
          <a:p>
            <a:pPr lvl="1">
              <a:spcBef>
                <a:spcPts val="1200"/>
              </a:spcBef>
            </a:pPr>
            <a:r>
              <a:rPr lang="en-US" altLang="zh-TW" dirty="0">
                <a:ea typeface="新細明體" charset="-120"/>
              </a:rPr>
              <a:t>Last updated date of </a:t>
            </a:r>
            <a:r>
              <a:rPr lang="en-US" altLang="zh-TW" dirty="0" smtClean="0">
                <a:ea typeface="新細明體" charset="-120"/>
              </a:rPr>
              <a:t>web-page (by HEAD request)</a:t>
            </a:r>
            <a:endParaRPr lang="en-US" altLang="zh-TW" dirty="0">
              <a:ea typeface="新細明體" charset="-120"/>
            </a:endParaRPr>
          </a:p>
          <a:p>
            <a:pPr lvl="1">
              <a:spcBef>
                <a:spcPts val="1200"/>
              </a:spcBef>
            </a:pPr>
            <a:r>
              <a:rPr lang="en-US" altLang="zh-TW" dirty="0">
                <a:ea typeface="新細明體" charset="-120"/>
              </a:rPr>
              <a:t>Character set encoding (English, Chinese or Japanese)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ea typeface="新細明體" charset="-120"/>
              </a:rPr>
              <a:t>Cookies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  <p:extLst>
      <p:ext uri="{BB962C8B-B14F-4D97-AF65-F5344CB8AC3E}">
        <p14:creationId xmlns:p14="http://schemas.microsoft.com/office/powerpoint/2010/main" val="25624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89D83-24EA-4AF6-9344-411FD70B2D87}" type="slidenum">
              <a:rPr lang="zh-TW" altLang="en-US"/>
              <a:pPr/>
              <a:t>19</a:t>
            </a:fld>
            <a:r>
              <a:rPr lang="en-US" altLang="zh-TW"/>
              <a:t> </a:t>
            </a: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>
                <a:ea typeface="新細明體" charset="-120"/>
              </a:rPr>
              <a:t>World Wide Web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Only been existence since 1991</a:t>
            </a:r>
          </a:p>
          <a:p>
            <a:r>
              <a:rPr lang="en-US" altLang="zh-TW">
                <a:ea typeface="新細明體" charset="-120"/>
              </a:rPr>
              <a:t>Original idea for the WWW was attributed to one person</a:t>
            </a:r>
          </a:p>
          <a:p>
            <a:pPr lvl="1"/>
            <a:r>
              <a:rPr lang="en-US" altLang="zh-TW" i="1">
                <a:solidFill>
                  <a:srgbClr val="FF0066"/>
                </a:solidFill>
                <a:ea typeface="新細明體" charset="-120"/>
              </a:rPr>
              <a:t>Tim Berners-Lee</a:t>
            </a:r>
            <a:r>
              <a:rPr lang="en-US" altLang="zh-TW">
                <a:ea typeface="新細明體" charset="-120"/>
              </a:rPr>
              <a:t> a researcher at CERN (European Laboratory for Particle Physics) in Switzerland</a:t>
            </a:r>
          </a:p>
          <a:p>
            <a:pPr lvl="1"/>
            <a:r>
              <a:rPr lang="en-US" altLang="zh-TW">
                <a:ea typeface="新細明體" charset="-120"/>
              </a:rPr>
              <a:t>His idea was to link information together in related documents</a:t>
            </a:r>
          </a:p>
          <a:p>
            <a:pPr lvl="1"/>
            <a:r>
              <a:rPr lang="en-US" altLang="zh-TW">
                <a:ea typeface="新細明體" charset="-120"/>
              </a:rPr>
              <a:t>Originally, WWW was text based</a:t>
            </a:r>
          </a:p>
          <a:p>
            <a:r>
              <a:rPr lang="en-US" altLang="zh-TW">
                <a:ea typeface="新細明體" charset="-120"/>
              </a:rPr>
              <a:t>In 1993, the first graphical browser </a:t>
            </a:r>
            <a:r>
              <a:rPr lang="en-US" altLang="zh-TW" i="1">
                <a:solidFill>
                  <a:schemeClr val="accent2"/>
                </a:solidFill>
                <a:ea typeface="新細明體" charset="-120"/>
              </a:rPr>
              <a:t>Mosaic</a:t>
            </a:r>
            <a:r>
              <a:rPr lang="en-US" altLang="zh-TW">
                <a:ea typeface="新細明體" charset="-120"/>
              </a:rPr>
              <a:t> was released by NCSA (National Center for Supercomputers Applications)</a:t>
            </a:r>
          </a:p>
          <a:p>
            <a:r>
              <a:rPr lang="en-US" altLang="zh-TW">
                <a:ea typeface="新細明體" charset="-120"/>
              </a:rPr>
              <a:t>In 1994, Marc Andreessen left NCSA and started a company </a:t>
            </a:r>
            <a:r>
              <a:rPr lang="en-US" altLang="zh-TW" i="1">
                <a:solidFill>
                  <a:schemeClr val="accent2"/>
                </a:solidFill>
                <a:ea typeface="新細明體" charset="-120"/>
              </a:rPr>
              <a:t>Netscape</a:t>
            </a:r>
            <a:r>
              <a:rPr lang="en-US" altLang="zh-TW">
                <a:ea typeface="新細明體" charset="-120"/>
              </a:rPr>
              <a:t> focused on the Web</a:t>
            </a:r>
          </a:p>
          <a:p>
            <a:r>
              <a:rPr lang="en-US" altLang="zh-TW">
                <a:ea typeface="新細明體" charset="-120"/>
              </a:rPr>
              <a:t>In 1997, Microsoft bundled the </a:t>
            </a:r>
            <a:r>
              <a:rPr lang="en-US" altLang="zh-TW">
                <a:solidFill>
                  <a:schemeClr val="accent2"/>
                </a:solidFill>
                <a:ea typeface="新細明體" charset="-120"/>
              </a:rPr>
              <a:t>IE</a:t>
            </a:r>
            <a:r>
              <a:rPr lang="en-US" altLang="zh-TW">
                <a:ea typeface="新細明體" charset="-120"/>
              </a:rPr>
              <a:t> 4 </a:t>
            </a:r>
          </a:p>
          <a:p>
            <a:pPr>
              <a:buFont typeface="Wingdings" pitchFamily="2" charset="2"/>
              <a:buNone/>
            </a:pPr>
            <a:r>
              <a:rPr lang="en-US" altLang="zh-TW">
                <a:ea typeface="新細明體" charset="-120"/>
              </a:rPr>
              <a:t>     with Windows 98</a:t>
            </a:r>
          </a:p>
        </p:txBody>
      </p:sp>
      <p:pic>
        <p:nvPicPr>
          <p:cNvPr id="530436" name="Picture 4" descr="pfaff_6_09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967288"/>
            <a:ext cx="2501900" cy="1890712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6641D-2EFB-418F-A7F4-49E39DB0DB25}" type="slidenum">
              <a:rPr lang="zh-TW" altLang="en-US"/>
              <a:pPr/>
              <a:t>2</a:t>
            </a:fld>
            <a:r>
              <a:rPr lang="en-US" altLang="zh-TW"/>
              <a:t> </a:t>
            </a: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>
                <a:ea typeface="新細明體" charset="-120"/>
              </a:rPr>
              <a:t>Objectives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895874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Describe </a:t>
            </a:r>
            <a:r>
              <a:rPr lang="en-US" altLang="zh-TW" dirty="0">
                <a:ea typeface="新細明體" charset="-120"/>
              </a:rPr>
              <a:t>the TCP/IP protocol, and how router </a:t>
            </a:r>
            <a:r>
              <a:rPr lang="en-US" altLang="zh-TW" dirty="0" smtClean="0">
                <a:ea typeface="新細明體" charset="-120"/>
              </a:rPr>
              <a:t>works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Discover the </a:t>
            </a:r>
            <a:r>
              <a:rPr lang="en-US" altLang="zh-TW" dirty="0">
                <a:ea typeface="新細明體" charset="-120"/>
              </a:rPr>
              <a:t>relationship between IP addresses and domain names, and how DNS </a:t>
            </a:r>
            <a:r>
              <a:rPr lang="en-US" altLang="zh-TW" dirty="0" smtClean="0">
                <a:ea typeface="新細明體" charset="-120"/>
              </a:rPr>
              <a:t>works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Identify today's </a:t>
            </a:r>
            <a:r>
              <a:rPr lang="en-US" altLang="zh-TW" dirty="0">
                <a:ea typeface="新細明體" charset="-120"/>
              </a:rPr>
              <a:t>popular Internet </a:t>
            </a:r>
            <a:r>
              <a:rPr lang="en-US" altLang="zh-TW" dirty="0" smtClean="0">
                <a:ea typeface="新細明體" charset="-120"/>
              </a:rPr>
              <a:t>services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Discuss in details how browsers work and </a:t>
            </a:r>
            <a:r>
              <a:rPr lang="en-US" altLang="zh-TW" dirty="0" smtClean="0">
                <a:ea typeface="新細明體" charset="-120"/>
              </a:rPr>
              <a:t>identify the components of a Web address (URL)</a:t>
            </a:r>
          </a:p>
          <a:p>
            <a:r>
              <a:rPr lang="en-US" altLang="zh-TW" dirty="0" smtClean="0">
                <a:ea typeface="新細明體" charset="-120"/>
              </a:rPr>
              <a:t>Explain how </a:t>
            </a:r>
            <a:r>
              <a:rPr lang="en-US" altLang="zh-TW" dirty="0">
                <a:ea typeface="新細明體" charset="-120"/>
              </a:rPr>
              <a:t>cookies could help with user preference or browsing interests</a:t>
            </a:r>
          </a:p>
          <a:p>
            <a:r>
              <a:rPr lang="en-US" altLang="zh-TW" dirty="0" smtClean="0">
                <a:ea typeface="新細明體" charset="-120"/>
              </a:rPr>
              <a:t>Describe how email and instant-messaging work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0EDC6-06A7-48B4-B27B-E1C1E1A88FF1}" type="slidenum">
              <a:rPr lang="zh-TW" altLang="en-US"/>
              <a:pPr/>
              <a:t>20</a:t>
            </a:fld>
            <a:r>
              <a:rPr lang="en-US" altLang="zh-TW"/>
              <a:t> </a:t>
            </a:r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Web Browser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97437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A </a:t>
            </a:r>
            <a:r>
              <a:rPr lang="en-US" altLang="zh-TW" i="1" dirty="0">
                <a:solidFill>
                  <a:schemeClr val="tx2"/>
                </a:solidFill>
                <a:ea typeface="新細明體" charset="-120"/>
              </a:rPr>
              <a:t>Web browser</a:t>
            </a:r>
            <a:r>
              <a:rPr lang="en-US" altLang="zh-TW" dirty="0">
                <a:ea typeface="新細明體" charset="-120"/>
              </a:rPr>
              <a:t> is a program that allows you to view Web pages (text as well as multimedia content)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Browsers use HTTP protocol to interact with web-servers.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Popular </a:t>
            </a:r>
            <a:r>
              <a:rPr lang="en-US" altLang="zh-TW" dirty="0">
                <a:ea typeface="新細明體" charset="-120"/>
              </a:rPr>
              <a:t>browser in use </a:t>
            </a:r>
            <a:r>
              <a:rPr lang="en-US" altLang="zh-TW" dirty="0" smtClean="0">
                <a:ea typeface="新細明體" charset="-120"/>
              </a:rPr>
              <a:t>today: Microsoft </a:t>
            </a:r>
            <a:r>
              <a:rPr lang="en-US" altLang="zh-TW" dirty="0">
                <a:ea typeface="新細明體" charset="-120"/>
              </a:rPr>
              <a:t>Internet Explorer, Mozilla Firefox, Netscape Navigator, Opera, </a:t>
            </a:r>
            <a:r>
              <a:rPr lang="en-US" altLang="zh-TW" dirty="0" smtClean="0">
                <a:ea typeface="新細明體" charset="-120"/>
              </a:rPr>
              <a:t>Safari, Google Chrome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Browsers do not support all of the multimedia by default</a:t>
            </a:r>
          </a:p>
          <a:p>
            <a:pPr lvl="1"/>
            <a:r>
              <a:rPr lang="en-US" altLang="zh-TW" dirty="0">
                <a:ea typeface="新細明體" charset="-120"/>
              </a:rPr>
              <a:t>Need a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plug-in</a:t>
            </a:r>
            <a:r>
              <a:rPr lang="en-US" altLang="zh-TW" dirty="0">
                <a:ea typeface="新細明體" charset="-120"/>
              </a:rPr>
              <a:t> program (or called </a:t>
            </a:r>
            <a:r>
              <a:rPr lang="en-US" altLang="zh-TW" i="1" dirty="0">
                <a:solidFill>
                  <a:schemeClr val="hlink"/>
                </a:solidFill>
                <a:ea typeface="新細明體" charset="-120"/>
              </a:rPr>
              <a:t>adds-on</a:t>
            </a:r>
            <a:r>
              <a:rPr lang="en-US" altLang="zh-TW" dirty="0">
                <a:ea typeface="新細明體" charset="-120"/>
              </a:rPr>
              <a:t>) to view multimedia </a:t>
            </a:r>
            <a:r>
              <a:rPr lang="en-US" altLang="zh-TW" dirty="0" smtClean="0">
                <a:ea typeface="新細明體" charset="-120"/>
              </a:rPr>
              <a:t>files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6" name="Picture 5" descr="Fig2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933056"/>
            <a:ext cx="569418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8" name="Oval 8"/>
          <p:cNvSpPr>
            <a:spLocks noChangeArrowheads="1"/>
          </p:cNvSpPr>
          <p:nvPr/>
        </p:nvSpPr>
        <p:spPr bwMode="auto">
          <a:xfrm>
            <a:off x="4067175" y="1629122"/>
            <a:ext cx="1584325" cy="431800"/>
          </a:xfrm>
          <a:prstGeom prst="ellipse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22247" name="Oval 7"/>
          <p:cNvSpPr>
            <a:spLocks noChangeArrowheads="1"/>
          </p:cNvSpPr>
          <p:nvPr/>
        </p:nvSpPr>
        <p:spPr bwMode="auto">
          <a:xfrm>
            <a:off x="2843213" y="1629122"/>
            <a:ext cx="1223962" cy="360363"/>
          </a:xfrm>
          <a:prstGeom prst="ellips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45" name="Oval 5"/>
          <p:cNvSpPr>
            <a:spLocks noChangeArrowheads="1"/>
          </p:cNvSpPr>
          <p:nvPr/>
        </p:nvSpPr>
        <p:spPr bwMode="auto">
          <a:xfrm>
            <a:off x="1258888" y="1629122"/>
            <a:ext cx="890587" cy="360363"/>
          </a:xfrm>
          <a:prstGeom prst="ellipse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6A1C3-9747-4A98-A524-10B04B791CBB}" type="slidenum">
              <a:rPr lang="zh-TW" altLang="en-US"/>
              <a:pPr/>
              <a:t>21</a:t>
            </a:fld>
            <a:r>
              <a:rPr lang="en-US" altLang="zh-TW"/>
              <a:t> </a:t>
            </a:r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When you type a URL in the </a:t>
            </a:r>
            <a:r>
              <a:rPr lang="en-US" altLang="zh-TW" sz="3200" dirty="0" smtClean="0">
                <a:ea typeface="新細明體" charset="-120"/>
              </a:rPr>
              <a:t>browser, ….</a:t>
            </a:r>
            <a:r>
              <a:rPr lang="en-US" altLang="zh-TW" dirty="0" smtClean="0">
                <a:ea typeface="新細明體" charset="-120"/>
              </a:rPr>
              <a:t> 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918450" cy="496887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Suppose you type in a Web address on the browser</a:t>
            </a:r>
          </a:p>
          <a:p>
            <a:pPr lvl="1"/>
            <a:r>
              <a:rPr lang="en-US" altLang="zh-TW" dirty="0">
                <a:ea typeface="新細明體" charset="-120"/>
                <a:hlinkClick r:id="rId3"/>
              </a:rPr>
              <a:t>http://www.cityu.edu.hk/fse/program/academic_program.htm</a:t>
            </a:r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  <a:p>
            <a:pPr lvl="1">
              <a:buFont typeface="Wingdings" pitchFamily="2" charset="2"/>
              <a:buNone/>
            </a:pPr>
            <a:endParaRPr lang="en-US" altLang="zh-TW" sz="1400" dirty="0">
              <a:ea typeface="新細明體" charset="-120"/>
            </a:endParaRPr>
          </a:p>
          <a:p>
            <a:pPr lvl="1"/>
            <a:endParaRPr lang="en-US" altLang="zh-TW" dirty="0" smtClean="0">
              <a:ea typeface="新細明體" charset="-120"/>
            </a:endParaRPr>
          </a:p>
          <a:p>
            <a:pPr lvl="1"/>
            <a:r>
              <a:rPr lang="en-US" altLang="zh-TW" dirty="0" smtClean="0">
                <a:ea typeface="新細明體" charset="-120"/>
              </a:rPr>
              <a:t>The </a:t>
            </a:r>
            <a:r>
              <a:rPr lang="en-US" altLang="zh-TW" dirty="0">
                <a:ea typeface="新細明體" charset="-120"/>
              </a:rPr>
              <a:t>browser breaks the URL into 4 parts</a:t>
            </a:r>
          </a:p>
          <a:p>
            <a:pPr lvl="1"/>
            <a:r>
              <a:rPr lang="en-US" altLang="zh-TW" dirty="0">
                <a:ea typeface="新細明體" charset="-120"/>
              </a:rPr>
              <a:t>The browser asks a DNS server </a:t>
            </a:r>
            <a:r>
              <a:rPr lang="en-US" altLang="zh-TW" dirty="0" smtClean="0">
                <a:ea typeface="新細明體" charset="-120"/>
              </a:rPr>
              <a:t>to </a:t>
            </a:r>
            <a:r>
              <a:rPr lang="en-US" altLang="zh-TW" dirty="0" smtClean="0">
                <a:ea typeface="新細明體" charset="-120"/>
              </a:rPr>
              <a:t>translate </a:t>
            </a:r>
            <a:r>
              <a:rPr lang="en-US" altLang="zh-TW" dirty="0" smtClean="0">
                <a:ea typeface="新細明體" charset="-120"/>
              </a:rPr>
              <a:t>domain </a:t>
            </a:r>
            <a:r>
              <a:rPr lang="en-US" altLang="zh-TW" dirty="0">
                <a:ea typeface="新細明體" charset="-120"/>
              </a:rPr>
              <a:t>name to IP address</a:t>
            </a:r>
          </a:p>
          <a:p>
            <a:pPr lvl="1"/>
            <a:r>
              <a:rPr lang="en-US" altLang="zh-TW" dirty="0">
                <a:ea typeface="新細明體" charset="-120"/>
              </a:rPr>
              <a:t>The browser </a:t>
            </a:r>
            <a:r>
              <a:rPr lang="en-US" altLang="zh-TW" dirty="0" smtClean="0">
                <a:ea typeface="新細明體" charset="-120"/>
              </a:rPr>
              <a:t>uses the IP address to set </a:t>
            </a:r>
            <a:r>
              <a:rPr lang="en-US" altLang="zh-TW" dirty="0">
                <a:ea typeface="新細明體" charset="-120"/>
              </a:rPr>
              <a:t>up a TCP connection to the </a:t>
            </a:r>
            <a:r>
              <a:rPr lang="en-US" altLang="zh-TW" dirty="0" smtClean="0">
                <a:ea typeface="新細明體" charset="-120"/>
              </a:rPr>
              <a:t>web-server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 smtClean="0">
                <a:ea typeface="新細明體" charset="-120"/>
              </a:rPr>
              <a:t>The </a:t>
            </a:r>
            <a:r>
              <a:rPr lang="en-US" altLang="zh-TW" dirty="0">
                <a:ea typeface="新細明體" charset="-120"/>
              </a:rPr>
              <a:t>browser </a:t>
            </a:r>
            <a:r>
              <a:rPr lang="en-US" altLang="zh-TW" dirty="0" smtClean="0">
                <a:ea typeface="新細明體" charset="-120"/>
              </a:rPr>
              <a:t>sends a </a:t>
            </a:r>
            <a:r>
              <a:rPr lang="en-US" altLang="zh-TW" dirty="0">
                <a:ea typeface="新細明體" charset="-120"/>
              </a:rPr>
              <a:t>request in HTTP protocol to the </a:t>
            </a:r>
            <a:r>
              <a:rPr lang="en-US" altLang="zh-TW" dirty="0" smtClean="0">
                <a:ea typeface="新細明體" charset="-120"/>
              </a:rPr>
              <a:t>web-server asking </a:t>
            </a:r>
            <a:r>
              <a:rPr lang="en-US" altLang="zh-TW" dirty="0">
                <a:ea typeface="新細明體" charset="-120"/>
              </a:rPr>
              <a:t>for the HTML </a:t>
            </a:r>
            <a:r>
              <a:rPr lang="en-US" altLang="zh-TW" dirty="0" smtClean="0">
                <a:ea typeface="新細明體" charset="-120"/>
              </a:rPr>
              <a:t>file (e.g., GET /</a:t>
            </a:r>
            <a:r>
              <a:rPr lang="en-US" altLang="zh-TW" dirty="0" err="1" smtClean="0">
                <a:ea typeface="新細明體" charset="-120"/>
              </a:rPr>
              <a:t>fse</a:t>
            </a:r>
            <a:r>
              <a:rPr lang="en-US" altLang="zh-TW" dirty="0" smtClean="0">
                <a:ea typeface="新細明體" charset="-120"/>
              </a:rPr>
              <a:t>/program/xxx.htm)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The server returns the corresponding HTML file to </a:t>
            </a:r>
            <a:r>
              <a:rPr lang="en-US" altLang="zh-TW" dirty="0" smtClean="0">
                <a:ea typeface="新細明體" charset="-120"/>
              </a:rPr>
              <a:t>the </a:t>
            </a:r>
            <a:r>
              <a:rPr lang="en-US" altLang="zh-TW" dirty="0">
                <a:ea typeface="新細明體" charset="-120"/>
              </a:rPr>
              <a:t>browser</a:t>
            </a:r>
          </a:p>
          <a:p>
            <a:pPr lvl="1"/>
            <a:r>
              <a:rPr lang="en-US" altLang="zh-TW" dirty="0">
                <a:ea typeface="新細明體" charset="-120"/>
              </a:rPr>
              <a:t>The browser reads the </a:t>
            </a:r>
            <a:r>
              <a:rPr lang="en-US" altLang="zh-TW" dirty="0" smtClean="0">
                <a:ea typeface="新細明體" charset="-120"/>
              </a:rPr>
              <a:t>file, interprets the HTML tags and displays </a:t>
            </a:r>
            <a:r>
              <a:rPr lang="en-US" altLang="zh-TW" dirty="0">
                <a:ea typeface="新細明體" charset="-120"/>
              </a:rPr>
              <a:t>the page</a:t>
            </a: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755650" y="2421285"/>
            <a:ext cx="1368425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zh-TW" sz="1800" b="1">
                <a:solidFill>
                  <a:srgbClr val="00CC00"/>
                </a:solidFill>
                <a:latin typeface="Comic Sans MS" pitchFamily="66" charset="0"/>
                <a:ea typeface="新細明體" charset="-120"/>
              </a:rPr>
              <a:t>Protocol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2627313" y="2421285"/>
            <a:ext cx="2087562" cy="365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zh-TW" sz="1800" b="1">
                <a:solidFill>
                  <a:srgbClr val="FF3300"/>
                </a:solidFill>
                <a:latin typeface="Comic Sans MS" pitchFamily="66" charset="0"/>
                <a:ea typeface="新細明體" charset="-120"/>
                <a:cs typeface="Times New Roman" pitchFamily="18" charset="0"/>
              </a:rPr>
              <a:t>Domain Name</a:t>
            </a:r>
          </a:p>
        </p:txBody>
      </p:sp>
      <p:sp>
        <p:nvSpPr>
          <p:cNvPr id="522249" name="Line 9"/>
          <p:cNvSpPr>
            <a:spLocks noChangeShapeType="1"/>
          </p:cNvSpPr>
          <p:nvPr/>
        </p:nvSpPr>
        <p:spPr bwMode="auto">
          <a:xfrm flipH="1" flipV="1">
            <a:off x="4859338" y="2060922"/>
            <a:ext cx="0" cy="360363"/>
          </a:xfrm>
          <a:prstGeom prst="line">
            <a:avLst/>
          </a:prstGeom>
          <a:noFill/>
          <a:ln w="28575">
            <a:solidFill>
              <a:srgbClr val="80008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3924300" y="2492722"/>
            <a:ext cx="190500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zh-TW" sz="1800" b="1" dirty="0" smtClean="0">
                <a:solidFill>
                  <a:srgbClr val="800080"/>
                </a:solidFill>
                <a:latin typeface="Comic Sans MS" pitchFamily="66" charset="0"/>
                <a:ea typeface="新細明體" charset="-120"/>
              </a:rPr>
              <a:t>File Path</a:t>
            </a:r>
            <a:endParaRPr lang="en-US" altLang="zh-TW" sz="1800" b="1" dirty="0">
              <a:solidFill>
                <a:srgbClr val="800080"/>
              </a:solidFill>
              <a:latin typeface="Comic Sans MS" pitchFamily="66" charset="0"/>
              <a:ea typeface="新細明體" charset="-120"/>
            </a:endParaRPr>
          </a:p>
        </p:txBody>
      </p:sp>
      <p:sp>
        <p:nvSpPr>
          <p:cNvPr id="522251" name="Line 11"/>
          <p:cNvSpPr>
            <a:spLocks noChangeShapeType="1"/>
          </p:cNvSpPr>
          <p:nvPr/>
        </p:nvSpPr>
        <p:spPr bwMode="auto">
          <a:xfrm flipV="1">
            <a:off x="7092950" y="2133947"/>
            <a:ext cx="0" cy="358775"/>
          </a:xfrm>
          <a:prstGeom prst="line">
            <a:avLst/>
          </a:prstGeom>
          <a:noFill/>
          <a:ln w="28575">
            <a:solidFill>
              <a:srgbClr val="33CCCC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22252" name="Rectangle 12"/>
          <p:cNvSpPr>
            <a:spLocks noChangeArrowheads="1"/>
          </p:cNvSpPr>
          <p:nvPr/>
        </p:nvSpPr>
        <p:spPr bwMode="auto">
          <a:xfrm>
            <a:off x="6588125" y="2565747"/>
            <a:ext cx="1905000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zh-TW" sz="1800" b="1" dirty="0" smtClean="0">
                <a:solidFill>
                  <a:srgbClr val="33CCCC"/>
                </a:solidFill>
                <a:latin typeface="Comic Sans MS" pitchFamily="66" charset="0"/>
                <a:ea typeface="新細明體" charset="-120"/>
                <a:cs typeface="Times New Roman" pitchFamily="18" charset="0"/>
              </a:rPr>
              <a:t>File Name</a:t>
            </a:r>
            <a:endParaRPr lang="en-US" altLang="zh-TW" sz="1800" b="1" dirty="0">
              <a:solidFill>
                <a:srgbClr val="33CCCC"/>
              </a:solidFill>
              <a:latin typeface="Comic Sans MS" pitchFamily="66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22253" name="Oval 13"/>
          <p:cNvSpPr>
            <a:spLocks noChangeArrowheads="1"/>
          </p:cNvSpPr>
          <p:nvPr/>
        </p:nvSpPr>
        <p:spPr bwMode="auto">
          <a:xfrm>
            <a:off x="5651500" y="1557685"/>
            <a:ext cx="2868613" cy="504825"/>
          </a:xfrm>
          <a:prstGeom prst="ellipse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54" name="Line 14"/>
          <p:cNvSpPr>
            <a:spLocks noChangeShapeType="1"/>
          </p:cNvSpPr>
          <p:nvPr/>
        </p:nvSpPr>
        <p:spPr bwMode="auto">
          <a:xfrm flipV="1">
            <a:off x="2987675" y="1989485"/>
            <a:ext cx="215900" cy="503237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22255" name="Line 15"/>
          <p:cNvSpPr>
            <a:spLocks noChangeShapeType="1"/>
          </p:cNvSpPr>
          <p:nvPr/>
        </p:nvSpPr>
        <p:spPr bwMode="auto">
          <a:xfrm flipV="1">
            <a:off x="1331913" y="1989485"/>
            <a:ext cx="215900" cy="503237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22256" name="Rectangle 16"/>
          <p:cNvSpPr>
            <a:spLocks noChangeArrowheads="1"/>
          </p:cNvSpPr>
          <p:nvPr/>
        </p:nvSpPr>
        <p:spPr bwMode="auto">
          <a:xfrm>
            <a:off x="1763713" y="2421285"/>
            <a:ext cx="1368425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zh-TW" sz="1800" b="1" dirty="0" smtClean="0">
                <a:solidFill>
                  <a:srgbClr val="FF9900"/>
                </a:solidFill>
                <a:latin typeface="Comic Sans MS" pitchFamily="66" charset="0"/>
                <a:ea typeface="新細明體" charset="-120"/>
              </a:rPr>
              <a:t>Host </a:t>
            </a:r>
            <a:r>
              <a:rPr lang="en-US" altLang="zh-TW" sz="1800" b="1" dirty="0">
                <a:solidFill>
                  <a:srgbClr val="FF9900"/>
                </a:solidFill>
                <a:latin typeface="Comic Sans MS" pitchFamily="66" charset="0"/>
                <a:ea typeface="新細明體" charset="-120"/>
              </a:rPr>
              <a:t>Name</a:t>
            </a:r>
          </a:p>
        </p:txBody>
      </p:sp>
      <p:sp>
        <p:nvSpPr>
          <p:cNvPr id="522257" name="Oval 17"/>
          <p:cNvSpPr>
            <a:spLocks noChangeArrowheads="1"/>
          </p:cNvSpPr>
          <p:nvPr/>
        </p:nvSpPr>
        <p:spPr bwMode="auto">
          <a:xfrm>
            <a:off x="2268538" y="1629122"/>
            <a:ext cx="503237" cy="360363"/>
          </a:xfrm>
          <a:prstGeom prst="ellipse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58" name="Line 18"/>
          <p:cNvSpPr>
            <a:spLocks noChangeShapeType="1"/>
          </p:cNvSpPr>
          <p:nvPr/>
        </p:nvSpPr>
        <p:spPr bwMode="auto">
          <a:xfrm flipV="1">
            <a:off x="2124075" y="1989485"/>
            <a:ext cx="215900" cy="503237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8" grpId="0" animBg="1"/>
      <p:bldP spid="522247" grpId="0" animBg="1"/>
      <p:bldP spid="522245" grpId="0" animBg="1"/>
      <p:bldP spid="522244" grpId="0"/>
      <p:bldP spid="522246" grpId="0"/>
      <p:bldP spid="522249" grpId="0" animBg="1"/>
      <p:bldP spid="522250" grpId="0"/>
      <p:bldP spid="522251" grpId="0" animBg="1"/>
      <p:bldP spid="522252" grpId="0"/>
      <p:bldP spid="522253" grpId="0" animBg="1"/>
      <p:bldP spid="522254" grpId="0" animBg="1"/>
      <p:bldP spid="522255" grpId="0" animBg="1"/>
      <p:bldP spid="522256" grpId="0"/>
      <p:bldP spid="522257" grpId="0" animBg="1"/>
      <p:bldP spid="5222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451C2-4D3B-4AEF-A07B-F70D6CC82447}" type="slidenum">
              <a:rPr lang="zh-TW" altLang="en-US"/>
              <a:pPr/>
              <a:t>22</a:t>
            </a:fld>
            <a:r>
              <a:rPr lang="en-US" altLang="zh-TW"/>
              <a:t> </a:t>
            </a: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Cookies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 dirty="0">
                <a:solidFill>
                  <a:schemeClr val="tx2"/>
                </a:solidFill>
                <a:ea typeface="新細明體" charset="-120"/>
              </a:rPr>
              <a:t>Cookie</a:t>
            </a:r>
            <a:r>
              <a:rPr lang="en-US" altLang="zh-TW" dirty="0">
                <a:ea typeface="新細明體" charset="-120"/>
              </a:rPr>
              <a:t> - small </a:t>
            </a:r>
            <a:r>
              <a:rPr lang="en-US" altLang="zh-TW" dirty="0" smtClean="0">
                <a:ea typeface="新細明體" charset="-120"/>
              </a:rPr>
              <a:t>piece of </a:t>
            </a:r>
            <a:r>
              <a:rPr lang="en-US" altLang="zh-TW" dirty="0">
                <a:ea typeface="新細明體" charset="-120"/>
              </a:rPr>
              <a:t>data generated by a Web server and stored on client’s hard disk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Web-server</a:t>
            </a:r>
            <a:r>
              <a:rPr lang="en-US" altLang="zh-TW" dirty="0" smtClean="0">
                <a:ea typeface="新細明體" charset="-120"/>
              </a:rPr>
              <a:t> is stateless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H</a:t>
            </a:r>
            <a:r>
              <a:rPr lang="en-US" altLang="zh-TW" dirty="0" smtClean="0">
                <a:ea typeface="新細明體" charset="-120"/>
              </a:rPr>
              <a:t>elp </a:t>
            </a:r>
            <a:r>
              <a:rPr lang="en-US" altLang="zh-TW" dirty="0" smtClean="0">
                <a:ea typeface="新細明體" charset="-120"/>
              </a:rPr>
              <a:t>Web-server track user’s browsing histories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Relatively safe</a:t>
            </a:r>
          </a:p>
          <a:p>
            <a:r>
              <a:rPr lang="en-US" altLang="zh-TW" dirty="0">
                <a:ea typeface="新細明體" charset="-120"/>
              </a:rPr>
              <a:t>Your computer does not have to accept cookies</a:t>
            </a:r>
          </a:p>
          <a:p>
            <a:endParaRPr lang="zh-TW" altLang="en-US" dirty="0">
              <a:ea typeface="新細明體" charset="-120"/>
            </a:endParaRPr>
          </a:p>
        </p:txBody>
      </p:sp>
      <p:pic>
        <p:nvPicPr>
          <p:cNvPr id="5683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924175"/>
            <a:ext cx="1581150" cy="2009775"/>
          </a:xfrm>
          <a:prstGeom prst="rect">
            <a:avLst/>
          </a:prstGeom>
          <a:noFill/>
        </p:spPr>
      </p:pic>
      <p:pic>
        <p:nvPicPr>
          <p:cNvPr id="5683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3789040"/>
            <a:ext cx="4695925" cy="20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58B8A-5EB3-468C-A9AF-279381FEC037}" type="slidenum">
              <a:rPr lang="zh-TW" altLang="en-US"/>
              <a:pPr/>
              <a:t>23</a:t>
            </a:fld>
            <a:r>
              <a:rPr lang="en-US" altLang="zh-TW"/>
              <a:t> </a:t>
            </a: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How Cookies Work? </a:t>
            </a: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557213" y="1340768"/>
            <a:ext cx="228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400" b="1" dirty="0">
                <a:latin typeface="Cambria" pitchFamily="18" charset="0"/>
                <a:ea typeface="新細明體" charset="-120"/>
              </a:rPr>
              <a:t>Step 1. 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When you type Web address of Web site in your browser window, browser program searches your hard disk for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cookies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associated with Web site.</a:t>
            </a:r>
          </a:p>
        </p:txBody>
      </p:sp>
      <p:pic>
        <p:nvPicPr>
          <p:cNvPr id="574468" name="Picture 4" descr="Fig11-002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27200"/>
            <a:ext cx="2895600" cy="1930400"/>
          </a:xfrm>
          <a:prstGeom prst="rect">
            <a:avLst/>
          </a:prstGeom>
          <a:noFill/>
        </p:spPr>
      </p:pic>
      <p:grpSp>
        <p:nvGrpSpPr>
          <p:cNvPr id="574469" name="Group 5"/>
          <p:cNvGrpSpPr>
            <a:grpSpLocks/>
          </p:cNvGrpSpPr>
          <p:nvPr/>
        </p:nvGrpSpPr>
        <p:grpSpPr bwMode="auto">
          <a:xfrm>
            <a:off x="4800600" y="1828800"/>
            <a:ext cx="1600200" cy="1589088"/>
            <a:chOff x="4032" y="1392"/>
            <a:chExt cx="1008" cy="1001"/>
          </a:xfrm>
        </p:grpSpPr>
        <p:grpSp>
          <p:nvGrpSpPr>
            <p:cNvPr id="574470" name="Group 6"/>
            <p:cNvGrpSpPr>
              <a:grpSpLocks/>
            </p:cNvGrpSpPr>
            <p:nvPr/>
          </p:nvGrpSpPr>
          <p:grpSpPr bwMode="auto">
            <a:xfrm>
              <a:off x="4032" y="1824"/>
              <a:ext cx="1008" cy="569"/>
              <a:chOff x="3736" y="2688"/>
              <a:chExt cx="1488" cy="840"/>
            </a:xfrm>
          </p:grpSpPr>
          <p:sp>
            <p:nvSpPr>
              <p:cNvPr id="574471" name="Oval 7"/>
              <p:cNvSpPr>
                <a:spLocks noChangeArrowheads="1"/>
              </p:cNvSpPr>
              <p:nvPr/>
            </p:nvSpPr>
            <p:spPr bwMode="auto">
              <a:xfrm>
                <a:off x="3736" y="3048"/>
                <a:ext cx="1488" cy="480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>
                  <a:rot lat="18000000" lon="0" rev="0"/>
                </a:camera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4472" name="Oval 8"/>
              <p:cNvSpPr>
                <a:spLocks noChangeArrowheads="1"/>
              </p:cNvSpPr>
              <p:nvPr/>
            </p:nvSpPr>
            <p:spPr bwMode="auto">
              <a:xfrm>
                <a:off x="3736" y="2976"/>
                <a:ext cx="1488" cy="480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>
                  <a:rot lat="18000000" lon="0" rev="0"/>
                </a:camera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4473" name="Oval 9"/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1488" cy="480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>
                  <a:rot lat="18000000" lon="0" rev="0"/>
                </a:camera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4474" name="Oval 10"/>
              <p:cNvSpPr>
                <a:spLocks noChangeArrowheads="1"/>
              </p:cNvSpPr>
              <p:nvPr/>
            </p:nvSpPr>
            <p:spPr bwMode="auto">
              <a:xfrm>
                <a:off x="3736" y="2832"/>
                <a:ext cx="1488" cy="480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>
                  <a:rot lat="18000000" lon="0" rev="0"/>
                </a:camera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4475" name="Oval 11"/>
              <p:cNvSpPr>
                <a:spLocks noChangeArrowheads="1"/>
              </p:cNvSpPr>
              <p:nvPr/>
            </p:nvSpPr>
            <p:spPr bwMode="auto">
              <a:xfrm>
                <a:off x="3736" y="2760"/>
                <a:ext cx="1488" cy="480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>
                  <a:rot lat="18000000" lon="0" rev="0"/>
                </a:camera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4476" name="Oval 12"/>
              <p:cNvSpPr>
                <a:spLocks noChangeArrowheads="1"/>
              </p:cNvSpPr>
              <p:nvPr/>
            </p:nvSpPr>
            <p:spPr bwMode="auto">
              <a:xfrm>
                <a:off x="3736" y="2688"/>
                <a:ext cx="1488" cy="480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>
                  <a:rot lat="18000000" lon="0" rev="0"/>
                </a:camera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574477" name="Rectangle 13"/>
            <p:cNvSpPr>
              <a:spLocks noChangeArrowheads="1"/>
            </p:cNvSpPr>
            <p:nvPr/>
          </p:nvSpPr>
          <p:spPr bwMode="auto">
            <a:xfrm rot="-1249821">
              <a:off x="4128" y="1625"/>
              <a:ext cx="699" cy="387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399999" lon="19499999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kumimoji="1" lang="zh-TW" altLang="en-US" sz="140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574478" name="Rectangle 14"/>
            <p:cNvSpPr>
              <a:spLocks noChangeArrowheads="1"/>
            </p:cNvSpPr>
            <p:nvPr/>
          </p:nvSpPr>
          <p:spPr bwMode="auto">
            <a:xfrm>
              <a:off x="4206" y="1392"/>
              <a:ext cx="698" cy="388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kumimoji="1" lang="zh-TW" altLang="en-US" sz="140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574479" name="Rectangle 15"/>
            <p:cNvSpPr>
              <a:spLocks noChangeArrowheads="1"/>
            </p:cNvSpPr>
            <p:nvPr/>
          </p:nvSpPr>
          <p:spPr bwMode="auto">
            <a:xfrm rot="-456721">
              <a:off x="4271" y="1485"/>
              <a:ext cx="6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zh-TW" sz="1400" b="1">
                  <a:latin typeface="Comic Sans MS" pitchFamily="66" charset="0"/>
                  <a:ea typeface="新細明體" charset="-120"/>
                </a:rPr>
                <a:t>Unique ID</a:t>
              </a:r>
            </a:p>
          </p:txBody>
        </p:sp>
        <p:sp>
          <p:nvSpPr>
            <p:cNvPr id="574480" name="Rectangle 16"/>
            <p:cNvSpPr>
              <a:spLocks noChangeArrowheads="1"/>
            </p:cNvSpPr>
            <p:nvPr/>
          </p:nvSpPr>
          <p:spPr bwMode="auto">
            <a:xfrm rot="869534">
              <a:off x="4244" y="1663"/>
              <a:ext cx="699" cy="388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3000000" lon="19799999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kumimoji="1" lang="zh-TW" altLang="en-US" sz="140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574481" name="Rectangle 17"/>
            <p:cNvSpPr>
              <a:spLocks noChangeArrowheads="1"/>
            </p:cNvSpPr>
            <p:nvPr/>
          </p:nvSpPr>
          <p:spPr bwMode="auto">
            <a:xfrm rot="-769800">
              <a:off x="4320" y="1755"/>
              <a:ext cx="5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zh-TW" sz="1600" b="1">
                  <a:latin typeface="Comic Sans MS" pitchFamily="66" charset="0"/>
                  <a:ea typeface="新細明體" charset="-120"/>
                </a:rPr>
                <a:t>Cookies</a:t>
              </a:r>
            </a:p>
          </p:txBody>
        </p:sp>
      </p:grpSp>
      <p:sp>
        <p:nvSpPr>
          <p:cNvPr id="574482" name="Rectangle 18"/>
          <p:cNvSpPr>
            <a:spLocks noChangeArrowheads="1"/>
          </p:cNvSpPr>
          <p:nvPr/>
        </p:nvSpPr>
        <p:spPr bwMode="auto">
          <a:xfrm>
            <a:off x="6521896" y="1700808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400" b="1" dirty="0">
                <a:latin typeface="Cambria" pitchFamily="18" charset="0"/>
                <a:ea typeface="新細明體" charset="-120"/>
              </a:rPr>
              <a:t>Step 2. 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If browser finds a cookie, it sends information in cookie file to Web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server.</a:t>
            </a:r>
            <a:endParaRPr kumimoji="1" lang="en-US" altLang="zh-TW" sz="1600" dirty="0">
              <a:latin typeface="Cambria" pitchFamily="18" charset="0"/>
              <a:ea typeface="新細明體" charset="-120"/>
            </a:endParaRPr>
          </a:p>
        </p:txBody>
      </p:sp>
      <p:sp>
        <p:nvSpPr>
          <p:cNvPr id="574484" name="Arc 20"/>
          <p:cNvSpPr>
            <a:spLocks/>
          </p:cNvSpPr>
          <p:nvPr/>
        </p:nvSpPr>
        <p:spPr bwMode="auto">
          <a:xfrm rot="19475243" flipV="1">
            <a:off x="4675188" y="2940050"/>
            <a:ext cx="2143125" cy="2058988"/>
          </a:xfrm>
          <a:custGeom>
            <a:avLst/>
            <a:gdLst>
              <a:gd name="G0" fmla="+- 4398 0 0"/>
              <a:gd name="G1" fmla="+- 21600 0 0"/>
              <a:gd name="G2" fmla="+- 21600 0 0"/>
              <a:gd name="T0" fmla="*/ 0 w 25998"/>
              <a:gd name="T1" fmla="*/ 452 h 32065"/>
              <a:gd name="T2" fmla="*/ 23294 w 25998"/>
              <a:gd name="T3" fmla="*/ 32065 h 32065"/>
              <a:gd name="T4" fmla="*/ 4398 w 25998"/>
              <a:gd name="T5" fmla="*/ 21600 h 3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98" h="32065" fill="none" extrusionOk="0">
                <a:moveTo>
                  <a:pt x="0" y="452"/>
                </a:moveTo>
                <a:cubicBezTo>
                  <a:pt x="1446" y="151"/>
                  <a:pt x="2920" y="-1"/>
                  <a:pt x="4398" y="0"/>
                </a:cubicBezTo>
                <a:cubicBezTo>
                  <a:pt x="16327" y="0"/>
                  <a:pt x="25998" y="9670"/>
                  <a:pt x="25998" y="21600"/>
                </a:cubicBezTo>
                <a:cubicBezTo>
                  <a:pt x="25998" y="25261"/>
                  <a:pt x="25067" y="28862"/>
                  <a:pt x="23293" y="32064"/>
                </a:cubicBezTo>
              </a:path>
              <a:path w="25998" h="32065" stroke="0" extrusionOk="0">
                <a:moveTo>
                  <a:pt x="0" y="452"/>
                </a:moveTo>
                <a:cubicBezTo>
                  <a:pt x="1446" y="151"/>
                  <a:pt x="2920" y="-1"/>
                  <a:pt x="4398" y="0"/>
                </a:cubicBezTo>
                <a:cubicBezTo>
                  <a:pt x="16327" y="0"/>
                  <a:pt x="25998" y="9670"/>
                  <a:pt x="25998" y="21600"/>
                </a:cubicBezTo>
                <a:cubicBezTo>
                  <a:pt x="25998" y="25261"/>
                  <a:pt x="25067" y="28862"/>
                  <a:pt x="23293" y="32064"/>
                </a:cubicBezTo>
                <a:lnTo>
                  <a:pt x="4398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4485" name="Arc 21"/>
          <p:cNvSpPr>
            <a:spLocks/>
          </p:cNvSpPr>
          <p:nvPr/>
        </p:nvSpPr>
        <p:spPr bwMode="auto">
          <a:xfrm rot="19475243" flipV="1">
            <a:off x="4773613" y="3008313"/>
            <a:ext cx="2603500" cy="2390775"/>
          </a:xfrm>
          <a:custGeom>
            <a:avLst/>
            <a:gdLst>
              <a:gd name="G0" fmla="+- 13536 0 0"/>
              <a:gd name="G1" fmla="+- 21600 0 0"/>
              <a:gd name="G2" fmla="+- 21600 0 0"/>
              <a:gd name="T0" fmla="*/ 0 w 35136"/>
              <a:gd name="T1" fmla="*/ 4767 h 32361"/>
              <a:gd name="T2" fmla="*/ 32265 w 35136"/>
              <a:gd name="T3" fmla="*/ 32361 h 32361"/>
              <a:gd name="T4" fmla="*/ 13536 w 35136"/>
              <a:gd name="T5" fmla="*/ 21600 h 3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136" h="32361" fill="none" extrusionOk="0">
                <a:moveTo>
                  <a:pt x="0" y="4767"/>
                </a:moveTo>
                <a:cubicBezTo>
                  <a:pt x="3836" y="1681"/>
                  <a:pt x="8612" y="-1"/>
                  <a:pt x="13536" y="0"/>
                </a:cubicBezTo>
                <a:cubicBezTo>
                  <a:pt x="25465" y="0"/>
                  <a:pt x="35136" y="9670"/>
                  <a:pt x="35136" y="21600"/>
                </a:cubicBezTo>
                <a:cubicBezTo>
                  <a:pt x="35136" y="25376"/>
                  <a:pt x="34145" y="29086"/>
                  <a:pt x="32264" y="32360"/>
                </a:cubicBezTo>
              </a:path>
              <a:path w="35136" h="32361" stroke="0" extrusionOk="0">
                <a:moveTo>
                  <a:pt x="0" y="4767"/>
                </a:moveTo>
                <a:cubicBezTo>
                  <a:pt x="3836" y="1681"/>
                  <a:pt x="8612" y="-1"/>
                  <a:pt x="13536" y="0"/>
                </a:cubicBezTo>
                <a:cubicBezTo>
                  <a:pt x="25465" y="0"/>
                  <a:pt x="35136" y="9670"/>
                  <a:pt x="35136" y="21600"/>
                </a:cubicBezTo>
                <a:cubicBezTo>
                  <a:pt x="35136" y="25376"/>
                  <a:pt x="34145" y="29086"/>
                  <a:pt x="32264" y="32360"/>
                </a:cubicBezTo>
                <a:lnTo>
                  <a:pt x="13536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4486" name="Group 22"/>
          <p:cNvGrpSpPr>
            <a:grpSpLocks/>
          </p:cNvGrpSpPr>
          <p:nvPr/>
        </p:nvGrpSpPr>
        <p:grpSpPr bwMode="auto">
          <a:xfrm>
            <a:off x="5791200" y="3632200"/>
            <a:ext cx="1143000" cy="635000"/>
            <a:chOff x="3168" y="2496"/>
            <a:chExt cx="720" cy="400"/>
          </a:xfrm>
        </p:grpSpPr>
        <p:sp>
          <p:nvSpPr>
            <p:cNvPr id="574487" name="Rectangle 23"/>
            <p:cNvSpPr>
              <a:spLocks noChangeArrowheads="1"/>
            </p:cNvSpPr>
            <p:nvPr/>
          </p:nvSpPr>
          <p:spPr bwMode="auto">
            <a:xfrm>
              <a:off x="3168" y="2496"/>
              <a:ext cx="720" cy="40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kumimoji="1" lang="zh-TW" altLang="en-US" sz="140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574488" name="Rectangle 24"/>
            <p:cNvSpPr>
              <a:spLocks noChangeArrowheads="1"/>
            </p:cNvSpPr>
            <p:nvPr/>
          </p:nvSpPr>
          <p:spPr bwMode="auto">
            <a:xfrm rot="-456721">
              <a:off x="3215" y="2589"/>
              <a:ext cx="6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zh-TW" sz="1400" b="1">
                  <a:latin typeface="Comic Sans MS" pitchFamily="66" charset="0"/>
                  <a:ea typeface="新細明體" charset="-120"/>
                </a:rPr>
                <a:t>Unique ID</a:t>
              </a:r>
            </a:p>
          </p:txBody>
        </p:sp>
      </p:grpSp>
      <p:sp>
        <p:nvSpPr>
          <p:cNvPr id="574489" name="Rectangle 25"/>
          <p:cNvSpPr>
            <a:spLocks noChangeArrowheads="1"/>
          </p:cNvSpPr>
          <p:nvPr/>
        </p:nvSpPr>
        <p:spPr bwMode="auto">
          <a:xfrm>
            <a:off x="6705600" y="4114800"/>
            <a:ext cx="2114550" cy="7620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kumimoji="1" lang="zh-TW" altLang="en-US" sz="1400">
              <a:latin typeface="Comic Sans MS" pitchFamily="66" charset="0"/>
              <a:ea typeface="新細明體" charset="-120"/>
            </a:endParaRPr>
          </a:p>
        </p:txBody>
      </p:sp>
      <p:sp>
        <p:nvSpPr>
          <p:cNvPr id="574490" name="Rectangle 26"/>
          <p:cNvSpPr>
            <a:spLocks noChangeArrowheads="1"/>
          </p:cNvSpPr>
          <p:nvPr/>
        </p:nvSpPr>
        <p:spPr bwMode="auto">
          <a:xfrm rot="-639970">
            <a:off x="6750050" y="4297363"/>
            <a:ext cx="239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en-US" altLang="zh-TW" sz="1400" b="1">
                <a:latin typeface="Comic Sans MS" pitchFamily="66" charset="0"/>
                <a:ea typeface="新細明體" charset="-120"/>
              </a:rPr>
              <a:t>Request Home Page</a:t>
            </a:r>
          </a:p>
        </p:txBody>
      </p:sp>
      <p:grpSp>
        <p:nvGrpSpPr>
          <p:cNvPr id="574491" name="Group 27"/>
          <p:cNvGrpSpPr>
            <a:grpSpLocks/>
          </p:cNvGrpSpPr>
          <p:nvPr/>
        </p:nvGrpSpPr>
        <p:grpSpPr bwMode="auto">
          <a:xfrm>
            <a:off x="3352800" y="4338638"/>
            <a:ext cx="2438400" cy="2366962"/>
            <a:chOff x="2112" y="2733"/>
            <a:chExt cx="1536" cy="1491"/>
          </a:xfrm>
        </p:grpSpPr>
        <p:grpSp>
          <p:nvGrpSpPr>
            <p:cNvPr id="574492" name="Group 28"/>
            <p:cNvGrpSpPr>
              <a:grpSpLocks/>
            </p:cNvGrpSpPr>
            <p:nvPr/>
          </p:nvGrpSpPr>
          <p:grpSpPr bwMode="auto">
            <a:xfrm>
              <a:off x="2112" y="2733"/>
              <a:ext cx="1536" cy="1491"/>
              <a:chOff x="2112" y="2733"/>
              <a:chExt cx="1536" cy="1491"/>
            </a:xfrm>
          </p:grpSpPr>
          <p:pic>
            <p:nvPicPr>
              <p:cNvPr id="574493" name="Picture 29" descr="Fig11-0027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2870"/>
                <a:ext cx="1536" cy="1354"/>
              </a:xfrm>
              <a:prstGeom prst="rect">
                <a:avLst/>
              </a:prstGeom>
              <a:noFill/>
            </p:spPr>
          </p:pic>
          <p:sp>
            <p:nvSpPr>
              <p:cNvPr id="574494" name="Rectangle 30"/>
              <p:cNvSpPr>
                <a:spLocks noChangeArrowheads="1"/>
              </p:cNvSpPr>
              <p:nvPr/>
            </p:nvSpPr>
            <p:spPr bwMode="auto">
              <a:xfrm>
                <a:off x="2539" y="2733"/>
                <a:ext cx="10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kumimoji="1" lang="en-US" altLang="zh-TW" sz="1200" b="1">
                    <a:solidFill>
                      <a:srgbClr val="000000"/>
                    </a:solidFill>
                    <a:latin typeface="Comic Sans MS" pitchFamily="66" charset="0"/>
                    <a:ea typeface="新細明體" charset="-120"/>
                  </a:rPr>
                  <a:t>Web server for</a:t>
                </a:r>
                <a:br>
                  <a:rPr kumimoji="1" lang="en-US" altLang="zh-TW" sz="1200" b="1">
                    <a:solidFill>
                      <a:srgbClr val="000000"/>
                    </a:solidFill>
                    <a:latin typeface="Comic Sans MS" pitchFamily="66" charset="0"/>
                    <a:ea typeface="新細明體" charset="-120"/>
                  </a:rPr>
                </a:br>
                <a:r>
                  <a:rPr kumimoji="1" lang="en-US" altLang="zh-TW" sz="1200" b="1">
                    <a:solidFill>
                      <a:srgbClr val="000000"/>
                    </a:solidFill>
                    <a:latin typeface="Comic Sans MS" pitchFamily="66" charset="0"/>
                    <a:ea typeface="新細明體" charset="-120"/>
                  </a:rPr>
                  <a:t>www.company.com</a:t>
                </a:r>
              </a:p>
            </p:txBody>
          </p:sp>
        </p:grpSp>
        <p:sp>
          <p:nvSpPr>
            <p:cNvPr id="574495" name="Line 31"/>
            <p:cNvSpPr>
              <a:spLocks noChangeShapeType="1"/>
            </p:cNvSpPr>
            <p:nvPr/>
          </p:nvSpPr>
          <p:spPr bwMode="auto">
            <a:xfrm flipH="1">
              <a:off x="2688" y="2976"/>
              <a:ext cx="192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28600" y="3716338"/>
            <a:ext cx="3200400" cy="2308324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400" b="1" dirty="0">
                <a:latin typeface="Cambria" pitchFamily="18" charset="0"/>
                <a:ea typeface="新細明體" charset="-120"/>
              </a:rPr>
              <a:t>Step 3. 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If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Web server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does not receive cookie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but is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expecting it, Web site creates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pairs of (cookie,  ID) and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sends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the list of cookies back to browser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. Browser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accepts all cookies and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stores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them on local disk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. Web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server can now receive cookies when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you access the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site next time.</a:t>
            </a:r>
            <a:endParaRPr kumimoji="1" lang="en-US" altLang="zh-TW" sz="1600" dirty="0">
              <a:latin typeface="Cambria" pitchFamily="18" charset="0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/>
      <p:bldP spid="574482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32CC2-FA71-4249-A655-CD01383EBF7F}" type="slidenum">
              <a:rPr lang="zh-TW" altLang="en-US"/>
              <a:pPr/>
              <a:t>24</a:t>
            </a:fld>
            <a:r>
              <a:rPr lang="en-US" altLang="zh-TW"/>
              <a:t> </a:t>
            </a: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Beyond HTML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96887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Basic HTML does not provide much flexibility</a:t>
            </a:r>
          </a:p>
          <a:p>
            <a:pPr lvl="1"/>
            <a:r>
              <a:rPr lang="en-US" altLang="zh-TW" dirty="0">
                <a:ea typeface="新細明體" charset="-120"/>
              </a:rPr>
              <a:t>Users are asking for more multimedia content, greater interactivity, and improved </a:t>
            </a:r>
            <a:r>
              <a:rPr lang="en-US" altLang="zh-TW" dirty="0" smtClean="0">
                <a:ea typeface="新細明體" charset="-120"/>
              </a:rPr>
              <a:t>user-friendliness</a:t>
            </a:r>
          </a:p>
          <a:p>
            <a:pPr lvl="1"/>
            <a:endParaRPr lang="en-US" altLang="zh-TW" sz="800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Multiple new technologies </a:t>
            </a:r>
            <a:r>
              <a:rPr lang="en-US" altLang="zh-TW" dirty="0" smtClean="0">
                <a:ea typeface="新細明體" charset="-120"/>
              </a:rPr>
              <a:t>have </a:t>
            </a:r>
            <a:r>
              <a:rPr lang="en-US" altLang="zh-TW" dirty="0">
                <a:ea typeface="新細明體" charset="-120"/>
              </a:rPr>
              <a:t>come up to offer interesting and effective alternatives to HTML </a:t>
            </a:r>
          </a:p>
          <a:p>
            <a:pPr lvl="1"/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DHTML</a:t>
            </a:r>
            <a:r>
              <a:rPr lang="en-US" altLang="zh-TW" dirty="0">
                <a:ea typeface="新細明體" charset="-120"/>
              </a:rPr>
              <a:t> (Dynamic HTML) </a:t>
            </a:r>
          </a:p>
          <a:p>
            <a:pPr lvl="2"/>
            <a:r>
              <a:rPr lang="en-US" altLang="zh-TW" dirty="0">
                <a:ea typeface="新細明體" charset="-120"/>
              </a:rPr>
              <a:t>The combination of HTML tags, CSS, </a:t>
            </a:r>
            <a:r>
              <a:rPr lang="en-US" altLang="zh-TW" dirty="0" smtClean="0">
                <a:ea typeface="新細明體" charset="-120"/>
              </a:rPr>
              <a:t>JavaScript </a:t>
            </a:r>
            <a:r>
              <a:rPr lang="en-US" altLang="zh-TW" dirty="0">
                <a:ea typeface="新細明體" charset="-120"/>
              </a:rPr>
              <a:t>code, </a:t>
            </a:r>
            <a:r>
              <a:rPr lang="en-US" altLang="zh-TW" dirty="0" smtClean="0">
                <a:ea typeface="新細明體" charset="-120"/>
              </a:rPr>
              <a:t>Java Applet </a:t>
            </a:r>
            <a:r>
              <a:rPr lang="en-US" altLang="zh-TW" dirty="0">
                <a:ea typeface="新細明體" charset="-120"/>
              </a:rPr>
              <a:t>and ActiveX controls to allow the appearance of a Web page to change after it is loaded into browser</a:t>
            </a:r>
          </a:p>
          <a:p>
            <a:pPr lvl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AJAX</a:t>
            </a:r>
            <a:r>
              <a:rPr lang="en-US" altLang="zh-TW" dirty="0" smtClean="0">
                <a:ea typeface="新細明體" charset="-120"/>
              </a:rPr>
              <a:t> (Asynchronous JavaScript and XML)</a:t>
            </a:r>
            <a:endParaRPr lang="en-US" altLang="zh-TW" dirty="0">
              <a:ea typeface="新細明體" charset="-120"/>
            </a:endParaRPr>
          </a:p>
          <a:p>
            <a:pPr lvl="2"/>
            <a:r>
              <a:rPr lang="en-US" altLang="zh-TW" dirty="0" smtClean="0">
                <a:ea typeface="新細明體" charset="-120"/>
              </a:rPr>
              <a:t> </a:t>
            </a:r>
            <a:r>
              <a:rPr lang="en-US" dirty="0" smtClean="0"/>
              <a:t>A group of web development techniques used on the client-side to create asynchronous Web applications, i.e., exchanging data with the server and updating parts of a Web page without reloading the whole page.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Internet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Email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server + clients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FBC56-F258-4E94-BB46-E832BBF66E5B}" type="slidenum">
              <a:rPr lang="zh-TW" altLang="en-US" smtClean="0"/>
              <a:pPr>
                <a:defRPr/>
              </a:pPr>
              <a:t>25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4420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770885" y="2780928"/>
            <a:ext cx="1185491" cy="20882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7864" y="4149080"/>
            <a:ext cx="1302911" cy="194104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Internet Services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2457450" cy="4681537"/>
          </a:xfrm>
        </p:spPr>
        <p:txBody>
          <a:bodyPr/>
          <a:lstStyle/>
          <a:p>
            <a:r>
              <a:rPr lang="en-US" b="1" i="1" dirty="0" smtClean="0"/>
              <a:t>Instant messaging (IM)</a:t>
            </a:r>
            <a:r>
              <a:rPr lang="en-US" i="1" dirty="0" smtClean="0">
                <a:solidFill>
                  <a:srgbClr val="0000CC"/>
                </a:solidFill>
              </a:rPr>
              <a:t>:</a:t>
            </a:r>
          </a:p>
          <a:p>
            <a:pPr>
              <a:buNone/>
            </a:pPr>
            <a:r>
              <a:rPr lang="en-US" i="1" dirty="0" smtClean="0">
                <a:solidFill>
                  <a:srgbClr val="0000CC"/>
                </a:solidFill>
              </a:rPr>
              <a:t>	server + clients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A7310-D173-49BB-B55F-28297CF6AD4B}" type="slidenum">
              <a:rPr lang="zh-TW" altLang="en-US" smtClean="0"/>
              <a:pPr>
                <a:defRPr/>
              </a:pPr>
              <a:t>26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Picture 5" descr="Fig2-2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468438"/>
            <a:ext cx="5811838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2" name="Oval 1"/>
          <p:cNvSpPr/>
          <p:nvPr/>
        </p:nvSpPr>
        <p:spPr>
          <a:xfrm>
            <a:off x="5292080" y="4509120"/>
            <a:ext cx="936104" cy="192025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VoIP</a:t>
            </a:r>
            <a:r>
              <a:rPr lang="en-US" dirty="0" smtClean="0"/>
              <a:t> (Voice over IP) enables users to speak to other users over the Internet</a:t>
            </a:r>
          </a:p>
          <a:p>
            <a:pPr lvl="1"/>
            <a:r>
              <a:rPr lang="en-US" dirty="0" smtClean="0"/>
              <a:t>Also called Internet telephony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6BE1D-DFB5-4ABE-9710-0523AF0186D0}" type="slidenum">
              <a:rPr lang="zh-TW" altLang="en-US" smtClean="0"/>
              <a:pPr/>
              <a:t>27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824536" cy="394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825007"/>
          </a:xfrm>
        </p:spPr>
        <p:txBody>
          <a:bodyPr/>
          <a:lstStyle/>
          <a:p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Connecting people and organizations that share a common interest or activity</a:t>
            </a:r>
          </a:p>
          <a:p>
            <a:pPr lvl="2"/>
            <a:r>
              <a:rPr lang="en-US" dirty="0" smtClean="0"/>
              <a:t> E.g., </a:t>
            </a:r>
            <a:r>
              <a:rPr lang="en-US" i="1" dirty="0" err="1" smtClean="0"/>
              <a:t>Facebook</a:t>
            </a:r>
            <a:r>
              <a:rPr lang="en-US" i="1" dirty="0" smtClean="0"/>
              <a:t>, Twitter, </a:t>
            </a:r>
            <a:r>
              <a:rPr lang="en-US" i="1" dirty="0" err="1" smtClean="0"/>
              <a:t>Weibo</a:t>
            </a:r>
            <a:r>
              <a:rPr lang="en-US" i="1" dirty="0" smtClean="0"/>
              <a:t>, LinkedIn</a:t>
            </a:r>
          </a:p>
          <a:p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Personal news pages that are date/time-stamped and arranged with the most recent items shown first</a:t>
            </a:r>
          </a:p>
          <a:p>
            <a:pPr lvl="2"/>
            <a:r>
              <a:rPr lang="en-US" dirty="0" smtClean="0"/>
              <a:t> E.g., </a:t>
            </a:r>
            <a:r>
              <a:rPr lang="en-US" i="1" dirty="0" err="1" smtClean="0">
                <a:hlinkClick r:id="rId3"/>
              </a:rPr>
              <a:t>Techcrunch</a:t>
            </a:r>
            <a:r>
              <a:rPr lang="en-US" i="1" dirty="0" smtClean="0"/>
              <a:t>, </a:t>
            </a:r>
            <a:r>
              <a:rPr lang="en-US" i="1" dirty="0" err="1" smtClean="0">
                <a:hlinkClick r:id="rId4"/>
              </a:rPr>
              <a:t>ReadWriteWeb</a:t>
            </a:r>
            <a:endParaRPr lang="en-US" i="1" dirty="0" smtClean="0"/>
          </a:p>
          <a:p>
            <a:r>
              <a:rPr lang="en-US" dirty="0" smtClean="0"/>
              <a:t>Webcast and  podcasts</a:t>
            </a:r>
          </a:p>
          <a:p>
            <a:pPr lvl="1"/>
            <a:r>
              <a:rPr lang="en-US" dirty="0" smtClean="0"/>
              <a:t>Live streaming audio and video broadcast on the Web or downloadable to media players</a:t>
            </a:r>
          </a:p>
          <a:p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A specially designed Web site that allows visitors to edit the contents, supports collaborative writing</a:t>
            </a:r>
          </a:p>
          <a:p>
            <a:pPr lvl="2"/>
            <a:r>
              <a:rPr lang="en-US" dirty="0" smtClean="0"/>
              <a:t> E.g., </a:t>
            </a:r>
            <a:r>
              <a:rPr lang="en-US" i="1" dirty="0" err="1" smtClean="0">
                <a:hlinkClick r:id="rId5"/>
              </a:rPr>
              <a:t>RoboWiki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6BE1D-DFB5-4ABE-9710-0523AF0186D0}" type="slidenum">
              <a:rPr lang="zh-TW" altLang="en-US" smtClean="0"/>
              <a:pPr/>
              <a:t>28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E-commerce: </a:t>
            </a:r>
            <a:r>
              <a:rPr lang="en-GB" dirty="0" smtClean="0"/>
              <a:t>buying and selling of goods over the Internet</a:t>
            </a:r>
          </a:p>
          <a:p>
            <a:pPr lvl="1"/>
            <a:r>
              <a:rPr lang="en-GB" dirty="0" smtClean="0"/>
              <a:t>Business-to-consumer (B2C)</a:t>
            </a:r>
          </a:p>
          <a:p>
            <a:pPr lvl="2"/>
            <a:r>
              <a:rPr lang="en-GB" dirty="0" smtClean="0"/>
              <a:t> Online banking, online stock trading, online shopping</a:t>
            </a:r>
          </a:p>
          <a:p>
            <a:pPr lvl="1"/>
            <a:r>
              <a:rPr lang="en-GB" dirty="0" smtClean="0"/>
              <a:t>Consumer-to-consumer (C2C)</a:t>
            </a:r>
          </a:p>
          <a:p>
            <a:pPr lvl="2"/>
            <a:r>
              <a:rPr lang="en-GB" dirty="0" smtClean="0"/>
              <a:t> Web auction </a:t>
            </a:r>
          </a:p>
          <a:p>
            <a:pPr lvl="1"/>
            <a:r>
              <a:rPr lang="en-GB" dirty="0" smtClean="0"/>
              <a:t>Business-to-business (B2B) </a:t>
            </a:r>
          </a:p>
          <a:p>
            <a:pPr lvl="2"/>
            <a:r>
              <a:rPr lang="en-GB" dirty="0" smtClean="0"/>
              <a:t> </a:t>
            </a:r>
            <a:r>
              <a:rPr lang="en-US" dirty="0" smtClean="0"/>
              <a:t>Involves the sale of a product or service from one business to another, e.g. </a:t>
            </a:r>
            <a:r>
              <a:rPr lang="en-US" dirty="0" err="1" smtClean="0"/>
              <a:t>Alibaba</a:t>
            </a:r>
            <a:endParaRPr lang="en-US" dirty="0" smtClean="0"/>
          </a:p>
          <a:p>
            <a:pPr lvl="2"/>
            <a:r>
              <a:rPr lang="en-US" dirty="0" smtClean="0"/>
              <a:t> Primarily a manufacturer supplier relationship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Cloud Computing</a:t>
            </a:r>
          </a:p>
          <a:p>
            <a:pPr lvl="1"/>
            <a:r>
              <a:rPr lang="en-US" dirty="0" smtClean="0"/>
              <a:t>Shifts computing activities from users’ desktops to computers on the Internet</a:t>
            </a:r>
          </a:p>
          <a:p>
            <a:pPr lvl="1"/>
            <a:r>
              <a:rPr lang="en-US" dirty="0" smtClean="0"/>
              <a:t>Frees end-users from owning, maintaining, and storing software programs and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6BE1D-DFB5-4ABE-9710-0523AF0186D0}" type="slidenum">
              <a:rPr lang="zh-TW" altLang="en-US" smtClean="0"/>
              <a:pPr/>
              <a:t>29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– Lec09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C9FAD-E90B-49EF-904D-CB5CDE2CA235}" type="slidenum">
              <a:rPr lang="zh-TW" altLang="en-US"/>
              <a:pPr/>
              <a:t>3</a:t>
            </a:fld>
            <a:r>
              <a:rPr lang="en-US" altLang="zh-TW"/>
              <a:t> 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Who Controls the Internet?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24412"/>
          </a:xfrm>
          <a:noFill/>
        </p:spPr>
        <p:txBody>
          <a:bodyPr/>
          <a:lstStyle/>
          <a:p>
            <a:r>
              <a:rPr lang="en-US" altLang="zh-TW" u="sng" dirty="0">
                <a:ea typeface="新細明體" charset="-120"/>
              </a:rPr>
              <a:t>No one</a:t>
            </a:r>
            <a:r>
              <a:rPr lang="en-US" altLang="zh-TW" dirty="0">
                <a:ea typeface="新細明體" charset="-120"/>
              </a:rPr>
              <a:t> controls the Internet</a:t>
            </a:r>
          </a:p>
          <a:p>
            <a:pPr lvl="1"/>
            <a:r>
              <a:rPr lang="en-US" altLang="zh-TW" dirty="0">
                <a:ea typeface="新細明體" charset="-120"/>
              </a:rPr>
              <a:t>It is a public, cooperative, and independent network</a:t>
            </a:r>
          </a:p>
          <a:p>
            <a:pPr lvl="1"/>
            <a:r>
              <a:rPr lang="en-US" dirty="0" smtClean="0"/>
              <a:t>Each organization is responsible only for maintaining its own network</a:t>
            </a:r>
            <a:endParaRPr lang="en-US" altLang="zh-TW" dirty="0">
              <a:ea typeface="新細明體" charset="-120"/>
            </a:endParaRPr>
          </a:p>
          <a:p>
            <a:endParaRPr lang="en-US" altLang="zh-TW" sz="1000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Several </a:t>
            </a:r>
            <a:r>
              <a:rPr lang="en-US" altLang="zh-TW" dirty="0">
                <a:ea typeface="新細明體" charset="-120"/>
              </a:rPr>
              <a:t>organizations set some standards</a:t>
            </a:r>
          </a:p>
          <a:p>
            <a:pPr lvl="1"/>
            <a:r>
              <a:rPr lang="en-US" altLang="zh-TW" i="1" dirty="0">
                <a:solidFill>
                  <a:srgbClr val="A50021"/>
                </a:solidFill>
                <a:ea typeface="新細明體" charset="-120"/>
              </a:rPr>
              <a:t>Internet Society </a:t>
            </a:r>
            <a:r>
              <a:rPr lang="en-US" altLang="zh-TW" dirty="0">
                <a:ea typeface="新細明體" charset="-120"/>
              </a:rPr>
              <a:t>(</a:t>
            </a:r>
            <a:r>
              <a:rPr lang="en-US" altLang="zh-TW" i="1" dirty="0">
                <a:ea typeface="新細明體" charset="-120"/>
              </a:rPr>
              <a:t>ISOC</a:t>
            </a:r>
            <a:r>
              <a:rPr lang="en-US" altLang="zh-TW" dirty="0">
                <a:ea typeface="新細明體" charset="-120"/>
              </a:rPr>
              <a:t>): a nonprofit, nongovernmental society</a:t>
            </a:r>
          </a:p>
          <a:p>
            <a:pPr lvl="2"/>
            <a:r>
              <a:rPr lang="en-US" altLang="zh-TW" i="1" dirty="0">
                <a:solidFill>
                  <a:srgbClr val="A50021"/>
                </a:solidFill>
                <a:ea typeface="新細明體" charset="-120"/>
              </a:rPr>
              <a:t> </a:t>
            </a:r>
            <a:r>
              <a:rPr lang="en-US" altLang="zh-TW" i="1" dirty="0">
                <a:ea typeface="新細明體" charset="-120"/>
              </a:rPr>
              <a:t>Subcommittees, the </a:t>
            </a:r>
            <a:r>
              <a:rPr lang="en-US" altLang="zh-TW" i="1" dirty="0">
                <a:solidFill>
                  <a:srgbClr val="A50021"/>
                </a:solidFill>
                <a:ea typeface="新細明體" charset="-120"/>
              </a:rPr>
              <a:t>Internet Architecture Board </a:t>
            </a:r>
            <a:r>
              <a:rPr lang="en-US" altLang="zh-TW" i="1" dirty="0">
                <a:ea typeface="新細明體" charset="-120"/>
              </a:rPr>
              <a:t>(IAB) and the </a:t>
            </a:r>
            <a:r>
              <a:rPr lang="en-US" altLang="zh-TW" i="1" dirty="0">
                <a:solidFill>
                  <a:srgbClr val="A50021"/>
                </a:solidFill>
                <a:ea typeface="新細明體" charset="-120"/>
              </a:rPr>
              <a:t>Internet Engineering Task Force</a:t>
            </a:r>
            <a:r>
              <a:rPr lang="en-US" altLang="zh-TW" i="1" dirty="0">
                <a:ea typeface="新細明體" charset="-120"/>
              </a:rPr>
              <a:t> (IETF), establish and enforce network protocol standards.</a:t>
            </a:r>
          </a:p>
          <a:p>
            <a:pPr lvl="1"/>
            <a:r>
              <a:rPr lang="en-US" altLang="zh-TW" i="1" dirty="0" smtClean="0">
                <a:solidFill>
                  <a:srgbClr val="A50021"/>
                </a:solidFill>
                <a:ea typeface="新細明體" charset="-120"/>
              </a:rPr>
              <a:t>World </a:t>
            </a:r>
            <a:r>
              <a:rPr lang="en-US" altLang="zh-TW" i="1" dirty="0">
                <a:solidFill>
                  <a:srgbClr val="A50021"/>
                </a:solidFill>
                <a:ea typeface="新細明體" charset="-120"/>
              </a:rPr>
              <a:t>Wide Web Consortium</a:t>
            </a:r>
            <a:r>
              <a:rPr lang="en-US" altLang="zh-TW" dirty="0">
                <a:ea typeface="新細明體" charset="-120"/>
              </a:rPr>
              <a:t> (</a:t>
            </a:r>
            <a:r>
              <a:rPr lang="en-US" altLang="zh-TW" i="1" dirty="0">
                <a:ea typeface="新細明體" charset="-120"/>
              </a:rPr>
              <a:t>W3C</a:t>
            </a:r>
            <a:r>
              <a:rPr lang="en-US" altLang="zh-TW" dirty="0">
                <a:ea typeface="新細明體" charset="-120"/>
              </a:rPr>
              <a:t>): sets standards and guidelines for Web technologies</a:t>
            </a:r>
          </a:p>
          <a:p>
            <a:pPr lvl="2"/>
            <a:r>
              <a:rPr lang="en-US" altLang="zh-TW" dirty="0">
                <a:ea typeface="新細明體" charset="-120"/>
              </a:rPr>
              <a:t>W3C Recommendations include: HTML, CSS, XML, PNG, SVG, …</a:t>
            </a:r>
            <a:endParaRPr lang="en-US" altLang="zh-TW" sz="1000" i="1" dirty="0">
              <a:solidFill>
                <a:schemeClr val="tx2"/>
              </a:solidFill>
              <a:ea typeface="新細明體" charset="-120"/>
            </a:endParaRPr>
          </a:p>
          <a:p>
            <a:pPr lvl="1"/>
            <a:r>
              <a:rPr lang="en-US" altLang="zh-TW" i="1" dirty="0" smtClean="0">
                <a:solidFill>
                  <a:srgbClr val="A50021"/>
                </a:solidFill>
                <a:ea typeface="新細明體" charset="-120"/>
              </a:rPr>
              <a:t>ICANN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(Internet Corporation for Assigned Names and Numbers): oversees </a:t>
            </a:r>
            <a:r>
              <a:rPr lang="en-US" altLang="zh-TW" dirty="0" smtClean="0">
                <a:ea typeface="新細明體" charset="-120"/>
              </a:rPr>
              <a:t>allocation of IP addresses and domain names, </a:t>
            </a:r>
            <a:r>
              <a:rPr lang="en-US" altLang="zh-TW" dirty="0">
                <a:ea typeface="新細明體" charset="-120"/>
              </a:rPr>
              <a:t>DNS root </a:t>
            </a:r>
            <a:r>
              <a:rPr lang="en-US" altLang="zh-TW" dirty="0" smtClean="0">
                <a:ea typeface="新細明體" charset="-120"/>
              </a:rPr>
              <a:t>servers and Top </a:t>
            </a:r>
            <a:r>
              <a:rPr lang="en-US" altLang="zh-TW" dirty="0">
                <a:ea typeface="新細明體" charset="-120"/>
              </a:rPr>
              <a:t>Level Domain </a:t>
            </a:r>
            <a:r>
              <a:rPr lang="en-US" altLang="zh-TW" dirty="0" smtClean="0">
                <a:ea typeface="新細明體" charset="-120"/>
              </a:rPr>
              <a:t>name management.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F86E3-F9C6-4776-9D1B-C6447ED3270D}" type="slidenum">
              <a:rPr lang="zh-TW" altLang="en-US"/>
              <a:pPr/>
              <a:t>30</a:t>
            </a:fld>
            <a:r>
              <a:rPr lang="en-US" altLang="zh-TW"/>
              <a:t> </a:t>
            </a:r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Lesson Summary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The Internet is a network of networks that connects all kinds of computers around the world and uses TCP/IP protocol to allow computers/devices to communicate</a:t>
            </a:r>
          </a:p>
          <a:p>
            <a:r>
              <a:rPr lang="en-US" altLang="zh-TW" dirty="0">
                <a:ea typeface="新細明體" charset="-120"/>
              </a:rPr>
              <a:t>No single organization owns or controls the Internet</a:t>
            </a:r>
          </a:p>
          <a:p>
            <a:r>
              <a:rPr lang="en-US" altLang="zh-TW" dirty="0" smtClean="0">
                <a:ea typeface="新細明體" charset="-120"/>
              </a:rPr>
              <a:t>TCP/IP </a:t>
            </a:r>
            <a:r>
              <a:rPr lang="en-US" altLang="zh-TW" dirty="0">
                <a:ea typeface="新細明體" charset="-120"/>
              </a:rPr>
              <a:t>protocol is the language of the Internet, defining how information can be transferred and how machines on the network can be identified with unique addresses </a:t>
            </a:r>
          </a:p>
          <a:p>
            <a:r>
              <a:rPr lang="en-US" altLang="zh-TW" dirty="0">
                <a:ea typeface="新細明體" charset="-120"/>
              </a:rPr>
              <a:t>Today's Internet offers users a variety of services, each of which may employ a specific kind of protocols, such as HTTP, SMTP, POP/IMAP, </a:t>
            </a:r>
            <a:r>
              <a:rPr lang="en-US" altLang="zh-TW" dirty="0" smtClean="0">
                <a:ea typeface="新細明體" charset="-120"/>
              </a:rPr>
              <a:t>SSL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WWW is not equal to the Internet, which is an interlinked collection of HTML pages and multimedia content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174F78-CDFE-4553-8226-740B968A17D9}" type="slidenum">
              <a:rPr lang="zh-TW" altLang="en-US"/>
              <a:pPr/>
              <a:t>31</a:t>
            </a:fld>
            <a:r>
              <a:rPr lang="en-US" altLang="zh-TW"/>
              <a:t> </a:t>
            </a: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Reference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[1] World Wide Web Consortium</a:t>
            </a:r>
          </a:p>
          <a:p>
            <a:pPr lvl="1"/>
            <a:r>
              <a:rPr lang="en-US" altLang="zh-TW" dirty="0">
                <a:ea typeface="新細明體" charset="-120"/>
                <a:hlinkClick r:id="rId3"/>
              </a:rPr>
              <a:t>http://www.w3.org/</a:t>
            </a:r>
            <a:endParaRPr lang="en-US" altLang="zh-TW" dirty="0"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[2] Internet2 Consortium</a:t>
            </a:r>
          </a:p>
          <a:p>
            <a:pPr lvl="1"/>
            <a:r>
              <a:rPr lang="en-US" altLang="zh-TW" dirty="0">
                <a:ea typeface="新細明體" charset="-120"/>
                <a:hlinkClick r:id="rId4"/>
              </a:rPr>
              <a:t>http://www.internet2.edu/</a:t>
            </a:r>
            <a:endParaRPr lang="en-US" altLang="zh-TW" dirty="0"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[3] ICANN</a:t>
            </a:r>
          </a:p>
          <a:p>
            <a:pPr lvl="1"/>
            <a:r>
              <a:rPr lang="en-US" altLang="zh-TW" dirty="0">
                <a:ea typeface="新細明體" charset="-120"/>
                <a:hlinkClick r:id="rId5"/>
              </a:rPr>
              <a:t>http://www.icann.org/</a:t>
            </a:r>
            <a:endParaRPr lang="en-US" altLang="zh-TW" dirty="0"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[4] HowStuffWorks.com - Internet </a:t>
            </a:r>
            <a:r>
              <a:rPr lang="en-US" altLang="zh-TW" dirty="0" err="1">
                <a:ea typeface="新細明體" charset="-120"/>
              </a:rPr>
              <a:t>Infrasture</a:t>
            </a:r>
            <a:endParaRPr lang="en-US" altLang="zh-TW" dirty="0">
              <a:ea typeface="新細明體" charset="-120"/>
            </a:endParaRPr>
          </a:p>
          <a:p>
            <a:pPr lvl="1" algn="just"/>
            <a:r>
              <a:rPr lang="en-US" altLang="zh-TW" dirty="0">
                <a:ea typeface="新細明體" charset="-120"/>
                <a:hlinkClick r:id="rId6"/>
              </a:rPr>
              <a:t>http://www.howstuffworks.com/internet-infrastructure.htm</a:t>
            </a:r>
            <a:endParaRPr lang="en-US" altLang="zh-TW" dirty="0"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[5] W3C - A little history of WWW</a:t>
            </a:r>
          </a:p>
          <a:p>
            <a:pPr lvl="1"/>
            <a:r>
              <a:rPr lang="en-US" altLang="zh-TW" dirty="0">
                <a:ea typeface="新細明體" charset="-120"/>
                <a:hlinkClick r:id="rId7"/>
              </a:rPr>
              <a:t>http://www.w3.org/History.html</a:t>
            </a:r>
            <a:endParaRPr lang="en-US" altLang="zh-TW" dirty="0"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>
                <a:ea typeface="新細明體" charset="-120"/>
              </a:rPr>
              <a:t>[6] Wikipedia - Web 2.0</a:t>
            </a:r>
          </a:p>
          <a:p>
            <a:pPr lvl="1"/>
            <a:r>
              <a:rPr lang="en-US" altLang="zh-TW" dirty="0">
                <a:ea typeface="新細明體" charset="-120"/>
                <a:hlinkClick r:id="rId8"/>
              </a:rPr>
              <a:t>http://en.wikipedia.org/wiki/Web_2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1C09F-F0B8-4553-9973-9C64AFCE8EF4}" type="slidenum">
              <a:rPr lang="zh-TW" altLang="en-US"/>
              <a:pPr/>
              <a:t>32</a:t>
            </a:fld>
            <a:r>
              <a:rPr lang="en-US" altLang="zh-TW"/>
              <a:t> </a:t>
            </a: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827088" y="333375"/>
            <a:ext cx="7772400" cy="1143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TW" sz="3600" b="1" dirty="0">
                <a:solidFill>
                  <a:srgbClr val="660099"/>
                </a:solidFill>
                <a:latin typeface="Cambria" pitchFamily="18" charset="0"/>
                <a:ea typeface="新細明體" charset="-120"/>
              </a:rPr>
              <a:t>For you to </a:t>
            </a:r>
            <a:r>
              <a:rPr lang="en-US" altLang="zh-TW" sz="3600" b="1" dirty="0" smtClean="0">
                <a:solidFill>
                  <a:srgbClr val="660099"/>
                </a:solidFill>
                <a:latin typeface="Cambria" pitchFamily="18" charset="0"/>
                <a:ea typeface="新細明體" charset="-120"/>
              </a:rPr>
              <a:t>explore after </a:t>
            </a:r>
            <a:r>
              <a:rPr lang="en-US" altLang="zh-TW" sz="3600" b="1" dirty="0">
                <a:solidFill>
                  <a:srgbClr val="660099"/>
                </a:solidFill>
                <a:latin typeface="Cambria" pitchFamily="18" charset="0"/>
                <a:ea typeface="新細明體" charset="-120"/>
              </a:rPr>
              <a:t>class</a:t>
            </a:r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827088" y="1628775"/>
            <a:ext cx="7848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600" i="1" dirty="0">
                <a:solidFill>
                  <a:srgbClr val="660099"/>
                </a:solidFill>
                <a:latin typeface="Cambria" pitchFamily="18" charset="0"/>
                <a:ea typeface="新細明體" charset="-120"/>
              </a:rPr>
              <a:t>Lec09-Q1:  </a:t>
            </a:r>
            <a:r>
              <a:rPr lang="en-US" altLang="zh-TW" sz="1600" dirty="0">
                <a:latin typeface="Cambria" pitchFamily="18" charset="0"/>
                <a:ea typeface="新細明體" charset="-120"/>
              </a:rPr>
              <a:t>note that when upstream speeds differ from downstream speeds, you have an </a:t>
            </a:r>
            <a:r>
              <a:rPr lang="en-US" altLang="zh-TW" sz="1600" i="1" dirty="0">
                <a:latin typeface="Cambria" pitchFamily="18" charset="0"/>
                <a:ea typeface="新細明體" charset="-120"/>
              </a:rPr>
              <a:t>asymmetric</a:t>
            </a:r>
            <a:r>
              <a:rPr lang="en-US" altLang="zh-TW" sz="1600" dirty="0">
                <a:latin typeface="Cambria" pitchFamily="18" charset="0"/>
                <a:ea typeface="新細明體" charset="-120"/>
              </a:rPr>
              <a:t> Internet connection; when upstream and downstream speeds are the same, you have a </a:t>
            </a:r>
            <a:r>
              <a:rPr lang="en-US" altLang="zh-TW" sz="1600" i="1" dirty="0">
                <a:latin typeface="Cambria" pitchFamily="18" charset="0"/>
                <a:ea typeface="新細明體" charset="-120"/>
              </a:rPr>
              <a:t>symmetric</a:t>
            </a:r>
            <a:r>
              <a:rPr lang="en-US" altLang="zh-TW" sz="1600" dirty="0">
                <a:latin typeface="Cambria" pitchFamily="18" charset="0"/>
                <a:ea typeface="新細明體" charset="-120"/>
              </a:rPr>
              <a:t> Internet connection. Most available Internet connection services, such as DSL and cable connection, are asymmetric. Why this asymmetry is okay for most Internet users? </a:t>
            </a:r>
            <a:endParaRPr lang="en-US" altLang="zh-TW" sz="1000" dirty="0">
              <a:latin typeface="Cambria" pitchFamily="18" charset="0"/>
              <a:ea typeface="新細明體" charset="-12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600" i="1" dirty="0">
                <a:solidFill>
                  <a:srgbClr val="660099"/>
                </a:solidFill>
                <a:latin typeface="Cambria" pitchFamily="18" charset="0"/>
                <a:ea typeface="新細明體" charset="-120"/>
              </a:rPr>
              <a:t>Lec09-Q2: </a:t>
            </a:r>
            <a:r>
              <a:rPr lang="en-US" altLang="zh-TW" sz="1600" dirty="0">
                <a:latin typeface="Cambria" pitchFamily="18" charset="0"/>
                <a:ea typeface="新細明體" charset="-120"/>
              </a:rPr>
              <a:t>each node in the Internet already has a unique MAC address, why we still need to assign an IP address to it?</a:t>
            </a:r>
            <a:endParaRPr lang="en-US" altLang="zh-TW" sz="1000" dirty="0">
              <a:latin typeface="Cambria" pitchFamily="18" charset="0"/>
              <a:ea typeface="新細明體" charset="-12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600" i="1" dirty="0">
                <a:solidFill>
                  <a:srgbClr val="660099"/>
                </a:solidFill>
                <a:latin typeface="Cambria" pitchFamily="18" charset="0"/>
                <a:ea typeface="新細明體" charset="-120"/>
              </a:rPr>
              <a:t>Lec09-Q3: </a:t>
            </a:r>
            <a:r>
              <a:rPr lang="en-US" altLang="zh-TW" sz="1600" dirty="0">
                <a:latin typeface="Cambria" pitchFamily="18" charset="0"/>
                <a:ea typeface="新細明體" charset="-120"/>
              </a:rPr>
              <a:t>note in this </a:t>
            </a:r>
            <a:r>
              <a:rPr lang="en-US" altLang="zh-TW" sz="1600" i="1" dirty="0" err="1">
                <a:latin typeface="Cambria" pitchFamily="18" charset="0"/>
                <a:ea typeface="新細明體" charset="-120"/>
              </a:rPr>
              <a:t>Tracert</a:t>
            </a:r>
            <a:r>
              <a:rPr lang="en-US" altLang="zh-TW" sz="1600" dirty="0">
                <a:latin typeface="Cambria" pitchFamily="18" charset="0"/>
                <a:ea typeface="新細明體" charset="-120"/>
              </a:rPr>
              <a:t> command execution, it displays a "Request timed out" message at hop 8 and hop 9. Does it necessarily mean that hop 8 and hop9's system have problems?  Is there any other reasons causing such time-out?</a:t>
            </a:r>
            <a:endParaRPr lang="en-US" altLang="zh-TW" sz="1800" b="1" dirty="0">
              <a:solidFill>
                <a:schemeClr val="tx2"/>
              </a:solidFill>
              <a:latin typeface="Cambria" pitchFamily="18" charset="0"/>
              <a:ea typeface="新細明體" charset="-12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700" dirty="0">
              <a:latin typeface="Cambria" pitchFamily="18" charset="0"/>
              <a:ea typeface="新細明體" charset="-120"/>
            </a:endParaRPr>
          </a:p>
        </p:txBody>
      </p:sp>
      <p:pic>
        <p:nvPicPr>
          <p:cNvPr id="553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437063"/>
            <a:ext cx="5545138" cy="2384425"/>
          </a:xfrm>
          <a:prstGeom prst="rect">
            <a:avLst/>
          </a:prstGeom>
          <a:noFill/>
        </p:spPr>
      </p:pic>
      <p:pic>
        <p:nvPicPr>
          <p:cNvPr id="7" name="Picture 5" descr="lightbol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76250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66F25-74C8-41C2-BC9F-5AEAD74B0535}" type="slidenum">
              <a:rPr lang="zh-TW" altLang="en-US"/>
              <a:pPr/>
              <a:t>4</a:t>
            </a:fld>
            <a:r>
              <a:rPr lang="en-US" altLang="zh-TW"/>
              <a:t> </a:t>
            </a: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Internet </a:t>
            </a:r>
            <a:r>
              <a:rPr lang="en-US" altLang="zh-TW" dirty="0" smtClean="0">
                <a:ea typeface="新細明體" charset="-120"/>
              </a:rPr>
              <a:t>Protocol </a:t>
            </a:r>
            <a:r>
              <a:rPr lang="en-US" altLang="zh-TW" dirty="0">
                <a:ea typeface="新細明體" charset="-120"/>
              </a:rPr>
              <a:t>- TCP/IP</a:t>
            </a:r>
          </a:p>
        </p:txBody>
      </p:sp>
      <p:graphicFrame>
        <p:nvGraphicFramePr>
          <p:cNvPr id="37069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916113"/>
          <a:ext cx="432117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63" name="Bitmap Image" r:id="rId4" imgW="5695238" imgH="5485714" progId="PBrush">
                  <p:embed/>
                </p:oleObj>
              </mc:Choice>
              <mc:Fallback>
                <p:oleObj name="Bitmap Image" r:id="rId4" imgW="5695238" imgH="5485714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6113"/>
                        <a:ext cx="4321175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84313"/>
            <a:ext cx="4464050" cy="4681537"/>
          </a:xfrm>
        </p:spPr>
        <p:txBody>
          <a:bodyPr/>
          <a:lstStyle/>
          <a:p>
            <a:r>
              <a:rPr lang="en-US" altLang="zh-TW" i="1" dirty="0">
                <a:solidFill>
                  <a:srgbClr val="FF0066"/>
                </a:solidFill>
                <a:ea typeface="新細明體" charset="-120"/>
              </a:rPr>
              <a:t>Transmission Control Protocol</a:t>
            </a:r>
            <a:r>
              <a:rPr lang="en-US" altLang="zh-TW" i="1" dirty="0" smtClean="0">
                <a:solidFill>
                  <a:srgbClr val="FF0066"/>
                </a:solidFill>
                <a:ea typeface="新細明體" charset="-120"/>
              </a:rPr>
              <a:t>/ Internet </a:t>
            </a:r>
            <a:r>
              <a:rPr lang="en-US" altLang="zh-TW" i="1" dirty="0">
                <a:solidFill>
                  <a:srgbClr val="FF0066"/>
                </a:solidFill>
                <a:ea typeface="新細明體" charset="-120"/>
              </a:rPr>
              <a:t>Protocol</a:t>
            </a:r>
            <a:r>
              <a:rPr lang="en-US" altLang="zh-TW" sz="1800" dirty="0">
                <a:ea typeface="新細明體" charset="-120"/>
              </a:rPr>
              <a:t> 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Defines how information can be transferred and how machines on the Internet can be identified with unique addresses </a:t>
            </a:r>
          </a:p>
          <a:p>
            <a:pPr lvl="1"/>
            <a:r>
              <a:rPr lang="en-US" altLang="zh-TW" dirty="0">
                <a:ea typeface="新細明體" charset="-120"/>
              </a:rPr>
              <a:t>Becomes the "language" of the Internet</a:t>
            </a:r>
          </a:p>
          <a:p>
            <a:pPr lvl="1"/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TCP: breaks data into packets</a:t>
            </a:r>
          </a:p>
          <a:p>
            <a:pPr lvl="1"/>
            <a:r>
              <a:rPr lang="en-US" altLang="zh-TW" dirty="0">
                <a:ea typeface="新細明體" charset="-120"/>
              </a:rPr>
              <a:t>IP: addresses packets</a:t>
            </a:r>
          </a:p>
          <a:p>
            <a:pPr lvl="1"/>
            <a:endParaRPr lang="en-US" altLang="zh-TW" dirty="0">
              <a:ea typeface="新細明體" charset="-120"/>
            </a:endParaRPr>
          </a:p>
          <a:p>
            <a:pPr lvl="2"/>
            <a:endParaRPr lang="en-US" altLang="zh-TW" sz="1400" b="1" i="1" dirty="0">
              <a:solidFill>
                <a:schemeClr val="accent2"/>
              </a:solidFill>
              <a:ea typeface="新細明體" charset="-12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394481" cy="48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2852936"/>
            <a:ext cx="6408712" cy="126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09E75-3191-4AD4-B00E-144D4AFED864}" type="slidenum">
              <a:rPr lang="zh-TW" altLang="en-US"/>
              <a:pPr>
                <a:defRPr/>
              </a:pPr>
              <a:t>5</a:t>
            </a:fld>
            <a:r>
              <a:rPr lang="en-US" altLang="zh-TW"/>
              <a:t> 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89248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OSI 7 Layer Model of Computer Networks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681537"/>
          </a:xfrm>
        </p:spPr>
        <p:txBody>
          <a:bodyPr/>
          <a:lstStyle/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83568" y="4149080"/>
            <a:ext cx="753589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059832" y="411946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44737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49318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EtherNet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66368" y="5301208"/>
            <a:ext cx="117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49457" y="3009145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Applications: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FTP, HTTP, Emails, MSN,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71581-EB6B-4E3F-864A-048641BEDCE5}" type="slidenum">
              <a:rPr lang="zh-TW" altLang="en-US"/>
              <a:pPr/>
              <a:t>6</a:t>
            </a:fld>
            <a:r>
              <a:rPr lang="en-US" altLang="zh-TW"/>
              <a:t> 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TCP/IP Protocol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TCP breaks a message into small fixed-size units called </a:t>
            </a:r>
            <a:r>
              <a:rPr lang="en-US" altLang="zh-TW" i="1" dirty="0">
                <a:solidFill>
                  <a:srgbClr val="FF0066"/>
                </a:solidFill>
                <a:ea typeface="新細明體" charset="-120"/>
              </a:rPr>
              <a:t>packets</a:t>
            </a:r>
          </a:p>
          <a:p>
            <a:pPr lvl="1"/>
            <a:r>
              <a:rPr lang="en-US" altLang="zh-TW" dirty="0">
                <a:ea typeface="新細明體" charset="-120"/>
              </a:rPr>
              <a:t>Each packet has all the information needed to travel from network to </a:t>
            </a:r>
            <a:r>
              <a:rPr lang="en-US" altLang="zh-TW" dirty="0" smtClean="0">
                <a:ea typeface="新細明體" charset="-120"/>
              </a:rPr>
              <a:t>network. A typical IP packet looks like:</a:t>
            </a:r>
          </a:p>
          <a:p>
            <a:pPr lvl="1"/>
            <a:endParaRPr lang="en-US" altLang="zh-TW" dirty="0">
              <a:ea typeface="新細明體" charset="-120"/>
            </a:endParaRPr>
          </a:p>
          <a:p>
            <a:pPr lvl="1"/>
            <a:endParaRPr lang="en-US" altLang="zh-TW" dirty="0">
              <a:ea typeface="新細明體" charset="-120"/>
            </a:endParaRPr>
          </a:p>
          <a:p>
            <a:pPr lvl="1"/>
            <a:endParaRPr lang="en-US" altLang="zh-TW" i="1" dirty="0" smtClean="0">
              <a:solidFill>
                <a:srgbClr val="FF0066"/>
              </a:solidFill>
              <a:ea typeface="新細明體" charset="-120"/>
            </a:endParaRPr>
          </a:p>
          <a:p>
            <a:pPr lvl="1"/>
            <a:r>
              <a:rPr lang="en-US" altLang="zh-TW" i="1" dirty="0" smtClean="0">
                <a:solidFill>
                  <a:srgbClr val="FF0066"/>
                </a:solidFill>
                <a:ea typeface="新細明體" charset="-120"/>
              </a:rPr>
              <a:t>Routers</a:t>
            </a:r>
            <a:r>
              <a:rPr lang="en-US" altLang="zh-TW" i="1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forwards data packets across </a:t>
            </a:r>
            <a:r>
              <a:rPr lang="en-US" altLang="zh-TW" dirty="0" smtClean="0">
                <a:ea typeface="新細明體" charset="-120"/>
              </a:rPr>
              <a:t>networks </a:t>
            </a:r>
            <a:r>
              <a:rPr lang="en-US" altLang="zh-TW" dirty="0">
                <a:ea typeface="新細明體" charset="-120"/>
              </a:rPr>
              <a:t>toward their </a:t>
            </a:r>
            <a:r>
              <a:rPr lang="en-US" altLang="zh-TW" dirty="0" smtClean="0">
                <a:ea typeface="新細明體" charset="-120"/>
              </a:rPr>
              <a:t>destinations </a:t>
            </a:r>
            <a:r>
              <a:rPr lang="en-US" altLang="zh-TW" dirty="0">
                <a:ea typeface="新細明體" charset="-120"/>
              </a:rPr>
              <a:t>through a process </a:t>
            </a:r>
            <a:r>
              <a:rPr lang="en-US" altLang="zh-TW" dirty="0" smtClean="0">
                <a:ea typeface="新細明體" charset="-120"/>
              </a:rPr>
              <a:t>called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routing</a:t>
            </a:r>
            <a:endParaRPr lang="en-US" altLang="zh-TW" dirty="0">
              <a:ea typeface="新細明體" charset="-120"/>
            </a:endParaRPr>
          </a:p>
          <a:p>
            <a:pPr lvl="2"/>
            <a:r>
              <a:rPr lang="en-US" altLang="zh-TW" dirty="0">
                <a:ea typeface="新細明體" charset="-120"/>
              </a:rPr>
              <a:t>A router communicates with other routers to </a:t>
            </a:r>
            <a:r>
              <a:rPr lang="en-US" altLang="zh-TW" dirty="0" smtClean="0">
                <a:ea typeface="新細明體" charset="-120"/>
              </a:rPr>
              <a:t>maintain </a:t>
            </a:r>
            <a:r>
              <a:rPr lang="en-US" altLang="zh-TW" dirty="0">
                <a:ea typeface="新細明體" charset="-120"/>
              </a:rPr>
              <a:t>a routing table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A routing </a:t>
            </a:r>
            <a:r>
              <a:rPr lang="en-US" altLang="zh-TW" dirty="0">
                <a:ea typeface="新細明體" charset="-120"/>
              </a:rPr>
              <a:t>table </a:t>
            </a:r>
            <a:r>
              <a:rPr lang="en-US" altLang="zh-TW" dirty="0" smtClean="0">
                <a:ea typeface="新細明體" charset="-120"/>
              </a:rPr>
              <a:t>stores </a:t>
            </a:r>
            <a:r>
              <a:rPr lang="en-US" altLang="zh-TW" dirty="0">
                <a:ea typeface="新細明體" charset="-120"/>
              </a:rPr>
              <a:t>the best routes </a:t>
            </a:r>
            <a:r>
              <a:rPr lang="en-US" altLang="zh-TW" dirty="0" smtClean="0">
                <a:ea typeface="新細明體" charset="-120"/>
              </a:rPr>
              <a:t>(e.g., shortest path) to destinations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372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136"/>
            <a:ext cx="4679950" cy="1924050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54498" y="2606897"/>
            <a:ext cx="6146800" cy="678087"/>
            <a:chOff x="2054498" y="2606897"/>
            <a:chExt cx="6146800" cy="678087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054498" y="2606897"/>
              <a:ext cx="6146800" cy="678087"/>
              <a:chOff x="1521" y="12784"/>
              <a:chExt cx="9680" cy="1980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521" y="12784"/>
                <a:ext cx="8640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961" y="12784"/>
                <a:ext cx="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4221" y="12784"/>
                <a:ext cx="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5481" y="12784"/>
                <a:ext cx="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6741" y="12784"/>
                <a:ext cx="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7641" y="12784"/>
                <a:ext cx="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521" y="13144"/>
                <a:ext cx="162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</a:rPr>
                  <a:t>Sour 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IP</a:t>
                </a:r>
                <a:endParaRPr lang="en-US" altLang="zh-CN" sz="1800" dirty="0">
                  <a:ea typeface="宋体" pitchFamily="2" charset="-122"/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4272" y="12874"/>
                <a:ext cx="1440" cy="1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Send 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</a:rPr>
                  <a:t>Port #</a:t>
                </a:r>
                <a:endParaRPr lang="en-US" altLang="zh-CN" sz="1800" dirty="0">
                  <a:ea typeface="宋体" pitchFamily="2" charset="-122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2877" y="13144"/>
                <a:ext cx="1440" cy="1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zh-CN" sz="1800" dirty="0" err="1" smtClean="0">
                    <a:latin typeface="Times New Roman" pitchFamily="18" charset="0"/>
                    <a:ea typeface="宋体" pitchFamily="2" charset="-122"/>
                  </a:rPr>
                  <a:t>Dest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</a:rPr>
                  <a:t> 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IP</a:t>
                </a:r>
                <a:endParaRPr lang="en-US" altLang="zh-CN" sz="1800" dirty="0">
                  <a:ea typeface="宋体" pitchFamily="2" charset="-122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5481" y="12874"/>
                <a:ext cx="1440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zh-CN" sz="1800" dirty="0" err="1">
                    <a:latin typeface="Times New Roman" pitchFamily="18" charset="0"/>
                    <a:ea typeface="宋体" pitchFamily="2" charset="-122"/>
                  </a:rPr>
                  <a:t>Recv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 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</a:rPr>
                  <a:t>Port #</a:t>
                </a:r>
                <a:endParaRPr lang="en-US" altLang="zh-CN" sz="1800" dirty="0">
                  <a:ea typeface="宋体" pitchFamily="2" charset="-122"/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7640" y="13131"/>
                <a:ext cx="108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Len</a:t>
                </a:r>
                <a:endParaRPr lang="en-US" altLang="zh-CN" sz="1800" dirty="0">
                  <a:ea typeface="宋体" pitchFamily="2" charset="-122"/>
                </a:endParaRP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8321" y="13131"/>
                <a:ext cx="28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Data </a:t>
                </a:r>
                <a:r>
                  <a:rPr lang="en-US" altLang="zh-CN" sz="1800" b="1" dirty="0">
                    <a:latin typeface="Times New Roman" pitchFamily="18" charset="0"/>
                    <a:ea typeface="宋体" pitchFamily="2" charset="-122"/>
                  </a:rPr>
                  <a:t>……</a:t>
                </a:r>
                <a:endParaRPr lang="en-US" altLang="zh-CN" sz="1800" dirty="0">
                  <a:ea typeface="宋体" pitchFamily="2" charset="-122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444208" y="2607745"/>
              <a:ext cx="0" cy="6155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369198" y="2663782"/>
              <a:ext cx="685800" cy="54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zh-CN" sz="1800" dirty="0" err="1" smtClean="0">
                  <a:latin typeface="Times New Roman" pitchFamily="18" charset="0"/>
                  <a:ea typeface="宋体" pitchFamily="2" charset="-122"/>
                </a:rPr>
                <a:t>Seq</a:t>
              </a:r>
              <a:r>
                <a:rPr lang="en-US" altLang="zh-CN" sz="1800" dirty="0" smtClean="0">
                  <a:latin typeface="Times New Roman" pitchFamily="18" charset="0"/>
                  <a:ea typeface="宋体" pitchFamily="2" charset="-122"/>
                </a:rPr>
                <a:t> No.</a:t>
              </a:r>
              <a:endParaRPr lang="en-US" altLang="zh-CN" sz="1800" dirty="0"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DAF78-376F-48E3-B560-4FA150B478C6}" type="slidenum">
              <a:rPr lang="zh-TW" altLang="en-US"/>
              <a:pPr/>
              <a:t>7</a:t>
            </a:fld>
            <a:r>
              <a:rPr lang="en-US" altLang="zh-TW"/>
              <a:t> </a:t>
            </a: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IPv4 Address Classes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2209799"/>
            <a:ext cx="7042150" cy="3352800"/>
            <a:chOff x="1000125" y="2903538"/>
            <a:chExt cx="7042150" cy="335280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701800" y="5226050"/>
              <a:ext cx="4581525" cy="3333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682750" y="4587875"/>
              <a:ext cx="4581525" cy="3333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682750" y="3978275"/>
              <a:ext cx="4581525" cy="3333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692275" y="3378200"/>
              <a:ext cx="4581525" cy="3333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644650" y="3435350"/>
              <a:ext cx="4581525" cy="3333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628775" y="342582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>
                  <a:latin typeface="Times New Roman" pitchFamily="18" charset="0"/>
                  <a:ea typeface="宋体" pitchFamily="2" charset="-122"/>
                </a:rPr>
                <a:t>0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90700" y="3397250"/>
              <a:ext cx="933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dirty="0">
                  <a:latin typeface="Times New Roman" pitchFamily="18" charset="0"/>
                  <a:ea typeface="宋体" pitchFamily="2" charset="-122"/>
                </a:rPr>
                <a:t>network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114800" y="3425825"/>
              <a:ext cx="565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>
                  <a:latin typeface="Times New Roman" pitchFamily="18" charset="0"/>
                  <a:ea typeface="宋体" pitchFamily="2" charset="-122"/>
                </a:rPr>
                <a:t>host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797175" y="3435350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3892550" y="3502025"/>
              <a:ext cx="9525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4978400" y="3502025"/>
              <a:ext cx="9525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638300" y="3987800"/>
              <a:ext cx="4597400" cy="395288"/>
              <a:chOff x="344" y="2664"/>
              <a:chExt cx="2896" cy="249"/>
            </a:xfrm>
          </p:grpSpPr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354" y="2688"/>
                <a:ext cx="2886" cy="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20"/>
              <p:cNvSpPr txBox="1">
                <a:spLocks noChangeArrowheads="1"/>
              </p:cNvSpPr>
              <p:nvPr/>
            </p:nvSpPr>
            <p:spPr bwMode="auto">
              <a:xfrm>
                <a:off x="344" y="2682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>
                    <a:latin typeface="Times New Roman" pitchFamily="18" charset="0"/>
                    <a:ea typeface="宋体" pitchFamily="2" charset="-122"/>
                  </a:rPr>
                  <a:t>10</a:t>
                </a:r>
              </a:p>
            </p:txBody>
          </p:sp>
          <p:sp>
            <p:nvSpPr>
              <p:cNvPr id="59" name="Line 21"/>
              <p:cNvSpPr>
                <a:spLocks noChangeShapeType="1"/>
              </p:cNvSpPr>
              <p:nvPr/>
            </p:nvSpPr>
            <p:spPr bwMode="auto">
              <a:xfrm>
                <a:off x="1800" y="2688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1050" y="2730"/>
                <a:ext cx="60" cy="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27"/>
              <p:cNvSpPr>
                <a:spLocks noChangeArrowheads="1"/>
              </p:cNvSpPr>
              <p:nvPr/>
            </p:nvSpPr>
            <p:spPr bwMode="auto">
              <a:xfrm>
                <a:off x="2454" y="2730"/>
                <a:ext cx="60" cy="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28"/>
              <p:cNvSpPr txBox="1">
                <a:spLocks noChangeArrowheads="1"/>
              </p:cNvSpPr>
              <p:nvPr/>
            </p:nvSpPr>
            <p:spPr bwMode="auto">
              <a:xfrm>
                <a:off x="908" y="2664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network</a:t>
                </a:r>
              </a:p>
            </p:txBody>
          </p:sp>
          <p:sp>
            <p:nvSpPr>
              <p:cNvPr id="63" name="Text Box 29"/>
              <p:cNvSpPr txBox="1">
                <a:spLocks noChangeArrowheads="1"/>
              </p:cNvSpPr>
              <p:nvPr/>
            </p:nvSpPr>
            <p:spPr bwMode="auto">
              <a:xfrm>
                <a:off x="2330" y="2682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</a:rPr>
                  <a:t>host</a:t>
                </a:r>
              </a:p>
            </p:txBody>
          </p:sp>
        </p:grpSp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1628775" y="4616450"/>
              <a:ext cx="4597400" cy="376238"/>
              <a:chOff x="506" y="2538"/>
              <a:chExt cx="2896" cy="237"/>
            </a:xfrm>
          </p:grpSpPr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16" y="2550"/>
                <a:ext cx="2886" cy="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506" y="254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>
                    <a:latin typeface="Times New Roman" pitchFamily="18" charset="0"/>
                    <a:ea typeface="宋体" pitchFamily="2" charset="-122"/>
                  </a:rPr>
                  <a:t>110</a:t>
                </a:r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>
                <a:off x="2640" y="2550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36"/>
              <p:cNvSpPr>
                <a:spLocks noChangeArrowheads="1"/>
              </p:cNvSpPr>
              <p:nvPr/>
            </p:nvSpPr>
            <p:spPr bwMode="auto">
              <a:xfrm>
                <a:off x="1212" y="2592"/>
                <a:ext cx="60" cy="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1932" y="2580"/>
                <a:ext cx="60" cy="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1262" y="2538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>
                    <a:latin typeface="Times New Roman" pitchFamily="18" charset="0"/>
                    <a:ea typeface="宋体" pitchFamily="2" charset="-122"/>
                  </a:rPr>
                  <a:t>network</a:t>
                </a:r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2810" y="2538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>
                    <a:latin typeface="Times New Roman" pitchFamily="18" charset="0"/>
                    <a:ea typeface="宋体" pitchFamily="2" charset="-122"/>
                  </a:rPr>
                  <a:t>host</a:t>
                </a:r>
              </a:p>
            </p:txBody>
          </p: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1628775" y="5245100"/>
              <a:ext cx="4597400" cy="395288"/>
              <a:chOff x="464" y="2370"/>
              <a:chExt cx="2896" cy="249"/>
            </a:xfrm>
          </p:grpSpPr>
          <p:sp>
            <p:nvSpPr>
              <p:cNvPr id="34" name="Rectangle 43"/>
              <p:cNvSpPr>
                <a:spLocks noChangeArrowheads="1"/>
              </p:cNvSpPr>
              <p:nvPr/>
            </p:nvSpPr>
            <p:spPr bwMode="auto">
              <a:xfrm>
                <a:off x="474" y="2394"/>
                <a:ext cx="2886" cy="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44"/>
              <p:cNvSpPr txBox="1">
                <a:spLocks noChangeArrowheads="1"/>
              </p:cNvSpPr>
              <p:nvPr/>
            </p:nvSpPr>
            <p:spPr bwMode="auto">
              <a:xfrm>
                <a:off x="464" y="2388"/>
                <a:ext cx="4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>
                    <a:latin typeface="Times New Roman" pitchFamily="18" charset="0"/>
                    <a:ea typeface="宋体" pitchFamily="2" charset="-122"/>
                  </a:rPr>
                  <a:t>1110</a:t>
                </a:r>
              </a:p>
            </p:txBody>
          </p:sp>
          <p:grpSp>
            <p:nvGrpSpPr>
              <p:cNvPr id="36" name="Group 45"/>
              <p:cNvGrpSpPr>
                <a:grpSpLocks/>
              </p:cNvGrpSpPr>
              <p:nvPr/>
            </p:nvGrpSpPr>
            <p:grpSpPr bwMode="auto">
              <a:xfrm>
                <a:off x="1170" y="2394"/>
                <a:ext cx="60" cy="216"/>
                <a:chOff x="1842" y="924"/>
                <a:chExt cx="60" cy="216"/>
              </a:xfrm>
            </p:grpSpPr>
            <p:sp>
              <p:nvSpPr>
                <p:cNvPr id="44" name="Line 46"/>
                <p:cNvSpPr>
                  <a:spLocks noChangeShapeType="1"/>
                </p:cNvSpPr>
                <p:nvPr/>
              </p:nvSpPr>
              <p:spPr bwMode="auto">
                <a:xfrm>
                  <a:off x="1872" y="924"/>
                  <a:ext cx="0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42" y="966"/>
                  <a:ext cx="60" cy="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>
                <a:off x="1890" y="2394"/>
                <a:ext cx="60" cy="216"/>
                <a:chOff x="1842" y="924"/>
                <a:chExt cx="60" cy="216"/>
              </a:xfrm>
            </p:grpSpPr>
            <p:sp>
              <p:nvSpPr>
                <p:cNvPr id="42" name="Line 49"/>
                <p:cNvSpPr>
                  <a:spLocks noChangeShapeType="1"/>
                </p:cNvSpPr>
                <p:nvPr/>
              </p:nvSpPr>
              <p:spPr bwMode="auto">
                <a:xfrm>
                  <a:off x="1872" y="924"/>
                  <a:ext cx="0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Rectangle 50"/>
                <p:cNvSpPr>
                  <a:spLocks noChangeArrowheads="1"/>
                </p:cNvSpPr>
                <p:nvPr/>
              </p:nvSpPr>
              <p:spPr bwMode="auto">
                <a:xfrm>
                  <a:off x="1842" y="966"/>
                  <a:ext cx="60" cy="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51"/>
              <p:cNvGrpSpPr>
                <a:grpSpLocks/>
              </p:cNvGrpSpPr>
              <p:nvPr/>
            </p:nvGrpSpPr>
            <p:grpSpPr bwMode="auto">
              <a:xfrm>
                <a:off x="2562" y="2394"/>
                <a:ext cx="60" cy="216"/>
                <a:chOff x="1842" y="924"/>
                <a:chExt cx="60" cy="216"/>
              </a:xfrm>
            </p:grpSpPr>
            <p:sp>
              <p:nvSpPr>
                <p:cNvPr id="40" name="Line 52"/>
                <p:cNvSpPr>
                  <a:spLocks noChangeShapeType="1"/>
                </p:cNvSpPr>
                <p:nvPr/>
              </p:nvSpPr>
              <p:spPr bwMode="auto">
                <a:xfrm>
                  <a:off x="1872" y="924"/>
                  <a:ext cx="0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Rectangle 53"/>
                <p:cNvSpPr>
                  <a:spLocks noChangeArrowheads="1"/>
                </p:cNvSpPr>
                <p:nvPr/>
              </p:nvSpPr>
              <p:spPr bwMode="auto">
                <a:xfrm>
                  <a:off x="1842" y="966"/>
                  <a:ext cx="60" cy="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1346" y="2370"/>
                <a:ext cx="11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>
                    <a:latin typeface="Times New Roman" pitchFamily="18" charset="0"/>
                    <a:ea typeface="宋体" pitchFamily="2" charset="-122"/>
                  </a:rPr>
                  <a:t>multicast address</a:t>
                </a:r>
              </a:p>
            </p:txBody>
          </p:sp>
        </p:grp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1143000" y="3373438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A</a:t>
              </a:r>
              <a:endParaRPr lang="en-US" altLang="zh-CN" sz="18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1162050" y="3963988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B</a:t>
              </a:r>
              <a:endParaRPr lang="en-US" altLang="zh-CN" sz="18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4" name="Text Box 57"/>
            <p:cNvSpPr txBox="1">
              <a:spLocks noChangeArrowheads="1"/>
            </p:cNvSpPr>
            <p:nvPr/>
          </p:nvSpPr>
          <p:spPr bwMode="auto">
            <a:xfrm>
              <a:off x="1181100" y="4583113"/>
              <a:ext cx="354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C</a:t>
              </a:r>
              <a:endParaRPr lang="en-US" altLang="zh-CN" sz="18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1171575" y="5240338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D</a:t>
              </a:r>
              <a:endParaRPr lang="en-US" altLang="zh-CN" sz="18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auto">
            <a:xfrm>
              <a:off x="1000125" y="2903538"/>
              <a:ext cx="819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000" dirty="0">
                  <a:latin typeface="GungsuhChe" pitchFamily="49" charset="-127"/>
                  <a:ea typeface="宋体" pitchFamily="2" charset="-122"/>
                </a:rPr>
                <a:t>class</a:t>
              </a:r>
              <a:endParaRPr lang="en-US" altLang="zh-CN" sz="1800" dirty="0">
                <a:latin typeface="GungsuhChe" pitchFamily="49" charset="-127"/>
                <a:ea typeface="宋体" pitchFamily="2" charset="-122"/>
              </a:endParaRPr>
            </a:p>
          </p:txBody>
        </p:sp>
        <p:sp>
          <p:nvSpPr>
            <p:cNvPr id="27" name="Text Box 60"/>
            <p:cNvSpPr txBox="1">
              <a:spLocks noChangeArrowheads="1"/>
            </p:cNvSpPr>
            <p:nvPr/>
          </p:nvSpPr>
          <p:spPr bwMode="auto">
            <a:xfrm>
              <a:off x="6467475" y="3316288"/>
              <a:ext cx="1555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1.0.0.0 to</a:t>
              </a:r>
            </a:p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127.255.255.255</a:t>
              </a:r>
              <a:endParaRPr lang="en-US" altLang="zh-CN" sz="18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8" name="Text Box 61"/>
            <p:cNvSpPr txBox="1">
              <a:spLocks noChangeArrowheads="1"/>
            </p:cNvSpPr>
            <p:nvPr/>
          </p:nvSpPr>
          <p:spPr bwMode="auto">
            <a:xfrm>
              <a:off x="6467475" y="3916363"/>
              <a:ext cx="1555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128.0.0.0 to</a:t>
              </a:r>
            </a:p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191.255.255.255</a:t>
              </a:r>
              <a:endParaRPr lang="en-US" altLang="zh-CN" sz="18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9" name="Text Box 62"/>
            <p:cNvSpPr txBox="1">
              <a:spLocks noChangeArrowheads="1"/>
            </p:cNvSpPr>
            <p:nvPr/>
          </p:nvSpPr>
          <p:spPr bwMode="auto">
            <a:xfrm>
              <a:off x="6457950" y="4516438"/>
              <a:ext cx="1555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192.0.0.0 to</a:t>
              </a:r>
            </a:p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223.255.255.255</a:t>
              </a:r>
              <a:endParaRPr lang="en-US" altLang="zh-CN" sz="18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0" name="Text Box 63"/>
            <p:cNvSpPr txBox="1">
              <a:spLocks noChangeArrowheads="1"/>
            </p:cNvSpPr>
            <p:nvPr/>
          </p:nvSpPr>
          <p:spPr bwMode="auto">
            <a:xfrm>
              <a:off x="6486525" y="5154613"/>
              <a:ext cx="1555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224.0.0.0 to</a:t>
              </a:r>
            </a:p>
            <a:p>
              <a:pPr algn="l" eaLnBrk="1" hangingPunct="1"/>
              <a:r>
                <a:rPr lang="en-US" altLang="zh-CN" sz="1600" dirty="0">
                  <a:latin typeface="Times New Roman" pitchFamily="18" charset="0"/>
                  <a:ea typeface="宋体" pitchFamily="2" charset="-122"/>
                </a:rPr>
                <a:t>239.255.255.255</a:t>
              </a:r>
              <a:endParaRPr lang="en-US" altLang="zh-CN" sz="18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" name="Text Box 64"/>
            <p:cNvSpPr txBox="1">
              <a:spLocks noChangeArrowheads="1"/>
            </p:cNvSpPr>
            <p:nvPr/>
          </p:nvSpPr>
          <p:spPr bwMode="auto">
            <a:xfrm>
              <a:off x="3400425" y="5859463"/>
              <a:ext cx="86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32 bits</a:t>
              </a:r>
              <a:endParaRPr lang="en-US" altLang="zh-CN" sz="18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4454525" y="6054725"/>
              <a:ext cx="17430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 flipH="1">
              <a:off x="1625600" y="6045200"/>
              <a:ext cx="17430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DAF78-376F-48E3-B560-4FA150B478C6}" type="slidenum">
              <a:rPr lang="zh-TW" altLang="en-US"/>
              <a:pPr/>
              <a:t>8</a:t>
            </a:fld>
            <a:r>
              <a:rPr lang="en-US" altLang="zh-TW"/>
              <a:t> </a:t>
            </a: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IP Addresses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IP addresses are used to identify locations of hosts in Internet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Each computer or device connecting to the Internet has a unique </a:t>
            </a:r>
            <a:r>
              <a:rPr lang="en-US" altLang="zh-TW" i="1" dirty="0">
                <a:ea typeface="新細明體" charset="-120"/>
              </a:rPr>
              <a:t>logical address,</a:t>
            </a:r>
            <a:r>
              <a:rPr lang="en-US" altLang="zh-TW" dirty="0">
                <a:solidFill>
                  <a:schemeClr val="accent2"/>
                </a:solidFill>
                <a:ea typeface="新細明體" charset="-120"/>
              </a:rPr>
              <a:t> </a:t>
            </a:r>
            <a:r>
              <a:rPr lang="en-US" altLang="zh-TW" i="1" dirty="0">
                <a:solidFill>
                  <a:srgbClr val="FF0066"/>
                </a:solidFill>
                <a:ea typeface="新細明體" charset="-120"/>
              </a:rPr>
              <a:t>IP address</a:t>
            </a:r>
            <a:r>
              <a:rPr lang="en-US" altLang="zh-TW" dirty="0">
                <a:ea typeface="新細明體" charset="-120"/>
              </a:rPr>
              <a:t>  </a:t>
            </a:r>
          </a:p>
          <a:p>
            <a:pPr lvl="2"/>
            <a:r>
              <a:rPr lang="en-US" altLang="zh-TW" dirty="0">
                <a:ea typeface="新細明體" charset="-120"/>
              </a:rPr>
              <a:t>Each device also has a </a:t>
            </a:r>
            <a:r>
              <a:rPr lang="en-US" altLang="zh-TW" i="1" dirty="0">
                <a:ea typeface="新細明體" charset="-120"/>
              </a:rPr>
              <a:t>physical address</a:t>
            </a:r>
            <a:r>
              <a:rPr lang="en-US" altLang="zh-TW" dirty="0">
                <a:ea typeface="新細明體" charset="-120"/>
              </a:rPr>
              <a:t>, _____ address?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IPv4 </a:t>
            </a:r>
            <a:r>
              <a:rPr lang="en-US" altLang="zh-TW" dirty="0">
                <a:ea typeface="新細明體" charset="-120"/>
              </a:rPr>
              <a:t>address is </a:t>
            </a:r>
            <a:r>
              <a:rPr lang="en-US" altLang="zh-TW" dirty="0" smtClean="0">
                <a:ea typeface="新細明體" charset="-120"/>
              </a:rPr>
              <a:t>32-bits, represented as four 8-bits numbers, separated </a:t>
            </a:r>
            <a:r>
              <a:rPr lang="en-US" altLang="zh-TW" dirty="0">
                <a:ea typeface="新細明體" charset="-120"/>
              </a:rPr>
              <a:t>by periods (normally in decimal)</a:t>
            </a:r>
          </a:p>
          <a:p>
            <a:pPr lvl="2"/>
            <a:r>
              <a:rPr lang="en-US" altLang="zh-TW" dirty="0">
                <a:ea typeface="新細明體" charset="-120"/>
              </a:rPr>
              <a:t>E.g., 123.23.168.22</a:t>
            </a:r>
          </a:p>
          <a:p>
            <a:pPr lvl="2"/>
            <a:r>
              <a:rPr lang="en-US" altLang="zh-TW" dirty="0">
                <a:ea typeface="新細明體" charset="-120"/>
              </a:rPr>
              <a:t>Numbers in an octet can't exceed ________?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Each IP </a:t>
            </a:r>
            <a:r>
              <a:rPr lang="en-US" altLang="zh-TW" dirty="0">
                <a:ea typeface="新細明體" charset="-120"/>
              </a:rPr>
              <a:t>address </a:t>
            </a:r>
            <a:r>
              <a:rPr lang="en-US" altLang="zh-TW" dirty="0" smtClean="0">
                <a:ea typeface="新細明體" charset="-120"/>
              </a:rPr>
              <a:t>consists of two parts: network address and host address</a:t>
            </a:r>
            <a:endParaRPr lang="en-US" altLang="zh-TW" dirty="0">
              <a:ea typeface="新細明體" charset="-120"/>
            </a:endParaRPr>
          </a:p>
          <a:p>
            <a:pPr lvl="2"/>
            <a:r>
              <a:rPr lang="en-US" altLang="zh-TW" dirty="0">
                <a:ea typeface="新細明體" charset="-120"/>
              </a:rPr>
              <a:t>E.g., 144.214 correspond to CityU LAN</a:t>
            </a:r>
          </a:p>
          <a:p>
            <a:pPr lvl="1"/>
            <a:r>
              <a:rPr lang="en-US" altLang="zh-TW" dirty="0">
                <a:ea typeface="新細明體" charset="-120"/>
              </a:rPr>
              <a:t>Permanent vs. temporary IP addresses</a:t>
            </a:r>
          </a:p>
          <a:p>
            <a:pPr lvl="2"/>
            <a:r>
              <a:rPr lang="en-US" altLang="zh-TW" dirty="0">
                <a:ea typeface="新細明體" charset="-120"/>
              </a:rPr>
              <a:t>Computers such as servers </a:t>
            </a:r>
            <a:r>
              <a:rPr lang="en-US" altLang="zh-TW" dirty="0" smtClean="0">
                <a:ea typeface="新細明體" charset="-120"/>
              </a:rPr>
              <a:t>or office PCs that </a:t>
            </a:r>
            <a:r>
              <a:rPr lang="en-US" altLang="zh-TW" dirty="0">
                <a:ea typeface="新細明體" charset="-120"/>
              </a:rPr>
              <a:t>need permanent identification on the Internet have permanent IP</a:t>
            </a:r>
          </a:p>
          <a:p>
            <a:pPr lvl="2"/>
            <a:r>
              <a:rPr lang="en-US" altLang="zh-TW" dirty="0">
                <a:ea typeface="新細明體" charset="-120"/>
              </a:rPr>
              <a:t>Most other computers </a:t>
            </a:r>
            <a:r>
              <a:rPr lang="en-US" altLang="zh-TW" dirty="0" smtClean="0">
                <a:ea typeface="新細明體" charset="-120"/>
              </a:rPr>
              <a:t>(especially mobile devices) have </a:t>
            </a:r>
            <a:r>
              <a:rPr lang="en-US" altLang="zh-TW" dirty="0">
                <a:ea typeface="新細明體" charset="-120"/>
              </a:rPr>
              <a:t>dynamically assigned (temporary) IP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  <p:extLst>
      <p:ext uri="{BB962C8B-B14F-4D97-AF65-F5344CB8AC3E}">
        <p14:creationId xmlns:p14="http://schemas.microsoft.com/office/powerpoint/2010/main" val="26063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720A1-A209-4CAF-8C23-E541A0606C9B}" type="slidenum">
              <a:rPr lang="zh-TW" altLang="en-US"/>
              <a:pPr/>
              <a:t>9</a:t>
            </a:fld>
            <a:r>
              <a:rPr lang="en-US" altLang="zh-TW"/>
              <a:t> </a:t>
            </a: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Domain Names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681537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IP addresses </a:t>
            </a:r>
            <a:r>
              <a:rPr lang="en-US" altLang="zh-TW" dirty="0" smtClean="0">
                <a:ea typeface="新細明體" charset="-120"/>
              </a:rPr>
              <a:t>are not suitable for human users to remember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Users have difficulties in remembering a 32 bit number separated by periods</a:t>
            </a:r>
          </a:p>
          <a:p>
            <a:pPr lvl="1"/>
            <a:r>
              <a:rPr lang="en-US" altLang="zh-TW" dirty="0">
                <a:ea typeface="新細明體" charset="-120"/>
              </a:rPr>
              <a:t>Will become harder! Since there are more and more machines connected to the Internet,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IPv4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addresses (32-bits) are running </a:t>
            </a:r>
            <a:r>
              <a:rPr lang="en-US" altLang="zh-TW" dirty="0">
                <a:ea typeface="新細明體" charset="-120"/>
              </a:rPr>
              <a:t>out.  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The new </a:t>
            </a:r>
            <a:r>
              <a:rPr lang="en-US" altLang="zh-TW" dirty="0">
                <a:ea typeface="新細明體" charset="-120"/>
              </a:rPr>
              <a:t>version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IPv6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(128 </a:t>
            </a:r>
            <a:r>
              <a:rPr lang="en-US" altLang="zh-TW" dirty="0">
                <a:ea typeface="新細明體" charset="-120"/>
              </a:rPr>
              <a:t>bits) is under </a:t>
            </a:r>
            <a:r>
              <a:rPr lang="en-US" altLang="zh-TW" dirty="0" smtClean="0">
                <a:ea typeface="新細明體" charset="-120"/>
              </a:rPr>
              <a:t>deployment</a:t>
            </a:r>
            <a:endParaRPr lang="en-US" altLang="zh-TW" dirty="0">
              <a:ea typeface="新細明體" charset="-120"/>
            </a:endParaRPr>
          </a:p>
          <a:p>
            <a:endParaRPr lang="en-US" altLang="zh-TW" sz="1000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The Internet </a:t>
            </a:r>
            <a:r>
              <a:rPr lang="en-US" altLang="zh-TW" dirty="0" smtClean="0">
                <a:ea typeface="新細明體" charset="-120"/>
              </a:rPr>
              <a:t>servers use human-readable names </a:t>
            </a:r>
            <a:r>
              <a:rPr lang="en-US" altLang="zh-TW" dirty="0">
                <a:ea typeface="新細明體" charset="-120"/>
              </a:rPr>
              <a:t>called </a:t>
            </a:r>
            <a:r>
              <a:rPr lang="en-US" altLang="zh-TW" i="1" dirty="0" smtClean="0">
                <a:solidFill>
                  <a:srgbClr val="FF0066"/>
                </a:solidFill>
                <a:ea typeface="新細明體" charset="-120"/>
              </a:rPr>
              <a:t>domain names</a:t>
            </a:r>
            <a:endParaRPr lang="en-US" altLang="zh-TW" i="1" dirty="0">
              <a:solidFill>
                <a:srgbClr val="FF0066"/>
              </a:solidFill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E.g.,  209.131.36.158    vs.  www.yahoo.com</a:t>
            </a:r>
          </a:p>
          <a:p>
            <a:pPr lvl="1"/>
            <a:r>
              <a:rPr lang="en-US" altLang="zh-TW" dirty="0">
                <a:ea typeface="新細明體" charset="-120"/>
              </a:rPr>
              <a:t>A domain name is a key component of URLs and e-mail address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www.</a:t>
            </a:r>
            <a:r>
              <a:rPr lang="en-US" altLang="zh-TW" u="sng" dirty="0" smtClean="0">
                <a:solidFill>
                  <a:srgbClr val="FF0000"/>
                </a:solidFill>
                <a:ea typeface="新細明體" charset="-120"/>
              </a:rPr>
              <a:t>cs.cityu.edu.hk</a:t>
            </a:r>
            <a:r>
              <a:rPr lang="en-US" altLang="zh-TW" dirty="0" smtClean="0">
                <a:ea typeface="新細明體" charset="-120"/>
              </a:rPr>
              <a:t>  (identifies a server machine)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wangjy@</a:t>
            </a:r>
            <a:r>
              <a:rPr lang="en-US" altLang="zh-TW" u="sng" dirty="0" smtClean="0">
                <a:solidFill>
                  <a:srgbClr val="FF0000"/>
                </a:solidFill>
                <a:ea typeface="新細明體" charset="-120"/>
              </a:rPr>
              <a:t>cityu.edu.hk</a:t>
            </a:r>
            <a:r>
              <a:rPr lang="en-US" altLang="zh-TW" u="sng" dirty="0" smtClean="0">
                <a:ea typeface="新細明體" charset="-120"/>
              </a:rPr>
              <a:t> (</a:t>
            </a:r>
            <a:r>
              <a:rPr lang="en-US" altLang="zh-TW" dirty="0" smtClean="0">
                <a:ea typeface="新細明體" charset="-120"/>
              </a:rPr>
              <a:t>identifies a mailbox)</a:t>
            </a:r>
            <a:endParaRPr lang="en-US" altLang="zh-TW" u="sng" dirty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66"/>
      </a:dk1>
      <a:lt1>
        <a:srgbClr val="FFFFFF"/>
      </a:lt1>
      <a:dk2>
        <a:srgbClr val="FF0066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56"/>
      </a:accent4>
      <a:accent5>
        <a:srgbClr val="FFE2B8"/>
      </a:accent5>
      <a:accent6>
        <a:srgbClr val="0000E7"/>
      </a:accent6>
      <a:hlink>
        <a:srgbClr val="0000FF"/>
      </a:hlink>
      <a:folHlink>
        <a:srgbClr val="4D4D4D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2A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FF0066"/>
        </a:dk2>
        <a:lt2>
          <a:srgbClr val="F8F8F8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FF0066"/>
        </a:dk2>
        <a:lt2>
          <a:srgbClr val="777777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9240</TotalTime>
  <Words>3707</Words>
  <Application>Microsoft Office PowerPoint</Application>
  <PresentationFormat>On-screen Show (4:3)</PresentationFormat>
  <Paragraphs>454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Bitmap Image</vt:lpstr>
      <vt:lpstr>Clip</vt:lpstr>
      <vt:lpstr>CS1102 Lec09 -  Internet and WWW</vt:lpstr>
      <vt:lpstr>Objectives</vt:lpstr>
      <vt:lpstr>Who Controls the Internet?</vt:lpstr>
      <vt:lpstr>Internet Protocol - TCP/IP</vt:lpstr>
      <vt:lpstr>OSI 7 Layer Model of Computer Networks</vt:lpstr>
      <vt:lpstr>TCP/IP Protocol</vt:lpstr>
      <vt:lpstr>IPv4 Address Classes</vt:lpstr>
      <vt:lpstr>IP Addresses</vt:lpstr>
      <vt:lpstr>Domain Names</vt:lpstr>
      <vt:lpstr>Domain Name Translation</vt:lpstr>
      <vt:lpstr>Hierarchical DNS Servers </vt:lpstr>
      <vt:lpstr>Domain Name System</vt:lpstr>
      <vt:lpstr>Top-level Domain Names</vt:lpstr>
      <vt:lpstr>The Internet's Major Services</vt:lpstr>
      <vt:lpstr>Well-known Internet Protocols </vt:lpstr>
      <vt:lpstr>SMTP</vt:lpstr>
      <vt:lpstr>POP3 &amp; IMAP</vt:lpstr>
      <vt:lpstr>HTTP (HyperText Transfer Protocol)</vt:lpstr>
      <vt:lpstr>World Wide Web</vt:lpstr>
      <vt:lpstr>Web Browser</vt:lpstr>
      <vt:lpstr>When you type a URL in the browser, …. </vt:lpstr>
      <vt:lpstr>Cookies</vt:lpstr>
      <vt:lpstr>How Cookies Work? </vt:lpstr>
      <vt:lpstr>Beyond HTML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Lesson Summary</vt:lpstr>
      <vt:lpstr>Reference</vt:lpstr>
      <vt:lpstr>PowerPoint Presentation</vt:lpstr>
    </vt:vector>
  </TitlesOfParts>
  <Company>Honeywell Industrial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It</dc:title>
  <dc:creator>nshastry</dc:creator>
  <cp:lastModifiedBy>Prof. JIA Xiaohua</cp:lastModifiedBy>
  <cp:revision>2305</cp:revision>
  <cp:lastPrinted>2013-11-18T06:55:11Z</cp:lastPrinted>
  <dcterms:created xsi:type="dcterms:W3CDTF">2001-04-08T17:27:26Z</dcterms:created>
  <dcterms:modified xsi:type="dcterms:W3CDTF">2014-04-04T01:06:47Z</dcterms:modified>
</cp:coreProperties>
</file>