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96" r:id="rId4"/>
    <p:sldId id="312" r:id="rId5"/>
    <p:sldId id="297" r:id="rId6"/>
    <p:sldId id="334" r:id="rId7"/>
    <p:sldId id="335" r:id="rId8"/>
    <p:sldId id="336" r:id="rId9"/>
    <p:sldId id="348" r:id="rId10"/>
    <p:sldId id="337" r:id="rId11"/>
    <p:sldId id="338" r:id="rId12"/>
    <p:sldId id="298" r:id="rId13"/>
    <p:sldId id="300" r:id="rId14"/>
    <p:sldId id="301" r:id="rId15"/>
    <p:sldId id="323" r:id="rId16"/>
    <p:sldId id="332" r:id="rId17"/>
    <p:sldId id="303" r:id="rId18"/>
    <p:sldId id="305" r:id="rId19"/>
    <p:sldId id="329" r:id="rId20"/>
    <p:sldId id="308" r:id="rId21"/>
    <p:sldId id="317" r:id="rId22"/>
    <p:sldId id="320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07" r:id="rId33"/>
    <p:sldId id="314" r:id="rId34"/>
    <p:sldId id="302" r:id="rId35"/>
    <p:sldId id="333" r:id="rId36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99"/>
    <a:srgbClr val="0000CC"/>
    <a:srgbClr val="FF0066"/>
    <a:srgbClr val="FF3300"/>
    <a:srgbClr val="292929"/>
    <a:srgbClr val="CCECFF"/>
    <a:srgbClr val="CC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81991" autoAdjust="0"/>
  </p:normalViewPr>
  <p:slideViewPr>
    <p:cSldViewPr>
      <p:cViewPr>
        <p:scale>
          <a:sx n="75" d="100"/>
          <a:sy n="75" d="100"/>
        </p:scale>
        <p:origin x="-56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68" y="4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70" rIns="87938" bIns="4397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70" rIns="87938" bIns="4397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54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70" rIns="87938" bIns="4397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7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37954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38" tIns="43970" rIns="87938" bIns="4397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B8DE74C-DAFE-44EC-9F3F-EFF6D64535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3803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6" tIns="47628" rIns="95256" bIns="47628" numCol="1" anchor="t" anchorCtr="0" compatLnSpc="1">
            <a:prstTxWarp prst="textNoShape">
              <a:avLst/>
            </a:prstTxWarp>
          </a:bodyPr>
          <a:lstStyle>
            <a:lvl1pPr defTabSz="952744">
              <a:defRPr sz="13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6" tIns="47628" rIns="95256" bIns="47628" numCol="1" anchor="t" anchorCtr="0" compatLnSpc="1">
            <a:prstTxWarp prst="textNoShape">
              <a:avLst/>
            </a:prstTxWarp>
          </a:bodyPr>
          <a:lstStyle>
            <a:lvl1pPr algn="r" defTabSz="952744">
              <a:defRPr sz="13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2950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689772"/>
            <a:ext cx="5438748" cy="44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6" tIns="47628" rIns="95256" bIns="47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54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6" tIns="47628" rIns="95256" bIns="47628" numCol="1" anchor="b" anchorCtr="0" compatLnSpc="1">
            <a:prstTxWarp prst="textNoShape">
              <a:avLst/>
            </a:prstTxWarp>
          </a:bodyPr>
          <a:lstStyle>
            <a:lvl1pPr defTabSz="952744">
              <a:defRPr sz="13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379542"/>
            <a:ext cx="2945862" cy="4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6" tIns="47628" rIns="95256" bIns="47628" numCol="1" anchor="b" anchorCtr="0" compatLnSpc="1">
            <a:prstTxWarp prst="textNoShape">
              <a:avLst/>
            </a:prstTxWarp>
          </a:bodyPr>
          <a:lstStyle>
            <a:lvl1pPr algn="r" defTabSz="952744">
              <a:defRPr sz="1300" b="0"/>
            </a:lvl1pPr>
          </a:lstStyle>
          <a:p>
            <a:pPr>
              <a:defRPr/>
            </a:pPr>
            <a:fld id="{740CFE3A-C8F0-4315-ABCE-9CE363A4C38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9762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howstuffworks.com/telephone.htm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D48AD-C084-4946-824D-96B10DC91012}" type="slidenum">
              <a:rPr lang="zh-TW" altLang="en-US" smtClean="0"/>
              <a:pPr/>
              <a:t>1</a:t>
            </a:fld>
            <a:endParaRPr lang="en-US" altLang="zh-TW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1session: P13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C5BED-0863-43B5-A8D8-3DB8E1E0199A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Example: retrieve a webpage: sending request, receiving</a:t>
            </a:r>
            <a:r>
              <a:rPr lang="en-US" baseline="0" dirty="0" smtClean="0"/>
              <a:t> data.</a:t>
            </a: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92D34-D50D-443C-9D07-B109EF9AA98A}" type="slidenum">
              <a:rPr lang="zh-TW" altLang="en-US" smtClean="0"/>
              <a:pPr/>
              <a:t>11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A0D209-696E-4A69-9FCA-2C3AE5099852}" type="slidenum">
              <a:rPr lang="zh-TW" altLang="en-US" smtClean="0"/>
              <a:pPr/>
              <a:t>12</a:t>
            </a:fld>
            <a:endParaRPr lang="en-US" altLang="zh-TW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media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051E9-E871-4DBF-822E-2B94FC79A0BB}" type="slidenum">
              <a:rPr lang="zh-TW" altLang="en-US" smtClean="0"/>
              <a:pPr/>
              <a:t>13</a:t>
            </a:fld>
            <a:endParaRPr lang="en-US" altLang="zh-TW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Twisted (</a:t>
            </a:r>
            <a:r>
              <a:rPr lang="en-US" dirty="0" err="1" smtClean="0"/>
              <a:t>ethernet</a:t>
            </a:r>
            <a:r>
              <a:rPr lang="en-US" baseline="0" dirty="0" smtClean="0"/>
              <a:t> cable) -&gt; coaxial (TV cable) -&gt; fiber</a:t>
            </a:r>
          </a:p>
          <a:p>
            <a:r>
              <a:rPr lang="en-US" baseline="0" dirty="0" err="1" smtClean="0"/>
              <a:t>Charlse</a:t>
            </a:r>
            <a:r>
              <a:rPr lang="en-US" baseline="0" dirty="0" smtClean="0"/>
              <a:t> Gao – father of fiber-optic communications, 2009 Nobel prize winner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18824-258B-4F7D-9D73-095386D81E66}" type="slidenum">
              <a:rPr lang="zh-TW" altLang="en-US" smtClean="0"/>
              <a:pPr/>
              <a:t>14</a:t>
            </a:fld>
            <a:endParaRPr lang="en-US" altLang="zh-TW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Notebook has infra-red transmission: you can put two notebooks together and transfer data between them (not common anymore </a:t>
            </a:r>
            <a:r>
              <a:rPr lang="en-US" dirty="0" err="1" smtClean="0"/>
              <a:t>bcs</a:t>
            </a:r>
            <a:r>
              <a:rPr lang="en-US" dirty="0" smtClean="0"/>
              <a:t> people use USB) </a:t>
            </a:r>
          </a:p>
          <a:p>
            <a:r>
              <a:rPr lang="en-US" dirty="0" smtClean="0"/>
              <a:t>Each cell is typically 26 square </a:t>
            </a:r>
            <a:r>
              <a:rPr lang="en-US" dirty="0" smtClean="0"/>
              <a:t>km</a:t>
            </a:r>
          </a:p>
          <a:p>
            <a:r>
              <a:rPr lang="en-US" dirty="0" smtClean="0"/>
              <a:t>How to locate where your </a:t>
            </a:r>
            <a:r>
              <a:rPr lang="en-US" dirty="0" err="1" smtClean="0"/>
              <a:t>iphone</a:t>
            </a:r>
            <a:r>
              <a:rPr lang="en-US" dirty="0" smtClean="0"/>
              <a:t> is? GPS, </a:t>
            </a:r>
            <a:r>
              <a:rPr lang="en-US" dirty="0" err="1" smtClean="0"/>
              <a:t>celluar</a:t>
            </a:r>
            <a:r>
              <a:rPr lang="en-US" dirty="0" smtClean="0"/>
              <a:t> or </a:t>
            </a:r>
            <a:r>
              <a:rPr lang="en-US" dirty="0" err="1" smtClean="0"/>
              <a:t>WiFi</a:t>
            </a:r>
            <a:r>
              <a:rPr lang="en-US" dirty="0" smtClean="0"/>
              <a:t>…</a:t>
            </a:r>
            <a:endParaRPr lang="en-US" dirty="0" smtClean="0"/>
          </a:p>
          <a:p>
            <a:pPr defTabSz="879470">
              <a:defRPr/>
            </a:pPr>
            <a:r>
              <a:rPr lang="en-US" dirty="0" smtClean="0"/>
              <a:t>Is my</a:t>
            </a:r>
            <a:r>
              <a:rPr lang="en-US" baseline="0" dirty="0" smtClean="0"/>
              <a:t> presenter in </a:t>
            </a:r>
            <a:r>
              <a:rPr lang="en-US" baseline="0" dirty="0" err="1" smtClean="0"/>
              <a:t>intrared</a:t>
            </a:r>
            <a:r>
              <a:rPr lang="en-US" baseline="0" dirty="0" smtClean="0"/>
              <a:t> or radio?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BB48A-C03B-46E9-B56C-6D291B6346BE}" type="slidenum">
              <a:rPr lang="zh-TW" altLang="en-US" smtClean="0"/>
              <a:pPr/>
              <a:t>15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WiMax</a:t>
            </a:r>
            <a:r>
              <a:rPr lang="en-US" dirty="0" smtClean="0"/>
              <a:t>: IEEE802.16,</a:t>
            </a:r>
            <a:r>
              <a:rPr lang="en-US" baseline="0" dirty="0" smtClean="0"/>
              <a:t> longer distance for rural areas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B27F0-7121-47D5-A0FD-D79A5A78F865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802.11 series are </a:t>
            </a:r>
            <a:r>
              <a:rPr lang="en-US" dirty="0" err="1" smtClean="0"/>
              <a:t>WiFi</a:t>
            </a:r>
            <a:r>
              <a:rPr lang="en-US" dirty="0" smtClean="0"/>
              <a:t> vs. cellular (phone network)</a:t>
            </a:r>
          </a:p>
          <a:p>
            <a:r>
              <a:rPr lang="en-US" dirty="0" smtClean="0"/>
              <a:t>Bluetooth:</a:t>
            </a:r>
            <a:r>
              <a:rPr lang="en-US" baseline="0" dirty="0" smtClean="0"/>
              <a:t> 802.15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53F8A-52BA-47E7-B37C-585B1641F20F}" type="slidenum">
              <a:rPr lang="zh-TW" altLang="en-US" smtClean="0"/>
              <a:pPr/>
              <a:t>17</a:t>
            </a:fld>
            <a:endParaRPr lang="en-US" altLang="zh-TW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IP address is dynamically allocated for mobile device, but MAC address is hardwired</a:t>
            </a:r>
            <a:r>
              <a:rPr lang="en-US" baseline="0" dirty="0" smtClean="0"/>
              <a:t> to your notebook</a:t>
            </a:r>
          </a:p>
          <a:p>
            <a:r>
              <a:rPr lang="en-US" baseline="0" dirty="0" smtClean="0"/>
              <a:t>IP address tells location, but MAC address doesn’t</a:t>
            </a:r>
          </a:p>
          <a:p>
            <a:r>
              <a:rPr lang="en-US" baseline="0" dirty="0" smtClean="0"/>
              <a:t>?what’s the IP address of your notebook when it goes on Internet?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60FFB-072C-4B67-B0D1-79C0A1AD22AA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Edge-router, core-router</a:t>
            </a:r>
          </a:p>
          <a:p>
            <a:r>
              <a:rPr lang="en-US" dirty="0" smtClean="0"/>
              <a:t>? How can a router route a packet</a:t>
            </a:r>
            <a:r>
              <a:rPr lang="en-US" baseline="0" dirty="0" smtClean="0"/>
              <a:t> out: based on destination’s IP address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94862-F74C-44A8-B885-C76E23BF6D00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</a:t>
            </a:r>
            <a:r>
              <a:rPr lang="en-US" dirty="0" err="1" smtClean="0"/>
              <a:t>cityu</a:t>
            </a:r>
            <a:r>
              <a:rPr lang="en-US" baseline="0" dirty="0" smtClean="0"/>
              <a:t> network a LAN or WAN? Network in HK?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EB61B-1DCA-4B71-BEE6-375022E50F79}" type="slidenum">
              <a:rPr lang="zh-TW" altLang="en-US" smtClean="0"/>
              <a:pPr/>
              <a:t>2</a:t>
            </a:fld>
            <a:endParaRPr lang="en-US" altLang="zh-TW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C0991-B9CB-4F7F-8336-4D5CAFDFA26A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Client / server are</a:t>
            </a:r>
            <a:r>
              <a:rPr lang="en-US" baseline="0" dirty="0" smtClean="0"/>
              <a:t> at application layer</a:t>
            </a:r>
          </a:p>
          <a:p>
            <a:r>
              <a:rPr lang="en-US" baseline="0" dirty="0" smtClean="0"/>
              <a:t>Most of the internet services are structured as client/server model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31EC6-01D6-4E09-83DA-1CCB1FB8BD9B}" type="slidenum">
              <a:rPr lang="zh-TW" altLang="en-US" smtClean="0"/>
              <a:pPr/>
              <a:t>21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streaming video webservers</a:t>
            </a:r>
            <a:r>
              <a:rPr lang="en-US" baseline="0" dirty="0" smtClean="0"/>
              <a:t> use P2P technology, such as </a:t>
            </a:r>
            <a:r>
              <a:rPr lang="en-US" baseline="0" dirty="0" err="1" smtClean="0"/>
              <a:t>BitTorrent</a:t>
            </a:r>
            <a:endParaRPr lang="en-US" baseline="0" dirty="0" smtClean="0"/>
          </a:p>
          <a:p>
            <a:r>
              <a:rPr lang="en-US" baseline="0" dirty="0" smtClean="0"/>
              <a:t>? Have u ever used a P2P system: yes, when you download / watch movies/ videos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6045D-583A-42BD-8D97-6FDA7D500BB3}" type="slidenum">
              <a:rPr lang="zh-TW" altLang="en-US" smtClean="0"/>
              <a:pPr/>
              <a:t>22</a:t>
            </a:fld>
            <a:endParaRPr lang="en-US" altLang="zh-TW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2717A-8DFA-4685-B046-C5FDB2A26450}" type="slidenum">
              <a:rPr lang="zh-TW" altLang="en-US"/>
              <a:pPr/>
              <a:t>23</a:t>
            </a:fld>
            <a:endParaRPr lang="en-US" altLang="zh-TW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64722-0A26-450F-BD8F-D45063EF801B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NSP: AT&amp;T, GTE</a:t>
            </a:r>
          </a:p>
          <a:p>
            <a:r>
              <a:rPr lang="en-US" dirty="0" smtClean="0"/>
              <a:t>China: China telecom (northern)</a:t>
            </a:r>
            <a:r>
              <a:rPr lang="en-US" baseline="0" dirty="0" smtClean="0"/>
              <a:t>, </a:t>
            </a:r>
            <a:r>
              <a:rPr lang="zh-CN" altLang="en-US" baseline="0" dirty="0" smtClean="0"/>
              <a:t>中国联通 </a:t>
            </a:r>
            <a:r>
              <a:rPr lang="en-US" altLang="zh-CN" baseline="0" dirty="0" smtClean="0"/>
              <a:t>(southern)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48C06-2F24-4DBB-9539-7C4E6D39EC86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A9515-9737-47D4-ABDB-143EDD3049B6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Home-computer, ISP, NSP (mainframe)</a:t>
            </a:r>
          </a:p>
          <a:p>
            <a:r>
              <a:rPr lang="en-US" altLang="zh-TW" dirty="0" smtClean="0"/>
              <a:t>Example: you browse a webpage of Stanford</a:t>
            </a:r>
            <a:r>
              <a:rPr lang="en-US" altLang="zh-TW" baseline="0" dirty="0" smtClean="0"/>
              <a:t> U: </a:t>
            </a:r>
            <a:r>
              <a:rPr lang="en-US" altLang="zh-TW" dirty="0" smtClean="0"/>
              <a:t>A signal from your notebook</a:t>
            </a:r>
            <a:r>
              <a:rPr lang="en-US" altLang="zh-TW" baseline="0" dirty="0" smtClean="0"/>
              <a:t> -&gt; </a:t>
            </a:r>
            <a:r>
              <a:rPr lang="en-US" altLang="zh-TW" baseline="0" dirty="0" err="1" smtClean="0"/>
              <a:t>CityU</a:t>
            </a:r>
            <a:r>
              <a:rPr lang="en-US" altLang="zh-TW" baseline="0" dirty="0" smtClean="0"/>
              <a:t> router (ISP) -&gt; Step3: HK gateway router (mainframe) -&gt; Tokyo -&gt; LA  (mainframe) -&gt; </a:t>
            </a:r>
            <a:r>
              <a:rPr lang="en-US" altLang="zh-TW" baseline="0" dirty="0" err="1" smtClean="0"/>
              <a:t>StanfordU</a:t>
            </a:r>
            <a:r>
              <a:rPr lang="en-US" altLang="zh-TW" baseline="0" dirty="0" smtClean="0"/>
              <a:t> (ISP)</a:t>
            </a:r>
            <a:endParaRPr lang="zh-TW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35573B-73DE-4776-9180-014992FAA144}" type="slidenum">
              <a:rPr lang="zh-TW" altLang="en-US"/>
              <a:pPr/>
              <a:t>27</a:t>
            </a:fld>
            <a:endParaRPr lang="en-US" altLang="zh-TW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Dial-up (no use anymore)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ISDN (</a:t>
            </a:r>
            <a:r>
              <a:rPr lang="en-US" dirty="0" smtClean="0">
                <a:effectLst/>
              </a:rPr>
              <a:t>Integrated Service Digital Network ) </a:t>
            </a:r>
            <a:r>
              <a:rPr lang="en-US" dirty="0" smtClean="0"/>
              <a:t>modem</a:t>
            </a:r>
            <a:r>
              <a:rPr lang="en-US" baseline="0" dirty="0" smtClean="0"/>
              <a:t> (for computer use only, phrasing out), </a:t>
            </a:r>
            <a:r>
              <a:rPr lang="en-US" dirty="0" smtClean="0"/>
              <a:t>DSL (digital subscribe line)</a:t>
            </a:r>
            <a:endParaRPr lang="en-US" baseline="0" dirty="0" smtClean="0"/>
          </a:p>
          <a:p>
            <a:r>
              <a:rPr lang="en-US" baseline="0" dirty="0" smtClean="0"/>
              <a:t>Cable connections: combine telephone, computer and TV together (used nowadays)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E7165-51F4-420C-9DDB-95359B5E9DD5}" type="slidenum">
              <a:rPr lang="zh-TW" altLang="en-US"/>
              <a:pPr/>
              <a:t>28</a:t>
            </a:fld>
            <a:endParaRPr lang="en-US" altLang="zh-TW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Not</a:t>
            </a:r>
            <a:r>
              <a:rPr lang="en-US" altLang="zh-TW" baseline="0" dirty="0" smtClean="0"/>
              <a:t> use anymore (skip)</a:t>
            </a:r>
            <a:endParaRPr lang="zh-TW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D83BB-B87C-41A3-9D7D-144E6D2B38F7}" type="slidenum">
              <a:rPr lang="zh-TW" altLang="en-US"/>
              <a:pPr/>
              <a:t>29</a:t>
            </a:fld>
            <a:endParaRPr lang="en-US" altLang="zh-TW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DSL: digital subscriber line. </a:t>
            </a:r>
            <a:r>
              <a:rPr lang="en-US" smtClean="0"/>
              <a:t>DSL is a very high-speed connection that uses the same wires as a regular </a:t>
            </a:r>
            <a:r>
              <a:rPr lang="en-US" smtClean="0">
                <a:hlinkClick r:id="rId3"/>
              </a:rPr>
              <a:t>telephone line</a:t>
            </a:r>
            <a:r>
              <a:rPr lang="en-US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EF00B-FB22-446E-9B19-2F5FF8A9FF7A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networks was different from the telephone networks:</a:t>
            </a:r>
            <a:r>
              <a:rPr lang="en-US" baseline="0" dirty="0" smtClean="0"/>
              <a:t> computer networks consists of LAN, routers and WAN; while telephone lines are separated from Internet lines.</a:t>
            </a:r>
          </a:p>
          <a:p>
            <a:r>
              <a:rPr lang="en-US" baseline="0" dirty="0" smtClean="0"/>
              <a:t>For wireless, computers use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, while mobile phones use cellular networks.</a:t>
            </a:r>
            <a:endParaRPr lang="en-US" dirty="0" smtClean="0"/>
          </a:p>
          <a:p>
            <a:r>
              <a:rPr lang="en-US" dirty="0" smtClean="0"/>
              <a:t>But in recent years, these</a:t>
            </a:r>
            <a:r>
              <a:rPr lang="en-US" baseline="0" dirty="0" smtClean="0"/>
              <a:t> two networks are merging together. In many homes, one cable serves three things: telephone, internet and TV. For wireless, mobile phones can use cellular networks to connect to Internet!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E33BD-C8E6-4EA6-89EC-74919F687459}" type="slidenum">
              <a:rPr lang="zh-TW" altLang="en-US"/>
              <a:pPr/>
              <a:t>30</a:t>
            </a:fld>
            <a:endParaRPr lang="en-US" altLang="zh-TW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A4681-EE1B-4DF6-A738-DEE4DCAB8A34}" type="slidenum">
              <a:rPr lang="zh-TW" altLang="en-US"/>
              <a:pPr/>
              <a:t>31</a:t>
            </a:fld>
            <a:endParaRPr lang="en-US" altLang="zh-TW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Downstream != upstream</a:t>
            </a:r>
          </a:p>
          <a:p>
            <a:r>
              <a:rPr lang="en-US" dirty="0" err="1" smtClean="0"/>
              <a:t>Wimax</a:t>
            </a:r>
            <a:r>
              <a:rPr lang="en-US" smtClean="0"/>
              <a:t>:</a:t>
            </a:r>
            <a:r>
              <a:rPr lang="en-US" baseline="0" smtClean="0"/>
              <a:t> 802.16. wireless</a:t>
            </a:r>
            <a:r>
              <a:rPr lang="en-US" baseline="0" dirty="0" smtClean="0"/>
              <a:t>. No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in this table.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72A49-4C18-4498-AEBC-117231107B0E}" type="slidenum">
              <a:rPr lang="zh-TW" altLang="en-US" smtClean="0"/>
              <a:pPr/>
              <a:t>32</a:t>
            </a:fld>
            <a:endParaRPr lang="en-US" altLang="zh-TW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63CAE7-D308-447B-B57B-713F0D6E7601}" type="slidenum">
              <a:rPr lang="zh-TW" altLang="en-US" smtClean="0"/>
              <a:pPr/>
              <a:t>33</a:t>
            </a:fld>
            <a:endParaRPr lang="en-US" altLang="zh-TW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94D8E-CDEC-4F57-AEC0-B0033341C31C}" type="slidenum">
              <a:rPr lang="zh-TW" altLang="en-US" smtClean="0"/>
              <a:pPr/>
              <a:t>34</a:t>
            </a:fld>
            <a:endParaRPr lang="en-US" altLang="zh-TW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3EBC7-2AC1-4AE9-8751-FBC93953A4D5}" type="slidenum">
              <a:rPr lang="zh-TW" altLang="en-US" smtClean="0"/>
              <a:pPr/>
              <a:t>35</a:t>
            </a:fld>
            <a:endParaRPr lang="en-US" altLang="zh-TW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83A45-D7E2-4A39-A405-E537E992B14C}" type="slidenum">
              <a:rPr lang="zh-TW" altLang="en-US" smtClean="0"/>
              <a:pPr/>
              <a:t>4</a:t>
            </a:fld>
            <a:endParaRPr lang="en-US" altLang="zh-TW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FFE30-001D-4314-BFCE-B993C59B99FB}" type="slidenum">
              <a:rPr lang="zh-TW" altLang="en-US" smtClean="0"/>
              <a:pPr/>
              <a:t>5</a:t>
            </a:fld>
            <a:endParaRPr lang="en-US" altLang="zh-TW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sending a file</a:t>
            </a:r>
          </a:p>
          <a:p>
            <a:r>
              <a:rPr lang="en-US" dirty="0" smtClean="0"/>
              <a:t>Modem</a:t>
            </a:r>
          </a:p>
          <a:p>
            <a:r>
              <a:rPr lang="en-US" dirty="0" smtClean="0"/>
              <a:t>Codec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F7088-2B0C-4191-93CE-BE88B64534DA}" type="slidenum">
              <a:rPr lang="zh-TW" altLang="en-US" smtClean="0"/>
              <a:pPr/>
              <a:t>6</a:t>
            </a:fld>
            <a:endParaRPr lang="en-US" altLang="zh-TW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Computers communicating with each other requires a protocol!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76265-F5BD-4B89-A591-F72926D90FB8}" type="slidenum">
              <a:rPr lang="zh-TW" altLang="en-US" smtClean="0"/>
              <a:pPr/>
              <a:t>7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transport a huge machine by using a truck from HK to </a:t>
            </a:r>
            <a:r>
              <a:rPr lang="en-US" baseline="0" dirty="0" smtClean="0"/>
              <a:t>BJ, dismantle it into pieces that can be carried in trucks..</a:t>
            </a:r>
            <a:endParaRPr lang="en-US" baseline="0" dirty="0" smtClean="0"/>
          </a:p>
          <a:p>
            <a:r>
              <a:rPr lang="en-US" baseline="0" dirty="0" smtClean="0"/>
              <a:t>Each layer has correctness-checking: TCP layer, IP layer, data-link layer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579ED-176F-4B8A-92BA-9B73B8983EFA}" type="slidenum">
              <a:rPr lang="zh-TW" altLang="en-US" smtClean="0"/>
              <a:pPr/>
              <a:t>8</a:t>
            </a:fld>
            <a:endParaRPr lang="en-US" altLang="zh-TW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4"/>
          <p:cNvSpPr>
            <a:spLocks noGrp="1"/>
          </p:cNvSpPr>
          <p:nvPr/>
        </p:nvSpPr>
        <p:spPr bwMode="auto">
          <a:xfrm>
            <a:off x="679464" y="4689772"/>
            <a:ext cx="5438748" cy="4441651"/>
          </a:xfrm>
          <a:prstGeom prst="rect">
            <a:avLst/>
          </a:prstGeom>
        </p:spPr>
        <p:txBody>
          <a:bodyPr lIns="95256" tIns="47628" rIns="95256" bIns="47628"/>
          <a:lstStyle/>
          <a:p>
            <a:pPr eaLnBrk="0" hangingPunct="0">
              <a:spcBef>
                <a:spcPct val="30000"/>
              </a:spcBef>
            </a:pPr>
            <a:endParaRPr lang="en-US" sz="1200" b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abstraction of layers, corresponding to the file transfer</a:t>
            </a:r>
          </a:p>
          <a:p>
            <a:r>
              <a:rPr lang="en-US" dirty="0" smtClean="0"/>
              <a:t>? TCP: </a:t>
            </a:r>
            <a:r>
              <a:rPr lang="en-US" dirty="0" smtClean="0"/>
              <a:t>divide </a:t>
            </a:r>
            <a:r>
              <a:rPr lang="en-US" dirty="0" smtClean="0"/>
              <a:t>file into packets, IP: routing, Data Link: transfer link by link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76265-F5BD-4B89-A591-F72926D90FB8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OSI</a:t>
            </a:r>
            <a:r>
              <a:rPr lang="en-US" baseline="0" dirty="0" smtClean="0"/>
              <a:t> (open system interconnection)</a:t>
            </a:r>
          </a:p>
          <a:p>
            <a:r>
              <a:rPr lang="en-US" dirty="0" err="1" smtClean="0"/>
              <a:t>EtherNet</a:t>
            </a:r>
            <a:r>
              <a:rPr lang="en-US" baseline="0" dirty="0" smtClean="0"/>
              <a:t> </a:t>
            </a:r>
            <a:r>
              <a:rPr lang="en-US" baseline="0" dirty="0" smtClean="0"/>
              <a:t>is on a link.</a:t>
            </a:r>
          </a:p>
          <a:p>
            <a:r>
              <a:rPr lang="en-US" baseline="0" dirty="0" smtClean="0"/>
              <a:t>Physical layer: Modem</a:t>
            </a:r>
          </a:p>
          <a:p>
            <a:pPr marL="219867" indent="-219867">
              <a:buAutoNum type="arabicParenR"/>
            </a:pPr>
            <a:r>
              <a:rPr lang="en-US" baseline="0" dirty="0" smtClean="0"/>
              <a:t>Usually we call session layer above “applications” – only 5 layers in practice</a:t>
            </a:r>
          </a:p>
          <a:p>
            <a:pPr marL="219867" indent="-219867">
              <a:buAutoNum type="arabicParenR"/>
            </a:pPr>
            <a:r>
              <a:rPr lang="en-US" baseline="0" dirty="0" smtClean="0"/>
              <a:t>TCP divide data into packets, data can be file, </a:t>
            </a:r>
            <a:r>
              <a:rPr lang="en-US" baseline="0" dirty="0" err="1" smtClean="0"/>
              <a:t>skype</a:t>
            </a:r>
            <a:r>
              <a:rPr lang="en-US" baseline="0" dirty="0" smtClean="0"/>
              <a:t>, online video-stream,</a:t>
            </a:r>
          </a:p>
          <a:p>
            <a:pPr marL="219867" indent="-219867">
              <a:buAutoNum type="arabicParenR"/>
            </a:pPr>
            <a:r>
              <a:rPr lang="en-US" baseline="0" dirty="0" smtClean="0"/>
              <a:t>Packet packaging, adding header on the way down, and remove header up (why packet getting longer in fig)</a:t>
            </a:r>
          </a:p>
          <a:p>
            <a:r>
              <a:rPr lang="en-US" baseline="0" dirty="0" smtClean="0"/>
              <a:t>? Which layer finds the route from source to </a:t>
            </a:r>
            <a:r>
              <a:rPr lang="en-US" baseline="0" dirty="0" err="1" smtClean="0"/>
              <a:t>dest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? Which layer checks if all packets are in correct order?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onfuse_8002_111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282892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248400" cy="4495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953000"/>
            <a:ext cx="6248400" cy="1219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660099"/>
                </a:solidFill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zh-TW" altLang="en-US"/>
              <a:t>CS1101</a:t>
            </a:r>
            <a:endParaRPr lang="en-US" altLang="zh-TW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00D4728-9357-4C30-B0AA-9543A5EFA0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3844-5355-4010-A1E0-9AC9AD4F8EA7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6035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6035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5D26-DA2D-4B3D-9E97-406E9FA7B469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992F9E-E2C3-4138-827E-A73127E7BA77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smtClean="0"/>
              <a:t> </a:t>
            </a:r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2DA16-1BD3-4F35-A947-10BF3535195E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681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681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67B1-25DE-4353-9E47-953FFECE7035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0F47B-DCD5-423B-A073-4A517FF636AA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BE3F7-BC31-48FB-AD82-446B595EA4A8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6DF71-8913-467D-8338-A3CCDBF1972E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7DED3-B373-4F69-AA25-81EAF5023961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272DF-7B0F-47AE-96E1-2C6462A4FE9E}" type="slidenum">
              <a:rPr lang="zh-TW" altLang="en-US"/>
              <a:pPr>
                <a:defRPr/>
              </a:pPr>
              <a:t>‹#›</a:t>
            </a:fld>
            <a:r>
              <a:rPr lang="en-US" altLang="zh-TW"/>
              <a:t> 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computer_love_27770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040438" y="3760788"/>
            <a:ext cx="35718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: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8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Second level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7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þ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Fourth level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mbria" pitchFamily="18" charset="0"/>
              </a:rPr>
              <a:t>Fifth level</a:t>
            </a:r>
          </a:p>
          <a:p>
            <a:pPr lvl="0"/>
            <a:endParaRPr lang="en-US" altLang="zh-TW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0066"/>
                </a:solidFill>
                <a:latin typeface="Cambria" pitchFamily="18" charset="0"/>
                <a:ea typeface="新細明體" charset="-120"/>
              </a:defRPr>
            </a:lvl1pPr>
          </a:lstStyle>
          <a:p>
            <a:pPr>
              <a:defRPr/>
            </a:pPr>
            <a:fld id="{EB8D0E0B-8F96-416D-B425-E64DD423DB0C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dirty="0" smtClean="0"/>
              <a:t> </a:t>
            </a:r>
            <a:endParaRPr lang="en-US" altLang="zh-TW" dirty="0"/>
          </a:p>
        </p:txBody>
      </p:sp>
      <p:pic>
        <p:nvPicPr>
          <p:cNvPr id="2055" name="Picture 13" descr="ulogo_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4213" y="6237288"/>
            <a:ext cx="2889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29816" y="6248400"/>
            <a:ext cx="2878088" cy="45720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altLang="zh-TW" dirty="0" smtClean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66"/>
          </a:solidFill>
          <a:latin typeface="Cambr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0066"/>
          </a:solidFill>
          <a:latin typeface="Comic Sans MS" pitchFamily="66" charset="0"/>
        </a:defRPr>
      </a:lvl9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:"/>
        <a:tabLst/>
        <a:defRPr sz="20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8"/>
        <a:tabLst/>
        <a:defRPr>
          <a:solidFill>
            <a:schemeClr val="tx1"/>
          </a:solidFill>
          <a:latin typeface="Cambria" pitchFamily="18" charset="0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7"/>
        <a:tabLst/>
        <a:defRPr sz="1600">
          <a:solidFill>
            <a:schemeClr val="tx1"/>
          </a:solidFill>
          <a:latin typeface="Cambria" pitchFamily="18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þ"/>
        <a:tabLst/>
        <a:defRPr sz="1400">
          <a:solidFill>
            <a:schemeClr val="tx1"/>
          </a:solidFill>
          <a:latin typeface="Cambria" pitchFamily="18" charset="0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Ø"/>
        <a:tabLst/>
        <a:defRPr sz="1200">
          <a:solidFill>
            <a:schemeClr val="tx1"/>
          </a:solidFill>
          <a:latin typeface="Cambria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f/P2P-network.svg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en.wikibooks.org/wiki/Image:Server-based-network.svg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images.google.com.hk/imgres?imgurl=http://www.nstreams.com/hospitality/Cable%20Modem.jpg&amp;imgrefurl=http://www.nstreams.com/hospitality/index.html&amp;h=500&amp;w=350&amp;sz=60&amp;hl=en&amp;start=12&amp;tbnid=oZFfiZ3zkmDyiM:&amp;tbnh=130&amp;tbnw=91&amp;prev=/images?q=cable+modem&amp;svnum=10&amp;hl=en&amp;lr=&amp;rls=GGLD,GGLD:2004-36,GGLD:e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keuseof.com/tag/technology-explained-what-is-bluetooth/" TargetMode="External"/><Relationship Id="rId3" Type="http://schemas.openxmlformats.org/officeDocument/2006/relationships/hyperlink" Target="http://www.windowsnetworking.com/articles_tutorials/Copper-Glass-Guide-Network-Cables.html" TargetMode="External"/><Relationship Id="rId7" Type="http://schemas.openxmlformats.org/officeDocument/2006/relationships/hyperlink" Target="http://en.wikibooks.org/wiki/The_World_of_Peer-to-Peer_(P2P)/All_Chapter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utchfield.com/S-3idETr5R3yJ/learn/learningcenter/home/wifi.html" TargetMode="External"/><Relationship Id="rId5" Type="http://schemas.openxmlformats.org/officeDocument/2006/relationships/hyperlink" Target="http://en.wikipedia.org/wiki/Radio_spectrum" TargetMode="External"/><Relationship Id="rId4" Type="http://schemas.openxmlformats.org/officeDocument/2006/relationships/hyperlink" Target="http://www.howstuffworks.com/fiber-optic.htm" TargetMode="External"/><Relationship Id="rId9" Type="http://schemas.openxmlformats.org/officeDocument/2006/relationships/hyperlink" Target="http://computer.howstuffworks.com/router.ht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6248400" cy="3700463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CS1102 Lec08 -  Computer Network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1413" y="4288536"/>
            <a:ext cx="6248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zh-TW" sz="1800" b="0" i="0" u="none" strike="noStrike" kern="0" cap="none" spc="0" normalizeH="0" baseline="0" noProof="0" dirty="0" smtClean="0">
              <a:ln>
                <a:noFill/>
              </a:ln>
              <a:solidFill>
                <a:srgbClr val="660099"/>
              </a:solidFill>
              <a:effectLst/>
              <a:uLnTx/>
              <a:uFillTx/>
              <a:latin typeface="Cambria" pitchFamily="18" charset="0"/>
              <a:ea typeface="新細明體" pitchFamily="18" charset="-12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mbria" pitchFamily="18" charset="0"/>
                <a:ea typeface="新細明體" pitchFamily="18" charset="-120"/>
              </a:rPr>
              <a:t>Computer Science Department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99"/>
                </a:solidFill>
                <a:effectLst/>
                <a:uLnTx/>
                <a:uFillTx/>
                <a:latin typeface="Cambria" pitchFamily="18" charset="0"/>
                <a:ea typeface="新細明體" pitchFamily="18" charset="-120"/>
              </a:rPr>
              <a:t>City University of Hong Kong</a:t>
            </a:r>
          </a:p>
        </p:txBody>
      </p:sp>
      <p:pic>
        <p:nvPicPr>
          <p:cNvPr id="7" name="Picture 4" descr="ulogo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624" y="4727448"/>
            <a:ext cx="937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52F3DA-78AE-4900-9C72-C3445A3ABD7E}" type="slidenum">
              <a:rPr lang="zh-TW" altLang="en-US"/>
              <a:pPr>
                <a:defRPr/>
              </a:pPr>
              <a:t>10</a:t>
            </a:fld>
            <a:r>
              <a:rPr lang="en-US" altLang="zh-TW"/>
              <a:t> 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Network Protocol Stack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8974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83000"/>
            </a:pPr>
            <a:r>
              <a:rPr lang="en-US" altLang="zh-TW" sz="1900" dirty="0" smtClean="0">
                <a:ea typeface="新細明體" pitchFamily="18" charset="-120"/>
              </a:rPr>
              <a:t>The network is divided into layers, each of which has a function separate from that of the other layers</a:t>
            </a:r>
          </a:p>
          <a:p>
            <a:pPr lvl="1" eaLnBrk="1" hangingPunct="1">
              <a:spcBef>
                <a:spcPct val="0"/>
              </a:spcBef>
              <a:buSzPct val="83000"/>
              <a:buFont typeface="Wingdings" pitchFamily="2" charset="2"/>
              <a:buChar char="Ø"/>
            </a:pPr>
            <a:r>
              <a:rPr lang="en-US" altLang="zh-TW" sz="1700" b="1" i="1" dirty="0" smtClean="0">
                <a:solidFill>
                  <a:srgbClr val="0000CC"/>
                </a:solidFill>
                <a:ea typeface="新細明體" pitchFamily="18" charset="-120"/>
              </a:rPr>
              <a:t>OSI Network Model </a:t>
            </a:r>
          </a:p>
          <a:p>
            <a:pPr eaLnBrk="1" hangingPunct="1">
              <a:spcBef>
                <a:spcPct val="0"/>
              </a:spcBef>
              <a:buSzPct val="83000"/>
            </a:pPr>
            <a:endParaRPr lang="en-US" altLang="zh-TW" sz="1900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SzPct val="83000"/>
            </a:pPr>
            <a:endParaRPr lang="en-US" altLang="zh-TW" sz="1900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SzPct val="83000"/>
            </a:pPr>
            <a:endParaRPr lang="en-US" altLang="zh-TW" sz="1900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SzPct val="83000"/>
            </a:pPr>
            <a:endParaRPr lang="en-US" altLang="zh-TW" sz="1900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SzPct val="83000"/>
            </a:pPr>
            <a:endParaRPr lang="en-US" altLang="zh-TW" sz="1900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SzPct val="83000"/>
            </a:pPr>
            <a:endParaRPr lang="en-US" altLang="zh-TW" sz="1900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SzPct val="83000"/>
            </a:pPr>
            <a:endParaRPr lang="en-US" altLang="zh-TW" sz="1900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SzPct val="83000"/>
            </a:pPr>
            <a:endParaRPr lang="en-US" altLang="zh-TW" sz="1900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SzPct val="83000"/>
            </a:pPr>
            <a:endParaRPr lang="en-US" altLang="zh-TW" sz="1900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SzPct val="83000"/>
            </a:pPr>
            <a:endParaRPr lang="en-US" altLang="zh-TW" sz="1900" dirty="0" smtClean="0">
              <a:ea typeface="新細明體" pitchFamily="18" charset="-120"/>
            </a:endParaRPr>
          </a:p>
          <a:p>
            <a:pPr eaLnBrk="1" hangingPunct="1">
              <a:spcBef>
                <a:spcPct val="0"/>
              </a:spcBef>
              <a:buSzPct val="83000"/>
            </a:pPr>
            <a:r>
              <a:rPr lang="en-US" altLang="zh-TW" sz="1900" dirty="0" smtClean="0">
                <a:ea typeface="新細明體" pitchFamily="18" charset="-120"/>
              </a:rPr>
              <a:t>The</a:t>
            </a:r>
            <a:r>
              <a:rPr lang="en-US" altLang="zh-TW" sz="1900" b="1" dirty="0" smtClean="0">
                <a:ea typeface="新細明體" pitchFamily="18" charset="-120"/>
              </a:rPr>
              <a:t> </a:t>
            </a:r>
            <a:r>
              <a:rPr lang="en-US" altLang="zh-TW" sz="1900" i="1" dirty="0" smtClean="0">
                <a:solidFill>
                  <a:schemeClr val="accent2"/>
                </a:solidFill>
                <a:ea typeface="新細明體" pitchFamily="18" charset="-120"/>
              </a:rPr>
              <a:t>protocol stack</a:t>
            </a:r>
            <a:r>
              <a:rPr lang="en-US" altLang="zh-TW" sz="1900" dirty="0" smtClean="0">
                <a:ea typeface="新細明體" pitchFamily="18" charset="-120"/>
              </a:rPr>
              <a:t> or </a:t>
            </a:r>
            <a:r>
              <a:rPr lang="en-US" altLang="zh-TW" sz="1900" i="1" dirty="0" smtClean="0">
                <a:solidFill>
                  <a:schemeClr val="accent2"/>
                </a:solidFill>
                <a:ea typeface="新細明體" pitchFamily="18" charset="-120"/>
              </a:rPr>
              <a:t>protocol suite</a:t>
            </a:r>
            <a:r>
              <a:rPr lang="en-US" altLang="zh-TW" sz="1900" dirty="0" smtClean="0">
                <a:ea typeface="新細明體" pitchFamily="18" charset="-120"/>
              </a:rPr>
              <a:t> is the vertical arrangement of the layers; each layer is governed by its own set of protocols</a:t>
            </a:r>
          </a:p>
        </p:txBody>
      </p:sp>
      <p:sp>
        <p:nvSpPr>
          <p:cNvPr id="25606" name="Rectangle 41"/>
          <p:cNvSpPr>
            <a:spLocks noChangeArrowheads="1"/>
          </p:cNvSpPr>
          <p:nvPr/>
        </p:nvSpPr>
        <p:spPr bwMode="auto">
          <a:xfrm>
            <a:off x="2795588" y="1819275"/>
            <a:ext cx="184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1200" b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  <a:t/>
            </a:r>
            <a:br>
              <a:rPr lang="zh-TW" altLang="en-US" sz="1200" b="0">
                <a:solidFill>
                  <a:srgbClr val="000000"/>
                </a:solidFill>
                <a:ea typeface="新細明體" pitchFamily="18" charset="-120"/>
                <a:cs typeface="Times New Roman" pitchFamily="18" charset="0"/>
              </a:rPr>
            </a:br>
            <a:endParaRPr lang="zh-TW" altLang="en-US" b="0">
              <a:ea typeface="新細明體" pitchFamily="18" charset="-120"/>
              <a:cs typeface="Times New Roman" pitchFamily="18" charset="0"/>
            </a:endParaRPr>
          </a:p>
        </p:txBody>
      </p:sp>
      <p:graphicFrame>
        <p:nvGraphicFramePr>
          <p:cNvPr id="541843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516467"/>
              </p:ext>
            </p:extLst>
          </p:nvPr>
        </p:nvGraphicFramePr>
        <p:xfrm>
          <a:off x="2268538" y="2492375"/>
          <a:ext cx="5160962" cy="2438400"/>
        </p:xfrm>
        <a:graphic>
          <a:graphicData uri="http://schemas.openxmlformats.org/drawingml/2006/table">
            <a:tbl>
              <a:tblPr/>
              <a:tblGrid>
                <a:gridCol w="1509712"/>
                <a:gridCol w="36512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Layers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Examples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7) Application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HTTP, FTP, Telnet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6) Presentation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ASCII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5) Session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SSL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4) Transport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TCP, UDP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3) Network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IP, IPX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2) Data Link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Ethernet, Token Ring,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1) Physical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新細明體" charset="-120"/>
                          <a:cs typeface="Arial" charset="0"/>
                        </a:rPr>
                        <a:t>IEEE 802.11, IEEE 802.16, ISDN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新細明體" charset="-12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36" name="Rectangle 140"/>
          <p:cNvSpPr>
            <a:spLocks noChangeArrowheads="1"/>
          </p:cNvSpPr>
          <p:nvPr/>
        </p:nvSpPr>
        <p:spPr bwMode="auto">
          <a:xfrm>
            <a:off x="2795588" y="4414838"/>
            <a:ext cx="1841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en-US" sz="1100" b="0">
                <a:ea typeface="新細明體" pitchFamily="18" charset="-120"/>
              </a:rPr>
              <a:t/>
            </a:r>
            <a:br>
              <a:rPr lang="zh-TW" altLang="en-US" sz="1100" b="0">
                <a:ea typeface="新細明體" pitchFamily="18" charset="-120"/>
              </a:rPr>
            </a:br>
            <a:endParaRPr lang="zh-TW" altLang="en-US" b="0">
              <a:ea typeface="新細明體" pitchFamily="18" charset="-12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Example of How Network Protocols Work Together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541917-4899-431C-ACE6-81D16E8DE69F}" type="slidenum">
              <a:rPr lang="zh-TW" altLang="en-US" smtClean="0"/>
              <a:pPr>
                <a:defRPr/>
              </a:pPr>
              <a:t>11</a:t>
            </a:fld>
            <a:r>
              <a:rPr lang="en-US" altLang="zh-TW" smtClean="0"/>
              <a:t> </a:t>
            </a:r>
            <a:endParaRPr lang="en-US" altLang="zh-TW"/>
          </a:p>
        </p:txBody>
      </p:sp>
      <p:pic>
        <p:nvPicPr>
          <p:cNvPr id="6" name="Content Placeholder 6" descr="Fig9-1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640" y="1412776"/>
            <a:ext cx="7544792" cy="509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B8DC83-3098-49BF-B073-320B5D52B4AD}" type="slidenum">
              <a:rPr lang="zh-TW" altLang="en-US"/>
              <a:pPr>
                <a:defRPr/>
              </a:pPr>
              <a:t>12</a:t>
            </a:fld>
            <a:r>
              <a:rPr lang="en-US" altLang="zh-TW"/>
              <a:t> 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Communication Channel</a:t>
            </a:r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748464" cy="53022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charset="-120"/>
              </a:rPr>
              <a:t>Communication channel - the transmission media that are capable of carrying signals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Analog signal : continuous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Digital signal: discrete (either high or low)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The speed at which signal can change from high to low is called </a:t>
            </a:r>
            <a:r>
              <a:rPr lang="en-US" altLang="zh-TW" i="1" dirty="0" smtClean="0">
                <a:solidFill>
                  <a:schemeClr val="tx1">
                    <a:lumMod val="60000"/>
                    <a:lumOff val="40000"/>
                  </a:schemeClr>
                </a:solidFill>
                <a:ea typeface="新細明體" charset="-120"/>
              </a:rPr>
              <a:t>signal frequency</a:t>
            </a:r>
            <a:endParaRPr lang="en-US" altLang="zh-TW" sz="900" i="1" dirty="0" smtClean="0">
              <a:solidFill>
                <a:schemeClr val="tx1">
                  <a:lumMod val="60000"/>
                  <a:lumOff val="40000"/>
                </a:schemeClr>
              </a:solidFill>
              <a:ea typeface="新細明體" charset="-120"/>
            </a:endParaRPr>
          </a:p>
          <a:p>
            <a:pPr lvl="1" eaLnBrk="1" hangingPunct="1">
              <a:defRPr/>
            </a:pPr>
            <a:r>
              <a:rPr lang="en-US" altLang="zh-TW" i="1" dirty="0" smtClean="0">
                <a:solidFill>
                  <a:schemeClr val="tx2"/>
                </a:solidFill>
                <a:ea typeface="新細明體" charset="-120"/>
              </a:rPr>
              <a:t>Bandwidth</a:t>
            </a:r>
            <a:r>
              <a:rPr lang="en-US" altLang="zh-TW" dirty="0" smtClean="0">
                <a:ea typeface="新細明體" charset="-120"/>
              </a:rPr>
              <a:t> is the </a:t>
            </a:r>
            <a:r>
              <a:rPr lang="en-US" altLang="zh-TW" b="1" u="sng" dirty="0" smtClean="0">
                <a:ea typeface="新細明體" charset="-120"/>
              </a:rPr>
              <a:t>amount of data</a:t>
            </a:r>
            <a:r>
              <a:rPr lang="en-US" altLang="zh-TW" dirty="0" smtClean="0">
                <a:ea typeface="新細明體" charset="-120"/>
              </a:rPr>
              <a:t> that can transmit over the channel (data transfer rate) per unit of time</a:t>
            </a:r>
          </a:p>
          <a:p>
            <a:pPr lvl="2" eaLnBrk="1" hangingPunct="1">
              <a:defRPr/>
            </a:pPr>
            <a:r>
              <a:rPr lang="en-US" altLang="zh-TW" dirty="0" smtClean="0">
                <a:ea typeface="新細明體" charset="-120"/>
              </a:rPr>
              <a:t>Usually measured in Kbps, Mbps or </a:t>
            </a:r>
            <a:r>
              <a:rPr lang="en-US" altLang="zh-TW" dirty="0" err="1" smtClean="0">
                <a:ea typeface="新細明體" charset="-120"/>
              </a:rPr>
              <a:t>Gbps</a:t>
            </a:r>
            <a:r>
              <a:rPr lang="en-US" altLang="zh-TW" dirty="0" smtClean="0">
                <a:ea typeface="新細明體" charset="-120"/>
              </a:rPr>
              <a:t> (bits per second)</a:t>
            </a:r>
          </a:p>
          <a:p>
            <a:pPr lvl="3" eaLnBrk="1" hangingPunct="1">
              <a:defRPr/>
            </a:pPr>
            <a:r>
              <a:rPr lang="en-US" altLang="zh-TW" dirty="0" smtClean="0">
                <a:ea typeface="新細明體" charset="-120"/>
              </a:rPr>
              <a:t>Low bandwidth is 56 Kbps</a:t>
            </a:r>
          </a:p>
          <a:p>
            <a:pPr lvl="3" eaLnBrk="1" hangingPunct="1">
              <a:defRPr/>
            </a:pPr>
            <a:r>
              <a:rPr lang="en-US" altLang="zh-TW" dirty="0" smtClean="0">
                <a:ea typeface="新細明體" charset="-120"/>
              </a:rPr>
              <a:t>High bandwidth is over 1.5 Mbps (also called </a:t>
            </a:r>
            <a:r>
              <a:rPr lang="en-US" altLang="zh-TW" i="1" dirty="0" smtClean="0">
                <a:solidFill>
                  <a:schemeClr val="tx2"/>
                </a:solidFill>
                <a:ea typeface="新細明體" charset="-120"/>
              </a:rPr>
              <a:t>broadband</a:t>
            </a:r>
            <a:r>
              <a:rPr lang="en-US" altLang="zh-TW" dirty="0" smtClean="0">
                <a:ea typeface="新細明體" charset="-120"/>
              </a:rPr>
              <a:t>)</a:t>
            </a:r>
          </a:p>
          <a:p>
            <a:pPr lvl="1" eaLnBrk="1" hangingPunct="1">
              <a:defRPr/>
            </a:pPr>
            <a:r>
              <a:rPr lang="en-US" altLang="zh-TW" i="1" dirty="0" smtClean="0">
                <a:solidFill>
                  <a:srgbClr val="FF0066"/>
                </a:solidFill>
                <a:ea typeface="新細明體" charset="-120"/>
              </a:rPr>
              <a:t>Latency</a:t>
            </a:r>
            <a:r>
              <a:rPr lang="en-US" altLang="zh-TW" dirty="0" smtClean="0">
                <a:ea typeface="新細明體" charset="-120"/>
              </a:rPr>
              <a:t> is the time it takes a signal to travel from one place to another</a:t>
            </a:r>
          </a:p>
          <a:p>
            <a:pPr lvl="1" eaLnBrk="1" hangingPunct="1">
              <a:defRPr/>
            </a:pPr>
            <a:r>
              <a:rPr lang="en-US" altLang="zh-TW" dirty="0" smtClean="0">
                <a:ea typeface="新細明體" charset="-120"/>
              </a:rPr>
              <a:t>Transmission media can be wired or wireless</a:t>
            </a:r>
            <a:r>
              <a:rPr lang="en-US" altLang="zh-TW" dirty="0">
                <a:ea typeface="新細明體" charset="-120"/>
              </a:rPr>
              <a:t>:</a:t>
            </a:r>
            <a:endParaRPr lang="en-US" altLang="zh-TW" dirty="0" smtClean="0">
              <a:ea typeface="新細明體" charset="-120"/>
            </a:endParaRPr>
          </a:p>
          <a:p>
            <a:pPr marL="914400" lvl="2" indent="0" eaLnBrk="1" hangingPunct="1">
              <a:buNone/>
              <a:defRPr/>
            </a:pPr>
            <a:endParaRPr lang="en-US" altLang="zh-TW" dirty="0" smtClean="0"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63603"/>
              </p:ext>
            </p:extLst>
          </p:nvPr>
        </p:nvGraphicFramePr>
        <p:xfrm>
          <a:off x="1907704" y="4797152"/>
          <a:ext cx="46085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Wired (with cables)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Wireless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Twisted-pair cables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Infrared rays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Coaxial cables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Radio waves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Fiber optic cables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Microwaves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7818"/>
            <a:ext cx="5832475" cy="5543550"/>
          </a:xfrm>
          <a:gradFill rotWithShape="1">
            <a:gsLst>
              <a:gs pos="0">
                <a:srgbClr val="FFFFFF"/>
              </a:gs>
              <a:gs pos="100000">
                <a:srgbClr val="CCECFF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altLang="zh-TW" sz="1800" i="1" dirty="0" smtClean="0">
                <a:solidFill>
                  <a:schemeClr val="accent2"/>
                </a:solidFill>
                <a:ea typeface="新細明體" pitchFamily="18" charset="-120"/>
              </a:rPr>
              <a:t>Twisted-pair</a:t>
            </a:r>
            <a:r>
              <a:rPr lang="en-US" altLang="zh-TW" sz="1800" dirty="0" smtClean="0">
                <a:ea typeface="新細明體" pitchFamily="18" charset="-120"/>
              </a:rPr>
              <a:t> cable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Most common LAN cables (similar to telephone lines)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Consisting of pairs of twisted copper wires - twisted to prevent wires from electromagnetic interference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Transfer rate up to 100 Mbps </a:t>
            </a:r>
            <a:r>
              <a:rPr lang="en-US" altLang="zh-TW" sz="1600" dirty="0">
                <a:ea typeface="新細明體" pitchFamily="18" charset="-120"/>
              </a:rPr>
              <a:t>~</a:t>
            </a:r>
            <a:r>
              <a:rPr lang="en-US" altLang="zh-TW" sz="1600" dirty="0" smtClean="0">
                <a:ea typeface="新細明體" pitchFamily="18" charset="-120"/>
              </a:rPr>
              <a:t> 1 </a:t>
            </a:r>
            <a:r>
              <a:rPr lang="en-US" altLang="zh-TW" sz="1600" dirty="0" err="1" smtClean="0">
                <a:ea typeface="新細明體" pitchFamily="18" charset="-120"/>
              </a:rPr>
              <a:t>Gbps</a:t>
            </a:r>
            <a:endParaRPr lang="en-US" altLang="zh-TW" sz="1600" dirty="0" smtClean="0">
              <a:ea typeface="新細明體" pitchFamily="18" charset="-120"/>
            </a:endParaRPr>
          </a:p>
          <a:p>
            <a:pPr eaLnBrk="1" hangingPunct="1"/>
            <a:r>
              <a:rPr lang="en-US" altLang="zh-TW" sz="1800" i="1" dirty="0" smtClean="0">
                <a:solidFill>
                  <a:schemeClr val="accent2"/>
                </a:solidFill>
                <a:ea typeface="新細明體" pitchFamily="18" charset="-120"/>
              </a:rPr>
              <a:t>Coaxial</a:t>
            </a:r>
            <a:r>
              <a:rPr lang="en-US" altLang="zh-TW" sz="1800" dirty="0" smtClean="0">
                <a:ea typeface="新細明體" pitchFamily="18" charset="-120"/>
              </a:rPr>
              <a:t> cable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Similar to wires used for cable TV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Can be laid underground or underwater for both short (in office) or long distance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Transfer rate up to 1 </a:t>
            </a:r>
            <a:r>
              <a:rPr lang="en-US" altLang="zh-TW" sz="1600" dirty="0" err="1" smtClean="0">
                <a:ea typeface="新細明體" pitchFamily="18" charset="-120"/>
              </a:rPr>
              <a:t>Gbps</a:t>
            </a:r>
            <a:r>
              <a:rPr lang="en-US" altLang="zh-TW" sz="1600" dirty="0" smtClean="0">
                <a:ea typeface="新細明體" pitchFamily="18" charset="-120"/>
              </a:rPr>
              <a:t> ~10 </a:t>
            </a:r>
            <a:r>
              <a:rPr lang="en-US" altLang="zh-TW" sz="1600" dirty="0" err="1" smtClean="0">
                <a:ea typeface="新細明體" pitchFamily="18" charset="-120"/>
              </a:rPr>
              <a:t>Gbps</a:t>
            </a:r>
            <a:endParaRPr lang="en-US" altLang="zh-TW" sz="1600" dirty="0" smtClean="0">
              <a:ea typeface="新細明體" pitchFamily="18" charset="-120"/>
            </a:endParaRPr>
          </a:p>
          <a:p>
            <a:pPr eaLnBrk="1" hangingPunct="1"/>
            <a:r>
              <a:rPr lang="en-US" altLang="zh-TW" sz="1800" i="1" dirty="0" smtClean="0">
                <a:solidFill>
                  <a:schemeClr val="accent2"/>
                </a:solidFill>
                <a:ea typeface="新細明體" pitchFamily="18" charset="-120"/>
              </a:rPr>
              <a:t>Fiber-optic</a:t>
            </a:r>
            <a:r>
              <a:rPr lang="en-US" altLang="zh-TW" sz="1800" dirty="0" smtClean="0">
                <a:ea typeface="新細明體" pitchFamily="18" charset="-120"/>
              </a:rPr>
              <a:t> cable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Bundles of hair-thin strands of glass that uses light beams to transmit signals</a:t>
            </a:r>
          </a:p>
          <a:p>
            <a:pPr lvl="1" eaLnBrk="1" hangingPunct="1"/>
            <a:r>
              <a:rPr lang="en-US" altLang="zh-TW" sz="1600" dirty="0">
                <a:ea typeface="新細明體" pitchFamily="18" charset="-120"/>
              </a:rPr>
              <a:t>F</a:t>
            </a:r>
            <a:r>
              <a:rPr lang="en-US" altLang="zh-TW" sz="1600" dirty="0" smtClean="0">
                <a:ea typeface="新細明體" pitchFamily="18" charset="-120"/>
              </a:rPr>
              <a:t>aster than coaxial and twisted-pair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Transfer rate approaching 100Gbps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CF4F8D-F0E0-4AF2-ABA5-D188AE4CCC4B}" type="slidenum">
              <a:rPr lang="zh-TW" altLang="en-US"/>
              <a:pPr>
                <a:defRPr/>
              </a:pPr>
              <a:t>13</a:t>
            </a:fld>
            <a:r>
              <a:rPr lang="en-US" altLang="zh-TW"/>
              <a:t> 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Cable </a:t>
            </a:r>
            <a:r>
              <a:rPr lang="en-US" altLang="zh-TW" dirty="0" smtClean="0">
                <a:ea typeface="新細明體" pitchFamily="18" charset="-120"/>
              </a:rPr>
              <a:t>Transmission </a:t>
            </a:r>
            <a:r>
              <a:rPr lang="en-US" altLang="zh-TW" dirty="0" smtClean="0">
                <a:ea typeface="新細明體" pitchFamily="18" charset="-120"/>
              </a:rPr>
              <a:t>Media</a:t>
            </a:r>
          </a:p>
        </p:txBody>
      </p:sp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268413"/>
            <a:ext cx="291623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4" descr="COAX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92896"/>
            <a:ext cx="23050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6443663" y="6553200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0">
                <a:solidFill>
                  <a:schemeClr val="bg2"/>
                </a:solidFill>
                <a:ea typeface="新細明體" pitchFamily="18" charset="-120"/>
              </a:rPr>
              <a:t>Details in reference [1]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26" y="4149080"/>
            <a:ext cx="3208486" cy="245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Wireless Transmission Media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412777"/>
            <a:ext cx="7772400" cy="5040560"/>
          </a:xfrm>
        </p:spPr>
        <p:txBody>
          <a:bodyPr/>
          <a:lstStyle/>
          <a:p>
            <a:r>
              <a:rPr lang="en-US" sz="1800" dirty="0" smtClean="0">
                <a:solidFill>
                  <a:srgbClr val="0000CC"/>
                </a:solidFill>
              </a:rPr>
              <a:t>Infrared Ray (IR)</a:t>
            </a:r>
          </a:p>
          <a:p>
            <a:pPr lvl="1"/>
            <a:r>
              <a:rPr lang="en-US" sz="1600" dirty="0" smtClean="0"/>
              <a:t>Signals carried in infrared light waves</a:t>
            </a:r>
          </a:p>
          <a:p>
            <a:pPr lvl="1"/>
            <a:r>
              <a:rPr lang="en-US" sz="1600" dirty="0" smtClean="0"/>
              <a:t>Travel in straight line with no obstructions</a:t>
            </a:r>
          </a:p>
          <a:p>
            <a:pPr lvl="1"/>
            <a:r>
              <a:rPr lang="en-US" sz="1600" dirty="0" smtClean="0"/>
              <a:t>Transmission distance up to 30 meters</a:t>
            </a:r>
          </a:p>
          <a:p>
            <a:pPr lvl="1"/>
            <a:r>
              <a:rPr lang="en-US" sz="1600" dirty="0" smtClean="0"/>
              <a:t>Transfer rate up to 4Mbps</a:t>
            </a:r>
          </a:p>
          <a:p>
            <a:r>
              <a:rPr lang="en-US" sz="1800" dirty="0" smtClean="0">
                <a:solidFill>
                  <a:srgbClr val="0000CC"/>
                </a:solidFill>
              </a:rPr>
              <a:t>Radio Frequency</a:t>
            </a:r>
          </a:p>
          <a:p>
            <a:pPr lvl="1"/>
            <a:r>
              <a:rPr lang="en-US" sz="1600" dirty="0" smtClean="0"/>
              <a:t>Signals carried in electromagnetic waves</a:t>
            </a:r>
          </a:p>
          <a:p>
            <a:pPr lvl="1"/>
            <a:r>
              <a:rPr lang="en-US" sz="1600" dirty="0" smtClean="0"/>
              <a:t>Signals broadcast in </a:t>
            </a:r>
            <a:r>
              <a:rPr lang="en-US" sz="1600" dirty="0" err="1" smtClean="0"/>
              <a:t>omni</a:t>
            </a:r>
            <a:r>
              <a:rPr lang="en-US" sz="1600" dirty="0" smtClean="0"/>
              <a:t>-directions (can reflect back &amp; forth on obstacles)</a:t>
            </a:r>
          </a:p>
          <a:p>
            <a:pPr lvl="1"/>
            <a:r>
              <a:rPr lang="en-US" sz="1600" dirty="0" smtClean="0">
                <a:solidFill>
                  <a:srgbClr val="FF0066"/>
                </a:solidFill>
              </a:rPr>
              <a:t>Bluetooth</a:t>
            </a:r>
          </a:p>
          <a:p>
            <a:pPr lvl="2"/>
            <a:r>
              <a:rPr lang="en-US" sz="1400" dirty="0" smtClean="0"/>
              <a:t>Transmission distance up to 10 meters</a:t>
            </a:r>
          </a:p>
          <a:p>
            <a:pPr lvl="2"/>
            <a:r>
              <a:rPr lang="en-US" sz="1400" dirty="0" smtClean="0"/>
              <a:t>Transfer rate up to 2Mbps</a:t>
            </a:r>
          </a:p>
          <a:p>
            <a:pPr lvl="1"/>
            <a:r>
              <a:rPr lang="en-US" sz="1600" dirty="0" smtClean="0">
                <a:solidFill>
                  <a:srgbClr val="FF0066"/>
                </a:solidFill>
              </a:rPr>
              <a:t>Cellular phone radio</a:t>
            </a:r>
          </a:p>
          <a:p>
            <a:pPr lvl="2"/>
            <a:r>
              <a:rPr lang="en-US" sz="1400" dirty="0" smtClean="0"/>
              <a:t>Transmission distance up to 10 kilometers</a:t>
            </a:r>
          </a:p>
          <a:p>
            <a:pPr lvl="2"/>
            <a:r>
              <a:rPr lang="en-US" sz="1400" dirty="0" smtClean="0"/>
              <a:t>Transfer rate up to 15Mbps (4G)</a:t>
            </a:r>
          </a:p>
          <a:p>
            <a:pPr lvl="1"/>
            <a:r>
              <a:rPr lang="en-US" sz="1600" dirty="0" err="1" smtClean="0">
                <a:solidFill>
                  <a:srgbClr val="FF0066"/>
                </a:solidFill>
              </a:rPr>
              <a:t>WiFi</a:t>
            </a:r>
            <a:endParaRPr lang="en-US" sz="1600" dirty="0" smtClean="0">
              <a:solidFill>
                <a:srgbClr val="FF0066"/>
              </a:solidFill>
            </a:endParaRPr>
          </a:p>
          <a:p>
            <a:pPr lvl="2"/>
            <a:r>
              <a:rPr lang="en-US" sz="1400" dirty="0" smtClean="0"/>
              <a:t>Transmission distance up to 180 meters outdoor</a:t>
            </a:r>
          </a:p>
          <a:p>
            <a:pPr lvl="2"/>
            <a:r>
              <a:rPr lang="en-US" sz="1400" dirty="0" smtClean="0"/>
              <a:t>Transfer rate up to 108Mbps</a:t>
            </a:r>
          </a:p>
          <a:p>
            <a:endParaRPr 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24D43E-BD2A-4633-AA3D-639538B36491}" type="slidenum">
              <a:rPr lang="zh-TW" altLang="en-US"/>
              <a:pPr>
                <a:defRPr/>
              </a:pPr>
              <a:t>14</a:t>
            </a:fld>
            <a:r>
              <a:rPr lang="en-US" altLang="zh-TW"/>
              <a:t>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995936" y="1484784"/>
            <a:ext cx="82486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1400" b="0" dirty="0">
              <a:solidFill>
                <a:srgbClr val="FF0066"/>
              </a:solidFill>
              <a:latin typeface="Comic Sans MS" pitchFamily="66" charset="0"/>
              <a:ea typeface="新細明體" pitchFamily="18" charset="-120"/>
            </a:endParaRPr>
          </a:p>
        </p:txBody>
      </p:sp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77869">
            <a:off x="7278376" y="1472326"/>
            <a:ext cx="504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695" y="3993034"/>
            <a:ext cx="25336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BBF041-5E0B-49C7-9C14-B121D118B156}" type="slidenum">
              <a:rPr lang="zh-TW" altLang="en-US"/>
              <a:pPr>
                <a:defRPr/>
              </a:pPr>
              <a:t>15</a:t>
            </a:fld>
            <a:r>
              <a:rPr lang="en-US" altLang="zh-TW"/>
              <a:t> 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Wireless Transmission Media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5038725" cy="4681537"/>
          </a:xfrm>
        </p:spPr>
        <p:txBody>
          <a:bodyPr/>
          <a:lstStyle/>
          <a:p>
            <a:pPr eaLnBrk="1" hangingPunct="1"/>
            <a:r>
              <a:rPr lang="en-US" altLang="zh-TW" sz="1800" i="1" dirty="0" smtClean="0">
                <a:solidFill>
                  <a:schemeClr val="accent2"/>
                </a:solidFill>
                <a:ea typeface="新細明體" pitchFamily="18" charset="-120"/>
              </a:rPr>
              <a:t>Micro Waves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Signals carried in high frequency electromagnetic waves</a:t>
            </a:r>
          </a:p>
          <a:p>
            <a:pPr lvl="1" eaLnBrk="1" hangingPunct="1"/>
            <a:r>
              <a:rPr lang="en-US" sz="1600" dirty="0"/>
              <a:t>Signals broadcast in </a:t>
            </a:r>
            <a:r>
              <a:rPr lang="en-US" sz="1600" dirty="0" err="1" smtClean="0"/>
              <a:t>omni</a:t>
            </a:r>
            <a:r>
              <a:rPr lang="en-US" sz="1600" dirty="0" smtClean="0"/>
              <a:t>-directions 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As the earth is round, we need many </a:t>
            </a:r>
            <a:r>
              <a:rPr lang="en-US" altLang="zh-TW" sz="1600" i="1" u="sng" dirty="0" smtClean="0">
                <a:ea typeface="新細明體" pitchFamily="18" charset="-120"/>
              </a:rPr>
              <a:t>microwave stations</a:t>
            </a:r>
            <a:r>
              <a:rPr lang="en-US" altLang="zh-TW" sz="1600" dirty="0" smtClean="0">
                <a:ea typeface="新細明體" pitchFamily="18" charset="-120"/>
              </a:rPr>
              <a:t> to relay data over a long distance</a:t>
            </a:r>
          </a:p>
          <a:p>
            <a:pPr lvl="2" eaLnBrk="1" hangingPunct="1"/>
            <a:r>
              <a:rPr lang="en-US" altLang="zh-TW" sz="1400" dirty="0" smtClean="0">
                <a:ea typeface="新細明體" pitchFamily="18" charset="-120"/>
              </a:rPr>
              <a:t>The earth-based reflective dishes are built at a distance of around every 30 miles (48 kilometers)</a:t>
            </a:r>
            <a:endParaRPr lang="en-US" altLang="zh-TW" sz="1400" i="1" dirty="0" smtClean="0">
              <a:solidFill>
                <a:schemeClr val="accent2"/>
              </a:solidFill>
              <a:ea typeface="新細明體" pitchFamily="18" charset="-120"/>
            </a:endParaRPr>
          </a:p>
          <a:p>
            <a:pPr lvl="1" eaLnBrk="1" hangingPunct="1"/>
            <a:r>
              <a:rPr lang="en-US" altLang="zh-TW" sz="1600" i="1" u="sng" dirty="0" smtClean="0">
                <a:ea typeface="新細明體" pitchFamily="18" charset="-120"/>
              </a:rPr>
              <a:t>Communication satellite</a:t>
            </a:r>
            <a:endParaRPr lang="en-US" altLang="zh-TW" sz="1600" u="sng" dirty="0" smtClean="0">
              <a:ea typeface="新細明體" pitchFamily="18" charset="-120"/>
            </a:endParaRPr>
          </a:p>
          <a:p>
            <a:pPr lvl="2" eaLnBrk="1" hangingPunct="1"/>
            <a:r>
              <a:rPr lang="en-US" altLang="zh-TW" sz="1400" dirty="0" smtClean="0">
                <a:ea typeface="新細明體" pitchFamily="18" charset="-120"/>
              </a:rPr>
              <a:t>Space station that receives microwave signals from earth-based stations, amplifies the signals, and broadcasts them back to other stations on earth</a:t>
            </a:r>
          </a:p>
          <a:p>
            <a:pPr eaLnBrk="1" hangingPunct="1"/>
            <a:endParaRPr lang="zh-TW" altLang="en-US" dirty="0" smtClean="0">
              <a:ea typeface="新細明體" pitchFamily="18" charset="-120"/>
            </a:endParaRPr>
          </a:p>
        </p:txBody>
      </p:sp>
      <p:pic>
        <p:nvPicPr>
          <p:cNvPr id="534533" name="Picture 5" descr="Fig09-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628775"/>
            <a:ext cx="31686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4534" name="Picture 6" descr="Fig09-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076700"/>
            <a:ext cx="29527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Rates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192786-54A9-4365-BC1B-7E7DD34A702B}" type="slidenum">
              <a:rPr lang="zh-TW" altLang="en-US" smtClean="0"/>
              <a:pPr>
                <a:defRPr/>
              </a:pPr>
              <a:t>16</a:t>
            </a:fld>
            <a:r>
              <a:rPr lang="en-US" altLang="zh-TW" smtClean="0"/>
              <a:t> </a:t>
            </a:r>
            <a:endParaRPr lang="en-US" altLang="zh-TW"/>
          </a:p>
        </p:txBody>
      </p:sp>
      <p:pic>
        <p:nvPicPr>
          <p:cNvPr id="6" name="Content Placeholder 6" descr="Fig9-3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928813"/>
            <a:ext cx="47974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9" descr="Fig9-3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0"/>
            <a:ext cx="36179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123AD3-FDCC-4DB0-9A64-C477C84AEB79}" type="slidenum">
              <a:rPr lang="zh-TW" altLang="en-US"/>
              <a:pPr>
                <a:defRPr/>
              </a:pPr>
              <a:t>17</a:t>
            </a:fld>
            <a:r>
              <a:rPr lang="en-US" altLang="zh-TW"/>
              <a:t> 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Network Card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7632700" cy="4968329"/>
          </a:xfrm>
        </p:spPr>
        <p:txBody>
          <a:bodyPr/>
          <a:lstStyle/>
          <a:p>
            <a:pPr marL="57150" indent="0" eaLnBrk="1" hangingPunct="1">
              <a:buNone/>
            </a:pPr>
            <a:r>
              <a:rPr lang="en-US" altLang="zh-TW" sz="2400" i="1" dirty="0" smtClean="0">
                <a:solidFill>
                  <a:srgbClr val="FF0066"/>
                </a:solidFill>
                <a:ea typeface="新細明體" pitchFamily="18" charset="-120"/>
              </a:rPr>
              <a:t>Network card </a:t>
            </a:r>
            <a:r>
              <a:rPr lang="en-US" altLang="zh-TW" sz="2400" dirty="0">
                <a:ea typeface="新細明體" pitchFamily="18" charset="-120"/>
              </a:rPr>
              <a:t>(</a:t>
            </a:r>
            <a:r>
              <a:rPr lang="en-US" altLang="zh-TW" sz="2400" dirty="0" smtClean="0">
                <a:ea typeface="新細明體" pitchFamily="18" charset="-120"/>
              </a:rPr>
              <a:t>called </a:t>
            </a:r>
            <a:r>
              <a:rPr lang="en-US" altLang="zh-TW" sz="2400" i="1" dirty="0">
                <a:ea typeface="新細明體" pitchFamily="18" charset="-120"/>
              </a:rPr>
              <a:t>Network Interface </a:t>
            </a:r>
            <a:r>
              <a:rPr lang="en-US" altLang="zh-TW" sz="2400" i="1" dirty="0" smtClean="0">
                <a:ea typeface="新細明體" pitchFamily="18" charset="-120"/>
              </a:rPr>
              <a:t>Card</a:t>
            </a:r>
            <a:r>
              <a:rPr lang="en-US" altLang="zh-TW" sz="2400" dirty="0" smtClean="0">
                <a:ea typeface="新細明體" pitchFamily="18" charset="-120"/>
              </a:rPr>
              <a:t>, NIC)</a:t>
            </a:r>
            <a:endParaRPr lang="en-US" altLang="zh-TW" sz="2400" i="1" dirty="0" smtClean="0">
              <a:solidFill>
                <a:srgbClr val="FF0066"/>
              </a:solidFill>
              <a:ea typeface="新細明體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Adapter card or PC card that enables computer </a:t>
            </a:r>
            <a:r>
              <a:rPr lang="en-US" altLang="zh-TW" dirty="0" smtClean="0">
                <a:ea typeface="新細明體" pitchFamily="18" charset="-120"/>
              </a:rPr>
              <a:t>or </a:t>
            </a:r>
            <a:r>
              <a:rPr lang="en-US" altLang="zh-TW" dirty="0" smtClean="0">
                <a:ea typeface="新細明體" pitchFamily="18" charset="-120"/>
              </a:rPr>
              <a:t>device to access </a:t>
            </a:r>
            <a:r>
              <a:rPr lang="en-US" altLang="zh-TW" dirty="0" smtClean="0">
                <a:ea typeface="新細明體" pitchFamily="18" charset="-120"/>
              </a:rPr>
              <a:t>network</a:t>
            </a:r>
          </a:p>
          <a:p>
            <a:pPr eaLnBrk="1" hangingPunct="1"/>
            <a:endParaRPr lang="en-US" altLang="zh-TW" dirty="0" smtClean="0">
              <a:ea typeface="新細明體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Each card has a </a:t>
            </a:r>
            <a:r>
              <a:rPr lang="en-US" altLang="zh-TW" u="sng" dirty="0" smtClean="0">
                <a:ea typeface="新細明體" pitchFamily="18" charset="-120"/>
              </a:rPr>
              <a:t>unique address </a:t>
            </a:r>
            <a:r>
              <a:rPr lang="en-US" altLang="zh-TW" i="1" dirty="0" smtClean="0">
                <a:solidFill>
                  <a:schemeClr val="accent2"/>
                </a:solidFill>
                <a:ea typeface="新細明體" pitchFamily="18" charset="-120"/>
              </a:rPr>
              <a:t>MAC </a:t>
            </a:r>
            <a:r>
              <a:rPr lang="en-US" altLang="zh-TW" dirty="0">
                <a:ea typeface="新細明體" pitchFamily="18" charset="-120"/>
              </a:rPr>
              <a:t>(Media Access Control) </a:t>
            </a:r>
            <a:r>
              <a:rPr lang="en-US" altLang="zh-TW" i="1" dirty="0" smtClean="0">
                <a:solidFill>
                  <a:schemeClr val="accent2"/>
                </a:solidFill>
                <a:ea typeface="新細明體" pitchFamily="18" charset="-120"/>
              </a:rPr>
              <a:t>address</a:t>
            </a:r>
            <a:r>
              <a:rPr lang="en-US" altLang="zh-TW" dirty="0" smtClean="0">
                <a:ea typeface="新細明體" pitchFamily="18" charset="-120"/>
              </a:rPr>
              <a:t>: used to identify the computer in </a:t>
            </a:r>
            <a:r>
              <a:rPr lang="en-US" altLang="zh-TW" dirty="0" smtClean="0">
                <a:ea typeface="新細明體" pitchFamily="18" charset="-120"/>
              </a:rPr>
              <a:t>networks</a:t>
            </a:r>
          </a:p>
          <a:p>
            <a:pPr eaLnBrk="1" hangingPunct="1"/>
            <a:endParaRPr lang="en-US" altLang="zh-TW" dirty="0" smtClean="0">
              <a:ea typeface="新細明體" pitchFamily="18" charset="-120"/>
            </a:endParaRPr>
          </a:p>
          <a:p>
            <a:r>
              <a:rPr lang="en-US" altLang="zh-TW" dirty="0" smtClean="0">
                <a:ea typeface="新細明體" pitchFamily="18" charset="-120"/>
              </a:rPr>
              <a:t>E.g. </a:t>
            </a:r>
            <a:r>
              <a:rPr lang="en-US" altLang="zh-TW" dirty="0" err="1" smtClean="0">
                <a:ea typeface="新細明體" pitchFamily="18" charset="-120"/>
              </a:rPr>
              <a:t>EtherNet</a:t>
            </a:r>
            <a:r>
              <a:rPr lang="en-US" altLang="zh-TW" dirty="0" smtClean="0">
                <a:ea typeface="新細明體" pitchFamily="18" charset="-120"/>
              </a:rPr>
              <a:t> card address is a typical example of MAC address. It is a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48-bits address </a:t>
            </a: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in the format of:</a:t>
            </a:r>
          </a:p>
          <a:p>
            <a:pPr>
              <a:buFontTx/>
              <a:buNone/>
            </a:pP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		0e: 3c: 24: 3a: 03: 06</a:t>
            </a:r>
          </a:p>
          <a:p>
            <a:pPr lvl="1">
              <a:buFontTx/>
              <a:buNone/>
            </a:pPr>
            <a:r>
              <a:rPr lang="en-US" altLang="zh-CN" dirty="0">
                <a:latin typeface="Times New Roman" pitchFamily="18" charset="0"/>
                <a:ea typeface="宋体" pitchFamily="2" charset="-122"/>
              </a:rPr>
              <a:t>     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IEEE allocates </a:t>
            </a:r>
            <a:r>
              <a:rPr lang="en-US" altLang="zh-CN" dirty="0" err="1" smtClean="0">
                <a:latin typeface="Times New Roman" pitchFamily="18" charset="0"/>
                <a:ea typeface="宋体" pitchFamily="2" charset="-122"/>
              </a:rPr>
              <a:t>EtherNet</a:t>
            </a:r>
            <a:r>
              <a:rPr lang="en-US" altLang="zh-CN" dirty="0" smtClean="0">
                <a:latin typeface="Times New Roman" pitchFamily="18" charset="0"/>
                <a:ea typeface="宋体" pitchFamily="2" charset="-122"/>
              </a:rPr>
              <a:t> addresses to all manufacturers to ensure the uniqueness of addresses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7CAE5C-C892-4EEF-914A-1DF99FFE6DD5}" type="slidenum">
              <a:rPr lang="zh-TW" altLang="en-US"/>
              <a:pPr>
                <a:defRPr/>
              </a:pPr>
              <a:t>18</a:t>
            </a:fld>
            <a:r>
              <a:rPr lang="en-US" altLang="zh-TW"/>
              <a:t>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536" y="1340768"/>
            <a:ext cx="7092280" cy="4031208"/>
          </a:xfrm>
          <a:noFill/>
        </p:spPr>
        <p:txBody>
          <a:bodyPr/>
          <a:lstStyle/>
          <a:p>
            <a:pPr lvl="1" eaLnBrk="1" hangingPunct="1"/>
            <a:r>
              <a:rPr lang="en-US" altLang="zh-TW" sz="2000" i="1" dirty="0" smtClean="0">
                <a:solidFill>
                  <a:srgbClr val="FF0066"/>
                </a:solidFill>
                <a:ea typeface="新細明體" pitchFamily="18" charset="-120"/>
              </a:rPr>
              <a:t>Wireless access point</a:t>
            </a:r>
          </a:p>
          <a:p>
            <a:pPr lvl="2" eaLnBrk="1" hangingPunct="1"/>
            <a:r>
              <a:rPr lang="en-US" altLang="zh-TW" sz="1800" dirty="0" smtClean="0">
                <a:ea typeface="新細明體" pitchFamily="18" charset="-120"/>
              </a:rPr>
              <a:t>Devices that transports data wirelessly to a wired network</a:t>
            </a:r>
          </a:p>
          <a:p>
            <a:pPr lvl="1" eaLnBrk="1" hangingPunct="1"/>
            <a:r>
              <a:rPr lang="en-US" altLang="zh-TW" sz="2000" i="1" dirty="0" smtClean="0">
                <a:solidFill>
                  <a:srgbClr val="FF0066"/>
                </a:solidFill>
                <a:ea typeface="新細明體" pitchFamily="18" charset="-120"/>
              </a:rPr>
              <a:t>Router</a:t>
            </a:r>
          </a:p>
          <a:p>
            <a:pPr lvl="2" eaLnBrk="1" hangingPunct="1"/>
            <a:r>
              <a:rPr lang="en-US" altLang="zh-TW" sz="1800" dirty="0" smtClean="0">
                <a:ea typeface="新細明體" pitchFamily="18" charset="-120"/>
              </a:rPr>
              <a:t>Devices that connect computers or other routers to route data to their correct destinations </a:t>
            </a:r>
            <a:r>
              <a:rPr lang="en-US" altLang="zh-TW" sz="1800" dirty="0">
                <a:ea typeface="新細明體" pitchFamily="18" charset="-120"/>
              </a:rPr>
              <a:t>i</a:t>
            </a:r>
            <a:r>
              <a:rPr lang="en-US" altLang="zh-TW" sz="1800" dirty="0" smtClean="0">
                <a:ea typeface="新細明體" pitchFamily="18" charset="-120"/>
              </a:rPr>
              <a:t>n the network</a:t>
            </a:r>
          </a:p>
          <a:p>
            <a:pPr lvl="2" eaLnBrk="1" hangingPunct="1"/>
            <a:r>
              <a:rPr lang="en-US" altLang="zh-TW" sz="1800" dirty="0" smtClean="0">
                <a:ea typeface="新細明體" pitchFamily="18" charset="-120"/>
              </a:rPr>
              <a:t>For smaller business and home networks, a router (or called </a:t>
            </a:r>
            <a:r>
              <a:rPr lang="en-US" altLang="zh-TW" sz="1800" i="1" dirty="0" smtClean="0">
                <a:solidFill>
                  <a:schemeClr val="accent2"/>
                </a:solidFill>
                <a:ea typeface="新細明體" pitchFamily="18" charset="-120"/>
              </a:rPr>
              <a:t>switch</a:t>
            </a:r>
            <a:r>
              <a:rPr lang="en-US" altLang="zh-TW" sz="1800" dirty="0" smtClean="0">
                <a:ea typeface="新細明體" pitchFamily="18" charset="-120"/>
              </a:rPr>
              <a:t> or </a:t>
            </a:r>
            <a:r>
              <a:rPr lang="en-US" altLang="zh-TW" sz="1800" i="1" dirty="0" smtClean="0">
                <a:solidFill>
                  <a:schemeClr val="accent2"/>
                </a:solidFill>
                <a:ea typeface="新細明體" pitchFamily="18" charset="-120"/>
              </a:rPr>
              <a:t>hub</a:t>
            </a:r>
            <a:r>
              <a:rPr lang="en-US" altLang="zh-TW" sz="1800" dirty="0" smtClean="0">
                <a:ea typeface="新細明體" pitchFamily="18" charset="-120"/>
              </a:rPr>
              <a:t>) allows multiple computers to share a single high-speed Internet connection through a cable modem or DSL modem</a:t>
            </a:r>
          </a:p>
          <a:p>
            <a:pPr lvl="2" eaLnBrk="1" hangingPunct="1"/>
            <a:r>
              <a:rPr lang="en-US" altLang="zh-TW" sz="1800" dirty="0" smtClean="0">
                <a:ea typeface="新細明體" pitchFamily="18" charset="-120"/>
              </a:rPr>
              <a:t>Many are protected by a hardware firewall</a:t>
            </a:r>
          </a:p>
        </p:txBody>
      </p:sp>
      <p:sp>
        <p:nvSpPr>
          <p:cNvPr id="16391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Communication Devices</a:t>
            </a:r>
          </a:p>
        </p:txBody>
      </p:sp>
      <p:pic>
        <p:nvPicPr>
          <p:cNvPr id="16392" name="Picture 17" descr="router-geostr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996952"/>
            <a:ext cx="1184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60" y="1052736"/>
            <a:ext cx="2448272" cy="1714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97152"/>
            <a:ext cx="5695952" cy="180223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8100392" y="1700808"/>
            <a:ext cx="576064" cy="504056"/>
          </a:xfrm>
          <a:prstGeom prst="ellipse">
            <a:avLst/>
          </a:prstGeom>
          <a:noFill/>
          <a:ln w="12700" cap="flat" cmpd="sng" algn="ctr">
            <a:solidFill>
              <a:schemeClr val="tx2">
                <a:alpha val="3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8144" y="5446241"/>
            <a:ext cx="1512168" cy="504056"/>
          </a:xfrm>
          <a:prstGeom prst="ellipse">
            <a:avLst/>
          </a:prstGeom>
          <a:noFill/>
          <a:ln w="12700" cap="flat" cmpd="sng" algn="ctr">
            <a:solidFill>
              <a:schemeClr val="tx2">
                <a:alpha val="3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915816" y="5446241"/>
            <a:ext cx="1512168" cy="504056"/>
          </a:xfrm>
          <a:prstGeom prst="ellipse">
            <a:avLst/>
          </a:prstGeom>
          <a:noFill/>
          <a:ln w="12700" cap="flat" cmpd="sng" algn="ctr">
            <a:solidFill>
              <a:schemeClr val="tx2">
                <a:alpha val="3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368FDD-99B3-41EB-BA7B-AFFAB953DECE}" type="slidenum">
              <a:rPr lang="zh-TW" altLang="en-US"/>
              <a:pPr>
                <a:defRPr/>
              </a:pPr>
              <a:t>19</a:t>
            </a:fld>
            <a:r>
              <a:rPr lang="en-US" altLang="zh-TW"/>
              <a:t> 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Types of Computer Networks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412875"/>
            <a:ext cx="6372225" cy="467995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Common types of networks</a:t>
            </a:r>
          </a:p>
          <a:p>
            <a:pPr lvl="1" eaLnBrk="1" hangingPunct="1"/>
            <a:r>
              <a:rPr lang="en-US" altLang="zh-TW" i="1" dirty="0" smtClean="0">
                <a:solidFill>
                  <a:srgbClr val="FF0066"/>
                </a:solidFill>
                <a:ea typeface="新細明體" pitchFamily="18" charset="-120"/>
              </a:rPr>
              <a:t>LAN</a:t>
            </a:r>
            <a:r>
              <a:rPr lang="en-US" altLang="zh-TW" dirty="0" smtClean="0">
                <a:ea typeface="新細明體" pitchFamily="18" charset="-120"/>
              </a:rPr>
              <a:t> (local area network)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Networks that are in local geographical areas, such as homes or office buildings 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connected using cables or wireless media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E.g., home network, CS department network in </a:t>
            </a:r>
            <a:r>
              <a:rPr lang="en-US" altLang="zh-TW" dirty="0" err="1" smtClean="0">
                <a:ea typeface="新細明體" pitchFamily="18" charset="-120"/>
              </a:rPr>
              <a:t>CityU</a:t>
            </a:r>
            <a:endParaRPr lang="en-US" altLang="zh-TW" dirty="0" smtClean="0">
              <a:ea typeface="新細明體" pitchFamily="18" charset="-120"/>
            </a:endParaRPr>
          </a:p>
          <a:p>
            <a:pPr marL="914400" lvl="2" indent="0" eaLnBrk="1" hangingPunct="1">
              <a:buNone/>
            </a:pPr>
            <a:endParaRPr lang="en-US" altLang="zh-TW" dirty="0" smtClean="0">
              <a:ea typeface="新細明體" pitchFamily="18" charset="-120"/>
            </a:endParaRPr>
          </a:p>
          <a:p>
            <a:pPr lvl="1" eaLnBrk="1" hangingPunct="1"/>
            <a:r>
              <a:rPr lang="en-US" altLang="zh-TW" i="1" dirty="0" smtClean="0">
                <a:solidFill>
                  <a:srgbClr val="FF0066"/>
                </a:solidFill>
                <a:ea typeface="新細明體" pitchFamily="18" charset="-120"/>
              </a:rPr>
              <a:t>WAN</a:t>
            </a:r>
            <a:r>
              <a:rPr lang="en-US" altLang="zh-TW" dirty="0" smtClean="0">
                <a:ea typeface="新細明體" pitchFamily="18" charset="-120"/>
              </a:rPr>
              <a:t> (wide area network)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Networks that cover a wide geographic area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Using long distance transmission media to link computers separated by a few or thousands of miles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Internet is the world's largest WAN</a:t>
            </a:r>
          </a:p>
        </p:txBody>
      </p:sp>
      <p:pic>
        <p:nvPicPr>
          <p:cNvPr id="550916" name="Picture 4" descr="Fig09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538" y="1484313"/>
            <a:ext cx="2506662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0917" name="Picture 5" descr="Fig09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3357563"/>
            <a:ext cx="26463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41FC78-ADBF-408F-9293-A9664EBE6D70}" type="slidenum">
              <a:rPr lang="zh-TW" altLang="en-US"/>
              <a:pPr>
                <a:defRPr/>
              </a:pPr>
              <a:t>2</a:t>
            </a:fld>
            <a:r>
              <a:rPr lang="en-US" altLang="zh-TW"/>
              <a:t> 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Objectives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Illustrate advantages of using a computer network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Discuss the purpose of the components required for successful communications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Illustrate how a stack of network protocol layers work together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Identify commonly used data transmission medium and communication devices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Differentiate between client-server and peer-to-peer networks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Name the most widely used LAN network communications standards</a:t>
            </a:r>
          </a:p>
          <a:p>
            <a:r>
              <a:rPr lang="en-US" altLang="zh-TW" dirty="0" smtClean="0">
                <a:ea typeface="新細明體" charset="-120"/>
              </a:rPr>
              <a:t>Draw a conceptual diagram illustrating the Internet backbone, NSP, ISP, and routers</a:t>
            </a:r>
          </a:p>
          <a:p>
            <a:r>
              <a:rPr lang="en-US" altLang="zh-TW" dirty="0" smtClean="0">
                <a:ea typeface="新細明體" charset="-120"/>
              </a:rPr>
              <a:t>List various options to access and connect to the Internet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6BDE6C-DCA7-43BF-B7B5-8A0200919B60}" type="slidenum">
              <a:rPr lang="zh-TW" altLang="en-US"/>
              <a:pPr>
                <a:defRPr/>
              </a:pPr>
              <a:t>20</a:t>
            </a:fld>
            <a:r>
              <a:rPr lang="en-US" altLang="zh-TW"/>
              <a:t> 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How Networks Are Architected/Structured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5256212"/>
          </a:xfrm>
        </p:spPr>
        <p:txBody>
          <a:bodyPr/>
          <a:lstStyle/>
          <a:p>
            <a:pPr eaLnBrk="1" hangingPunct="1"/>
            <a:r>
              <a:rPr lang="en-US" altLang="zh-TW" i="1" dirty="0" smtClean="0">
                <a:solidFill>
                  <a:schemeClr val="tx2"/>
                </a:solidFill>
                <a:ea typeface="新細明體" pitchFamily="18" charset="-120"/>
              </a:rPr>
              <a:t>Client-server network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Individual computers (called </a:t>
            </a:r>
            <a:r>
              <a:rPr lang="en-US" altLang="zh-TW" i="1" dirty="0" smtClean="0">
                <a:solidFill>
                  <a:schemeClr val="tx2"/>
                </a:solidFill>
                <a:ea typeface="新細明體" pitchFamily="18" charset="-120"/>
              </a:rPr>
              <a:t>client</a:t>
            </a:r>
            <a:r>
              <a:rPr lang="en-US" altLang="zh-TW" dirty="0" smtClean="0">
                <a:ea typeface="新細明體" pitchFamily="18" charset="-120"/>
              </a:rPr>
              <a:t>) are connected to a central computer (called </a:t>
            </a:r>
            <a:r>
              <a:rPr lang="en-US" altLang="zh-TW" i="1" dirty="0" smtClean="0">
                <a:solidFill>
                  <a:schemeClr val="tx2"/>
                </a:solidFill>
                <a:ea typeface="新細明體" pitchFamily="18" charset="-120"/>
              </a:rPr>
              <a:t>server</a:t>
            </a:r>
            <a:r>
              <a:rPr lang="en-US" altLang="zh-TW" dirty="0" smtClean="0">
                <a:ea typeface="新細明體" pitchFamily="18" charset="-120"/>
              </a:rPr>
              <a:t>)</a:t>
            </a:r>
          </a:p>
          <a:p>
            <a:pPr lvl="1" eaLnBrk="1" hangingPunct="1"/>
            <a:r>
              <a:rPr lang="en-US" altLang="zh-TW" dirty="0">
                <a:ea typeface="新細明體" pitchFamily="18" charset="-120"/>
              </a:rPr>
              <a:t>Clients </a:t>
            </a:r>
            <a:r>
              <a:rPr lang="en-US" altLang="zh-TW" i="1" dirty="0">
                <a:ea typeface="新細明體" pitchFamily="18" charset="-120"/>
              </a:rPr>
              <a:t>request</a:t>
            </a:r>
            <a:r>
              <a:rPr lang="en-US" altLang="zh-TW" dirty="0">
                <a:ea typeface="新細明體" pitchFamily="18" charset="-120"/>
              </a:rPr>
              <a:t> for services whereas servers provide services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The clients can access programs or files stored on the server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E.g., application server, file server, print server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Server and client computers install different software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Domain name server (DNS)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File server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FTP server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Web server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Email server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Print server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Database server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Network server</a:t>
            </a:r>
          </a:p>
        </p:txBody>
      </p:sp>
      <p:pic>
        <p:nvPicPr>
          <p:cNvPr id="497670" name="Picture 6" descr="10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292600"/>
            <a:ext cx="45481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7CF4D-9956-414B-A262-A6D42F9C99AA}" type="slidenum">
              <a:rPr lang="zh-TW" altLang="en-US"/>
              <a:pPr>
                <a:defRPr/>
              </a:pPr>
              <a:t>21</a:t>
            </a:fld>
            <a:r>
              <a:rPr lang="en-US" altLang="zh-TW"/>
              <a:t> 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i="1" dirty="0" smtClean="0">
                <a:solidFill>
                  <a:schemeClr val="tx2"/>
                </a:solidFill>
                <a:ea typeface="新細明體" pitchFamily="18" charset="-120"/>
              </a:rPr>
              <a:t>Peer-to-peer networks</a:t>
            </a:r>
            <a:r>
              <a:rPr lang="en-US" altLang="zh-TW" dirty="0" smtClean="0">
                <a:ea typeface="新細明體" pitchFamily="18" charset="-120"/>
              </a:rPr>
              <a:t> (P2P)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Every computer, called </a:t>
            </a:r>
            <a:r>
              <a:rPr lang="en-US" altLang="zh-TW" i="1" dirty="0" smtClean="0">
                <a:solidFill>
                  <a:srgbClr val="FF0066"/>
                </a:solidFill>
                <a:ea typeface="新細明體" pitchFamily="18" charset="-120"/>
              </a:rPr>
              <a:t>peer</a:t>
            </a:r>
            <a:r>
              <a:rPr lang="en-US" altLang="zh-TW" dirty="0" smtClean="0">
                <a:ea typeface="新細明體" pitchFamily="18" charset="-120"/>
              </a:rPr>
              <a:t>, is connected directly or indirectly to other peers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Each computer provides its own </a:t>
            </a:r>
            <a:r>
              <a:rPr lang="en-US" altLang="zh-TW" dirty="0">
                <a:ea typeface="新細明體" pitchFamily="18" charset="-120"/>
              </a:rPr>
              <a:t>resources to other </a:t>
            </a:r>
            <a:r>
              <a:rPr lang="en-US" altLang="zh-TW" dirty="0" smtClean="0">
                <a:ea typeface="新細明體" pitchFamily="18" charset="-120"/>
              </a:rPr>
              <a:t>computers, and  in the mean time can access resources of other computers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All computers need to run the same P2P software (protocol). E.g., </a:t>
            </a:r>
            <a:r>
              <a:rPr lang="en-US" altLang="zh-TW" dirty="0" err="1" smtClean="0">
                <a:ea typeface="新細明體" pitchFamily="18" charset="-120"/>
              </a:rPr>
              <a:t>BitTorrent</a:t>
            </a:r>
            <a:r>
              <a:rPr lang="en-US" altLang="zh-TW" dirty="0" smtClean="0">
                <a:ea typeface="新細明體" pitchFamily="18" charset="-120"/>
              </a:rPr>
              <a:t> is one of the most commonly used P2P protocols</a:t>
            </a:r>
          </a:p>
          <a:p>
            <a:pPr eaLnBrk="1" hangingPunct="1"/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6429375" y="6553200"/>
            <a:ext cx="212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 b="0">
                <a:solidFill>
                  <a:schemeClr val="bg2"/>
                </a:solidFill>
                <a:ea typeface="新細明體" pitchFamily="18" charset="-120"/>
              </a:rPr>
              <a:t>Details in reference [5]</a:t>
            </a:r>
          </a:p>
        </p:txBody>
      </p:sp>
      <p:pic>
        <p:nvPicPr>
          <p:cNvPr id="19463" name="Picture 11" descr="Image:P2P-network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4492625"/>
            <a:ext cx="173513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A diagram of a server-based computer network.">
            <a:hlinkClick r:id="rId5" tooltip="A diagram of a server-based computer network.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275138"/>
            <a:ext cx="1735137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ig9-15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122738"/>
            <a:ext cx="2214563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How Networks Are Architected/Structured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D29BCF-B8D4-49E0-9690-4E1147ADDB46}" type="slidenum">
              <a:rPr lang="zh-TW" altLang="en-US"/>
              <a:pPr>
                <a:defRPr/>
              </a:pPr>
              <a:t>22</a:t>
            </a:fld>
            <a:r>
              <a:rPr lang="en-US" altLang="zh-TW"/>
              <a:t> 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Network Classification Summary</a:t>
            </a:r>
          </a:p>
        </p:txBody>
      </p:sp>
      <p:graphicFrame>
        <p:nvGraphicFramePr>
          <p:cNvPr id="530475" name="Group 43"/>
          <p:cNvGraphicFramePr>
            <a:graphicFrameLocks noGrp="1"/>
          </p:cNvGraphicFramePr>
          <p:nvPr/>
        </p:nvGraphicFramePr>
        <p:xfrm>
          <a:off x="755650" y="1628775"/>
          <a:ext cx="7696200" cy="3519488"/>
        </p:xfrm>
        <a:graphic>
          <a:graphicData uri="http://schemas.openxmlformats.org/drawingml/2006/table">
            <a:tbl>
              <a:tblPr/>
              <a:tblGrid>
                <a:gridCol w="1905000"/>
                <a:gridCol w="2794000"/>
                <a:gridCol w="29972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Geographical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Area where network devices are located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LAN, WAN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Structural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Hierarchy of devices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Client/Server, P2P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Transmission Media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Technologies for cables and signals that carry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twisted-pair, coaxial, or fiber-optic cable; radio frequency; microwaves; infrared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Bandwidth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Capacity of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新細明體" charset="-120"/>
                        </a:rPr>
                        <a:t>Broadband, narrowband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184811-0205-4287-8BC5-5D2371240031}" type="slidenum">
              <a:rPr lang="zh-TW" altLang="en-US"/>
              <a:pPr/>
              <a:t>23</a:t>
            </a:fld>
            <a:r>
              <a:rPr lang="en-US" altLang="zh-TW"/>
              <a:t> </a:t>
            </a:r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What is the Internet?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i="1" dirty="0">
                <a:solidFill>
                  <a:schemeClr val="tx2"/>
                </a:solidFill>
                <a:ea typeface="新細明體" charset="-120"/>
              </a:rPr>
              <a:t>The Internet</a:t>
            </a:r>
            <a:r>
              <a:rPr lang="en-US" altLang="zh-TW" dirty="0">
                <a:ea typeface="新細明體" charset="-120"/>
              </a:rPr>
              <a:t> is </a:t>
            </a:r>
            <a:r>
              <a:rPr lang="en-US" altLang="zh-TW" u="sng" dirty="0">
                <a:ea typeface="新細明體" charset="-120"/>
              </a:rPr>
              <a:t>an interconnected network</a:t>
            </a:r>
            <a:r>
              <a:rPr lang="en-US" altLang="zh-TW" dirty="0">
                <a:ea typeface="新細明體" charset="-120"/>
              </a:rPr>
              <a:t> of thousands of local, regional, national and international networks</a:t>
            </a:r>
          </a:p>
          <a:p>
            <a:pPr>
              <a:buFont typeface="Wingdings" pitchFamily="2" charset="2"/>
              <a:buNone/>
            </a:pPr>
            <a:endParaRPr lang="en-US" altLang="zh-TW" dirty="0">
              <a:solidFill>
                <a:schemeClr val="accent2"/>
              </a:solidFill>
              <a:ea typeface="新細明體" charset="-120"/>
            </a:endParaRPr>
          </a:p>
          <a:p>
            <a:pPr>
              <a:buFont typeface="Wingdings" pitchFamily="2" charset="2"/>
              <a:buNone/>
            </a:pPr>
            <a:endParaRPr lang="en-US" altLang="zh-TW" dirty="0">
              <a:solidFill>
                <a:schemeClr val="accent2"/>
              </a:solidFill>
              <a:ea typeface="新細明體" charset="-120"/>
            </a:endParaRPr>
          </a:p>
          <a:p>
            <a:pPr>
              <a:buFont typeface="Wingdings" pitchFamily="2" charset="2"/>
              <a:buNone/>
            </a:pPr>
            <a:endParaRPr lang="en-US" altLang="zh-TW" dirty="0">
              <a:solidFill>
                <a:schemeClr val="accent2"/>
              </a:solidFill>
              <a:ea typeface="新細明體" charset="-120"/>
            </a:endParaRPr>
          </a:p>
          <a:p>
            <a:pPr>
              <a:buFont typeface="Wingdings" pitchFamily="2" charset="2"/>
              <a:buNone/>
            </a:pPr>
            <a:endParaRPr lang="en-US" altLang="zh-TW" dirty="0">
              <a:solidFill>
                <a:schemeClr val="accent2"/>
              </a:solidFill>
              <a:ea typeface="新細明體" charset="-120"/>
            </a:endParaRPr>
          </a:p>
          <a:p>
            <a:pPr>
              <a:buFont typeface="Wingdings" pitchFamily="2" charset="2"/>
              <a:buNone/>
            </a:pPr>
            <a:endParaRPr lang="en-US" altLang="zh-TW" dirty="0" smtClean="0">
              <a:solidFill>
                <a:schemeClr val="accent2"/>
              </a:solidFill>
              <a:ea typeface="新細明體" charset="-120"/>
            </a:endParaRPr>
          </a:p>
          <a:p>
            <a:pPr>
              <a:buFont typeface="Wingdings" pitchFamily="2" charset="2"/>
              <a:buNone/>
            </a:pPr>
            <a:endParaRPr lang="en-US" altLang="zh-TW" dirty="0" smtClean="0">
              <a:solidFill>
                <a:schemeClr val="accent2"/>
              </a:solidFill>
              <a:ea typeface="新細明體" charset="-120"/>
            </a:endParaRPr>
          </a:p>
          <a:p>
            <a:pPr>
              <a:buFont typeface="Wingdings" pitchFamily="2" charset="2"/>
              <a:buNone/>
            </a:pPr>
            <a:endParaRPr lang="en-US" altLang="zh-TW" dirty="0">
              <a:solidFill>
                <a:schemeClr val="accent2"/>
              </a:solidFill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Connects computers to almost every country in the world</a:t>
            </a:r>
          </a:p>
          <a:p>
            <a:pPr lvl="1"/>
            <a:r>
              <a:rPr lang="en-US" altLang="zh-TW" dirty="0">
                <a:ea typeface="新細明體" charset="-120"/>
              </a:rPr>
              <a:t>Growing too fast to measure its growth</a:t>
            </a:r>
          </a:p>
          <a:p>
            <a:pPr lvl="1"/>
            <a:r>
              <a:rPr lang="en-US" altLang="zh-TW" dirty="0">
                <a:ea typeface="新細明體" charset="-120"/>
              </a:rPr>
              <a:t>Too decentralized to quantify</a:t>
            </a:r>
          </a:p>
          <a:p>
            <a:pPr lvl="1"/>
            <a:r>
              <a:rPr lang="en-US" altLang="zh-TW" dirty="0">
                <a:ea typeface="新細明體" charset="-120"/>
              </a:rPr>
              <a:t>A network with no hard boundaries</a:t>
            </a:r>
            <a:endParaRPr lang="en-US" altLang="zh-TW" dirty="0">
              <a:solidFill>
                <a:schemeClr val="accent2"/>
              </a:solidFill>
              <a:ea typeface="新細明體" charset="-120"/>
            </a:endParaRPr>
          </a:p>
        </p:txBody>
      </p:sp>
      <p:pic>
        <p:nvPicPr>
          <p:cNvPr id="556036" name="Picture 4" descr="intern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205038"/>
            <a:ext cx="3598862" cy="2282825"/>
          </a:xfrm>
          <a:prstGeom prst="rect">
            <a:avLst/>
          </a:prstGeom>
          <a:noFill/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9861F-67B8-4482-819C-45F9C7AA6207}" type="slidenum">
              <a:rPr lang="zh-TW" altLang="en-US"/>
              <a:pPr/>
              <a:t>24</a:t>
            </a:fld>
            <a:r>
              <a:rPr lang="en-US" altLang="zh-TW"/>
              <a:t> </a:t>
            </a: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Internet Infrastructure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Internet has the </a:t>
            </a:r>
            <a:r>
              <a:rPr lang="en-US" altLang="zh-TW" i="1" dirty="0" smtClean="0">
                <a:solidFill>
                  <a:schemeClr val="accent2"/>
                </a:solidFill>
                <a:ea typeface="新細明體" charset="-120"/>
              </a:rPr>
              <a:t>Internet backbone </a:t>
            </a:r>
            <a:r>
              <a:rPr lang="en-US" altLang="zh-TW" dirty="0" smtClean="0">
                <a:ea typeface="新細明體" charset="-120"/>
              </a:rPr>
              <a:t>to interconnect all regional networks</a:t>
            </a:r>
            <a:endParaRPr lang="en-US" altLang="zh-TW" i="1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The Internet backbone consists of high-speed fiber-optic links connecting high-capacity routers or communication satellites</a:t>
            </a:r>
            <a:endParaRPr lang="en-US" altLang="zh-TW" sz="2000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Constructed and maintained by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NSP  </a:t>
            </a:r>
            <a:r>
              <a:rPr lang="en-US" altLang="zh-TW" dirty="0">
                <a:ea typeface="新細明體" charset="-120"/>
              </a:rPr>
              <a:t>(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Network Service Providers</a:t>
            </a:r>
            <a:r>
              <a:rPr lang="en-US" altLang="zh-TW" dirty="0">
                <a:ea typeface="新細明體" charset="-120"/>
              </a:rPr>
              <a:t>), usually major telecommunication companies or governments</a:t>
            </a:r>
          </a:p>
          <a:p>
            <a:endParaRPr lang="en-US" altLang="zh-TW" dirty="0" smtClean="0">
              <a:ea typeface="新細明體" charset="-120"/>
            </a:endParaRPr>
          </a:p>
          <a:p>
            <a:r>
              <a:rPr lang="en-US" altLang="zh-TW" dirty="0" smtClean="0">
                <a:ea typeface="新細明體" charset="-120"/>
              </a:rPr>
              <a:t>Besides </a:t>
            </a:r>
            <a:r>
              <a:rPr lang="en-US" altLang="zh-TW" dirty="0">
                <a:ea typeface="新細明體" charset="-120"/>
              </a:rPr>
              <a:t>the backbone, the Internet also contains regional and local communication links such as local telephone systems, cable television lines, mobile phone systems, and satellite dishes</a:t>
            </a:r>
          </a:p>
          <a:p>
            <a:pPr lvl="1"/>
            <a:r>
              <a:rPr lang="en-US" altLang="zh-TW" dirty="0">
                <a:ea typeface="新細明體" charset="-120"/>
              </a:rPr>
              <a:t>Constructed and maintained by 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ISP </a:t>
            </a:r>
            <a:r>
              <a:rPr lang="en-US" altLang="zh-TW" dirty="0">
                <a:ea typeface="新細明體" charset="-120"/>
              </a:rPr>
              <a:t>(</a:t>
            </a:r>
            <a:r>
              <a:rPr lang="en-US" altLang="zh-TW" i="1" dirty="0">
                <a:solidFill>
                  <a:schemeClr val="accent2"/>
                </a:solidFill>
                <a:ea typeface="新細明體" charset="-120"/>
              </a:rPr>
              <a:t>Internet Service Providers</a:t>
            </a:r>
            <a:r>
              <a:rPr lang="en-US" altLang="zh-TW" dirty="0">
                <a:ea typeface="新細明體" charset="-120"/>
              </a:rPr>
              <a:t>), usually regional or local telecommunication companies or cable television companies</a:t>
            </a:r>
            <a:endParaRPr lang="en-US" altLang="zh-TW" i="1" dirty="0">
              <a:solidFill>
                <a:schemeClr val="accent2"/>
              </a:solidFill>
              <a:ea typeface="新細明體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Internet Infrastructure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zh-TW" sz="2000" dirty="0">
                <a:ea typeface="新細明體" charset="-120"/>
              </a:rPr>
              <a:t>Large ISPs connect directly to NSP backbone routers to gain backbone access</a:t>
            </a:r>
          </a:p>
          <a:p>
            <a:r>
              <a:rPr lang="en-US" altLang="zh-TW" sz="2000" dirty="0">
                <a:ea typeface="新細明體" charset="-120"/>
              </a:rPr>
              <a:t>Smaller ISPs typically connect to a larger ISP routers to gain Internet access</a:t>
            </a:r>
          </a:p>
          <a:p>
            <a:r>
              <a:rPr lang="en-US" altLang="zh-TW" sz="2000" dirty="0">
                <a:ea typeface="新細明體" charset="-120"/>
              </a:rPr>
              <a:t>End users </a:t>
            </a:r>
            <a:r>
              <a:rPr lang="en-US" altLang="zh-TW" sz="2000" dirty="0" smtClean="0">
                <a:ea typeface="新細明體" charset="-120"/>
              </a:rPr>
              <a:t>connect their computers </a:t>
            </a:r>
            <a:r>
              <a:rPr lang="en-US" altLang="zh-TW" sz="2000" dirty="0">
                <a:ea typeface="新細明體" charset="-120"/>
              </a:rPr>
              <a:t>to ISP cables to gain Internet access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9AFE4-2A4E-4178-A6DF-30F7F2127E3F}" type="slidenum">
              <a:rPr lang="zh-TW" altLang="en-US"/>
              <a:pPr/>
              <a:t>25</a:t>
            </a:fld>
            <a:r>
              <a:rPr lang="en-US" altLang="zh-TW"/>
              <a:t>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pic>
        <p:nvPicPr>
          <p:cNvPr id="50075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5143500" cy="32289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 bwMode="auto">
          <a:xfrm>
            <a:off x="5292080" y="5157192"/>
            <a:ext cx="2808312" cy="1356767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home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203848" y="5301208"/>
            <a:ext cx="1584176" cy="1228085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28C5B0-1E65-4729-B06D-BE4982D9022A}" type="slidenum">
              <a:rPr lang="zh-TW" altLang="en-US"/>
              <a:pPr/>
              <a:t>26</a:t>
            </a:fld>
            <a:r>
              <a:rPr lang="en-US" altLang="zh-TW"/>
              <a:t> </a:t>
            </a:r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60350"/>
            <a:ext cx="5614988" cy="1143000"/>
          </a:xfrm>
        </p:spPr>
        <p:txBody>
          <a:bodyPr/>
          <a:lstStyle/>
          <a:p>
            <a:r>
              <a:rPr lang="en-US" altLang="zh-TW" sz="3200" dirty="0">
                <a:ea typeface="新細明體" charset="-120"/>
              </a:rPr>
              <a:t>How your request is sent over the Internet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484313"/>
            <a:ext cx="5038725" cy="4968875"/>
          </a:xfrm>
        </p:spPr>
        <p:txBody>
          <a:bodyPr/>
          <a:lstStyle/>
          <a:p>
            <a:r>
              <a:rPr lang="en-US" altLang="zh-TW" sz="1800" dirty="0">
                <a:ea typeface="新細明體" charset="-120"/>
              </a:rPr>
              <a:t>Step 1 - your computer requests information through either wired or wireless connection to the ISP</a:t>
            </a:r>
          </a:p>
          <a:p>
            <a:r>
              <a:rPr lang="en-US" altLang="zh-TW" sz="1800" dirty="0">
                <a:ea typeface="新細明體" charset="-120"/>
              </a:rPr>
              <a:t>Step 2 - when the request leaves the ISP, it travels over </a:t>
            </a:r>
            <a:r>
              <a:rPr lang="en-US" altLang="zh-TW" sz="1800" dirty="0" smtClean="0">
                <a:ea typeface="新細明體" charset="-120"/>
              </a:rPr>
              <a:t>T1 </a:t>
            </a:r>
            <a:r>
              <a:rPr lang="en-US" altLang="zh-TW" sz="1800" dirty="0">
                <a:ea typeface="新細明體" charset="-120"/>
              </a:rPr>
              <a:t>lines, and possibly microwave stations, earth-based stations, and communication satellites, until it reaches the Internet backbone provided by the NSP</a:t>
            </a:r>
          </a:p>
          <a:p>
            <a:r>
              <a:rPr lang="en-US" altLang="zh-TW" sz="1800" dirty="0">
                <a:ea typeface="新細明體" charset="-120"/>
              </a:rPr>
              <a:t>Step 3 - the request travels over dedicated high-speed </a:t>
            </a:r>
            <a:r>
              <a:rPr lang="en-US" altLang="zh-TW" sz="1800" dirty="0" smtClean="0">
                <a:ea typeface="新細明體" charset="-120"/>
              </a:rPr>
              <a:t>lines </a:t>
            </a:r>
            <a:r>
              <a:rPr lang="en-US" altLang="zh-TW" sz="1800" dirty="0">
                <a:ea typeface="新細明體" charset="-120"/>
              </a:rPr>
              <a:t>along the Internet </a:t>
            </a:r>
            <a:r>
              <a:rPr lang="en-US" altLang="zh-TW" sz="1800" dirty="0" smtClean="0">
                <a:ea typeface="新細明體" charset="-120"/>
              </a:rPr>
              <a:t>backbone (T3 lines)</a:t>
            </a:r>
            <a:endParaRPr lang="en-US" altLang="zh-TW" sz="1800" dirty="0">
              <a:ea typeface="新細明體" charset="-120"/>
            </a:endParaRPr>
          </a:p>
          <a:p>
            <a:r>
              <a:rPr lang="en-US" altLang="zh-TW" sz="1800" dirty="0">
                <a:ea typeface="新細明體" charset="-120"/>
              </a:rPr>
              <a:t>Step 4 - the request reaches the ISP of the destination network server</a:t>
            </a:r>
          </a:p>
          <a:p>
            <a:r>
              <a:rPr lang="en-US" altLang="zh-TW" sz="1800" dirty="0">
                <a:ea typeface="新細明體" charset="-120"/>
              </a:rPr>
              <a:t>Step 5 - from the ISP, the request then travels over telephone lines or other transmission media until it reaches the destination network server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  <p:pic>
        <p:nvPicPr>
          <p:cNvPr id="546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250451"/>
            <a:ext cx="3024336" cy="64669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1640" y="90872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432" y="57332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012" y="348391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ISP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47251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ISP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333786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SP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51890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SP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DA9DC-F22C-4C26-9440-78715968736D}" type="slidenum">
              <a:rPr lang="zh-TW" altLang="en-US"/>
              <a:pPr/>
              <a:t>27</a:t>
            </a:fld>
            <a:r>
              <a:rPr lang="en-US" altLang="zh-TW"/>
              <a:t> </a:t>
            </a:r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  <a:noFill/>
        </p:spPr>
        <p:txBody>
          <a:bodyPr/>
          <a:lstStyle/>
          <a:p>
            <a:r>
              <a:rPr lang="en-US" altLang="zh-TW">
                <a:ea typeface="新細明體" charset="-120"/>
              </a:rPr>
              <a:t>Internet Access Options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340768"/>
            <a:ext cx="7772400" cy="5256584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Dial-up connections</a:t>
            </a:r>
          </a:p>
          <a:p>
            <a:pPr lvl="1"/>
            <a:r>
              <a:rPr lang="en-US" altLang="zh-TW" dirty="0">
                <a:ea typeface="新細明體" charset="-120"/>
              </a:rPr>
              <a:t>Use standard telephone lines + a modem</a:t>
            </a:r>
          </a:p>
          <a:p>
            <a:pPr lvl="1"/>
            <a:r>
              <a:rPr lang="en-US" altLang="zh-TW" dirty="0">
                <a:ea typeface="新細明體" charset="-120"/>
              </a:rPr>
              <a:t>Bandwidth is up to 56 </a:t>
            </a:r>
            <a:r>
              <a:rPr lang="en-US" altLang="zh-TW" dirty="0" smtClean="0">
                <a:ea typeface="新細明體" charset="-120"/>
              </a:rPr>
              <a:t>Kbps</a:t>
            </a:r>
          </a:p>
          <a:p>
            <a:pPr lvl="1"/>
            <a:r>
              <a:rPr lang="en-US" altLang="zh-TW" dirty="0" smtClean="0">
                <a:ea typeface="新細明體" charset="-120"/>
              </a:rPr>
              <a:t>Converts signals between analog and digital</a:t>
            </a:r>
            <a:endParaRPr lang="en-US" altLang="zh-TW" dirty="0">
              <a:ea typeface="新細明體" charset="-120"/>
            </a:endParaRPr>
          </a:p>
          <a:p>
            <a:r>
              <a:rPr lang="en-US" altLang="zh-TW" dirty="0">
                <a:ea typeface="新細明體" charset="-120"/>
              </a:rPr>
              <a:t>ISDN and DSL connections</a:t>
            </a:r>
          </a:p>
          <a:p>
            <a:pPr lvl="1"/>
            <a:r>
              <a:rPr lang="en-US" altLang="zh-TW" dirty="0">
                <a:ea typeface="新細明體" charset="-120"/>
              </a:rPr>
              <a:t>Use standard telephone lines + ISDN/DSL modem + a NIC card</a:t>
            </a:r>
          </a:p>
          <a:p>
            <a:pPr lvl="1"/>
            <a:r>
              <a:rPr lang="en-US" altLang="zh-TW" dirty="0">
                <a:ea typeface="新細明體" charset="-120"/>
              </a:rPr>
              <a:t>ISDN bandwidth is up to 128 Kbps</a:t>
            </a:r>
          </a:p>
          <a:p>
            <a:pPr lvl="1"/>
            <a:r>
              <a:rPr lang="en-US" altLang="zh-TW" dirty="0">
                <a:ea typeface="新細明體" charset="-120"/>
              </a:rPr>
              <a:t>DSL bandwidth is up to 1.5 Mbps</a:t>
            </a:r>
          </a:p>
          <a:p>
            <a:r>
              <a:rPr lang="en-US" altLang="zh-TW" dirty="0">
                <a:ea typeface="新細明體" charset="-120"/>
              </a:rPr>
              <a:t>Cable connections</a:t>
            </a:r>
          </a:p>
          <a:p>
            <a:pPr lvl="1"/>
            <a:r>
              <a:rPr lang="en-US" altLang="zh-TW" dirty="0">
                <a:ea typeface="新細明體" charset="-120"/>
              </a:rPr>
              <a:t>Available from telephone companies, cable TV services, networking companies, or satellite service providers</a:t>
            </a:r>
          </a:p>
          <a:p>
            <a:pPr lvl="1"/>
            <a:r>
              <a:rPr lang="en-US" altLang="zh-TW" dirty="0">
                <a:ea typeface="新細明體" charset="-120"/>
              </a:rPr>
              <a:t>Coaxial cable line + a cable modem + a NIC card</a:t>
            </a:r>
          </a:p>
          <a:p>
            <a:pPr lvl="1"/>
            <a:r>
              <a:rPr lang="en-US" altLang="zh-TW" dirty="0">
                <a:ea typeface="新細明體" charset="-120"/>
              </a:rPr>
              <a:t>Bandwidth is up to 1.5 Mbps</a:t>
            </a:r>
          </a:p>
          <a:p>
            <a:r>
              <a:rPr lang="en-US" altLang="zh-TW" dirty="0">
                <a:ea typeface="新細明體" charset="-120"/>
              </a:rPr>
              <a:t>Others include</a:t>
            </a:r>
            <a:r>
              <a:rPr lang="en-US" altLang="zh-TW" dirty="0" smtClean="0">
                <a:ea typeface="新細明體" charset="-120"/>
              </a:rPr>
              <a:t>: cellular services, satellite connection services</a:t>
            </a:r>
            <a:endParaRPr lang="en-US" altLang="zh-TW" dirty="0">
              <a:ea typeface="新細明體" charset="-120"/>
            </a:endParaRPr>
          </a:p>
        </p:txBody>
      </p:sp>
      <p:pic>
        <p:nvPicPr>
          <p:cNvPr id="524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645024"/>
            <a:ext cx="1857375" cy="666750"/>
          </a:xfrm>
          <a:prstGeom prst="rect">
            <a:avLst/>
          </a:prstGeom>
          <a:noFill/>
        </p:spPr>
      </p:pic>
      <p:pic>
        <p:nvPicPr>
          <p:cNvPr id="524293" name="Picture 5" descr="Cable%2520Mode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4725144"/>
            <a:ext cx="957262" cy="1368425"/>
          </a:xfrm>
          <a:prstGeom prst="rect">
            <a:avLst/>
          </a:prstGeom>
          <a:noFill/>
        </p:spPr>
      </p:pic>
      <p:pic>
        <p:nvPicPr>
          <p:cNvPr id="524297" name="Picture 9" descr="Moto Mode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1341438"/>
            <a:ext cx="1312862" cy="1312862"/>
          </a:xfrm>
          <a:prstGeom prst="rect">
            <a:avLst/>
          </a:prstGeom>
          <a:noFill/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84168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732EED-8921-4ABD-ABBF-C44A43CFF537}" type="slidenum">
              <a:rPr lang="zh-TW" altLang="en-US"/>
              <a:pPr/>
              <a:t>28</a:t>
            </a:fld>
            <a:r>
              <a:rPr lang="en-US" altLang="zh-TW"/>
              <a:t> </a:t>
            </a:r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Dial-up Connections</a:t>
            </a:r>
            <a:endParaRPr lang="zh-TW" altLang="en-US">
              <a:ea typeface="宋体" pitchFamily="2" charset="-122"/>
            </a:endParaRP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A dial-up connection is a fixed Internet connection that uses a voice-band modem and telephone lines to transport data between your computer and your ISP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A voice-band modem converts the digital signals from your computer into analog signals that can travel over telephone lines</a:t>
            </a:r>
          </a:p>
          <a:p>
            <a:pPr lvl="1"/>
            <a:endParaRPr lang="zh-TW" altLang="en-US" dirty="0">
              <a:ea typeface="宋体" pitchFamily="2" charset="-122"/>
            </a:endParaRPr>
          </a:p>
        </p:txBody>
      </p:sp>
      <p:pic>
        <p:nvPicPr>
          <p:cNvPr id="560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429000"/>
            <a:ext cx="7812088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092861-C0BD-4D35-A18C-A1DD1E080B18}" type="slidenum">
              <a:rPr lang="zh-TW" altLang="en-US"/>
              <a:pPr/>
              <a:t>29</a:t>
            </a:fld>
            <a:r>
              <a:rPr lang="en-US" altLang="zh-TW"/>
              <a:t> </a:t>
            </a:r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ISDN or DSL</a:t>
            </a:r>
            <a:endParaRPr lang="zh-TW" altLang="en-US">
              <a:ea typeface="宋体" pitchFamily="2" charset="-122"/>
            </a:endParaRP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High-speed, digital, always-on Internet access technology that runs over standard phone lines</a:t>
            </a:r>
            <a:endParaRPr lang="zh-TW" altLang="en-US" dirty="0">
              <a:ea typeface="宋体" pitchFamily="2" charset="-122"/>
            </a:endParaRPr>
          </a:p>
        </p:txBody>
      </p:sp>
      <p:pic>
        <p:nvPicPr>
          <p:cNvPr id="561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0" y="2624138"/>
            <a:ext cx="459263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1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6" y="1963296"/>
            <a:ext cx="2230438" cy="412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1116013" y="4724400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800" dirty="0">
                <a:latin typeface="Cambria" pitchFamily="18" charset="0"/>
                <a:ea typeface="宋体" pitchFamily="2" charset="-122"/>
              </a:rPr>
              <a:t>Since all voice conversations take place below 4 KHz, the low-pass (LP) filters are built to block everything above 4 KHz, preventing the data signals from interfering with standard telephone calls.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E75BE3-DB93-446B-98EF-464AF0CA45E2}" type="slidenum">
              <a:rPr lang="zh-TW" altLang="en-US"/>
              <a:pPr>
                <a:defRPr/>
              </a:pPr>
              <a:t>3</a:t>
            </a:fld>
            <a:r>
              <a:rPr lang="en-US" altLang="zh-TW"/>
              <a:t> 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Networks and Communications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68153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Computer </a:t>
            </a:r>
            <a:r>
              <a:rPr lang="en-US" altLang="zh-TW" i="1" dirty="0" smtClean="0">
                <a:solidFill>
                  <a:srgbClr val="FF0066"/>
                </a:solidFill>
                <a:ea typeface="新細明體" pitchFamily="18" charset="-120"/>
              </a:rPr>
              <a:t>network</a:t>
            </a:r>
            <a:r>
              <a:rPr lang="en-US" altLang="zh-TW" dirty="0" smtClean="0">
                <a:ea typeface="新細明體" pitchFamily="18" charset="-120"/>
              </a:rPr>
              <a:t> - a group of </a:t>
            </a:r>
            <a:r>
              <a:rPr lang="en-US" altLang="zh-TW" u="sng" dirty="0" smtClean="0">
                <a:ea typeface="新細明體" pitchFamily="18" charset="-120"/>
              </a:rPr>
              <a:t>computers connected together</a:t>
            </a:r>
            <a:r>
              <a:rPr lang="en-US" altLang="zh-TW" dirty="0" smtClean="0">
                <a:ea typeface="新細明體" pitchFamily="18" charset="-120"/>
              </a:rPr>
              <a:t> to communicate, exchange data, and share resources in real time</a:t>
            </a:r>
          </a:p>
          <a:p>
            <a:pPr lvl="1" eaLnBrk="1" hangingPunct="1"/>
            <a:r>
              <a:rPr lang="en-US" altLang="zh-TW" i="1" dirty="0" smtClean="0">
                <a:solidFill>
                  <a:schemeClr val="accent2"/>
                </a:solidFill>
                <a:ea typeface="新細明體" pitchFamily="18" charset="-120"/>
              </a:rPr>
              <a:t>Computer</a:t>
            </a:r>
            <a:r>
              <a:rPr lang="en-US" altLang="zh-TW" dirty="0" smtClean="0">
                <a:solidFill>
                  <a:schemeClr val="accent2"/>
                </a:solidFill>
                <a:ea typeface="新細明體" pitchFamily="18" charset="-120"/>
              </a:rPr>
              <a:t> </a:t>
            </a:r>
            <a:r>
              <a:rPr lang="en-US" altLang="zh-TW" i="1" dirty="0" smtClean="0">
                <a:solidFill>
                  <a:schemeClr val="accent2"/>
                </a:solidFill>
                <a:ea typeface="新細明體" pitchFamily="18" charset="-120"/>
              </a:rPr>
              <a:t>communications</a:t>
            </a:r>
            <a:r>
              <a:rPr lang="en-US" altLang="zh-TW" dirty="0" smtClean="0">
                <a:ea typeface="新細明體" pitchFamily="18" charset="-120"/>
              </a:rPr>
              <a:t> - the process in which </a:t>
            </a:r>
            <a:r>
              <a:rPr lang="en-US" altLang="zh-TW" u="sng" dirty="0" smtClean="0">
                <a:ea typeface="新細明體" pitchFamily="18" charset="-120"/>
              </a:rPr>
              <a:t>two or more</a:t>
            </a:r>
            <a:r>
              <a:rPr lang="en-US" altLang="zh-TW" dirty="0" smtClean="0">
                <a:ea typeface="新細明體" pitchFamily="18" charset="-120"/>
              </a:rPr>
              <a:t> computers or devices transfer data or instructions by way of a medium</a:t>
            </a:r>
          </a:p>
          <a:p>
            <a:pPr lvl="1" eaLnBrk="1" hangingPunct="1"/>
            <a:endParaRPr lang="en-US" altLang="zh-TW" dirty="0" smtClean="0">
              <a:ea typeface="新細明體" pitchFamily="18" charset="-120"/>
            </a:endParaRPr>
          </a:p>
          <a:p>
            <a:pPr eaLnBrk="1" hangingPunct="1"/>
            <a:endParaRPr lang="en-US" altLang="zh-TW" dirty="0" smtClean="0">
              <a:ea typeface="新細明體" pitchFamily="18" charset="-120"/>
            </a:endParaRPr>
          </a:p>
        </p:txBody>
      </p:sp>
      <p:pic>
        <p:nvPicPr>
          <p:cNvPr id="477188" name="Picture 4" descr="Fig09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068638"/>
            <a:ext cx="58769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895E5-82EB-49A5-8408-1713EB40A7E5}" type="slidenum">
              <a:rPr lang="zh-TW" altLang="en-US"/>
              <a:pPr/>
              <a:t>30</a:t>
            </a:fld>
            <a:r>
              <a:rPr lang="en-US" altLang="zh-TW"/>
              <a:t> </a:t>
            </a:r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Cable Internet Service</a:t>
            </a:r>
            <a:endParaRPr lang="zh-TW" altLang="en-US">
              <a:ea typeface="宋体" pitchFamily="2" charset="-122"/>
            </a:endParaRP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Cable Internet service distributes broadband Internet access over the same infrastructure that offers cable television service</a:t>
            </a:r>
            <a:endParaRPr lang="zh-TW" altLang="en-US">
              <a:ea typeface="宋体" pitchFamily="2" charset="-122"/>
            </a:endParaRPr>
          </a:p>
        </p:txBody>
      </p:sp>
      <p:pic>
        <p:nvPicPr>
          <p:cNvPr id="562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500438"/>
            <a:ext cx="37433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539750" y="2565400"/>
            <a:ext cx="33115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en-US" sz="1800" b="0" dirty="0">
                <a:latin typeface="Cambria" pitchFamily="18" charset="0"/>
                <a:ea typeface="宋体" pitchFamily="2" charset="-122"/>
              </a:rPr>
              <a:t>The coaxial cable used to carry cable television can carry hundreds of </a:t>
            </a:r>
            <a:r>
              <a:rPr lang="en-US" altLang="en-US" sz="1800" b="0" dirty="0" smtClean="0">
                <a:latin typeface="Cambria" pitchFamily="18" charset="0"/>
                <a:ea typeface="宋体" pitchFamily="2" charset="-122"/>
              </a:rPr>
              <a:t>mega-hertz </a:t>
            </a:r>
            <a:r>
              <a:rPr lang="en-US" altLang="en-US" sz="1800" b="0" dirty="0">
                <a:latin typeface="Cambria" pitchFamily="18" charset="0"/>
                <a:ea typeface="宋体" pitchFamily="2" charset="-122"/>
              </a:rPr>
              <a:t>of signals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²"/>
            </a:pPr>
            <a:r>
              <a:rPr lang="en-US" altLang="zh-CN" sz="1800" b="0" dirty="0">
                <a:latin typeface="Cambria" pitchFamily="18" charset="0"/>
                <a:ea typeface="宋体" pitchFamily="2" charset="-122"/>
              </a:rPr>
              <a:t>The cable modem takes up some of the un-used frequency bands to transmit Internet upstream and downstream data</a:t>
            </a:r>
            <a:endParaRPr lang="en-US" altLang="en-US" sz="1800" b="0" dirty="0">
              <a:latin typeface="Cambria" pitchFamily="18" charset="0"/>
            </a:endParaRPr>
          </a:p>
        </p:txBody>
      </p:sp>
      <p:pic>
        <p:nvPicPr>
          <p:cNvPr id="562183" name="Picture 4" descr="Fig05-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276475"/>
            <a:ext cx="3700462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1D3909-52EC-4C97-986C-B3CEFE7D65FD}" type="slidenum">
              <a:rPr lang="zh-TW" altLang="en-US"/>
              <a:pPr/>
              <a:t>31</a:t>
            </a:fld>
            <a:r>
              <a:rPr lang="en-US" altLang="zh-TW"/>
              <a:t> </a:t>
            </a:r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>
                <a:ea typeface="宋体" pitchFamily="2" charset="-122"/>
              </a:rPr>
              <a:t>Fixed Internet Connection Roundup</a:t>
            </a:r>
          </a:p>
        </p:txBody>
      </p:sp>
      <p:pic>
        <p:nvPicPr>
          <p:cNvPr id="566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12875"/>
            <a:ext cx="67691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6" y="6248400"/>
            <a:ext cx="2734072" cy="457200"/>
          </a:xfrm>
        </p:spPr>
        <p:txBody>
          <a:bodyPr/>
          <a:lstStyle/>
          <a:p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</a:t>
            </a:r>
            <a:r>
              <a:rPr lang="en-US" altLang="zh-TW" dirty="0">
                <a:solidFill>
                  <a:srgbClr val="FF0066"/>
                </a:solidFill>
              </a:rPr>
              <a:t>- Lec09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CF33EB-DD43-4808-9D1E-A9C509E46E4F}" type="slidenum">
              <a:rPr lang="zh-TW" altLang="en-US"/>
              <a:pPr>
                <a:defRPr/>
              </a:pPr>
              <a:t>32</a:t>
            </a:fld>
            <a:r>
              <a:rPr lang="en-US" altLang="zh-TW"/>
              <a:t> 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Lesson Summary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824412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A computer network is a system of connected computers that can exchange information and share resources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The advantage of a network include: better communication, data and resource sharing, efficient backup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The separation of a network design into layers allows for modular design, and divides the responsibility of the different layers; within each layer, protocols are defined as the rules governing the format, speed, initiation and synchronization of communication.  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Networks can be distinguished by the distances they cover. LAN locates within a relatively limited area. WAN spans a wide geographical area.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Two common network architecture include: client-server model and peer-to-peer model</a:t>
            </a:r>
            <a:endParaRPr lang="en-US" altLang="zh-TW" dirty="0" smtClean="0">
              <a:solidFill>
                <a:srgbClr val="FF3300"/>
              </a:solidFill>
              <a:ea typeface="新細明體" pitchFamily="18" charset="-120"/>
            </a:endParaRPr>
          </a:p>
          <a:p>
            <a:pPr eaLnBrk="1" hangingPunct="1"/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9C0CD-EB99-465D-92C2-17A596F3F019}" type="slidenum">
              <a:rPr lang="zh-TW" altLang="en-US"/>
              <a:pPr>
                <a:defRPr/>
              </a:pPr>
              <a:t>33</a:t>
            </a:fld>
            <a:r>
              <a:rPr lang="en-US" altLang="zh-TW"/>
              <a:t> 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Lesson Summary (continued)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Common communication channel or transmission media include: twisted-pair cables, coaxial cables, optical fiber cables, infrared rays, radio, microwaves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Communication devices include: modem (dial-up and cable), network card, wireless access point, hub, and router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You can connect to the Internet in several ways using different communication devices</a:t>
            </a:r>
          </a:p>
          <a:p>
            <a:pPr eaLnBrk="1" hangingPunct="1"/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3BE904-EAA8-48C5-B8FA-1D4D22CA3912}" type="slidenum">
              <a:rPr lang="zh-TW" altLang="en-US"/>
              <a:pPr>
                <a:defRPr/>
              </a:pPr>
              <a:t>34</a:t>
            </a:fld>
            <a:r>
              <a:rPr lang="en-US" altLang="zh-TW"/>
              <a:t> 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Reference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920235" cy="504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sz="1800" dirty="0" smtClean="0">
                <a:ea typeface="新細明體" pitchFamily="18" charset="-120"/>
              </a:rPr>
              <a:t>[1] Copper and Glass: A Guide to Network Cables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  <a:hlinkClick r:id="rId3"/>
              </a:rPr>
              <a:t>http://www.windowsnetworking.com/articles_tutorials/Copper-Glass-Guide-Network-Cables.html</a:t>
            </a:r>
            <a:r>
              <a:rPr lang="en-US" altLang="zh-TW" sz="1600" dirty="0" smtClean="0">
                <a:ea typeface="新細明體" pitchFamily="18" charset="-12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1800" dirty="0" smtClean="0">
                <a:ea typeface="新細明體" pitchFamily="18" charset="-120"/>
              </a:rPr>
              <a:t>[2] HowStuffWorks.com - Fiber Optics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  <a:hlinkClick r:id="rId4"/>
              </a:rPr>
              <a:t>http://www.howstuffworks.com/fiber-optic.htm</a:t>
            </a:r>
            <a:endParaRPr lang="en-US" altLang="zh-TW" sz="1600" dirty="0" smtClean="0">
              <a:ea typeface="新細明體" pitchFamily="18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1800" dirty="0" smtClean="0">
                <a:ea typeface="新細明體" pitchFamily="18" charset="-120"/>
              </a:rPr>
              <a:t>[3] Wikipedia – Radio Spectrum</a:t>
            </a:r>
          </a:p>
          <a:p>
            <a:pPr lvl="1" eaLnBrk="1" hangingPunct="1"/>
            <a:r>
              <a:rPr lang="en-US" sz="1600" dirty="0" smtClean="0">
                <a:hlinkClick r:id="rId5"/>
              </a:rPr>
              <a:t>http://en.wikipedia.org/wiki/Radio_spectrum</a:t>
            </a:r>
            <a:endParaRPr lang="en-US" altLang="zh-TW" sz="1600" dirty="0" smtClean="0">
              <a:ea typeface="新細明體" pitchFamily="18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1800" dirty="0" smtClean="0">
                <a:ea typeface="新細明體" pitchFamily="18" charset="-120"/>
              </a:rPr>
              <a:t>[4] Introduction to </a:t>
            </a:r>
            <a:r>
              <a:rPr lang="en-US" altLang="zh-TW" sz="1800" dirty="0" err="1" smtClean="0">
                <a:ea typeface="新細明體" pitchFamily="18" charset="-120"/>
              </a:rPr>
              <a:t>WiFi</a:t>
            </a:r>
            <a:r>
              <a:rPr lang="en-US" altLang="zh-TW" sz="1800" dirty="0" smtClean="0">
                <a:ea typeface="新細明體" pitchFamily="18" charset="-120"/>
              </a:rPr>
              <a:t> Standards</a:t>
            </a:r>
          </a:p>
          <a:p>
            <a:pPr lvl="1" eaLnBrk="1" hangingPunct="1"/>
            <a:r>
              <a:rPr lang="en-US" sz="1600" dirty="0" smtClean="0">
                <a:hlinkClick r:id="rId6"/>
              </a:rPr>
              <a:t>http://www.crutchfield.com/S-3idETr5R3yJ/learn/learningcenter/home/wifi.html</a:t>
            </a:r>
            <a:endParaRPr lang="en-US" altLang="zh-TW" sz="1600" dirty="0" smtClean="0">
              <a:ea typeface="新細明體" pitchFamily="18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1800" dirty="0" smtClean="0">
                <a:ea typeface="新細明體" pitchFamily="18" charset="-120"/>
              </a:rPr>
              <a:t>[5] The World of Peer-to-Peer (P2P)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  <a:hlinkClick r:id="rId7"/>
              </a:rPr>
              <a:t>http://en.wikibooks.org/wiki/The_World_of_Peer-to-Peer_(P2P)/All_Chapters</a:t>
            </a:r>
            <a:r>
              <a:rPr lang="en-US" altLang="zh-TW" sz="1600" dirty="0" smtClean="0">
                <a:ea typeface="新細明體" pitchFamily="18" charset="-12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1800" dirty="0" smtClean="0">
                <a:ea typeface="新細明體" pitchFamily="18" charset="-120"/>
              </a:rPr>
              <a:t>[6] </a:t>
            </a:r>
            <a:r>
              <a:rPr lang="en-US" altLang="zh-TW" sz="1800" dirty="0" err="1" smtClean="0">
                <a:ea typeface="新細明體" pitchFamily="18" charset="-120"/>
              </a:rPr>
              <a:t>Bluebooth</a:t>
            </a:r>
            <a:endParaRPr lang="en-US" altLang="zh-TW" sz="1800" dirty="0" smtClean="0">
              <a:ea typeface="新細明體" pitchFamily="18" charset="-120"/>
            </a:endParaRPr>
          </a:p>
          <a:p>
            <a:pPr lvl="1" eaLnBrk="1" hangingPunct="1"/>
            <a:r>
              <a:rPr lang="en-US" sz="1600" dirty="0" smtClean="0">
                <a:hlinkClick r:id="rId8"/>
              </a:rPr>
              <a:t>http://www.makeuseof.com/tag/technology-explained-what-is-bluetooth/</a:t>
            </a:r>
            <a:endParaRPr lang="en-US" altLang="zh-TW" sz="1600" dirty="0" smtClean="0">
              <a:ea typeface="新細明體" pitchFamily="18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sz="1800" dirty="0" smtClean="0">
                <a:ea typeface="新細明體" pitchFamily="18" charset="-120"/>
              </a:rPr>
              <a:t>[7] HowStuffWorks.com - Router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  <a:hlinkClick r:id="rId9"/>
              </a:rPr>
              <a:t>http://computer.howstuffworks.com/router.htm</a:t>
            </a:r>
            <a:endParaRPr lang="en-US" altLang="zh-TW" sz="1600" dirty="0" smtClean="0">
              <a:ea typeface="新細明體" pitchFamily="18" charset="-12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164621-059A-4CE8-BEAD-8013FA62FBB6}" type="slidenum">
              <a:rPr lang="zh-TW" altLang="en-US"/>
              <a:pPr>
                <a:defRPr/>
              </a:pPr>
              <a:t>35</a:t>
            </a:fld>
            <a:r>
              <a:rPr lang="en-US" altLang="zh-TW"/>
              <a:t> 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827088" y="333375"/>
            <a:ext cx="7772400" cy="1143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600" b="0" dirty="0">
                <a:solidFill>
                  <a:srgbClr val="660099"/>
                </a:solidFill>
                <a:latin typeface="Comic Sans MS" pitchFamily="66" charset="0"/>
                <a:ea typeface="新細明體" pitchFamily="18" charset="-120"/>
              </a:rPr>
              <a:t>For you to </a:t>
            </a:r>
            <a:r>
              <a:rPr lang="en-US" altLang="zh-TW" sz="3600" b="0" dirty="0" smtClean="0">
                <a:solidFill>
                  <a:srgbClr val="660099"/>
                </a:solidFill>
                <a:latin typeface="Comic Sans MS" pitchFamily="66" charset="0"/>
                <a:ea typeface="新細明體" pitchFamily="18" charset="-120"/>
              </a:rPr>
              <a:t>explore after </a:t>
            </a:r>
            <a:r>
              <a:rPr lang="en-US" altLang="zh-TW" sz="3600" b="0" dirty="0">
                <a:solidFill>
                  <a:srgbClr val="660099"/>
                </a:solidFill>
                <a:latin typeface="Comic Sans MS" pitchFamily="66" charset="0"/>
                <a:ea typeface="新細明體" pitchFamily="18" charset="-120"/>
              </a:rPr>
              <a:t>class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827088" y="1772642"/>
            <a:ext cx="42497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600" b="0" i="1" dirty="0">
                <a:solidFill>
                  <a:srgbClr val="660099"/>
                </a:solidFill>
                <a:latin typeface="Cambria" pitchFamily="18" charset="0"/>
                <a:ea typeface="新細明體" pitchFamily="18" charset="-120"/>
              </a:rPr>
              <a:t>Lec08-Q1</a:t>
            </a:r>
            <a:r>
              <a:rPr lang="en-US" altLang="zh-TW" sz="1600" b="0" i="1" dirty="0" smtClean="0">
                <a:solidFill>
                  <a:srgbClr val="660099"/>
                </a:solidFill>
                <a:latin typeface="Cambria" pitchFamily="18" charset="0"/>
                <a:ea typeface="新細明體" pitchFamily="18" charset="-120"/>
              </a:rPr>
              <a:t>:</a:t>
            </a:r>
            <a:r>
              <a:rPr lang="en-US" altLang="zh-TW" sz="1600" b="0" dirty="0" smtClean="0">
                <a:latin typeface="Cambria" pitchFamily="18" charset="0"/>
                <a:ea typeface="新細明體" pitchFamily="18" charset="-120"/>
              </a:rPr>
              <a:t> </a:t>
            </a:r>
            <a:r>
              <a:rPr lang="en-US" altLang="zh-TW" sz="1600" b="0" dirty="0">
                <a:latin typeface="Cambria" pitchFamily="18" charset="0"/>
                <a:ea typeface="新細明體" pitchFamily="18" charset="-120"/>
              </a:rPr>
              <a:t>Could this </a:t>
            </a:r>
            <a:r>
              <a:rPr lang="en-US" altLang="zh-TW" sz="1600" b="0" dirty="0" smtClean="0">
                <a:latin typeface="Cambria" pitchFamily="18" charset="0"/>
                <a:ea typeface="新細明體" pitchFamily="18" charset="-120"/>
              </a:rPr>
              <a:t>network (with one central server in the middle) </a:t>
            </a:r>
            <a:r>
              <a:rPr lang="en-US" altLang="zh-TW" sz="1600" b="0" dirty="0">
                <a:latin typeface="Cambria" pitchFamily="18" charset="0"/>
                <a:ea typeface="新細明體" pitchFamily="18" charset="-120"/>
              </a:rPr>
              <a:t>be used for peer-to-peer communication and explain your reason</a:t>
            </a:r>
            <a:r>
              <a:rPr lang="en-US" altLang="zh-TW" sz="1600" b="0" dirty="0" smtClean="0">
                <a:latin typeface="Cambria" pitchFamily="18" charset="0"/>
                <a:ea typeface="新細明體" pitchFamily="18" charset="-120"/>
              </a:rPr>
              <a:t>?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500" b="0" dirty="0" smtClean="0">
              <a:latin typeface="Cambria" pitchFamily="18" charset="0"/>
              <a:ea typeface="新細明體" pitchFamily="18" charset="-12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600" b="0" i="1" dirty="0" smtClean="0">
                <a:solidFill>
                  <a:srgbClr val="660099"/>
                </a:solidFill>
                <a:latin typeface="Cambria" pitchFamily="18" charset="0"/>
                <a:ea typeface="新細明體" pitchFamily="18" charset="-120"/>
              </a:rPr>
              <a:t>Lec08-Q2</a:t>
            </a:r>
            <a:r>
              <a:rPr lang="en-US" altLang="zh-TW" sz="1600" b="0" i="1" dirty="0">
                <a:solidFill>
                  <a:srgbClr val="660099"/>
                </a:solidFill>
                <a:latin typeface="Cambria" pitchFamily="18" charset="0"/>
                <a:ea typeface="新細明體" pitchFamily="18" charset="-120"/>
              </a:rPr>
              <a:t>: </a:t>
            </a:r>
            <a:r>
              <a:rPr lang="en-US" altLang="zh-TW" sz="1600" b="0" dirty="0">
                <a:latin typeface="Cambria" pitchFamily="18" charset="0"/>
                <a:ea typeface="新細明體" pitchFamily="18" charset="-120"/>
              </a:rPr>
              <a:t>say your Internet connection's bandwidth is 1Mbps, how many seconds you need to download from the Internet a 4-minute MP3 song with 128Kbs? (assuming 1Kb=10</a:t>
            </a:r>
            <a:r>
              <a:rPr lang="en-US" altLang="zh-TW" sz="1600" b="0" baseline="30000" dirty="0">
                <a:latin typeface="Cambria" pitchFamily="18" charset="0"/>
                <a:ea typeface="新細明體" pitchFamily="18" charset="-120"/>
              </a:rPr>
              <a:t>3 </a:t>
            </a:r>
            <a:r>
              <a:rPr lang="en-US" altLang="zh-TW" sz="1600" b="0" dirty="0">
                <a:latin typeface="Cambria" pitchFamily="18" charset="0"/>
                <a:ea typeface="新細明體" pitchFamily="18" charset="-120"/>
              </a:rPr>
              <a:t>bits and 1Mb=10</a:t>
            </a:r>
            <a:r>
              <a:rPr lang="en-US" altLang="zh-TW" sz="1600" b="0" baseline="30000" dirty="0">
                <a:latin typeface="Cambria" pitchFamily="18" charset="0"/>
                <a:ea typeface="新細明體" pitchFamily="18" charset="-120"/>
              </a:rPr>
              <a:t>6</a:t>
            </a:r>
            <a:r>
              <a:rPr lang="en-US" altLang="zh-TW" sz="1600" b="0" dirty="0">
                <a:latin typeface="Cambria" pitchFamily="18" charset="0"/>
                <a:ea typeface="新細明體" pitchFamily="18" charset="-120"/>
              </a:rPr>
              <a:t> bits)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1600" b="0" dirty="0">
              <a:latin typeface="Cambria" pitchFamily="18" charset="0"/>
              <a:ea typeface="新細明體" pitchFamily="18" charset="-120"/>
            </a:endParaRP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701205"/>
            <a:ext cx="33115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827584" y="4149080"/>
            <a:ext cx="7705725" cy="188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endParaRPr lang="en-US" altLang="zh-TW" sz="1800" b="0" dirty="0">
              <a:latin typeface="Cambria" pitchFamily="18" charset="0"/>
              <a:ea typeface="新細明體" pitchFamily="18" charset="-12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zh-TW" sz="1600" b="0" i="1" dirty="0">
                <a:solidFill>
                  <a:srgbClr val="660099"/>
                </a:solidFill>
                <a:latin typeface="Cambria" pitchFamily="18" charset="0"/>
                <a:ea typeface="新細明體" pitchFamily="18" charset="-120"/>
              </a:rPr>
              <a:t>Lec08-Q3: </a:t>
            </a:r>
            <a:r>
              <a:rPr lang="en-US" altLang="zh-TW" sz="1600" b="0" dirty="0">
                <a:latin typeface="Cambria" pitchFamily="18" charset="0"/>
                <a:ea typeface="新細明體" pitchFamily="18" charset="-120"/>
              </a:rPr>
              <a:t>say you want to watch a real-time streaming video of </a:t>
            </a:r>
            <a:r>
              <a:rPr lang="en-US" altLang="zh-TW" sz="1600" b="0" i="1" dirty="0">
                <a:latin typeface="Cambria" pitchFamily="18" charset="0"/>
                <a:ea typeface="新細明體" pitchFamily="18" charset="-120"/>
              </a:rPr>
              <a:t>Formula 1 Race</a:t>
            </a:r>
            <a:r>
              <a:rPr lang="en-US" altLang="zh-TW" sz="1600" b="0" dirty="0">
                <a:latin typeface="Cambria" pitchFamily="18" charset="0"/>
                <a:ea typeface="新細明體" pitchFamily="18" charset="-120"/>
              </a:rPr>
              <a:t>, and this video's frame size is 320x240, frame rate is 30 fps, color depth is 24-bit, video codec compression ratio is 1:60, and audio bit-rate is 64Kbps mono, what is the minimum bandwidth you needs in order to smoothly watch this video?</a:t>
            </a:r>
          </a:p>
        </p:txBody>
      </p:sp>
      <p:pic>
        <p:nvPicPr>
          <p:cNvPr id="6152" name="Picture 5" descr="lightbol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76250"/>
            <a:ext cx="67151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31C9C6-AAD0-4E19-A9AF-32149292720D}" type="slidenum">
              <a:rPr lang="zh-TW" altLang="en-US"/>
              <a:pPr>
                <a:defRPr/>
              </a:pPr>
              <a:t>4</a:t>
            </a:fld>
            <a:r>
              <a:rPr lang="en-US" altLang="zh-TW"/>
              <a:t> 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Network Enables…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84784"/>
            <a:ext cx="4533900" cy="4681537"/>
          </a:xfrm>
        </p:spPr>
        <p:txBody>
          <a:bodyPr/>
          <a:lstStyle/>
          <a:p>
            <a:pPr eaLnBrk="1" hangingPunct="1"/>
            <a:r>
              <a:rPr lang="en-US" altLang="zh-TW" sz="1800" dirty="0" smtClean="0">
                <a:ea typeface="新細明體" pitchFamily="18" charset="-120"/>
              </a:rPr>
              <a:t>Simultaneous access to data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Data files are shared</a:t>
            </a:r>
          </a:p>
          <a:p>
            <a:pPr lvl="2" eaLnBrk="1" hangingPunct="1"/>
            <a:r>
              <a:rPr lang="en-US" altLang="zh-TW" sz="1400" dirty="0" smtClean="0">
                <a:ea typeface="新細明體" pitchFamily="18" charset="-120"/>
              </a:rPr>
              <a:t>Data are stored in a centralized place</a:t>
            </a:r>
          </a:p>
          <a:p>
            <a:pPr lvl="2" eaLnBrk="1" hangingPunct="1"/>
            <a:r>
              <a:rPr lang="en-US" altLang="zh-TW" sz="1400" dirty="0" smtClean="0">
                <a:ea typeface="新細明體" pitchFamily="18" charset="-120"/>
              </a:rPr>
              <a:t>All users have access to identical, up-to-date information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Software can also be shared</a:t>
            </a:r>
          </a:p>
          <a:p>
            <a:pPr lvl="2" eaLnBrk="1" hangingPunct="1"/>
            <a:r>
              <a:rPr lang="en-US" altLang="zh-TW" sz="1400" dirty="0" smtClean="0">
                <a:ea typeface="新細明體" pitchFamily="18" charset="-120"/>
              </a:rPr>
              <a:t>Site licenses</a:t>
            </a:r>
          </a:p>
          <a:p>
            <a:pPr eaLnBrk="1" hangingPunct="1"/>
            <a:endParaRPr lang="en-US" altLang="zh-TW" sz="1200" dirty="0" smtClean="0">
              <a:ea typeface="新細明體" pitchFamily="18" charset="-120"/>
            </a:endParaRPr>
          </a:p>
          <a:p>
            <a:pPr eaLnBrk="1" hangingPunct="1"/>
            <a:r>
              <a:rPr lang="en-US" altLang="zh-TW" sz="1800" dirty="0" smtClean="0">
                <a:ea typeface="新細明體" pitchFamily="18" charset="-120"/>
              </a:rPr>
              <a:t>Sharing of hardware resources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Printers and faxes are commonly shared devices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Reduces the cost per user</a:t>
            </a:r>
          </a:p>
          <a:p>
            <a:pPr lvl="1" eaLnBrk="1" hangingPunct="1"/>
            <a:endParaRPr lang="en-US" altLang="zh-TW" sz="1600" dirty="0" smtClean="0">
              <a:ea typeface="新細明體" pitchFamily="18" charset="-120"/>
            </a:endParaRPr>
          </a:p>
          <a:p>
            <a:pPr eaLnBrk="1" hangingPunct="1"/>
            <a:r>
              <a:rPr lang="en-US" altLang="zh-TW" sz="1800" dirty="0" smtClean="0">
                <a:ea typeface="新細明體" pitchFamily="18" charset="-120"/>
              </a:rPr>
              <a:t>Collaborative work by multiple people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484784"/>
            <a:ext cx="4100513" cy="4681537"/>
          </a:xfrm>
        </p:spPr>
        <p:txBody>
          <a:bodyPr/>
          <a:lstStyle/>
          <a:p>
            <a:pPr eaLnBrk="1" hangingPunct="1"/>
            <a:r>
              <a:rPr lang="en-US" altLang="zh-TW" sz="1800" dirty="0" smtClean="0">
                <a:ea typeface="新細明體" pitchFamily="18" charset="-120"/>
              </a:rPr>
              <a:t>Personal communication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Email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Instant messaging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Conferencing</a:t>
            </a:r>
          </a:p>
          <a:p>
            <a:pPr lvl="2" eaLnBrk="1" hangingPunct="1"/>
            <a:r>
              <a:rPr lang="en-US" altLang="zh-TW" sz="1400" dirty="0" smtClean="0">
                <a:ea typeface="新細明體" pitchFamily="18" charset="-120"/>
              </a:rPr>
              <a:t>Videoconferencing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Voice over IP</a:t>
            </a:r>
          </a:p>
          <a:p>
            <a:pPr lvl="2" eaLnBrk="1" hangingPunct="1"/>
            <a:r>
              <a:rPr lang="en-US" altLang="zh-TW" sz="1400" dirty="0" smtClean="0">
                <a:ea typeface="新細明體" pitchFamily="18" charset="-120"/>
              </a:rPr>
              <a:t>Phone communication over network wires</a:t>
            </a:r>
          </a:p>
          <a:p>
            <a:pPr eaLnBrk="1" hangingPunct="1"/>
            <a:endParaRPr lang="en-US" altLang="zh-TW" sz="1200" dirty="0" smtClean="0">
              <a:ea typeface="新細明體" pitchFamily="18" charset="-120"/>
            </a:endParaRPr>
          </a:p>
          <a:p>
            <a:pPr eaLnBrk="1" hangingPunct="1"/>
            <a:r>
              <a:rPr lang="en-US" altLang="zh-TW" sz="1800" dirty="0" smtClean="0">
                <a:ea typeface="新細明體" pitchFamily="18" charset="-120"/>
              </a:rPr>
              <a:t>Easier data backup</a:t>
            </a:r>
          </a:p>
          <a:p>
            <a:pPr lvl="1" eaLnBrk="1" hangingPunct="1"/>
            <a:r>
              <a:rPr lang="en-US" altLang="zh-TW" sz="1600" dirty="0" smtClean="0">
                <a:ea typeface="新細明體" pitchFamily="18" charset="-120"/>
              </a:rPr>
              <a:t>Usually in business corporations</a:t>
            </a:r>
          </a:p>
          <a:p>
            <a:pPr lvl="2" eaLnBrk="1" hangingPunct="1"/>
            <a:r>
              <a:rPr lang="en-US" altLang="zh-TW" sz="1400" dirty="0" smtClean="0">
                <a:ea typeface="新細明體" pitchFamily="18" charset="-120"/>
              </a:rPr>
              <a:t>Employers keep the data on a shared storage device</a:t>
            </a:r>
          </a:p>
          <a:p>
            <a:pPr lvl="2" eaLnBrk="1" hangingPunct="1"/>
            <a:r>
              <a:rPr lang="en-US" altLang="zh-TW" sz="1400" dirty="0" smtClean="0">
                <a:ea typeface="新細明體" pitchFamily="18" charset="-120"/>
              </a:rPr>
              <a:t>The network manager makes regular backups of the data</a:t>
            </a:r>
            <a:endParaRPr lang="zh-TW" altLang="en-US" sz="1400" dirty="0" smtClean="0">
              <a:ea typeface="新細明體" pitchFamily="18" charset="-12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3E5C41-E44C-445E-93AE-91B2F7B0B36C}" type="slidenum">
              <a:rPr lang="zh-TW" altLang="en-US"/>
              <a:pPr>
                <a:defRPr/>
              </a:pPr>
              <a:t>5</a:t>
            </a:fld>
            <a:r>
              <a:rPr lang="en-US" altLang="zh-TW" dirty="0"/>
              <a:t> 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Components in Communications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611509" y="5516563"/>
            <a:ext cx="1079500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dirty="0">
                <a:latin typeface="+mj-lt"/>
                <a:ea typeface="新細明體" pitchFamily="18" charset="-120"/>
              </a:rPr>
              <a:t>Sending </a:t>
            </a:r>
            <a:r>
              <a:rPr lang="en-US" altLang="zh-TW" sz="1600" b="0" dirty="0" smtClean="0">
                <a:latin typeface="+mj-lt"/>
                <a:ea typeface="新細明體" pitchFamily="18" charset="-120"/>
              </a:rPr>
              <a:t>device</a:t>
            </a:r>
            <a:endParaRPr lang="en-US" altLang="zh-TW" sz="1600" b="0" dirty="0">
              <a:latin typeface="+mj-lt"/>
              <a:ea typeface="新細明體" pitchFamily="18" charset="-12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523484" y="5516563"/>
            <a:ext cx="1296988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dirty="0" smtClean="0">
                <a:latin typeface="+mj-lt"/>
                <a:ea typeface="新細明體" pitchFamily="18" charset="-120"/>
              </a:rPr>
              <a:t>Receiving device</a:t>
            </a:r>
            <a:endParaRPr lang="en-US" altLang="zh-TW" sz="1600" b="0" dirty="0">
              <a:latin typeface="+mj-lt"/>
              <a:ea typeface="新細明體" pitchFamily="18" charset="-12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979934" y="5516563"/>
            <a:ext cx="1584325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dirty="0" smtClean="0">
                <a:latin typeface="+mj-lt"/>
                <a:ea typeface="新細明體" pitchFamily="18" charset="-120"/>
              </a:rPr>
              <a:t>Modem (network card)</a:t>
            </a:r>
            <a:endParaRPr lang="en-US" altLang="zh-TW" sz="1600" b="0" dirty="0">
              <a:latin typeface="+mj-lt"/>
              <a:ea typeface="新細明體" pitchFamily="18" charset="-12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5723259" y="5516563"/>
            <a:ext cx="1585913" cy="95410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TW" sz="1600" b="0" dirty="0">
                <a:solidFill>
                  <a:srgbClr val="000066"/>
                </a:solidFill>
                <a:latin typeface="Comic Sans MS"/>
                <a:ea typeface="新細明體" pitchFamily="18" charset="-120"/>
              </a:rPr>
              <a:t>Modem (network card)</a:t>
            </a:r>
          </a:p>
          <a:p>
            <a:pPr>
              <a:spcBef>
                <a:spcPct val="50000"/>
              </a:spcBef>
            </a:pPr>
            <a:endParaRPr lang="en-US" altLang="zh-TW" sz="1600" b="0" dirty="0">
              <a:latin typeface="+mj-lt"/>
              <a:ea typeface="新細明體" pitchFamily="18" charset="-120"/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3853184" y="5516563"/>
            <a:ext cx="1584325" cy="584775"/>
          </a:xfrm>
          <a:prstGeom prst="rect">
            <a:avLst/>
          </a:prstGeom>
          <a:solidFill>
            <a:srgbClr val="D6DFB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 b="0" dirty="0" smtClean="0">
                <a:latin typeface="+mj-lt"/>
                <a:ea typeface="新細明體" pitchFamily="18" charset="-120"/>
              </a:rPr>
              <a:t>Physical medium</a:t>
            </a:r>
            <a:endParaRPr lang="en-US" altLang="zh-TW" sz="1600" b="0" dirty="0">
              <a:latin typeface="+mj-lt"/>
              <a:ea typeface="新細明體" pitchFamily="18" charset="-120"/>
            </a:endParaRPr>
          </a:p>
        </p:txBody>
      </p:sp>
      <p:sp>
        <p:nvSpPr>
          <p:cNvPr id="922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249738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Components in a communication system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Sending device/computer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The device/computer initiates instructions to transmit information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Communication device </a:t>
            </a:r>
            <a:r>
              <a:rPr lang="en-US" altLang="zh-TW" u="sng" dirty="0" smtClean="0">
                <a:ea typeface="新細明體" pitchFamily="18" charset="-120"/>
              </a:rPr>
              <a:t>on the sending side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The device converts the information from the sending device into signals carried by the communication channel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Communication channel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The media on which the information travels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Communication device </a:t>
            </a:r>
            <a:r>
              <a:rPr lang="en-US" altLang="zh-TW" u="sng" dirty="0" smtClean="0">
                <a:ea typeface="新細明體" pitchFamily="18" charset="-120"/>
              </a:rPr>
              <a:t>on the receiving side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The device converts the signals from the communication channel to the data that the receiving device can recognize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Receiving device/computer</a:t>
            </a:r>
          </a:p>
          <a:p>
            <a:pPr lvl="2" eaLnBrk="1" hangingPunct="1"/>
            <a:r>
              <a:rPr lang="en-US" altLang="zh-TW" dirty="0" smtClean="0">
                <a:ea typeface="新細明體" pitchFamily="18" charset="-120"/>
              </a:rPr>
              <a:t>The device/computer accepts transmission of information</a:t>
            </a:r>
          </a:p>
        </p:txBody>
      </p:sp>
      <p:sp>
        <p:nvSpPr>
          <p:cNvPr id="9227" name="AutoShape 14"/>
          <p:cNvSpPr>
            <a:spLocks noChangeArrowheads="1"/>
          </p:cNvSpPr>
          <p:nvPr/>
        </p:nvSpPr>
        <p:spPr bwMode="auto">
          <a:xfrm>
            <a:off x="1691009" y="5732463"/>
            <a:ext cx="288925" cy="1444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228" name="AutoShape 15"/>
          <p:cNvSpPr>
            <a:spLocks noChangeArrowheads="1"/>
          </p:cNvSpPr>
          <p:nvPr/>
        </p:nvSpPr>
        <p:spPr bwMode="auto">
          <a:xfrm>
            <a:off x="3564259" y="5732463"/>
            <a:ext cx="288925" cy="1444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229" name="AutoShape 16"/>
          <p:cNvSpPr>
            <a:spLocks noChangeArrowheads="1"/>
          </p:cNvSpPr>
          <p:nvPr/>
        </p:nvSpPr>
        <p:spPr bwMode="auto">
          <a:xfrm>
            <a:off x="5435922" y="5732463"/>
            <a:ext cx="288925" cy="1444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230" name="AutoShape 17"/>
          <p:cNvSpPr>
            <a:spLocks noChangeArrowheads="1"/>
          </p:cNvSpPr>
          <p:nvPr/>
        </p:nvSpPr>
        <p:spPr bwMode="auto">
          <a:xfrm>
            <a:off x="7307584" y="5732463"/>
            <a:ext cx="288925" cy="1444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9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9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  <p:bldP spid="9225" grpId="0" animBg="1"/>
      <p:bldP spid="9226" grpId="0" build="p"/>
      <p:bldP spid="9227" grpId="0" animBg="1"/>
      <p:bldP spid="9228" grpId="0" animBg="1"/>
      <p:bldP spid="9229" grpId="0" animBg="1"/>
      <p:bldP spid="92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14AF7DB-D187-455A-B218-19351C475844}" type="slidenum">
              <a:rPr lang="zh-TW" altLang="en-US"/>
              <a:pPr>
                <a:defRPr/>
              </a:pPr>
              <a:t>6</a:t>
            </a:fld>
            <a:r>
              <a:rPr lang="en-US" altLang="zh-TW"/>
              <a:t> 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Network Protocol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All communication activities on a network are governed by </a:t>
            </a:r>
            <a:r>
              <a:rPr lang="en-US" altLang="zh-TW" i="1" smtClean="0">
                <a:solidFill>
                  <a:srgbClr val="FF0066"/>
                </a:solidFill>
                <a:ea typeface="新細明體" pitchFamily="18" charset="-120"/>
              </a:rPr>
              <a:t>protocols</a:t>
            </a:r>
            <a:r>
              <a:rPr lang="en-US" altLang="zh-TW" smtClean="0">
                <a:solidFill>
                  <a:srgbClr val="FF0066"/>
                </a:solidFill>
                <a:ea typeface="新細明體" pitchFamily="18" charset="-120"/>
              </a:rPr>
              <a:t> 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An </a:t>
            </a:r>
            <a:r>
              <a:rPr lang="en-US" altLang="zh-TW" u="sng" smtClean="0">
                <a:ea typeface="新細明體" pitchFamily="18" charset="-120"/>
              </a:rPr>
              <a:t>agreed-upon format</a:t>
            </a:r>
            <a:r>
              <a:rPr lang="en-US" altLang="zh-TW" smtClean="0">
                <a:ea typeface="新細明體" pitchFamily="18" charset="-120"/>
              </a:rPr>
              <a:t> or a set of rules for transmitting data between two devices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E.g., a human protocol and a computer network protocol</a:t>
            </a:r>
          </a:p>
          <a:p>
            <a:pPr lvl="1" eaLnBrk="1" hangingPunct="1"/>
            <a:endParaRPr lang="en-US" altLang="zh-TW" smtClean="0">
              <a:ea typeface="新細明體" pitchFamily="18" charset="-120"/>
            </a:endParaRPr>
          </a:p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4859338" y="3357563"/>
            <a:ext cx="0" cy="35004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481513" y="6132513"/>
            <a:ext cx="815975" cy="457200"/>
            <a:chOff x="2198" y="3221"/>
            <a:chExt cx="514" cy="288"/>
          </a:xfrm>
        </p:grpSpPr>
        <p:sp>
          <p:nvSpPr>
            <p:cNvPr id="1064" name="Rectangle 8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Text Box 9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b="0">
                  <a:solidFill>
                    <a:schemeClr val="accent2"/>
                  </a:solidFill>
                  <a:latin typeface="Comic Sans MS" pitchFamily="66" charset="0"/>
                  <a:ea typeface="新細明體" pitchFamily="18" charset="-120"/>
                </a:rPr>
                <a:t>time</a:t>
              </a:r>
              <a:endParaRPr lang="en-US" altLang="zh-TW" b="0">
                <a:ea typeface="新細明體" pitchFamily="18" charset="-120"/>
              </a:endParaRPr>
            </a:p>
          </p:txBody>
        </p:sp>
      </p:grpSp>
      <p:sp>
        <p:nvSpPr>
          <p:cNvPr id="535562" name="Line 10"/>
          <p:cNvSpPr>
            <a:spLocks noChangeShapeType="1"/>
          </p:cNvSpPr>
          <p:nvPr/>
        </p:nvSpPr>
        <p:spPr bwMode="auto">
          <a:xfrm>
            <a:off x="1971675" y="36798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888288" y="3825875"/>
            <a:ext cx="355600" cy="933450"/>
            <a:chOff x="4180" y="783"/>
            <a:chExt cx="150" cy="307"/>
          </a:xfrm>
        </p:grpSpPr>
        <p:sp>
          <p:nvSpPr>
            <p:cNvPr id="1056" name="AutoShape 1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" name="Rectangle 1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Rectangle 1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AutoShape 1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1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1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Rectangle 1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Rectangle 1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5257800" y="3540125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8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40125"/>
                        <a:ext cx="6223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21" descr="Al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3988" y="328453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2" descr="Bo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3338" y="367982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5575" name="Text Box 23"/>
          <p:cNvSpPr txBox="1">
            <a:spLocks noChangeArrowheads="1"/>
          </p:cNvSpPr>
          <p:nvPr/>
        </p:nvSpPr>
        <p:spPr bwMode="auto">
          <a:xfrm>
            <a:off x="2413000" y="339248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0">
                <a:latin typeface="Comic Sans MS" pitchFamily="66" charset="0"/>
                <a:ea typeface="新細明體" pitchFamily="18" charset="-120"/>
              </a:rPr>
              <a:t>Hi</a:t>
            </a:r>
            <a:endParaRPr lang="en-US" altLang="zh-TW" b="0">
              <a:ea typeface="新細明體" pitchFamily="18" charset="-120"/>
            </a:endParaRPr>
          </a:p>
        </p:txBody>
      </p:sp>
      <p:sp>
        <p:nvSpPr>
          <p:cNvPr id="535576" name="Line 24"/>
          <p:cNvSpPr>
            <a:spLocks noChangeShapeType="1"/>
          </p:cNvSpPr>
          <p:nvPr/>
        </p:nvSpPr>
        <p:spPr bwMode="auto">
          <a:xfrm flipV="1">
            <a:off x="1685925" y="426085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577" name="Text Box 25"/>
          <p:cNvSpPr txBox="1">
            <a:spLocks noChangeArrowheads="1"/>
          </p:cNvSpPr>
          <p:nvPr/>
        </p:nvSpPr>
        <p:spPr bwMode="auto">
          <a:xfrm>
            <a:off x="2403475" y="404971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0">
                <a:latin typeface="Comic Sans MS" pitchFamily="66" charset="0"/>
                <a:ea typeface="新細明體" pitchFamily="18" charset="-120"/>
              </a:rPr>
              <a:t>Hi</a:t>
            </a:r>
            <a:endParaRPr lang="en-US" altLang="zh-TW" b="0">
              <a:ea typeface="新細明體" pitchFamily="18" charset="-120"/>
            </a:endParaRPr>
          </a:p>
        </p:txBody>
      </p:sp>
      <p:sp>
        <p:nvSpPr>
          <p:cNvPr id="535578" name="Line 26"/>
          <p:cNvSpPr>
            <a:spLocks noChangeShapeType="1"/>
          </p:cNvSpPr>
          <p:nvPr/>
        </p:nvSpPr>
        <p:spPr bwMode="auto">
          <a:xfrm>
            <a:off x="1647825" y="467042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581" name="Text Box 29"/>
          <p:cNvSpPr txBox="1">
            <a:spLocks noChangeArrowheads="1"/>
          </p:cNvSpPr>
          <p:nvPr/>
        </p:nvSpPr>
        <p:spPr bwMode="auto">
          <a:xfrm>
            <a:off x="1547813" y="4724400"/>
            <a:ext cx="2535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TW" sz="2000" b="0">
                <a:latin typeface="Comic Sans MS" pitchFamily="66" charset="0"/>
                <a:ea typeface="新細明體" pitchFamily="18" charset="-120"/>
              </a:rPr>
              <a:t>Got the time?</a:t>
            </a:r>
            <a:endParaRPr lang="en-US" altLang="zh-TW" sz="2000" b="0">
              <a:ea typeface="新細明體" pitchFamily="18" charset="-120"/>
            </a:endParaRPr>
          </a:p>
        </p:txBody>
      </p:sp>
      <p:sp>
        <p:nvSpPr>
          <p:cNvPr id="535582" name="Line 30"/>
          <p:cNvSpPr>
            <a:spLocks noChangeShapeType="1"/>
          </p:cNvSpPr>
          <p:nvPr/>
        </p:nvSpPr>
        <p:spPr bwMode="auto">
          <a:xfrm flipV="1">
            <a:off x="1809750" y="524192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339975" y="5300663"/>
            <a:ext cx="831850" cy="457200"/>
            <a:chOff x="1046" y="2771"/>
            <a:chExt cx="524" cy="288"/>
          </a:xfrm>
        </p:grpSpPr>
        <p:sp>
          <p:nvSpPr>
            <p:cNvPr id="1054" name="Rectangle 32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Text Box 33"/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b="0">
                  <a:latin typeface="Comic Sans MS" pitchFamily="66" charset="0"/>
                  <a:ea typeface="新細明體" pitchFamily="18" charset="-120"/>
                </a:rPr>
                <a:t>2:00</a:t>
              </a:r>
              <a:endParaRPr lang="en-US" altLang="zh-TW" b="0">
                <a:ea typeface="新細明體" pitchFamily="18" charset="-120"/>
              </a:endParaRPr>
            </a:p>
          </p:txBody>
        </p:sp>
      </p:grpSp>
      <p:sp>
        <p:nvSpPr>
          <p:cNvPr id="535586" name="Text Box 34"/>
          <p:cNvSpPr txBox="1">
            <a:spLocks noChangeArrowheads="1"/>
          </p:cNvSpPr>
          <p:nvPr/>
        </p:nvSpPr>
        <p:spPr bwMode="auto">
          <a:xfrm>
            <a:off x="6084888" y="3644900"/>
            <a:ext cx="1206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 b="0">
                <a:latin typeface="Comic Sans MS" pitchFamily="66" charset="0"/>
                <a:ea typeface="新細明體" pitchFamily="18" charset="-120"/>
              </a:rPr>
              <a:t>Connection</a:t>
            </a:r>
          </a:p>
          <a:p>
            <a:pPr eaLnBrk="0" hangingPunct="0"/>
            <a:r>
              <a:rPr lang="en-US" altLang="zh-TW" sz="1600" b="0">
                <a:latin typeface="Comic Sans MS" pitchFamily="66" charset="0"/>
                <a:ea typeface="新細明體" pitchFamily="18" charset="-120"/>
              </a:rPr>
              <a:t> request</a:t>
            </a:r>
            <a:endParaRPr lang="en-US" altLang="zh-TW" sz="1600" b="0">
              <a:ea typeface="新細明體" pitchFamily="18" charset="-120"/>
            </a:endParaRPr>
          </a:p>
        </p:txBody>
      </p:sp>
      <p:sp>
        <p:nvSpPr>
          <p:cNvPr id="535587" name="Line 35"/>
          <p:cNvSpPr>
            <a:spLocks noChangeShapeType="1"/>
          </p:cNvSpPr>
          <p:nvPr/>
        </p:nvSpPr>
        <p:spPr bwMode="auto">
          <a:xfrm flipV="1">
            <a:off x="5657850" y="555625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588" name="Line 36"/>
          <p:cNvSpPr>
            <a:spLocks noChangeShapeType="1"/>
          </p:cNvSpPr>
          <p:nvPr/>
        </p:nvSpPr>
        <p:spPr bwMode="auto">
          <a:xfrm>
            <a:off x="5934075" y="38893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589" name="Line 37"/>
          <p:cNvSpPr>
            <a:spLocks noChangeShapeType="1"/>
          </p:cNvSpPr>
          <p:nvPr/>
        </p:nvSpPr>
        <p:spPr bwMode="auto">
          <a:xfrm flipV="1">
            <a:off x="5610225" y="438467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592" name="Text Box 40"/>
          <p:cNvSpPr txBox="1">
            <a:spLocks noChangeArrowheads="1"/>
          </p:cNvSpPr>
          <p:nvPr/>
        </p:nvSpPr>
        <p:spPr bwMode="auto">
          <a:xfrm>
            <a:off x="5940425" y="4340225"/>
            <a:ext cx="1206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 b="0">
                <a:latin typeface="Comic Sans MS" pitchFamily="66" charset="0"/>
                <a:ea typeface="新細明體" pitchFamily="18" charset="-120"/>
              </a:rPr>
              <a:t>Connection</a:t>
            </a:r>
          </a:p>
          <a:p>
            <a:pPr eaLnBrk="0" hangingPunct="0"/>
            <a:r>
              <a:rPr lang="en-US" altLang="zh-TW" sz="1600" b="0">
                <a:latin typeface="Comic Sans MS" pitchFamily="66" charset="0"/>
                <a:ea typeface="新細明體" pitchFamily="18" charset="-120"/>
              </a:rPr>
              <a:t>response</a:t>
            </a:r>
            <a:endParaRPr lang="en-US" altLang="zh-TW" sz="1600" b="0">
              <a:ea typeface="新細明體" pitchFamily="18" charset="-120"/>
            </a:endParaRPr>
          </a:p>
        </p:txBody>
      </p:sp>
      <p:sp>
        <p:nvSpPr>
          <p:cNvPr id="535593" name="Line 41"/>
          <p:cNvSpPr>
            <a:spLocks noChangeShapeType="1"/>
          </p:cNvSpPr>
          <p:nvPr/>
        </p:nvSpPr>
        <p:spPr bwMode="auto">
          <a:xfrm>
            <a:off x="5657850" y="499427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6443663" y="5522913"/>
            <a:ext cx="796925" cy="354012"/>
            <a:chOff x="1046" y="2820"/>
            <a:chExt cx="502" cy="223"/>
          </a:xfrm>
        </p:grpSpPr>
        <p:sp>
          <p:nvSpPr>
            <p:cNvPr id="1052" name="Rectangle 43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Text Box 44"/>
            <p:cNvSpPr txBox="1">
              <a:spLocks noChangeArrowheads="1"/>
            </p:cNvSpPr>
            <p:nvPr/>
          </p:nvSpPr>
          <p:spPr bwMode="auto">
            <a:xfrm>
              <a:off x="1046" y="2831"/>
              <a:ext cx="4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1600" b="0">
                  <a:latin typeface="Comic Sans MS" pitchFamily="66" charset="0"/>
                  <a:ea typeface="新細明體" pitchFamily="18" charset="-120"/>
                </a:rPr>
                <a:t>&lt;file&gt;</a:t>
              </a:r>
              <a:endParaRPr lang="en-US" altLang="zh-TW" sz="1600" b="0">
                <a:ea typeface="新細明體" pitchFamily="18" charset="-120"/>
              </a:endParaRPr>
            </a:p>
          </p:txBody>
        </p:sp>
      </p:grpSp>
      <p:sp>
        <p:nvSpPr>
          <p:cNvPr id="535599" name="Text Box 47"/>
          <p:cNvSpPr txBox="1">
            <a:spLocks noChangeArrowheads="1"/>
          </p:cNvSpPr>
          <p:nvPr/>
        </p:nvSpPr>
        <p:spPr bwMode="auto">
          <a:xfrm>
            <a:off x="5292725" y="5013325"/>
            <a:ext cx="32397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TW" sz="1600" b="0" dirty="0" smtClean="0">
                <a:latin typeface="Comic Sans MS" pitchFamily="66" charset="0"/>
                <a:ea typeface="新細明體" pitchFamily="18" charset="-120"/>
              </a:rPr>
              <a:t>GET </a:t>
            </a:r>
            <a:r>
              <a:rPr lang="en-US" altLang="zh-TW" sz="1600" b="0" dirty="0" smtClean="0">
                <a:latin typeface="Comic Sans MS" pitchFamily="66" charset="0"/>
                <a:ea typeface="新細明體" pitchFamily="18" charset="-120"/>
                <a:hlinkClick r:id="rId8"/>
              </a:rPr>
              <a:t>www.google.com</a:t>
            </a:r>
            <a:r>
              <a:rPr lang="en-US" altLang="zh-TW" sz="1600" b="0" dirty="0">
                <a:latin typeface="Comic Sans MS" pitchFamily="66" charset="0"/>
                <a:ea typeface="新細明體" pitchFamily="18" charset="-120"/>
              </a:rPr>
              <a:t> </a:t>
            </a:r>
            <a:r>
              <a:rPr lang="en-US" altLang="zh-TW" sz="1600" b="0" dirty="0" smtClean="0">
                <a:latin typeface="Comic Sans MS" pitchFamily="66" charset="0"/>
                <a:ea typeface="新細明體" pitchFamily="18" charset="-120"/>
              </a:rPr>
              <a:t>HTTP/1.1</a:t>
            </a:r>
            <a:endParaRPr lang="en-US" altLang="zh-TW" sz="1600" b="0" dirty="0">
              <a:ea typeface="新細明體" pitchFamily="18" charset="-120"/>
            </a:endParaRPr>
          </a:p>
        </p:txBody>
      </p:sp>
      <p:sp>
        <p:nvSpPr>
          <p:cNvPr id="42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3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3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3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3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3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3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2" grpId="0" animBg="1"/>
      <p:bldP spid="535575" grpId="0"/>
      <p:bldP spid="535576" grpId="0" animBg="1"/>
      <p:bldP spid="535577" grpId="0"/>
      <p:bldP spid="535578" grpId="0" animBg="1"/>
      <p:bldP spid="535581" grpId="0"/>
      <p:bldP spid="535582" grpId="0" animBg="1"/>
      <p:bldP spid="535586" grpId="0"/>
      <p:bldP spid="535587" grpId="0" animBg="1"/>
      <p:bldP spid="535588" grpId="0" animBg="1"/>
      <p:bldP spid="535589" grpId="0" animBg="1"/>
      <p:bldP spid="535592" grpId="0"/>
      <p:bldP spid="535593" grpId="0" animBg="1"/>
      <p:bldP spid="5355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809E75-3191-4AD4-B00E-144D4AFED864}" type="slidenum">
              <a:rPr lang="zh-TW" altLang="en-US"/>
              <a:pPr>
                <a:defRPr/>
              </a:pPr>
              <a:t>7</a:t>
            </a:fld>
            <a:r>
              <a:rPr lang="en-US" altLang="zh-TW"/>
              <a:t> 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Protocol “Layers”</a:t>
            </a:r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9888" cy="468153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The job of data transmission in Internet is too complex. 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It is divided into layers.</a:t>
            </a:r>
          </a:p>
          <a:p>
            <a:pPr eaLnBrk="1" hangingPunct="1"/>
            <a:r>
              <a:rPr lang="en-US" altLang="zh-TW" dirty="0" smtClean="0">
                <a:solidFill>
                  <a:srgbClr val="C00000"/>
                </a:solidFill>
                <a:ea typeface="新細明體" pitchFamily="18" charset="-120"/>
              </a:rPr>
              <a:t>NOTE: internet is packet-switching network</a:t>
            </a:r>
          </a:p>
          <a:p>
            <a:pPr eaLnBrk="1" hangingPunct="1"/>
            <a:endParaRPr lang="en-US" altLang="zh-TW" dirty="0" smtClean="0">
              <a:ea typeface="新細明體" pitchFamily="18" charset="-120"/>
            </a:endParaRPr>
          </a:p>
          <a:p>
            <a:pPr eaLnBrk="1" hangingPunct="1"/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538629" name="Text Box 5"/>
          <p:cNvSpPr txBox="1">
            <a:spLocks noChangeArrowheads="1"/>
          </p:cNvSpPr>
          <p:nvPr/>
        </p:nvSpPr>
        <p:spPr bwMode="auto">
          <a:xfrm>
            <a:off x="1331640" y="3079080"/>
            <a:ext cx="26933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000" b="0" dirty="0" smtClean="0">
                <a:ea typeface="MingLiU" pitchFamily="49" charset="-120"/>
                <a:cs typeface="Times New Roman" pitchFamily="18" charset="0"/>
              </a:rPr>
              <a:t>GET a file</a:t>
            </a:r>
            <a:endParaRPr lang="en-US" altLang="zh-TW" sz="2000" b="0" dirty="0">
              <a:ea typeface="MingLiU" pitchFamily="49" charset="-120"/>
              <a:cs typeface="Times New Roman" pitchFamily="18" charset="0"/>
            </a:endParaRPr>
          </a:p>
          <a:p>
            <a:pPr eaLnBrk="0" hangingPunct="0"/>
            <a:endParaRPr lang="en-US" altLang="zh-TW" sz="2000" b="0" dirty="0" smtClean="0">
              <a:ea typeface="MingLiU" pitchFamily="49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000" b="0" dirty="0" smtClean="0">
                <a:ea typeface="MingLiU" pitchFamily="49" charset="-120"/>
                <a:cs typeface="Times New Roman" pitchFamily="18" charset="0"/>
              </a:rPr>
              <a:t>Assemble packets to file</a:t>
            </a:r>
            <a:endParaRPr lang="en-US" altLang="zh-TW" sz="2000" b="0" dirty="0">
              <a:ea typeface="MingLiU" pitchFamily="49" charset="-120"/>
              <a:cs typeface="Times New Roman" pitchFamily="18" charset="0"/>
            </a:endParaRPr>
          </a:p>
          <a:p>
            <a:pPr eaLnBrk="0" hangingPunct="0"/>
            <a:endParaRPr lang="en-US" altLang="zh-TW" sz="2000" b="0" dirty="0">
              <a:ea typeface="MingLiU" pitchFamily="49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000" b="0" dirty="0" smtClean="0">
                <a:ea typeface="MingLiU" pitchFamily="49" charset="-120"/>
                <a:cs typeface="Times New Roman" pitchFamily="18" charset="0"/>
              </a:rPr>
              <a:t>Receive a packet in Net</a:t>
            </a:r>
          </a:p>
          <a:p>
            <a:pPr eaLnBrk="0" hangingPunct="0"/>
            <a:endParaRPr lang="en-US" altLang="zh-TW" sz="2000" b="0" dirty="0">
              <a:ea typeface="MingLiU" pitchFamily="49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000" b="0" dirty="0" smtClean="0">
                <a:ea typeface="MingLiU" pitchFamily="49" charset="-120"/>
                <a:cs typeface="Times New Roman" pitchFamily="18" charset="0"/>
              </a:rPr>
              <a:t>Receive packet on a link</a:t>
            </a:r>
            <a:endParaRPr lang="en-US" altLang="zh-TW" sz="2000" b="0" dirty="0">
              <a:ea typeface="MingLiU" pitchFamily="49" charset="-120"/>
              <a:cs typeface="Times New Roman" pitchFamily="18" charset="0"/>
            </a:endParaRPr>
          </a:p>
        </p:txBody>
      </p:sp>
      <p:sp>
        <p:nvSpPr>
          <p:cNvPr id="538630" name="Text Box 6"/>
          <p:cNvSpPr txBox="1">
            <a:spLocks noChangeArrowheads="1"/>
          </p:cNvSpPr>
          <p:nvPr/>
        </p:nvSpPr>
        <p:spPr bwMode="auto">
          <a:xfrm>
            <a:off x="4969594" y="3089062"/>
            <a:ext cx="27917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000" b="0" dirty="0" smtClean="0">
                <a:ea typeface="MingLiU" pitchFamily="49" charset="-120"/>
                <a:cs typeface="Times New Roman" pitchFamily="18" charset="0"/>
              </a:rPr>
              <a:t>SEND a file</a:t>
            </a:r>
            <a:endParaRPr lang="en-US" altLang="zh-TW" sz="2000" b="0" dirty="0">
              <a:ea typeface="MingLiU" pitchFamily="49" charset="-120"/>
              <a:cs typeface="Times New Roman" pitchFamily="18" charset="0"/>
            </a:endParaRPr>
          </a:p>
          <a:p>
            <a:pPr eaLnBrk="0" hangingPunct="0"/>
            <a:endParaRPr lang="en-US" altLang="zh-TW" sz="2000" b="0" dirty="0" smtClean="0">
              <a:ea typeface="MingLiU" pitchFamily="49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000" b="0" dirty="0" smtClean="0">
                <a:ea typeface="MingLiU" pitchFamily="49" charset="-120"/>
                <a:cs typeface="Times New Roman" pitchFamily="18" charset="0"/>
              </a:rPr>
              <a:t>Divide data to packets</a:t>
            </a:r>
            <a:endParaRPr lang="en-US" altLang="zh-TW" sz="2000" b="0" dirty="0">
              <a:ea typeface="MingLiU" pitchFamily="49" charset="-120"/>
              <a:cs typeface="Times New Roman" pitchFamily="18" charset="0"/>
            </a:endParaRPr>
          </a:p>
          <a:p>
            <a:pPr eaLnBrk="0" hangingPunct="0"/>
            <a:endParaRPr lang="en-US" altLang="zh-TW" sz="2000" b="0" dirty="0" smtClean="0">
              <a:ea typeface="MingLiU" pitchFamily="49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000" b="0" dirty="0" smtClean="0">
                <a:ea typeface="MingLiU" pitchFamily="49" charset="-120"/>
                <a:cs typeface="Times New Roman" pitchFamily="18" charset="0"/>
              </a:rPr>
              <a:t>Route each packet in Net</a:t>
            </a:r>
            <a:endParaRPr lang="en-US" altLang="zh-TW" sz="2000" b="0" dirty="0">
              <a:ea typeface="MingLiU" pitchFamily="49" charset="-120"/>
              <a:cs typeface="Times New Roman" pitchFamily="18" charset="0"/>
            </a:endParaRPr>
          </a:p>
          <a:p>
            <a:pPr eaLnBrk="0" hangingPunct="0"/>
            <a:endParaRPr lang="en-US" altLang="zh-TW" sz="2000" b="0" dirty="0">
              <a:ea typeface="MingLiU" pitchFamily="49" charset="-120"/>
              <a:cs typeface="Times New Roman" pitchFamily="18" charset="0"/>
            </a:endParaRPr>
          </a:p>
          <a:p>
            <a:pPr eaLnBrk="0" hangingPunct="0"/>
            <a:r>
              <a:rPr lang="en-US" altLang="zh-TW" sz="2000" b="0" dirty="0" smtClean="0">
                <a:ea typeface="MingLiU" pitchFamily="49" charset="-120"/>
                <a:cs typeface="Times New Roman" pitchFamily="18" charset="0"/>
              </a:rPr>
              <a:t>Transmit packet on a link</a:t>
            </a:r>
            <a:endParaRPr lang="en-US" altLang="zh-TW" sz="2000" b="0" dirty="0">
              <a:ea typeface="MingLiU" pitchFamily="49" charset="-120"/>
              <a:cs typeface="Times New Roman" pitchFamily="18" charset="0"/>
            </a:endParaRPr>
          </a:p>
        </p:txBody>
      </p:sp>
      <p:sp>
        <p:nvSpPr>
          <p:cNvPr id="538631" name="Text Box 7"/>
          <p:cNvSpPr txBox="1">
            <a:spLocks noChangeArrowheads="1"/>
          </p:cNvSpPr>
          <p:nvPr/>
        </p:nvSpPr>
        <p:spPr bwMode="auto">
          <a:xfrm>
            <a:off x="3059832" y="5549170"/>
            <a:ext cx="3518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000" b="0" dirty="0" smtClean="0">
                <a:latin typeface="Comic Sans MS" pitchFamily="66" charset="0"/>
                <a:ea typeface="MingLiU" pitchFamily="49" charset="-120"/>
              </a:rPr>
              <a:t>Physical Communication Link</a:t>
            </a:r>
            <a:endParaRPr lang="en-US" altLang="zh-TW" sz="2000" b="0" dirty="0">
              <a:latin typeface="Comic Sans MS" pitchFamily="66" charset="0"/>
              <a:ea typeface="MingLiU" pitchFamily="49" charset="-120"/>
            </a:endParaRPr>
          </a:p>
        </p:txBody>
      </p:sp>
      <p:sp>
        <p:nvSpPr>
          <p:cNvPr id="538632" name="Freeform 8"/>
          <p:cNvSpPr>
            <a:spLocks/>
          </p:cNvSpPr>
          <p:nvPr/>
        </p:nvSpPr>
        <p:spPr bwMode="auto">
          <a:xfrm>
            <a:off x="1252570" y="3079080"/>
            <a:ext cx="6508750" cy="2870200"/>
          </a:xfrm>
          <a:custGeom>
            <a:avLst/>
            <a:gdLst>
              <a:gd name="T0" fmla="*/ 0 w 4100"/>
              <a:gd name="T1" fmla="*/ 0 h 2072"/>
              <a:gd name="T2" fmla="*/ 2147483647 w 4100"/>
              <a:gd name="T3" fmla="*/ 2147483647 h 2072"/>
              <a:gd name="T4" fmla="*/ 2147483647 w 4100"/>
              <a:gd name="T5" fmla="*/ 2147483647 h 2072"/>
              <a:gd name="T6" fmla="*/ 2147483647 w 4100"/>
              <a:gd name="T7" fmla="*/ 2147483647 h 2072"/>
              <a:gd name="T8" fmla="*/ 2147483647 w 4100"/>
              <a:gd name="T9" fmla="*/ 2147483647 h 2072"/>
              <a:gd name="T10" fmla="*/ 2147483647 w 4100"/>
              <a:gd name="T11" fmla="*/ 2147483647 h 2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00"/>
              <a:gd name="T19" fmla="*/ 0 h 2072"/>
              <a:gd name="T20" fmla="*/ 4100 w 4100"/>
              <a:gd name="T21" fmla="*/ 2072 h 20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00" h="2072">
                <a:moveTo>
                  <a:pt x="0" y="0"/>
                </a:moveTo>
                <a:lnTo>
                  <a:pt x="4" y="1736"/>
                </a:lnTo>
                <a:lnTo>
                  <a:pt x="804" y="2064"/>
                </a:lnTo>
                <a:lnTo>
                  <a:pt x="3468" y="2072"/>
                </a:lnTo>
                <a:lnTo>
                  <a:pt x="4100" y="1736"/>
                </a:lnTo>
                <a:lnTo>
                  <a:pt x="4100" y="96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 rot="-5400000">
            <a:off x="5558" y="3378965"/>
            <a:ext cx="2093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TW" sz="2000" b="0" dirty="0" smtClean="0">
                <a:solidFill>
                  <a:schemeClr val="accent2"/>
                </a:solidFill>
                <a:latin typeface="Comic Sans MS" pitchFamily="66" charset="0"/>
                <a:ea typeface="新細明體" pitchFamily="18" charset="-120"/>
              </a:rPr>
              <a:t>Client side</a:t>
            </a:r>
            <a:endParaRPr lang="en-US" altLang="zh-TW" sz="2000" b="0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 rot="-5400000">
            <a:off x="7092952" y="3721527"/>
            <a:ext cx="180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TW" sz="2000" b="0" dirty="0" smtClean="0">
                <a:solidFill>
                  <a:schemeClr val="accent2"/>
                </a:solidFill>
                <a:latin typeface="Comic Sans MS" pitchFamily="66" charset="0"/>
                <a:ea typeface="新細明體" pitchFamily="18" charset="-120"/>
              </a:rPr>
              <a:t>Server side</a:t>
            </a:r>
            <a:endParaRPr lang="en-US" altLang="zh-TW" sz="2000" b="0" dirty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252570" y="3579020"/>
            <a:ext cx="65087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1259632" y="4212446"/>
            <a:ext cx="65087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252570" y="4823282"/>
            <a:ext cx="65087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259632" y="5445224"/>
            <a:ext cx="65087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3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53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9" grpId="0"/>
      <p:bldP spid="538630" grpId="0"/>
      <p:bldP spid="538631" grpId="0"/>
      <p:bldP spid="5386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44242B-C3E3-495C-9432-E8830556290B}" type="slidenum">
              <a:rPr lang="zh-TW" altLang="en-US"/>
              <a:pPr>
                <a:defRPr/>
              </a:pPr>
              <a:t>8</a:t>
            </a:fld>
            <a:r>
              <a:rPr lang="en-US" altLang="zh-TW"/>
              <a:t>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868863"/>
            <a:ext cx="7772400" cy="1223962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Each </a:t>
            </a:r>
            <a:r>
              <a:rPr lang="en-US" altLang="zh-TW" b="1" dirty="0" smtClean="0">
                <a:solidFill>
                  <a:srgbClr val="FF0066"/>
                </a:solidFill>
                <a:ea typeface="新細明體" pitchFamily="18" charset="-120"/>
              </a:rPr>
              <a:t>layer</a:t>
            </a:r>
            <a:r>
              <a:rPr lang="en-US" altLang="zh-TW" dirty="0" smtClean="0">
                <a:ea typeface="新細明體" pitchFamily="18" charset="-120"/>
              </a:rPr>
              <a:t> independently provides a service</a:t>
            </a:r>
          </a:p>
          <a:p>
            <a:pPr lvl="1" eaLnBrk="1" hangingPunct="1"/>
            <a:r>
              <a:rPr lang="en-US" altLang="zh-TW" sz="1900" dirty="0" smtClean="0">
                <a:ea typeface="新細明體" pitchFamily="18" charset="-120"/>
              </a:rPr>
              <a:t>has a function separate from other layers</a:t>
            </a:r>
            <a:endParaRPr lang="en-US" altLang="zh-TW" sz="2000" dirty="0" smtClean="0">
              <a:ea typeface="新細明體" pitchFamily="18" charset="-120"/>
            </a:endParaRPr>
          </a:p>
          <a:p>
            <a:pPr lvl="1" eaLnBrk="1" hangingPunct="1"/>
            <a:r>
              <a:rPr lang="en-US" altLang="zh-TW" sz="2000" dirty="0" smtClean="0">
                <a:ea typeface="新細明體" pitchFamily="18" charset="-120"/>
              </a:rPr>
              <a:t>rely on services provided by layer below</a:t>
            </a:r>
          </a:p>
        </p:txBody>
      </p:sp>
      <p:sp>
        <p:nvSpPr>
          <p:cNvPr id="2458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Layers of data transmission</a:t>
            </a:r>
          </a:p>
        </p:txBody>
      </p:sp>
      <p:sp>
        <p:nvSpPr>
          <p:cNvPr id="539656" name="Text Box 8"/>
          <p:cNvSpPr txBox="1">
            <a:spLocks noChangeArrowheads="1"/>
          </p:cNvSpPr>
          <p:nvPr/>
        </p:nvSpPr>
        <p:spPr bwMode="auto">
          <a:xfrm>
            <a:off x="1658938" y="1631950"/>
            <a:ext cx="23807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000" b="0" dirty="0" smtClean="0">
                <a:latin typeface="Comic Sans MS" pitchFamily="66" charset="0"/>
                <a:ea typeface="新細明體" pitchFamily="18" charset="-120"/>
              </a:rPr>
              <a:t>Data Transmission</a:t>
            </a:r>
          </a:p>
          <a:p>
            <a:pPr eaLnBrk="0" hangingPunct="0"/>
            <a:endParaRPr lang="en-US" altLang="zh-TW" sz="2000" b="0" dirty="0">
              <a:latin typeface="Comic Sans MS" pitchFamily="66" charset="0"/>
              <a:ea typeface="新細明體" pitchFamily="18" charset="-120"/>
            </a:endParaRPr>
          </a:p>
          <a:p>
            <a:pPr eaLnBrk="0" hangingPunct="0"/>
            <a:r>
              <a:rPr lang="en-US" altLang="zh-TW" sz="2000" b="0" dirty="0" smtClean="0">
                <a:latin typeface="Comic Sans MS" pitchFamily="66" charset="0"/>
                <a:ea typeface="新細明體" pitchFamily="18" charset="-120"/>
              </a:rPr>
              <a:t>TCP </a:t>
            </a:r>
          </a:p>
          <a:p>
            <a:pPr eaLnBrk="0" hangingPunct="0"/>
            <a:endParaRPr lang="en-US" altLang="zh-TW" sz="2000" b="0" dirty="0">
              <a:latin typeface="Comic Sans MS" pitchFamily="66" charset="0"/>
              <a:ea typeface="新細明體" pitchFamily="18" charset="-120"/>
            </a:endParaRPr>
          </a:p>
          <a:p>
            <a:pPr eaLnBrk="0" hangingPunct="0"/>
            <a:r>
              <a:rPr lang="en-US" altLang="zh-TW" sz="2000" b="0" dirty="0" smtClean="0">
                <a:latin typeface="Comic Sans MS" pitchFamily="66" charset="0"/>
                <a:ea typeface="新細明體" pitchFamily="18" charset="-120"/>
              </a:rPr>
              <a:t>IP</a:t>
            </a:r>
          </a:p>
          <a:p>
            <a:pPr eaLnBrk="0" hangingPunct="0"/>
            <a:endParaRPr lang="en-US" altLang="zh-TW" sz="2000" b="0" dirty="0">
              <a:latin typeface="Comic Sans MS" pitchFamily="66" charset="0"/>
              <a:ea typeface="新細明體" pitchFamily="18" charset="-120"/>
            </a:endParaRPr>
          </a:p>
          <a:p>
            <a:pPr eaLnBrk="0" hangingPunct="0"/>
            <a:r>
              <a:rPr lang="en-US" altLang="zh-TW" sz="2000" b="0" dirty="0" smtClean="0">
                <a:latin typeface="Comic Sans MS" pitchFamily="66" charset="0"/>
                <a:ea typeface="新細明體" pitchFamily="18" charset="-120"/>
              </a:rPr>
              <a:t>Data link</a:t>
            </a:r>
            <a:endParaRPr lang="en-US" altLang="zh-TW" sz="2000" b="0" dirty="0"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539657" name="Text Box 9"/>
          <p:cNvSpPr txBox="1">
            <a:spLocks noChangeArrowheads="1"/>
          </p:cNvSpPr>
          <p:nvPr/>
        </p:nvSpPr>
        <p:spPr bwMode="auto">
          <a:xfrm>
            <a:off x="5292080" y="1622425"/>
            <a:ext cx="23807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000" b="0" dirty="0" smtClean="0">
                <a:latin typeface="Comic Sans MS" pitchFamily="66" charset="0"/>
                <a:ea typeface="新細明體" pitchFamily="18" charset="-120"/>
              </a:rPr>
              <a:t>Data Transmission</a:t>
            </a:r>
          </a:p>
          <a:p>
            <a:pPr eaLnBrk="0" hangingPunct="0"/>
            <a:endParaRPr lang="en-US" altLang="zh-TW" sz="2000" b="0" dirty="0">
              <a:latin typeface="Comic Sans MS" pitchFamily="66" charset="0"/>
              <a:ea typeface="新細明體" pitchFamily="18" charset="-120"/>
            </a:endParaRPr>
          </a:p>
          <a:p>
            <a:pPr eaLnBrk="0" hangingPunct="0"/>
            <a:r>
              <a:rPr lang="en-US" altLang="zh-TW" sz="2000" b="0" dirty="0" smtClean="0">
                <a:latin typeface="Comic Sans MS" pitchFamily="66" charset="0"/>
                <a:ea typeface="新細明體" pitchFamily="18" charset="-120"/>
              </a:rPr>
              <a:t>TCP</a:t>
            </a:r>
          </a:p>
          <a:p>
            <a:pPr eaLnBrk="0" hangingPunct="0"/>
            <a:endParaRPr lang="en-US" altLang="zh-TW" sz="2000" b="0" dirty="0">
              <a:latin typeface="Comic Sans MS" pitchFamily="66" charset="0"/>
              <a:ea typeface="新細明體" pitchFamily="18" charset="-120"/>
            </a:endParaRPr>
          </a:p>
          <a:p>
            <a:pPr eaLnBrk="0" hangingPunct="0"/>
            <a:r>
              <a:rPr lang="en-US" altLang="zh-TW" sz="2000" b="0" dirty="0" smtClean="0">
                <a:latin typeface="Comic Sans MS" pitchFamily="66" charset="0"/>
                <a:ea typeface="新細明體" pitchFamily="18" charset="-120"/>
              </a:rPr>
              <a:t>IP</a:t>
            </a:r>
          </a:p>
          <a:p>
            <a:pPr eaLnBrk="0" hangingPunct="0"/>
            <a:endParaRPr lang="en-US" altLang="zh-TW" sz="2000" b="0" dirty="0">
              <a:latin typeface="Comic Sans MS" pitchFamily="66" charset="0"/>
              <a:ea typeface="新細明體" pitchFamily="18" charset="-120"/>
            </a:endParaRPr>
          </a:p>
          <a:p>
            <a:pPr eaLnBrk="0" hangingPunct="0"/>
            <a:r>
              <a:rPr lang="en-US" altLang="zh-TW" sz="2000" b="0" dirty="0" smtClean="0">
                <a:latin typeface="Comic Sans MS" pitchFamily="66" charset="0"/>
                <a:ea typeface="新細明體" pitchFamily="18" charset="-120"/>
              </a:rPr>
              <a:t>Data Link</a:t>
            </a:r>
            <a:endParaRPr lang="en-US" altLang="zh-TW" sz="2000" b="0" dirty="0"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539658" name="Text Box 10"/>
          <p:cNvSpPr txBox="1">
            <a:spLocks noChangeArrowheads="1"/>
          </p:cNvSpPr>
          <p:nvPr/>
        </p:nvSpPr>
        <p:spPr bwMode="auto">
          <a:xfrm>
            <a:off x="3347864" y="4107626"/>
            <a:ext cx="3449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000" b="0" dirty="0" smtClean="0">
                <a:latin typeface="Comic Sans MS" pitchFamily="66" charset="0"/>
                <a:ea typeface="新細明體" pitchFamily="18" charset="-120"/>
              </a:rPr>
              <a:t>Physical signal transmission</a:t>
            </a:r>
            <a:endParaRPr lang="en-US" altLang="zh-TW" sz="2000" b="0" dirty="0"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539659" name="Rectangle 11"/>
          <p:cNvSpPr>
            <a:spLocks noChangeArrowheads="1"/>
          </p:cNvSpPr>
          <p:nvPr/>
        </p:nvSpPr>
        <p:spPr bwMode="auto">
          <a:xfrm>
            <a:off x="1554480" y="1557338"/>
            <a:ext cx="60452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660" name="Rectangle 12"/>
          <p:cNvSpPr>
            <a:spLocks noChangeArrowheads="1"/>
          </p:cNvSpPr>
          <p:nvPr/>
        </p:nvSpPr>
        <p:spPr bwMode="auto">
          <a:xfrm>
            <a:off x="1554480" y="2154238"/>
            <a:ext cx="60452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661" name="Rectangle 13"/>
          <p:cNvSpPr>
            <a:spLocks noChangeArrowheads="1"/>
          </p:cNvSpPr>
          <p:nvPr/>
        </p:nvSpPr>
        <p:spPr bwMode="auto">
          <a:xfrm>
            <a:off x="1554480" y="2801938"/>
            <a:ext cx="60452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1554480" y="3411538"/>
            <a:ext cx="60452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663" name="Rectangle 15"/>
          <p:cNvSpPr>
            <a:spLocks noChangeArrowheads="1"/>
          </p:cNvSpPr>
          <p:nvPr/>
        </p:nvSpPr>
        <p:spPr bwMode="auto">
          <a:xfrm>
            <a:off x="1554480" y="4033838"/>
            <a:ext cx="6045200" cy="54768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3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3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3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3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6" grpId="0"/>
      <p:bldP spid="539657" grpId="0"/>
      <p:bldP spid="539658" grpId="0"/>
      <p:bldP spid="539659" grpId="0" animBg="1"/>
      <p:bldP spid="539660" grpId="0" animBg="1"/>
      <p:bldP spid="539661" grpId="0" animBg="1"/>
      <p:bldP spid="539662" grpId="0" animBg="1"/>
      <p:bldP spid="5396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809E75-3191-4AD4-B00E-144D4AFED864}" type="slidenum">
              <a:rPr lang="zh-TW" altLang="en-US"/>
              <a:pPr>
                <a:defRPr/>
              </a:pPr>
              <a:t>9</a:t>
            </a:fld>
            <a:r>
              <a:rPr lang="en-US" altLang="zh-TW"/>
              <a:t> 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350"/>
            <a:ext cx="8892480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OSI 7 Layer Model of Computer Networks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989888" cy="4681537"/>
          </a:xfrm>
        </p:spPr>
        <p:txBody>
          <a:bodyPr/>
          <a:lstStyle/>
          <a:p>
            <a:pPr eaLnBrk="1" hangingPunct="1"/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2"/>
          </p:nvPr>
        </p:nvSpPr>
        <p:spPr>
          <a:xfrm>
            <a:off x="829816" y="6248400"/>
            <a:ext cx="3022104" cy="457200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    </a:t>
            </a:r>
            <a:r>
              <a:rPr lang="en-US" altLang="zh-TW" dirty="0" smtClean="0">
                <a:solidFill>
                  <a:srgbClr val="FF0066"/>
                </a:solidFill>
              </a:rPr>
              <a:t>Jean Wang / CS1102 – Lec08</a:t>
            </a:r>
            <a:endParaRPr lang="en-US" altLang="zh-TW" dirty="0">
              <a:solidFill>
                <a:schemeClr val="accent2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394481" cy="487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683568" y="4149080"/>
            <a:ext cx="753589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059832" y="411946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447372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49318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EtherNet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2966368" y="5301208"/>
            <a:ext cx="1173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Modem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7564" y="35010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66"/>
      </a:dk1>
      <a:lt1>
        <a:srgbClr val="FFFFFF"/>
      </a:lt1>
      <a:dk2>
        <a:srgbClr val="FF0066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56"/>
      </a:accent4>
      <a:accent5>
        <a:srgbClr val="FFE2B8"/>
      </a:accent5>
      <a:accent6>
        <a:srgbClr val="0000E7"/>
      </a:accent6>
      <a:hlink>
        <a:srgbClr val="0000FF"/>
      </a:hlink>
      <a:folHlink>
        <a:srgbClr val="4D4D4D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6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0000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66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3366"/>
        </a:dk1>
        <a:lt1>
          <a:srgbClr val="FFFFFF"/>
        </a:lt1>
        <a:dk2>
          <a:srgbClr val="FF0066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2A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FF0066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FF0066"/>
        </a:dk2>
        <a:lt2>
          <a:srgbClr val="F8F8F8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FF0066"/>
        </a:dk2>
        <a:lt2>
          <a:srgbClr val="777777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56"/>
        </a:accent4>
        <a:accent5>
          <a:srgbClr val="FFE2B8"/>
        </a:accent5>
        <a:accent6>
          <a:srgbClr val="0000E7"/>
        </a:accent6>
        <a:hlink>
          <a:srgbClr val="0000F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6696</TotalTime>
  <Words>3295</Words>
  <Application>Microsoft Office PowerPoint</Application>
  <PresentationFormat>On-screen Show (4:3)</PresentationFormat>
  <Paragraphs>523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Clip</vt:lpstr>
      <vt:lpstr>CS1102 Lec08 -  Computer Network</vt:lpstr>
      <vt:lpstr>Objectives</vt:lpstr>
      <vt:lpstr>Networks and Communications</vt:lpstr>
      <vt:lpstr>Network Enables…</vt:lpstr>
      <vt:lpstr>Components in Communications</vt:lpstr>
      <vt:lpstr>Network Protocol</vt:lpstr>
      <vt:lpstr>Protocol “Layers”</vt:lpstr>
      <vt:lpstr>Layers of data transmission</vt:lpstr>
      <vt:lpstr>OSI 7 Layer Model of Computer Networks</vt:lpstr>
      <vt:lpstr>Network Protocol Stack</vt:lpstr>
      <vt:lpstr>Example of How Network Protocols Work Together</vt:lpstr>
      <vt:lpstr>Communication Channel</vt:lpstr>
      <vt:lpstr>Cable Transmission Media</vt:lpstr>
      <vt:lpstr>Wireless Transmission Media</vt:lpstr>
      <vt:lpstr>Wireless Transmission Media</vt:lpstr>
      <vt:lpstr>Transmission Rates</vt:lpstr>
      <vt:lpstr>Network Card</vt:lpstr>
      <vt:lpstr>Communication Devices</vt:lpstr>
      <vt:lpstr>Types of Computer Networks</vt:lpstr>
      <vt:lpstr>How Networks Are Architected/Structured</vt:lpstr>
      <vt:lpstr>How Networks Are Architected/Structured</vt:lpstr>
      <vt:lpstr>Network Classification Summary</vt:lpstr>
      <vt:lpstr>What is the Internet?</vt:lpstr>
      <vt:lpstr>Internet Infrastructure</vt:lpstr>
      <vt:lpstr>Internet Infrastructure</vt:lpstr>
      <vt:lpstr>How your request is sent over the Internet</vt:lpstr>
      <vt:lpstr>Internet Access Options</vt:lpstr>
      <vt:lpstr>Dial-up Connections</vt:lpstr>
      <vt:lpstr>ISDN or DSL</vt:lpstr>
      <vt:lpstr>Cable Internet Service</vt:lpstr>
      <vt:lpstr>Fixed Internet Connection Roundup</vt:lpstr>
      <vt:lpstr>Lesson Summary</vt:lpstr>
      <vt:lpstr>Lesson Summary (continued)</vt:lpstr>
      <vt:lpstr>Reference</vt:lpstr>
      <vt:lpstr>PowerPoint Presentation</vt:lpstr>
    </vt:vector>
  </TitlesOfParts>
  <Company>Honeywell Industrial Controls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Sense of It</dc:title>
  <dc:creator>nshastry</dc:creator>
  <cp:lastModifiedBy>Prof. JIA Xiaohua</cp:lastModifiedBy>
  <cp:revision>2462</cp:revision>
  <cp:lastPrinted>2013-11-10T08:58:53Z</cp:lastPrinted>
  <dcterms:created xsi:type="dcterms:W3CDTF">2001-04-08T17:27:26Z</dcterms:created>
  <dcterms:modified xsi:type="dcterms:W3CDTF">2014-03-28T02:01:06Z</dcterms:modified>
</cp:coreProperties>
</file>