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wav"/>
  <Default Extension="GIF" ContentType="image/gif"/>
  <Default Extension="tiff" ContentType="image/tif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9"/>
  </p:notesMasterIdLst>
  <p:handoutMasterIdLst>
    <p:handoutMasterId r:id="rId40"/>
  </p:handoutMasterIdLst>
  <p:sldIdLst>
    <p:sldId id="256" r:id="rId2"/>
    <p:sldId id="257" r:id="rId3"/>
    <p:sldId id="388" r:id="rId4"/>
    <p:sldId id="357" r:id="rId5"/>
    <p:sldId id="385" r:id="rId6"/>
    <p:sldId id="358" r:id="rId7"/>
    <p:sldId id="376" r:id="rId8"/>
    <p:sldId id="359" r:id="rId9"/>
    <p:sldId id="360" r:id="rId10"/>
    <p:sldId id="361" r:id="rId11"/>
    <p:sldId id="362" r:id="rId12"/>
    <p:sldId id="363" r:id="rId13"/>
    <p:sldId id="364" r:id="rId14"/>
    <p:sldId id="386" r:id="rId15"/>
    <p:sldId id="365" r:id="rId16"/>
    <p:sldId id="366" r:id="rId17"/>
    <p:sldId id="368" r:id="rId18"/>
    <p:sldId id="369" r:id="rId19"/>
    <p:sldId id="367" r:id="rId20"/>
    <p:sldId id="398" r:id="rId21"/>
    <p:sldId id="371" r:id="rId22"/>
    <p:sldId id="379" r:id="rId23"/>
    <p:sldId id="390" r:id="rId24"/>
    <p:sldId id="391" r:id="rId25"/>
    <p:sldId id="392" r:id="rId26"/>
    <p:sldId id="393" r:id="rId27"/>
    <p:sldId id="394" r:id="rId28"/>
    <p:sldId id="387" r:id="rId29"/>
    <p:sldId id="370" r:id="rId30"/>
    <p:sldId id="380" r:id="rId31"/>
    <p:sldId id="374" r:id="rId32"/>
    <p:sldId id="373" r:id="rId33"/>
    <p:sldId id="321" r:id="rId34"/>
    <p:sldId id="375" r:id="rId35"/>
    <p:sldId id="283" r:id="rId36"/>
    <p:sldId id="389" r:id="rId37"/>
    <p:sldId id="397" r:id="rId38"/>
  </p:sldIdLst>
  <p:sldSz cx="9144000" cy="6858000" type="screen4x3"/>
  <p:notesSz cx="7099300" cy="10234613"/>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99"/>
    <a:srgbClr val="FF0066"/>
    <a:srgbClr val="E7F6FF"/>
    <a:srgbClr val="CCECFF"/>
    <a:srgbClr val="FFFF00"/>
    <a:srgbClr val="00FFFF"/>
    <a:srgbClr val="FF00FF"/>
    <a:srgbClr val="00FF00"/>
    <a:srgbClr val="FFEA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05" autoAdjust="0"/>
    <p:restoredTop sz="89260" autoAdjust="0"/>
  </p:normalViewPr>
  <p:slideViewPr>
    <p:cSldViewPr>
      <p:cViewPr varScale="1">
        <p:scale>
          <a:sx n="100" d="100"/>
          <a:sy n="100" d="100"/>
        </p:scale>
        <p:origin x="-31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2309" y="1234"/>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7666" name="Rectangle 2"/>
          <p:cNvSpPr>
            <a:spLocks noGrp="1" noChangeArrowheads="1"/>
          </p:cNvSpPr>
          <p:nvPr>
            <p:ph type="hdr" sz="quarter"/>
          </p:nvPr>
        </p:nvSpPr>
        <p:spPr bwMode="auto">
          <a:xfrm>
            <a:off x="0" y="0"/>
            <a:ext cx="3076672" cy="511054"/>
          </a:xfrm>
          <a:prstGeom prst="rect">
            <a:avLst/>
          </a:prstGeom>
          <a:noFill/>
          <a:ln w="9525">
            <a:noFill/>
            <a:miter lim="800000"/>
            <a:headEnd/>
            <a:tailEnd/>
          </a:ln>
          <a:effectLst/>
        </p:spPr>
        <p:txBody>
          <a:bodyPr vert="horz" wrap="square" lIns="88218" tIns="44108" rIns="88218" bIns="44108" numCol="1" anchor="t" anchorCtr="0" compatLnSpc="1">
            <a:prstTxWarp prst="textNoShape">
              <a:avLst/>
            </a:prstTxWarp>
          </a:bodyPr>
          <a:lstStyle>
            <a:lvl1pPr defTabSz="882650">
              <a:defRPr sz="1200"/>
            </a:lvl1pPr>
          </a:lstStyle>
          <a:p>
            <a:pPr>
              <a:defRPr/>
            </a:pPr>
            <a:endParaRPr lang="en-US" altLang="zh-TW"/>
          </a:p>
        </p:txBody>
      </p:sp>
      <p:sp>
        <p:nvSpPr>
          <p:cNvPr id="497667" name="Rectangle 3"/>
          <p:cNvSpPr>
            <a:spLocks noGrp="1" noChangeArrowheads="1"/>
          </p:cNvSpPr>
          <p:nvPr>
            <p:ph type="dt" sz="quarter" idx="1"/>
          </p:nvPr>
        </p:nvSpPr>
        <p:spPr bwMode="auto">
          <a:xfrm>
            <a:off x="4021088" y="0"/>
            <a:ext cx="3076672" cy="511054"/>
          </a:xfrm>
          <a:prstGeom prst="rect">
            <a:avLst/>
          </a:prstGeom>
          <a:noFill/>
          <a:ln w="9525">
            <a:noFill/>
            <a:miter lim="800000"/>
            <a:headEnd/>
            <a:tailEnd/>
          </a:ln>
          <a:effectLst/>
        </p:spPr>
        <p:txBody>
          <a:bodyPr vert="horz" wrap="square" lIns="88218" tIns="44108" rIns="88218" bIns="44108" numCol="1" anchor="t" anchorCtr="0" compatLnSpc="1">
            <a:prstTxWarp prst="textNoShape">
              <a:avLst/>
            </a:prstTxWarp>
          </a:bodyPr>
          <a:lstStyle>
            <a:lvl1pPr algn="r" defTabSz="882650">
              <a:defRPr sz="1200"/>
            </a:lvl1pPr>
          </a:lstStyle>
          <a:p>
            <a:pPr>
              <a:defRPr/>
            </a:pPr>
            <a:endParaRPr lang="en-US" altLang="zh-TW"/>
          </a:p>
        </p:txBody>
      </p:sp>
      <p:sp>
        <p:nvSpPr>
          <p:cNvPr id="497668" name="Rectangle 4"/>
          <p:cNvSpPr>
            <a:spLocks noGrp="1" noChangeArrowheads="1"/>
          </p:cNvSpPr>
          <p:nvPr>
            <p:ph type="ftr" sz="quarter" idx="2"/>
          </p:nvPr>
        </p:nvSpPr>
        <p:spPr bwMode="auto">
          <a:xfrm>
            <a:off x="0" y="9721868"/>
            <a:ext cx="3076672" cy="511054"/>
          </a:xfrm>
          <a:prstGeom prst="rect">
            <a:avLst/>
          </a:prstGeom>
          <a:noFill/>
          <a:ln w="9525">
            <a:noFill/>
            <a:miter lim="800000"/>
            <a:headEnd/>
            <a:tailEnd/>
          </a:ln>
          <a:effectLst/>
        </p:spPr>
        <p:txBody>
          <a:bodyPr vert="horz" wrap="square" lIns="88218" tIns="44108" rIns="88218" bIns="44108" numCol="1" anchor="b" anchorCtr="0" compatLnSpc="1">
            <a:prstTxWarp prst="textNoShape">
              <a:avLst/>
            </a:prstTxWarp>
          </a:bodyPr>
          <a:lstStyle>
            <a:lvl1pPr defTabSz="882650">
              <a:defRPr sz="1200"/>
            </a:lvl1pPr>
          </a:lstStyle>
          <a:p>
            <a:pPr>
              <a:defRPr/>
            </a:pPr>
            <a:endParaRPr lang="en-US" altLang="zh-TW"/>
          </a:p>
        </p:txBody>
      </p:sp>
      <p:sp>
        <p:nvSpPr>
          <p:cNvPr id="497669" name="Rectangle 5"/>
          <p:cNvSpPr>
            <a:spLocks noGrp="1" noChangeArrowheads="1"/>
          </p:cNvSpPr>
          <p:nvPr>
            <p:ph type="sldNum" sz="quarter" idx="3"/>
          </p:nvPr>
        </p:nvSpPr>
        <p:spPr bwMode="auto">
          <a:xfrm>
            <a:off x="4021088" y="9721868"/>
            <a:ext cx="3076672" cy="511054"/>
          </a:xfrm>
          <a:prstGeom prst="rect">
            <a:avLst/>
          </a:prstGeom>
          <a:noFill/>
          <a:ln w="9525">
            <a:noFill/>
            <a:miter lim="800000"/>
            <a:headEnd/>
            <a:tailEnd/>
          </a:ln>
          <a:effectLst/>
        </p:spPr>
        <p:txBody>
          <a:bodyPr vert="horz" wrap="square" lIns="88218" tIns="44108" rIns="88218" bIns="44108" numCol="1" anchor="b" anchorCtr="0" compatLnSpc="1">
            <a:prstTxWarp prst="textNoShape">
              <a:avLst/>
            </a:prstTxWarp>
          </a:bodyPr>
          <a:lstStyle>
            <a:lvl1pPr algn="r" defTabSz="882650">
              <a:defRPr sz="1200"/>
            </a:lvl1pPr>
          </a:lstStyle>
          <a:p>
            <a:pPr>
              <a:defRPr/>
            </a:pPr>
            <a:fld id="{247BAF96-7F48-4FC8-8A9D-5E1C7EC09795}" type="slidenum">
              <a:rPr lang="zh-TW" altLang="en-US"/>
              <a:pPr>
                <a:defRPr/>
              </a:pPr>
              <a:t>‹#›</a:t>
            </a:fld>
            <a:endParaRPr lang="en-US" altLang="zh-TW"/>
          </a:p>
        </p:txBody>
      </p:sp>
    </p:spTree>
    <p:extLst>
      <p:ext uri="{BB962C8B-B14F-4D97-AF65-F5344CB8AC3E}">
        <p14:creationId xmlns:p14="http://schemas.microsoft.com/office/powerpoint/2010/main" val="32464493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76672" cy="511054"/>
          </a:xfrm>
          <a:prstGeom prst="rect">
            <a:avLst/>
          </a:prstGeom>
          <a:noFill/>
          <a:ln w="9525">
            <a:noFill/>
            <a:miter lim="800000"/>
            <a:headEnd/>
            <a:tailEnd/>
          </a:ln>
          <a:effectLst/>
        </p:spPr>
        <p:txBody>
          <a:bodyPr vert="horz" wrap="square" lIns="95557" tIns="47780" rIns="95557" bIns="47780" numCol="1" anchor="t" anchorCtr="0" compatLnSpc="1">
            <a:prstTxWarp prst="textNoShape">
              <a:avLst/>
            </a:prstTxWarp>
          </a:bodyPr>
          <a:lstStyle>
            <a:lvl1pPr defTabSz="955675">
              <a:defRPr sz="1300"/>
            </a:lvl1pPr>
          </a:lstStyle>
          <a:p>
            <a:pPr>
              <a:defRPr/>
            </a:pPr>
            <a:endParaRPr lang="en-US" altLang="zh-TW"/>
          </a:p>
        </p:txBody>
      </p:sp>
      <p:sp>
        <p:nvSpPr>
          <p:cNvPr id="5123" name="Rectangle 3"/>
          <p:cNvSpPr>
            <a:spLocks noGrp="1" noChangeArrowheads="1"/>
          </p:cNvSpPr>
          <p:nvPr>
            <p:ph type="dt" idx="1"/>
          </p:nvPr>
        </p:nvSpPr>
        <p:spPr bwMode="auto">
          <a:xfrm>
            <a:off x="4021088" y="0"/>
            <a:ext cx="3076672" cy="511054"/>
          </a:xfrm>
          <a:prstGeom prst="rect">
            <a:avLst/>
          </a:prstGeom>
          <a:noFill/>
          <a:ln w="9525">
            <a:noFill/>
            <a:miter lim="800000"/>
            <a:headEnd/>
            <a:tailEnd/>
          </a:ln>
          <a:effectLst/>
        </p:spPr>
        <p:txBody>
          <a:bodyPr vert="horz" wrap="square" lIns="95557" tIns="47780" rIns="95557" bIns="47780" numCol="1" anchor="t" anchorCtr="0" compatLnSpc="1">
            <a:prstTxWarp prst="textNoShape">
              <a:avLst/>
            </a:prstTxWarp>
          </a:bodyPr>
          <a:lstStyle>
            <a:lvl1pPr algn="r" defTabSz="955675">
              <a:defRPr sz="1300"/>
            </a:lvl1pPr>
          </a:lstStyle>
          <a:p>
            <a:pPr>
              <a:defRPr/>
            </a:pPr>
            <a:endParaRPr lang="en-US" altLang="zh-TW"/>
          </a:p>
        </p:txBody>
      </p:sp>
      <p:sp>
        <p:nvSpPr>
          <p:cNvPr id="48132" name="Rectangle 4"/>
          <p:cNvSpPr>
            <a:spLocks noGrp="1" noRot="1" noChangeAspect="1" noChangeArrowheads="1" noTextEdit="1"/>
          </p:cNvSpPr>
          <p:nvPr>
            <p:ph type="sldImg" idx="2"/>
          </p:nvPr>
        </p:nvSpPr>
        <p:spPr bwMode="auto">
          <a:xfrm>
            <a:off x="993775" y="769938"/>
            <a:ext cx="5113338" cy="38354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10239" y="4860087"/>
            <a:ext cx="5678824" cy="4604561"/>
          </a:xfrm>
          <a:prstGeom prst="rect">
            <a:avLst/>
          </a:prstGeom>
          <a:noFill/>
          <a:ln w="9525">
            <a:noFill/>
            <a:miter lim="800000"/>
            <a:headEnd/>
            <a:tailEnd/>
          </a:ln>
          <a:effectLst/>
        </p:spPr>
        <p:txBody>
          <a:bodyPr vert="horz" wrap="square" lIns="95557" tIns="47780" rIns="95557" bIns="47780" numCol="1" anchor="t" anchorCtr="0" compatLnSpc="1">
            <a:prstTxWarp prst="textNoShape">
              <a:avLst/>
            </a:prstTxWarp>
          </a:bodyPr>
          <a:lstStyle/>
          <a:p>
            <a:pPr lvl="0"/>
            <a:r>
              <a:rPr lang="en-US" altLang="zh-TW" noProof="0" smtClean="0"/>
              <a:t>Click to 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p>
        </p:txBody>
      </p:sp>
      <p:sp>
        <p:nvSpPr>
          <p:cNvPr id="5126" name="Rectangle 6"/>
          <p:cNvSpPr>
            <a:spLocks noGrp="1" noChangeArrowheads="1"/>
          </p:cNvSpPr>
          <p:nvPr>
            <p:ph type="ftr" sz="quarter" idx="4"/>
          </p:nvPr>
        </p:nvSpPr>
        <p:spPr bwMode="auto">
          <a:xfrm>
            <a:off x="0" y="9721868"/>
            <a:ext cx="3076672" cy="511054"/>
          </a:xfrm>
          <a:prstGeom prst="rect">
            <a:avLst/>
          </a:prstGeom>
          <a:noFill/>
          <a:ln w="9525">
            <a:noFill/>
            <a:miter lim="800000"/>
            <a:headEnd/>
            <a:tailEnd/>
          </a:ln>
          <a:effectLst/>
        </p:spPr>
        <p:txBody>
          <a:bodyPr vert="horz" wrap="square" lIns="95557" tIns="47780" rIns="95557" bIns="47780" numCol="1" anchor="b" anchorCtr="0" compatLnSpc="1">
            <a:prstTxWarp prst="textNoShape">
              <a:avLst/>
            </a:prstTxWarp>
          </a:bodyPr>
          <a:lstStyle>
            <a:lvl1pPr defTabSz="955675">
              <a:defRPr sz="1300"/>
            </a:lvl1pPr>
          </a:lstStyle>
          <a:p>
            <a:pPr>
              <a:defRPr/>
            </a:pPr>
            <a:endParaRPr lang="en-US" altLang="zh-TW"/>
          </a:p>
        </p:txBody>
      </p:sp>
      <p:sp>
        <p:nvSpPr>
          <p:cNvPr id="5127" name="Rectangle 7"/>
          <p:cNvSpPr>
            <a:spLocks noGrp="1" noChangeArrowheads="1"/>
          </p:cNvSpPr>
          <p:nvPr>
            <p:ph type="sldNum" sz="quarter" idx="5"/>
          </p:nvPr>
        </p:nvSpPr>
        <p:spPr bwMode="auto">
          <a:xfrm>
            <a:off x="4021088" y="9721868"/>
            <a:ext cx="3076672" cy="511054"/>
          </a:xfrm>
          <a:prstGeom prst="rect">
            <a:avLst/>
          </a:prstGeom>
          <a:noFill/>
          <a:ln w="9525">
            <a:noFill/>
            <a:miter lim="800000"/>
            <a:headEnd/>
            <a:tailEnd/>
          </a:ln>
          <a:effectLst/>
        </p:spPr>
        <p:txBody>
          <a:bodyPr vert="horz" wrap="square" lIns="95557" tIns="47780" rIns="95557" bIns="47780" numCol="1" anchor="b" anchorCtr="0" compatLnSpc="1">
            <a:prstTxWarp prst="textNoShape">
              <a:avLst/>
            </a:prstTxWarp>
          </a:bodyPr>
          <a:lstStyle>
            <a:lvl1pPr algn="r" defTabSz="955675">
              <a:defRPr sz="1300"/>
            </a:lvl1pPr>
          </a:lstStyle>
          <a:p>
            <a:pPr>
              <a:defRPr/>
            </a:pPr>
            <a:fld id="{19C6CC25-1E5E-406A-BF67-914CF1D96AF2}" type="slidenum">
              <a:rPr lang="zh-TW" altLang="en-US"/>
              <a:pPr>
                <a:defRPr/>
              </a:pPr>
              <a:t>‹#›</a:t>
            </a:fld>
            <a:endParaRPr lang="en-US" altLang="zh-TW"/>
          </a:p>
        </p:txBody>
      </p:sp>
    </p:spTree>
    <p:extLst>
      <p:ext uri="{BB962C8B-B14F-4D97-AF65-F5344CB8AC3E}">
        <p14:creationId xmlns:p14="http://schemas.microsoft.com/office/powerpoint/2010/main" val="26109452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youtube.com/watch?v=92x8dLgmrJ8&amp;list=UUFn3O-SqDAP1B30WdG2FHbw&amp;index=6"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en.wikipedia.org/wiki/Polarized_3D_syste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2CB95993-EF46-4234-BE4A-921803DB33BC}" type="slidenum">
              <a:rPr lang="zh-TW" altLang="en-US" smtClean="0"/>
              <a:pPr/>
              <a:t>1</a:t>
            </a:fld>
            <a:endParaRPr lang="en-US" altLang="zh-TW" smtClean="0"/>
          </a:p>
        </p:txBody>
      </p:sp>
      <p:sp>
        <p:nvSpPr>
          <p:cNvPr id="49155"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r>
              <a:rPr lang="en-US" dirty="0" smtClean="0"/>
              <a:t>video of </a:t>
            </a:r>
            <a:r>
              <a:rPr lang="en-US" dirty="0" err="1" smtClean="0"/>
              <a:t>Robocode</a:t>
            </a:r>
            <a:r>
              <a:rPr lang="en-US" dirty="0" smtClean="0"/>
              <a:t> for Lab:</a:t>
            </a:r>
          </a:p>
          <a:p>
            <a:r>
              <a:rPr lang="en-US" dirty="0" smtClean="0">
                <a:hlinkClick r:id="rId3"/>
              </a:rPr>
              <a:t>http://www.youtube.com/watch?v=92x8dLgmrJ8&amp;list=UUFn3O-SqDAP1B30WdG2FHbw&amp;index=6</a:t>
            </a:r>
            <a:endParaRPr lang="en-US" dirty="0" smtClean="0"/>
          </a:p>
          <a:p>
            <a:endParaRPr lang="en-US" dirty="0" smtClean="0"/>
          </a:p>
          <a:p>
            <a:r>
              <a:rPr lang="en-US" dirty="0" smtClean="0"/>
              <a:t>Finish</a:t>
            </a:r>
            <a:r>
              <a:rPr lang="en-US" baseline="0" dirty="0" smtClean="0"/>
              <a:t> RLE and flowchart in last lecture. RLE will be referred later.</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52192A7D-EC0D-4553-822E-83FA673B37D5}" type="slidenum">
              <a:rPr lang="zh-TW" altLang="en-US" smtClean="0"/>
              <a:pPr/>
              <a:t>10</a:t>
            </a:fld>
            <a:endParaRPr lang="en-US" altLang="zh-TW" smtClean="0"/>
          </a:p>
        </p:txBody>
      </p:sp>
      <p:sp>
        <p:nvSpPr>
          <p:cNvPr id="60419" name="Rectangle 2"/>
          <p:cNvSpPr>
            <a:spLocks noGrp="1" noRot="1" noChangeAspect="1" noChangeArrowheads="1" noTextEdit="1"/>
          </p:cNvSpPr>
          <p:nvPr>
            <p:ph type="sldImg"/>
          </p:nvPr>
        </p:nvSpPr>
        <p:spPr>
          <a:ln/>
        </p:spPr>
      </p:sp>
      <p:sp>
        <p:nvSpPr>
          <p:cNvPr id="60420" name="Notes Placeholder 4"/>
          <p:cNvSpPr>
            <a:spLocks noGrp="1"/>
          </p:cNvSpPr>
          <p:nvPr/>
        </p:nvSpPr>
        <p:spPr bwMode="auto">
          <a:xfrm>
            <a:off x="710239" y="4860087"/>
            <a:ext cx="5678824" cy="4604561"/>
          </a:xfrm>
          <a:prstGeom prst="rect">
            <a:avLst/>
          </a:prstGeom>
          <a:noFill/>
          <a:ln w="9525">
            <a:noFill/>
            <a:miter lim="800000"/>
            <a:headEnd/>
            <a:tailEnd/>
          </a:ln>
        </p:spPr>
        <p:txBody>
          <a:bodyPr lIns="95557" tIns="47780" rIns="95557" bIns="47780"/>
          <a:lstStyle/>
          <a:p>
            <a:pPr eaLnBrk="0" hangingPunct="0">
              <a:spcBef>
                <a:spcPct val="30000"/>
              </a:spcBef>
            </a:pPr>
            <a:endParaRPr lang="en-US" sz="1200"/>
          </a:p>
        </p:txBody>
      </p:sp>
      <p:sp>
        <p:nvSpPr>
          <p:cNvPr id="6" name="Notes Placeholder 5"/>
          <p:cNvSpPr>
            <a:spLocks noGrp="1"/>
          </p:cNvSpPr>
          <p:nvPr>
            <p:ph type="body" sz="quarter" idx="10"/>
          </p:nvPr>
        </p:nvSpPr>
        <p:spPr/>
        <p:txBody>
          <a:bodyPr>
            <a:normAutofit/>
          </a:bodyPr>
          <a:lstStyle/>
          <a:p>
            <a:r>
              <a:rPr lang="en-US" dirty="0" smtClean="0"/>
              <a:t>On-board:</a:t>
            </a:r>
            <a:r>
              <a:rPr lang="en-US" baseline="0" dirty="0" smtClean="0"/>
              <a:t> </a:t>
            </a:r>
            <a:r>
              <a:rPr lang="en-US" dirty="0" smtClean="0"/>
              <a:t>44100*2bytes*5*60</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7791ECB2-8E47-4D55-818E-C685F5441410}" type="slidenum">
              <a:rPr lang="zh-TW" altLang="en-US" smtClean="0"/>
              <a:pPr/>
              <a:t>11</a:t>
            </a:fld>
            <a:endParaRPr lang="en-US" altLang="zh-TW" smtClean="0"/>
          </a:p>
        </p:txBody>
      </p:sp>
      <p:sp>
        <p:nvSpPr>
          <p:cNvPr id="61443" name="Rectangle 2"/>
          <p:cNvSpPr>
            <a:spLocks noGrp="1" noRot="1" noChangeAspect="1" noChangeArrowheads="1" noTextEdit="1"/>
          </p:cNvSpPr>
          <p:nvPr>
            <p:ph type="sldImg"/>
          </p:nvPr>
        </p:nvSpPr>
        <p:spPr>
          <a:ln/>
        </p:spPr>
      </p:sp>
      <p:sp>
        <p:nvSpPr>
          <p:cNvPr id="61444" name="Notes Placeholder 4"/>
          <p:cNvSpPr>
            <a:spLocks noGrp="1"/>
          </p:cNvSpPr>
          <p:nvPr/>
        </p:nvSpPr>
        <p:spPr bwMode="auto">
          <a:xfrm>
            <a:off x="710239" y="4860087"/>
            <a:ext cx="5678824" cy="4604561"/>
          </a:xfrm>
          <a:prstGeom prst="rect">
            <a:avLst/>
          </a:prstGeom>
          <a:noFill/>
          <a:ln w="9525">
            <a:noFill/>
            <a:miter lim="800000"/>
            <a:headEnd/>
            <a:tailEnd/>
          </a:ln>
        </p:spPr>
        <p:txBody>
          <a:bodyPr lIns="95557" tIns="47780" rIns="95557" bIns="47780"/>
          <a:lstStyle/>
          <a:p>
            <a:pPr eaLnBrk="0" hangingPunct="0">
              <a:spcBef>
                <a:spcPct val="30000"/>
              </a:spcBef>
            </a:pPr>
            <a:endParaRPr lang="en-US" sz="1200"/>
          </a:p>
        </p:txBody>
      </p:sp>
      <p:sp>
        <p:nvSpPr>
          <p:cNvPr id="6" name="Notes Placeholder 5"/>
          <p:cNvSpPr>
            <a:spLocks noGrp="1"/>
          </p:cNvSpPr>
          <p:nvPr>
            <p:ph type="body" sz="quarter" idx="10"/>
          </p:nvPr>
        </p:nvSpPr>
        <p:spPr/>
        <p:txBody>
          <a:bodyPr>
            <a:normAutofit/>
          </a:bodyPr>
          <a:lstStyle/>
          <a:p>
            <a:r>
              <a:rPr lang="en-US" dirty="0" smtClean="0"/>
              <a:t>Data need store and transmission, so</a:t>
            </a:r>
            <a:r>
              <a:rPr lang="en-US" baseline="0" dirty="0" smtClean="0"/>
              <a:t> it should be compressed.</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A5BFAD09-9BEE-4341-BF6D-062ECEB2A076}" type="slidenum">
              <a:rPr lang="zh-TW" altLang="en-US" smtClean="0"/>
              <a:pPr/>
              <a:t>12</a:t>
            </a:fld>
            <a:endParaRPr lang="en-US" altLang="zh-TW" smtClean="0"/>
          </a:p>
        </p:txBody>
      </p:sp>
      <p:sp>
        <p:nvSpPr>
          <p:cNvPr id="62467" name="Rectangle 2"/>
          <p:cNvSpPr>
            <a:spLocks noGrp="1" noRot="1" noChangeAspect="1" noChangeArrowheads="1" noTextEdit="1"/>
          </p:cNvSpPr>
          <p:nvPr>
            <p:ph type="sldImg"/>
          </p:nvPr>
        </p:nvSpPr>
        <p:spPr>
          <a:ln/>
        </p:spPr>
      </p:sp>
      <p:sp>
        <p:nvSpPr>
          <p:cNvPr id="62468" name="Notes Placeholder 4"/>
          <p:cNvSpPr>
            <a:spLocks noGrp="1"/>
          </p:cNvSpPr>
          <p:nvPr/>
        </p:nvSpPr>
        <p:spPr bwMode="auto">
          <a:xfrm>
            <a:off x="710239" y="4860087"/>
            <a:ext cx="5678824" cy="4604561"/>
          </a:xfrm>
          <a:prstGeom prst="rect">
            <a:avLst/>
          </a:prstGeom>
          <a:noFill/>
          <a:ln w="9525">
            <a:noFill/>
            <a:miter lim="800000"/>
            <a:headEnd/>
            <a:tailEnd/>
          </a:ln>
        </p:spPr>
        <p:txBody>
          <a:bodyPr lIns="95557" tIns="47780" rIns="95557" bIns="47780"/>
          <a:lstStyle/>
          <a:p>
            <a:pPr eaLnBrk="0" hangingPunct="0">
              <a:spcBef>
                <a:spcPct val="30000"/>
              </a:spcBef>
            </a:pPr>
            <a:endParaRPr lang="en-US" sz="1200"/>
          </a:p>
        </p:txBody>
      </p:sp>
      <p:sp>
        <p:nvSpPr>
          <p:cNvPr id="6" name="Notes Placeholder 5"/>
          <p:cNvSpPr>
            <a:spLocks noGrp="1"/>
          </p:cNvSpPr>
          <p:nvPr>
            <p:ph type="body" sz="quarter" idx="10"/>
          </p:nvPr>
        </p:nvSpPr>
        <p:spPr/>
        <p:txBody>
          <a:bodyPr>
            <a:normAutofit/>
          </a:bodyPr>
          <a:lstStyle/>
          <a:p>
            <a:r>
              <a:rPr lang="en-US" dirty="0" smtClean="0"/>
              <a:t>.wav: uncompressed,</a:t>
            </a:r>
            <a:r>
              <a:rPr lang="en-US" baseline="0" dirty="0" smtClean="0"/>
              <a:t> b</a:t>
            </a:r>
            <a:r>
              <a:rPr lang="en-US" dirty="0" smtClean="0"/>
              <a:t>ig file. </a:t>
            </a:r>
          </a:p>
          <a:p>
            <a:r>
              <a:rPr lang="en-US" dirty="0" smtClean="0"/>
              <a:t>Demo: a .wav</a:t>
            </a:r>
            <a:r>
              <a:rPr lang="en-US" baseline="0" dirty="0" smtClean="0"/>
              <a:t> and .mp3 files.</a:t>
            </a:r>
            <a:endParaRPr lang="en-US" dirty="0" smtClean="0"/>
          </a:p>
          <a:p>
            <a:r>
              <a:rPr lang="en-US" dirty="0" smtClean="0"/>
              <a:t>.au, .mp3 is often used (by Microsoft Media</a:t>
            </a:r>
            <a:r>
              <a:rPr lang="en-US" baseline="0" dirty="0" smtClean="0"/>
              <a:t> Player)</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D6D02C55-2FFB-4DBA-9159-328E7074FC14}" type="slidenum">
              <a:rPr lang="zh-TW" altLang="en-US" smtClean="0"/>
              <a:pPr/>
              <a:t>13</a:t>
            </a:fld>
            <a:endParaRPr lang="en-US" altLang="zh-TW" smtClean="0"/>
          </a:p>
        </p:txBody>
      </p:sp>
      <p:sp>
        <p:nvSpPr>
          <p:cNvPr id="63491" name="Rectangle 2"/>
          <p:cNvSpPr>
            <a:spLocks noGrp="1" noRot="1" noChangeAspect="1" noChangeArrowheads="1" noTextEdit="1"/>
          </p:cNvSpPr>
          <p:nvPr>
            <p:ph type="sldImg"/>
          </p:nvPr>
        </p:nvSpPr>
        <p:spPr>
          <a:ln/>
        </p:spPr>
      </p:sp>
      <p:sp>
        <p:nvSpPr>
          <p:cNvPr id="63492" name="Notes Placeholder 4"/>
          <p:cNvSpPr>
            <a:spLocks noGrp="1"/>
          </p:cNvSpPr>
          <p:nvPr/>
        </p:nvSpPr>
        <p:spPr bwMode="auto">
          <a:xfrm>
            <a:off x="710239" y="4860087"/>
            <a:ext cx="5678824" cy="4604561"/>
          </a:xfrm>
          <a:prstGeom prst="rect">
            <a:avLst/>
          </a:prstGeom>
          <a:noFill/>
          <a:ln w="9525">
            <a:noFill/>
            <a:miter lim="800000"/>
            <a:headEnd/>
            <a:tailEnd/>
          </a:ln>
        </p:spPr>
        <p:txBody>
          <a:bodyPr lIns="95557" tIns="47780" rIns="95557" bIns="47780"/>
          <a:lstStyle/>
          <a:p>
            <a:pPr eaLnBrk="0" hangingPunct="0">
              <a:spcBef>
                <a:spcPct val="30000"/>
              </a:spcBef>
            </a:pPr>
            <a:endParaRPr lang="en-US" sz="1200"/>
          </a:p>
        </p:txBody>
      </p:sp>
      <p:sp>
        <p:nvSpPr>
          <p:cNvPr id="6" name="Notes Placeholder 5"/>
          <p:cNvSpPr>
            <a:spLocks noGrp="1"/>
          </p:cNvSpPr>
          <p:nvPr>
            <p:ph type="body" sz="quarter" idx="10"/>
          </p:nvPr>
        </p:nvSpPr>
        <p:spPr/>
        <p:txBody>
          <a:bodyPr>
            <a:normAutofit/>
          </a:bodyPr>
          <a:lstStyle/>
          <a:p>
            <a:r>
              <a:rPr lang="en-US" dirty="0" smtClean="0"/>
              <a:t>MIDI</a:t>
            </a:r>
            <a:r>
              <a:rPr lang="en-US" baseline="0" dirty="0" smtClean="0"/>
              <a:t> record the script of notes (and instruments), and plays the sound out by instruments according to the notes</a:t>
            </a:r>
            <a:r>
              <a:rPr lang="en-US" baseline="0" dirty="0" smtClean="0"/>
              <a:t>. Different PCs may produce sound differently from the same .mid file if their synthesizers are different (like play the notes out at piano)</a:t>
            </a:r>
            <a:endParaRPr lang="en-US" baseline="0" dirty="0" smtClean="0"/>
          </a:p>
          <a:p>
            <a:r>
              <a:rPr lang="en-US" baseline="0" dirty="0" smtClean="0"/>
              <a:t>It’s a good tool for composer (and instrument lovers)</a:t>
            </a:r>
            <a:endParaRPr lang="en-US" dirty="0" smtClean="0"/>
          </a:p>
          <a:p>
            <a:r>
              <a:rPr lang="en-US" dirty="0" smtClean="0"/>
              <a:t>See an example of .mid file</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9B1590C2-BAA9-46A9-ADE4-FB4AB06780F8}" type="slidenum">
              <a:rPr lang="zh-TW" altLang="en-US" smtClean="0"/>
              <a:pPr/>
              <a:t>14</a:t>
            </a:fld>
            <a:endParaRPr lang="en-US" altLang="zh-TW"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zh-TW"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8447D0F5-9738-4338-860C-A6084C3B6A46}" type="slidenum">
              <a:rPr lang="zh-TW" altLang="en-US" smtClean="0"/>
              <a:pPr/>
              <a:t>15</a:t>
            </a:fld>
            <a:endParaRPr lang="en-US" altLang="zh-TW" smtClean="0"/>
          </a:p>
        </p:txBody>
      </p:sp>
      <p:sp>
        <p:nvSpPr>
          <p:cNvPr id="66563" name="Rectangle 2"/>
          <p:cNvSpPr>
            <a:spLocks noGrp="1" noRot="1" noChangeAspect="1" noChangeArrowheads="1" noTextEdit="1"/>
          </p:cNvSpPr>
          <p:nvPr>
            <p:ph type="sldImg"/>
          </p:nvPr>
        </p:nvSpPr>
        <p:spPr>
          <a:ln/>
        </p:spPr>
      </p:sp>
      <p:sp>
        <p:nvSpPr>
          <p:cNvPr id="66564" name="Notes Placeholder 4"/>
          <p:cNvSpPr>
            <a:spLocks noGrp="1"/>
          </p:cNvSpPr>
          <p:nvPr/>
        </p:nvSpPr>
        <p:spPr bwMode="auto">
          <a:xfrm>
            <a:off x="710239" y="4860087"/>
            <a:ext cx="5678824" cy="4604561"/>
          </a:xfrm>
          <a:prstGeom prst="rect">
            <a:avLst/>
          </a:prstGeom>
          <a:noFill/>
          <a:ln w="9525">
            <a:noFill/>
            <a:miter lim="800000"/>
            <a:headEnd/>
            <a:tailEnd/>
          </a:ln>
        </p:spPr>
        <p:txBody>
          <a:bodyPr lIns="95557" tIns="47780" rIns="95557" bIns="47780"/>
          <a:lstStyle/>
          <a:p>
            <a:pPr eaLnBrk="0" hangingPunct="0">
              <a:spcBef>
                <a:spcPct val="30000"/>
              </a:spcBef>
            </a:pPr>
            <a:endParaRPr lang="en-US" sz="1200"/>
          </a:p>
        </p:txBody>
      </p:sp>
      <p:sp>
        <p:nvSpPr>
          <p:cNvPr id="6" name="Notes Placeholder 5"/>
          <p:cNvSpPr>
            <a:spLocks noGrp="1"/>
          </p:cNvSpPr>
          <p:nvPr>
            <p:ph type="body" sz="quarter" idx="10"/>
          </p:nvPr>
        </p:nvSpPr>
        <p:spPr/>
        <p:txBody>
          <a:bodyPr>
            <a:normAutofit/>
          </a:bodyPr>
          <a:lstStyle/>
          <a:p>
            <a:r>
              <a:rPr lang="en-US" dirty="0" smtClean="0"/>
              <a:t>Bitmaps don’t have a fixed physical</a:t>
            </a:r>
            <a:r>
              <a:rPr lang="en-US" baseline="0" dirty="0" smtClean="0"/>
              <a:t> image size, depending on how you scale: scale-up: poor quality; scale-down: good quality</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9AB56D08-1B1B-4EA3-A452-CD48845B4FAA}" type="slidenum">
              <a:rPr lang="zh-TW" altLang="en-US" smtClean="0"/>
              <a:pPr/>
              <a:t>16</a:t>
            </a:fld>
            <a:endParaRPr lang="en-US" altLang="zh-TW" smtClean="0"/>
          </a:p>
        </p:txBody>
      </p:sp>
      <p:sp>
        <p:nvSpPr>
          <p:cNvPr id="67587" name="Rectangle 2"/>
          <p:cNvSpPr>
            <a:spLocks noGrp="1" noRot="1" noChangeAspect="1" noChangeArrowheads="1" noTextEdit="1"/>
          </p:cNvSpPr>
          <p:nvPr>
            <p:ph type="sldImg"/>
          </p:nvPr>
        </p:nvSpPr>
        <p:spPr>
          <a:ln/>
        </p:spPr>
      </p:sp>
      <p:sp>
        <p:nvSpPr>
          <p:cNvPr id="67588" name="Notes Placeholder 4"/>
          <p:cNvSpPr>
            <a:spLocks noGrp="1"/>
          </p:cNvSpPr>
          <p:nvPr/>
        </p:nvSpPr>
        <p:spPr bwMode="auto">
          <a:xfrm>
            <a:off x="710239" y="4860087"/>
            <a:ext cx="5678824" cy="4604561"/>
          </a:xfrm>
          <a:prstGeom prst="rect">
            <a:avLst/>
          </a:prstGeom>
          <a:noFill/>
          <a:ln w="9525">
            <a:noFill/>
            <a:miter lim="800000"/>
            <a:headEnd/>
            <a:tailEnd/>
          </a:ln>
        </p:spPr>
        <p:txBody>
          <a:bodyPr lIns="95557" tIns="47780" rIns="95557" bIns="47780"/>
          <a:lstStyle/>
          <a:p>
            <a:pPr eaLnBrk="0" hangingPunct="0">
              <a:spcBef>
                <a:spcPct val="30000"/>
              </a:spcBef>
            </a:pPr>
            <a:endParaRPr lang="en-US" sz="1200"/>
          </a:p>
        </p:txBody>
      </p:sp>
      <p:sp>
        <p:nvSpPr>
          <p:cNvPr id="6" name="Notes Placeholder 5"/>
          <p:cNvSpPr>
            <a:spLocks noGrp="1"/>
          </p:cNvSpPr>
          <p:nvPr>
            <p:ph type="body" sz="quarter" idx="10"/>
          </p:nvPr>
        </p:nvSpPr>
        <p:spPr/>
        <p:txBody>
          <a:bodyPr>
            <a:normAutofit/>
          </a:bodyPr>
          <a:lstStyle/>
          <a:p>
            <a:r>
              <a:rPr lang="en-US" dirty="0" smtClean="0"/>
              <a:t>Color</a:t>
            </a:r>
            <a:r>
              <a:rPr lang="en-US" baseline="0" dirty="0" smtClean="0"/>
              <a:t> code format: </a:t>
            </a:r>
            <a:endParaRPr lang="en-US" dirty="0" smtClean="0"/>
          </a:p>
          <a:p>
            <a:r>
              <a:rPr lang="en-US" dirty="0" smtClean="0"/>
              <a:t>Note: RGB</a:t>
            </a:r>
            <a:r>
              <a:rPr lang="en-US" baseline="0" dirty="0" smtClean="0"/>
              <a:t> NOT RYB (this’s different from painting color)</a:t>
            </a:r>
          </a:p>
          <a:p>
            <a:r>
              <a:rPr lang="en-US" baseline="0" dirty="0" smtClean="0"/>
              <a:t>Notice: RGBA: A for transparency.</a:t>
            </a:r>
          </a:p>
          <a:p>
            <a:r>
              <a:rPr lang="en-US" baseline="0" dirty="0" smtClean="0"/>
              <a:t>Demo in </a:t>
            </a:r>
            <a:r>
              <a:rPr lang="en-US" baseline="0" dirty="0" err="1" smtClean="0"/>
              <a:t>ppt</a:t>
            </a:r>
            <a:r>
              <a:rPr lang="en-US" baseline="0" dirty="0" smtClean="0"/>
              <a:t>: select a text and use icon “Shape Fill”-&gt; more colors-&gt; customized color: </a:t>
            </a:r>
            <a:r>
              <a:rPr lang="en-US" baseline="0" dirty="0" smtClean="0"/>
              <a:t>all 00 </a:t>
            </a:r>
            <a:r>
              <a:rPr lang="en-US" baseline="0" dirty="0" smtClean="0"/>
              <a:t>is black, </a:t>
            </a:r>
            <a:r>
              <a:rPr lang="en-US" baseline="0" dirty="0" smtClean="0"/>
              <a:t>all </a:t>
            </a:r>
            <a:r>
              <a:rPr lang="en-US" baseline="0" dirty="0" err="1" smtClean="0"/>
              <a:t>ff</a:t>
            </a:r>
            <a:r>
              <a:rPr lang="en-US" baseline="0" dirty="0" smtClean="0"/>
              <a:t>… is white, and a “Transparency” bar at left bottom!!!</a:t>
            </a:r>
          </a:p>
          <a:p>
            <a:r>
              <a:rPr lang="en-US" sz="1200" i="0" dirty="0" smtClean="0">
                <a:solidFill>
                  <a:schemeClr val="tx1">
                    <a:lumMod val="60000"/>
                    <a:lumOff val="40000"/>
                  </a:schemeClr>
                </a:solidFill>
              </a:rPr>
              <a:t>CMYK color printer (K = Key = black)</a:t>
            </a:r>
            <a:endParaRPr lang="en-US" i="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DCC0C4F8-AA54-4B87-B29A-BD2DAC58550D}" type="slidenum">
              <a:rPr lang="zh-TW" altLang="en-US" smtClean="0"/>
              <a:pPr/>
              <a:t>17</a:t>
            </a:fld>
            <a:endParaRPr lang="en-US" altLang="zh-TW" smtClean="0"/>
          </a:p>
        </p:txBody>
      </p:sp>
      <p:sp>
        <p:nvSpPr>
          <p:cNvPr id="68611" name="Rectangle 2"/>
          <p:cNvSpPr>
            <a:spLocks noGrp="1" noRot="1" noChangeAspect="1" noChangeArrowheads="1" noTextEdit="1"/>
          </p:cNvSpPr>
          <p:nvPr>
            <p:ph type="sldImg"/>
          </p:nvPr>
        </p:nvSpPr>
        <p:spPr>
          <a:ln/>
        </p:spPr>
      </p:sp>
      <p:sp>
        <p:nvSpPr>
          <p:cNvPr id="68612" name="Notes Placeholder 4"/>
          <p:cNvSpPr>
            <a:spLocks noGrp="1"/>
          </p:cNvSpPr>
          <p:nvPr/>
        </p:nvSpPr>
        <p:spPr bwMode="auto">
          <a:xfrm>
            <a:off x="710239" y="4860087"/>
            <a:ext cx="5678824" cy="4604561"/>
          </a:xfrm>
          <a:prstGeom prst="rect">
            <a:avLst/>
          </a:prstGeom>
          <a:noFill/>
          <a:ln w="9525">
            <a:noFill/>
            <a:miter lim="800000"/>
            <a:headEnd/>
            <a:tailEnd/>
          </a:ln>
        </p:spPr>
        <p:txBody>
          <a:bodyPr lIns="95557" tIns="47780" rIns="95557" bIns="47780"/>
          <a:lstStyle/>
          <a:p>
            <a:pPr eaLnBrk="0" hangingPunct="0">
              <a:spcBef>
                <a:spcPct val="30000"/>
              </a:spcBef>
            </a:pPr>
            <a:endParaRPr lang="en-US" sz="1200"/>
          </a:p>
        </p:txBody>
      </p:sp>
      <p:sp>
        <p:nvSpPr>
          <p:cNvPr id="6" name="Notes Placeholder 5"/>
          <p:cNvSpPr>
            <a:spLocks noGrp="1"/>
          </p:cNvSpPr>
          <p:nvPr>
            <p:ph type="body" sz="quarter" idx="10"/>
          </p:nvPr>
        </p:nvSpPr>
        <p:spPr/>
        <p:txBody>
          <a:bodyPr>
            <a:normAutofit/>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42924A0F-0DA9-44D1-B7F9-0644517CEF52}" type="slidenum">
              <a:rPr lang="zh-TW" altLang="en-US" smtClean="0"/>
              <a:pPr/>
              <a:t>18</a:t>
            </a:fld>
            <a:endParaRPr lang="en-US" altLang="zh-TW" smtClean="0"/>
          </a:p>
        </p:txBody>
      </p:sp>
      <p:sp>
        <p:nvSpPr>
          <p:cNvPr id="70659" name="Rectangle 2"/>
          <p:cNvSpPr>
            <a:spLocks noGrp="1" noRot="1" noChangeAspect="1" noChangeArrowheads="1" noTextEdit="1"/>
          </p:cNvSpPr>
          <p:nvPr>
            <p:ph type="sldImg"/>
          </p:nvPr>
        </p:nvSpPr>
        <p:spPr>
          <a:ln/>
        </p:spPr>
      </p:sp>
      <p:sp>
        <p:nvSpPr>
          <p:cNvPr id="70660" name="Notes Placeholder 4"/>
          <p:cNvSpPr>
            <a:spLocks noGrp="1"/>
          </p:cNvSpPr>
          <p:nvPr/>
        </p:nvSpPr>
        <p:spPr bwMode="auto">
          <a:xfrm>
            <a:off x="710239" y="4860087"/>
            <a:ext cx="5678824" cy="4604561"/>
          </a:xfrm>
          <a:prstGeom prst="rect">
            <a:avLst/>
          </a:prstGeom>
          <a:noFill/>
          <a:ln w="9525">
            <a:noFill/>
            <a:miter lim="800000"/>
            <a:headEnd/>
            <a:tailEnd/>
          </a:ln>
        </p:spPr>
        <p:txBody>
          <a:bodyPr lIns="95557" tIns="47780" rIns="95557" bIns="47780"/>
          <a:lstStyle/>
          <a:p>
            <a:pPr eaLnBrk="0" hangingPunct="0">
              <a:spcBef>
                <a:spcPct val="30000"/>
              </a:spcBef>
            </a:pPr>
            <a:endParaRPr lang="en-US" sz="1200"/>
          </a:p>
        </p:txBody>
      </p:sp>
      <p:sp>
        <p:nvSpPr>
          <p:cNvPr id="6" name="Notes Placeholder 5"/>
          <p:cNvSpPr>
            <a:spLocks noGrp="1"/>
          </p:cNvSpPr>
          <p:nvPr>
            <p:ph type="body" sz="quarter" idx="10"/>
          </p:nvPr>
        </p:nvSpPr>
        <p:spPr/>
        <p:txBody>
          <a:bodyPr>
            <a:normAutofit/>
          </a:bodyPr>
          <a:lstStyle/>
          <a:p>
            <a:r>
              <a:rPr lang="en-US" dirty="0" smtClean="0"/>
              <a:t>Vector image is similar to MIDI for audio</a:t>
            </a:r>
            <a:r>
              <a:rPr lang="en-US" dirty="0" smtClean="0"/>
              <a:t>.</a:t>
            </a:r>
          </a:p>
          <a:p>
            <a:r>
              <a:rPr lang="en-US" dirty="0" smtClean="0"/>
              <a:t>It’s drawing out, not displaying out!</a:t>
            </a:r>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35CC8579-39A9-4730-8851-1421C10CA366}" type="slidenum">
              <a:rPr lang="zh-TW" altLang="en-US" smtClean="0"/>
              <a:pPr/>
              <a:t>19</a:t>
            </a:fld>
            <a:endParaRPr lang="en-US" altLang="zh-TW" smtClean="0"/>
          </a:p>
        </p:txBody>
      </p:sp>
      <p:sp>
        <p:nvSpPr>
          <p:cNvPr id="71683" name="Rectangle 2"/>
          <p:cNvSpPr>
            <a:spLocks noGrp="1" noRot="1" noChangeAspect="1" noChangeArrowheads="1" noTextEdit="1"/>
          </p:cNvSpPr>
          <p:nvPr>
            <p:ph type="sldImg"/>
          </p:nvPr>
        </p:nvSpPr>
        <p:spPr>
          <a:ln/>
        </p:spPr>
      </p:sp>
      <p:sp>
        <p:nvSpPr>
          <p:cNvPr id="71684" name="Notes Placeholder 4"/>
          <p:cNvSpPr>
            <a:spLocks noGrp="1"/>
          </p:cNvSpPr>
          <p:nvPr/>
        </p:nvSpPr>
        <p:spPr bwMode="auto">
          <a:xfrm>
            <a:off x="710239" y="4860087"/>
            <a:ext cx="5678824" cy="4604561"/>
          </a:xfrm>
          <a:prstGeom prst="rect">
            <a:avLst/>
          </a:prstGeom>
          <a:noFill/>
          <a:ln w="9525">
            <a:noFill/>
            <a:miter lim="800000"/>
            <a:headEnd/>
            <a:tailEnd/>
          </a:ln>
        </p:spPr>
        <p:txBody>
          <a:bodyPr lIns="95557" tIns="47780" rIns="95557" bIns="47780"/>
          <a:lstStyle/>
          <a:p>
            <a:pPr eaLnBrk="0" hangingPunct="0">
              <a:spcBef>
                <a:spcPct val="30000"/>
              </a:spcBef>
            </a:pPr>
            <a:endParaRPr lang="en-US" sz="1200"/>
          </a:p>
        </p:txBody>
      </p:sp>
      <p:sp>
        <p:nvSpPr>
          <p:cNvPr id="6" name="Notes Placeholder 5"/>
          <p:cNvSpPr>
            <a:spLocks noGrp="1"/>
          </p:cNvSpPr>
          <p:nvPr>
            <p:ph type="body" sz="quarter" idx="10"/>
          </p:nvPr>
        </p:nvSpPr>
        <p:spPr/>
        <p:txBody>
          <a:bodyPr>
            <a:normAutofit/>
          </a:bodyPr>
          <a:lstStyle/>
          <a:p>
            <a:r>
              <a:rPr lang="en-US" dirty="0" smtClean="0"/>
              <a:t>.bmp is</a:t>
            </a:r>
            <a:r>
              <a:rPr lang="en-US" baseline="0" dirty="0" smtClean="0"/>
              <a:t> NOT compressed; .gif and .</a:t>
            </a:r>
            <a:r>
              <a:rPr lang="en-US" baseline="0" dirty="0" err="1" smtClean="0"/>
              <a:t>png</a:t>
            </a:r>
            <a:r>
              <a:rPr lang="en-US" baseline="0" dirty="0" smtClean="0"/>
              <a:t> are “lossless compressed”, so their size are larger than JPG (see examples)</a:t>
            </a:r>
            <a:endParaRPr lang="en-US" dirty="0" smtClean="0"/>
          </a:p>
          <a:p>
            <a:r>
              <a:rPr lang="en-US" dirty="0" smtClean="0"/>
              <a:t>.gif</a:t>
            </a:r>
            <a:r>
              <a:rPr lang="en-US" baseline="0" dirty="0" smtClean="0"/>
              <a:t> has only 256 colors (8-bits)</a:t>
            </a:r>
          </a:p>
          <a:p>
            <a:r>
              <a:rPr lang="en-US" baseline="0" dirty="0" smtClean="0"/>
              <a:t>.jpg has 24-bits for color and 8-bits for transparency (32 bits)</a:t>
            </a:r>
          </a:p>
          <a:p>
            <a:r>
              <a:rPr lang="en-US" baseline="0" dirty="0" smtClean="0"/>
              <a:t>.</a:t>
            </a:r>
            <a:r>
              <a:rPr lang="en-US" baseline="0" dirty="0" err="1" smtClean="0"/>
              <a:t>png</a:t>
            </a:r>
            <a:r>
              <a:rPr lang="en-US" baseline="0" dirty="0" smtClean="0"/>
              <a:t> is an improved version for .gif</a:t>
            </a:r>
          </a:p>
          <a:p>
            <a:r>
              <a:rPr lang="en-US" dirty="0" smtClean="0"/>
              <a:t>SVG graph</a:t>
            </a:r>
            <a:r>
              <a:rPr lang="en-US" baseline="0" dirty="0" smtClean="0"/>
              <a:t> for charts and curves</a:t>
            </a:r>
            <a:r>
              <a:rPr lang="en-US" dirty="0" smtClean="0"/>
              <a:t>: in lab</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BCEA734D-0B28-431B-B35F-47102DA3111A}" type="slidenum">
              <a:rPr lang="zh-TW" altLang="en-US" smtClean="0"/>
              <a:pPr/>
              <a:t>2</a:t>
            </a:fld>
            <a:endParaRPr lang="en-US" altLang="zh-TW" smtClean="0"/>
          </a:p>
        </p:txBody>
      </p:sp>
      <p:sp>
        <p:nvSpPr>
          <p:cNvPr id="50179" name="Rectangle 2"/>
          <p:cNvSpPr>
            <a:spLocks noGrp="1" noRot="1" noChangeAspect="1" noChangeArrowheads="1" noTextEdit="1"/>
          </p:cNvSpPr>
          <p:nvPr>
            <p:ph type="sldImg"/>
          </p:nvPr>
        </p:nvSpPr>
        <p:spPr>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for TIF file, you can open it with Adobe-</a:t>
            </a:r>
            <a:r>
              <a:rPr lang="en-US" dirty="0" err="1" smtClean="0"/>
              <a:t>photoshop</a:t>
            </a:r>
            <a:r>
              <a:rPr lang="en-US" dirty="0" smtClean="0"/>
              <a:t> (PS)</a:t>
            </a:r>
            <a:r>
              <a:rPr lang="en-US" baseline="0" dirty="0" smtClean="0"/>
              <a:t> to edit the file. It’s widely used s/w for editing </a:t>
            </a:r>
            <a:r>
              <a:rPr lang="en-US" baseline="0" dirty="0" smtClean="0"/>
              <a:t>photos</a:t>
            </a:r>
          </a:p>
          <a:p>
            <a:r>
              <a:rPr lang="en-US" baseline="0" dirty="0" smtClean="0"/>
              <a:t>Both .bmp and .</a:t>
            </a:r>
            <a:r>
              <a:rPr lang="en-US" baseline="0" dirty="0" err="1" smtClean="0"/>
              <a:t>tif</a:t>
            </a:r>
            <a:r>
              <a:rPr lang="en-US" baseline="0" dirty="0" smtClean="0"/>
              <a:t> are uncompressed! Their sizes are big.</a:t>
            </a:r>
            <a:endParaRPr lang="en-US" dirty="0" smtClean="0"/>
          </a:p>
          <a:p>
            <a:r>
              <a:rPr lang="en-US" dirty="0" smtClean="0"/>
              <a:t>PNG is improved GIF with more </a:t>
            </a:r>
            <a:r>
              <a:rPr lang="en-US" dirty="0" smtClean="0"/>
              <a:t>color</a:t>
            </a:r>
            <a:r>
              <a:rPr lang="en-US" baseline="0" dirty="0" smtClean="0"/>
              <a:t> (larger size).</a:t>
            </a:r>
            <a:endParaRPr lang="en-US" dirty="0" smtClean="0"/>
          </a:p>
          <a:p>
            <a:r>
              <a:rPr lang="en-US" dirty="0" smtClean="0"/>
              <a:t>Click the original picture -&gt;</a:t>
            </a:r>
            <a:r>
              <a:rPr lang="en-US" baseline="0" dirty="0" smtClean="0"/>
              <a:t> right-mouse -&gt; save as picture -&gt; choose image format of saving</a:t>
            </a:r>
            <a:endParaRPr lang="en-US" dirty="0"/>
          </a:p>
        </p:txBody>
      </p:sp>
      <p:sp>
        <p:nvSpPr>
          <p:cNvPr id="4" name="Slide Number Placeholder 3"/>
          <p:cNvSpPr>
            <a:spLocks noGrp="1"/>
          </p:cNvSpPr>
          <p:nvPr>
            <p:ph type="sldNum" sz="quarter" idx="10"/>
          </p:nvPr>
        </p:nvSpPr>
        <p:spPr/>
        <p:txBody>
          <a:bodyPr/>
          <a:lstStyle/>
          <a:p>
            <a:pPr>
              <a:defRPr/>
            </a:pPr>
            <a:fld id="{19C6CC25-1E5E-406A-BF67-914CF1D96AF2}" type="slidenum">
              <a:rPr lang="zh-TW" altLang="en-US" smtClean="0"/>
              <a:pPr>
                <a:defRPr/>
              </a:pPr>
              <a:t>20</a:t>
            </a:fld>
            <a:endParaRPr lang="en-US" altLang="zh-TW"/>
          </a:p>
        </p:txBody>
      </p:sp>
    </p:spTree>
    <p:extLst>
      <p:ext uri="{BB962C8B-B14F-4D97-AF65-F5344CB8AC3E}">
        <p14:creationId xmlns:p14="http://schemas.microsoft.com/office/powerpoint/2010/main" val="4270799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7F7A3EFD-46E1-4B38-B07F-AB7A05CA08D6}" type="slidenum">
              <a:rPr lang="zh-TW" altLang="en-US" smtClean="0"/>
              <a:pPr/>
              <a:t>21</a:t>
            </a:fld>
            <a:endParaRPr lang="en-US" altLang="zh-TW" smtClean="0"/>
          </a:p>
        </p:txBody>
      </p:sp>
      <p:sp>
        <p:nvSpPr>
          <p:cNvPr id="72707" name="Rectangle 2"/>
          <p:cNvSpPr>
            <a:spLocks noGrp="1" noRot="1" noChangeAspect="1" noChangeArrowheads="1" noTextEdit="1"/>
          </p:cNvSpPr>
          <p:nvPr>
            <p:ph type="sldImg"/>
          </p:nvPr>
        </p:nvSpPr>
        <p:spPr>
          <a:ln/>
        </p:spPr>
      </p:sp>
      <p:sp>
        <p:nvSpPr>
          <p:cNvPr id="72708" name="Notes Placeholder 4"/>
          <p:cNvSpPr>
            <a:spLocks noGrp="1"/>
          </p:cNvSpPr>
          <p:nvPr/>
        </p:nvSpPr>
        <p:spPr bwMode="auto">
          <a:xfrm>
            <a:off x="710239" y="4860087"/>
            <a:ext cx="5678824" cy="4604561"/>
          </a:xfrm>
          <a:prstGeom prst="rect">
            <a:avLst/>
          </a:prstGeom>
          <a:noFill/>
          <a:ln w="9525">
            <a:noFill/>
            <a:miter lim="800000"/>
            <a:headEnd/>
            <a:tailEnd/>
          </a:ln>
        </p:spPr>
        <p:txBody>
          <a:bodyPr lIns="95557" tIns="47780" rIns="95557" bIns="47780"/>
          <a:lstStyle/>
          <a:p>
            <a:pPr eaLnBrk="0" hangingPunct="0">
              <a:spcBef>
                <a:spcPct val="30000"/>
              </a:spcBef>
            </a:pPr>
            <a:endParaRPr lang="en-US" sz="1200"/>
          </a:p>
        </p:txBody>
      </p:sp>
      <p:sp>
        <p:nvSpPr>
          <p:cNvPr id="6" name="Notes Placeholder 5"/>
          <p:cNvSpPr>
            <a:spLocks noGrp="1"/>
          </p:cNvSpPr>
          <p:nvPr>
            <p:ph type="body" sz="quarter" idx="10"/>
          </p:nvPr>
        </p:nvSpPr>
        <p:spPr/>
        <p:txBody>
          <a:bodyPr>
            <a:normAutofit/>
          </a:bodyPr>
          <a:lstStyle/>
          <a:p>
            <a:r>
              <a:rPr lang="en-US" dirty="0" smtClean="0"/>
              <a:t>3D are created at run-time, it must have powerful computer</a:t>
            </a:r>
            <a:r>
              <a:rPr lang="en-US" dirty="0" smtClean="0"/>
              <a:t>.</a:t>
            </a:r>
          </a:p>
          <a:p>
            <a:r>
              <a:rPr lang="en-US" dirty="0" smtClean="0"/>
              <a:t>Right-figs: wireframes to</a:t>
            </a:r>
            <a:r>
              <a:rPr lang="en-US" baseline="0" dirty="0" smtClean="0"/>
              <a:t> represent</a:t>
            </a:r>
            <a:r>
              <a:rPr lang="en-US" dirty="0" smtClean="0"/>
              <a:t> 3D objects</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B09FA608-A7D8-44D8-A02F-7A949A043211}" type="slidenum">
              <a:rPr lang="zh-TW" altLang="en-US" smtClean="0"/>
              <a:pPr/>
              <a:t>22</a:t>
            </a:fld>
            <a:endParaRPr lang="en-US" altLang="zh-TW" smtClean="0"/>
          </a:p>
        </p:txBody>
      </p:sp>
      <p:sp>
        <p:nvSpPr>
          <p:cNvPr id="73731" name="Rectangle 2"/>
          <p:cNvSpPr>
            <a:spLocks noGrp="1" noRot="1" noChangeAspect="1" noChangeArrowheads="1" noTextEdit="1"/>
          </p:cNvSpPr>
          <p:nvPr>
            <p:ph type="sldImg"/>
          </p:nvPr>
        </p:nvSpPr>
        <p:spPr>
          <a:ln/>
        </p:spPr>
      </p:sp>
      <p:sp>
        <p:nvSpPr>
          <p:cNvPr id="73732" name="Notes Placeholder 4"/>
          <p:cNvSpPr>
            <a:spLocks noGrp="1"/>
          </p:cNvSpPr>
          <p:nvPr/>
        </p:nvSpPr>
        <p:spPr bwMode="auto">
          <a:xfrm>
            <a:off x="710239" y="4860087"/>
            <a:ext cx="5678824" cy="4604561"/>
          </a:xfrm>
          <a:prstGeom prst="rect">
            <a:avLst/>
          </a:prstGeom>
          <a:noFill/>
          <a:ln w="9525">
            <a:noFill/>
            <a:miter lim="800000"/>
            <a:headEnd/>
            <a:tailEnd/>
          </a:ln>
        </p:spPr>
        <p:txBody>
          <a:bodyPr lIns="95557" tIns="47780" rIns="95557" bIns="47780"/>
          <a:lstStyle/>
          <a:p>
            <a:pPr eaLnBrk="0" hangingPunct="0">
              <a:spcBef>
                <a:spcPct val="30000"/>
              </a:spcBef>
            </a:pPr>
            <a:endParaRPr lang="en-US" sz="1200"/>
          </a:p>
        </p:txBody>
      </p:sp>
      <p:sp>
        <p:nvSpPr>
          <p:cNvPr id="6" name="Notes Placeholder 5"/>
          <p:cNvSpPr>
            <a:spLocks noGrp="1"/>
          </p:cNvSpPr>
          <p:nvPr>
            <p:ph type="body" sz="quarter" idx="10"/>
          </p:nvPr>
        </p:nvSpPr>
        <p:spPr/>
        <p:txBody>
          <a:bodyPr>
            <a:normAutofit/>
          </a:bodyPr>
          <a:lstStyle/>
          <a:p>
            <a:r>
              <a:rPr lang="en-US" dirty="0" smtClean="0"/>
              <a:t>Wireframe: coming from the old way people use metal</a:t>
            </a:r>
            <a:r>
              <a:rPr lang="en-US" baseline="0" dirty="0" smtClean="0"/>
              <a:t> wire to make 3D object.</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what exactly is a 3D movie? As shown on the screen, when shoot a 3D movie, simply use two cameras next two each other and make sure that they are synchronized during capturing. </a:t>
            </a:r>
          </a:p>
          <a:p>
            <a:r>
              <a:rPr lang="en-US" baseline="0" dirty="0" smtClean="0"/>
              <a:t>For each frame, there’re two pictures, one from each camera (corresponding to our two eyes) -&gt;</a:t>
            </a:r>
          </a:p>
        </p:txBody>
      </p:sp>
      <p:sp>
        <p:nvSpPr>
          <p:cNvPr id="4" name="Slide Number Placeholder 3"/>
          <p:cNvSpPr>
            <a:spLocks noGrp="1"/>
          </p:cNvSpPr>
          <p:nvPr>
            <p:ph type="sldNum" sz="quarter" idx="10"/>
          </p:nvPr>
        </p:nvSpPr>
        <p:spPr/>
        <p:txBody>
          <a:bodyPr/>
          <a:lstStyle/>
          <a:p>
            <a:fld id="{06EEB306-73B8-4313-A92C-5F41145F3341}" type="slidenum">
              <a:rPr lang="en-US" smtClean="0"/>
              <a:t>23</a:t>
            </a:fld>
            <a:endParaRPr lang="en-US"/>
          </a:p>
        </p:txBody>
      </p:sp>
    </p:spTree>
    <p:extLst>
      <p:ext uri="{BB962C8B-B14F-4D97-AF65-F5344CB8AC3E}">
        <p14:creationId xmlns:p14="http://schemas.microsoft.com/office/powerpoint/2010/main" val="4204750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When play, play two synchronized video streams (frames switch in high frequency). If you use your naked eyes, you see two almost overlapping images; but if you wear special glasses for 3D, the left glass will filter away the frames for right eye and the right glass filter away left frames. So it creates the effect that your left eye see one video stream and right eye see the other video stream. See </a:t>
            </a:r>
            <a:r>
              <a:rPr lang="en-US" dirty="0" smtClean="0">
                <a:hlinkClick r:id="rId3"/>
              </a:rPr>
              <a:t>http://en.wikipedia.org/wiki/Polarized_3D_system</a:t>
            </a:r>
            <a:endParaRPr lang="en-US" dirty="0" smtClean="0"/>
          </a:p>
          <a:p>
            <a:endParaRPr lang="en-US" dirty="0"/>
          </a:p>
        </p:txBody>
      </p:sp>
      <p:sp>
        <p:nvSpPr>
          <p:cNvPr id="4" name="Slide Number Placeholder 3"/>
          <p:cNvSpPr>
            <a:spLocks noGrp="1"/>
          </p:cNvSpPr>
          <p:nvPr>
            <p:ph type="sldNum" sz="quarter" idx="10"/>
          </p:nvPr>
        </p:nvSpPr>
        <p:spPr/>
        <p:txBody>
          <a:bodyPr/>
          <a:lstStyle/>
          <a:p>
            <a:fld id="{06EEB306-73B8-4313-A92C-5F41145F3341}" type="slidenum">
              <a:rPr lang="en-US" smtClean="0"/>
              <a:t>24</a:t>
            </a:fld>
            <a:endParaRPr lang="en-US"/>
          </a:p>
        </p:txBody>
      </p:sp>
    </p:spTree>
    <p:extLst>
      <p:ext uri="{BB962C8B-B14F-4D97-AF65-F5344CB8AC3E}">
        <p14:creationId xmlns:p14="http://schemas.microsoft.com/office/powerpoint/2010/main" val="2192304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0898" name="Rectangle 7"/>
          <p:cNvSpPr txBox="1">
            <a:spLocks noGrp="1" noChangeArrowheads="1"/>
          </p:cNvSpPr>
          <p:nvPr/>
        </p:nvSpPr>
        <p:spPr bwMode="auto">
          <a:xfrm>
            <a:off x="4057448" y="9705115"/>
            <a:ext cx="3041852" cy="515284"/>
          </a:xfrm>
          <a:prstGeom prst="rect">
            <a:avLst/>
          </a:prstGeom>
          <a:noFill/>
          <a:ln w="12700">
            <a:noFill/>
            <a:miter lim="800000"/>
            <a:headEnd type="none" w="sm" len="sm"/>
            <a:tailEnd type="none" w="sm" len="sm"/>
          </a:ln>
        </p:spPr>
        <p:txBody>
          <a:bodyPr lIns="98667" tIns="49335" rIns="98667" bIns="49335" anchor="b"/>
          <a:lstStyle/>
          <a:p>
            <a:pPr algn="r" defTabSz="985320" eaLnBrk="0" hangingPunct="0"/>
            <a:fld id="{BE874046-96CC-43F1-B7CA-35DA820F6ACB}" type="slidenum">
              <a:rPr lang="en-US" altLang="zh-CN" sz="1300">
                <a:latin typeface="Arial" charset="0"/>
              </a:rPr>
              <a:pPr algn="r" defTabSz="985320" eaLnBrk="0" hangingPunct="0"/>
              <a:t>25</a:t>
            </a:fld>
            <a:endParaRPr lang="en-US" altLang="zh-CN" sz="1300">
              <a:latin typeface="Arial" charset="0"/>
            </a:endParaRPr>
          </a:p>
        </p:txBody>
      </p:sp>
      <p:sp>
        <p:nvSpPr>
          <p:cNvPr id="1360899" name="Rectangle 7"/>
          <p:cNvSpPr txBox="1">
            <a:spLocks noGrp="1" noChangeArrowheads="1"/>
          </p:cNvSpPr>
          <p:nvPr/>
        </p:nvSpPr>
        <p:spPr bwMode="auto">
          <a:xfrm>
            <a:off x="4021294" y="9721106"/>
            <a:ext cx="3076363" cy="511731"/>
          </a:xfrm>
          <a:prstGeom prst="rect">
            <a:avLst/>
          </a:prstGeom>
          <a:noFill/>
          <a:ln w="9525">
            <a:noFill/>
            <a:miter lim="800000"/>
            <a:headEnd/>
            <a:tailEnd/>
          </a:ln>
        </p:spPr>
        <p:txBody>
          <a:bodyPr lIns="99035" tIns="49517" rIns="99035" bIns="49517" anchor="b"/>
          <a:lstStyle/>
          <a:p>
            <a:pPr algn="r" defTabSz="973282" eaLnBrk="0" hangingPunct="0">
              <a:spcBef>
                <a:spcPct val="50000"/>
              </a:spcBef>
            </a:pPr>
            <a:fld id="{AF4D8049-DC19-4890-8BD8-FF3C28CCD5B8}" type="slidenum">
              <a:rPr lang="en-US" altLang="zh-CN" sz="1300" b="1"/>
              <a:pPr algn="r" defTabSz="973282" eaLnBrk="0" hangingPunct="0">
                <a:spcBef>
                  <a:spcPct val="50000"/>
                </a:spcBef>
              </a:pPr>
              <a:t>25</a:t>
            </a:fld>
            <a:endParaRPr lang="en-US" altLang="zh-CN" sz="1300" b="1"/>
          </a:p>
        </p:txBody>
      </p:sp>
      <p:sp>
        <p:nvSpPr>
          <p:cNvPr id="1360900" name="Rectangle 2"/>
          <p:cNvSpPr>
            <a:spLocks noGrp="1" noRot="1" noChangeAspect="1" noChangeArrowheads="1" noTextEdit="1"/>
          </p:cNvSpPr>
          <p:nvPr>
            <p:ph type="sldImg"/>
          </p:nvPr>
        </p:nvSpPr>
        <p:spPr>
          <a:xfrm>
            <a:off x="976313" y="773113"/>
            <a:ext cx="5149850" cy="3863975"/>
          </a:xfrm>
          <a:ln/>
        </p:spPr>
      </p:sp>
      <p:sp>
        <p:nvSpPr>
          <p:cNvPr id="1360901" name="Rectangle 3"/>
          <p:cNvSpPr>
            <a:spLocks noGrp="1" noChangeArrowheads="1"/>
          </p:cNvSpPr>
          <p:nvPr>
            <p:ph type="body" idx="1"/>
          </p:nvPr>
        </p:nvSpPr>
        <p:spPr>
          <a:xfrm>
            <a:off x="935071" y="4895202"/>
            <a:ext cx="5229160" cy="4552271"/>
          </a:xfrm>
          <a:noFill/>
          <a:ln/>
        </p:spPr>
        <p:txBody>
          <a:bodyPr lIns="98667" tIns="49335" rIns="98667" bIns="49335"/>
          <a:lstStyle/>
          <a:p>
            <a:pPr eaLnBrk="1" hangingPunct="1"/>
            <a:r>
              <a:rPr lang="en-US" altLang="zh-CN" baseline="0" dirty="0" smtClean="0"/>
              <a:t>To construct a 3D object, we need to find the depth of each pixel of the object, i.e., (x, y, z) coordinates. If we want to find the depth of the red dot on the left, we then need to search for its correspondence on the right image. The search range is confined to the </a:t>
            </a:r>
            <a:r>
              <a:rPr lang="en-US" altLang="zh-CN" baseline="0" dirty="0" err="1" smtClean="0"/>
              <a:t>scanline</a:t>
            </a:r>
            <a:r>
              <a:rPr lang="en-US" altLang="zh-CN" baseline="0" dirty="0" smtClean="0"/>
              <a:t> if the camera is strictly calibrated. </a:t>
            </a:r>
            <a:endParaRPr lang="zh-CN" altLang="zh-CN"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7282" name="Rectangle 7"/>
          <p:cNvSpPr txBox="1">
            <a:spLocks noGrp="1" noChangeArrowheads="1"/>
          </p:cNvSpPr>
          <p:nvPr/>
        </p:nvSpPr>
        <p:spPr bwMode="auto">
          <a:xfrm>
            <a:off x="4057448" y="9705115"/>
            <a:ext cx="3041852" cy="515284"/>
          </a:xfrm>
          <a:prstGeom prst="rect">
            <a:avLst/>
          </a:prstGeom>
          <a:noFill/>
          <a:ln w="12700">
            <a:noFill/>
            <a:miter lim="800000"/>
            <a:headEnd type="none" w="sm" len="sm"/>
            <a:tailEnd type="none" w="sm" len="sm"/>
          </a:ln>
        </p:spPr>
        <p:txBody>
          <a:bodyPr lIns="98667" tIns="49335" rIns="98667" bIns="49335" anchor="b"/>
          <a:lstStyle/>
          <a:p>
            <a:pPr algn="r" defTabSz="985320" eaLnBrk="0" hangingPunct="0"/>
            <a:fld id="{93D1438E-B151-4F78-90DF-51ACADBAC4ED}" type="slidenum">
              <a:rPr lang="en-US" altLang="zh-CN" sz="1300">
                <a:latin typeface="Arial" charset="0"/>
              </a:rPr>
              <a:pPr algn="r" defTabSz="985320" eaLnBrk="0" hangingPunct="0"/>
              <a:t>26</a:t>
            </a:fld>
            <a:endParaRPr lang="en-US" altLang="zh-CN" sz="1300">
              <a:latin typeface="Arial" charset="0"/>
            </a:endParaRPr>
          </a:p>
        </p:txBody>
      </p:sp>
      <p:sp>
        <p:nvSpPr>
          <p:cNvPr id="1377283" name="Rectangle 7"/>
          <p:cNvSpPr txBox="1">
            <a:spLocks noGrp="1" noChangeArrowheads="1"/>
          </p:cNvSpPr>
          <p:nvPr/>
        </p:nvSpPr>
        <p:spPr bwMode="auto">
          <a:xfrm>
            <a:off x="4021294" y="9721106"/>
            <a:ext cx="3076363" cy="511731"/>
          </a:xfrm>
          <a:prstGeom prst="rect">
            <a:avLst/>
          </a:prstGeom>
          <a:noFill/>
          <a:ln w="9525">
            <a:noFill/>
            <a:miter lim="800000"/>
            <a:headEnd/>
            <a:tailEnd/>
          </a:ln>
        </p:spPr>
        <p:txBody>
          <a:bodyPr lIns="99035" tIns="49517" rIns="99035" bIns="49517" anchor="b"/>
          <a:lstStyle/>
          <a:p>
            <a:pPr algn="r" defTabSz="973282" eaLnBrk="0" hangingPunct="0">
              <a:spcBef>
                <a:spcPct val="50000"/>
              </a:spcBef>
            </a:pPr>
            <a:fld id="{79946F15-8DF8-4275-8D8F-4E30CD45D646}" type="slidenum">
              <a:rPr lang="en-US" altLang="zh-CN" sz="1300" b="1"/>
              <a:pPr algn="r" defTabSz="973282" eaLnBrk="0" hangingPunct="0">
                <a:spcBef>
                  <a:spcPct val="50000"/>
                </a:spcBef>
              </a:pPr>
              <a:t>26</a:t>
            </a:fld>
            <a:endParaRPr lang="en-US" altLang="zh-CN" sz="1300" b="1"/>
          </a:p>
        </p:txBody>
      </p:sp>
      <p:sp>
        <p:nvSpPr>
          <p:cNvPr id="1377284" name="Rectangle 2"/>
          <p:cNvSpPr>
            <a:spLocks noGrp="1" noRot="1" noChangeAspect="1" noChangeArrowheads="1" noTextEdit="1"/>
          </p:cNvSpPr>
          <p:nvPr>
            <p:ph type="sldImg"/>
          </p:nvPr>
        </p:nvSpPr>
        <p:spPr>
          <a:xfrm>
            <a:off x="976313" y="773113"/>
            <a:ext cx="5149850" cy="3863975"/>
          </a:xfrm>
          <a:ln/>
        </p:spPr>
      </p:sp>
      <p:sp>
        <p:nvSpPr>
          <p:cNvPr id="1377285" name="Rectangle 3"/>
          <p:cNvSpPr>
            <a:spLocks noGrp="1" noChangeArrowheads="1"/>
          </p:cNvSpPr>
          <p:nvPr>
            <p:ph type="body" idx="1"/>
          </p:nvPr>
        </p:nvSpPr>
        <p:spPr>
          <a:xfrm>
            <a:off x="935071" y="4895202"/>
            <a:ext cx="5229160" cy="4552271"/>
          </a:xfrm>
          <a:noFill/>
          <a:ln/>
        </p:spPr>
        <p:txBody>
          <a:bodyPr lIns="98667" tIns="49335" rIns="98667" bIns="49335"/>
          <a:lstStyle/>
          <a:p>
            <a:pPr eaLnBrk="1" hangingPunct="1"/>
            <a:r>
              <a:rPr lang="en-US" altLang="zh-CN" dirty="0" smtClean="0"/>
              <a:t>use triangulation to compute</a:t>
            </a:r>
            <a:r>
              <a:rPr lang="en-US" altLang="zh-CN" baseline="0" dirty="0" smtClean="0"/>
              <a:t> the depth of a point (blue dot) from the two images (two red dots in A and B). </a:t>
            </a:r>
          </a:p>
          <a:p>
            <a:pPr eaLnBrk="1" hangingPunct="1"/>
            <a:r>
              <a:rPr lang="en-US" altLang="zh-CN" baseline="0" dirty="0" smtClean="0"/>
              <a:t>So, you know the depth of each pixel, i.e., you know the convex or concave of the surface of the object. You can use 3D model to construct the 3D object.</a:t>
            </a:r>
          </a:p>
          <a:p>
            <a:pPr eaLnBrk="1" hangingPunct="1"/>
            <a:r>
              <a:rPr lang="en-US" altLang="zh-CN" baseline="0" dirty="0" smtClean="0"/>
              <a:t>Details of finding depth z are in page 36.</a:t>
            </a:r>
            <a:endParaRPr lang="zh-CN" altLang="zh-CN"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make a facial model (or mask) based on the constructed 3D object.</a:t>
            </a:r>
          </a:p>
          <a:p>
            <a:r>
              <a:rPr lang="en-US" dirty="0" smtClean="0"/>
              <a:t>The cutting edge technology: 3D printer. It can make</a:t>
            </a:r>
            <a:r>
              <a:rPr lang="en-US" baseline="0" dirty="0" smtClean="0"/>
              <a:t> the real object automatically from 3D model (images) by using plastic material (</a:t>
            </a:r>
            <a:r>
              <a:rPr lang="en-US" baseline="0" dirty="0" err="1" smtClean="0"/>
              <a:t>shapable</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19C6CC25-1E5E-406A-BF67-914CF1D96AF2}" type="slidenum">
              <a:rPr lang="zh-TW" altLang="en-US" smtClean="0"/>
              <a:pPr>
                <a:defRPr/>
              </a:pPr>
              <a:t>27</a:t>
            </a:fld>
            <a:endParaRPr lang="en-US" altLang="zh-TW"/>
          </a:p>
        </p:txBody>
      </p:sp>
    </p:spTree>
    <p:extLst>
      <p:ext uri="{BB962C8B-B14F-4D97-AF65-F5344CB8AC3E}">
        <p14:creationId xmlns:p14="http://schemas.microsoft.com/office/powerpoint/2010/main" val="42817852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C7501C41-630A-4D4F-961F-51C02B02E6E1}" type="slidenum">
              <a:rPr lang="zh-TW" altLang="en-US" smtClean="0"/>
              <a:pPr/>
              <a:t>28</a:t>
            </a:fld>
            <a:endParaRPr lang="en-US" altLang="zh-TW"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zh-TW"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782C2F48-C6C2-45FA-8235-2D5FF4D0DEB7}" type="slidenum">
              <a:rPr lang="zh-TW" altLang="en-US" smtClean="0"/>
              <a:pPr/>
              <a:t>29</a:t>
            </a:fld>
            <a:endParaRPr lang="en-US" altLang="zh-TW" smtClean="0"/>
          </a:p>
        </p:txBody>
      </p:sp>
      <p:sp>
        <p:nvSpPr>
          <p:cNvPr id="75779" name="Rectangle 2"/>
          <p:cNvSpPr>
            <a:spLocks noGrp="1" noRot="1" noChangeAspect="1" noChangeArrowheads="1" noTextEdit="1"/>
          </p:cNvSpPr>
          <p:nvPr>
            <p:ph type="sldImg"/>
          </p:nvPr>
        </p:nvSpPr>
        <p:spPr>
          <a:ln/>
        </p:spPr>
      </p:sp>
      <p:sp>
        <p:nvSpPr>
          <p:cNvPr id="75780" name="Notes Placeholder 4"/>
          <p:cNvSpPr>
            <a:spLocks noGrp="1"/>
          </p:cNvSpPr>
          <p:nvPr/>
        </p:nvSpPr>
        <p:spPr bwMode="auto">
          <a:xfrm>
            <a:off x="710239" y="4860087"/>
            <a:ext cx="5678824" cy="4604561"/>
          </a:xfrm>
          <a:prstGeom prst="rect">
            <a:avLst/>
          </a:prstGeom>
          <a:noFill/>
          <a:ln w="9525">
            <a:noFill/>
            <a:miter lim="800000"/>
            <a:headEnd/>
            <a:tailEnd/>
          </a:ln>
        </p:spPr>
        <p:txBody>
          <a:bodyPr lIns="95557" tIns="47780" rIns="95557" bIns="47780"/>
          <a:lstStyle/>
          <a:p>
            <a:pPr eaLnBrk="0" hangingPunct="0">
              <a:spcBef>
                <a:spcPct val="30000"/>
              </a:spcBef>
            </a:pPr>
            <a:endParaRPr lang="en-US" sz="1200"/>
          </a:p>
        </p:txBody>
      </p:sp>
      <p:sp>
        <p:nvSpPr>
          <p:cNvPr id="6" name="Notes Placeholder 5"/>
          <p:cNvSpPr>
            <a:spLocks noGrp="1"/>
          </p:cNvSpPr>
          <p:nvPr>
            <p:ph type="body" sz="quarter" idx="10"/>
          </p:nvPr>
        </p:nvSpPr>
        <p:spPr/>
        <p:txBody>
          <a:bodyPr>
            <a:normAutofit/>
          </a:bodyPr>
          <a:lstStyle/>
          <a:p>
            <a:r>
              <a:rPr lang="en-US" dirty="0" smtClean="0"/>
              <a:t>PAL</a:t>
            </a:r>
            <a:r>
              <a:rPr lang="en-US" baseline="0" dirty="0" smtClean="0"/>
              <a:t>: Asia pacific and Europe</a:t>
            </a:r>
          </a:p>
          <a:p>
            <a:r>
              <a:rPr lang="en-US" baseline="0" dirty="0" smtClean="0"/>
              <a:t>NTSC: north </a:t>
            </a:r>
            <a:r>
              <a:rPr lang="en-US" baseline="0" dirty="0" err="1" smtClean="0"/>
              <a:t>america</a:t>
            </a:r>
            <a:endParaRPr lang="en-US" baseline="0" dirty="0" smtClean="0"/>
          </a:p>
          <a:p>
            <a:r>
              <a:rPr lang="en-US" baseline="0" dirty="0" smtClean="0"/>
              <a:t>Notice: frame resolution for VCD, DVD, HDTV; fps are the same</a:t>
            </a:r>
            <a:r>
              <a:rPr lang="en-US" baseline="0" dirty="0" smtClean="0"/>
              <a:t>!</a:t>
            </a:r>
          </a:p>
          <a:p>
            <a:r>
              <a:rPr lang="en-US" baseline="0" dirty="0" smtClean="0"/>
              <a:t>? What is the size of one hour PAL DVD movie (NO sound) if it’s NOT compressed? -&gt; ? HDTV</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ACA1EA51-6E59-4B9F-BADF-5639B25A5308}" type="slidenum">
              <a:rPr lang="zh-TW" altLang="en-US" smtClean="0"/>
              <a:pPr/>
              <a:t>3</a:t>
            </a:fld>
            <a:endParaRPr lang="en-US" altLang="zh-TW"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zh-TW"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370ECDF4-171E-45C1-929C-54A6D17632F5}" type="slidenum">
              <a:rPr lang="zh-TW" altLang="en-US" smtClean="0"/>
              <a:pPr/>
              <a:t>30</a:t>
            </a:fld>
            <a:endParaRPr lang="en-US" altLang="zh-TW" smtClean="0"/>
          </a:p>
        </p:txBody>
      </p:sp>
      <p:sp>
        <p:nvSpPr>
          <p:cNvPr id="76803" name="Rectangle 2"/>
          <p:cNvSpPr>
            <a:spLocks noGrp="1" noRot="1" noChangeAspect="1" noChangeArrowheads="1" noTextEdit="1"/>
          </p:cNvSpPr>
          <p:nvPr>
            <p:ph type="sldImg"/>
          </p:nvPr>
        </p:nvSpPr>
        <p:spPr>
          <a:ln/>
        </p:spPr>
      </p:sp>
      <p:sp>
        <p:nvSpPr>
          <p:cNvPr id="76804" name="Notes Placeholder 4"/>
          <p:cNvSpPr>
            <a:spLocks noGrp="1"/>
          </p:cNvSpPr>
          <p:nvPr/>
        </p:nvSpPr>
        <p:spPr bwMode="auto">
          <a:xfrm>
            <a:off x="710239" y="4860087"/>
            <a:ext cx="5678824" cy="4604561"/>
          </a:xfrm>
          <a:prstGeom prst="rect">
            <a:avLst/>
          </a:prstGeom>
          <a:noFill/>
          <a:ln w="9525">
            <a:noFill/>
            <a:miter lim="800000"/>
            <a:headEnd/>
            <a:tailEnd/>
          </a:ln>
        </p:spPr>
        <p:txBody>
          <a:bodyPr lIns="95557" tIns="47780" rIns="95557" bIns="47780"/>
          <a:lstStyle/>
          <a:p>
            <a:pPr eaLnBrk="0" hangingPunct="0">
              <a:spcBef>
                <a:spcPct val="30000"/>
              </a:spcBef>
            </a:pPr>
            <a:endParaRPr lang="en-US" sz="1200"/>
          </a:p>
        </p:txBody>
      </p:sp>
      <p:sp>
        <p:nvSpPr>
          <p:cNvPr id="6" name="Notes Placeholder 5"/>
          <p:cNvSpPr>
            <a:spLocks noGrp="1"/>
          </p:cNvSpPr>
          <p:nvPr>
            <p:ph type="body" sz="quarter" idx="10"/>
          </p:nvPr>
        </p:nvSpPr>
        <p:spPr/>
        <p:txBody>
          <a:bodyPr>
            <a:normAutofit/>
          </a:bodyPr>
          <a:lstStyle/>
          <a:p>
            <a:r>
              <a:rPr lang="en-US" dirty="0" smtClean="0"/>
              <a:t>Simply</a:t>
            </a:r>
            <a:r>
              <a:rPr lang="en-US" baseline="0" dirty="0" smtClean="0"/>
              <a:t> transmit the position of bee, </a:t>
            </a:r>
            <a:r>
              <a:rPr lang="en-US" baseline="0" dirty="0" err="1" smtClean="0"/>
              <a:t>bcs</a:t>
            </a:r>
            <a:r>
              <a:rPr lang="en-US" baseline="0" dirty="0" smtClean="0"/>
              <a:t> all backgrounds are the same: video conferencing</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C5C12370-1901-4D05-84D8-D2F4C90799F6}" type="slidenum">
              <a:rPr lang="zh-TW" altLang="en-US" smtClean="0"/>
              <a:pPr/>
              <a:t>31</a:t>
            </a:fld>
            <a:endParaRPr lang="en-US" altLang="zh-TW" smtClean="0"/>
          </a:p>
        </p:txBody>
      </p:sp>
      <p:sp>
        <p:nvSpPr>
          <p:cNvPr id="77827" name="Rectangle 2"/>
          <p:cNvSpPr>
            <a:spLocks noGrp="1" noRot="1" noChangeAspect="1" noChangeArrowheads="1" noTextEdit="1"/>
          </p:cNvSpPr>
          <p:nvPr>
            <p:ph type="sldImg"/>
          </p:nvPr>
        </p:nvSpPr>
        <p:spPr>
          <a:ln/>
        </p:spPr>
      </p:sp>
      <p:sp>
        <p:nvSpPr>
          <p:cNvPr id="77828" name="Notes Placeholder 4"/>
          <p:cNvSpPr>
            <a:spLocks noGrp="1"/>
          </p:cNvSpPr>
          <p:nvPr/>
        </p:nvSpPr>
        <p:spPr bwMode="auto">
          <a:xfrm>
            <a:off x="710239" y="4860087"/>
            <a:ext cx="5678824" cy="4604561"/>
          </a:xfrm>
          <a:prstGeom prst="rect">
            <a:avLst/>
          </a:prstGeom>
          <a:noFill/>
          <a:ln w="9525">
            <a:noFill/>
            <a:miter lim="800000"/>
            <a:headEnd/>
            <a:tailEnd/>
          </a:ln>
        </p:spPr>
        <p:txBody>
          <a:bodyPr lIns="95557" tIns="47780" rIns="95557" bIns="47780"/>
          <a:lstStyle/>
          <a:p>
            <a:pPr eaLnBrk="0" hangingPunct="0">
              <a:spcBef>
                <a:spcPct val="30000"/>
              </a:spcBef>
            </a:pPr>
            <a:endParaRPr lang="en-US" sz="1200"/>
          </a:p>
        </p:txBody>
      </p:sp>
      <p:sp>
        <p:nvSpPr>
          <p:cNvPr id="6" name="Notes Placeholder 5"/>
          <p:cNvSpPr>
            <a:spLocks noGrp="1"/>
          </p:cNvSpPr>
          <p:nvPr>
            <p:ph type="body" sz="quarter" idx="10"/>
          </p:nvPr>
        </p:nvSpPr>
        <p:spPr/>
        <p:txBody>
          <a:bodyPr>
            <a:normAutofit/>
          </a:bodyPr>
          <a:lstStyle/>
          <a:p>
            <a:r>
              <a:rPr lang="en-US" dirty="0" smtClean="0"/>
              <a:t>Web-streaming: caching a few seconds: Fig. on right</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650F0AB6-6DFD-43CD-999C-706F54DB3BF0}" type="slidenum">
              <a:rPr lang="zh-TW" altLang="en-US" smtClean="0"/>
              <a:pPr/>
              <a:t>32</a:t>
            </a:fld>
            <a:endParaRPr lang="en-US" altLang="zh-TW" smtClean="0"/>
          </a:p>
        </p:txBody>
      </p:sp>
      <p:sp>
        <p:nvSpPr>
          <p:cNvPr id="78851" name="Rectangle 2"/>
          <p:cNvSpPr>
            <a:spLocks noGrp="1" noRot="1" noChangeAspect="1" noChangeArrowheads="1" noTextEdit="1"/>
          </p:cNvSpPr>
          <p:nvPr>
            <p:ph type="sldImg"/>
          </p:nvPr>
        </p:nvSpPr>
        <p:spPr>
          <a:ln/>
        </p:spPr>
      </p:sp>
      <p:sp>
        <p:nvSpPr>
          <p:cNvPr id="78852" name="Notes Placeholder 4"/>
          <p:cNvSpPr>
            <a:spLocks noGrp="1"/>
          </p:cNvSpPr>
          <p:nvPr/>
        </p:nvSpPr>
        <p:spPr bwMode="auto">
          <a:xfrm>
            <a:off x="710239" y="4860087"/>
            <a:ext cx="5678824" cy="4604561"/>
          </a:xfrm>
          <a:prstGeom prst="rect">
            <a:avLst/>
          </a:prstGeom>
          <a:noFill/>
          <a:ln w="9525">
            <a:noFill/>
            <a:miter lim="800000"/>
            <a:headEnd/>
            <a:tailEnd/>
          </a:ln>
        </p:spPr>
        <p:txBody>
          <a:bodyPr lIns="95557" tIns="47780" rIns="95557" bIns="47780"/>
          <a:lstStyle/>
          <a:p>
            <a:pPr eaLnBrk="0" hangingPunct="0">
              <a:spcBef>
                <a:spcPct val="30000"/>
              </a:spcBef>
            </a:pPr>
            <a:endParaRPr lang="en-US" sz="1200"/>
          </a:p>
        </p:txBody>
      </p:sp>
      <p:sp>
        <p:nvSpPr>
          <p:cNvPr id="6" name="Notes Placeholder 5"/>
          <p:cNvSpPr>
            <a:spLocks noGrp="1"/>
          </p:cNvSpPr>
          <p:nvPr>
            <p:ph type="body" sz="quarter" idx="10"/>
          </p:nvPr>
        </p:nvSpPr>
        <p:spPr/>
        <p:txBody>
          <a:bodyPr>
            <a:normAutofit/>
          </a:bodyPr>
          <a:lstStyle/>
          <a:p>
            <a:r>
              <a:rPr lang="en-US" dirty="0" smtClean="0"/>
              <a:t>.</a:t>
            </a:r>
            <a:r>
              <a:rPr lang="en-US" dirty="0" err="1" smtClean="0"/>
              <a:t>mov</a:t>
            </a:r>
            <a:r>
              <a:rPr lang="en-US" dirty="0" smtClean="0"/>
              <a:t> produced</a:t>
            </a:r>
            <a:r>
              <a:rPr lang="en-US" baseline="0" dirty="0" smtClean="0"/>
              <a:t> by camera</a:t>
            </a:r>
          </a:p>
          <a:p>
            <a:r>
              <a:rPr lang="en-US" baseline="0" dirty="0" smtClean="0"/>
              <a:t>.mpg movies on PC</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BD6FA8BF-A051-445F-A2B2-B85F37018505}" type="slidenum">
              <a:rPr lang="zh-TW" altLang="en-US" smtClean="0"/>
              <a:pPr/>
              <a:t>33</a:t>
            </a:fld>
            <a:endParaRPr lang="en-US" altLang="zh-TW" smtClean="0"/>
          </a:p>
        </p:txBody>
      </p:sp>
      <p:sp>
        <p:nvSpPr>
          <p:cNvPr id="80899" name="Rectangle 2"/>
          <p:cNvSpPr>
            <a:spLocks noGrp="1" noRot="1" noChangeAspect="1" noChangeArrowheads="1" noTextEdit="1"/>
          </p:cNvSpPr>
          <p:nvPr>
            <p:ph type="sldImg"/>
          </p:nvPr>
        </p:nvSpPr>
        <p:spPr>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endParaRPr lang="en-US" dirty="0" smtClean="0"/>
          </a:p>
        </p:txBody>
      </p:sp>
      <p:sp>
        <p:nvSpPr>
          <p:cNvPr id="81924" name="Slide Number Placeholder 3"/>
          <p:cNvSpPr>
            <a:spLocks noGrp="1"/>
          </p:cNvSpPr>
          <p:nvPr>
            <p:ph type="sldNum" sz="quarter" idx="5"/>
          </p:nvPr>
        </p:nvSpPr>
        <p:spPr>
          <a:noFill/>
        </p:spPr>
        <p:txBody>
          <a:bodyPr/>
          <a:lstStyle/>
          <a:p>
            <a:fld id="{BDF8F5F6-9B72-4947-8755-F04324543428}" type="slidenum">
              <a:rPr lang="zh-TW" altLang="en-US" smtClean="0"/>
              <a:pPr/>
              <a:t>34</a:t>
            </a:fld>
            <a:endParaRPr lang="en-US" altLang="zh-TW"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CE83215E-CE03-4809-9D9C-1C3301CA9A27}" type="slidenum">
              <a:rPr lang="zh-TW" altLang="en-US" smtClean="0"/>
              <a:pPr/>
              <a:t>35</a:t>
            </a:fld>
            <a:endParaRPr lang="en-US" altLang="zh-TW" smtClean="0"/>
          </a:p>
        </p:txBody>
      </p:sp>
      <p:sp>
        <p:nvSpPr>
          <p:cNvPr id="82947" name="Rectangle 2"/>
          <p:cNvSpPr>
            <a:spLocks noGrp="1" noRot="1" noChangeAspect="1" noChangeArrowheads="1" noTextEdit="1"/>
          </p:cNvSpPr>
          <p:nvPr>
            <p:ph type="sldImg"/>
          </p:nvPr>
        </p:nvSpPr>
        <p:spPr>
          <a:ln/>
        </p:spPr>
      </p:sp>
      <p:sp>
        <p:nvSpPr>
          <p:cNvPr id="82948" name="Notes Placeholder 4"/>
          <p:cNvSpPr>
            <a:spLocks noGrp="1"/>
          </p:cNvSpPr>
          <p:nvPr/>
        </p:nvSpPr>
        <p:spPr bwMode="auto">
          <a:xfrm>
            <a:off x="710239" y="4860087"/>
            <a:ext cx="5678824" cy="4604561"/>
          </a:xfrm>
          <a:prstGeom prst="rect">
            <a:avLst/>
          </a:prstGeom>
          <a:noFill/>
          <a:ln w="9525">
            <a:noFill/>
            <a:miter lim="800000"/>
            <a:headEnd/>
            <a:tailEnd/>
          </a:ln>
        </p:spPr>
        <p:txBody>
          <a:bodyPr lIns="95557" tIns="47780" rIns="95557" bIns="47780"/>
          <a:lstStyle/>
          <a:p>
            <a:pPr eaLnBrk="0" hangingPunct="0">
              <a:spcBef>
                <a:spcPct val="30000"/>
              </a:spcBef>
            </a:pPr>
            <a:endParaRPr 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348E3466-23F1-4287-8270-F5215E8BB840}" type="slidenum">
              <a:rPr lang="zh-TW" altLang="en-US" smtClean="0"/>
              <a:pPr/>
              <a:t>36</a:t>
            </a:fld>
            <a:endParaRPr lang="en-US" altLang="zh-TW" smtClean="0"/>
          </a:p>
        </p:txBody>
      </p:sp>
      <p:sp>
        <p:nvSpPr>
          <p:cNvPr id="52227" name="Rectangle 2"/>
          <p:cNvSpPr>
            <a:spLocks noGrp="1" noRot="1" noChangeAspect="1" noChangeArrowheads="1" noTextEdit="1"/>
          </p:cNvSpPr>
          <p:nvPr>
            <p:ph type="sldImg"/>
          </p:nvPr>
        </p:nvSpPr>
        <p:spPr>
          <a:ln/>
        </p:spPr>
      </p:sp>
      <p:sp>
        <p:nvSpPr>
          <p:cNvPr id="52228" name="Notes Placeholder 4"/>
          <p:cNvSpPr>
            <a:spLocks noGrp="1"/>
          </p:cNvSpPr>
          <p:nvPr/>
        </p:nvSpPr>
        <p:spPr bwMode="auto">
          <a:xfrm>
            <a:off x="710239" y="4860087"/>
            <a:ext cx="5678824" cy="4604561"/>
          </a:xfrm>
          <a:prstGeom prst="rect">
            <a:avLst/>
          </a:prstGeom>
          <a:noFill/>
          <a:ln w="9525">
            <a:noFill/>
            <a:miter lim="800000"/>
            <a:headEnd/>
            <a:tailEnd/>
          </a:ln>
        </p:spPr>
        <p:txBody>
          <a:bodyPr lIns="95557" tIns="47780" rIns="95557" bIns="47780"/>
          <a:lstStyle/>
          <a:p>
            <a:pPr eaLnBrk="0" hangingPunct="0">
              <a:spcBef>
                <a:spcPct val="30000"/>
              </a:spcBef>
            </a:pPr>
            <a:endParaRPr lang="en-US" sz="1200"/>
          </a:p>
        </p:txBody>
      </p:sp>
      <p:sp>
        <p:nvSpPr>
          <p:cNvPr id="6" name="Notes Placeholder 5"/>
          <p:cNvSpPr>
            <a:spLocks noGrp="1"/>
          </p:cNvSpPr>
          <p:nvPr>
            <p:ph type="body" sz="quarter" idx="10"/>
          </p:nvPr>
        </p:nvSpPr>
        <p:spPr/>
        <p:txBody>
          <a:bodyPr>
            <a:normAutofit/>
          </a:bodyPr>
          <a:lstStyle/>
          <a:p>
            <a:r>
              <a:rPr lang="en-US" dirty="0" smtClean="0"/>
              <a:t>Q1: CD sampling</a:t>
            </a:r>
            <a:r>
              <a:rPr lang="en-US" baseline="0" dirty="0" smtClean="0"/>
              <a:t> rate: 44100, each sample is represented by 16bits</a:t>
            </a:r>
          </a:p>
          <a:p>
            <a:r>
              <a:rPr lang="en-US" baseline="0" dirty="0" smtClean="0"/>
              <a:t>Q2: DVD picture quality, frames/s, </a:t>
            </a:r>
            <a:r>
              <a:rPr lang="en-US" baseline="0" smtClean="0"/>
              <a:t>audio data….</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triangles to find z!</a:t>
            </a:r>
            <a:endParaRPr lang="en-US" dirty="0"/>
          </a:p>
        </p:txBody>
      </p:sp>
      <p:sp>
        <p:nvSpPr>
          <p:cNvPr id="4" name="Slide Number Placeholder 3"/>
          <p:cNvSpPr>
            <a:spLocks noGrp="1"/>
          </p:cNvSpPr>
          <p:nvPr>
            <p:ph type="sldNum" sz="quarter" idx="10"/>
          </p:nvPr>
        </p:nvSpPr>
        <p:spPr/>
        <p:txBody>
          <a:bodyPr/>
          <a:lstStyle/>
          <a:p>
            <a:pPr>
              <a:defRPr/>
            </a:pPr>
            <a:fld id="{19C6CC25-1E5E-406A-BF67-914CF1D96AF2}" type="slidenum">
              <a:rPr lang="zh-TW" altLang="en-US" smtClean="0"/>
              <a:pPr>
                <a:defRPr/>
              </a:pPr>
              <a:t>37</a:t>
            </a:fld>
            <a:endParaRPr lang="en-US" altLang="zh-TW"/>
          </a:p>
        </p:txBody>
      </p:sp>
    </p:spTree>
    <p:extLst>
      <p:ext uri="{BB962C8B-B14F-4D97-AF65-F5344CB8AC3E}">
        <p14:creationId xmlns:p14="http://schemas.microsoft.com/office/powerpoint/2010/main" val="2828409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296C7EBA-ED5B-417D-9AEC-FC3B081D16E6}" type="slidenum">
              <a:rPr lang="zh-TW" altLang="en-US" smtClean="0"/>
              <a:pPr/>
              <a:t>4</a:t>
            </a:fld>
            <a:endParaRPr lang="en-US" altLang="zh-TW" smtClean="0"/>
          </a:p>
        </p:txBody>
      </p:sp>
      <p:sp>
        <p:nvSpPr>
          <p:cNvPr id="53251" name="Rectangle 2"/>
          <p:cNvSpPr>
            <a:spLocks noGrp="1" noRot="1" noChangeAspect="1" noChangeArrowheads="1" noTextEdit="1"/>
          </p:cNvSpPr>
          <p:nvPr>
            <p:ph type="sldImg"/>
          </p:nvPr>
        </p:nvSpPr>
        <p:spPr>
          <a:ln/>
        </p:spPr>
      </p:sp>
      <p:sp>
        <p:nvSpPr>
          <p:cNvPr id="53252" name="Notes Placeholder 4"/>
          <p:cNvSpPr>
            <a:spLocks noGrp="1"/>
          </p:cNvSpPr>
          <p:nvPr/>
        </p:nvSpPr>
        <p:spPr bwMode="auto">
          <a:xfrm>
            <a:off x="710239" y="4860087"/>
            <a:ext cx="5678824" cy="4604561"/>
          </a:xfrm>
          <a:prstGeom prst="rect">
            <a:avLst/>
          </a:prstGeom>
          <a:noFill/>
          <a:ln w="9525">
            <a:noFill/>
            <a:miter lim="800000"/>
            <a:headEnd/>
            <a:tailEnd/>
          </a:ln>
        </p:spPr>
        <p:txBody>
          <a:bodyPr lIns="95557" tIns="47780" rIns="95557" bIns="47780"/>
          <a:lstStyle/>
          <a:p>
            <a:pPr eaLnBrk="0" hangingPunct="0">
              <a:spcBef>
                <a:spcPct val="30000"/>
              </a:spcBef>
            </a:pPr>
            <a:endParaRPr lang="en-US" sz="1200"/>
          </a:p>
        </p:txBody>
      </p:sp>
      <p:sp>
        <p:nvSpPr>
          <p:cNvPr id="6" name="Notes Placeholder 5"/>
          <p:cNvSpPr>
            <a:spLocks noGrp="1"/>
          </p:cNvSpPr>
          <p:nvPr>
            <p:ph type="body" sz="quarter" idx="10"/>
          </p:nvPr>
        </p:nvSpPr>
        <p:spPr/>
        <p:txBody>
          <a:bodyPr>
            <a:normAutofit/>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2E690604-E679-4101-B29E-843A33C2A0DE}" type="slidenum">
              <a:rPr lang="zh-TW" altLang="en-US" smtClean="0"/>
              <a:pPr/>
              <a:t>5</a:t>
            </a:fld>
            <a:endParaRPr lang="en-US" altLang="zh-TW"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zh-TW"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FB0D566D-8D23-416D-8B71-7CDDD69C3C9E}" type="slidenum">
              <a:rPr lang="zh-TW" altLang="en-US" smtClean="0"/>
              <a:pPr/>
              <a:t>6</a:t>
            </a:fld>
            <a:endParaRPr lang="en-US" altLang="zh-TW" smtClean="0"/>
          </a:p>
        </p:txBody>
      </p:sp>
      <p:sp>
        <p:nvSpPr>
          <p:cNvPr id="55299" name="Rectangle 2"/>
          <p:cNvSpPr>
            <a:spLocks noGrp="1" noRot="1" noChangeAspect="1" noChangeArrowheads="1" noTextEdit="1"/>
          </p:cNvSpPr>
          <p:nvPr>
            <p:ph type="sldImg"/>
          </p:nvPr>
        </p:nvSpPr>
        <p:spPr>
          <a:ln/>
        </p:spPr>
      </p:sp>
      <p:sp>
        <p:nvSpPr>
          <p:cNvPr id="55300" name="Notes Placeholder 4"/>
          <p:cNvSpPr>
            <a:spLocks noGrp="1"/>
          </p:cNvSpPr>
          <p:nvPr/>
        </p:nvSpPr>
        <p:spPr bwMode="auto">
          <a:xfrm>
            <a:off x="710239" y="4860087"/>
            <a:ext cx="5678824" cy="4604561"/>
          </a:xfrm>
          <a:prstGeom prst="rect">
            <a:avLst/>
          </a:prstGeom>
          <a:noFill/>
          <a:ln w="9525">
            <a:noFill/>
            <a:miter lim="800000"/>
            <a:headEnd/>
            <a:tailEnd/>
          </a:ln>
        </p:spPr>
        <p:txBody>
          <a:bodyPr lIns="95557" tIns="47780" rIns="95557" bIns="47780"/>
          <a:lstStyle/>
          <a:p>
            <a:pPr eaLnBrk="0" hangingPunct="0">
              <a:spcBef>
                <a:spcPct val="30000"/>
              </a:spcBef>
            </a:pPr>
            <a:endParaRPr lang="en-US" sz="1200"/>
          </a:p>
        </p:txBody>
      </p:sp>
      <p:sp>
        <p:nvSpPr>
          <p:cNvPr id="6" name="Notes Placeholder 5"/>
          <p:cNvSpPr>
            <a:spLocks noGrp="1"/>
          </p:cNvSpPr>
          <p:nvPr>
            <p:ph type="body" sz="quarter" idx="10"/>
          </p:nvPr>
        </p:nvSpPr>
        <p:spPr/>
        <p:txBody>
          <a:bodyPr>
            <a:normAutofit/>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BBA2D8E3-F89A-44E4-A6D8-319CBF414A80}" type="slidenum">
              <a:rPr lang="zh-TW" altLang="en-US" smtClean="0"/>
              <a:pPr/>
              <a:t>7</a:t>
            </a:fld>
            <a:endParaRPr lang="en-US" altLang="zh-TW" smtClean="0"/>
          </a:p>
        </p:txBody>
      </p:sp>
      <p:sp>
        <p:nvSpPr>
          <p:cNvPr id="56323" name="Rectangle 2"/>
          <p:cNvSpPr>
            <a:spLocks noGrp="1" noRot="1" noChangeAspect="1" noChangeArrowheads="1" noTextEdit="1"/>
          </p:cNvSpPr>
          <p:nvPr>
            <p:ph type="sldImg"/>
          </p:nvPr>
        </p:nvSpPr>
        <p:spPr>
          <a:ln/>
        </p:spPr>
      </p:sp>
      <p:sp>
        <p:nvSpPr>
          <p:cNvPr id="56324" name="Notes Placeholder 4"/>
          <p:cNvSpPr>
            <a:spLocks noGrp="1"/>
          </p:cNvSpPr>
          <p:nvPr/>
        </p:nvSpPr>
        <p:spPr bwMode="auto">
          <a:xfrm>
            <a:off x="710239" y="4860087"/>
            <a:ext cx="5678824" cy="4604561"/>
          </a:xfrm>
          <a:prstGeom prst="rect">
            <a:avLst/>
          </a:prstGeom>
          <a:noFill/>
          <a:ln w="9525">
            <a:noFill/>
            <a:miter lim="800000"/>
            <a:headEnd/>
            <a:tailEnd/>
          </a:ln>
        </p:spPr>
        <p:txBody>
          <a:bodyPr lIns="95557" tIns="47780" rIns="95557" bIns="47780"/>
          <a:lstStyle/>
          <a:p>
            <a:pPr eaLnBrk="0" hangingPunct="0">
              <a:spcBef>
                <a:spcPct val="30000"/>
              </a:spcBef>
            </a:pPr>
            <a:endParaRPr lang="en-US" sz="1200"/>
          </a:p>
        </p:txBody>
      </p:sp>
      <p:sp>
        <p:nvSpPr>
          <p:cNvPr id="6" name="Notes Placeholder 5"/>
          <p:cNvSpPr>
            <a:spLocks noGrp="1"/>
          </p:cNvSpPr>
          <p:nvPr>
            <p:ph type="body" sz="quarter" idx="10"/>
          </p:nvPr>
        </p:nvSpPr>
        <p:spPr/>
        <p:txBody>
          <a:bodyPr>
            <a:normAutofit/>
          </a:bodyPr>
          <a:lstStyle/>
          <a:p>
            <a:r>
              <a:rPr lang="en-US" dirty="0" smtClean="0"/>
              <a:t>Sampling frequency</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2C28E881-0943-4B15-A7AB-052E0FED5F95}" type="slidenum">
              <a:rPr lang="zh-TW" altLang="en-US" smtClean="0"/>
              <a:pPr/>
              <a:t>8</a:t>
            </a:fld>
            <a:endParaRPr lang="en-US" altLang="zh-TW" smtClean="0"/>
          </a:p>
        </p:txBody>
      </p:sp>
      <p:sp>
        <p:nvSpPr>
          <p:cNvPr id="57347" name="Rectangle 2"/>
          <p:cNvSpPr>
            <a:spLocks noGrp="1" noRot="1" noChangeAspect="1" noChangeArrowheads="1" noTextEdit="1"/>
          </p:cNvSpPr>
          <p:nvPr>
            <p:ph type="sldImg"/>
          </p:nvPr>
        </p:nvSpPr>
        <p:spPr>
          <a:ln/>
        </p:spPr>
      </p:sp>
      <p:sp>
        <p:nvSpPr>
          <p:cNvPr id="57348" name="Notes Placeholder 4"/>
          <p:cNvSpPr>
            <a:spLocks noGrp="1"/>
          </p:cNvSpPr>
          <p:nvPr/>
        </p:nvSpPr>
        <p:spPr bwMode="auto">
          <a:xfrm>
            <a:off x="710239" y="4860087"/>
            <a:ext cx="5678824" cy="4604561"/>
          </a:xfrm>
          <a:prstGeom prst="rect">
            <a:avLst/>
          </a:prstGeom>
          <a:noFill/>
          <a:ln w="9525">
            <a:noFill/>
            <a:miter lim="800000"/>
            <a:headEnd/>
            <a:tailEnd/>
          </a:ln>
        </p:spPr>
        <p:txBody>
          <a:bodyPr lIns="95557" tIns="47780" rIns="95557" bIns="47780"/>
          <a:lstStyle/>
          <a:p>
            <a:pPr eaLnBrk="0" hangingPunct="0">
              <a:spcBef>
                <a:spcPct val="30000"/>
              </a:spcBef>
            </a:pPr>
            <a:endParaRPr lang="en-US" sz="1200"/>
          </a:p>
        </p:txBody>
      </p:sp>
      <p:sp>
        <p:nvSpPr>
          <p:cNvPr id="6" name="Notes Placeholder 5"/>
          <p:cNvSpPr>
            <a:spLocks noGrp="1"/>
          </p:cNvSpPr>
          <p:nvPr>
            <p:ph type="body" sz="quarter" idx="10"/>
          </p:nvPr>
        </p:nvSpPr>
        <p:spPr/>
        <p:txBody>
          <a:bodyPr>
            <a:normAutofit/>
          </a:bodyPr>
          <a:lstStyle/>
          <a:p>
            <a:r>
              <a:rPr lang="en-US" dirty="0" smtClean="0"/>
              <a:t>The higher sampling rate, the more accurate to the original signal.</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C176025C-617E-49C5-ADFE-AEA317EC82AF}" type="slidenum">
              <a:rPr lang="zh-TW" altLang="en-US" smtClean="0"/>
              <a:pPr/>
              <a:t>9</a:t>
            </a:fld>
            <a:endParaRPr lang="en-US" altLang="zh-TW" smtClean="0"/>
          </a:p>
        </p:txBody>
      </p:sp>
      <p:sp>
        <p:nvSpPr>
          <p:cNvPr id="59395" name="Rectangle 2"/>
          <p:cNvSpPr>
            <a:spLocks noGrp="1" noRot="1" noChangeAspect="1" noChangeArrowheads="1" noTextEdit="1"/>
          </p:cNvSpPr>
          <p:nvPr>
            <p:ph type="sldImg"/>
          </p:nvPr>
        </p:nvSpPr>
        <p:spPr>
          <a:ln/>
        </p:spPr>
      </p:sp>
      <p:sp>
        <p:nvSpPr>
          <p:cNvPr id="59396" name="Notes Placeholder 4"/>
          <p:cNvSpPr>
            <a:spLocks noGrp="1"/>
          </p:cNvSpPr>
          <p:nvPr/>
        </p:nvSpPr>
        <p:spPr bwMode="auto">
          <a:xfrm>
            <a:off x="710239" y="4860087"/>
            <a:ext cx="5678824" cy="4604561"/>
          </a:xfrm>
          <a:prstGeom prst="rect">
            <a:avLst/>
          </a:prstGeom>
          <a:noFill/>
          <a:ln w="9525">
            <a:noFill/>
            <a:miter lim="800000"/>
            <a:headEnd/>
            <a:tailEnd/>
          </a:ln>
        </p:spPr>
        <p:txBody>
          <a:bodyPr lIns="95557" tIns="47780" rIns="95557" bIns="47780"/>
          <a:lstStyle/>
          <a:p>
            <a:pPr eaLnBrk="0" hangingPunct="0">
              <a:spcBef>
                <a:spcPct val="30000"/>
              </a:spcBef>
            </a:pPr>
            <a:endParaRPr lang="en-US" sz="1200"/>
          </a:p>
        </p:txBody>
      </p:sp>
      <p:sp>
        <p:nvSpPr>
          <p:cNvPr id="6" name="Notes Placeholder 5"/>
          <p:cNvSpPr>
            <a:spLocks noGrp="1"/>
          </p:cNvSpPr>
          <p:nvPr>
            <p:ph type="body" sz="quarter" idx="10"/>
          </p:nvPr>
        </p:nvSpPr>
        <p:spPr/>
        <p:txBody>
          <a:bodyPr>
            <a:normAutofit/>
          </a:bodyPr>
          <a:lstStyle/>
          <a:p>
            <a:r>
              <a:rPr lang="en-US" dirty="0" smtClean="0"/>
              <a:t>Human</a:t>
            </a:r>
            <a:r>
              <a:rPr lang="en-US" baseline="0" dirty="0" smtClean="0"/>
              <a:t> hear the sound wave Hz is a different thing from sampling rate Hz. The higher sampling rate (Hz) can recover the original sound wave better.</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confuse_8002_11103"/>
          <p:cNvPicPr>
            <a:picLocks noChangeAspect="1" noChangeArrowheads="1"/>
          </p:cNvPicPr>
          <p:nvPr userDrawn="1"/>
        </p:nvPicPr>
        <p:blipFill>
          <a:blip r:embed="rId2" cstate="print"/>
          <a:srcRect/>
          <a:stretch>
            <a:fillRect/>
          </a:stretch>
        </p:blipFill>
        <p:spPr bwMode="auto">
          <a:xfrm>
            <a:off x="0" y="981075"/>
            <a:ext cx="2828925" cy="5200650"/>
          </a:xfrm>
          <a:prstGeom prst="rect">
            <a:avLst/>
          </a:prstGeom>
          <a:noFill/>
          <a:ln w="9525">
            <a:noFill/>
            <a:miter lim="800000"/>
            <a:headEnd/>
            <a:tailEnd/>
          </a:ln>
        </p:spPr>
      </p:pic>
      <p:pic>
        <p:nvPicPr>
          <p:cNvPr id="5" name="Picture 11" descr="computer_love_27770"/>
          <p:cNvPicPr>
            <a:picLocks noChangeAspect="1" noChangeArrowheads="1"/>
          </p:cNvPicPr>
          <p:nvPr userDrawn="1"/>
        </p:nvPicPr>
        <p:blipFill>
          <a:blip r:embed="rId3" cstate="print">
            <a:lum bright="70000" contrast="-70000"/>
          </a:blip>
          <a:srcRect/>
          <a:stretch>
            <a:fillRect/>
          </a:stretch>
        </p:blipFill>
        <p:spPr bwMode="auto">
          <a:xfrm>
            <a:off x="6040438" y="3760788"/>
            <a:ext cx="3571875" cy="3097212"/>
          </a:xfrm>
          <a:prstGeom prst="rect">
            <a:avLst/>
          </a:prstGeom>
          <a:noFill/>
          <a:ln w="9525">
            <a:noFill/>
            <a:miter lim="800000"/>
            <a:headEnd/>
            <a:tailEnd/>
          </a:ln>
        </p:spPr>
      </p:pic>
      <p:sp>
        <p:nvSpPr>
          <p:cNvPr id="3074" name="Rectangle 2"/>
          <p:cNvSpPr>
            <a:spLocks noGrp="1" noChangeArrowheads="1"/>
          </p:cNvSpPr>
          <p:nvPr>
            <p:ph type="ctrTitle"/>
          </p:nvPr>
        </p:nvSpPr>
        <p:spPr>
          <a:xfrm>
            <a:off x="2590800" y="304800"/>
            <a:ext cx="6248400" cy="4495800"/>
          </a:xfrm>
        </p:spPr>
        <p:txBody>
          <a:bodyPr/>
          <a:lstStyle>
            <a:lvl1pPr>
              <a:defRPr sz="4000">
                <a:latin typeface="Cambria" pitchFamily="18" charset="0"/>
              </a:defRPr>
            </a:lvl1pPr>
          </a:lstStyle>
          <a:p>
            <a:r>
              <a:rPr lang="en-US" altLang="zh-TW"/>
              <a:t>Click to edit Master title style</a:t>
            </a:r>
          </a:p>
        </p:txBody>
      </p:sp>
      <p:sp>
        <p:nvSpPr>
          <p:cNvPr id="3075" name="Rectangle 3"/>
          <p:cNvSpPr>
            <a:spLocks noGrp="1" noChangeArrowheads="1"/>
          </p:cNvSpPr>
          <p:nvPr>
            <p:ph type="subTitle" idx="1"/>
          </p:nvPr>
        </p:nvSpPr>
        <p:spPr>
          <a:xfrm>
            <a:off x="2590800" y="4953000"/>
            <a:ext cx="6248400" cy="1219200"/>
          </a:xfrm>
        </p:spPr>
        <p:txBody>
          <a:bodyPr/>
          <a:lstStyle>
            <a:lvl1pPr marL="0" indent="0" algn="ctr">
              <a:buFont typeface="Wingdings" pitchFamily="2" charset="2"/>
              <a:buNone/>
              <a:defRPr>
                <a:solidFill>
                  <a:srgbClr val="660099"/>
                </a:solidFill>
                <a:latin typeface="Cambria" pitchFamily="18" charset="0"/>
              </a:defRPr>
            </a:lvl1pPr>
          </a:lstStyle>
          <a:p>
            <a:r>
              <a:rPr lang="en-US" altLang="zh-TW"/>
              <a:t>Click to edit Master subtitle style</a:t>
            </a:r>
          </a:p>
        </p:txBody>
      </p:sp>
      <p:sp>
        <p:nvSpPr>
          <p:cNvPr id="6" name="Rectangle 4"/>
          <p:cNvSpPr>
            <a:spLocks noGrp="1" noChangeArrowheads="1"/>
          </p:cNvSpPr>
          <p:nvPr>
            <p:ph type="dt" sz="half" idx="10"/>
          </p:nvPr>
        </p:nvSpPr>
        <p:spPr>
          <a:xfrm>
            <a:off x="685800" y="6248400"/>
            <a:ext cx="1905000" cy="457200"/>
          </a:xfrm>
          <a:prstGeom prst="rect">
            <a:avLst/>
          </a:prstGeom>
        </p:spPr>
        <p:txBody>
          <a:bodyPr/>
          <a:lstStyle>
            <a:lvl1pPr>
              <a:defRPr sz="1400" b="0">
                <a:solidFill>
                  <a:schemeClr val="tx1"/>
                </a:solidFill>
                <a:latin typeface="Cambria" pitchFamily="18" charset="0"/>
              </a:defRPr>
            </a:lvl1pPr>
          </a:lstStyle>
          <a:p>
            <a:pPr>
              <a:defRPr/>
            </a:pPr>
            <a:r>
              <a:rPr lang="zh-TW" altLang="en-US" smtClean="0"/>
              <a:t>CS1101</a:t>
            </a:r>
            <a:endParaRPr lang="en-US" altLang="zh-TW"/>
          </a:p>
        </p:txBody>
      </p:sp>
      <p:sp>
        <p:nvSpPr>
          <p:cNvPr id="7" name="Rectangle 5"/>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latin typeface="Cambria" pitchFamily="18" charset="0"/>
                <a:ea typeface="新細明體" charset="-120"/>
              </a:defRPr>
            </a:lvl1pPr>
          </a:lstStyle>
          <a:p>
            <a:pPr>
              <a:defRPr/>
            </a:pPr>
            <a:endParaRPr lang="en-US" altLang="zh-TW"/>
          </a:p>
        </p:txBody>
      </p:sp>
      <p:sp>
        <p:nvSpPr>
          <p:cNvPr id="8" name="Rectangle 6"/>
          <p:cNvSpPr>
            <a:spLocks noGrp="1" noChangeArrowheads="1"/>
          </p:cNvSpPr>
          <p:nvPr>
            <p:ph type="sldNum" sz="quarter" idx="12"/>
          </p:nvPr>
        </p:nvSpPr>
        <p:spPr>
          <a:xfrm>
            <a:off x="6553200" y="6248400"/>
            <a:ext cx="1905000" cy="457200"/>
          </a:xfrm>
        </p:spPr>
        <p:txBody>
          <a:bodyPr/>
          <a:lstStyle>
            <a:lvl1pPr algn="r">
              <a:defRPr sz="1400" b="0">
                <a:solidFill>
                  <a:schemeClr val="tx1"/>
                </a:solidFill>
                <a:latin typeface="Cambria" pitchFamily="18" charset="0"/>
              </a:defRPr>
            </a:lvl1pPr>
          </a:lstStyle>
          <a:p>
            <a:pPr>
              <a:defRPr/>
            </a:pPr>
            <a:fld id="{58102BC6-C2C4-47E7-81B9-762154BFEA6E}" type="slidenum">
              <a:rPr lang="zh-TW" altLang="en-US" smtClean="0"/>
              <a:pPr>
                <a:defRPr/>
              </a:pPr>
              <a:t>‹#›</a:t>
            </a:fld>
            <a:endParaRPr lang="en-US" altLang="zh-TW"/>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1"/>
          </p:nvPr>
        </p:nvSpPr>
        <p:spPr/>
        <p:txBody>
          <a:bodyPr/>
          <a:lstStyle>
            <a:lvl1pPr>
              <a:defRPr/>
            </a:lvl1pPr>
          </a:lstStyle>
          <a:p>
            <a:pPr>
              <a:defRPr/>
            </a:pPr>
            <a:fld id="{7FEAC718-1A01-4FA8-829A-F04F53965731}" type="slidenum">
              <a:rPr lang="zh-TW" altLang="en-US"/>
              <a:pPr>
                <a:defRPr/>
              </a:pPr>
              <a:t>‹#›</a:t>
            </a:fld>
            <a:r>
              <a:rPr lang="en-US" altLang="zh-TW"/>
              <a:t> </a:t>
            </a:r>
          </a:p>
        </p:txBody>
      </p:sp>
      <p:sp>
        <p:nvSpPr>
          <p:cNvPr id="6" name="Rectangle 4"/>
          <p:cNvSpPr>
            <a:spLocks noGrp="1" noChangeArrowheads="1"/>
          </p:cNvSpPr>
          <p:nvPr>
            <p:ph type="dt" sz="half" idx="2"/>
          </p:nvPr>
        </p:nvSpPr>
        <p:spPr>
          <a:xfrm>
            <a:off x="829816" y="6248400"/>
            <a:ext cx="2878088" cy="457200"/>
          </a:xfrm>
          <a:prstGeom prst="rect">
            <a:avLst/>
          </a:prstGeom>
          <a:ln/>
        </p:spPr>
        <p:txBody>
          <a:bodyPr/>
          <a:lstStyle>
            <a:lvl1pPr>
              <a:defRPr sz="1200" b="1">
                <a:latin typeface="Cambria" pitchFamily="18" charset="0"/>
              </a:defRPr>
            </a:lvl1pPr>
          </a:lstStyle>
          <a:p>
            <a:pPr>
              <a:defRPr/>
            </a:pPr>
            <a:r>
              <a:rPr lang="en-US" altLang="zh-TW" dirty="0" smtClean="0"/>
              <a:t>    </a:t>
            </a:r>
            <a:r>
              <a:rPr lang="en-US" altLang="zh-TW" dirty="0" smtClean="0">
                <a:solidFill>
                  <a:srgbClr val="FF0066"/>
                </a:solidFill>
              </a:rPr>
              <a:t>Jean Wang / CS1102 – Lec07</a:t>
            </a:r>
            <a:endParaRPr lang="en-US" altLang="zh-TW" dirty="0">
              <a:solidFill>
                <a:schemeClr val="accent2"/>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60350"/>
            <a:ext cx="1943100" cy="5905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60350"/>
            <a:ext cx="5676900" cy="5905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1"/>
          </p:nvPr>
        </p:nvSpPr>
        <p:spPr/>
        <p:txBody>
          <a:bodyPr/>
          <a:lstStyle>
            <a:lvl1pPr>
              <a:defRPr/>
            </a:lvl1pPr>
          </a:lstStyle>
          <a:p>
            <a:pPr>
              <a:defRPr/>
            </a:pPr>
            <a:fld id="{7C064193-89F9-4343-8E2F-667AA5301579}" type="slidenum">
              <a:rPr lang="zh-TW" altLang="en-US"/>
              <a:pPr>
                <a:defRPr/>
              </a:pPr>
              <a:t>‹#›</a:t>
            </a:fld>
            <a:r>
              <a:rPr lang="en-US" altLang="zh-TW"/>
              <a:t> </a:t>
            </a:r>
          </a:p>
        </p:txBody>
      </p:sp>
      <p:sp>
        <p:nvSpPr>
          <p:cNvPr id="6" name="Rectangle 4"/>
          <p:cNvSpPr>
            <a:spLocks noGrp="1" noChangeArrowheads="1"/>
          </p:cNvSpPr>
          <p:nvPr>
            <p:ph type="dt" sz="half" idx="2"/>
          </p:nvPr>
        </p:nvSpPr>
        <p:spPr>
          <a:xfrm>
            <a:off x="829816" y="6248400"/>
            <a:ext cx="2878088" cy="457200"/>
          </a:xfrm>
          <a:prstGeom prst="rect">
            <a:avLst/>
          </a:prstGeom>
          <a:ln/>
        </p:spPr>
        <p:txBody>
          <a:bodyPr/>
          <a:lstStyle>
            <a:lvl1pPr>
              <a:defRPr sz="1200" b="1">
                <a:latin typeface="Cambria" pitchFamily="18" charset="0"/>
              </a:defRPr>
            </a:lvl1pPr>
          </a:lstStyle>
          <a:p>
            <a:pPr>
              <a:defRPr/>
            </a:pPr>
            <a:r>
              <a:rPr lang="en-US" altLang="zh-TW" dirty="0" smtClean="0"/>
              <a:t>    </a:t>
            </a:r>
            <a:r>
              <a:rPr lang="en-US" altLang="zh-TW" dirty="0" smtClean="0">
                <a:solidFill>
                  <a:srgbClr val="FF0066"/>
                </a:solidFill>
              </a:rPr>
              <a:t>Jean Wang / CS1102 – Lec07</a:t>
            </a:r>
            <a:endParaRPr lang="en-US" altLang="zh-TW" dirty="0">
              <a:solidFill>
                <a:schemeClr val="accent2"/>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11"/>
          </p:nvPr>
        </p:nvSpPr>
        <p:spPr/>
        <p:txBody>
          <a:bodyPr/>
          <a:lstStyle>
            <a:lvl1pPr>
              <a:defRPr/>
            </a:lvl1pPr>
          </a:lstStyle>
          <a:p>
            <a:pPr>
              <a:defRPr/>
            </a:pPr>
            <a:fld id="{57CB3C30-CFAF-48A7-A13C-34FD3F636FB6}" type="slidenum">
              <a:rPr lang="zh-TW" altLang="en-US"/>
              <a:pPr>
                <a:defRPr/>
              </a:pPr>
              <a:t>‹#›</a:t>
            </a:fld>
            <a:r>
              <a:rPr lang="en-US" altLang="zh-TW"/>
              <a:t> </a:t>
            </a:r>
          </a:p>
        </p:txBody>
      </p:sp>
      <p:sp>
        <p:nvSpPr>
          <p:cNvPr id="6" name="Rectangle 4"/>
          <p:cNvSpPr>
            <a:spLocks noGrp="1" noChangeArrowheads="1"/>
          </p:cNvSpPr>
          <p:nvPr>
            <p:ph type="dt" sz="half" idx="2"/>
          </p:nvPr>
        </p:nvSpPr>
        <p:spPr>
          <a:xfrm>
            <a:off x="829816" y="6248400"/>
            <a:ext cx="2878088" cy="457200"/>
          </a:xfrm>
          <a:prstGeom prst="rect">
            <a:avLst/>
          </a:prstGeom>
          <a:ln/>
        </p:spPr>
        <p:txBody>
          <a:bodyPr/>
          <a:lstStyle>
            <a:lvl1pPr>
              <a:defRPr sz="1200" b="1">
                <a:latin typeface="Cambria" pitchFamily="18" charset="0"/>
              </a:defRPr>
            </a:lvl1pPr>
          </a:lstStyle>
          <a:p>
            <a:pPr>
              <a:defRPr/>
            </a:pPr>
            <a:r>
              <a:rPr lang="en-US" altLang="zh-TW" dirty="0" smtClean="0"/>
              <a:t>    </a:t>
            </a:r>
            <a:r>
              <a:rPr lang="en-US" altLang="zh-TW" dirty="0" smtClean="0">
                <a:solidFill>
                  <a:srgbClr val="FF0066"/>
                </a:solidFill>
              </a:rPr>
              <a:t>Jean Wang / CS1102 – Lec07</a:t>
            </a:r>
            <a:endParaRPr lang="en-US" altLang="zh-TW" dirty="0">
              <a:solidFill>
                <a:schemeClr val="accent2"/>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Slide Number Placeholder 4"/>
          <p:cNvSpPr>
            <a:spLocks noGrp="1"/>
          </p:cNvSpPr>
          <p:nvPr>
            <p:ph type="sldNum" sz="quarter" idx="11"/>
          </p:nvPr>
        </p:nvSpPr>
        <p:spPr/>
        <p:txBody>
          <a:bodyPr/>
          <a:lstStyle>
            <a:lvl1pPr>
              <a:defRPr/>
            </a:lvl1pPr>
          </a:lstStyle>
          <a:p>
            <a:pPr>
              <a:defRPr/>
            </a:pPr>
            <a:fld id="{DBDC500E-46B7-4F6E-A87B-DC13452B59A0}" type="slidenum">
              <a:rPr lang="zh-TW" altLang="en-US"/>
              <a:pPr>
                <a:defRPr/>
              </a:pPr>
              <a:t>‹#›</a:t>
            </a:fld>
            <a:r>
              <a:rPr lang="en-US" altLang="zh-TW"/>
              <a:t> </a:t>
            </a:r>
          </a:p>
        </p:txBody>
      </p:sp>
      <p:sp>
        <p:nvSpPr>
          <p:cNvPr id="6" name="Rectangle 4"/>
          <p:cNvSpPr>
            <a:spLocks noGrp="1" noChangeArrowheads="1"/>
          </p:cNvSpPr>
          <p:nvPr>
            <p:ph type="dt" sz="half" idx="2"/>
          </p:nvPr>
        </p:nvSpPr>
        <p:spPr>
          <a:xfrm>
            <a:off x="829816" y="6248400"/>
            <a:ext cx="2878088" cy="457200"/>
          </a:xfrm>
          <a:prstGeom prst="rect">
            <a:avLst/>
          </a:prstGeom>
          <a:ln/>
        </p:spPr>
        <p:txBody>
          <a:bodyPr/>
          <a:lstStyle>
            <a:lvl1pPr>
              <a:defRPr sz="1200" b="1">
                <a:latin typeface="Cambria" pitchFamily="18" charset="0"/>
              </a:defRPr>
            </a:lvl1pPr>
          </a:lstStyle>
          <a:p>
            <a:pPr>
              <a:defRPr/>
            </a:pPr>
            <a:r>
              <a:rPr lang="en-US" altLang="zh-TW" dirty="0" smtClean="0"/>
              <a:t>    </a:t>
            </a:r>
            <a:r>
              <a:rPr lang="en-US" altLang="zh-TW" dirty="0" smtClean="0">
                <a:solidFill>
                  <a:srgbClr val="FF0066"/>
                </a:solidFill>
              </a:rPr>
              <a:t>Jean Wang / CS1102 – Lec07</a:t>
            </a:r>
            <a:endParaRPr lang="en-US" altLang="zh-TW" dirty="0">
              <a:solidFill>
                <a:schemeClr val="accent2"/>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84313"/>
            <a:ext cx="3810000" cy="4681537"/>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484313"/>
            <a:ext cx="3810000" cy="4681537"/>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1"/>
          </p:nvPr>
        </p:nvSpPr>
        <p:spPr/>
        <p:txBody>
          <a:bodyPr/>
          <a:lstStyle>
            <a:lvl1pPr>
              <a:defRPr/>
            </a:lvl1pPr>
          </a:lstStyle>
          <a:p>
            <a:pPr>
              <a:defRPr/>
            </a:pPr>
            <a:fld id="{604E1362-F4B5-4006-8D32-9EC0F010E548}" type="slidenum">
              <a:rPr lang="zh-TW" altLang="en-US"/>
              <a:pPr>
                <a:defRPr/>
              </a:pPr>
              <a:t>‹#›</a:t>
            </a:fld>
            <a:r>
              <a:rPr lang="en-US" altLang="zh-TW"/>
              <a:t> </a:t>
            </a:r>
          </a:p>
        </p:txBody>
      </p:sp>
      <p:sp>
        <p:nvSpPr>
          <p:cNvPr id="7" name="Rectangle 4"/>
          <p:cNvSpPr>
            <a:spLocks noGrp="1" noChangeArrowheads="1"/>
          </p:cNvSpPr>
          <p:nvPr>
            <p:ph type="dt" sz="half" idx="12"/>
          </p:nvPr>
        </p:nvSpPr>
        <p:spPr>
          <a:xfrm>
            <a:off x="829816" y="6248400"/>
            <a:ext cx="2878088" cy="457200"/>
          </a:xfrm>
          <a:prstGeom prst="rect">
            <a:avLst/>
          </a:prstGeom>
          <a:ln/>
        </p:spPr>
        <p:txBody>
          <a:bodyPr/>
          <a:lstStyle>
            <a:lvl1pPr>
              <a:defRPr sz="1200" b="1">
                <a:latin typeface="Cambria" pitchFamily="18" charset="0"/>
              </a:defRPr>
            </a:lvl1pPr>
          </a:lstStyle>
          <a:p>
            <a:pPr>
              <a:defRPr/>
            </a:pPr>
            <a:r>
              <a:rPr lang="en-US" altLang="zh-TW" dirty="0" smtClean="0"/>
              <a:t>    </a:t>
            </a:r>
            <a:r>
              <a:rPr lang="en-US" altLang="zh-TW" dirty="0" smtClean="0">
                <a:solidFill>
                  <a:srgbClr val="FF0066"/>
                </a:solidFill>
              </a:rPr>
              <a:t>Jean Wang / CS1102 – Lec07</a:t>
            </a:r>
            <a:endParaRPr lang="en-US" altLang="zh-TW" dirty="0">
              <a:solidFill>
                <a:schemeClr val="accent2"/>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7"/>
          <p:cNvSpPr>
            <a:spLocks noGrp="1"/>
          </p:cNvSpPr>
          <p:nvPr>
            <p:ph type="sldNum" sz="quarter" idx="11"/>
          </p:nvPr>
        </p:nvSpPr>
        <p:spPr/>
        <p:txBody>
          <a:bodyPr/>
          <a:lstStyle>
            <a:lvl1pPr>
              <a:defRPr/>
            </a:lvl1pPr>
          </a:lstStyle>
          <a:p>
            <a:pPr>
              <a:defRPr/>
            </a:pPr>
            <a:fld id="{A933F9EB-03D2-4D92-A227-C49F776D73A0}" type="slidenum">
              <a:rPr lang="zh-TW" altLang="en-US"/>
              <a:pPr>
                <a:defRPr/>
              </a:pPr>
              <a:t>‹#›</a:t>
            </a:fld>
            <a:r>
              <a:rPr lang="en-US" altLang="zh-TW"/>
              <a:t> </a:t>
            </a:r>
          </a:p>
        </p:txBody>
      </p:sp>
      <p:sp>
        <p:nvSpPr>
          <p:cNvPr id="9" name="Rectangle 4"/>
          <p:cNvSpPr>
            <a:spLocks noGrp="1" noChangeArrowheads="1"/>
          </p:cNvSpPr>
          <p:nvPr>
            <p:ph type="dt" sz="half" idx="12"/>
          </p:nvPr>
        </p:nvSpPr>
        <p:spPr>
          <a:xfrm>
            <a:off x="829816" y="6248400"/>
            <a:ext cx="2878088" cy="457200"/>
          </a:xfrm>
          <a:prstGeom prst="rect">
            <a:avLst/>
          </a:prstGeom>
          <a:ln/>
        </p:spPr>
        <p:txBody>
          <a:bodyPr/>
          <a:lstStyle>
            <a:lvl1pPr>
              <a:defRPr sz="1200" b="1">
                <a:latin typeface="Cambria" pitchFamily="18" charset="0"/>
              </a:defRPr>
            </a:lvl1pPr>
          </a:lstStyle>
          <a:p>
            <a:pPr>
              <a:defRPr/>
            </a:pPr>
            <a:r>
              <a:rPr lang="en-US" altLang="zh-TW" dirty="0" smtClean="0"/>
              <a:t>    </a:t>
            </a:r>
            <a:r>
              <a:rPr lang="en-US" altLang="zh-TW" dirty="0" smtClean="0">
                <a:solidFill>
                  <a:srgbClr val="FF0066"/>
                </a:solidFill>
              </a:rPr>
              <a:t>Jean Wang / CS1102 – Lec07</a:t>
            </a:r>
            <a:endParaRPr lang="en-US" altLang="zh-TW" dirty="0">
              <a:solidFill>
                <a:schemeClr val="accent2"/>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Slide Number Placeholder 3"/>
          <p:cNvSpPr>
            <a:spLocks noGrp="1"/>
          </p:cNvSpPr>
          <p:nvPr>
            <p:ph type="sldNum" sz="quarter" idx="11"/>
          </p:nvPr>
        </p:nvSpPr>
        <p:spPr/>
        <p:txBody>
          <a:bodyPr/>
          <a:lstStyle>
            <a:lvl1pPr>
              <a:defRPr/>
            </a:lvl1pPr>
          </a:lstStyle>
          <a:p>
            <a:pPr>
              <a:defRPr/>
            </a:pPr>
            <a:fld id="{7C4D54B0-74EA-4029-9667-7345238030A4}" type="slidenum">
              <a:rPr lang="zh-TW" altLang="en-US"/>
              <a:pPr>
                <a:defRPr/>
              </a:pPr>
              <a:t>‹#›</a:t>
            </a:fld>
            <a:r>
              <a:rPr lang="en-US" altLang="zh-TW"/>
              <a:t> </a:t>
            </a:r>
          </a:p>
        </p:txBody>
      </p:sp>
      <p:sp>
        <p:nvSpPr>
          <p:cNvPr id="5" name="Date Placeholder 4"/>
          <p:cNvSpPr>
            <a:spLocks noGrp="1" noChangeArrowheads="1"/>
          </p:cNvSpPr>
          <p:nvPr>
            <p:ph type="dt" sz="half" idx="2"/>
          </p:nvPr>
        </p:nvSpPr>
        <p:spPr>
          <a:xfrm>
            <a:off x="829816" y="6248400"/>
            <a:ext cx="2878088" cy="457200"/>
          </a:xfrm>
          <a:prstGeom prst="rect">
            <a:avLst/>
          </a:prstGeom>
          <a:ln/>
        </p:spPr>
        <p:txBody>
          <a:bodyPr/>
          <a:lstStyle>
            <a:lvl1pPr>
              <a:defRPr sz="1200" b="1">
                <a:latin typeface="Cambria" pitchFamily="18" charset="0"/>
              </a:defRPr>
            </a:lvl1pPr>
          </a:lstStyle>
          <a:p>
            <a:pPr>
              <a:defRPr/>
            </a:pPr>
            <a:r>
              <a:rPr lang="en-US" altLang="zh-TW" dirty="0" smtClean="0"/>
              <a:t>    </a:t>
            </a:r>
            <a:r>
              <a:rPr lang="en-US" altLang="zh-TW" dirty="0" smtClean="0">
                <a:solidFill>
                  <a:srgbClr val="FF0066"/>
                </a:solidFill>
              </a:rPr>
              <a:t>Jean Wang / CS1102 – Lec07</a:t>
            </a:r>
            <a:endParaRPr lang="en-US" altLang="zh-TW" dirty="0">
              <a:solidFill>
                <a:schemeClr val="accent2"/>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lvl1pPr>
              <a:defRPr/>
            </a:lvl1pPr>
          </a:lstStyle>
          <a:p>
            <a:pPr>
              <a:defRPr/>
            </a:pPr>
            <a:fld id="{1C9CECC7-2892-4B0B-9227-FB0506CF4BE6}" type="slidenum">
              <a:rPr lang="zh-TW" altLang="en-US"/>
              <a:pPr>
                <a:defRPr/>
              </a:pPr>
              <a:t>‹#›</a:t>
            </a:fld>
            <a:r>
              <a:rPr lang="en-US" altLang="zh-TW"/>
              <a:t> </a:t>
            </a:r>
          </a:p>
        </p:txBody>
      </p:sp>
      <p:sp>
        <p:nvSpPr>
          <p:cNvPr id="4" name="Rectangle 4"/>
          <p:cNvSpPr>
            <a:spLocks noGrp="1" noChangeArrowheads="1"/>
          </p:cNvSpPr>
          <p:nvPr>
            <p:ph type="dt" sz="half" idx="2"/>
          </p:nvPr>
        </p:nvSpPr>
        <p:spPr>
          <a:xfrm>
            <a:off x="829816" y="6248400"/>
            <a:ext cx="2878088" cy="457200"/>
          </a:xfrm>
          <a:prstGeom prst="rect">
            <a:avLst/>
          </a:prstGeom>
          <a:ln/>
        </p:spPr>
        <p:txBody>
          <a:bodyPr/>
          <a:lstStyle>
            <a:lvl1pPr>
              <a:defRPr sz="1200" b="1">
                <a:latin typeface="Cambria" pitchFamily="18" charset="0"/>
              </a:defRPr>
            </a:lvl1pPr>
          </a:lstStyle>
          <a:p>
            <a:pPr>
              <a:defRPr/>
            </a:pPr>
            <a:r>
              <a:rPr lang="en-US" altLang="zh-TW" dirty="0" smtClean="0"/>
              <a:t>    </a:t>
            </a:r>
            <a:r>
              <a:rPr lang="en-US" altLang="zh-TW" dirty="0" smtClean="0">
                <a:solidFill>
                  <a:srgbClr val="FF0066"/>
                </a:solidFill>
              </a:rPr>
              <a:t>Jean Wang / CS1102 – Lec07</a:t>
            </a:r>
            <a:endParaRPr lang="en-US" altLang="zh-TW" dirty="0">
              <a:solidFill>
                <a:schemeClr val="accent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Slide Number Placeholder 5"/>
          <p:cNvSpPr>
            <a:spLocks noGrp="1"/>
          </p:cNvSpPr>
          <p:nvPr>
            <p:ph type="sldNum" sz="quarter" idx="11"/>
          </p:nvPr>
        </p:nvSpPr>
        <p:spPr/>
        <p:txBody>
          <a:bodyPr/>
          <a:lstStyle>
            <a:lvl1pPr>
              <a:defRPr/>
            </a:lvl1pPr>
          </a:lstStyle>
          <a:p>
            <a:pPr>
              <a:defRPr/>
            </a:pPr>
            <a:fld id="{E814CDEC-1AD8-485D-BC55-1C11174021DC}" type="slidenum">
              <a:rPr lang="zh-TW" altLang="en-US"/>
              <a:pPr>
                <a:defRPr/>
              </a:pPr>
              <a:t>‹#›</a:t>
            </a:fld>
            <a:r>
              <a:rPr lang="en-US" altLang="zh-TW"/>
              <a:t> </a:t>
            </a:r>
          </a:p>
        </p:txBody>
      </p:sp>
      <p:sp>
        <p:nvSpPr>
          <p:cNvPr id="7" name="Rectangle 4"/>
          <p:cNvSpPr>
            <a:spLocks noGrp="1" noChangeArrowheads="1"/>
          </p:cNvSpPr>
          <p:nvPr>
            <p:ph type="dt" sz="half" idx="12"/>
          </p:nvPr>
        </p:nvSpPr>
        <p:spPr>
          <a:xfrm>
            <a:off x="829816" y="6248400"/>
            <a:ext cx="2878088" cy="457200"/>
          </a:xfrm>
          <a:prstGeom prst="rect">
            <a:avLst/>
          </a:prstGeom>
          <a:ln/>
        </p:spPr>
        <p:txBody>
          <a:bodyPr/>
          <a:lstStyle>
            <a:lvl1pPr>
              <a:defRPr sz="1200" b="1">
                <a:latin typeface="Cambria" pitchFamily="18" charset="0"/>
              </a:defRPr>
            </a:lvl1pPr>
          </a:lstStyle>
          <a:p>
            <a:pPr>
              <a:defRPr/>
            </a:pPr>
            <a:r>
              <a:rPr lang="en-US" altLang="zh-TW" dirty="0" smtClean="0"/>
              <a:t>    </a:t>
            </a:r>
            <a:r>
              <a:rPr lang="en-US" altLang="zh-TW" dirty="0" smtClean="0">
                <a:solidFill>
                  <a:srgbClr val="FF0066"/>
                </a:solidFill>
              </a:rPr>
              <a:t>Jean Wang / CS1102 – Lec07</a:t>
            </a:r>
            <a:endParaRPr lang="en-US" altLang="zh-TW" dirty="0">
              <a:solidFill>
                <a:schemeClr val="accent2"/>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Slide Number Placeholder 5"/>
          <p:cNvSpPr>
            <a:spLocks noGrp="1"/>
          </p:cNvSpPr>
          <p:nvPr>
            <p:ph type="sldNum" sz="quarter" idx="11"/>
          </p:nvPr>
        </p:nvSpPr>
        <p:spPr/>
        <p:txBody>
          <a:bodyPr/>
          <a:lstStyle>
            <a:lvl1pPr>
              <a:defRPr/>
            </a:lvl1pPr>
          </a:lstStyle>
          <a:p>
            <a:pPr>
              <a:defRPr/>
            </a:pPr>
            <a:fld id="{0A281B3E-1D8F-48CC-8EA5-CC8C44A28B69}" type="slidenum">
              <a:rPr lang="zh-TW" altLang="en-US"/>
              <a:pPr>
                <a:defRPr/>
              </a:pPr>
              <a:t>‹#›</a:t>
            </a:fld>
            <a:r>
              <a:rPr lang="en-US" altLang="zh-TW"/>
              <a:t> </a:t>
            </a:r>
          </a:p>
        </p:txBody>
      </p:sp>
      <p:sp>
        <p:nvSpPr>
          <p:cNvPr id="7" name="Rectangle 4"/>
          <p:cNvSpPr>
            <a:spLocks noGrp="1" noChangeArrowheads="1"/>
          </p:cNvSpPr>
          <p:nvPr>
            <p:ph type="dt" sz="half" idx="12"/>
          </p:nvPr>
        </p:nvSpPr>
        <p:spPr>
          <a:xfrm>
            <a:off x="829816" y="6248400"/>
            <a:ext cx="2878088" cy="457200"/>
          </a:xfrm>
          <a:prstGeom prst="rect">
            <a:avLst/>
          </a:prstGeom>
          <a:ln/>
        </p:spPr>
        <p:txBody>
          <a:bodyPr/>
          <a:lstStyle>
            <a:lvl1pPr>
              <a:defRPr sz="1200" b="1">
                <a:latin typeface="Cambria" pitchFamily="18" charset="0"/>
              </a:defRPr>
            </a:lvl1pPr>
          </a:lstStyle>
          <a:p>
            <a:pPr>
              <a:defRPr/>
            </a:pPr>
            <a:r>
              <a:rPr lang="en-US" altLang="zh-TW" dirty="0" smtClean="0"/>
              <a:t>    </a:t>
            </a:r>
            <a:r>
              <a:rPr lang="en-US" altLang="zh-TW" dirty="0" smtClean="0">
                <a:solidFill>
                  <a:srgbClr val="FF0066"/>
                </a:solidFill>
              </a:rPr>
              <a:t>Jean Wang / CS1102 – Lec07</a:t>
            </a:r>
            <a:endParaRPr lang="en-US" altLang="zh-TW" dirty="0">
              <a:solidFill>
                <a:schemeClr val="accent2"/>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CCE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6035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dirty="0" smtClean="0"/>
              <a:t>Click to edit Master title style</a:t>
            </a:r>
          </a:p>
        </p:txBody>
      </p:sp>
      <p:sp>
        <p:nvSpPr>
          <p:cNvPr id="1027" name="Rectangle 3"/>
          <p:cNvSpPr>
            <a:spLocks noGrp="1" noChangeArrowheads="1"/>
          </p:cNvSpPr>
          <p:nvPr>
            <p:ph type="body" idx="1"/>
          </p:nvPr>
        </p:nvSpPr>
        <p:spPr bwMode="auto">
          <a:xfrm>
            <a:off x="685800" y="1484313"/>
            <a:ext cx="7772400" cy="46815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altLang="zh-TW" sz="2400" b="0" i="0" u="none" strike="noStrike" kern="0" cap="none" spc="0" normalizeH="0" baseline="0" noProof="0" dirty="0" smtClean="0">
                <a:ln>
                  <a:noFill/>
                </a:ln>
                <a:solidFill>
                  <a:srgbClr val="000066"/>
                </a:solidFill>
                <a:effectLst/>
                <a:uLnTx/>
                <a:uFillTx/>
                <a:latin typeface="Cambria" pitchFamily="18" charset="0"/>
                <a:ea typeface="+mn-ea"/>
                <a:cs typeface="+mn-cs"/>
              </a:rPr>
              <a:t>Click to edit Master text styles</a:t>
            </a:r>
          </a:p>
          <a:p>
            <a:pPr marL="742950" marR="0" lvl="1" indent="-285750" algn="l" defTabSz="914400" rtl="0" eaLnBrk="0" fontAlgn="base" latinLnBrk="0" hangingPunct="0">
              <a:lnSpc>
                <a:spcPct val="100000"/>
              </a:lnSpc>
              <a:spcBef>
                <a:spcPct val="20000"/>
              </a:spcBef>
              <a:spcAft>
                <a:spcPct val="0"/>
              </a:spcAft>
              <a:buClrTx/>
              <a:buSzTx/>
              <a:buFont typeface="Wingdings" pitchFamily="2" charset="2"/>
              <a:buChar char="8"/>
              <a:tabLst/>
              <a:defRPr/>
            </a:pPr>
            <a:r>
              <a:rPr kumimoji="0" lang="en-US" altLang="zh-TW" sz="2000" b="0" i="0" u="none" strike="noStrike" kern="0" cap="none" spc="0" normalizeH="0" baseline="0" noProof="0" dirty="0" smtClean="0">
                <a:ln>
                  <a:noFill/>
                </a:ln>
                <a:solidFill>
                  <a:srgbClr val="000066"/>
                </a:solidFill>
                <a:effectLst/>
                <a:uLnTx/>
                <a:uFillTx/>
                <a:latin typeface="Cambria" pitchFamily="18" charset="0"/>
              </a:rPr>
              <a:t>Second level</a:t>
            </a:r>
          </a:p>
          <a:p>
            <a:pPr marL="1143000" marR="0" lvl="2" indent="-228600" algn="l" defTabSz="914400" rtl="0" eaLnBrk="0" fontAlgn="base" latinLnBrk="0" hangingPunct="0">
              <a:lnSpc>
                <a:spcPct val="100000"/>
              </a:lnSpc>
              <a:spcBef>
                <a:spcPct val="20000"/>
              </a:spcBef>
              <a:spcAft>
                <a:spcPct val="0"/>
              </a:spcAft>
              <a:buClrTx/>
              <a:buSzTx/>
              <a:buFont typeface="Wingdings" pitchFamily="2" charset="2"/>
              <a:buChar char="7"/>
              <a:tabLst/>
              <a:defRPr/>
            </a:pPr>
            <a:r>
              <a:rPr kumimoji="0" lang="en-US" altLang="zh-TW" sz="1800" b="0" i="0" u="none" strike="noStrike" kern="0" cap="none" spc="0" normalizeH="0" baseline="0" noProof="0" dirty="0" smtClean="0">
                <a:ln>
                  <a:noFill/>
                </a:ln>
                <a:solidFill>
                  <a:srgbClr val="000066"/>
                </a:solidFill>
                <a:effectLst/>
                <a:uLnTx/>
                <a:uFillTx/>
                <a:latin typeface="Cambria" pitchFamily="18" charset="0"/>
              </a:rPr>
              <a:t>Third level</a:t>
            </a:r>
          </a:p>
          <a:p>
            <a:pPr marL="1600200" marR="0" lvl="3" indent="-228600" algn="l" defTabSz="914400" rtl="0" eaLnBrk="0" fontAlgn="base" latinLnBrk="0" hangingPunct="0">
              <a:lnSpc>
                <a:spcPct val="100000"/>
              </a:lnSpc>
              <a:spcBef>
                <a:spcPct val="20000"/>
              </a:spcBef>
              <a:spcAft>
                <a:spcPct val="0"/>
              </a:spcAft>
              <a:buClrTx/>
              <a:buSzTx/>
              <a:buFont typeface="Wingdings" pitchFamily="2" charset="2"/>
              <a:buChar char="þ"/>
              <a:tabLst/>
              <a:defRPr/>
            </a:pPr>
            <a:r>
              <a:rPr kumimoji="0" lang="en-US" altLang="zh-TW" sz="1600" b="0" i="0" u="none" strike="noStrike" kern="0" cap="none" spc="0" normalizeH="0" baseline="0" noProof="0" dirty="0" smtClean="0">
                <a:ln>
                  <a:noFill/>
                </a:ln>
                <a:solidFill>
                  <a:srgbClr val="000066"/>
                </a:solidFill>
                <a:effectLst/>
                <a:uLnTx/>
                <a:uFillTx/>
                <a:latin typeface="Cambria" pitchFamily="18" charset="0"/>
              </a:rPr>
              <a:t>Fourth level</a:t>
            </a:r>
          </a:p>
          <a:p>
            <a:pPr marL="2057400" marR="0" lvl="4" indent="-228600" algn="l" defTabSz="914400" rtl="0" eaLnBrk="0" fontAlgn="base" latinLnBrk="0" hangingPunct="0">
              <a:lnSpc>
                <a:spcPct val="100000"/>
              </a:lnSpc>
              <a:spcBef>
                <a:spcPct val="20000"/>
              </a:spcBef>
              <a:spcAft>
                <a:spcPct val="0"/>
              </a:spcAft>
              <a:buClrTx/>
              <a:buSzTx/>
              <a:buFont typeface="Wingdings" pitchFamily="2" charset="2"/>
              <a:buChar char="Ø"/>
              <a:tabLst/>
              <a:defRPr/>
            </a:pPr>
            <a:r>
              <a:rPr kumimoji="0" lang="en-US" altLang="zh-TW" sz="1400" b="0" i="0" u="none" strike="noStrike" kern="0" cap="none" spc="0" normalizeH="0" baseline="0" noProof="0" dirty="0" smtClean="0">
                <a:ln>
                  <a:noFill/>
                </a:ln>
                <a:solidFill>
                  <a:srgbClr val="000066"/>
                </a:solidFill>
                <a:effectLst/>
                <a:uLnTx/>
                <a:uFillTx/>
                <a:latin typeface="Cambria" pitchFamily="18" charset="0"/>
              </a:rPr>
              <a:t>Fifth level</a:t>
            </a:r>
            <a:endParaRPr lang="en-US" altLang="zh-TW" dirty="0" smtClean="0"/>
          </a:p>
          <a:p>
            <a:pPr lvl="0"/>
            <a:endParaRPr lang="en-US" altLang="zh-TW" dirty="0" smtClean="0"/>
          </a:p>
        </p:txBody>
      </p:sp>
      <p:pic>
        <p:nvPicPr>
          <p:cNvPr id="1029" name="Picture 13" descr="ulogo_l"/>
          <p:cNvPicPr>
            <a:picLocks noChangeAspect="1" noChangeArrowheads="1"/>
          </p:cNvPicPr>
          <p:nvPr userDrawn="1"/>
        </p:nvPicPr>
        <p:blipFill>
          <a:blip r:embed="rId13" cstate="print"/>
          <a:srcRect/>
          <a:stretch>
            <a:fillRect/>
          </a:stretch>
        </p:blipFill>
        <p:spPr bwMode="auto">
          <a:xfrm>
            <a:off x="684213" y="6237288"/>
            <a:ext cx="288925" cy="280987"/>
          </a:xfrm>
          <a:prstGeom prst="rect">
            <a:avLst/>
          </a:prstGeom>
          <a:noFill/>
          <a:ln w="9525">
            <a:noFill/>
            <a:miter lim="800000"/>
            <a:headEnd/>
            <a:tailEnd/>
          </a:ln>
        </p:spPr>
      </p:pic>
      <p:sp>
        <p:nvSpPr>
          <p:cNvPr id="1030" name="Rectangle 6"/>
          <p:cNvSpPr>
            <a:spLocks noGrp="1" noChangeArrowheads="1"/>
          </p:cNvSpPr>
          <p:nvPr>
            <p:ph type="sldNum" sz="quarter" idx="4"/>
          </p:nvPr>
        </p:nvSpPr>
        <p:spPr bwMode="auto">
          <a:xfrm>
            <a:off x="7204075" y="6237288"/>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a:solidFill>
                  <a:srgbClr val="FF0066"/>
                </a:solidFill>
                <a:latin typeface="Cambria" pitchFamily="18" charset="0"/>
                <a:ea typeface="新細明體" charset="-120"/>
              </a:defRPr>
            </a:lvl1pPr>
          </a:lstStyle>
          <a:p>
            <a:pPr>
              <a:defRPr/>
            </a:pPr>
            <a:fld id="{12FB572E-A857-4324-8E84-68D2EFBB06B1}" type="slidenum">
              <a:rPr lang="zh-TW" altLang="en-US" smtClean="0"/>
              <a:pPr>
                <a:defRPr/>
              </a:pPr>
              <a:t>‹#›</a:t>
            </a:fld>
            <a:r>
              <a:rPr lang="en-US" altLang="zh-TW" smtClean="0"/>
              <a:t> </a:t>
            </a:r>
            <a:endParaRPr lang="en-US" altLang="zh-TW"/>
          </a:p>
        </p:txBody>
      </p:sp>
      <p:sp>
        <p:nvSpPr>
          <p:cNvPr id="8" name="Rectangle 4"/>
          <p:cNvSpPr>
            <a:spLocks noGrp="1" noChangeArrowheads="1"/>
          </p:cNvSpPr>
          <p:nvPr>
            <p:ph type="dt" sz="half" idx="2"/>
          </p:nvPr>
        </p:nvSpPr>
        <p:spPr>
          <a:xfrm>
            <a:off x="829816" y="6248400"/>
            <a:ext cx="2878088" cy="457200"/>
          </a:xfrm>
          <a:prstGeom prst="rect">
            <a:avLst/>
          </a:prstGeom>
          <a:ln/>
        </p:spPr>
        <p:txBody>
          <a:bodyPr/>
          <a:lstStyle>
            <a:lvl1pPr>
              <a:defRPr sz="1200" b="1">
                <a:latin typeface="Cambria" pitchFamily="18" charset="0"/>
              </a:defRPr>
            </a:lvl1pPr>
          </a:lstStyle>
          <a:p>
            <a:pPr>
              <a:defRPr/>
            </a:pPr>
            <a:r>
              <a:rPr lang="en-US" altLang="zh-TW" dirty="0" smtClean="0"/>
              <a:t>    </a:t>
            </a:r>
            <a:r>
              <a:rPr lang="en-US" altLang="zh-TW" dirty="0" smtClean="0">
                <a:solidFill>
                  <a:srgbClr val="FF0066"/>
                </a:solidFill>
              </a:rPr>
              <a:t>Jean Wang / CS1102 – Lec07</a:t>
            </a:r>
            <a:endParaRPr lang="en-US" altLang="zh-TW" dirty="0">
              <a:solidFill>
                <a:schemeClr val="accent2"/>
              </a:solidFill>
            </a:endParaRPr>
          </a:p>
        </p:txBody>
      </p:sp>
    </p:spTree>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hf hdr="0" ftr="0"/>
  <p:txStyles>
    <p:titleStyle>
      <a:lvl1pPr algn="ctr" rtl="0" eaLnBrk="0" fontAlgn="base" hangingPunct="0">
        <a:spcBef>
          <a:spcPct val="0"/>
        </a:spcBef>
        <a:spcAft>
          <a:spcPct val="0"/>
        </a:spcAft>
        <a:defRPr sz="3600" b="1">
          <a:solidFill>
            <a:srgbClr val="FF0066"/>
          </a:solidFill>
          <a:latin typeface="Cambria" pitchFamily="18" charset="0"/>
          <a:ea typeface="+mj-ea"/>
          <a:cs typeface="+mj-cs"/>
        </a:defRPr>
      </a:lvl1pPr>
      <a:lvl2pPr algn="ctr" rtl="0" eaLnBrk="0" fontAlgn="base" hangingPunct="0">
        <a:spcBef>
          <a:spcPct val="0"/>
        </a:spcBef>
        <a:spcAft>
          <a:spcPct val="0"/>
        </a:spcAft>
        <a:defRPr sz="3600">
          <a:solidFill>
            <a:srgbClr val="FF0066"/>
          </a:solidFill>
          <a:latin typeface="Comic Sans MS" pitchFamily="66" charset="0"/>
        </a:defRPr>
      </a:lvl2pPr>
      <a:lvl3pPr algn="ctr" rtl="0" eaLnBrk="0" fontAlgn="base" hangingPunct="0">
        <a:spcBef>
          <a:spcPct val="0"/>
        </a:spcBef>
        <a:spcAft>
          <a:spcPct val="0"/>
        </a:spcAft>
        <a:defRPr sz="3600">
          <a:solidFill>
            <a:srgbClr val="FF0066"/>
          </a:solidFill>
          <a:latin typeface="Comic Sans MS" pitchFamily="66" charset="0"/>
        </a:defRPr>
      </a:lvl3pPr>
      <a:lvl4pPr algn="ctr" rtl="0" eaLnBrk="0" fontAlgn="base" hangingPunct="0">
        <a:spcBef>
          <a:spcPct val="0"/>
        </a:spcBef>
        <a:spcAft>
          <a:spcPct val="0"/>
        </a:spcAft>
        <a:defRPr sz="3600">
          <a:solidFill>
            <a:srgbClr val="FF0066"/>
          </a:solidFill>
          <a:latin typeface="Comic Sans MS" pitchFamily="66" charset="0"/>
        </a:defRPr>
      </a:lvl4pPr>
      <a:lvl5pPr algn="ctr" rtl="0" eaLnBrk="0" fontAlgn="base" hangingPunct="0">
        <a:spcBef>
          <a:spcPct val="0"/>
        </a:spcBef>
        <a:spcAft>
          <a:spcPct val="0"/>
        </a:spcAft>
        <a:defRPr sz="3600">
          <a:solidFill>
            <a:srgbClr val="FF0066"/>
          </a:solidFill>
          <a:latin typeface="Comic Sans MS" pitchFamily="66" charset="0"/>
        </a:defRPr>
      </a:lvl5pPr>
      <a:lvl6pPr marL="457200" algn="ctr" rtl="0" fontAlgn="base">
        <a:spcBef>
          <a:spcPct val="0"/>
        </a:spcBef>
        <a:spcAft>
          <a:spcPct val="0"/>
        </a:spcAft>
        <a:defRPr sz="3600">
          <a:solidFill>
            <a:srgbClr val="FF0066"/>
          </a:solidFill>
          <a:latin typeface="Comic Sans MS" pitchFamily="66" charset="0"/>
        </a:defRPr>
      </a:lvl6pPr>
      <a:lvl7pPr marL="914400" algn="ctr" rtl="0" fontAlgn="base">
        <a:spcBef>
          <a:spcPct val="0"/>
        </a:spcBef>
        <a:spcAft>
          <a:spcPct val="0"/>
        </a:spcAft>
        <a:defRPr sz="3600">
          <a:solidFill>
            <a:srgbClr val="FF0066"/>
          </a:solidFill>
          <a:latin typeface="Comic Sans MS" pitchFamily="66" charset="0"/>
        </a:defRPr>
      </a:lvl7pPr>
      <a:lvl8pPr marL="1371600" algn="ctr" rtl="0" fontAlgn="base">
        <a:spcBef>
          <a:spcPct val="0"/>
        </a:spcBef>
        <a:spcAft>
          <a:spcPct val="0"/>
        </a:spcAft>
        <a:defRPr sz="3600">
          <a:solidFill>
            <a:srgbClr val="FF0066"/>
          </a:solidFill>
          <a:latin typeface="Comic Sans MS" pitchFamily="66" charset="0"/>
        </a:defRPr>
      </a:lvl8pPr>
      <a:lvl9pPr marL="1828800" algn="ctr" rtl="0" fontAlgn="base">
        <a:spcBef>
          <a:spcPct val="0"/>
        </a:spcBef>
        <a:spcAft>
          <a:spcPct val="0"/>
        </a:spcAft>
        <a:defRPr sz="3600">
          <a:solidFill>
            <a:srgbClr val="FF0066"/>
          </a:solidFill>
          <a:latin typeface="Comic Sans MS" pitchFamily="66" charset="0"/>
        </a:defRPr>
      </a:lvl9pPr>
    </p:titleStyle>
    <p:bodyStyle>
      <a:lvl1pPr marL="342900" marR="0" indent="-342900" algn="l" defTabSz="914400" rtl="0" eaLnBrk="0" fontAlgn="base" latinLnBrk="0" hangingPunct="0">
        <a:lnSpc>
          <a:spcPct val="100000"/>
        </a:lnSpc>
        <a:spcBef>
          <a:spcPct val="20000"/>
        </a:spcBef>
        <a:spcAft>
          <a:spcPct val="0"/>
        </a:spcAft>
        <a:buClrTx/>
        <a:buSzTx/>
        <a:buFont typeface="Wingdings" pitchFamily="2" charset="2"/>
        <a:buChar char=":"/>
        <a:tabLst/>
        <a:defRPr sz="2000">
          <a:solidFill>
            <a:schemeClr val="tx1"/>
          </a:solidFill>
          <a:latin typeface="Cambria" pitchFamily="18" charset="0"/>
          <a:ea typeface="+mn-ea"/>
          <a:cs typeface="+mn-cs"/>
        </a:defRPr>
      </a:lvl1pPr>
      <a:lvl2pPr marL="742950" marR="0" indent="-285750" algn="l" defTabSz="914400" rtl="0" eaLnBrk="0" fontAlgn="base" latinLnBrk="0" hangingPunct="0">
        <a:lnSpc>
          <a:spcPct val="100000"/>
        </a:lnSpc>
        <a:spcBef>
          <a:spcPct val="20000"/>
        </a:spcBef>
        <a:spcAft>
          <a:spcPct val="0"/>
        </a:spcAft>
        <a:buClrTx/>
        <a:buSzTx/>
        <a:buFont typeface="Wingdings" pitchFamily="2" charset="2"/>
        <a:buChar char="8"/>
        <a:tabLst/>
        <a:defRPr>
          <a:solidFill>
            <a:schemeClr val="tx1"/>
          </a:solidFill>
          <a:latin typeface="Cambria" pitchFamily="18" charset="0"/>
        </a:defRPr>
      </a:lvl2pPr>
      <a:lvl3pPr marL="1143000" marR="0" indent="-228600" algn="l" defTabSz="914400" rtl="0" eaLnBrk="0" fontAlgn="base" latinLnBrk="0" hangingPunct="0">
        <a:lnSpc>
          <a:spcPct val="100000"/>
        </a:lnSpc>
        <a:spcBef>
          <a:spcPct val="20000"/>
        </a:spcBef>
        <a:spcAft>
          <a:spcPct val="0"/>
        </a:spcAft>
        <a:buClrTx/>
        <a:buSzTx/>
        <a:buFont typeface="Wingdings" pitchFamily="2" charset="2"/>
        <a:buChar char="7"/>
        <a:tabLst/>
        <a:defRPr sz="1600">
          <a:solidFill>
            <a:schemeClr val="tx1"/>
          </a:solidFill>
          <a:latin typeface="Cambria" pitchFamily="18" charset="0"/>
        </a:defRPr>
      </a:lvl3pPr>
      <a:lvl4pPr marL="1600200" marR="0" indent="-228600" algn="l" defTabSz="914400" rtl="0" eaLnBrk="0" fontAlgn="base" latinLnBrk="0" hangingPunct="0">
        <a:lnSpc>
          <a:spcPct val="100000"/>
        </a:lnSpc>
        <a:spcBef>
          <a:spcPct val="20000"/>
        </a:spcBef>
        <a:spcAft>
          <a:spcPct val="0"/>
        </a:spcAft>
        <a:buClrTx/>
        <a:buSzTx/>
        <a:buFont typeface="Wingdings" pitchFamily="2" charset="2"/>
        <a:buChar char="þ"/>
        <a:tabLst/>
        <a:defRPr sz="1400">
          <a:solidFill>
            <a:schemeClr val="tx1"/>
          </a:solidFill>
          <a:latin typeface="Cambria" pitchFamily="18" charset="0"/>
        </a:defRPr>
      </a:lvl4pPr>
      <a:lvl5pPr marL="2057400" marR="0" indent="-228600" algn="l" defTabSz="914400" rtl="0" eaLnBrk="0" fontAlgn="base" latinLnBrk="0" hangingPunct="0">
        <a:lnSpc>
          <a:spcPct val="100000"/>
        </a:lnSpc>
        <a:spcBef>
          <a:spcPct val="20000"/>
        </a:spcBef>
        <a:spcAft>
          <a:spcPct val="0"/>
        </a:spcAft>
        <a:buClrTx/>
        <a:buSzTx/>
        <a:buFont typeface="Wingdings" pitchFamily="2" charset="2"/>
        <a:buChar char="Ø"/>
        <a:tabLst/>
        <a:defRPr sz="1200">
          <a:solidFill>
            <a:schemeClr val="tx1"/>
          </a:solidFill>
          <a:latin typeface="Cambria" pitchFamily="18" charset="0"/>
        </a:defRPr>
      </a:lvl5pPr>
      <a:lvl6pPr marL="2514600" indent="-228600" algn="l" rtl="0" fontAlgn="base">
        <a:spcBef>
          <a:spcPct val="20000"/>
        </a:spcBef>
        <a:spcAft>
          <a:spcPct val="0"/>
        </a:spcAft>
        <a:buFont typeface="Wingdings" pitchFamily="2" charset="2"/>
        <a:buChar char="ü"/>
        <a:defRPr sz="1200">
          <a:solidFill>
            <a:schemeClr val="tx1"/>
          </a:solidFill>
          <a:latin typeface="+mn-lt"/>
        </a:defRPr>
      </a:lvl6pPr>
      <a:lvl7pPr marL="2971800" indent="-228600" algn="l" rtl="0" fontAlgn="base">
        <a:spcBef>
          <a:spcPct val="20000"/>
        </a:spcBef>
        <a:spcAft>
          <a:spcPct val="0"/>
        </a:spcAft>
        <a:buFont typeface="Wingdings" pitchFamily="2" charset="2"/>
        <a:buChar char="ü"/>
        <a:defRPr sz="1200">
          <a:solidFill>
            <a:schemeClr val="tx1"/>
          </a:solidFill>
          <a:latin typeface="+mn-lt"/>
        </a:defRPr>
      </a:lvl7pPr>
      <a:lvl8pPr marL="3429000" indent="-228600" algn="l" rtl="0" fontAlgn="base">
        <a:spcBef>
          <a:spcPct val="20000"/>
        </a:spcBef>
        <a:spcAft>
          <a:spcPct val="0"/>
        </a:spcAft>
        <a:buFont typeface="Wingdings" pitchFamily="2" charset="2"/>
        <a:buChar char="ü"/>
        <a:defRPr sz="1200">
          <a:solidFill>
            <a:schemeClr val="tx1"/>
          </a:solidFill>
          <a:latin typeface="+mn-lt"/>
        </a:defRPr>
      </a:lvl8pPr>
      <a:lvl9pPr marL="3886200" indent="-228600" algn="l" rtl="0" fontAlgn="base">
        <a:spcBef>
          <a:spcPct val="20000"/>
        </a:spcBef>
        <a:spcAft>
          <a:spcPct val="0"/>
        </a:spcAft>
        <a:buFont typeface="Wingdings" pitchFamily="2" charset="2"/>
        <a:buChar char="ü"/>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en.wikipedia.org/wiki/Image:Hue_alpha.pn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w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230.png"/><Relationship Id="rId5" Type="http://schemas.openxmlformats.org/officeDocument/2006/relationships/image" Target="../media/image34.jpeg"/><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wmv"/><Relationship Id="rId1" Type="http://schemas.openxmlformats.org/officeDocument/2006/relationships/video" Target="NULL" TargetMode="External"/><Relationship Id="rId5" Type="http://schemas.openxmlformats.org/officeDocument/2006/relationships/image" Target="../media/image37.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en.wikipedia.org/wiki/Digital_video" TargetMode="External"/><Relationship Id="rId3" Type="http://schemas.openxmlformats.org/officeDocument/2006/relationships/hyperlink" Target="http://en.wikipedia.org/wiki/Audio_data_compression" TargetMode="External"/><Relationship Id="rId7" Type="http://schemas.openxmlformats.org/officeDocument/2006/relationships/hyperlink" Target="http://www.w3.org/2002/Talks/SVG-HongKong-IH/3.html"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amath.colorado.edu/computing/graphics/understand_fmts.html" TargetMode="External"/><Relationship Id="rId5" Type="http://schemas.openxmlformats.org/officeDocument/2006/relationships/hyperlink" Target="http://en.wikipedia.org/wiki/Windows_bitmap" TargetMode="External"/><Relationship Id="rId4" Type="http://schemas.openxmlformats.org/officeDocument/2006/relationships/hyperlink" Target="http://computer.howstuffworks.com/mp3.htm"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3.png"/><Relationship Id="rId7"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0.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2590800" y="304800"/>
            <a:ext cx="6248400" cy="3700463"/>
          </a:xfrm>
        </p:spPr>
        <p:txBody>
          <a:bodyPr/>
          <a:lstStyle/>
          <a:p>
            <a:pPr eaLnBrk="1" hangingPunct="1"/>
            <a:r>
              <a:rPr lang="en-US" altLang="zh-TW" dirty="0" smtClean="0">
                <a:ea typeface="新細明體" pitchFamily="18" charset="-120"/>
              </a:rPr>
              <a:t>CS1102 Lec07 </a:t>
            </a:r>
            <a:br>
              <a:rPr lang="en-US" altLang="zh-TW" dirty="0" smtClean="0">
                <a:ea typeface="新細明體" pitchFamily="18" charset="-120"/>
              </a:rPr>
            </a:br>
            <a:r>
              <a:rPr lang="en-US" altLang="zh-TW" dirty="0" smtClean="0">
                <a:latin typeface="Times New Roman" pitchFamily="18" charset="0"/>
                <a:ea typeface="新細明體" pitchFamily="18" charset="-120"/>
              </a:rPr>
              <a:t>–</a:t>
            </a:r>
            <a:r>
              <a:rPr lang="en-US" altLang="zh-TW" dirty="0" smtClean="0">
                <a:ea typeface="新細明體" pitchFamily="18" charset="-120"/>
              </a:rPr>
              <a:t> Digital Media</a:t>
            </a:r>
          </a:p>
        </p:txBody>
      </p:sp>
      <p:pic>
        <p:nvPicPr>
          <p:cNvPr id="6" name="Picture 4" descr="ulogo_l"/>
          <p:cNvPicPr>
            <a:picLocks noChangeAspect="1" noChangeArrowheads="1"/>
          </p:cNvPicPr>
          <p:nvPr/>
        </p:nvPicPr>
        <p:blipFill>
          <a:blip r:embed="rId3" cstate="print"/>
          <a:srcRect/>
          <a:stretch>
            <a:fillRect/>
          </a:stretch>
        </p:blipFill>
        <p:spPr bwMode="auto">
          <a:xfrm>
            <a:off x="3849624" y="4727447"/>
            <a:ext cx="937375" cy="914400"/>
          </a:xfrm>
          <a:prstGeom prst="rect">
            <a:avLst/>
          </a:prstGeom>
          <a:noFill/>
          <a:ln w="9525">
            <a:noFill/>
            <a:miter lim="800000"/>
            <a:headEnd/>
            <a:tailEnd/>
          </a:ln>
        </p:spPr>
      </p:pic>
      <p:sp>
        <p:nvSpPr>
          <p:cNvPr id="7" name="Rectangle 3"/>
          <p:cNvSpPr txBox="1">
            <a:spLocks noChangeArrowheads="1"/>
          </p:cNvSpPr>
          <p:nvPr/>
        </p:nvSpPr>
        <p:spPr bwMode="auto">
          <a:xfrm>
            <a:off x="2411413" y="4292600"/>
            <a:ext cx="6248400" cy="1724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10000"/>
              </a:spcBef>
              <a:spcAft>
                <a:spcPct val="0"/>
              </a:spcAft>
              <a:buClrTx/>
              <a:buSzTx/>
              <a:buFont typeface="Wingdings" pitchFamily="2" charset="2"/>
              <a:buNone/>
              <a:tabLst/>
              <a:defRPr/>
            </a:pPr>
            <a:endParaRPr kumimoji="0" lang="en-US" altLang="zh-TW" sz="2000" b="0" i="0" u="none" strike="noStrike" kern="0" cap="none" spc="0" normalizeH="0" baseline="0" noProof="0" dirty="0" smtClean="0">
              <a:ln>
                <a:noFill/>
              </a:ln>
              <a:solidFill>
                <a:srgbClr val="660099"/>
              </a:solidFill>
              <a:effectLst/>
              <a:uLnTx/>
              <a:uFillTx/>
              <a:latin typeface="Cambria" pitchFamily="18" charset="0"/>
              <a:ea typeface="新細明體" charset="-120"/>
              <a:cs typeface="Calibri" pitchFamily="34" charset="0"/>
            </a:endParaRPr>
          </a:p>
          <a:p>
            <a:pPr marL="0" marR="0" lvl="0" indent="0" algn="r" defTabSz="914400" rtl="0" eaLnBrk="1" fontAlgn="base" latinLnBrk="0" hangingPunct="1">
              <a:lnSpc>
                <a:spcPct val="100000"/>
              </a:lnSpc>
              <a:spcBef>
                <a:spcPct val="10000"/>
              </a:spcBef>
              <a:spcAft>
                <a:spcPct val="0"/>
              </a:spcAft>
              <a:buClrTx/>
              <a:buSzTx/>
              <a:buFont typeface="Wingdings" pitchFamily="2" charset="2"/>
              <a:buNone/>
              <a:tabLst/>
              <a:defRPr/>
            </a:pPr>
            <a:r>
              <a:rPr kumimoji="0" lang="en-US" altLang="zh-TW" sz="2000" b="1" i="0" u="none" strike="noStrike" kern="0" cap="none" spc="0" normalizeH="0" baseline="0" noProof="0" smtClean="0">
                <a:ln>
                  <a:noFill/>
                </a:ln>
                <a:solidFill>
                  <a:srgbClr val="660099"/>
                </a:solidFill>
                <a:effectLst/>
                <a:uLnTx/>
                <a:uFillTx/>
                <a:latin typeface="Cambria" pitchFamily="18" charset="0"/>
                <a:ea typeface="新細明體" charset="-120"/>
                <a:cs typeface="Calibri" pitchFamily="34" charset="0"/>
              </a:rPr>
              <a:t>Semester B, </a:t>
            </a:r>
            <a:r>
              <a:rPr kumimoji="0" lang="en-US" altLang="zh-TW" sz="2000" b="1" i="0" u="none" strike="noStrike" kern="0" cap="none" spc="0" normalizeH="0" baseline="0" noProof="0" dirty="0" smtClean="0">
                <a:ln>
                  <a:noFill/>
                </a:ln>
                <a:solidFill>
                  <a:srgbClr val="660099"/>
                </a:solidFill>
                <a:effectLst/>
                <a:uLnTx/>
                <a:uFillTx/>
                <a:latin typeface="Cambria" pitchFamily="18" charset="0"/>
                <a:ea typeface="新細明體" charset="-120"/>
                <a:cs typeface="Calibri" pitchFamily="34" charset="0"/>
              </a:rPr>
              <a:t>2012-13</a:t>
            </a:r>
          </a:p>
          <a:p>
            <a:pPr marL="0" marR="0" lvl="0" indent="0" algn="r" defTabSz="914400" rtl="0" eaLnBrk="1" fontAlgn="base" latinLnBrk="0" hangingPunct="1">
              <a:lnSpc>
                <a:spcPct val="100000"/>
              </a:lnSpc>
              <a:spcBef>
                <a:spcPct val="10000"/>
              </a:spcBef>
              <a:spcAft>
                <a:spcPct val="0"/>
              </a:spcAft>
              <a:buClrTx/>
              <a:buSzTx/>
              <a:buFont typeface="Wingdings" pitchFamily="2" charset="2"/>
              <a:buNone/>
              <a:tabLst/>
              <a:defRPr/>
            </a:pPr>
            <a:r>
              <a:rPr kumimoji="0" lang="en-US" altLang="zh-TW" sz="2000" b="1" i="0" u="none" strike="noStrike" kern="0" cap="none" spc="0" normalizeH="0" baseline="0" noProof="0" dirty="0" smtClean="0">
                <a:ln>
                  <a:noFill/>
                </a:ln>
                <a:solidFill>
                  <a:srgbClr val="660099"/>
                </a:solidFill>
                <a:effectLst/>
                <a:uLnTx/>
                <a:uFillTx/>
                <a:latin typeface="Cambria" pitchFamily="18" charset="0"/>
                <a:ea typeface="新細明體" charset="-120"/>
                <a:cs typeface="Calibri" pitchFamily="34" charset="0"/>
              </a:rPr>
              <a:t>Computer Science Department</a:t>
            </a:r>
          </a:p>
          <a:p>
            <a:pPr marL="0" marR="0" lvl="0" indent="0" algn="r" defTabSz="914400" rtl="0" eaLnBrk="1" fontAlgn="base" latinLnBrk="0" hangingPunct="1">
              <a:lnSpc>
                <a:spcPct val="100000"/>
              </a:lnSpc>
              <a:spcBef>
                <a:spcPct val="10000"/>
              </a:spcBef>
              <a:spcAft>
                <a:spcPct val="0"/>
              </a:spcAft>
              <a:buClrTx/>
              <a:buSzTx/>
              <a:buFont typeface="Wingdings" pitchFamily="2" charset="2"/>
              <a:buNone/>
              <a:tabLst/>
              <a:defRPr/>
            </a:pPr>
            <a:r>
              <a:rPr kumimoji="0" lang="en-US" altLang="zh-TW" sz="2000" b="1" i="0" u="none" strike="noStrike" kern="0" cap="none" spc="0" normalizeH="0" baseline="0" noProof="0" dirty="0" smtClean="0">
                <a:ln>
                  <a:noFill/>
                </a:ln>
                <a:solidFill>
                  <a:srgbClr val="660099"/>
                </a:solidFill>
                <a:effectLst/>
                <a:uLnTx/>
                <a:uFillTx/>
                <a:latin typeface="Cambria" pitchFamily="18" charset="0"/>
                <a:ea typeface="新細明體" charset="-120"/>
                <a:cs typeface="Calibri" pitchFamily="34" charset="0"/>
              </a:rPr>
              <a:t>City University of Hong Kong</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1"/>
          </p:nvPr>
        </p:nvSpPr>
        <p:spPr/>
        <p:txBody>
          <a:bodyPr/>
          <a:lstStyle/>
          <a:p>
            <a:pPr>
              <a:defRPr/>
            </a:pPr>
            <a:fld id="{9BF51FA0-9344-4822-B6E8-CB1505B75574}" type="slidenum">
              <a:rPr lang="zh-TW" altLang="en-US"/>
              <a:pPr>
                <a:defRPr/>
              </a:pPr>
              <a:t>10</a:t>
            </a:fld>
            <a:r>
              <a:rPr lang="en-US" altLang="zh-TW"/>
              <a:t> </a:t>
            </a:r>
          </a:p>
        </p:txBody>
      </p:sp>
      <p:sp>
        <p:nvSpPr>
          <p:cNvPr id="24579" name="Rectangle 2"/>
          <p:cNvSpPr>
            <a:spLocks noGrp="1" noChangeArrowheads="1"/>
          </p:cNvSpPr>
          <p:nvPr>
            <p:ph type="title"/>
          </p:nvPr>
        </p:nvSpPr>
        <p:spPr/>
        <p:txBody>
          <a:bodyPr/>
          <a:lstStyle/>
          <a:p>
            <a:pPr eaLnBrk="1" hangingPunct="1"/>
            <a:r>
              <a:rPr lang="en-US" altLang="zh-TW" smtClean="0">
                <a:ea typeface="新細明體" pitchFamily="18" charset="-120"/>
              </a:rPr>
              <a:t>Audio Compression</a:t>
            </a:r>
          </a:p>
        </p:txBody>
      </p:sp>
      <p:sp>
        <p:nvSpPr>
          <p:cNvPr id="24580" name="Rectangle 3"/>
          <p:cNvSpPr>
            <a:spLocks noGrp="1" noChangeArrowheads="1"/>
          </p:cNvSpPr>
          <p:nvPr>
            <p:ph type="body" idx="1"/>
          </p:nvPr>
        </p:nvSpPr>
        <p:spPr/>
        <p:txBody>
          <a:bodyPr/>
          <a:lstStyle/>
          <a:p>
            <a:pPr eaLnBrk="1" hangingPunct="1"/>
            <a:r>
              <a:rPr lang="en-US" altLang="zh-TW" dirty="0" smtClean="0">
                <a:ea typeface="新細明體" pitchFamily="18" charset="-120"/>
              </a:rPr>
              <a:t>Uncompressed audio data need a large amount of storage space</a:t>
            </a:r>
          </a:p>
          <a:p>
            <a:pPr eaLnBrk="1" hangingPunct="1"/>
            <a:endParaRPr lang="en-US" altLang="zh-TW" dirty="0" smtClean="0">
              <a:ea typeface="新細明體" pitchFamily="18" charset="-120"/>
            </a:endParaRPr>
          </a:p>
          <a:p>
            <a:pPr eaLnBrk="1" hangingPunct="1"/>
            <a:endParaRPr lang="en-US" altLang="zh-TW" dirty="0" smtClean="0">
              <a:ea typeface="新細明體" pitchFamily="18" charset="-120"/>
            </a:endParaRPr>
          </a:p>
          <a:p>
            <a:pPr eaLnBrk="1" hangingPunct="1"/>
            <a:endParaRPr lang="en-US" altLang="zh-TW" dirty="0" smtClean="0">
              <a:ea typeface="新細明體" pitchFamily="18" charset="-120"/>
            </a:endParaRPr>
          </a:p>
          <a:p>
            <a:pPr eaLnBrk="1" hangingPunct="1"/>
            <a:endParaRPr lang="en-US" altLang="zh-TW" dirty="0" smtClean="0">
              <a:ea typeface="新細明體" pitchFamily="18" charset="-120"/>
            </a:endParaRPr>
          </a:p>
          <a:p>
            <a:pPr eaLnBrk="1" hangingPunct="1"/>
            <a:r>
              <a:rPr lang="en-US" altLang="zh-TW" i="1" dirty="0" smtClean="0">
                <a:solidFill>
                  <a:srgbClr val="FF0066"/>
                </a:solidFill>
                <a:ea typeface="新細明體" pitchFamily="18" charset="-120"/>
              </a:rPr>
              <a:t>Data compression</a:t>
            </a:r>
            <a:r>
              <a:rPr lang="en-US" altLang="zh-TW" dirty="0" smtClean="0">
                <a:ea typeface="新細明體" pitchFamily="18" charset="-120"/>
              </a:rPr>
              <a:t>  (or encoding) is the technique of reducing the number of binary digits required to represent data</a:t>
            </a:r>
          </a:p>
          <a:p>
            <a:pPr lvl="1" eaLnBrk="1" hangingPunct="1"/>
            <a:r>
              <a:rPr lang="en-US" altLang="zh-TW" dirty="0" smtClean="0">
                <a:ea typeface="新細明體" pitchFamily="18" charset="-120"/>
              </a:rPr>
              <a:t>E.g., a 5-minute .mp3 file takes up less than 5MB</a:t>
            </a:r>
            <a:endParaRPr lang="en-US" altLang="zh-TW" sz="1000" dirty="0" smtClean="0">
              <a:ea typeface="新細明體" pitchFamily="18" charset="-120"/>
            </a:endParaRPr>
          </a:p>
          <a:p>
            <a:pPr lvl="1" eaLnBrk="1" hangingPunct="1">
              <a:buFont typeface="Wingdings" pitchFamily="2" charset="2"/>
              <a:buNone/>
            </a:pPr>
            <a:r>
              <a:rPr lang="en-US" altLang="zh-TW" dirty="0" smtClean="0">
                <a:ea typeface="新細明體" pitchFamily="18" charset="-120"/>
              </a:rPr>
              <a:t>            </a:t>
            </a:r>
          </a:p>
          <a:p>
            <a:pPr lvl="1" eaLnBrk="1" hangingPunct="1"/>
            <a:r>
              <a:rPr lang="en-US" altLang="zh-TW" dirty="0" smtClean="0">
                <a:ea typeface="新細明體" pitchFamily="18" charset="-120"/>
              </a:rPr>
              <a:t>An audio/video compression algorithm is typically referred to as audio/video</a:t>
            </a:r>
            <a:r>
              <a:rPr lang="en-US" altLang="zh-TW" i="1" dirty="0" smtClean="0">
                <a:ea typeface="新細明體" pitchFamily="18" charset="-120"/>
              </a:rPr>
              <a:t> </a:t>
            </a:r>
            <a:r>
              <a:rPr lang="en-US" altLang="zh-TW" i="1" dirty="0" smtClean="0">
                <a:solidFill>
                  <a:schemeClr val="accent2"/>
                </a:solidFill>
                <a:ea typeface="新細明體" pitchFamily="18" charset="-120"/>
              </a:rPr>
              <a:t>codec</a:t>
            </a:r>
            <a:r>
              <a:rPr lang="en-US" altLang="zh-TW" dirty="0" smtClean="0">
                <a:solidFill>
                  <a:schemeClr val="accent2"/>
                </a:solidFill>
                <a:ea typeface="新細明體" pitchFamily="18" charset="-120"/>
              </a:rPr>
              <a:t> (coding &amp; decoding)</a:t>
            </a:r>
          </a:p>
          <a:p>
            <a:pPr lvl="1" eaLnBrk="1" hangingPunct="1"/>
            <a:r>
              <a:rPr lang="en-US" altLang="zh-TW" dirty="0" smtClean="0">
                <a:ea typeface="新細明體" pitchFamily="18" charset="-120"/>
              </a:rPr>
              <a:t>Compressed video/audio data must be </a:t>
            </a:r>
            <a:r>
              <a:rPr lang="en-US" altLang="zh-TW" i="1" dirty="0" smtClean="0">
                <a:solidFill>
                  <a:srgbClr val="FF0066"/>
                </a:solidFill>
                <a:ea typeface="新細明體" pitchFamily="18" charset="-120"/>
              </a:rPr>
              <a:t>decompressed</a:t>
            </a:r>
            <a:r>
              <a:rPr lang="en-US" altLang="zh-TW" dirty="0" smtClean="0">
                <a:ea typeface="新細明體" pitchFamily="18" charset="-120"/>
              </a:rPr>
              <a:t>  (or decoded) before being viewed/heard</a:t>
            </a:r>
          </a:p>
        </p:txBody>
      </p:sp>
      <p:sp>
        <p:nvSpPr>
          <p:cNvPr id="24581" name="Text Box 6"/>
          <p:cNvSpPr txBox="1">
            <a:spLocks noChangeArrowheads="1"/>
          </p:cNvSpPr>
          <p:nvPr/>
        </p:nvSpPr>
        <p:spPr bwMode="auto">
          <a:xfrm>
            <a:off x="2124075" y="2060575"/>
            <a:ext cx="5257800" cy="925513"/>
          </a:xfrm>
          <a:prstGeom prst="rect">
            <a:avLst/>
          </a:prstGeom>
          <a:solidFill>
            <a:srgbClr val="FFFF99"/>
          </a:solidFill>
          <a:ln w="9525">
            <a:solidFill>
              <a:srgbClr val="660099"/>
            </a:solidFill>
            <a:miter lim="800000"/>
            <a:headEnd/>
            <a:tailEnd/>
          </a:ln>
        </p:spPr>
        <p:txBody>
          <a:bodyPr>
            <a:spAutoFit/>
          </a:bodyPr>
          <a:lstStyle/>
          <a:p>
            <a:pPr>
              <a:spcBef>
                <a:spcPct val="50000"/>
              </a:spcBef>
            </a:pPr>
            <a:r>
              <a:rPr lang="en-US" altLang="zh-TW" sz="1800" dirty="0">
                <a:solidFill>
                  <a:srgbClr val="660099"/>
                </a:solidFill>
                <a:latin typeface="Comic Sans MS" pitchFamily="66" charset="0"/>
                <a:ea typeface="新細明體" pitchFamily="18" charset="-120"/>
              </a:rPr>
              <a:t>Q: For a 5-minute stereo song with a sampling rate of 44100 Hz and 16 bits per sample, how many bytes are needed? </a:t>
            </a:r>
          </a:p>
        </p:txBody>
      </p:sp>
      <p:sp>
        <p:nvSpPr>
          <p:cNvPr id="577543" name="AutoShape 7"/>
          <p:cNvSpPr>
            <a:spLocks noChangeArrowheads="1"/>
          </p:cNvSpPr>
          <p:nvPr/>
        </p:nvSpPr>
        <p:spPr bwMode="auto">
          <a:xfrm>
            <a:off x="1979613" y="1844675"/>
            <a:ext cx="287337" cy="287338"/>
          </a:xfrm>
          <a:prstGeom prst="star5">
            <a:avLst/>
          </a:prstGeom>
          <a:solidFill>
            <a:srgbClr val="FFFF66"/>
          </a:solidFill>
          <a:ln w="9525">
            <a:solidFill>
              <a:srgbClr val="660099"/>
            </a:solidFill>
            <a:miter lim="800000"/>
            <a:headEnd/>
            <a:tailEnd/>
          </a:ln>
          <a:effectLst/>
        </p:spPr>
        <p:txBody>
          <a:bodyPr wrap="none" anchor="ctr"/>
          <a:lstStyle/>
          <a:p>
            <a:pPr>
              <a:defRPr/>
            </a:pPr>
            <a:endParaRPr lang="en-US"/>
          </a:p>
        </p:txBody>
      </p:sp>
      <p:sp>
        <p:nvSpPr>
          <p:cNvPr id="8" name="Date Placeholder 3"/>
          <p:cNvSpPr>
            <a:spLocks noGrp="1"/>
          </p:cNvSpPr>
          <p:nvPr>
            <p:ph type="dt" sz="quarter" idx="2"/>
          </p:nvPr>
        </p:nvSpPr>
        <p:spPr>
          <a:xfrm>
            <a:off x="829320" y="6248400"/>
            <a:ext cx="3022600" cy="457200"/>
          </a:xfrm>
        </p:spPr>
        <p:txBody>
          <a:bodyPr/>
          <a:lstStyle/>
          <a:p>
            <a:pPr>
              <a:defRPr/>
            </a:pPr>
            <a:r>
              <a:rPr lang="en-US" altLang="zh-TW" dirty="0"/>
              <a:t>    </a:t>
            </a:r>
            <a:r>
              <a:rPr lang="en-US" altLang="zh-TW" dirty="0" smtClean="0">
                <a:solidFill>
                  <a:srgbClr val="FF0066"/>
                </a:solidFill>
              </a:rPr>
              <a:t>Jean Wang / CS1102 </a:t>
            </a:r>
            <a:r>
              <a:rPr lang="en-US" altLang="zh-TW" dirty="0">
                <a:solidFill>
                  <a:srgbClr val="FF0066"/>
                </a:solidFill>
              </a:rPr>
              <a:t>- Lec07</a:t>
            </a:r>
            <a:endParaRPr lang="en-US" altLang="zh-TW" dirty="0">
              <a:solidFill>
                <a:schemeClr val="accent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879E47BB-B7F7-4533-B307-95EB43AF8E93}" type="slidenum">
              <a:rPr lang="zh-TW" altLang="en-US"/>
              <a:pPr>
                <a:defRPr/>
              </a:pPr>
              <a:t>11</a:t>
            </a:fld>
            <a:r>
              <a:rPr lang="en-US" altLang="zh-TW"/>
              <a:t> </a:t>
            </a:r>
          </a:p>
        </p:txBody>
      </p:sp>
      <p:sp>
        <p:nvSpPr>
          <p:cNvPr id="25603" name="Rectangle 2"/>
          <p:cNvSpPr>
            <a:spLocks noGrp="1" noChangeArrowheads="1"/>
          </p:cNvSpPr>
          <p:nvPr>
            <p:ph type="title"/>
          </p:nvPr>
        </p:nvSpPr>
        <p:spPr/>
        <p:txBody>
          <a:bodyPr/>
          <a:lstStyle/>
          <a:p>
            <a:pPr eaLnBrk="1" hangingPunct="1"/>
            <a:r>
              <a:rPr lang="en-US" altLang="zh-TW" dirty="0" smtClean="0">
                <a:ea typeface="新細明體" pitchFamily="18" charset="-120"/>
              </a:rPr>
              <a:t>Data Compression</a:t>
            </a:r>
          </a:p>
        </p:txBody>
      </p:sp>
      <p:sp>
        <p:nvSpPr>
          <p:cNvPr id="25604" name="Rectangle 3"/>
          <p:cNvSpPr>
            <a:spLocks noGrp="1" noChangeArrowheads="1"/>
          </p:cNvSpPr>
          <p:nvPr>
            <p:ph type="body" idx="1"/>
          </p:nvPr>
        </p:nvSpPr>
        <p:spPr>
          <a:xfrm>
            <a:off x="685800" y="1339751"/>
            <a:ext cx="7772400" cy="4681537"/>
          </a:xfrm>
        </p:spPr>
        <p:txBody>
          <a:bodyPr/>
          <a:lstStyle/>
          <a:p>
            <a:pPr eaLnBrk="1" hangingPunct="1"/>
            <a:r>
              <a:rPr lang="en-US" altLang="zh-TW" dirty="0" smtClean="0">
                <a:ea typeface="新細明體" pitchFamily="18" charset="-120"/>
              </a:rPr>
              <a:t>Data compression can be </a:t>
            </a:r>
            <a:r>
              <a:rPr lang="en-US" altLang="zh-TW" i="1" dirty="0" smtClean="0">
                <a:ea typeface="新細明體" pitchFamily="18" charset="-120"/>
              </a:rPr>
              <a:t>lossless</a:t>
            </a:r>
            <a:r>
              <a:rPr lang="en-US" altLang="zh-TW" dirty="0" smtClean="0">
                <a:ea typeface="新細明體" pitchFamily="18" charset="-120"/>
              </a:rPr>
              <a:t> or </a:t>
            </a:r>
            <a:r>
              <a:rPr lang="en-US" altLang="zh-TW" i="1" dirty="0" err="1" smtClean="0">
                <a:ea typeface="新細明體" pitchFamily="18" charset="-120"/>
              </a:rPr>
              <a:t>lossy</a:t>
            </a:r>
            <a:endParaRPr lang="en-US" altLang="zh-TW" dirty="0" smtClean="0">
              <a:ea typeface="新細明體" pitchFamily="18" charset="-120"/>
            </a:endParaRPr>
          </a:p>
          <a:p>
            <a:pPr lvl="1" eaLnBrk="1" hangingPunct="1"/>
            <a:r>
              <a:rPr lang="en-US" altLang="zh-TW" i="1" dirty="0" smtClean="0">
                <a:solidFill>
                  <a:srgbClr val="FF0066"/>
                </a:solidFill>
                <a:ea typeface="新細明體" pitchFamily="18" charset="-120"/>
              </a:rPr>
              <a:t>Lossless</a:t>
            </a:r>
            <a:r>
              <a:rPr lang="en-US" altLang="zh-TW" dirty="0" smtClean="0">
                <a:ea typeface="新細明體" pitchFamily="18" charset="-120"/>
              </a:rPr>
              <a:t> – the </a:t>
            </a:r>
            <a:r>
              <a:rPr lang="en-US" altLang="zh-TW" u="sng" dirty="0" smtClean="0">
                <a:ea typeface="新細明體" pitchFamily="18" charset="-120"/>
              </a:rPr>
              <a:t>compressed-then-decompressed</a:t>
            </a:r>
            <a:r>
              <a:rPr lang="en-US" altLang="zh-TW" dirty="0" smtClean="0">
                <a:ea typeface="新細明體" pitchFamily="18" charset="-120"/>
              </a:rPr>
              <a:t> version is 100% identical to the original one</a:t>
            </a:r>
          </a:p>
          <a:p>
            <a:pPr lvl="2" eaLnBrk="1" hangingPunct="1"/>
            <a:r>
              <a:rPr lang="en-US" altLang="zh-TW" dirty="0" smtClean="0">
                <a:ea typeface="新細明體" pitchFamily="18" charset="-120"/>
              </a:rPr>
              <a:t> Often used in file compression, such as ZIP, RAR, …</a:t>
            </a:r>
          </a:p>
          <a:p>
            <a:pPr lvl="1" eaLnBrk="1" hangingPunct="1"/>
            <a:r>
              <a:rPr lang="en-US" altLang="zh-TW" i="1" dirty="0" err="1" smtClean="0">
                <a:solidFill>
                  <a:srgbClr val="FF0066"/>
                </a:solidFill>
                <a:ea typeface="新細明體" pitchFamily="18" charset="-120"/>
              </a:rPr>
              <a:t>Lossy</a:t>
            </a:r>
            <a:r>
              <a:rPr lang="en-US" altLang="zh-TW" dirty="0" smtClean="0">
                <a:ea typeface="新細明體" pitchFamily="18" charset="-120"/>
              </a:rPr>
              <a:t> – the </a:t>
            </a:r>
            <a:r>
              <a:rPr lang="en-US" altLang="zh-TW" u="sng" dirty="0" smtClean="0">
                <a:ea typeface="新細明體" pitchFamily="18" charset="-120"/>
              </a:rPr>
              <a:t>compressed-then-decompressed</a:t>
            </a:r>
            <a:r>
              <a:rPr lang="en-US" altLang="zh-TW" dirty="0" smtClean="0">
                <a:ea typeface="新細明體" pitchFamily="18" charset="-120"/>
              </a:rPr>
              <a:t> version is not identical to the original one, but the difference are almost undetectable by human</a:t>
            </a:r>
          </a:p>
          <a:p>
            <a:pPr lvl="2" eaLnBrk="1" hangingPunct="1"/>
            <a:r>
              <a:rPr lang="en-US" altLang="zh-TW" dirty="0" smtClean="0">
                <a:ea typeface="新細明體" pitchFamily="18" charset="-120"/>
              </a:rPr>
              <a:t> Often used in audio, image and video compression</a:t>
            </a:r>
          </a:p>
          <a:p>
            <a:pPr lvl="2" eaLnBrk="1" hangingPunct="1"/>
            <a:r>
              <a:rPr lang="en-US" altLang="zh-TW" dirty="0" smtClean="0">
                <a:ea typeface="新細明體" pitchFamily="18" charset="-120"/>
              </a:rPr>
              <a:t> Sacrifice some quality for smaller file size</a:t>
            </a:r>
          </a:p>
          <a:p>
            <a:pPr eaLnBrk="1" hangingPunct="1"/>
            <a:r>
              <a:rPr lang="en-US" altLang="zh-TW" dirty="0" smtClean="0">
                <a:ea typeface="新細明體" pitchFamily="18" charset="-120"/>
              </a:rPr>
              <a:t>In audio/video compression</a:t>
            </a:r>
            <a:endParaRPr lang="en-US" altLang="zh-TW" i="1" dirty="0" smtClean="0">
              <a:solidFill>
                <a:schemeClr val="accent2"/>
              </a:solidFill>
              <a:ea typeface="新細明體" pitchFamily="18" charset="-120"/>
            </a:endParaRPr>
          </a:p>
          <a:p>
            <a:pPr lvl="1" eaLnBrk="1" hangingPunct="1"/>
            <a:r>
              <a:rPr lang="en-US" altLang="zh-TW" i="1" dirty="0" smtClean="0">
                <a:solidFill>
                  <a:schemeClr val="accent2"/>
                </a:solidFill>
                <a:ea typeface="新細明體" pitchFamily="18" charset="-120"/>
              </a:rPr>
              <a:t>Compression ratio</a:t>
            </a:r>
            <a:r>
              <a:rPr lang="en-US" altLang="zh-TW" dirty="0" smtClean="0">
                <a:ea typeface="新細明體" pitchFamily="18" charset="-120"/>
              </a:rPr>
              <a:t> measures reduction in data quantity produced by a compression algorithm</a:t>
            </a:r>
          </a:p>
          <a:p>
            <a:pPr lvl="2" eaLnBrk="1" hangingPunct="1"/>
            <a:r>
              <a:rPr lang="en-US" altLang="zh-TW" dirty="0" smtClean="0">
                <a:ea typeface="新細明體" pitchFamily="18" charset="-120"/>
              </a:rPr>
              <a:t> Expressed as &lt;compressed size&gt; : &lt;original size&gt;</a:t>
            </a:r>
          </a:p>
          <a:p>
            <a:pPr lvl="1" eaLnBrk="1" hangingPunct="1"/>
            <a:r>
              <a:rPr lang="en-US" altLang="zh-TW" i="1" dirty="0" smtClean="0">
                <a:solidFill>
                  <a:schemeClr val="accent2"/>
                </a:solidFill>
                <a:ea typeface="新細明體" pitchFamily="18" charset="-120"/>
              </a:rPr>
              <a:t>Bit rate</a:t>
            </a:r>
            <a:r>
              <a:rPr lang="en-US" altLang="zh-TW" dirty="0" smtClean="0">
                <a:ea typeface="新細明體" pitchFamily="18" charset="-120"/>
              </a:rPr>
              <a:t> measures the amount of data (no. of bits) per second video/audio</a:t>
            </a:r>
          </a:p>
          <a:p>
            <a:pPr lvl="2" eaLnBrk="1" hangingPunct="1"/>
            <a:r>
              <a:rPr lang="en-US" altLang="zh-TW" dirty="0" smtClean="0">
                <a:ea typeface="新細明體" pitchFamily="18" charset="-120"/>
              </a:rPr>
              <a:t> Expressed in </a:t>
            </a:r>
            <a:r>
              <a:rPr lang="en-US" altLang="zh-TW" i="1" dirty="0" smtClean="0">
                <a:ea typeface="新細明體" pitchFamily="18" charset="-120"/>
              </a:rPr>
              <a:t>bps (bit per second)</a:t>
            </a:r>
          </a:p>
        </p:txBody>
      </p:sp>
      <p:sp>
        <p:nvSpPr>
          <p:cNvPr id="6" name="Date Placeholder 3"/>
          <p:cNvSpPr>
            <a:spLocks noGrp="1"/>
          </p:cNvSpPr>
          <p:nvPr>
            <p:ph type="dt" sz="quarter" idx="2"/>
          </p:nvPr>
        </p:nvSpPr>
        <p:spPr>
          <a:xfrm>
            <a:off x="829320" y="6248400"/>
            <a:ext cx="3022600" cy="457200"/>
          </a:xfrm>
        </p:spPr>
        <p:txBody>
          <a:bodyPr/>
          <a:lstStyle/>
          <a:p>
            <a:pPr>
              <a:defRPr/>
            </a:pPr>
            <a:r>
              <a:rPr lang="en-US" altLang="zh-TW" dirty="0"/>
              <a:t>    </a:t>
            </a:r>
            <a:r>
              <a:rPr lang="en-US" altLang="zh-TW" dirty="0" smtClean="0">
                <a:solidFill>
                  <a:srgbClr val="FF0066"/>
                </a:solidFill>
              </a:rPr>
              <a:t>Jean Wang / CS1102 </a:t>
            </a:r>
            <a:r>
              <a:rPr lang="en-US" altLang="zh-TW" dirty="0">
                <a:solidFill>
                  <a:srgbClr val="FF0066"/>
                </a:solidFill>
              </a:rPr>
              <a:t>- Lec07</a:t>
            </a:r>
            <a:endParaRPr lang="en-US" altLang="zh-TW" dirty="0">
              <a:solidFill>
                <a:schemeClr val="accent2"/>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quarter" idx="2"/>
          </p:nvPr>
        </p:nvSpPr>
        <p:spPr>
          <a:xfrm>
            <a:off x="829320" y="6248400"/>
            <a:ext cx="3022600" cy="457200"/>
          </a:xfrm>
        </p:spPr>
        <p:txBody>
          <a:bodyPr/>
          <a:lstStyle/>
          <a:p>
            <a:pPr>
              <a:defRPr/>
            </a:pPr>
            <a:r>
              <a:rPr lang="en-US" altLang="zh-TW" dirty="0"/>
              <a:t>    </a:t>
            </a:r>
            <a:r>
              <a:rPr lang="en-US" altLang="zh-TW" dirty="0" smtClean="0">
                <a:solidFill>
                  <a:srgbClr val="FF0066"/>
                </a:solidFill>
              </a:rPr>
              <a:t>Jean Wang / CS1102 </a:t>
            </a:r>
            <a:r>
              <a:rPr lang="en-US" altLang="zh-TW" dirty="0">
                <a:solidFill>
                  <a:srgbClr val="FF0066"/>
                </a:solidFill>
              </a:rPr>
              <a:t>- Lec07</a:t>
            </a:r>
            <a:endParaRPr lang="en-US" altLang="zh-TW" dirty="0">
              <a:solidFill>
                <a:schemeClr val="accent2"/>
              </a:solidFill>
            </a:endParaRPr>
          </a:p>
        </p:txBody>
      </p:sp>
      <p:sp>
        <p:nvSpPr>
          <p:cNvPr id="41" name="Slide Number Placeholder 4"/>
          <p:cNvSpPr>
            <a:spLocks noGrp="1"/>
          </p:cNvSpPr>
          <p:nvPr>
            <p:ph type="sldNum" sz="quarter" idx="11"/>
          </p:nvPr>
        </p:nvSpPr>
        <p:spPr/>
        <p:txBody>
          <a:bodyPr/>
          <a:lstStyle/>
          <a:p>
            <a:pPr>
              <a:defRPr/>
            </a:pPr>
            <a:fld id="{072BA6F8-7FCB-43F5-A38B-08FA2DA8B333}" type="slidenum">
              <a:rPr lang="zh-TW" altLang="en-US"/>
              <a:pPr>
                <a:defRPr/>
              </a:pPr>
              <a:t>12</a:t>
            </a:fld>
            <a:r>
              <a:rPr lang="en-US" altLang="zh-TW"/>
              <a:t> </a:t>
            </a:r>
          </a:p>
        </p:txBody>
      </p:sp>
      <p:sp>
        <p:nvSpPr>
          <p:cNvPr id="26628" name="Rectangle 2"/>
          <p:cNvSpPr>
            <a:spLocks noGrp="1" noChangeArrowheads="1"/>
          </p:cNvSpPr>
          <p:nvPr>
            <p:ph type="title"/>
          </p:nvPr>
        </p:nvSpPr>
        <p:spPr/>
        <p:txBody>
          <a:bodyPr/>
          <a:lstStyle/>
          <a:p>
            <a:pPr eaLnBrk="1" hangingPunct="1"/>
            <a:r>
              <a:rPr lang="en-US" altLang="zh-TW" smtClean="0">
                <a:ea typeface="新細明體" pitchFamily="18" charset="-120"/>
              </a:rPr>
              <a:t>Waveform Audio File Format</a:t>
            </a:r>
          </a:p>
        </p:txBody>
      </p:sp>
      <p:graphicFrame>
        <p:nvGraphicFramePr>
          <p:cNvPr id="581767" name="Group 135"/>
          <p:cNvGraphicFramePr>
            <a:graphicFrameLocks noGrp="1"/>
          </p:cNvGraphicFramePr>
          <p:nvPr>
            <p:ph idx="4294967295"/>
          </p:nvPr>
        </p:nvGraphicFramePr>
        <p:xfrm>
          <a:off x="714375" y="1357313"/>
          <a:ext cx="8135937" cy="4812983"/>
        </p:xfrm>
        <a:graphic>
          <a:graphicData uri="http://schemas.openxmlformats.org/drawingml/2006/table">
            <a:tbl>
              <a:tblPr/>
              <a:tblGrid>
                <a:gridCol w="1581150"/>
                <a:gridCol w="1082675"/>
                <a:gridCol w="2879725"/>
                <a:gridCol w="2592387"/>
              </a:tblGrid>
              <a:tr h="288925">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1" i="0" u="none" strike="noStrike" cap="none" normalizeH="0" baseline="0" dirty="0" smtClean="0">
                          <a:ln>
                            <a:noFill/>
                          </a:ln>
                          <a:solidFill>
                            <a:srgbClr val="800080"/>
                          </a:solidFill>
                          <a:effectLst/>
                          <a:latin typeface="Cambria" pitchFamily="18" charset="0"/>
                          <a:ea typeface="新細明體" charset="-120"/>
                        </a:rPr>
                        <a:t>Audio Format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1" i="0" u="none" strike="noStrike" cap="none" normalizeH="0" baseline="0" dirty="0" smtClean="0">
                          <a:ln>
                            <a:noFill/>
                          </a:ln>
                          <a:solidFill>
                            <a:srgbClr val="800080"/>
                          </a:solidFill>
                          <a:effectLst/>
                          <a:latin typeface="Cambria" pitchFamily="18" charset="0"/>
                          <a:ea typeface="新細明體" charset="-120"/>
                        </a:rPr>
                        <a:t>File Extension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1" i="0" u="none" strike="noStrike" cap="none" normalizeH="0" baseline="0" smtClean="0">
                          <a:ln>
                            <a:noFill/>
                          </a:ln>
                          <a:solidFill>
                            <a:srgbClr val="800080"/>
                          </a:solidFill>
                          <a:effectLst/>
                          <a:latin typeface="Cambria" pitchFamily="18" charset="0"/>
                          <a:ea typeface="新細明體" charset="-120"/>
                        </a:rPr>
                        <a:t>Advantage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1" i="0" u="none" strike="noStrike" cap="none" normalizeH="0" baseline="0" smtClean="0">
                          <a:ln>
                            <a:noFill/>
                          </a:ln>
                          <a:solidFill>
                            <a:srgbClr val="800080"/>
                          </a:solidFill>
                          <a:effectLst/>
                          <a:latin typeface="Cambria" pitchFamily="18" charset="0"/>
                          <a:ea typeface="新細明體" charset="-120"/>
                        </a:rPr>
                        <a:t>Disadvantage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r>
              <a:tr h="273050">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smtClean="0">
                          <a:ln>
                            <a:noFill/>
                          </a:ln>
                          <a:solidFill>
                            <a:schemeClr val="tx1"/>
                          </a:solidFill>
                          <a:effectLst/>
                          <a:latin typeface="Cambria" pitchFamily="18" charset="0"/>
                          <a:ea typeface="新細明體" charset="-120"/>
                        </a:rPr>
                        <a:t>Wave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dirty="0" smtClean="0">
                          <a:ln>
                            <a:noFill/>
                          </a:ln>
                          <a:solidFill>
                            <a:schemeClr val="tx1"/>
                          </a:solidFill>
                          <a:effectLst/>
                          <a:latin typeface="Cambria" pitchFamily="18" charset="0"/>
                          <a:ea typeface="新細明體" charset="-120"/>
                        </a:rPr>
                        <a:t>.wav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dirty="0" smtClean="0">
                          <a:ln>
                            <a:noFill/>
                          </a:ln>
                          <a:solidFill>
                            <a:schemeClr val="tx1"/>
                          </a:solidFill>
                          <a:effectLst/>
                          <a:latin typeface="Cambria" pitchFamily="18" charset="0"/>
                          <a:ea typeface="新細明體" charset="-120"/>
                        </a:rPr>
                        <a:t>Good sound quality</a:t>
                      </a:r>
                    </a:p>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dirty="0" smtClean="0">
                          <a:ln>
                            <a:noFill/>
                          </a:ln>
                          <a:solidFill>
                            <a:schemeClr val="tx1"/>
                          </a:solidFill>
                          <a:effectLst/>
                          <a:latin typeface="Cambria" pitchFamily="18" charset="0"/>
                          <a:ea typeface="新細明體" charset="-120"/>
                        </a:rPr>
                        <a:t>Supported in browsers without plug-in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smtClean="0">
                          <a:ln>
                            <a:noFill/>
                          </a:ln>
                          <a:solidFill>
                            <a:schemeClr val="tx1"/>
                          </a:solidFill>
                          <a:effectLst/>
                          <a:latin typeface="Cambria" pitchFamily="18" charset="0"/>
                          <a:ea typeface="新細明體" charset="-120"/>
                        </a:rPr>
                        <a:t>Audio data is stored in raw, uncompressed format, so files are very large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85738">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smtClean="0">
                          <a:ln>
                            <a:noFill/>
                          </a:ln>
                          <a:solidFill>
                            <a:schemeClr val="tx1"/>
                          </a:solidFill>
                          <a:effectLst/>
                          <a:latin typeface="Cambria" pitchFamily="18" charset="0"/>
                          <a:ea typeface="新細明體" charset="-120"/>
                        </a:rPr>
                        <a:t>MP3 (also called MPEG-1 Layer 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smtClean="0">
                          <a:ln>
                            <a:noFill/>
                          </a:ln>
                          <a:solidFill>
                            <a:schemeClr val="tx1"/>
                          </a:solidFill>
                          <a:effectLst/>
                          <a:latin typeface="Cambria" pitchFamily="18" charset="0"/>
                          <a:ea typeface="新細明體" charset="-120"/>
                        </a:rPr>
                        <a:t>.mp3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smtClean="0">
                          <a:ln>
                            <a:noFill/>
                          </a:ln>
                          <a:solidFill>
                            <a:schemeClr val="tx1"/>
                          </a:solidFill>
                          <a:effectLst/>
                          <a:latin typeface="Cambria" pitchFamily="18" charset="0"/>
                          <a:ea typeface="新細明體" charset="-120"/>
                        </a:rPr>
                        <a:t>Good sound quality even though the file is compressed</a:t>
                      </a:r>
                    </a:p>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smtClean="0">
                          <a:ln>
                            <a:noFill/>
                          </a:ln>
                          <a:solidFill>
                            <a:schemeClr val="tx1"/>
                          </a:solidFill>
                          <a:effectLst/>
                          <a:latin typeface="Cambria" pitchFamily="18" charset="0"/>
                          <a:ea typeface="新細明體" charset="-120"/>
                        </a:rPr>
                        <a:t>Can be streamed over the Web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dirty="0" smtClean="0">
                          <a:ln>
                            <a:noFill/>
                          </a:ln>
                          <a:solidFill>
                            <a:schemeClr val="tx1"/>
                          </a:solidFill>
                          <a:effectLst/>
                          <a:latin typeface="Cambria" pitchFamily="18" charset="0"/>
                          <a:ea typeface="新細明體" charset="-120"/>
                        </a:rPr>
                        <a:t>Requires a stand-alone player or browser plug-in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03213">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smtClean="0">
                          <a:ln>
                            <a:noFill/>
                          </a:ln>
                          <a:solidFill>
                            <a:schemeClr val="tx1"/>
                          </a:solidFill>
                          <a:effectLst/>
                          <a:latin typeface="Cambria" pitchFamily="18" charset="0"/>
                          <a:ea typeface="新細明體" charset="-120"/>
                        </a:rPr>
                        <a:t>RealAudio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altLang="zh-TW" sz="1400" b="0" i="0" u="none" strike="noStrike" cap="none" normalizeH="0" baseline="0" smtClean="0">
                          <a:ln>
                            <a:noFill/>
                          </a:ln>
                          <a:solidFill>
                            <a:schemeClr val="tx1"/>
                          </a:solidFill>
                          <a:effectLst/>
                          <a:latin typeface="Cambria" pitchFamily="18" charset="0"/>
                          <a:ea typeface="新細明體" charset="-120"/>
                        </a:rPr>
                        <a:t>.ra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altLang="zh-TW" sz="1400" b="0" i="0" u="none" strike="noStrike" cap="none" normalizeH="0" baseline="0" smtClean="0">
                          <a:ln>
                            <a:noFill/>
                          </a:ln>
                          <a:solidFill>
                            <a:schemeClr val="tx1"/>
                          </a:solidFill>
                          <a:effectLst/>
                          <a:latin typeface="Cambria" pitchFamily="18" charset="0"/>
                          <a:ea typeface="新細明體" charset="-120"/>
                        </a:rPr>
                        <a:t>.ram</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altLang="zh-TW" sz="1400" b="0" i="0" u="none" strike="noStrike" cap="none" normalizeH="0" baseline="0" smtClean="0">
                          <a:ln>
                            <a:noFill/>
                          </a:ln>
                          <a:solidFill>
                            <a:schemeClr val="tx1"/>
                          </a:solidFill>
                          <a:effectLst/>
                          <a:latin typeface="Cambria" pitchFamily="18" charset="0"/>
                          <a:ea typeface="新細明體" charset="-120"/>
                        </a:rPr>
                        <a:t>.rx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smtClean="0">
                          <a:ln>
                            <a:noFill/>
                          </a:ln>
                          <a:solidFill>
                            <a:schemeClr val="tx1"/>
                          </a:solidFill>
                          <a:effectLst/>
                          <a:latin typeface="Cambria" pitchFamily="18" charset="0"/>
                          <a:ea typeface="新細明體" charset="-120"/>
                        </a:rPr>
                        <a:t>High degree of compression produces small files</a:t>
                      </a:r>
                    </a:p>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smtClean="0">
                          <a:ln>
                            <a:noFill/>
                          </a:ln>
                          <a:solidFill>
                            <a:schemeClr val="tx1"/>
                          </a:solidFill>
                          <a:effectLst/>
                          <a:latin typeface="Cambria" pitchFamily="18" charset="0"/>
                          <a:ea typeface="新細明體" charset="-120"/>
                        </a:rPr>
                        <a:t>Can be streamed over the Web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dirty="0" smtClean="0">
                          <a:ln>
                            <a:noFill/>
                          </a:ln>
                          <a:solidFill>
                            <a:schemeClr val="tx1"/>
                          </a:solidFill>
                          <a:effectLst/>
                          <a:latin typeface="Cambria" pitchFamily="18" charset="0"/>
                          <a:ea typeface="新細明體" charset="-120"/>
                        </a:rPr>
                        <a:t>Sound quality is not up to the standards of other formats </a:t>
                      </a:r>
                    </a:p>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dirty="0" smtClean="0">
                          <a:ln>
                            <a:noFill/>
                          </a:ln>
                          <a:solidFill>
                            <a:schemeClr val="tx1"/>
                          </a:solidFill>
                          <a:effectLst/>
                          <a:latin typeface="Cambria" pitchFamily="18" charset="0"/>
                          <a:ea typeface="新細明體" charset="-120"/>
                        </a:rPr>
                        <a:t>Requires a player or plug-in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28663">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smtClean="0">
                          <a:ln>
                            <a:noFill/>
                          </a:ln>
                          <a:solidFill>
                            <a:schemeClr val="tx1"/>
                          </a:solidFill>
                          <a:effectLst/>
                          <a:latin typeface="Cambria" pitchFamily="18" charset="0"/>
                          <a:ea typeface="新細明體" charset="-120"/>
                        </a:rPr>
                        <a:t>WMA (Windows Media Audio)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smtClean="0">
                          <a:ln>
                            <a:noFill/>
                          </a:ln>
                          <a:solidFill>
                            <a:schemeClr val="tx1"/>
                          </a:solidFill>
                          <a:effectLst/>
                          <a:latin typeface="Cambria" pitchFamily="18" charset="0"/>
                          <a:ea typeface="新細明體" charset="-120"/>
                        </a:rPr>
                        <a:t>.wma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smtClean="0">
                          <a:ln>
                            <a:noFill/>
                          </a:ln>
                          <a:solidFill>
                            <a:schemeClr val="tx1"/>
                          </a:solidFill>
                          <a:effectLst/>
                          <a:latin typeface="Cambria" pitchFamily="18" charset="0"/>
                          <a:ea typeface="新細明體" charset="-120"/>
                        </a:rPr>
                        <a:t>Compressed format, very good sound quality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dirty="0" smtClean="0">
                          <a:ln>
                            <a:noFill/>
                          </a:ln>
                          <a:solidFill>
                            <a:schemeClr val="tx1"/>
                          </a:solidFill>
                          <a:effectLst/>
                          <a:latin typeface="Cambria" pitchFamily="18" charset="0"/>
                          <a:ea typeface="新細明體" charset="-120"/>
                        </a:rPr>
                        <a:t>Requires Windows Media Player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80975">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dirty="0" smtClean="0">
                          <a:ln>
                            <a:noFill/>
                          </a:ln>
                          <a:solidFill>
                            <a:schemeClr val="tx1"/>
                          </a:solidFill>
                          <a:effectLst/>
                          <a:latin typeface="Cambria" pitchFamily="18" charset="0"/>
                          <a:ea typeface="新細明體" charset="-120"/>
                        </a:rPr>
                        <a:t>AAC (Advanced Audio Coding)</a:t>
                      </a:r>
                    </a:p>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dirty="0" smtClean="0">
                          <a:ln>
                            <a:noFill/>
                          </a:ln>
                          <a:solidFill>
                            <a:schemeClr val="tx1"/>
                          </a:solidFill>
                          <a:effectLst/>
                          <a:latin typeface="Cambria" pitchFamily="18" charset="0"/>
                          <a:ea typeface="新細明體" charset="-120"/>
                        </a:rPr>
                        <a:t>(the </a:t>
                      </a:r>
                      <a:r>
                        <a:rPr kumimoji="0" lang="en-US" altLang="zh-TW" sz="1400" b="0" i="0" u="sng" strike="noStrike" cap="none" normalizeH="0" baseline="0" dirty="0" smtClean="0">
                          <a:ln>
                            <a:noFill/>
                          </a:ln>
                          <a:solidFill>
                            <a:schemeClr val="tx1"/>
                          </a:solidFill>
                          <a:effectLst/>
                          <a:latin typeface="Cambria" pitchFamily="18" charset="0"/>
                          <a:ea typeface="新細明體" charset="-120"/>
                        </a:rPr>
                        <a:t>successor</a:t>
                      </a:r>
                      <a:r>
                        <a:rPr kumimoji="0" lang="en-US" altLang="zh-TW" sz="1400" b="0" i="0" u="none" strike="noStrike" cap="none" normalizeH="0" baseline="0" dirty="0" smtClean="0">
                          <a:ln>
                            <a:noFill/>
                          </a:ln>
                          <a:solidFill>
                            <a:schemeClr val="tx1"/>
                          </a:solidFill>
                          <a:effectLst/>
                          <a:latin typeface="Cambria" pitchFamily="18" charset="0"/>
                          <a:ea typeface="新細明體" charset="-120"/>
                        </a:rPr>
                        <a:t> to the MP3)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altLang="zh-TW" sz="1400" b="0" i="0" u="none" strike="noStrike" cap="none" normalizeH="0" baseline="0" dirty="0" smtClean="0">
                          <a:ln>
                            <a:noFill/>
                          </a:ln>
                          <a:solidFill>
                            <a:schemeClr val="tx1"/>
                          </a:solidFill>
                          <a:effectLst/>
                          <a:latin typeface="Cambria" pitchFamily="18" charset="0"/>
                          <a:ea typeface="新細明體" charset="-120"/>
                        </a:rPr>
                        <a:t>.</a:t>
                      </a:r>
                      <a:r>
                        <a:rPr kumimoji="0" lang="en-US" altLang="zh-TW" sz="1400" b="0" i="0" u="none" strike="noStrike" cap="none" normalizeH="0" baseline="0" dirty="0" err="1" smtClean="0">
                          <a:ln>
                            <a:noFill/>
                          </a:ln>
                          <a:solidFill>
                            <a:schemeClr val="tx1"/>
                          </a:solidFill>
                          <a:effectLst/>
                          <a:latin typeface="Cambria" pitchFamily="18" charset="0"/>
                          <a:ea typeface="新細明體" charset="-120"/>
                        </a:rPr>
                        <a:t>aac</a:t>
                      </a:r>
                      <a:r>
                        <a:rPr kumimoji="0" lang="en-US" altLang="zh-TW" sz="1400" b="0" i="0" u="none" strike="noStrike" cap="none" normalizeH="0" baseline="0" dirty="0" smtClean="0">
                          <a:ln>
                            <a:noFill/>
                          </a:ln>
                          <a:solidFill>
                            <a:schemeClr val="tx1"/>
                          </a:solidFill>
                          <a:effectLst/>
                          <a:latin typeface="Cambria" pitchFamily="18" charset="0"/>
                          <a:ea typeface="新細明體" charset="-120"/>
                        </a:rPr>
                        <a:t>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altLang="zh-TW" sz="1400" b="0" i="0" u="none" strike="noStrike" cap="none" normalizeH="0" baseline="0" dirty="0" smtClean="0">
                          <a:ln>
                            <a:noFill/>
                          </a:ln>
                          <a:solidFill>
                            <a:schemeClr val="tx1"/>
                          </a:solidFill>
                          <a:effectLst/>
                          <a:latin typeface="Cambria" pitchFamily="18" charset="0"/>
                          <a:ea typeface="新細明體" charset="-120"/>
                        </a:rPr>
                        <a:t>.m4p</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altLang="zh-TW" sz="1400" b="0" i="0" u="none" strike="noStrike" cap="none" normalizeH="0" baseline="0" dirty="0" smtClean="0">
                          <a:ln>
                            <a:noFill/>
                          </a:ln>
                          <a:solidFill>
                            <a:schemeClr val="tx1"/>
                          </a:solidFill>
                          <a:effectLst/>
                          <a:latin typeface="Cambria" pitchFamily="18" charset="0"/>
                          <a:ea typeface="新細明體" charset="-120"/>
                        </a:rPr>
                        <a:t>.mp4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dirty="0" smtClean="0">
                          <a:ln>
                            <a:noFill/>
                          </a:ln>
                          <a:solidFill>
                            <a:schemeClr val="tx1"/>
                          </a:solidFill>
                          <a:effectLst/>
                          <a:latin typeface="Cambria" pitchFamily="18" charset="0"/>
                          <a:ea typeface="新細明體" charset="-120"/>
                        </a:rPr>
                        <a:t>Lossy compressed format with good quality and small file size</a:t>
                      </a:r>
                    </a:p>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dirty="0" smtClean="0">
                          <a:ln>
                            <a:noFill/>
                          </a:ln>
                          <a:solidFill>
                            <a:schemeClr val="tx1"/>
                          </a:solidFill>
                          <a:effectLst/>
                          <a:latin typeface="Cambria" pitchFamily="18" charset="0"/>
                          <a:ea typeface="新細明體" charset="-120"/>
                        </a:rPr>
                        <a:t>Default audio format of Apple's </a:t>
                      </a:r>
                      <a:r>
                        <a:rPr kumimoji="0" lang="en-US" altLang="zh-TW" sz="1400" b="0" i="0" u="none" strike="noStrike" cap="none" normalizeH="0" baseline="0" dirty="0" err="1" smtClean="0">
                          <a:ln>
                            <a:noFill/>
                          </a:ln>
                          <a:solidFill>
                            <a:schemeClr val="tx1"/>
                          </a:solidFill>
                          <a:effectLst/>
                          <a:latin typeface="Cambria" pitchFamily="18" charset="0"/>
                          <a:ea typeface="新細明體" charset="-120"/>
                        </a:rPr>
                        <a:t>iPhone</a:t>
                      </a:r>
                      <a:r>
                        <a:rPr kumimoji="0" lang="en-US" altLang="zh-TW" sz="1400" b="0" i="0" u="none" strike="noStrike" cap="none" normalizeH="0" baseline="0" dirty="0" smtClean="0">
                          <a:ln>
                            <a:noFill/>
                          </a:ln>
                          <a:solidFill>
                            <a:schemeClr val="tx1"/>
                          </a:solidFill>
                          <a:effectLst/>
                          <a:latin typeface="Cambria" pitchFamily="18" charset="0"/>
                          <a:ea typeface="新細明體" charset="-120"/>
                        </a:rPr>
                        <a:t>, iPod, iTunes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dirty="0" smtClean="0">
                          <a:ln>
                            <a:noFill/>
                          </a:ln>
                          <a:solidFill>
                            <a:schemeClr val="tx1"/>
                          </a:solidFill>
                          <a:effectLst/>
                          <a:latin typeface="Cambria" pitchFamily="18" charset="0"/>
                          <a:ea typeface="新細明體" charset="-120"/>
                        </a:rPr>
                        <a:t>Heavily patent, may limit the usage potential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9141EB51-BBBA-46F4-9720-DF01AF470F30}" type="slidenum">
              <a:rPr lang="zh-TW" altLang="en-US"/>
              <a:pPr>
                <a:defRPr/>
              </a:pPr>
              <a:t>13</a:t>
            </a:fld>
            <a:r>
              <a:rPr lang="en-US" altLang="zh-TW"/>
              <a:t> </a:t>
            </a:r>
          </a:p>
        </p:txBody>
      </p:sp>
      <p:sp>
        <p:nvSpPr>
          <p:cNvPr id="27651" name="Rectangle 2"/>
          <p:cNvSpPr>
            <a:spLocks noGrp="1" noChangeArrowheads="1"/>
          </p:cNvSpPr>
          <p:nvPr>
            <p:ph type="title"/>
          </p:nvPr>
        </p:nvSpPr>
        <p:spPr/>
        <p:txBody>
          <a:bodyPr/>
          <a:lstStyle/>
          <a:p>
            <a:pPr eaLnBrk="1" hangingPunct="1"/>
            <a:r>
              <a:rPr lang="en-US" altLang="zh-TW" smtClean="0">
                <a:ea typeface="新細明體" pitchFamily="18" charset="-120"/>
              </a:rPr>
              <a:t>MIDI Music</a:t>
            </a:r>
          </a:p>
        </p:txBody>
      </p:sp>
      <p:sp>
        <p:nvSpPr>
          <p:cNvPr id="27652" name="Rectangle 3"/>
          <p:cNvSpPr>
            <a:spLocks noGrp="1" noChangeArrowheads="1"/>
          </p:cNvSpPr>
          <p:nvPr>
            <p:ph type="body" idx="1"/>
          </p:nvPr>
        </p:nvSpPr>
        <p:spPr/>
        <p:txBody>
          <a:bodyPr/>
          <a:lstStyle/>
          <a:p>
            <a:pPr eaLnBrk="1" hangingPunct="1"/>
            <a:r>
              <a:rPr lang="en-US" altLang="zh-TW" i="1" dirty="0" smtClean="0">
                <a:solidFill>
                  <a:schemeClr val="accent2"/>
                </a:solidFill>
                <a:ea typeface="新細明體" pitchFamily="18" charset="-120"/>
              </a:rPr>
              <a:t>MIDI</a:t>
            </a:r>
            <a:r>
              <a:rPr lang="en-US" altLang="zh-TW" dirty="0" smtClean="0">
                <a:ea typeface="新細明體" pitchFamily="18" charset="-120"/>
              </a:rPr>
              <a:t> stands for </a:t>
            </a:r>
            <a:r>
              <a:rPr lang="en-US" altLang="zh-TW" i="1" dirty="0" smtClean="0">
                <a:solidFill>
                  <a:schemeClr val="accent2"/>
                </a:solidFill>
                <a:ea typeface="新細明體" pitchFamily="18" charset="-120"/>
              </a:rPr>
              <a:t>M</a:t>
            </a:r>
            <a:r>
              <a:rPr lang="en-US" altLang="zh-TW" i="1" dirty="0" smtClean="0">
                <a:ea typeface="新細明體" pitchFamily="18" charset="-120"/>
              </a:rPr>
              <a:t>usical </a:t>
            </a:r>
            <a:r>
              <a:rPr lang="en-US" altLang="zh-TW" i="1" dirty="0" smtClean="0">
                <a:solidFill>
                  <a:schemeClr val="accent2"/>
                </a:solidFill>
                <a:ea typeface="新細明體" pitchFamily="18" charset="-120"/>
              </a:rPr>
              <a:t>I</a:t>
            </a:r>
            <a:r>
              <a:rPr lang="en-US" altLang="zh-TW" i="1" dirty="0" smtClean="0">
                <a:ea typeface="新細明體" pitchFamily="18" charset="-120"/>
              </a:rPr>
              <a:t>nstrument </a:t>
            </a:r>
            <a:r>
              <a:rPr lang="en-US" altLang="zh-TW" i="1" dirty="0" smtClean="0">
                <a:solidFill>
                  <a:schemeClr val="accent2"/>
                </a:solidFill>
                <a:ea typeface="新細明體" pitchFamily="18" charset="-120"/>
              </a:rPr>
              <a:t>D</a:t>
            </a:r>
            <a:r>
              <a:rPr lang="en-US" altLang="zh-TW" i="1" dirty="0" smtClean="0">
                <a:ea typeface="新細明體" pitchFamily="18" charset="-120"/>
              </a:rPr>
              <a:t>igital </a:t>
            </a:r>
            <a:r>
              <a:rPr lang="en-US" altLang="zh-TW" i="1" dirty="0" smtClean="0">
                <a:solidFill>
                  <a:schemeClr val="accent2"/>
                </a:solidFill>
                <a:ea typeface="新細明體" pitchFamily="18" charset="-120"/>
              </a:rPr>
              <a:t>I</a:t>
            </a:r>
            <a:r>
              <a:rPr lang="en-US" altLang="zh-TW" i="1" dirty="0" smtClean="0">
                <a:ea typeface="新細明體" pitchFamily="18" charset="-120"/>
              </a:rPr>
              <a:t>nterface</a:t>
            </a:r>
          </a:p>
          <a:p>
            <a:pPr lvl="1" eaLnBrk="1" hangingPunct="1"/>
            <a:r>
              <a:rPr lang="en-US" altLang="zh-TW" dirty="0" smtClean="0">
                <a:ea typeface="新細明體" pitchFamily="18" charset="-120"/>
              </a:rPr>
              <a:t>specifies a standard way to record, store and play back music on</a:t>
            </a:r>
            <a:r>
              <a:rPr lang="en-US" altLang="zh-TW" i="1" dirty="0" smtClean="0">
                <a:solidFill>
                  <a:schemeClr val="accent2"/>
                </a:solidFill>
                <a:ea typeface="新細明體" pitchFamily="18" charset="-120"/>
              </a:rPr>
              <a:t> digital sound synthesizers</a:t>
            </a:r>
          </a:p>
          <a:p>
            <a:pPr lvl="1" eaLnBrk="1" hangingPunct="1"/>
            <a:r>
              <a:rPr lang="en-US" altLang="zh-TW" dirty="0" smtClean="0">
                <a:ea typeface="新細明體" pitchFamily="18" charset="-120"/>
              </a:rPr>
              <a:t>Unlike waveform audio files, MIDI files (</a:t>
            </a:r>
            <a:r>
              <a:rPr lang="en-US" altLang="zh-TW" b="1" i="1" dirty="0" smtClean="0">
                <a:ea typeface="新細明體" pitchFamily="18" charset="-120"/>
              </a:rPr>
              <a:t>.mid</a:t>
            </a:r>
            <a:r>
              <a:rPr lang="en-US" altLang="zh-TW" dirty="0" smtClean="0">
                <a:ea typeface="新細明體" pitchFamily="18" charset="-120"/>
              </a:rPr>
              <a:t>) do not represent sound </a:t>
            </a:r>
            <a:r>
              <a:rPr lang="en-US" altLang="zh-TW" dirty="0" smtClean="0">
                <a:ea typeface="新細明體" pitchFamily="18" charset="-120"/>
              </a:rPr>
              <a:t>directly, </a:t>
            </a:r>
            <a:r>
              <a:rPr lang="en-US" altLang="zh-TW" dirty="0" smtClean="0">
                <a:ea typeface="新細明體" pitchFamily="18" charset="-120"/>
              </a:rPr>
              <a:t>but </a:t>
            </a:r>
            <a:r>
              <a:rPr lang="en-US" altLang="zh-TW" u="sng" dirty="0" smtClean="0">
                <a:solidFill>
                  <a:srgbClr val="FF0000"/>
                </a:solidFill>
                <a:ea typeface="新細明體" pitchFamily="18" charset="-120"/>
              </a:rPr>
              <a:t>contain instructions on how the sound should be created</a:t>
            </a:r>
          </a:p>
          <a:p>
            <a:pPr lvl="2" eaLnBrk="1" hangingPunct="1"/>
            <a:r>
              <a:rPr lang="en-US" altLang="zh-TW" dirty="0" smtClean="0">
                <a:ea typeface="新細明體" pitchFamily="18" charset="-120"/>
              </a:rPr>
              <a:t>Information includes the pitch of a musical note, note-on time, note-off time, note volume, the type of the instrument</a:t>
            </a:r>
          </a:p>
          <a:p>
            <a:pPr lvl="2" eaLnBrk="1" hangingPunct="1"/>
            <a:r>
              <a:rPr lang="en-US" altLang="zh-TW" dirty="0" smtClean="0">
                <a:ea typeface="新細明體" pitchFamily="18" charset="-120"/>
              </a:rPr>
              <a:t>Most </a:t>
            </a:r>
            <a:r>
              <a:rPr lang="en-US" altLang="zh-TW" u="sng" dirty="0" smtClean="0">
                <a:ea typeface="新細明體" pitchFamily="18" charset="-120"/>
              </a:rPr>
              <a:t>sound cards</a:t>
            </a:r>
            <a:r>
              <a:rPr lang="en-US" altLang="zh-TW" dirty="0" smtClean="0">
                <a:ea typeface="新細明體" pitchFamily="18" charset="-120"/>
              </a:rPr>
              <a:t> are equipped to generate music from MIDI files</a:t>
            </a:r>
          </a:p>
          <a:p>
            <a:pPr lvl="1" eaLnBrk="1" hangingPunct="1"/>
            <a:endParaRPr lang="en-US" altLang="zh-TW" dirty="0" smtClean="0">
              <a:ea typeface="新細明體" pitchFamily="18" charset="-120"/>
            </a:endParaRPr>
          </a:p>
          <a:p>
            <a:pPr lvl="1" eaLnBrk="1" hangingPunct="1"/>
            <a:r>
              <a:rPr lang="en-US" altLang="zh-TW" dirty="0" smtClean="0">
                <a:ea typeface="新細明體" pitchFamily="18" charset="-120"/>
              </a:rPr>
              <a:t>Advantage</a:t>
            </a:r>
          </a:p>
          <a:p>
            <a:pPr lvl="2" eaLnBrk="1" hangingPunct="1"/>
            <a:r>
              <a:rPr lang="en-US" altLang="zh-TW" dirty="0" smtClean="0">
                <a:ea typeface="新細明體" pitchFamily="18" charset="-120"/>
              </a:rPr>
              <a:t> MIDI files are very small </a:t>
            </a:r>
          </a:p>
          <a:p>
            <a:pPr lvl="1" eaLnBrk="1" hangingPunct="1"/>
            <a:r>
              <a:rPr lang="en-US" altLang="zh-TW" dirty="0" smtClean="0">
                <a:ea typeface="新細明體" pitchFamily="18" charset="-120"/>
              </a:rPr>
              <a:t>Disadvantage</a:t>
            </a:r>
          </a:p>
          <a:p>
            <a:pPr lvl="2" eaLnBrk="1" hangingPunct="1"/>
            <a:r>
              <a:rPr lang="en-US" altLang="zh-TW" dirty="0" smtClean="0">
                <a:ea typeface="新細明體" pitchFamily="18" charset="-120"/>
              </a:rPr>
              <a:t> Does not produce high quality “real” sound</a:t>
            </a:r>
          </a:p>
          <a:p>
            <a:pPr lvl="2" eaLnBrk="1" hangingPunct="1"/>
            <a:endParaRPr lang="zh-TW" altLang="en-US" dirty="0" smtClean="0">
              <a:ea typeface="新細明體" pitchFamily="18" charset="-120"/>
            </a:endParaRPr>
          </a:p>
        </p:txBody>
      </p:sp>
      <p:sp>
        <p:nvSpPr>
          <p:cNvPr id="6" name="Date Placeholder 3"/>
          <p:cNvSpPr>
            <a:spLocks noGrp="1"/>
          </p:cNvSpPr>
          <p:nvPr>
            <p:ph type="dt" sz="quarter" idx="2"/>
          </p:nvPr>
        </p:nvSpPr>
        <p:spPr>
          <a:xfrm>
            <a:off x="829320" y="6248400"/>
            <a:ext cx="3022600" cy="457200"/>
          </a:xfrm>
        </p:spPr>
        <p:txBody>
          <a:bodyPr/>
          <a:lstStyle/>
          <a:p>
            <a:pPr>
              <a:defRPr/>
            </a:pPr>
            <a:r>
              <a:rPr lang="en-US" altLang="zh-TW" dirty="0"/>
              <a:t>    </a:t>
            </a:r>
            <a:r>
              <a:rPr lang="en-US" altLang="zh-TW" dirty="0" smtClean="0">
                <a:solidFill>
                  <a:srgbClr val="FF0066"/>
                </a:solidFill>
              </a:rPr>
              <a:t>Jean Wang / CS1102 </a:t>
            </a:r>
            <a:r>
              <a:rPr lang="en-US" altLang="zh-TW" dirty="0">
                <a:solidFill>
                  <a:srgbClr val="FF0066"/>
                </a:solidFill>
              </a:rPr>
              <a:t>- Lec07</a:t>
            </a:r>
            <a:endParaRPr lang="en-US" altLang="zh-TW" dirty="0">
              <a:solidFill>
                <a:schemeClr val="accent2"/>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p:txBody>
          <a:bodyPr/>
          <a:lstStyle/>
          <a:p>
            <a:pPr eaLnBrk="1" hangingPunct="1"/>
            <a:r>
              <a:rPr lang="en-US" altLang="zh-TW" smtClean="0">
                <a:ea typeface="新細明體" pitchFamily="18" charset="-120"/>
              </a:rPr>
              <a:t>Lec07 - Digital Media</a:t>
            </a:r>
            <a:br>
              <a:rPr lang="en-US" altLang="zh-TW" smtClean="0">
                <a:ea typeface="新細明體" pitchFamily="18" charset="-120"/>
              </a:rPr>
            </a:br>
            <a:r>
              <a:rPr lang="en-US" altLang="zh-TW" smtClean="0">
                <a:ea typeface="新細明體" pitchFamily="18" charset="-120"/>
              </a:rPr>
              <a:t>- Digital Graphics</a:t>
            </a:r>
          </a:p>
        </p:txBody>
      </p:sp>
      <p:sp>
        <p:nvSpPr>
          <p:cNvPr id="29699" name="Rectangle 3"/>
          <p:cNvSpPr>
            <a:spLocks noGrp="1" noChangeArrowheads="1"/>
          </p:cNvSpPr>
          <p:nvPr>
            <p:ph type="subTitle" idx="1"/>
          </p:nvPr>
        </p:nvSpPr>
        <p:spPr/>
        <p:txBody>
          <a:bodyPr/>
          <a:lstStyle/>
          <a:p>
            <a:pPr eaLnBrk="1" hangingPunct="1"/>
            <a:endParaRPr lang="zh-TW" altLang="en-US" smtClean="0">
              <a:ea typeface="新細明體" pitchFamily="18" charset="-12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4"/>
          <p:cNvSpPr>
            <a:spLocks noGrp="1"/>
          </p:cNvSpPr>
          <p:nvPr>
            <p:ph type="sldNum" sz="quarter" idx="11"/>
          </p:nvPr>
        </p:nvSpPr>
        <p:spPr/>
        <p:txBody>
          <a:bodyPr/>
          <a:lstStyle/>
          <a:p>
            <a:pPr>
              <a:defRPr/>
            </a:pPr>
            <a:fld id="{4A3EBD81-744C-4097-828F-6437CEA9CF0C}" type="slidenum">
              <a:rPr lang="zh-TW" altLang="en-US"/>
              <a:pPr>
                <a:defRPr/>
              </a:pPr>
              <a:t>15</a:t>
            </a:fld>
            <a:r>
              <a:rPr lang="en-US" altLang="zh-TW"/>
              <a:t> </a:t>
            </a:r>
          </a:p>
        </p:txBody>
      </p:sp>
      <p:sp>
        <p:nvSpPr>
          <p:cNvPr id="30723" name="Rectangle 2"/>
          <p:cNvSpPr>
            <a:spLocks noGrp="1" noChangeArrowheads="1"/>
          </p:cNvSpPr>
          <p:nvPr>
            <p:ph type="title"/>
          </p:nvPr>
        </p:nvSpPr>
        <p:spPr/>
        <p:txBody>
          <a:bodyPr/>
          <a:lstStyle/>
          <a:p>
            <a:pPr eaLnBrk="1" hangingPunct="1"/>
            <a:r>
              <a:rPr lang="en-US" altLang="zh-TW" smtClean="0">
                <a:ea typeface="新細明體" pitchFamily="18" charset="-120"/>
              </a:rPr>
              <a:t>Bitmap Image</a:t>
            </a:r>
          </a:p>
        </p:txBody>
      </p:sp>
      <p:sp>
        <p:nvSpPr>
          <p:cNvPr id="30724" name="Rectangle 3"/>
          <p:cNvSpPr>
            <a:spLocks noGrp="1" noChangeArrowheads="1"/>
          </p:cNvSpPr>
          <p:nvPr>
            <p:ph type="body" idx="1"/>
          </p:nvPr>
        </p:nvSpPr>
        <p:spPr/>
        <p:txBody>
          <a:bodyPr/>
          <a:lstStyle/>
          <a:p>
            <a:pPr eaLnBrk="1" hangingPunct="1"/>
            <a:r>
              <a:rPr lang="en-US" altLang="zh-TW" i="1" dirty="0" smtClean="0">
                <a:solidFill>
                  <a:srgbClr val="FF0066"/>
                </a:solidFill>
                <a:ea typeface="新細明體" pitchFamily="18" charset="-120"/>
              </a:rPr>
              <a:t>Bitmap</a:t>
            </a:r>
            <a:r>
              <a:rPr lang="en-US" altLang="zh-TW" dirty="0" smtClean="0">
                <a:ea typeface="新細明體" pitchFamily="18" charset="-120"/>
              </a:rPr>
              <a:t> image (also called </a:t>
            </a:r>
            <a:r>
              <a:rPr lang="en-US" altLang="zh-TW" i="1" dirty="0" smtClean="0">
                <a:solidFill>
                  <a:srgbClr val="FF0066"/>
                </a:solidFill>
                <a:ea typeface="新細明體" pitchFamily="18" charset="-120"/>
              </a:rPr>
              <a:t>raster image</a:t>
            </a:r>
            <a:r>
              <a:rPr lang="en-US" altLang="zh-TW" dirty="0" smtClean="0">
                <a:solidFill>
                  <a:schemeClr val="accent4"/>
                </a:solidFill>
                <a:ea typeface="新細明體" pitchFamily="18" charset="-120"/>
              </a:rPr>
              <a:t>)</a:t>
            </a:r>
          </a:p>
          <a:p>
            <a:pPr lvl="1" eaLnBrk="1" hangingPunct="1"/>
            <a:r>
              <a:rPr lang="en-US" altLang="zh-TW" dirty="0" smtClean="0">
                <a:ea typeface="新細明體" pitchFamily="18" charset="-120"/>
              </a:rPr>
              <a:t>Images are digitized/sampled by </a:t>
            </a:r>
            <a:r>
              <a:rPr lang="en-US" altLang="zh-TW" u="sng" dirty="0" smtClean="0">
                <a:ea typeface="新細明體" pitchFamily="18" charset="-120"/>
              </a:rPr>
              <a:t>a grid of dots, </a:t>
            </a:r>
            <a:r>
              <a:rPr lang="en-US" altLang="zh-TW" dirty="0" smtClean="0">
                <a:ea typeface="新細明體" pitchFamily="18" charset="-120"/>
              </a:rPr>
              <a:t>each dot is called a </a:t>
            </a:r>
            <a:r>
              <a:rPr lang="en-US" altLang="zh-TW" i="1" dirty="0" smtClean="0">
                <a:solidFill>
                  <a:schemeClr val="accent2"/>
                </a:solidFill>
                <a:ea typeface="新細明體" pitchFamily="18" charset="-120"/>
              </a:rPr>
              <a:t>pixel</a:t>
            </a:r>
          </a:p>
          <a:p>
            <a:pPr lvl="1" eaLnBrk="1" hangingPunct="1"/>
            <a:r>
              <a:rPr lang="en-US" altLang="zh-TW" dirty="0" smtClean="0">
                <a:ea typeface="新細明體" pitchFamily="18" charset="-120"/>
              </a:rPr>
              <a:t>Each pixel is assigned a binary </a:t>
            </a:r>
            <a:r>
              <a:rPr lang="en-US" altLang="zh-TW" i="1" dirty="0" smtClean="0">
                <a:solidFill>
                  <a:schemeClr val="accent2"/>
                </a:solidFill>
                <a:ea typeface="新細明體" pitchFamily="18" charset="-120"/>
              </a:rPr>
              <a:t>color value</a:t>
            </a:r>
          </a:p>
          <a:p>
            <a:pPr lvl="2" eaLnBrk="1" hangingPunct="1"/>
            <a:r>
              <a:rPr lang="en-US" altLang="zh-TW" i="1" dirty="0" smtClean="0">
                <a:solidFill>
                  <a:schemeClr val="accent2"/>
                </a:solidFill>
                <a:ea typeface="新細明體" pitchFamily="18" charset="-120"/>
              </a:rPr>
              <a:t>Resolution </a:t>
            </a:r>
            <a:r>
              <a:rPr lang="en-US" altLang="zh-TW" dirty="0" smtClean="0">
                <a:ea typeface="新細明體" pitchFamily="18" charset="-120"/>
              </a:rPr>
              <a:t>:</a:t>
            </a:r>
            <a:r>
              <a:rPr lang="en-US" altLang="zh-TW" i="1" dirty="0" smtClean="0">
                <a:ea typeface="新細明體" pitchFamily="18" charset="-120"/>
              </a:rPr>
              <a:t> </a:t>
            </a:r>
            <a:r>
              <a:rPr lang="en-US" altLang="zh-TW" dirty="0" smtClean="0">
                <a:ea typeface="新細明體" pitchFamily="18" charset="-120"/>
              </a:rPr>
              <a:t>the number of horizontal and vertical pixels</a:t>
            </a:r>
          </a:p>
          <a:p>
            <a:pPr lvl="3" eaLnBrk="1" hangingPunct="1"/>
            <a:r>
              <a:rPr lang="en-US" altLang="zh-TW" dirty="0" smtClean="0">
                <a:ea typeface="新細明體" pitchFamily="18" charset="-120"/>
              </a:rPr>
              <a:t>Bitmaps do not have </a:t>
            </a:r>
            <a:r>
              <a:rPr lang="en-US" altLang="zh-TW" u="sng" dirty="0" smtClean="0">
                <a:ea typeface="新細明體" pitchFamily="18" charset="-120"/>
              </a:rPr>
              <a:t>a fixed physical size</a:t>
            </a:r>
          </a:p>
          <a:p>
            <a:pPr lvl="3" eaLnBrk="1" hangingPunct="1"/>
            <a:r>
              <a:rPr lang="en-US" altLang="zh-TW" u="sng" dirty="0" smtClean="0">
                <a:ea typeface="新細明體" pitchFamily="18" charset="-120"/>
              </a:rPr>
              <a:t>Higher monitor resolution -&gt; smaller image size</a:t>
            </a:r>
            <a:endParaRPr lang="en-US" altLang="zh-TW" i="1" u="sng" dirty="0" smtClean="0">
              <a:solidFill>
                <a:schemeClr val="accent2"/>
              </a:solidFill>
              <a:ea typeface="新細明體" pitchFamily="18" charset="-120"/>
            </a:endParaRPr>
          </a:p>
          <a:p>
            <a:pPr lvl="2" eaLnBrk="1" hangingPunct="1"/>
            <a:r>
              <a:rPr lang="en-US" altLang="zh-TW" i="1" dirty="0" smtClean="0">
                <a:solidFill>
                  <a:schemeClr val="accent2"/>
                </a:solidFill>
                <a:ea typeface="新細明體" pitchFamily="18" charset="-120"/>
              </a:rPr>
              <a:t>Color depth</a:t>
            </a:r>
            <a:r>
              <a:rPr lang="en-US" altLang="zh-TW" dirty="0" smtClean="0">
                <a:solidFill>
                  <a:schemeClr val="accent2"/>
                </a:solidFill>
                <a:ea typeface="新細明體" pitchFamily="18" charset="-120"/>
              </a:rPr>
              <a:t> </a:t>
            </a:r>
            <a:r>
              <a:rPr lang="en-US" altLang="zh-TW" dirty="0" smtClean="0">
                <a:ea typeface="新細明體" pitchFamily="18" charset="-120"/>
              </a:rPr>
              <a:t>: the number of bits to represent the color intensity</a:t>
            </a:r>
            <a:endParaRPr lang="en-US" altLang="zh-TW" i="1" dirty="0" smtClean="0">
              <a:solidFill>
                <a:schemeClr val="accent2"/>
              </a:solidFill>
              <a:ea typeface="新細明體" pitchFamily="18" charset="-120"/>
            </a:endParaRPr>
          </a:p>
          <a:p>
            <a:pPr lvl="3" eaLnBrk="1" hangingPunct="1"/>
            <a:r>
              <a:rPr lang="en-US" altLang="zh-TW" dirty="0" smtClean="0">
                <a:ea typeface="新細明體" pitchFamily="18" charset="-120"/>
              </a:rPr>
              <a:t>Determines the number of colors available for use</a:t>
            </a:r>
          </a:p>
          <a:p>
            <a:pPr lvl="2" eaLnBrk="1" hangingPunct="1"/>
            <a:r>
              <a:rPr lang="en-US" altLang="zh-TW" dirty="0" smtClean="0">
                <a:ea typeface="新細明體" pitchFamily="18" charset="-120"/>
              </a:rPr>
              <a:t>Bitmaps does not scale well; resizing bitmap image will reduce quality</a:t>
            </a:r>
            <a:endParaRPr lang="en-US" altLang="zh-TW" i="1" dirty="0" smtClean="0">
              <a:solidFill>
                <a:schemeClr val="accent2"/>
              </a:solidFill>
              <a:ea typeface="新細明體" pitchFamily="18" charset="-120"/>
            </a:endParaRPr>
          </a:p>
          <a:p>
            <a:pPr lvl="2" eaLnBrk="1" hangingPunct="1">
              <a:buFont typeface="Comic Sans MS" pitchFamily="66" charset="0"/>
              <a:buNone/>
            </a:pPr>
            <a:endParaRPr lang="en-US" altLang="zh-TW" dirty="0" smtClean="0">
              <a:ea typeface="新細明體" pitchFamily="18" charset="-120"/>
            </a:endParaRPr>
          </a:p>
        </p:txBody>
      </p:sp>
      <p:pic>
        <p:nvPicPr>
          <p:cNvPr id="30725" name="Picture 17"/>
          <p:cNvPicPr>
            <a:picLocks noChangeAspect="1" noChangeArrowheads="1"/>
          </p:cNvPicPr>
          <p:nvPr/>
        </p:nvPicPr>
        <p:blipFill>
          <a:blip r:embed="rId3" cstate="print"/>
          <a:srcRect/>
          <a:stretch>
            <a:fillRect/>
          </a:stretch>
        </p:blipFill>
        <p:spPr bwMode="auto">
          <a:xfrm>
            <a:off x="2412057" y="5112940"/>
            <a:ext cx="152400" cy="152400"/>
          </a:xfrm>
          <a:prstGeom prst="rect">
            <a:avLst/>
          </a:prstGeom>
          <a:noFill/>
          <a:ln w="9525">
            <a:noFill/>
            <a:miter lim="800000"/>
            <a:headEnd/>
            <a:tailEnd/>
          </a:ln>
        </p:spPr>
      </p:pic>
      <p:pic>
        <p:nvPicPr>
          <p:cNvPr id="30726" name="Picture 18"/>
          <p:cNvPicPr>
            <a:picLocks noChangeAspect="1" noChangeArrowheads="1"/>
          </p:cNvPicPr>
          <p:nvPr/>
        </p:nvPicPr>
        <p:blipFill>
          <a:blip r:embed="rId3" cstate="print"/>
          <a:srcRect/>
          <a:stretch>
            <a:fillRect/>
          </a:stretch>
        </p:blipFill>
        <p:spPr bwMode="auto">
          <a:xfrm>
            <a:off x="3131195" y="5039915"/>
            <a:ext cx="360362" cy="360363"/>
          </a:xfrm>
          <a:prstGeom prst="rect">
            <a:avLst/>
          </a:prstGeom>
          <a:noFill/>
          <a:ln w="9525">
            <a:noFill/>
            <a:miter lim="800000"/>
            <a:headEnd/>
            <a:tailEnd/>
          </a:ln>
        </p:spPr>
      </p:pic>
      <p:pic>
        <p:nvPicPr>
          <p:cNvPr id="30727" name="Picture 19"/>
          <p:cNvPicPr>
            <a:picLocks noChangeAspect="1" noChangeArrowheads="1"/>
          </p:cNvPicPr>
          <p:nvPr/>
        </p:nvPicPr>
        <p:blipFill>
          <a:blip r:embed="rId3" cstate="print"/>
          <a:srcRect/>
          <a:stretch>
            <a:fillRect/>
          </a:stretch>
        </p:blipFill>
        <p:spPr bwMode="auto">
          <a:xfrm>
            <a:off x="4067820" y="4968478"/>
            <a:ext cx="647700" cy="647700"/>
          </a:xfrm>
          <a:prstGeom prst="rect">
            <a:avLst/>
          </a:prstGeom>
          <a:noFill/>
          <a:ln w="9525">
            <a:noFill/>
            <a:miter lim="800000"/>
            <a:headEnd/>
            <a:tailEnd/>
          </a:ln>
        </p:spPr>
      </p:pic>
      <p:pic>
        <p:nvPicPr>
          <p:cNvPr id="30728" name="Picture 20"/>
          <p:cNvPicPr>
            <a:picLocks noChangeAspect="1" noChangeArrowheads="1"/>
          </p:cNvPicPr>
          <p:nvPr/>
        </p:nvPicPr>
        <p:blipFill>
          <a:blip r:embed="rId3" cstate="print"/>
          <a:srcRect/>
          <a:stretch>
            <a:fillRect/>
          </a:stretch>
        </p:blipFill>
        <p:spPr bwMode="auto">
          <a:xfrm>
            <a:off x="5220345" y="4752578"/>
            <a:ext cx="1079500" cy="1079500"/>
          </a:xfrm>
          <a:prstGeom prst="rect">
            <a:avLst/>
          </a:prstGeom>
          <a:noFill/>
          <a:ln w="9525">
            <a:noFill/>
            <a:miter lim="800000"/>
            <a:headEnd/>
            <a:tailEnd/>
          </a:ln>
        </p:spPr>
      </p:pic>
      <p:pic>
        <p:nvPicPr>
          <p:cNvPr id="30729" name="Picture 21"/>
          <p:cNvPicPr>
            <a:picLocks noChangeAspect="1" noChangeArrowheads="1"/>
          </p:cNvPicPr>
          <p:nvPr/>
        </p:nvPicPr>
        <p:blipFill>
          <a:blip r:embed="rId3" cstate="print"/>
          <a:srcRect/>
          <a:stretch>
            <a:fillRect/>
          </a:stretch>
        </p:blipFill>
        <p:spPr bwMode="auto">
          <a:xfrm>
            <a:off x="6804670" y="4581128"/>
            <a:ext cx="1655762" cy="1655762"/>
          </a:xfrm>
          <a:prstGeom prst="rect">
            <a:avLst/>
          </a:prstGeom>
          <a:noFill/>
          <a:ln w="9525">
            <a:noFill/>
            <a:miter lim="800000"/>
            <a:headEnd/>
            <a:tailEnd/>
          </a:ln>
        </p:spPr>
      </p:pic>
      <p:pic>
        <p:nvPicPr>
          <p:cNvPr id="30730" name="Picture 24"/>
          <p:cNvPicPr>
            <a:picLocks noChangeAspect="1" noChangeArrowheads="1"/>
          </p:cNvPicPr>
          <p:nvPr/>
        </p:nvPicPr>
        <p:blipFill>
          <a:blip r:embed="rId4" cstate="print"/>
          <a:srcRect/>
          <a:stretch>
            <a:fillRect/>
          </a:stretch>
        </p:blipFill>
        <p:spPr bwMode="auto">
          <a:xfrm>
            <a:off x="1043632" y="4725590"/>
            <a:ext cx="1008063" cy="1008063"/>
          </a:xfrm>
          <a:prstGeom prst="rect">
            <a:avLst/>
          </a:prstGeom>
          <a:noFill/>
          <a:ln w="9525">
            <a:noFill/>
            <a:miter lim="800000"/>
            <a:headEnd/>
            <a:tailEnd/>
          </a:ln>
        </p:spPr>
      </p:pic>
      <p:sp>
        <p:nvSpPr>
          <p:cNvPr id="12" name="Date Placeholder 3"/>
          <p:cNvSpPr>
            <a:spLocks noGrp="1"/>
          </p:cNvSpPr>
          <p:nvPr>
            <p:ph type="dt" sz="quarter" idx="2"/>
          </p:nvPr>
        </p:nvSpPr>
        <p:spPr>
          <a:xfrm>
            <a:off x="829320" y="6248400"/>
            <a:ext cx="3022600" cy="457200"/>
          </a:xfrm>
        </p:spPr>
        <p:txBody>
          <a:bodyPr/>
          <a:lstStyle/>
          <a:p>
            <a:pPr>
              <a:defRPr/>
            </a:pPr>
            <a:r>
              <a:rPr lang="en-US" altLang="zh-TW" dirty="0"/>
              <a:t>    </a:t>
            </a:r>
            <a:r>
              <a:rPr lang="en-US" altLang="zh-TW" dirty="0" smtClean="0">
                <a:solidFill>
                  <a:srgbClr val="FF0066"/>
                </a:solidFill>
              </a:rPr>
              <a:t>Jean Wang / CS1102 </a:t>
            </a:r>
            <a:r>
              <a:rPr lang="en-US" altLang="zh-TW" dirty="0">
                <a:solidFill>
                  <a:srgbClr val="FF0066"/>
                </a:solidFill>
              </a:rPr>
              <a:t>- Lec07</a:t>
            </a:r>
            <a:endParaRPr lang="en-US" altLang="zh-TW" dirty="0">
              <a:solidFill>
                <a:schemeClr val="accent2"/>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quarter" idx="2"/>
          </p:nvPr>
        </p:nvSpPr>
        <p:spPr>
          <a:xfrm>
            <a:off x="829320" y="6248400"/>
            <a:ext cx="3022600" cy="457200"/>
          </a:xfrm>
        </p:spPr>
        <p:txBody>
          <a:bodyPr/>
          <a:lstStyle/>
          <a:p>
            <a:pPr>
              <a:defRPr/>
            </a:pPr>
            <a:r>
              <a:rPr lang="en-US" altLang="zh-TW" dirty="0"/>
              <a:t>    </a:t>
            </a:r>
            <a:r>
              <a:rPr lang="en-US" altLang="zh-TW" dirty="0" smtClean="0">
                <a:solidFill>
                  <a:srgbClr val="FF0066"/>
                </a:solidFill>
              </a:rPr>
              <a:t>Jean Wang / CS1102 </a:t>
            </a:r>
            <a:r>
              <a:rPr lang="en-US" altLang="zh-TW" dirty="0">
                <a:solidFill>
                  <a:srgbClr val="FF0066"/>
                </a:solidFill>
              </a:rPr>
              <a:t>- Lec07</a:t>
            </a:r>
            <a:endParaRPr lang="en-US" altLang="zh-TW" dirty="0">
              <a:solidFill>
                <a:schemeClr val="accent2"/>
              </a:solidFill>
            </a:endParaRPr>
          </a:p>
        </p:txBody>
      </p:sp>
      <p:sp>
        <p:nvSpPr>
          <p:cNvPr id="7" name="Slide Number Placeholder 4"/>
          <p:cNvSpPr>
            <a:spLocks noGrp="1"/>
          </p:cNvSpPr>
          <p:nvPr>
            <p:ph type="sldNum" sz="quarter" idx="11"/>
          </p:nvPr>
        </p:nvSpPr>
        <p:spPr/>
        <p:txBody>
          <a:bodyPr/>
          <a:lstStyle/>
          <a:p>
            <a:pPr>
              <a:defRPr/>
            </a:pPr>
            <a:fld id="{AF852D36-DAF3-45A9-870B-343C1F7B3A67}" type="slidenum">
              <a:rPr lang="zh-TW" altLang="en-US"/>
              <a:pPr>
                <a:defRPr/>
              </a:pPr>
              <a:t>16</a:t>
            </a:fld>
            <a:r>
              <a:rPr lang="en-US" altLang="zh-TW"/>
              <a:t> </a:t>
            </a:r>
          </a:p>
        </p:txBody>
      </p:sp>
      <p:sp>
        <p:nvSpPr>
          <p:cNvPr id="31748" name="Rectangle 2"/>
          <p:cNvSpPr>
            <a:spLocks noGrp="1" noChangeArrowheads="1"/>
          </p:cNvSpPr>
          <p:nvPr>
            <p:ph type="title"/>
          </p:nvPr>
        </p:nvSpPr>
        <p:spPr/>
        <p:txBody>
          <a:bodyPr/>
          <a:lstStyle/>
          <a:p>
            <a:pPr eaLnBrk="1" hangingPunct="1"/>
            <a:r>
              <a:rPr lang="en-US" altLang="zh-TW" smtClean="0">
                <a:ea typeface="新細明體" pitchFamily="18" charset="-120"/>
              </a:rPr>
              <a:t>Color Depth</a:t>
            </a:r>
          </a:p>
        </p:txBody>
      </p:sp>
      <p:sp>
        <p:nvSpPr>
          <p:cNvPr id="31749" name="Rectangle 3"/>
          <p:cNvSpPr>
            <a:spLocks noGrp="1" noChangeArrowheads="1"/>
          </p:cNvSpPr>
          <p:nvPr>
            <p:ph type="body" idx="1"/>
          </p:nvPr>
        </p:nvSpPr>
        <p:spPr/>
        <p:txBody>
          <a:bodyPr/>
          <a:lstStyle/>
          <a:p>
            <a:pPr eaLnBrk="1" hangingPunct="1"/>
            <a:r>
              <a:rPr lang="en-US" altLang="zh-TW" b="1" i="1" u="sng" dirty="0" smtClean="0">
                <a:solidFill>
                  <a:srgbClr val="FF0000"/>
                </a:solidFill>
                <a:ea typeface="新細明體" pitchFamily="18" charset="-120"/>
              </a:rPr>
              <a:t>R</a:t>
            </a:r>
            <a:r>
              <a:rPr lang="en-US" altLang="zh-TW" b="1" i="1" u="sng" dirty="0" smtClean="0">
                <a:solidFill>
                  <a:srgbClr val="00FF00"/>
                </a:solidFill>
                <a:ea typeface="新細明體" pitchFamily="18" charset="-120"/>
              </a:rPr>
              <a:t>G</a:t>
            </a:r>
            <a:r>
              <a:rPr lang="en-US" altLang="zh-TW" b="1" i="1" u="sng" dirty="0" smtClean="0">
                <a:solidFill>
                  <a:schemeClr val="accent2"/>
                </a:solidFill>
                <a:ea typeface="新細明體" pitchFamily="18" charset="-120"/>
              </a:rPr>
              <a:t>B</a:t>
            </a:r>
            <a:r>
              <a:rPr lang="en-US" altLang="zh-TW" b="1" i="1" u="sng" dirty="0" smtClean="0">
                <a:ea typeface="新細明體" pitchFamily="18" charset="-120"/>
              </a:rPr>
              <a:t> </a:t>
            </a:r>
            <a:r>
              <a:rPr lang="en-US" altLang="zh-TW" i="1" u="sng" dirty="0" smtClean="0">
                <a:ea typeface="新細明體" pitchFamily="18" charset="-120"/>
              </a:rPr>
              <a:t>representation</a:t>
            </a:r>
          </a:p>
          <a:p>
            <a:pPr lvl="1" eaLnBrk="1" hangingPunct="1"/>
            <a:r>
              <a:rPr lang="en-US" altLang="zh-TW" dirty="0" smtClean="0">
                <a:ea typeface="新細明體" pitchFamily="18" charset="-120"/>
              </a:rPr>
              <a:t>Color is commonly represented according to the proportions of red, green and blue that constitutes the color</a:t>
            </a:r>
          </a:p>
          <a:p>
            <a:pPr lvl="2" eaLnBrk="1" hangingPunct="1"/>
            <a:r>
              <a:rPr lang="en-US" altLang="zh-TW" i="1" dirty="0" smtClean="0">
                <a:ea typeface="新細明體" pitchFamily="18" charset="-120"/>
              </a:rPr>
              <a:t>True color</a:t>
            </a:r>
            <a:r>
              <a:rPr lang="en-US" altLang="zh-TW" dirty="0" smtClean="0">
                <a:ea typeface="新細明體" pitchFamily="18" charset="-120"/>
              </a:rPr>
              <a:t> (24-bit for </a:t>
            </a:r>
            <a:r>
              <a:rPr lang="en-US" altLang="zh-TW" i="1" dirty="0" smtClean="0">
                <a:solidFill>
                  <a:srgbClr val="FF0066"/>
                </a:solidFill>
                <a:ea typeface="新細明體" pitchFamily="18" charset="-120"/>
              </a:rPr>
              <a:t>RGB</a:t>
            </a:r>
            <a:r>
              <a:rPr lang="en-US" altLang="zh-TW" dirty="0" smtClean="0">
                <a:ea typeface="新細明體" pitchFamily="18" charset="-120"/>
              </a:rPr>
              <a:t>)</a:t>
            </a:r>
          </a:p>
          <a:p>
            <a:pPr lvl="2" eaLnBrk="1" hangingPunct="1"/>
            <a:r>
              <a:rPr lang="en-US" altLang="zh-TW" dirty="0" smtClean="0">
                <a:ea typeface="新細明體" pitchFamily="18" charset="-120"/>
              </a:rPr>
              <a:t>32-bit for </a:t>
            </a:r>
            <a:r>
              <a:rPr lang="en-US" altLang="zh-TW" i="1" dirty="0" smtClean="0">
                <a:solidFill>
                  <a:srgbClr val="FF0066"/>
                </a:solidFill>
                <a:ea typeface="新細明體" pitchFamily="18" charset="-120"/>
              </a:rPr>
              <a:t>RGBA</a:t>
            </a:r>
            <a:r>
              <a:rPr lang="en-US" altLang="zh-TW" dirty="0" smtClean="0">
                <a:ea typeface="新細明體" pitchFamily="18" charset="-120"/>
              </a:rPr>
              <a:t> (A stands for </a:t>
            </a:r>
            <a:r>
              <a:rPr lang="en-US" altLang="zh-TW" i="1" dirty="0" smtClean="0">
                <a:solidFill>
                  <a:schemeClr val="accent2"/>
                </a:solidFill>
                <a:ea typeface="新細明體" pitchFamily="18" charset="-120"/>
              </a:rPr>
              <a:t>Alpha</a:t>
            </a:r>
            <a:r>
              <a:rPr lang="en-US" altLang="zh-TW" dirty="0" smtClean="0">
                <a:ea typeface="新細明體" pitchFamily="18" charset="-120"/>
              </a:rPr>
              <a:t>, used to create transparency effect)</a:t>
            </a:r>
          </a:p>
          <a:p>
            <a:pPr lvl="1" eaLnBrk="1" hangingPunct="1"/>
            <a:r>
              <a:rPr lang="en-US" altLang="zh-TW" dirty="0" smtClean="0">
                <a:ea typeface="新細明體" pitchFamily="18" charset="-120"/>
              </a:rPr>
              <a:t>The colors used in web pages are based on RGB, often written in hexadecimal values</a:t>
            </a:r>
          </a:p>
          <a:p>
            <a:pPr lvl="2" eaLnBrk="1" hangingPunct="1"/>
            <a:r>
              <a:rPr lang="en-US" altLang="zh-TW" dirty="0" smtClean="0">
                <a:ea typeface="新細明體" pitchFamily="18" charset="-120"/>
              </a:rPr>
              <a:t>E.g., &lt;body </a:t>
            </a:r>
            <a:r>
              <a:rPr lang="en-US" altLang="zh-TW" dirty="0" err="1" smtClean="0">
                <a:ea typeface="新細明體" pitchFamily="18" charset="-120"/>
              </a:rPr>
              <a:t>bgcolor</a:t>
            </a:r>
            <a:r>
              <a:rPr lang="en-US" altLang="zh-TW" dirty="0" smtClean="0">
                <a:ea typeface="新細明體" pitchFamily="18" charset="-120"/>
              </a:rPr>
              <a:t> = “#0F69F3”&gt; </a:t>
            </a:r>
          </a:p>
          <a:p>
            <a:pPr lvl="3" eaLnBrk="1" hangingPunct="1"/>
            <a:r>
              <a:rPr lang="en-US" altLang="zh-TW" dirty="0" smtClean="0">
                <a:ea typeface="新細明體" pitchFamily="18" charset="-120"/>
              </a:rPr>
              <a:t>The intensity of colors are: Red = 0F</a:t>
            </a:r>
            <a:r>
              <a:rPr lang="en-US" altLang="zh-CN" baseline="-30000" dirty="0" smtClean="0">
                <a:latin typeface="Times New Roman" pitchFamily="18" charset="0"/>
                <a:ea typeface="SimSun" pitchFamily="2" charset="-122"/>
                <a:cs typeface="Times New Roman" pitchFamily="18" charset="0"/>
              </a:rPr>
              <a:t>16</a:t>
            </a:r>
            <a:r>
              <a:rPr lang="en-US" altLang="zh-TW" dirty="0" smtClean="0">
                <a:ea typeface="新細明體" pitchFamily="18" charset="-120"/>
              </a:rPr>
              <a:t>, Green = 69</a:t>
            </a:r>
            <a:r>
              <a:rPr lang="en-US" altLang="zh-CN" baseline="-30000" dirty="0" smtClean="0">
                <a:latin typeface="Times New Roman" pitchFamily="18" charset="0"/>
                <a:ea typeface="SimSun" pitchFamily="2" charset="-122"/>
              </a:rPr>
              <a:t>16</a:t>
            </a:r>
            <a:r>
              <a:rPr lang="en-US" altLang="zh-TW" dirty="0" smtClean="0">
                <a:ea typeface="新細明體" pitchFamily="18" charset="-120"/>
              </a:rPr>
              <a:t>, Blue = F3</a:t>
            </a:r>
            <a:r>
              <a:rPr lang="en-US" altLang="zh-CN" baseline="-30000" dirty="0" smtClean="0">
                <a:latin typeface="Times New Roman" pitchFamily="18" charset="0"/>
                <a:ea typeface="SimSun" pitchFamily="2" charset="-122"/>
              </a:rPr>
              <a:t>16</a:t>
            </a:r>
            <a:endParaRPr lang="en-US" altLang="zh-TW" dirty="0" smtClean="0">
              <a:ea typeface="新細明體" pitchFamily="18" charset="-120"/>
            </a:endParaRPr>
          </a:p>
          <a:p>
            <a:pPr lvl="2" eaLnBrk="1" hangingPunct="1"/>
            <a:r>
              <a:rPr lang="en-US" altLang="zh-TW" dirty="0" smtClean="0">
                <a:ea typeface="新細明體" pitchFamily="18" charset="-120"/>
              </a:rPr>
              <a:t>#000000 is black; #</a:t>
            </a:r>
            <a:r>
              <a:rPr lang="en-US" altLang="zh-TW" dirty="0" err="1" smtClean="0">
                <a:ea typeface="新細明體" pitchFamily="18" charset="-120"/>
              </a:rPr>
              <a:t>ffffff</a:t>
            </a:r>
            <a:r>
              <a:rPr lang="en-US" altLang="zh-TW" dirty="0" smtClean="0">
                <a:ea typeface="新細明體" pitchFamily="18" charset="-120"/>
              </a:rPr>
              <a:t> is white; gray colors have equal RGB values</a:t>
            </a:r>
          </a:p>
          <a:p>
            <a:pPr eaLnBrk="1" hangingPunct="1"/>
            <a:endParaRPr lang="en-US" altLang="zh-TW" i="1" u="sng" dirty="0" smtClean="0">
              <a:ea typeface="新細明體" pitchFamily="18" charset="-120"/>
            </a:endParaRPr>
          </a:p>
          <a:p>
            <a:pPr eaLnBrk="1" hangingPunct="1"/>
            <a:endParaRPr lang="zh-TW" altLang="en-US" dirty="0" smtClean="0">
              <a:ea typeface="新細明體" pitchFamily="18" charset="-120"/>
            </a:endParaRPr>
          </a:p>
        </p:txBody>
      </p:sp>
      <p:pic>
        <p:nvPicPr>
          <p:cNvPr id="31750" name="Picture 6"/>
          <p:cNvPicPr>
            <a:picLocks noChangeAspect="1" noChangeArrowheads="1"/>
          </p:cNvPicPr>
          <p:nvPr/>
        </p:nvPicPr>
        <p:blipFill>
          <a:blip r:embed="rId3" cstate="print"/>
          <a:srcRect/>
          <a:stretch>
            <a:fillRect/>
          </a:stretch>
        </p:blipFill>
        <p:spPr bwMode="auto">
          <a:xfrm>
            <a:off x="5076056" y="4581128"/>
            <a:ext cx="2087563" cy="1825625"/>
          </a:xfrm>
          <a:prstGeom prst="rect">
            <a:avLst/>
          </a:prstGeom>
          <a:noFill/>
          <a:ln w="9525">
            <a:noFill/>
            <a:miter lim="800000"/>
            <a:headEnd/>
            <a:tailEnd/>
          </a:ln>
        </p:spPr>
      </p:pic>
      <p:pic>
        <p:nvPicPr>
          <p:cNvPr id="31751" name="Picture 12" descr="180px-Hue_alpha">
            <a:hlinkClick r:id="rId4" tooltip="Example image demonstrating hue and alpha channels"/>
          </p:cNvPr>
          <p:cNvPicPr>
            <a:picLocks noChangeAspect="1" noChangeArrowheads="1"/>
          </p:cNvPicPr>
          <p:nvPr/>
        </p:nvPicPr>
        <p:blipFill>
          <a:blip r:embed="rId5" cstate="print"/>
          <a:srcRect/>
          <a:stretch>
            <a:fillRect/>
          </a:stretch>
        </p:blipFill>
        <p:spPr bwMode="auto">
          <a:xfrm>
            <a:off x="2771775" y="4581128"/>
            <a:ext cx="1714500" cy="1714500"/>
          </a:xfrm>
          <a:prstGeom prst="rect">
            <a:avLst/>
          </a:prstGeom>
          <a:noFill/>
          <a:ln w="9525">
            <a:noFill/>
            <a:miter lim="800000"/>
            <a:headEnd/>
            <a:tailEnd/>
          </a:ln>
        </p:spPr>
      </p:pic>
      <p:sp>
        <p:nvSpPr>
          <p:cNvPr id="2" name="TextBox 1"/>
          <p:cNvSpPr txBox="1"/>
          <p:nvPr/>
        </p:nvSpPr>
        <p:spPr>
          <a:xfrm>
            <a:off x="7163619" y="5661248"/>
            <a:ext cx="1368821" cy="646331"/>
          </a:xfrm>
          <a:prstGeom prst="rect">
            <a:avLst/>
          </a:prstGeom>
          <a:noFill/>
        </p:spPr>
        <p:txBody>
          <a:bodyPr wrap="square" rtlCol="0">
            <a:spAutoFit/>
          </a:bodyPr>
          <a:lstStyle/>
          <a:p>
            <a:r>
              <a:rPr lang="en-US" sz="1800" dirty="0" smtClean="0"/>
              <a:t>CMYK color printer</a:t>
            </a:r>
            <a:endParaRPr lang="en-US" sz="18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3"/>
          <p:cNvSpPr>
            <a:spLocks noGrp="1"/>
          </p:cNvSpPr>
          <p:nvPr>
            <p:ph type="dt" sz="quarter" idx="2"/>
          </p:nvPr>
        </p:nvSpPr>
        <p:spPr>
          <a:xfrm>
            <a:off x="829320" y="6248400"/>
            <a:ext cx="3022600" cy="457200"/>
          </a:xfrm>
        </p:spPr>
        <p:txBody>
          <a:bodyPr/>
          <a:lstStyle/>
          <a:p>
            <a:pPr>
              <a:defRPr/>
            </a:pPr>
            <a:r>
              <a:rPr lang="en-US" altLang="zh-TW" dirty="0"/>
              <a:t>    </a:t>
            </a:r>
            <a:r>
              <a:rPr lang="en-US" altLang="zh-TW" dirty="0" smtClean="0">
                <a:solidFill>
                  <a:srgbClr val="FF0066"/>
                </a:solidFill>
              </a:rPr>
              <a:t>Jean Wang / CS1102 </a:t>
            </a:r>
            <a:r>
              <a:rPr lang="en-US" altLang="zh-TW" dirty="0">
                <a:solidFill>
                  <a:srgbClr val="FF0066"/>
                </a:solidFill>
              </a:rPr>
              <a:t>- Lec07</a:t>
            </a:r>
            <a:endParaRPr lang="en-US" altLang="zh-TW" dirty="0">
              <a:solidFill>
                <a:schemeClr val="accent2"/>
              </a:solidFill>
            </a:endParaRPr>
          </a:p>
        </p:txBody>
      </p:sp>
      <p:sp>
        <p:nvSpPr>
          <p:cNvPr id="13" name="Slide Number Placeholder 4"/>
          <p:cNvSpPr>
            <a:spLocks noGrp="1"/>
          </p:cNvSpPr>
          <p:nvPr>
            <p:ph type="sldNum" sz="quarter" idx="11"/>
          </p:nvPr>
        </p:nvSpPr>
        <p:spPr/>
        <p:txBody>
          <a:bodyPr/>
          <a:lstStyle/>
          <a:p>
            <a:pPr>
              <a:defRPr/>
            </a:pPr>
            <a:fld id="{4033B2B2-A015-43CD-957A-F20CCA1E4C9D}" type="slidenum">
              <a:rPr lang="zh-TW" altLang="en-US"/>
              <a:pPr>
                <a:defRPr/>
              </a:pPr>
              <a:t>17</a:t>
            </a:fld>
            <a:r>
              <a:rPr lang="en-US" altLang="zh-TW"/>
              <a:t> </a:t>
            </a:r>
          </a:p>
        </p:txBody>
      </p:sp>
      <p:sp>
        <p:nvSpPr>
          <p:cNvPr id="32772" name="Rectangle 2"/>
          <p:cNvSpPr>
            <a:spLocks noGrp="1" noChangeArrowheads="1"/>
          </p:cNvSpPr>
          <p:nvPr>
            <p:ph type="title"/>
          </p:nvPr>
        </p:nvSpPr>
        <p:spPr>
          <a:noFill/>
        </p:spPr>
        <p:txBody>
          <a:bodyPr/>
          <a:lstStyle/>
          <a:p>
            <a:pPr eaLnBrk="1" hangingPunct="1"/>
            <a:r>
              <a:rPr lang="en-US" altLang="zh-TW" smtClean="0">
                <a:ea typeface="新細明體" pitchFamily="18" charset="-120"/>
              </a:rPr>
              <a:t>Image Compression</a:t>
            </a:r>
          </a:p>
        </p:txBody>
      </p:sp>
      <p:sp>
        <p:nvSpPr>
          <p:cNvPr id="32773" name="Rectangle 3"/>
          <p:cNvSpPr>
            <a:spLocks noGrp="1" noChangeArrowheads="1"/>
          </p:cNvSpPr>
          <p:nvPr>
            <p:ph type="body" idx="1"/>
          </p:nvPr>
        </p:nvSpPr>
        <p:spPr/>
        <p:txBody>
          <a:bodyPr/>
          <a:lstStyle/>
          <a:p>
            <a:pPr eaLnBrk="1" hangingPunct="1"/>
            <a:r>
              <a:rPr lang="en-US" altLang="zh-TW" dirty="0" smtClean="0">
                <a:ea typeface="新細明體" pitchFamily="18" charset="-120"/>
              </a:rPr>
              <a:t>Similar to audio, image compression can be </a:t>
            </a:r>
            <a:r>
              <a:rPr lang="en-US" altLang="zh-TW" i="1" dirty="0" smtClean="0">
                <a:ea typeface="新細明體" pitchFamily="18" charset="-120"/>
              </a:rPr>
              <a:t>lossless</a:t>
            </a:r>
            <a:r>
              <a:rPr lang="en-US" altLang="zh-TW" dirty="0" smtClean="0">
                <a:ea typeface="新細明體" pitchFamily="18" charset="-120"/>
              </a:rPr>
              <a:t> or </a:t>
            </a:r>
            <a:r>
              <a:rPr lang="en-US" altLang="zh-TW" i="1" dirty="0" err="1" smtClean="0">
                <a:ea typeface="新細明體" pitchFamily="18" charset="-120"/>
              </a:rPr>
              <a:t>lossy</a:t>
            </a:r>
            <a:endParaRPr lang="en-US" altLang="zh-TW" i="1" dirty="0" smtClean="0">
              <a:ea typeface="新細明體" pitchFamily="18" charset="-120"/>
            </a:endParaRPr>
          </a:p>
          <a:p>
            <a:pPr lvl="1" eaLnBrk="1" hangingPunct="1"/>
            <a:r>
              <a:rPr lang="en-US" altLang="zh-TW" i="1" dirty="0" smtClean="0">
                <a:solidFill>
                  <a:srgbClr val="FF0066"/>
                </a:solidFill>
                <a:ea typeface="新細明體" pitchFamily="18" charset="-120"/>
              </a:rPr>
              <a:t>Lossless</a:t>
            </a:r>
            <a:r>
              <a:rPr lang="en-US" altLang="zh-TW" dirty="0" smtClean="0">
                <a:ea typeface="新細明體" pitchFamily="18" charset="-120"/>
              </a:rPr>
              <a:t> – the decompressed image is 100% identical to the original one</a:t>
            </a:r>
          </a:p>
          <a:p>
            <a:pPr lvl="2" eaLnBrk="1" hangingPunct="1"/>
            <a:r>
              <a:rPr lang="en-US" altLang="zh-TW" dirty="0" smtClean="0">
                <a:ea typeface="新細明體" pitchFamily="18" charset="-120"/>
              </a:rPr>
              <a:t>E.g., RLE (run-length encoding), compresses a sequence of same color pixels into a "Color + Number of Pixel" format</a:t>
            </a:r>
          </a:p>
          <a:p>
            <a:pPr lvl="2" eaLnBrk="1" hangingPunct="1"/>
            <a:r>
              <a:rPr lang="en-US" altLang="zh-TW" dirty="0" smtClean="0">
                <a:ea typeface="新細明體" pitchFamily="18" charset="-120"/>
              </a:rPr>
              <a:t>E.g., use color </a:t>
            </a:r>
            <a:r>
              <a:rPr lang="en-US" altLang="zh-TW" i="1" dirty="0" smtClean="0">
                <a:ea typeface="新細明體" pitchFamily="18" charset="-120"/>
              </a:rPr>
              <a:t>indexes </a:t>
            </a:r>
            <a:r>
              <a:rPr lang="en-US" altLang="zh-TW" dirty="0" smtClean="0">
                <a:ea typeface="新細明體" pitchFamily="18" charset="-120"/>
              </a:rPr>
              <a:t>to represent color values using less number of bits</a:t>
            </a:r>
            <a:endParaRPr lang="en-US" altLang="zh-TW" i="1" dirty="0" smtClean="0">
              <a:ea typeface="新細明體" pitchFamily="18" charset="-120"/>
            </a:endParaRPr>
          </a:p>
          <a:p>
            <a:pPr lvl="1" eaLnBrk="1" hangingPunct="1"/>
            <a:r>
              <a:rPr lang="en-US" altLang="zh-TW" i="1" dirty="0" err="1" smtClean="0">
                <a:solidFill>
                  <a:srgbClr val="FF0066"/>
                </a:solidFill>
                <a:ea typeface="新細明體" pitchFamily="18" charset="-120"/>
              </a:rPr>
              <a:t>Lossy</a:t>
            </a:r>
            <a:r>
              <a:rPr lang="en-US" altLang="zh-TW" dirty="0" smtClean="0">
                <a:ea typeface="新細明體" pitchFamily="18" charset="-120"/>
              </a:rPr>
              <a:t> – the decompressed image is not identical to the original one, but the minor loss of quality is acceptable</a:t>
            </a:r>
          </a:p>
          <a:p>
            <a:pPr lvl="2" eaLnBrk="1" hangingPunct="1"/>
            <a:r>
              <a:rPr lang="en-US" altLang="zh-TW" dirty="0" smtClean="0">
                <a:ea typeface="新細明體" pitchFamily="18" charset="-120"/>
              </a:rPr>
              <a:t>E.g., we can reduce the color space to the most common colors in the image</a:t>
            </a:r>
          </a:p>
          <a:p>
            <a:pPr lvl="2" eaLnBrk="1" hangingPunct="1"/>
            <a:endParaRPr lang="en-US" altLang="zh-TW" dirty="0" smtClean="0">
              <a:ea typeface="新細明體" pitchFamily="18" charset="-120"/>
            </a:endParaRPr>
          </a:p>
          <a:p>
            <a:pPr lvl="2" eaLnBrk="1" hangingPunct="1"/>
            <a:endParaRPr lang="en-US" altLang="zh-TW" dirty="0" smtClean="0">
              <a:ea typeface="新細明體" pitchFamily="18" charset="-120"/>
            </a:endParaRPr>
          </a:p>
          <a:p>
            <a:pPr eaLnBrk="1" hangingPunct="1"/>
            <a:endParaRPr lang="zh-TW" altLang="en-US" dirty="0" smtClean="0">
              <a:ea typeface="新細明體" pitchFamily="18" charset="-120"/>
            </a:endParaRPr>
          </a:p>
        </p:txBody>
      </p:sp>
      <p:pic>
        <p:nvPicPr>
          <p:cNvPr id="32774" name="Picture 6" descr="car_10"/>
          <p:cNvPicPr>
            <a:picLocks noChangeAspect="1" noChangeArrowheads="1"/>
          </p:cNvPicPr>
          <p:nvPr/>
        </p:nvPicPr>
        <p:blipFill>
          <a:blip r:embed="rId3" cstate="print"/>
          <a:srcRect/>
          <a:stretch>
            <a:fillRect/>
          </a:stretch>
        </p:blipFill>
        <p:spPr bwMode="auto">
          <a:xfrm>
            <a:off x="6516688" y="4795838"/>
            <a:ext cx="2008187" cy="1817687"/>
          </a:xfrm>
          <a:prstGeom prst="rect">
            <a:avLst/>
          </a:prstGeom>
          <a:noFill/>
          <a:ln w="9525">
            <a:noFill/>
            <a:miter lim="800000"/>
            <a:headEnd/>
            <a:tailEnd/>
          </a:ln>
        </p:spPr>
      </p:pic>
      <p:sp>
        <p:nvSpPr>
          <p:cNvPr id="32775" name="Text Box 10"/>
          <p:cNvSpPr txBox="1">
            <a:spLocks noChangeArrowheads="1"/>
          </p:cNvSpPr>
          <p:nvPr/>
        </p:nvSpPr>
        <p:spPr bwMode="auto">
          <a:xfrm>
            <a:off x="1331913" y="4508500"/>
            <a:ext cx="2447925" cy="304800"/>
          </a:xfrm>
          <a:prstGeom prst="rect">
            <a:avLst/>
          </a:prstGeom>
          <a:noFill/>
          <a:ln w="9525">
            <a:noFill/>
            <a:miter lim="800000"/>
            <a:headEnd/>
            <a:tailEnd/>
          </a:ln>
        </p:spPr>
        <p:txBody>
          <a:bodyPr>
            <a:spAutoFit/>
          </a:bodyPr>
          <a:lstStyle/>
          <a:p>
            <a:pPr>
              <a:spcBef>
                <a:spcPct val="50000"/>
              </a:spcBef>
            </a:pPr>
            <a:r>
              <a:rPr lang="en-US" altLang="zh-TW" sz="1400" b="1" dirty="0">
                <a:solidFill>
                  <a:schemeClr val="bg2"/>
                </a:solidFill>
                <a:latin typeface="Cambria" pitchFamily="18" charset="0"/>
                <a:ea typeface="新細明體" pitchFamily="18" charset="-120"/>
              </a:rPr>
              <a:t>Original Quality (424KB)</a:t>
            </a:r>
          </a:p>
        </p:txBody>
      </p:sp>
      <p:pic>
        <p:nvPicPr>
          <p:cNvPr id="32776" name="Picture 13" descr="car_50"/>
          <p:cNvPicPr>
            <a:picLocks noChangeAspect="1" noChangeArrowheads="1"/>
          </p:cNvPicPr>
          <p:nvPr/>
        </p:nvPicPr>
        <p:blipFill>
          <a:blip r:embed="rId4" cstate="print"/>
          <a:srcRect/>
          <a:stretch>
            <a:fillRect/>
          </a:stretch>
        </p:blipFill>
        <p:spPr bwMode="auto">
          <a:xfrm>
            <a:off x="3924300" y="4795838"/>
            <a:ext cx="2030413" cy="1836737"/>
          </a:xfrm>
          <a:prstGeom prst="rect">
            <a:avLst/>
          </a:prstGeom>
          <a:noFill/>
          <a:ln w="9525">
            <a:noFill/>
            <a:miter lim="800000"/>
            <a:headEnd/>
            <a:tailEnd/>
          </a:ln>
        </p:spPr>
      </p:pic>
      <p:sp>
        <p:nvSpPr>
          <p:cNvPr id="32777" name="Text Box 14"/>
          <p:cNvSpPr txBox="1">
            <a:spLocks noChangeArrowheads="1"/>
          </p:cNvSpPr>
          <p:nvPr/>
        </p:nvSpPr>
        <p:spPr bwMode="auto">
          <a:xfrm>
            <a:off x="3995738" y="4508500"/>
            <a:ext cx="2016125" cy="304800"/>
          </a:xfrm>
          <a:prstGeom prst="rect">
            <a:avLst/>
          </a:prstGeom>
          <a:noFill/>
          <a:ln w="9525">
            <a:noFill/>
            <a:miter lim="800000"/>
            <a:headEnd/>
            <a:tailEnd/>
          </a:ln>
        </p:spPr>
        <p:txBody>
          <a:bodyPr>
            <a:spAutoFit/>
          </a:bodyPr>
          <a:lstStyle/>
          <a:p>
            <a:pPr>
              <a:spcBef>
                <a:spcPct val="50000"/>
              </a:spcBef>
            </a:pPr>
            <a:r>
              <a:rPr lang="en-US" altLang="zh-TW" sz="1400" b="1">
                <a:solidFill>
                  <a:schemeClr val="bg2"/>
                </a:solidFill>
                <a:latin typeface="Cambria" pitchFamily="18" charset="0"/>
                <a:ea typeface="新細明體" pitchFamily="18" charset="-120"/>
              </a:rPr>
              <a:t>50% Quality (15KB)</a:t>
            </a:r>
          </a:p>
        </p:txBody>
      </p:sp>
      <p:sp>
        <p:nvSpPr>
          <p:cNvPr id="32778" name="Text Box 15"/>
          <p:cNvSpPr txBox="1">
            <a:spLocks noChangeArrowheads="1"/>
          </p:cNvSpPr>
          <p:nvPr/>
        </p:nvSpPr>
        <p:spPr bwMode="auto">
          <a:xfrm>
            <a:off x="6516688" y="4508500"/>
            <a:ext cx="2016125" cy="304800"/>
          </a:xfrm>
          <a:prstGeom prst="rect">
            <a:avLst/>
          </a:prstGeom>
          <a:noFill/>
          <a:ln w="9525">
            <a:noFill/>
            <a:miter lim="800000"/>
            <a:headEnd/>
            <a:tailEnd/>
          </a:ln>
        </p:spPr>
        <p:txBody>
          <a:bodyPr>
            <a:spAutoFit/>
          </a:bodyPr>
          <a:lstStyle/>
          <a:p>
            <a:pPr>
              <a:spcBef>
                <a:spcPct val="50000"/>
              </a:spcBef>
            </a:pPr>
            <a:r>
              <a:rPr lang="en-US" altLang="zh-TW" sz="1400" b="1">
                <a:solidFill>
                  <a:schemeClr val="bg2"/>
                </a:solidFill>
                <a:latin typeface="Cambria" pitchFamily="18" charset="0"/>
                <a:ea typeface="新細明體" pitchFamily="18" charset="-120"/>
              </a:rPr>
              <a:t>10% Quality (5KB)</a:t>
            </a:r>
          </a:p>
        </p:txBody>
      </p:sp>
      <p:pic>
        <p:nvPicPr>
          <p:cNvPr id="32779" name="Picture 16" descr="FranceFlag"/>
          <p:cNvPicPr>
            <a:picLocks noChangeAspect="1" noChangeArrowheads="1"/>
          </p:cNvPicPr>
          <p:nvPr/>
        </p:nvPicPr>
        <p:blipFill>
          <a:blip r:embed="rId5" cstate="print"/>
          <a:srcRect/>
          <a:stretch>
            <a:fillRect/>
          </a:stretch>
        </p:blipFill>
        <p:spPr bwMode="auto">
          <a:xfrm>
            <a:off x="179388" y="2089150"/>
            <a:ext cx="755650" cy="506413"/>
          </a:xfrm>
          <a:prstGeom prst="rect">
            <a:avLst/>
          </a:prstGeom>
          <a:noFill/>
          <a:ln w="9525">
            <a:noFill/>
            <a:miter lim="800000"/>
            <a:headEnd/>
            <a:tailEnd/>
          </a:ln>
        </p:spPr>
      </p:pic>
      <p:pic>
        <p:nvPicPr>
          <p:cNvPr id="32780" name="Picture 17" descr="UKFlag"/>
          <p:cNvPicPr>
            <a:picLocks noChangeAspect="1" noChangeArrowheads="1"/>
          </p:cNvPicPr>
          <p:nvPr/>
        </p:nvPicPr>
        <p:blipFill>
          <a:blip r:embed="rId6" cstate="print"/>
          <a:srcRect/>
          <a:stretch>
            <a:fillRect/>
          </a:stretch>
        </p:blipFill>
        <p:spPr bwMode="auto">
          <a:xfrm>
            <a:off x="179388" y="2665413"/>
            <a:ext cx="944562" cy="476250"/>
          </a:xfrm>
          <a:prstGeom prst="rect">
            <a:avLst/>
          </a:prstGeom>
          <a:noFill/>
          <a:ln w="9525">
            <a:noFill/>
            <a:miter lim="800000"/>
            <a:headEnd/>
            <a:tailEnd/>
          </a:ln>
        </p:spPr>
      </p:pic>
      <p:pic>
        <p:nvPicPr>
          <p:cNvPr id="32781" name="Picture 8" descr="car"/>
          <p:cNvPicPr>
            <a:picLocks noChangeAspect="1" noChangeArrowheads="1"/>
          </p:cNvPicPr>
          <p:nvPr/>
        </p:nvPicPr>
        <p:blipFill>
          <a:blip r:embed="rId7" cstate="print"/>
          <a:srcRect/>
          <a:stretch>
            <a:fillRect/>
          </a:stretch>
        </p:blipFill>
        <p:spPr bwMode="auto">
          <a:xfrm>
            <a:off x="1476375" y="4795838"/>
            <a:ext cx="2025650" cy="1833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4"/>
          <p:cNvSpPr>
            <a:spLocks noGrp="1"/>
          </p:cNvSpPr>
          <p:nvPr>
            <p:ph type="sldNum" sz="quarter" idx="11"/>
          </p:nvPr>
        </p:nvSpPr>
        <p:spPr/>
        <p:txBody>
          <a:bodyPr/>
          <a:lstStyle/>
          <a:p>
            <a:pPr>
              <a:defRPr/>
            </a:pPr>
            <a:fld id="{96AB02ED-66AB-4A9C-A6D3-80F98F152D8A}" type="slidenum">
              <a:rPr lang="zh-TW" altLang="en-US"/>
              <a:pPr>
                <a:defRPr/>
              </a:pPr>
              <a:t>18</a:t>
            </a:fld>
            <a:r>
              <a:rPr lang="en-US" altLang="zh-TW"/>
              <a:t> </a:t>
            </a:r>
          </a:p>
        </p:txBody>
      </p:sp>
      <p:sp>
        <p:nvSpPr>
          <p:cNvPr id="34819" name="Rectangle 2"/>
          <p:cNvSpPr>
            <a:spLocks noGrp="1" noChangeArrowheads="1"/>
          </p:cNvSpPr>
          <p:nvPr>
            <p:ph type="title"/>
          </p:nvPr>
        </p:nvSpPr>
        <p:spPr/>
        <p:txBody>
          <a:bodyPr/>
          <a:lstStyle/>
          <a:p>
            <a:pPr eaLnBrk="1" hangingPunct="1"/>
            <a:r>
              <a:rPr lang="en-US" altLang="zh-TW" smtClean="0">
                <a:ea typeface="新細明體" pitchFamily="18" charset="-120"/>
              </a:rPr>
              <a:t>Vector Image</a:t>
            </a:r>
          </a:p>
        </p:txBody>
      </p:sp>
      <p:sp>
        <p:nvSpPr>
          <p:cNvPr id="34820" name="Rectangle 3"/>
          <p:cNvSpPr>
            <a:spLocks noGrp="1" noChangeArrowheads="1"/>
          </p:cNvSpPr>
          <p:nvPr>
            <p:ph type="body" idx="1"/>
          </p:nvPr>
        </p:nvSpPr>
        <p:spPr>
          <a:xfrm>
            <a:off x="323850" y="1268413"/>
            <a:ext cx="7488238" cy="5040312"/>
          </a:xfrm>
        </p:spPr>
        <p:txBody>
          <a:bodyPr/>
          <a:lstStyle/>
          <a:p>
            <a:pPr eaLnBrk="1" hangingPunct="1"/>
            <a:r>
              <a:rPr lang="en-US" altLang="zh-TW" i="1" dirty="0" smtClean="0">
                <a:solidFill>
                  <a:srgbClr val="FF0066"/>
                </a:solidFill>
                <a:ea typeface="新細明體" pitchFamily="18" charset="-120"/>
              </a:rPr>
              <a:t>Vector images</a:t>
            </a:r>
            <a:r>
              <a:rPr lang="en-US" altLang="zh-TW" dirty="0" smtClean="0">
                <a:ea typeface="新細明體" pitchFamily="18" charset="-120"/>
              </a:rPr>
              <a:t> (also called </a:t>
            </a:r>
            <a:r>
              <a:rPr lang="en-US" altLang="zh-TW" i="1" dirty="0" smtClean="0">
                <a:solidFill>
                  <a:srgbClr val="FF0066"/>
                </a:solidFill>
                <a:ea typeface="新細明體" pitchFamily="18" charset="-120"/>
              </a:rPr>
              <a:t>object-oriented images</a:t>
            </a:r>
            <a:r>
              <a:rPr lang="en-US" altLang="zh-TW" dirty="0" smtClean="0">
                <a:solidFill>
                  <a:schemeClr val="accent4"/>
                </a:solidFill>
                <a:ea typeface="新細明體" pitchFamily="18" charset="-120"/>
              </a:rPr>
              <a:t>)</a:t>
            </a:r>
          </a:p>
          <a:p>
            <a:pPr lvl="1" eaLnBrk="1" hangingPunct="1"/>
            <a:r>
              <a:rPr lang="en-US" altLang="zh-TW" dirty="0" smtClean="0">
                <a:ea typeface="新細明體" pitchFamily="18" charset="-120"/>
              </a:rPr>
              <a:t>Images are </a:t>
            </a:r>
            <a:r>
              <a:rPr lang="en-US" altLang="zh-TW" i="1" u="sng" dirty="0" smtClean="0">
                <a:ea typeface="新細明體" pitchFamily="18" charset="-120"/>
              </a:rPr>
              <a:t>represented by a collection of points, lines and other geometric objects</a:t>
            </a:r>
          </a:p>
          <a:p>
            <a:pPr lvl="1" eaLnBrk="1" hangingPunct="1"/>
            <a:r>
              <a:rPr lang="en-US" altLang="zh-TW" dirty="0" smtClean="0">
                <a:ea typeface="新細明體" pitchFamily="18" charset="-120"/>
              </a:rPr>
              <a:t>Instead of storing the pixel color values, a vector graphic file </a:t>
            </a:r>
            <a:r>
              <a:rPr lang="en-US" altLang="zh-TW" u="sng" dirty="0" smtClean="0">
                <a:ea typeface="新細明體" pitchFamily="18" charset="-120"/>
              </a:rPr>
              <a:t>contains the instructions</a:t>
            </a:r>
            <a:r>
              <a:rPr lang="en-US" altLang="zh-TW" dirty="0" smtClean="0">
                <a:ea typeface="新細明體" pitchFamily="18" charset="-120"/>
              </a:rPr>
              <a:t> for the computer to create the shape, size, position, and color for each object in an image</a:t>
            </a:r>
          </a:p>
          <a:p>
            <a:pPr lvl="1" eaLnBrk="1" hangingPunct="1"/>
            <a:r>
              <a:rPr lang="en-US" altLang="zh-TW" dirty="0" smtClean="0">
                <a:ea typeface="新細明體" pitchFamily="18" charset="-120"/>
              </a:rPr>
              <a:t>Compared to bitmap images</a:t>
            </a:r>
          </a:p>
          <a:p>
            <a:pPr lvl="2" eaLnBrk="1" hangingPunct="1"/>
            <a:r>
              <a:rPr lang="en-US" altLang="zh-TW" dirty="0" smtClean="0">
                <a:ea typeface="新細明體" pitchFamily="18" charset="-120"/>
              </a:rPr>
              <a:t>Vector images resize better; the objects change proportionally and maintain their smooth edges</a:t>
            </a:r>
          </a:p>
          <a:p>
            <a:pPr lvl="2" eaLnBrk="1" hangingPunct="1"/>
            <a:r>
              <a:rPr lang="en-US" altLang="zh-TW" dirty="0" smtClean="0">
                <a:ea typeface="新細明體" pitchFamily="18" charset="-120"/>
              </a:rPr>
              <a:t>Vector images require less storage space</a:t>
            </a:r>
          </a:p>
          <a:p>
            <a:pPr lvl="2" eaLnBrk="1" hangingPunct="1"/>
            <a:r>
              <a:rPr lang="en-US" altLang="zh-TW" dirty="0" smtClean="0">
                <a:ea typeface="新細明體" pitchFamily="18" charset="-120"/>
              </a:rPr>
              <a:t>It is easier to edit an object in a vector graphic</a:t>
            </a:r>
          </a:p>
          <a:p>
            <a:pPr lvl="2" eaLnBrk="1" hangingPunct="1"/>
            <a:r>
              <a:rPr lang="en-US" altLang="zh-TW" b="1" dirty="0" smtClean="0">
                <a:ea typeface="新細明體" pitchFamily="18" charset="-120"/>
              </a:rPr>
              <a:t>BUT</a:t>
            </a:r>
            <a:r>
              <a:rPr lang="en-US" altLang="zh-TW" dirty="0" smtClean="0">
                <a:ea typeface="新細明體" pitchFamily="18" charset="-120"/>
              </a:rPr>
              <a:t>, vector images are not usually as realistic as bitmaps</a:t>
            </a:r>
          </a:p>
          <a:p>
            <a:pPr lvl="1" eaLnBrk="1" hangingPunct="1"/>
            <a:r>
              <a:rPr lang="en-US" altLang="zh-TW" dirty="0" smtClean="0">
                <a:ea typeface="新細明體" pitchFamily="18" charset="-120"/>
              </a:rPr>
              <a:t>Vector images need a </a:t>
            </a:r>
            <a:r>
              <a:rPr lang="en-US" altLang="zh-TW" i="1" dirty="0" err="1" smtClean="0">
                <a:solidFill>
                  <a:schemeClr val="accent2"/>
                </a:solidFill>
                <a:ea typeface="新細明體" pitchFamily="18" charset="-120"/>
              </a:rPr>
              <a:t>rasterization</a:t>
            </a:r>
            <a:r>
              <a:rPr lang="en-US" altLang="zh-TW" dirty="0" smtClean="0">
                <a:ea typeface="新細明體" pitchFamily="18" charset="-120"/>
              </a:rPr>
              <a:t> step for output to  monitor or printer</a:t>
            </a:r>
          </a:p>
          <a:p>
            <a:pPr lvl="1" eaLnBrk="1" hangingPunct="1"/>
            <a:r>
              <a:rPr lang="en-US" altLang="zh-TW" i="1" dirty="0" smtClean="0">
                <a:solidFill>
                  <a:schemeClr val="accent2"/>
                </a:solidFill>
                <a:ea typeface="新細明體" pitchFamily="18" charset="-120"/>
              </a:rPr>
              <a:t>Tracing software</a:t>
            </a:r>
            <a:r>
              <a:rPr lang="en-US" altLang="zh-TW" dirty="0" smtClean="0">
                <a:ea typeface="新細明體" pitchFamily="18" charset="-120"/>
              </a:rPr>
              <a:t> is needed to convert bitmaps to vector graphics (very hard!)</a:t>
            </a:r>
          </a:p>
        </p:txBody>
      </p:sp>
      <p:pic>
        <p:nvPicPr>
          <p:cNvPr id="34821" name="Picture 5" descr="MCj03970460000[1]"/>
          <p:cNvPicPr>
            <a:picLocks noChangeAspect="1" noChangeArrowheads="1"/>
          </p:cNvPicPr>
          <p:nvPr/>
        </p:nvPicPr>
        <p:blipFill>
          <a:blip r:embed="rId3" cstate="print"/>
          <a:srcRect/>
          <a:stretch>
            <a:fillRect/>
          </a:stretch>
        </p:blipFill>
        <p:spPr bwMode="auto">
          <a:xfrm>
            <a:off x="7956550" y="3789363"/>
            <a:ext cx="498475" cy="504825"/>
          </a:xfrm>
          <a:prstGeom prst="rect">
            <a:avLst/>
          </a:prstGeom>
          <a:solidFill>
            <a:schemeClr val="bg1"/>
          </a:solidFill>
          <a:ln w="9525">
            <a:noFill/>
            <a:miter lim="800000"/>
            <a:headEnd/>
            <a:tailEnd/>
          </a:ln>
        </p:spPr>
      </p:pic>
      <p:pic>
        <p:nvPicPr>
          <p:cNvPr id="34822" name="Picture 10" descr="MCj03970460000[1]"/>
          <p:cNvPicPr>
            <a:picLocks noChangeAspect="1" noChangeArrowheads="1"/>
          </p:cNvPicPr>
          <p:nvPr/>
        </p:nvPicPr>
        <p:blipFill>
          <a:blip r:embed="rId3" cstate="print"/>
          <a:srcRect/>
          <a:stretch>
            <a:fillRect/>
          </a:stretch>
        </p:blipFill>
        <p:spPr bwMode="auto">
          <a:xfrm>
            <a:off x="7813675" y="4365625"/>
            <a:ext cx="781050" cy="792163"/>
          </a:xfrm>
          <a:prstGeom prst="rect">
            <a:avLst/>
          </a:prstGeom>
          <a:solidFill>
            <a:schemeClr val="bg1"/>
          </a:solidFill>
          <a:ln w="9525">
            <a:noFill/>
            <a:miter lim="800000"/>
            <a:headEnd/>
            <a:tailEnd/>
          </a:ln>
        </p:spPr>
      </p:pic>
      <p:pic>
        <p:nvPicPr>
          <p:cNvPr id="34823" name="Picture 11" descr="MCj03970460000[1]"/>
          <p:cNvPicPr>
            <a:picLocks noChangeAspect="1" noChangeArrowheads="1"/>
          </p:cNvPicPr>
          <p:nvPr/>
        </p:nvPicPr>
        <p:blipFill>
          <a:blip r:embed="rId3" cstate="print"/>
          <a:srcRect/>
          <a:stretch>
            <a:fillRect/>
          </a:stretch>
        </p:blipFill>
        <p:spPr bwMode="auto">
          <a:xfrm>
            <a:off x="7524750" y="5229225"/>
            <a:ext cx="1323975" cy="1341438"/>
          </a:xfrm>
          <a:prstGeom prst="rect">
            <a:avLst/>
          </a:prstGeom>
          <a:solidFill>
            <a:schemeClr val="bg1"/>
          </a:solidFill>
          <a:ln w="9525">
            <a:noFill/>
            <a:miter lim="800000"/>
            <a:headEnd/>
            <a:tailEnd/>
          </a:ln>
        </p:spPr>
      </p:pic>
      <p:sp>
        <p:nvSpPr>
          <p:cNvPr id="34824" name="Freeform 31"/>
          <p:cNvSpPr>
            <a:spLocks/>
          </p:cNvSpPr>
          <p:nvPr/>
        </p:nvSpPr>
        <p:spPr bwMode="auto">
          <a:xfrm>
            <a:off x="7740650" y="2009775"/>
            <a:ext cx="1285875" cy="781050"/>
          </a:xfrm>
          <a:custGeom>
            <a:avLst/>
            <a:gdLst>
              <a:gd name="T0" fmla="*/ 2147483647 w 1621"/>
              <a:gd name="T1" fmla="*/ 2147483647 h 986"/>
              <a:gd name="T2" fmla="*/ 2147483647 w 1621"/>
              <a:gd name="T3" fmla="*/ 2147483647 h 986"/>
              <a:gd name="T4" fmla="*/ 2147483647 w 1621"/>
              <a:gd name="T5" fmla="*/ 2147483647 h 986"/>
              <a:gd name="T6" fmla="*/ 2147483647 w 1621"/>
              <a:gd name="T7" fmla="*/ 2147483647 h 986"/>
              <a:gd name="T8" fmla="*/ 2147483647 w 1621"/>
              <a:gd name="T9" fmla="*/ 2147483647 h 986"/>
              <a:gd name="T10" fmla="*/ 2147483647 w 1621"/>
              <a:gd name="T11" fmla="*/ 2147483647 h 986"/>
              <a:gd name="T12" fmla="*/ 2147483647 w 1621"/>
              <a:gd name="T13" fmla="*/ 2147483647 h 986"/>
              <a:gd name="T14" fmla="*/ 2147483647 w 1621"/>
              <a:gd name="T15" fmla="*/ 2147483647 h 986"/>
              <a:gd name="T16" fmla="*/ 2147483647 w 1621"/>
              <a:gd name="T17" fmla="*/ 2147483647 h 986"/>
              <a:gd name="T18" fmla="*/ 2147483647 w 1621"/>
              <a:gd name="T19" fmla="*/ 2147483647 h 986"/>
              <a:gd name="T20" fmla="*/ 2147483647 w 1621"/>
              <a:gd name="T21" fmla="*/ 2147483647 h 986"/>
              <a:gd name="T22" fmla="*/ 2147483647 w 1621"/>
              <a:gd name="T23" fmla="*/ 2147483647 h 986"/>
              <a:gd name="T24" fmla="*/ 2147483647 w 1621"/>
              <a:gd name="T25" fmla="*/ 2147483647 h 986"/>
              <a:gd name="T26" fmla="*/ 2147483647 w 1621"/>
              <a:gd name="T27" fmla="*/ 2147483647 h 986"/>
              <a:gd name="T28" fmla="*/ 2147483647 w 1621"/>
              <a:gd name="T29" fmla="*/ 2147483647 h 986"/>
              <a:gd name="T30" fmla="*/ 2147483647 w 1621"/>
              <a:gd name="T31" fmla="*/ 2147483647 h 986"/>
              <a:gd name="T32" fmla="*/ 2147483647 w 1621"/>
              <a:gd name="T33" fmla="*/ 2147483647 h 986"/>
              <a:gd name="T34" fmla="*/ 2147483647 w 1621"/>
              <a:gd name="T35" fmla="*/ 2147483647 h 986"/>
              <a:gd name="T36" fmla="*/ 2147483647 w 1621"/>
              <a:gd name="T37" fmla="*/ 2147483647 h 986"/>
              <a:gd name="T38" fmla="*/ 2147483647 w 1621"/>
              <a:gd name="T39" fmla="*/ 2147483647 h 986"/>
              <a:gd name="T40" fmla="*/ 2147483647 w 1621"/>
              <a:gd name="T41" fmla="*/ 2147483647 h 986"/>
              <a:gd name="T42" fmla="*/ 2147483647 w 1621"/>
              <a:gd name="T43" fmla="*/ 2147483647 h 986"/>
              <a:gd name="T44" fmla="*/ 2147483647 w 1621"/>
              <a:gd name="T45" fmla="*/ 2147483647 h 986"/>
              <a:gd name="T46" fmla="*/ 2147483647 w 1621"/>
              <a:gd name="T47" fmla="*/ 2147483647 h 986"/>
              <a:gd name="T48" fmla="*/ 2147483647 w 1621"/>
              <a:gd name="T49" fmla="*/ 2147483647 h 986"/>
              <a:gd name="T50" fmla="*/ 2147483647 w 1621"/>
              <a:gd name="T51" fmla="*/ 2147483647 h 986"/>
              <a:gd name="T52" fmla="*/ 2147483647 w 1621"/>
              <a:gd name="T53" fmla="*/ 2147483647 h 986"/>
              <a:gd name="T54" fmla="*/ 2147483647 w 1621"/>
              <a:gd name="T55" fmla="*/ 2147483647 h 986"/>
              <a:gd name="T56" fmla="*/ 2147483647 w 1621"/>
              <a:gd name="T57" fmla="*/ 2147483647 h 986"/>
              <a:gd name="T58" fmla="*/ 0 w 1621"/>
              <a:gd name="T59" fmla="*/ 2147483647 h 986"/>
              <a:gd name="T60" fmla="*/ 2147483647 w 1621"/>
              <a:gd name="T61" fmla="*/ 2147483647 h 986"/>
              <a:gd name="T62" fmla="*/ 2147483647 w 1621"/>
              <a:gd name="T63" fmla="*/ 2147483647 h 986"/>
              <a:gd name="T64" fmla="*/ 2147483647 w 1621"/>
              <a:gd name="T65" fmla="*/ 2147483647 h 986"/>
              <a:gd name="T66" fmla="*/ 2147483647 w 1621"/>
              <a:gd name="T67" fmla="*/ 2147483647 h 986"/>
              <a:gd name="T68" fmla="*/ 2147483647 w 1621"/>
              <a:gd name="T69" fmla="*/ 2147483647 h 986"/>
              <a:gd name="T70" fmla="*/ 2147483647 w 1621"/>
              <a:gd name="T71" fmla="*/ 2147483647 h 986"/>
              <a:gd name="T72" fmla="*/ 2147483647 w 1621"/>
              <a:gd name="T73" fmla="*/ 2147483647 h 986"/>
              <a:gd name="T74" fmla="*/ 2147483647 w 1621"/>
              <a:gd name="T75" fmla="*/ 2147483647 h 986"/>
              <a:gd name="T76" fmla="*/ 2147483647 w 1621"/>
              <a:gd name="T77" fmla="*/ 2147483647 h 986"/>
              <a:gd name="T78" fmla="*/ 2147483647 w 1621"/>
              <a:gd name="T79" fmla="*/ 2147483647 h 986"/>
              <a:gd name="T80" fmla="*/ 2147483647 w 1621"/>
              <a:gd name="T81" fmla="*/ 2147483647 h 986"/>
              <a:gd name="T82" fmla="*/ 2147483647 w 1621"/>
              <a:gd name="T83" fmla="*/ 2147483647 h 986"/>
              <a:gd name="T84" fmla="*/ 2147483647 w 1621"/>
              <a:gd name="T85" fmla="*/ 2147483647 h 986"/>
              <a:gd name="T86" fmla="*/ 2147483647 w 1621"/>
              <a:gd name="T87" fmla="*/ 2147483647 h 986"/>
              <a:gd name="T88" fmla="*/ 2147483647 w 1621"/>
              <a:gd name="T89" fmla="*/ 2147483647 h 986"/>
              <a:gd name="T90" fmla="*/ 2147483647 w 1621"/>
              <a:gd name="T91" fmla="*/ 2147483647 h 986"/>
              <a:gd name="T92" fmla="*/ 2147483647 w 1621"/>
              <a:gd name="T93" fmla="*/ 2147483647 h 986"/>
              <a:gd name="T94" fmla="*/ 2147483647 w 1621"/>
              <a:gd name="T95" fmla="*/ 2147483647 h 986"/>
              <a:gd name="T96" fmla="*/ 2147483647 w 1621"/>
              <a:gd name="T97" fmla="*/ 2147483647 h 986"/>
              <a:gd name="T98" fmla="*/ 2147483647 w 1621"/>
              <a:gd name="T99" fmla="*/ 2147483647 h 986"/>
              <a:gd name="T100" fmla="*/ 2147483647 w 1621"/>
              <a:gd name="T101" fmla="*/ 2147483647 h 986"/>
              <a:gd name="T102" fmla="*/ 2147483647 w 1621"/>
              <a:gd name="T103" fmla="*/ 2147483647 h 986"/>
              <a:gd name="T104" fmla="*/ 2147483647 w 1621"/>
              <a:gd name="T105" fmla="*/ 2147483647 h 986"/>
              <a:gd name="T106" fmla="*/ 2147483647 w 1621"/>
              <a:gd name="T107" fmla="*/ 2147483647 h 986"/>
              <a:gd name="T108" fmla="*/ 2147483647 w 1621"/>
              <a:gd name="T109" fmla="*/ 2147483647 h 986"/>
              <a:gd name="T110" fmla="*/ 2147483647 w 1621"/>
              <a:gd name="T111" fmla="*/ 2147483647 h 986"/>
              <a:gd name="T112" fmla="*/ 2147483647 w 1621"/>
              <a:gd name="T113" fmla="*/ 2147483647 h 986"/>
              <a:gd name="T114" fmla="*/ 2147483647 w 1621"/>
              <a:gd name="T115" fmla="*/ 2147483647 h 986"/>
              <a:gd name="T116" fmla="*/ 2147483647 w 1621"/>
              <a:gd name="T117" fmla="*/ 2147483647 h 986"/>
              <a:gd name="T118" fmla="*/ 2147483647 w 1621"/>
              <a:gd name="T119" fmla="*/ 2147483647 h 98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21"/>
              <a:gd name="T181" fmla="*/ 0 h 986"/>
              <a:gd name="T182" fmla="*/ 1621 w 1621"/>
              <a:gd name="T183" fmla="*/ 986 h 98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21" h="986">
                <a:moveTo>
                  <a:pt x="1621" y="472"/>
                </a:moveTo>
                <a:lnTo>
                  <a:pt x="1618" y="471"/>
                </a:lnTo>
                <a:lnTo>
                  <a:pt x="1609" y="470"/>
                </a:lnTo>
                <a:lnTo>
                  <a:pt x="1595" y="467"/>
                </a:lnTo>
                <a:lnTo>
                  <a:pt x="1575" y="463"/>
                </a:lnTo>
                <a:lnTo>
                  <a:pt x="1552" y="459"/>
                </a:lnTo>
                <a:lnTo>
                  <a:pt x="1527" y="454"/>
                </a:lnTo>
                <a:lnTo>
                  <a:pt x="1498" y="449"/>
                </a:lnTo>
                <a:lnTo>
                  <a:pt x="1468" y="444"/>
                </a:lnTo>
                <a:lnTo>
                  <a:pt x="1450" y="440"/>
                </a:lnTo>
                <a:lnTo>
                  <a:pt x="1423" y="434"/>
                </a:lnTo>
                <a:lnTo>
                  <a:pt x="1392" y="427"/>
                </a:lnTo>
                <a:lnTo>
                  <a:pt x="1357" y="419"/>
                </a:lnTo>
                <a:lnTo>
                  <a:pt x="1317" y="410"/>
                </a:lnTo>
                <a:lnTo>
                  <a:pt x="1276" y="400"/>
                </a:lnTo>
                <a:lnTo>
                  <a:pt x="1232" y="389"/>
                </a:lnTo>
                <a:lnTo>
                  <a:pt x="1187" y="378"/>
                </a:lnTo>
                <a:lnTo>
                  <a:pt x="1142" y="368"/>
                </a:lnTo>
                <a:lnTo>
                  <a:pt x="1099" y="357"/>
                </a:lnTo>
                <a:lnTo>
                  <a:pt x="1057" y="347"/>
                </a:lnTo>
                <a:lnTo>
                  <a:pt x="1019" y="338"/>
                </a:lnTo>
                <a:lnTo>
                  <a:pt x="985" y="330"/>
                </a:lnTo>
                <a:lnTo>
                  <a:pt x="955" y="322"/>
                </a:lnTo>
                <a:lnTo>
                  <a:pt x="932" y="316"/>
                </a:lnTo>
                <a:lnTo>
                  <a:pt x="914" y="312"/>
                </a:lnTo>
                <a:lnTo>
                  <a:pt x="896" y="308"/>
                </a:lnTo>
                <a:lnTo>
                  <a:pt x="866" y="299"/>
                </a:lnTo>
                <a:lnTo>
                  <a:pt x="828" y="287"/>
                </a:lnTo>
                <a:lnTo>
                  <a:pt x="783" y="273"/>
                </a:lnTo>
                <a:lnTo>
                  <a:pt x="731" y="257"/>
                </a:lnTo>
                <a:lnTo>
                  <a:pt x="676" y="239"/>
                </a:lnTo>
                <a:lnTo>
                  <a:pt x="619" y="220"/>
                </a:lnTo>
                <a:lnTo>
                  <a:pt x="560" y="201"/>
                </a:lnTo>
                <a:lnTo>
                  <a:pt x="501" y="182"/>
                </a:lnTo>
                <a:lnTo>
                  <a:pt x="445" y="164"/>
                </a:lnTo>
                <a:lnTo>
                  <a:pt x="392" y="147"/>
                </a:lnTo>
                <a:lnTo>
                  <a:pt x="345" y="130"/>
                </a:lnTo>
                <a:lnTo>
                  <a:pt x="303" y="117"/>
                </a:lnTo>
                <a:lnTo>
                  <a:pt x="270" y="106"/>
                </a:lnTo>
                <a:lnTo>
                  <a:pt x="247" y="98"/>
                </a:lnTo>
                <a:lnTo>
                  <a:pt x="235" y="95"/>
                </a:lnTo>
                <a:lnTo>
                  <a:pt x="227" y="92"/>
                </a:lnTo>
                <a:lnTo>
                  <a:pt x="217" y="88"/>
                </a:lnTo>
                <a:lnTo>
                  <a:pt x="204" y="82"/>
                </a:lnTo>
                <a:lnTo>
                  <a:pt x="188" y="75"/>
                </a:lnTo>
                <a:lnTo>
                  <a:pt x="171" y="68"/>
                </a:lnTo>
                <a:lnTo>
                  <a:pt x="153" y="60"/>
                </a:lnTo>
                <a:lnTo>
                  <a:pt x="134" y="52"/>
                </a:lnTo>
                <a:lnTo>
                  <a:pt x="115" y="44"/>
                </a:lnTo>
                <a:lnTo>
                  <a:pt x="97" y="35"/>
                </a:lnTo>
                <a:lnTo>
                  <a:pt x="79" y="28"/>
                </a:lnTo>
                <a:lnTo>
                  <a:pt x="62" y="20"/>
                </a:lnTo>
                <a:lnTo>
                  <a:pt x="49" y="14"/>
                </a:lnTo>
                <a:lnTo>
                  <a:pt x="36" y="8"/>
                </a:lnTo>
                <a:lnTo>
                  <a:pt x="27" y="4"/>
                </a:lnTo>
                <a:lnTo>
                  <a:pt x="21" y="2"/>
                </a:lnTo>
                <a:lnTo>
                  <a:pt x="19" y="0"/>
                </a:lnTo>
                <a:lnTo>
                  <a:pt x="9" y="38"/>
                </a:lnTo>
                <a:lnTo>
                  <a:pt x="3" y="94"/>
                </a:lnTo>
                <a:lnTo>
                  <a:pt x="0" y="164"/>
                </a:lnTo>
                <a:lnTo>
                  <a:pt x="5" y="242"/>
                </a:lnTo>
                <a:lnTo>
                  <a:pt x="16" y="327"/>
                </a:lnTo>
                <a:lnTo>
                  <a:pt x="38" y="416"/>
                </a:lnTo>
                <a:lnTo>
                  <a:pt x="73" y="503"/>
                </a:lnTo>
                <a:lnTo>
                  <a:pt x="121" y="586"/>
                </a:lnTo>
                <a:lnTo>
                  <a:pt x="146" y="622"/>
                </a:lnTo>
                <a:lnTo>
                  <a:pt x="172" y="654"/>
                </a:lnTo>
                <a:lnTo>
                  <a:pt x="196" y="685"/>
                </a:lnTo>
                <a:lnTo>
                  <a:pt x="220" y="713"/>
                </a:lnTo>
                <a:lnTo>
                  <a:pt x="243" y="738"/>
                </a:lnTo>
                <a:lnTo>
                  <a:pt x="266" y="762"/>
                </a:lnTo>
                <a:lnTo>
                  <a:pt x="288" y="783"/>
                </a:lnTo>
                <a:lnTo>
                  <a:pt x="310" y="803"/>
                </a:lnTo>
                <a:lnTo>
                  <a:pt x="332" y="821"/>
                </a:lnTo>
                <a:lnTo>
                  <a:pt x="353" y="837"/>
                </a:lnTo>
                <a:lnTo>
                  <a:pt x="372" y="852"/>
                </a:lnTo>
                <a:lnTo>
                  <a:pt x="392" y="865"/>
                </a:lnTo>
                <a:lnTo>
                  <a:pt x="411" y="878"/>
                </a:lnTo>
                <a:lnTo>
                  <a:pt x="430" y="888"/>
                </a:lnTo>
                <a:lnTo>
                  <a:pt x="448" y="898"/>
                </a:lnTo>
                <a:lnTo>
                  <a:pt x="467" y="907"/>
                </a:lnTo>
                <a:lnTo>
                  <a:pt x="485" y="917"/>
                </a:lnTo>
                <a:lnTo>
                  <a:pt x="507" y="926"/>
                </a:lnTo>
                <a:lnTo>
                  <a:pt x="530" y="936"/>
                </a:lnTo>
                <a:lnTo>
                  <a:pt x="555" y="945"/>
                </a:lnTo>
                <a:lnTo>
                  <a:pt x="583" y="955"/>
                </a:lnTo>
                <a:lnTo>
                  <a:pt x="612" y="964"/>
                </a:lnTo>
                <a:lnTo>
                  <a:pt x="644" y="971"/>
                </a:lnTo>
                <a:lnTo>
                  <a:pt x="678" y="978"/>
                </a:lnTo>
                <a:lnTo>
                  <a:pt x="714" y="982"/>
                </a:lnTo>
                <a:lnTo>
                  <a:pt x="752" y="986"/>
                </a:lnTo>
                <a:lnTo>
                  <a:pt x="792" y="986"/>
                </a:lnTo>
                <a:lnTo>
                  <a:pt x="835" y="983"/>
                </a:lnTo>
                <a:lnTo>
                  <a:pt x="879" y="979"/>
                </a:lnTo>
                <a:lnTo>
                  <a:pt x="925" y="971"/>
                </a:lnTo>
                <a:lnTo>
                  <a:pt x="973" y="959"/>
                </a:lnTo>
                <a:lnTo>
                  <a:pt x="1024" y="944"/>
                </a:lnTo>
                <a:lnTo>
                  <a:pt x="1073" y="927"/>
                </a:lnTo>
                <a:lnTo>
                  <a:pt x="1121" y="909"/>
                </a:lnTo>
                <a:lnTo>
                  <a:pt x="1164" y="890"/>
                </a:lnTo>
                <a:lnTo>
                  <a:pt x="1206" y="871"/>
                </a:lnTo>
                <a:lnTo>
                  <a:pt x="1243" y="852"/>
                </a:lnTo>
                <a:lnTo>
                  <a:pt x="1277" y="834"/>
                </a:lnTo>
                <a:lnTo>
                  <a:pt x="1309" y="815"/>
                </a:lnTo>
                <a:lnTo>
                  <a:pt x="1338" y="797"/>
                </a:lnTo>
                <a:lnTo>
                  <a:pt x="1364" y="780"/>
                </a:lnTo>
                <a:lnTo>
                  <a:pt x="1387" y="762"/>
                </a:lnTo>
                <a:lnTo>
                  <a:pt x="1406" y="747"/>
                </a:lnTo>
                <a:lnTo>
                  <a:pt x="1423" y="733"/>
                </a:lnTo>
                <a:lnTo>
                  <a:pt x="1437" y="720"/>
                </a:lnTo>
                <a:lnTo>
                  <a:pt x="1449" y="708"/>
                </a:lnTo>
                <a:lnTo>
                  <a:pt x="1457" y="698"/>
                </a:lnTo>
                <a:lnTo>
                  <a:pt x="1463" y="690"/>
                </a:lnTo>
                <a:lnTo>
                  <a:pt x="1475" y="671"/>
                </a:lnTo>
                <a:lnTo>
                  <a:pt x="1494" y="647"/>
                </a:lnTo>
                <a:lnTo>
                  <a:pt x="1517" y="617"/>
                </a:lnTo>
                <a:lnTo>
                  <a:pt x="1542" y="585"/>
                </a:lnTo>
                <a:lnTo>
                  <a:pt x="1566" y="553"/>
                </a:lnTo>
                <a:lnTo>
                  <a:pt x="1589" y="522"/>
                </a:lnTo>
                <a:lnTo>
                  <a:pt x="1609" y="494"/>
                </a:lnTo>
                <a:lnTo>
                  <a:pt x="1621" y="472"/>
                </a:lnTo>
                <a:close/>
              </a:path>
            </a:pathLst>
          </a:custGeom>
          <a:noFill/>
          <a:ln w="9525">
            <a:solidFill>
              <a:schemeClr val="tx1"/>
            </a:solidFill>
            <a:round/>
            <a:headEnd/>
            <a:tailEnd/>
          </a:ln>
        </p:spPr>
        <p:txBody>
          <a:bodyPr/>
          <a:lstStyle/>
          <a:p>
            <a:endParaRPr lang="en-US"/>
          </a:p>
        </p:txBody>
      </p:sp>
      <p:sp>
        <p:nvSpPr>
          <p:cNvPr id="34825" name="Freeform 32"/>
          <p:cNvSpPr>
            <a:spLocks/>
          </p:cNvSpPr>
          <p:nvPr/>
        </p:nvSpPr>
        <p:spPr bwMode="auto">
          <a:xfrm>
            <a:off x="7788275" y="2060575"/>
            <a:ext cx="1220788" cy="673100"/>
          </a:xfrm>
          <a:custGeom>
            <a:avLst/>
            <a:gdLst>
              <a:gd name="T0" fmla="*/ 2147483647 w 1540"/>
              <a:gd name="T1" fmla="*/ 2147483647 h 846"/>
              <a:gd name="T2" fmla="*/ 2147483647 w 1540"/>
              <a:gd name="T3" fmla="*/ 2147483647 h 846"/>
              <a:gd name="T4" fmla="*/ 2147483647 w 1540"/>
              <a:gd name="T5" fmla="*/ 2147483647 h 846"/>
              <a:gd name="T6" fmla="*/ 0 w 1540"/>
              <a:gd name="T7" fmla="*/ 2147483647 h 846"/>
              <a:gd name="T8" fmla="*/ 2147483647 w 1540"/>
              <a:gd name="T9" fmla="*/ 2147483647 h 846"/>
              <a:gd name="T10" fmla="*/ 2147483647 w 1540"/>
              <a:gd name="T11" fmla="*/ 2147483647 h 846"/>
              <a:gd name="T12" fmla="*/ 2147483647 w 1540"/>
              <a:gd name="T13" fmla="*/ 2147483647 h 846"/>
              <a:gd name="T14" fmla="*/ 2147483647 w 1540"/>
              <a:gd name="T15" fmla="*/ 2147483647 h 846"/>
              <a:gd name="T16" fmla="*/ 2147483647 w 1540"/>
              <a:gd name="T17" fmla="*/ 2147483647 h 846"/>
              <a:gd name="T18" fmla="*/ 2147483647 w 1540"/>
              <a:gd name="T19" fmla="*/ 2147483647 h 846"/>
              <a:gd name="T20" fmla="*/ 2147483647 w 1540"/>
              <a:gd name="T21" fmla="*/ 2147483647 h 846"/>
              <a:gd name="T22" fmla="*/ 2147483647 w 1540"/>
              <a:gd name="T23" fmla="*/ 2147483647 h 846"/>
              <a:gd name="T24" fmla="*/ 2147483647 w 1540"/>
              <a:gd name="T25" fmla="*/ 2147483647 h 846"/>
              <a:gd name="T26" fmla="*/ 2147483647 w 1540"/>
              <a:gd name="T27" fmla="*/ 2147483647 h 846"/>
              <a:gd name="T28" fmla="*/ 2147483647 w 1540"/>
              <a:gd name="T29" fmla="*/ 2147483647 h 846"/>
              <a:gd name="T30" fmla="*/ 2147483647 w 1540"/>
              <a:gd name="T31" fmla="*/ 2147483647 h 846"/>
              <a:gd name="T32" fmla="*/ 2147483647 w 1540"/>
              <a:gd name="T33" fmla="*/ 2147483647 h 846"/>
              <a:gd name="T34" fmla="*/ 2147483647 w 1540"/>
              <a:gd name="T35" fmla="*/ 2147483647 h 846"/>
              <a:gd name="T36" fmla="*/ 2147483647 w 1540"/>
              <a:gd name="T37" fmla="*/ 2147483647 h 846"/>
              <a:gd name="T38" fmla="*/ 2147483647 w 1540"/>
              <a:gd name="T39" fmla="*/ 2147483647 h 846"/>
              <a:gd name="T40" fmla="*/ 2147483647 w 1540"/>
              <a:gd name="T41" fmla="*/ 2147483647 h 846"/>
              <a:gd name="T42" fmla="*/ 2147483647 w 1540"/>
              <a:gd name="T43" fmla="*/ 2147483647 h 846"/>
              <a:gd name="T44" fmla="*/ 2147483647 w 1540"/>
              <a:gd name="T45" fmla="*/ 2147483647 h 846"/>
              <a:gd name="T46" fmla="*/ 2147483647 w 1540"/>
              <a:gd name="T47" fmla="*/ 2147483647 h 846"/>
              <a:gd name="T48" fmla="*/ 2147483647 w 1540"/>
              <a:gd name="T49" fmla="*/ 2147483647 h 846"/>
              <a:gd name="T50" fmla="*/ 2147483647 w 1540"/>
              <a:gd name="T51" fmla="*/ 2147483647 h 846"/>
              <a:gd name="T52" fmla="*/ 2147483647 w 1540"/>
              <a:gd name="T53" fmla="*/ 2147483647 h 846"/>
              <a:gd name="T54" fmla="*/ 2147483647 w 1540"/>
              <a:gd name="T55" fmla="*/ 2147483647 h 846"/>
              <a:gd name="T56" fmla="*/ 2147483647 w 1540"/>
              <a:gd name="T57" fmla="*/ 2147483647 h 846"/>
              <a:gd name="T58" fmla="*/ 2147483647 w 1540"/>
              <a:gd name="T59" fmla="*/ 2147483647 h 846"/>
              <a:gd name="T60" fmla="*/ 2147483647 w 1540"/>
              <a:gd name="T61" fmla="*/ 2147483647 h 846"/>
              <a:gd name="T62" fmla="*/ 2147483647 w 1540"/>
              <a:gd name="T63" fmla="*/ 2147483647 h 846"/>
              <a:gd name="T64" fmla="*/ 2147483647 w 1540"/>
              <a:gd name="T65" fmla="*/ 2147483647 h 846"/>
              <a:gd name="T66" fmla="*/ 2147483647 w 1540"/>
              <a:gd name="T67" fmla="*/ 2147483647 h 846"/>
              <a:gd name="T68" fmla="*/ 2147483647 w 1540"/>
              <a:gd name="T69" fmla="*/ 2147483647 h 846"/>
              <a:gd name="T70" fmla="*/ 2147483647 w 1540"/>
              <a:gd name="T71" fmla="*/ 2147483647 h 846"/>
              <a:gd name="T72" fmla="*/ 2147483647 w 1540"/>
              <a:gd name="T73" fmla="*/ 2147483647 h 846"/>
              <a:gd name="T74" fmla="*/ 2147483647 w 1540"/>
              <a:gd name="T75" fmla="*/ 2147483647 h 846"/>
              <a:gd name="T76" fmla="*/ 2147483647 w 1540"/>
              <a:gd name="T77" fmla="*/ 2147483647 h 846"/>
              <a:gd name="T78" fmla="*/ 2147483647 w 1540"/>
              <a:gd name="T79" fmla="*/ 2147483647 h 846"/>
              <a:gd name="T80" fmla="*/ 2147483647 w 1540"/>
              <a:gd name="T81" fmla="*/ 2147483647 h 846"/>
              <a:gd name="T82" fmla="*/ 2147483647 w 1540"/>
              <a:gd name="T83" fmla="*/ 2147483647 h 846"/>
              <a:gd name="T84" fmla="*/ 2147483647 w 1540"/>
              <a:gd name="T85" fmla="*/ 2147483647 h 846"/>
              <a:gd name="T86" fmla="*/ 2147483647 w 1540"/>
              <a:gd name="T87" fmla="*/ 2147483647 h 846"/>
              <a:gd name="T88" fmla="*/ 2147483647 w 1540"/>
              <a:gd name="T89" fmla="*/ 2147483647 h 846"/>
              <a:gd name="T90" fmla="*/ 2147483647 w 1540"/>
              <a:gd name="T91" fmla="*/ 2147483647 h 846"/>
              <a:gd name="T92" fmla="*/ 2147483647 w 1540"/>
              <a:gd name="T93" fmla="*/ 2147483647 h 846"/>
              <a:gd name="T94" fmla="*/ 2147483647 w 1540"/>
              <a:gd name="T95" fmla="*/ 2147483647 h 846"/>
              <a:gd name="T96" fmla="*/ 2147483647 w 1540"/>
              <a:gd name="T97" fmla="*/ 2147483647 h 846"/>
              <a:gd name="T98" fmla="*/ 2147483647 w 1540"/>
              <a:gd name="T99" fmla="*/ 2147483647 h 846"/>
              <a:gd name="T100" fmla="*/ 2147483647 w 1540"/>
              <a:gd name="T101" fmla="*/ 2147483647 h 846"/>
              <a:gd name="T102" fmla="*/ 2147483647 w 1540"/>
              <a:gd name="T103" fmla="*/ 2147483647 h 846"/>
              <a:gd name="T104" fmla="*/ 2147483647 w 1540"/>
              <a:gd name="T105" fmla="*/ 2147483647 h 846"/>
              <a:gd name="T106" fmla="*/ 2147483647 w 1540"/>
              <a:gd name="T107" fmla="*/ 2147483647 h 846"/>
              <a:gd name="T108" fmla="*/ 2147483647 w 1540"/>
              <a:gd name="T109" fmla="*/ 2147483647 h 846"/>
              <a:gd name="T110" fmla="*/ 2147483647 w 1540"/>
              <a:gd name="T111" fmla="*/ 2147483647 h 846"/>
              <a:gd name="T112" fmla="*/ 2147483647 w 1540"/>
              <a:gd name="T113" fmla="*/ 2147483647 h 846"/>
              <a:gd name="T114" fmla="*/ 2147483647 w 1540"/>
              <a:gd name="T115" fmla="*/ 2147483647 h 846"/>
              <a:gd name="T116" fmla="*/ 2147483647 w 1540"/>
              <a:gd name="T117" fmla="*/ 2147483647 h 846"/>
              <a:gd name="T118" fmla="*/ 2147483647 w 1540"/>
              <a:gd name="T119" fmla="*/ 2147483647 h 8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40"/>
              <a:gd name="T181" fmla="*/ 0 h 846"/>
              <a:gd name="T182" fmla="*/ 1540 w 1540"/>
              <a:gd name="T183" fmla="*/ 846 h 84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40" h="846">
                <a:moveTo>
                  <a:pt x="16" y="0"/>
                </a:moveTo>
                <a:lnTo>
                  <a:pt x="15" y="3"/>
                </a:lnTo>
                <a:lnTo>
                  <a:pt x="13" y="13"/>
                </a:lnTo>
                <a:lnTo>
                  <a:pt x="10" y="28"/>
                </a:lnTo>
                <a:lnTo>
                  <a:pt x="7" y="47"/>
                </a:lnTo>
                <a:lnTo>
                  <a:pt x="4" y="73"/>
                </a:lnTo>
                <a:lnTo>
                  <a:pt x="1" y="101"/>
                </a:lnTo>
                <a:lnTo>
                  <a:pt x="0" y="135"/>
                </a:lnTo>
                <a:lnTo>
                  <a:pt x="2" y="173"/>
                </a:lnTo>
                <a:lnTo>
                  <a:pt x="6" y="213"/>
                </a:lnTo>
                <a:lnTo>
                  <a:pt x="13" y="257"/>
                </a:lnTo>
                <a:lnTo>
                  <a:pt x="23" y="303"/>
                </a:lnTo>
                <a:lnTo>
                  <a:pt x="38" y="351"/>
                </a:lnTo>
                <a:lnTo>
                  <a:pt x="57" y="402"/>
                </a:lnTo>
                <a:lnTo>
                  <a:pt x="82" y="454"/>
                </a:lnTo>
                <a:lnTo>
                  <a:pt x="113" y="506"/>
                </a:lnTo>
                <a:lnTo>
                  <a:pt x="150" y="561"/>
                </a:lnTo>
                <a:lnTo>
                  <a:pt x="172" y="588"/>
                </a:lnTo>
                <a:lnTo>
                  <a:pt x="195" y="616"/>
                </a:lnTo>
                <a:lnTo>
                  <a:pt x="220" y="641"/>
                </a:lnTo>
                <a:lnTo>
                  <a:pt x="245" y="665"/>
                </a:lnTo>
                <a:lnTo>
                  <a:pt x="273" y="688"/>
                </a:lnTo>
                <a:lnTo>
                  <a:pt x="301" y="710"/>
                </a:lnTo>
                <a:lnTo>
                  <a:pt x="329" y="731"/>
                </a:lnTo>
                <a:lnTo>
                  <a:pt x="358" y="751"/>
                </a:lnTo>
                <a:lnTo>
                  <a:pt x="388" y="768"/>
                </a:lnTo>
                <a:lnTo>
                  <a:pt x="419" y="783"/>
                </a:lnTo>
                <a:lnTo>
                  <a:pt x="449" y="798"/>
                </a:lnTo>
                <a:lnTo>
                  <a:pt x="481" y="809"/>
                </a:lnTo>
                <a:lnTo>
                  <a:pt x="512" y="821"/>
                </a:lnTo>
                <a:lnTo>
                  <a:pt x="545" y="829"/>
                </a:lnTo>
                <a:lnTo>
                  <a:pt x="576" y="836"/>
                </a:lnTo>
                <a:lnTo>
                  <a:pt x="608" y="840"/>
                </a:lnTo>
                <a:lnTo>
                  <a:pt x="651" y="844"/>
                </a:lnTo>
                <a:lnTo>
                  <a:pt x="693" y="846"/>
                </a:lnTo>
                <a:lnTo>
                  <a:pt x="735" y="845"/>
                </a:lnTo>
                <a:lnTo>
                  <a:pt x="775" y="841"/>
                </a:lnTo>
                <a:lnTo>
                  <a:pt x="814" y="837"/>
                </a:lnTo>
                <a:lnTo>
                  <a:pt x="852" y="831"/>
                </a:lnTo>
                <a:lnTo>
                  <a:pt x="889" y="823"/>
                </a:lnTo>
                <a:lnTo>
                  <a:pt x="924" y="815"/>
                </a:lnTo>
                <a:lnTo>
                  <a:pt x="957" y="806"/>
                </a:lnTo>
                <a:lnTo>
                  <a:pt x="989" y="795"/>
                </a:lnTo>
                <a:lnTo>
                  <a:pt x="1019" y="785"/>
                </a:lnTo>
                <a:lnTo>
                  <a:pt x="1047" y="775"/>
                </a:lnTo>
                <a:lnTo>
                  <a:pt x="1073" y="764"/>
                </a:lnTo>
                <a:lnTo>
                  <a:pt x="1096" y="754"/>
                </a:lnTo>
                <a:lnTo>
                  <a:pt x="1118" y="745"/>
                </a:lnTo>
                <a:lnTo>
                  <a:pt x="1137" y="736"/>
                </a:lnTo>
                <a:lnTo>
                  <a:pt x="1158" y="724"/>
                </a:lnTo>
                <a:lnTo>
                  <a:pt x="1183" y="709"/>
                </a:lnTo>
                <a:lnTo>
                  <a:pt x="1207" y="692"/>
                </a:lnTo>
                <a:lnTo>
                  <a:pt x="1232" y="672"/>
                </a:lnTo>
                <a:lnTo>
                  <a:pt x="1257" y="652"/>
                </a:lnTo>
                <a:lnTo>
                  <a:pt x="1283" y="630"/>
                </a:lnTo>
                <a:lnTo>
                  <a:pt x="1308" y="607"/>
                </a:lnTo>
                <a:lnTo>
                  <a:pt x="1332" y="582"/>
                </a:lnTo>
                <a:lnTo>
                  <a:pt x="1355" y="559"/>
                </a:lnTo>
                <a:lnTo>
                  <a:pt x="1378" y="536"/>
                </a:lnTo>
                <a:lnTo>
                  <a:pt x="1399" y="515"/>
                </a:lnTo>
                <a:lnTo>
                  <a:pt x="1418" y="494"/>
                </a:lnTo>
                <a:lnTo>
                  <a:pt x="1435" y="474"/>
                </a:lnTo>
                <a:lnTo>
                  <a:pt x="1449" y="457"/>
                </a:lnTo>
                <a:lnTo>
                  <a:pt x="1460" y="442"/>
                </a:lnTo>
                <a:lnTo>
                  <a:pt x="1468" y="431"/>
                </a:lnTo>
                <a:lnTo>
                  <a:pt x="1481" y="410"/>
                </a:lnTo>
                <a:lnTo>
                  <a:pt x="1494" y="388"/>
                </a:lnTo>
                <a:lnTo>
                  <a:pt x="1506" y="367"/>
                </a:lnTo>
                <a:lnTo>
                  <a:pt x="1517" y="348"/>
                </a:lnTo>
                <a:lnTo>
                  <a:pt x="1526" y="332"/>
                </a:lnTo>
                <a:lnTo>
                  <a:pt x="1534" y="318"/>
                </a:lnTo>
                <a:lnTo>
                  <a:pt x="1538" y="310"/>
                </a:lnTo>
                <a:lnTo>
                  <a:pt x="1540" y="306"/>
                </a:lnTo>
                <a:lnTo>
                  <a:pt x="1527" y="307"/>
                </a:lnTo>
                <a:lnTo>
                  <a:pt x="1512" y="307"/>
                </a:lnTo>
                <a:lnTo>
                  <a:pt x="1498" y="307"/>
                </a:lnTo>
                <a:lnTo>
                  <a:pt x="1483" y="309"/>
                </a:lnTo>
                <a:lnTo>
                  <a:pt x="1467" y="309"/>
                </a:lnTo>
                <a:lnTo>
                  <a:pt x="1451" y="309"/>
                </a:lnTo>
                <a:lnTo>
                  <a:pt x="1435" y="309"/>
                </a:lnTo>
                <a:lnTo>
                  <a:pt x="1419" y="309"/>
                </a:lnTo>
                <a:lnTo>
                  <a:pt x="1403" y="309"/>
                </a:lnTo>
                <a:lnTo>
                  <a:pt x="1386" y="307"/>
                </a:lnTo>
                <a:lnTo>
                  <a:pt x="1370" y="306"/>
                </a:lnTo>
                <a:lnTo>
                  <a:pt x="1354" y="306"/>
                </a:lnTo>
                <a:lnTo>
                  <a:pt x="1339" y="305"/>
                </a:lnTo>
                <a:lnTo>
                  <a:pt x="1323" y="303"/>
                </a:lnTo>
                <a:lnTo>
                  <a:pt x="1309" y="302"/>
                </a:lnTo>
                <a:lnTo>
                  <a:pt x="1295" y="299"/>
                </a:lnTo>
                <a:lnTo>
                  <a:pt x="1274" y="296"/>
                </a:lnTo>
                <a:lnTo>
                  <a:pt x="1248" y="292"/>
                </a:lnTo>
                <a:lnTo>
                  <a:pt x="1218" y="288"/>
                </a:lnTo>
                <a:lnTo>
                  <a:pt x="1186" y="283"/>
                </a:lnTo>
                <a:lnTo>
                  <a:pt x="1149" y="277"/>
                </a:lnTo>
                <a:lnTo>
                  <a:pt x="1110" y="272"/>
                </a:lnTo>
                <a:lnTo>
                  <a:pt x="1070" y="266"/>
                </a:lnTo>
                <a:lnTo>
                  <a:pt x="1026" y="259"/>
                </a:lnTo>
                <a:lnTo>
                  <a:pt x="981" y="252"/>
                </a:lnTo>
                <a:lnTo>
                  <a:pt x="935" y="244"/>
                </a:lnTo>
                <a:lnTo>
                  <a:pt x="888" y="236"/>
                </a:lnTo>
                <a:lnTo>
                  <a:pt x="841" y="228"/>
                </a:lnTo>
                <a:lnTo>
                  <a:pt x="793" y="220"/>
                </a:lnTo>
                <a:lnTo>
                  <a:pt x="745" y="211"/>
                </a:lnTo>
                <a:lnTo>
                  <a:pt x="698" y="200"/>
                </a:lnTo>
                <a:lnTo>
                  <a:pt x="652" y="191"/>
                </a:lnTo>
                <a:lnTo>
                  <a:pt x="635" y="188"/>
                </a:lnTo>
                <a:lnTo>
                  <a:pt x="608" y="181"/>
                </a:lnTo>
                <a:lnTo>
                  <a:pt x="574" y="172"/>
                </a:lnTo>
                <a:lnTo>
                  <a:pt x="533" y="161"/>
                </a:lnTo>
                <a:lnTo>
                  <a:pt x="487" y="148"/>
                </a:lnTo>
                <a:lnTo>
                  <a:pt x="438" y="135"/>
                </a:lnTo>
                <a:lnTo>
                  <a:pt x="386" y="120"/>
                </a:lnTo>
                <a:lnTo>
                  <a:pt x="333" y="105"/>
                </a:lnTo>
                <a:lnTo>
                  <a:pt x="279" y="89"/>
                </a:lnTo>
                <a:lnTo>
                  <a:pt x="227" y="74"/>
                </a:lnTo>
                <a:lnTo>
                  <a:pt x="179" y="59"/>
                </a:lnTo>
                <a:lnTo>
                  <a:pt x="133" y="44"/>
                </a:lnTo>
                <a:lnTo>
                  <a:pt x="92" y="31"/>
                </a:lnTo>
                <a:lnTo>
                  <a:pt x="59" y="18"/>
                </a:lnTo>
                <a:lnTo>
                  <a:pt x="33" y="8"/>
                </a:lnTo>
                <a:lnTo>
                  <a:pt x="16" y="0"/>
                </a:lnTo>
                <a:close/>
              </a:path>
            </a:pathLst>
          </a:custGeom>
          <a:noFill/>
          <a:ln w="9525">
            <a:solidFill>
              <a:schemeClr val="tx1"/>
            </a:solidFill>
            <a:round/>
            <a:headEnd/>
            <a:tailEnd/>
          </a:ln>
        </p:spPr>
        <p:txBody>
          <a:bodyPr/>
          <a:lstStyle/>
          <a:p>
            <a:endParaRPr lang="en-US"/>
          </a:p>
        </p:txBody>
      </p:sp>
      <p:sp>
        <p:nvSpPr>
          <p:cNvPr id="34826" name="Freeform 33"/>
          <p:cNvSpPr>
            <a:spLocks/>
          </p:cNvSpPr>
          <p:nvPr/>
        </p:nvSpPr>
        <p:spPr bwMode="auto">
          <a:xfrm>
            <a:off x="7818438" y="2063750"/>
            <a:ext cx="1179512" cy="639763"/>
          </a:xfrm>
          <a:custGeom>
            <a:avLst/>
            <a:gdLst>
              <a:gd name="T0" fmla="*/ 2147483647 w 1487"/>
              <a:gd name="T1" fmla="*/ 2147483647 h 806"/>
              <a:gd name="T2" fmla="*/ 0 w 1487"/>
              <a:gd name="T3" fmla="*/ 2147483647 h 806"/>
              <a:gd name="T4" fmla="*/ 2147483647 w 1487"/>
              <a:gd name="T5" fmla="*/ 2147483647 h 806"/>
              <a:gd name="T6" fmla="*/ 2147483647 w 1487"/>
              <a:gd name="T7" fmla="*/ 2147483647 h 806"/>
              <a:gd name="T8" fmla="*/ 2147483647 w 1487"/>
              <a:gd name="T9" fmla="*/ 2147483647 h 806"/>
              <a:gd name="T10" fmla="*/ 2147483647 w 1487"/>
              <a:gd name="T11" fmla="*/ 2147483647 h 806"/>
              <a:gd name="T12" fmla="*/ 2147483647 w 1487"/>
              <a:gd name="T13" fmla="*/ 2147483647 h 806"/>
              <a:gd name="T14" fmla="*/ 2147483647 w 1487"/>
              <a:gd name="T15" fmla="*/ 2147483647 h 806"/>
              <a:gd name="T16" fmla="*/ 2147483647 w 1487"/>
              <a:gd name="T17" fmla="*/ 2147483647 h 806"/>
              <a:gd name="T18" fmla="*/ 2147483647 w 1487"/>
              <a:gd name="T19" fmla="*/ 2147483647 h 806"/>
              <a:gd name="T20" fmla="*/ 2147483647 w 1487"/>
              <a:gd name="T21" fmla="*/ 2147483647 h 806"/>
              <a:gd name="T22" fmla="*/ 2147483647 w 1487"/>
              <a:gd name="T23" fmla="*/ 2147483647 h 806"/>
              <a:gd name="T24" fmla="*/ 2147483647 w 1487"/>
              <a:gd name="T25" fmla="*/ 2147483647 h 806"/>
              <a:gd name="T26" fmla="*/ 2147483647 w 1487"/>
              <a:gd name="T27" fmla="*/ 2147483647 h 806"/>
              <a:gd name="T28" fmla="*/ 2147483647 w 1487"/>
              <a:gd name="T29" fmla="*/ 2147483647 h 806"/>
              <a:gd name="T30" fmla="*/ 2147483647 w 1487"/>
              <a:gd name="T31" fmla="*/ 2147483647 h 806"/>
              <a:gd name="T32" fmla="*/ 2147483647 w 1487"/>
              <a:gd name="T33" fmla="*/ 2147483647 h 806"/>
              <a:gd name="T34" fmla="*/ 2147483647 w 1487"/>
              <a:gd name="T35" fmla="*/ 2147483647 h 806"/>
              <a:gd name="T36" fmla="*/ 2147483647 w 1487"/>
              <a:gd name="T37" fmla="*/ 2147483647 h 806"/>
              <a:gd name="T38" fmla="*/ 2147483647 w 1487"/>
              <a:gd name="T39" fmla="*/ 2147483647 h 806"/>
              <a:gd name="T40" fmla="*/ 2147483647 w 1487"/>
              <a:gd name="T41" fmla="*/ 2147483647 h 806"/>
              <a:gd name="T42" fmla="*/ 2147483647 w 1487"/>
              <a:gd name="T43" fmla="*/ 2147483647 h 806"/>
              <a:gd name="T44" fmla="*/ 2147483647 w 1487"/>
              <a:gd name="T45" fmla="*/ 2147483647 h 806"/>
              <a:gd name="T46" fmla="*/ 2147483647 w 1487"/>
              <a:gd name="T47" fmla="*/ 2147483647 h 806"/>
              <a:gd name="T48" fmla="*/ 2147483647 w 1487"/>
              <a:gd name="T49" fmla="*/ 2147483647 h 806"/>
              <a:gd name="T50" fmla="*/ 2147483647 w 1487"/>
              <a:gd name="T51" fmla="*/ 2147483647 h 806"/>
              <a:gd name="T52" fmla="*/ 2147483647 w 1487"/>
              <a:gd name="T53" fmla="*/ 2147483647 h 806"/>
              <a:gd name="T54" fmla="*/ 2147483647 w 1487"/>
              <a:gd name="T55" fmla="*/ 2147483647 h 806"/>
              <a:gd name="T56" fmla="*/ 2147483647 w 1487"/>
              <a:gd name="T57" fmla="*/ 2147483647 h 806"/>
              <a:gd name="T58" fmla="*/ 2147483647 w 1487"/>
              <a:gd name="T59" fmla="*/ 2147483647 h 806"/>
              <a:gd name="T60" fmla="*/ 2147483647 w 1487"/>
              <a:gd name="T61" fmla="*/ 2147483647 h 806"/>
              <a:gd name="T62" fmla="*/ 2147483647 w 1487"/>
              <a:gd name="T63" fmla="*/ 2147483647 h 806"/>
              <a:gd name="T64" fmla="*/ 2147483647 w 1487"/>
              <a:gd name="T65" fmla="*/ 2147483647 h 806"/>
              <a:gd name="T66" fmla="*/ 2147483647 w 1487"/>
              <a:gd name="T67" fmla="*/ 2147483647 h 806"/>
              <a:gd name="T68" fmla="*/ 2147483647 w 1487"/>
              <a:gd name="T69" fmla="*/ 2147483647 h 806"/>
              <a:gd name="T70" fmla="*/ 2147483647 w 1487"/>
              <a:gd name="T71" fmla="*/ 2147483647 h 806"/>
              <a:gd name="T72" fmla="*/ 2147483647 w 1487"/>
              <a:gd name="T73" fmla="*/ 2147483647 h 806"/>
              <a:gd name="T74" fmla="*/ 2147483647 w 1487"/>
              <a:gd name="T75" fmla="*/ 2147483647 h 806"/>
              <a:gd name="T76" fmla="*/ 2147483647 w 1487"/>
              <a:gd name="T77" fmla="*/ 2147483647 h 806"/>
              <a:gd name="T78" fmla="*/ 2147483647 w 1487"/>
              <a:gd name="T79" fmla="*/ 2147483647 h 806"/>
              <a:gd name="T80" fmla="*/ 2147483647 w 1487"/>
              <a:gd name="T81" fmla="*/ 2147483647 h 806"/>
              <a:gd name="T82" fmla="*/ 2147483647 w 1487"/>
              <a:gd name="T83" fmla="*/ 2147483647 h 806"/>
              <a:gd name="T84" fmla="*/ 2147483647 w 1487"/>
              <a:gd name="T85" fmla="*/ 2147483647 h 806"/>
              <a:gd name="T86" fmla="*/ 2147483647 w 1487"/>
              <a:gd name="T87" fmla="*/ 2147483647 h 806"/>
              <a:gd name="T88" fmla="*/ 2147483647 w 1487"/>
              <a:gd name="T89" fmla="*/ 2147483647 h 806"/>
              <a:gd name="T90" fmla="*/ 2147483647 w 1487"/>
              <a:gd name="T91" fmla="*/ 2147483647 h 806"/>
              <a:gd name="T92" fmla="*/ 2147483647 w 1487"/>
              <a:gd name="T93" fmla="*/ 2147483647 h 806"/>
              <a:gd name="T94" fmla="*/ 2147483647 w 1487"/>
              <a:gd name="T95" fmla="*/ 2147483647 h 806"/>
              <a:gd name="T96" fmla="*/ 2147483647 w 1487"/>
              <a:gd name="T97" fmla="*/ 2147483647 h 806"/>
              <a:gd name="T98" fmla="*/ 2147483647 w 1487"/>
              <a:gd name="T99" fmla="*/ 2147483647 h 806"/>
              <a:gd name="T100" fmla="*/ 2147483647 w 1487"/>
              <a:gd name="T101" fmla="*/ 2147483647 h 806"/>
              <a:gd name="T102" fmla="*/ 2147483647 w 1487"/>
              <a:gd name="T103" fmla="*/ 2147483647 h 806"/>
              <a:gd name="T104" fmla="*/ 2147483647 w 1487"/>
              <a:gd name="T105" fmla="*/ 2147483647 h 806"/>
              <a:gd name="T106" fmla="*/ 2147483647 w 1487"/>
              <a:gd name="T107" fmla="*/ 2147483647 h 806"/>
              <a:gd name="T108" fmla="*/ 2147483647 w 1487"/>
              <a:gd name="T109" fmla="*/ 2147483647 h 806"/>
              <a:gd name="T110" fmla="*/ 2147483647 w 1487"/>
              <a:gd name="T111" fmla="*/ 2147483647 h 80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87"/>
              <a:gd name="T169" fmla="*/ 0 h 806"/>
              <a:gd name="T170" fmla="*/ 1487 w 1487"/>
              <a:gd name="T171" fmla="*/ 806 h 80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87" h="806">
                <a:moveTo>
                  <a:pt x="3" y="0"/>
                </a:moveTo>
                <a:lnTo>
                  <a:pt x="1" y="12"/>
                </a:lnTo>
                <a:lnTo>
                  <a:pt x="0" y="45"/>
                </a:lnTo>
                <a:lnTo>
                  <a:pt x="0" y="95"/>
                </a:lnTo>
                <a:lnTo>
                  <a:pt x="5" y="158"/>
                </a:lnTo>
                <a:lnTo>
                  <a:pt x="15" y="229"/>
                </a:lnTo>
                <a:lnTo>
                  <a:pt x="34" y="307"/>
                </a:lnTo>
                <a:lnTo>
                  <a:pt x="64" y="385"/>
                </a:lnTo>
                <a:lnTo>
                  <a:pt x="106" y="461"/>
                </a:lnTo>
                <a:lnTo>
                  <a:pt x="132" y="496"/>
                </a:lnTo>
                <a:lnTo>
                  <a:pt x="158" y="529"/>
                </a:lnTo>
                <a:lnTo>
                  <a:pt x="184" y="560"/>
                </a:lnTo>
                <a:lnTo>
                  <a:pt x="212" y="590"/>
                </a:lnTo>
                <a:lnTo>
                  <a:pt x="240" y="616"/>
                </a:lnTo>
                <a:lnTo>
                  <a:pt x="269" y="641"/>
                </a:lnTo>
                <a:lnTo>
                  <a:pt x="298" y="665"/>
                </a:lnTo>
                <a:lnTo>
                  <a:pt x="328" y="685"/>
                </a:lnTo>
                <a:lnTo>
                  <a:pt x="358" y="705"/>
                </a:lnTo>
                <a:lnTo>
                  <a:pt x="389" y="722"/>
                </a:lnTo>
                <a:lnTo>
                  <a:pt x="419" y="737"/>
                </a:lnTo>
                <a:lnTo>
                  <a:pt x="450" y="751"/>
                </a:lnTo>
                <a:lnTo>
                  <a:pt x="482" y="762"/>
                </a:lnTo>
                <a:lnTo>
                  <a:pt x="514" y="773"/>
                </a:lnTo>
                <a:lnTo>
                  <a:pt x="545" y="781"/>
                </a:lnTo>
                <a:lnTo>
                  <a:pt x="576" y="787"/>
                </a:lnTo>
                <a:lnTo>
                  <a:pt x="615" y="793"/>
                </a:lnTo>
                <a:lnTo>
                  <a:pt x="652" y="798"/>
                </a:lnTo>
                <a:lnTo>
                  <a:pt x="685" y="801"/>
                </a:lnTo>
                <a:lnTo>
                  <a:pt x="716" y="804"/>
                </a:lnTo>
                <a:lnTo>
                  <a:pt x="745" y="805"/>
                </a:lnTo>
                <a:lnTo>
                  <a:pt x="772" y="806"/>
                </a:lnTo>
                <a:lnTo>
                  <a:pt x="797" y="805"/>
                </a:lnTo>
                <a:lnTo>
                  <a:pt x="821" y="803"/>
                </a:lnTo>
                <a:lnTo>
                  <a:pt x="844" y="799"/>
                </a:lnTo>
                <a:lnTo>
                  <a:pt x="866" y="795"/>
                </a:lnTo>
                <a:lnTo>
                  <a:pt x="888" y="789"/>
                </a:lnTo>
                <a:lnTo>
                  <a:pt x="911" y="783"/>
                </a:lnTo>
                <a:lnTo>
                  <a:pt x="933" y="776"/>
                </a:lnTo>
                <a:lnTo>
                  <a:pt x="956" y="768"/>
                </a:lnTo>
                <a:lnTo>
                  <a:pt x="980" y="759"/>
                </a:lnTo>
                <a:lnTo>
                  <a:pt x="1005" y="750"/>
                </a:lnTo>
                <a:lnTo>
                  <a:pt x="1029" y="740"/>
                </a:lnTo>
                <a:lnTo>
                  <a:pt x="1053" y="731"/>
                </a:lnTo>
                <a:lnTo>
                  <a:pt x="1078" y="721"/>
                </a:lnTo>
                <a:lnTo>
                  <a:pt x="1106" y="711"/>
                </a:lnTo>
                <a:lnTo>
                  <a:pt x="1133" y="698"/>
                </a:lnTo>
                <a:lnTo>
                  <a:pt x="1161" y="684"/>
                </a:lnTo>
                <a:lnTo>
                  <a:pt x="1190" y="670"/>
                </a:lnTo>
                <a:lnTo>
                  <a:pt x="1218" y="654"/>
                </a:lnTo>
                <a:lnTo>
                  <a:pt x="1248" y="637"/>
                </a:lnTo>
                <a:lnTo>
                  <a:pt x="1276" y="618"/>
                </a:lnTo>
                <a:lnTo>
                  <a:pt x="1305" y="598"/>
                </a:lnTo>
                <a:lnTo>
                  <a:pt x="1332" y="576"/>
                </a:lnTo>
                <a:lnTo>
                  <a:pt x="1359" y="552"/>
                </a:lnTo>
                <a:lnTo>
                  <a:pt x="1384" y="525"/>
                </a:lnTo>
                <a:lnTo>
                  <a:pt x="1408" y="498"/>
                </a:lnTo>
                <a:lnTo>
                  <a:pt x="1432" y="468"/>
                </a:lnTo>
                <a:lnTo>
                  <a:pt x="1444" y="448"/>
                </a:lnTo>
                <a:lnTo>
                  <a:pt x="1456" y="430"/>
                </a:lnTo>
                <a:lnTo>
                  <a:pt x="1465" y="414"/>
                </a:lnTo>
                <a:lnTo>
                  <a:pt x="1473" y="399"/>
                </a:lnTo>
                <a:lnTo>
                  <a:pt x="1479" y="387"/>
                </a:lnTo>
                <a:lnTo>
                  <a:pt x="1483" y="378"/>
                </a:lnTo>
                <a:lnTo>
                  <a:pt x="1486" y="372"/>
                </a:lnTo>
                <a:lnTo>
                  <a:pt x="1487" y="370"/>
                </a:lnTo>
                <a:lnTo>
                  <a:pt x="1472" y="369"/>
                </a:lnTo>
                <a:lnTo>
                  <a:pt x="1457" y="368"/>
                </a:lnTo>
                <a:lnTo>
                  <a:pt x="1442" y="366"/>
                </a:lnTo>
                <a:lnTo>
                  <a:pt x="1426" y="364"/>
                </a:lnTo>
                <a:lnTo>
                  <a:pt x="1410" y="362"/>
                </a:lnTo>
                <a:lnTo>
                  <a:pt x="1394" y="359"/>
                </a:lnTo>
                <a:lnTo>
                  <a:pt x="1376" y="356"/>
                </a:lnTo>
                <a:lnTo>
                  <a:pt x="1360" y="353"/>
                </a:lnTo>
                <a:lnTo>
                  <a:pt x="1342" y="349"/>
                </a:lnTo>
                <a:lnTo>
                  <a:pt x="1324" y="346"/>
                </a:lnTo>
                <a:lnTo>
                  <a:pt x="1306" y="342"/>
                </a:lnTo>
                <a:lnTo>
                  <a:pt x="1288" y="339"/>
                </a:lnTo>
                <a:lnTo>
                  <a:pt x="1269" y="334"/>
                </a:lnTo>
                <a:lnTo>
                  <a:pt x="1250" y="331"/>
                </a:lnTo>
                <a:lnTo>
                  <a:pt x="1231" y="327"/>
                </a:lnTo>
                <a:lnTo>
                  <a:pt x="1212" y="324"/>
                </a:lnTo>
                <a:lnTo>
                  <a:pt x="1189" y="319"/>
                </a:lnTo>
                <a:lnTo>
                  <a:pt x="1157" y="312"/>
                </a:lnTo>
                <a:lnTo>
                  <a:pt x="1121" y="304"/>
                </a:lnTo>
                <a:lnTo>
                  <a:pt x="1079" y="295"/>
                </a:lnTo>
                <a:lnTo>
                  <a:pt x="1033" y="285"/>
                </a:lnTo>
                <a:lnTo>
                  <a:pt x="985" y="273"/>
                </a:lnTo>
                <a:lnTo>
                  <a:pt x="934" y="260"/>
                </a:lnTo>
                <a:lnTo>
                  <a:pt x="882" y="248"/>
                </a:lnTo>
                <a:lnTo>
                  <a:pt x="832" y="235"/>
                </a:lnTo>
                <a:lnTo>
                  <a:pt x="782" y="224"/>
                </a:lnTo>
                <a:lnTo>
                  <a:pt x="735" y="212"/>
                </a:lnTo>
                <a:lnTo>
                  <a:pt x="692" y="201"/>
                </a:lnTo>
                <a:lnTo>
                  <a:pt x="654" y="191"/>
                </a:lnTo>
                <a:lnTo>
                  <a:pt x="622" y="182"/>
                </a:lnTo>
                <a:lnTo>
                  <a:pt x="598" y="175"/>
                </a:lnTo>
                <a:lnTo>
                  <a:pt x="581" y="171"/>
                </a:lnTo>
                <a:lnTo>
                  <a:pt x="564" y="166"/>
                </a:lnTo>
                <a:lnTo>
                  <a:pt x="540" y="159"/>
                </a:lnTo>
                <a:lnTo>
                  <a:pt x="509" y="151"/>
                </a:lnTo>
                <a:lnTo>
                  <a:pt x="472" y="143"/>
                </a:lnTo>
                <a:lnTo>
                  <a:pt x="432" y="133"/>
                </a:lnTo>
                <a:lnTo>
                  <a:pt x="388" y="121"/>
                </a:lnTo>
                <a:lnTo>
                  <a:pt x="341" y="110"/>
                </a:lnTo>
                <a:lnTo>
                  <a:pt x="294" y="98"/>
                </a:lnTo>
                <a:lnTo>
                  <a:pt x="247" y="85"/>
                </a:lnTo>
                <a:lnTo>
                  <a:pt x="199" y="73"/>
                </a:lnTo>
                <a:lnTo>
                  <a:pt x="156" y="60"/>
                </a:lnTo>
                <a:lnTo>
                  <a:pt x="114" y="47"/>
                </a:lnTo>
                <a:lnTo>
                  <a:pt x="77" y="35"/>
                </a:lnTo>
                <a:lnTo>
                  <a:pt x="45" y="22"/>
                </a:lnTo>
                <a:lnTo>
                  <a:pt x="20" y="11"/>
                </a:lnTo>
                <a:lnTo>
                  <a:pt x="3" y="0"/>
                </a:lnTo>
                <a:close/>
              </a:path>
            </a:pathLst>
          </a:custGeom>
          <a:noFill/>
          <a:ln w="9525">
            <a:solidFill>
              <a:schemeClr val="tx1"/>
            </a:solidFill>
            <a:round/>
            <a:headEnd/>
            <a:tailEnd/>
          </a:ln>
        </p:spPr>
        <p:txBody>
          <a:bodyPr/>
          <a:lstStyle/>
          <a:p>
            <a:endParaRPr lang="en-US"/>
          </a:p>
        </p:txBody>
      </p:sp>
      <p:sp>
        <p:nvSpPr>
          <p:cNvPr id="34827" name="Freeform 34"/>
          <p:cNvSpPr>
            <a:spLocks/>
          </p:cNvSpPr>
          <p:nvPr/>
        </p:nvSpPr>
        <p:spPr bwMode="auto">
          <a:xfrm>
            <a:off x="7856538" y="1982788"/>
            <a:ext cx="1036637" cy="630237"/>
          </a:xfrm>
          <a:custGeom>
            <a:avLst/>
            <a:gdLst>
              <a:gd name="T0" fmla="*/ 2147483647 w 1305"/>
              <a:gd name="T1" fmla="*/ 2147483647 h 794"/>
              <a:gd name="T2" fmla="*/ 2147483647 w 1305"/>
              <a:gd name="T3" fmla="*/ 2147483647 h 794"/>
              <a:gd name="T4" fmla="*/ 2147483647 w 1305"/>
              <a:gd name="T5" fmla="*/ 2147483647 h 794"/>
              <a:gd name="T6" fmla="*/ 2147483647 w 1305"/>
              <a:gd name="T7" fmla="*/ 2147483647 h 794"/>
              <a:gd name="T8" fmla="*/ 2147483647 w 1305"/>
              <a:gd name="T9" fmla="*/ 2147483647 h 794"/>
              <a:gd name="T10" fmla="*/ 2147483647 w 1305"/>
              <a:gd name="T11" fmla="*/ 2147483647 h 794"/>
              <a:gd name="T12" fmla="*/ 2147483647 w 1305"/>
              <a:gd name="T13" fmla="*/ 2147483647 h 794"/>
              <a:gd name="T14" fmla="*/ 2147483647 w 1305"/>
              <a:gd name="T15" fmla="*/ 2147483647 h 794"/>
              <a:gd name="T16" fmla="*/ 2147483647 w 1305"/>
              <a:gd name="T17" fmla="*/ 2147483647 h 794"/>
              <a:gd name="T18" fmla="*/ 2147483647 w 1305"/>
              <a:gd name="T19" fmla="*/ 2147483647 h 794"/>
              <a:gd name="T20" fmla="*/ 2147483647 w 1305"/>
              <a:gd name="T21" fmla="*/ 2147483647 h 794"/>
              <a:gd name="T22" fmla="*/ 2147483647 w 1305"/>
              <a:gd name="T23" fmla="*/ 2147483647 h 794"/>
              <a:gd name="T24" fmla="*/ 2147483647 w 1305"/>
              <a:gd name="T25" fmla="*/ 2147483647 h 794"/>
              <a:gd name="T26" fmla="*/ 2147483647 w 1305"/>
              <a:gd name="T27" fmla="*/ 2147483647 h 794"/>
              <a:gd name="T28" fmla="*/ 2147483647 w 1305"/>
              <a:gd name="T29" fmla="*/ 2147483647 h 794"/>
              <a:gd name="T30" fmla="*/ 2147483647 w 1305"/>
              <a:gd name="T31" fmla="*/ 2147483647 h 794"/>
              <a:gd name="T32" fmla="*/ 2147483647 w 1305"/>
              <a:gd name="T33" fmla="*/ 2147483647 h 794"/>
              <a:gd name="T34" fmla="*/ 2147483647 w 1305"/>
              <a:gd name="T35" fmla="*/ 2147483647 h 794"/>
              <a:gd name="T36" fmla="*/ 2147483647 w 1305"/>
              <a:gd name="T37" fmla="*/ 2147483647 h 794"/>
              <a:gd name="T38" fmla="*/ 2147483647 w 1305"/>
              <a:gd name="T39" fmla="*/ 2147483647 h 794"/>
              <a:gd name="T40" fmla="*/ 2147483647 w 1305"/>
              <a:gd name="T41" fmla="*/ 2147483647 h 794"/>
              <a:gd name="T42" fmla="*/ 2147483647 w 1305"/>
              <a:gd name="T43" fmla="*/ 2147483647 h 794"/>
              <a:gd name="T44" fmla="*/ 2147483647 w 1305"/>
              <a:gd name="T45" fmla="*/ 2147483647 h 794"/>
              <a:gd name="T46" fmla="*/ 2147483647 w 1305"/>
              <a:gd name="T47" fmla="*/ 2147483647 h 794"/>
              <a:gd name="T48" fmla="*/ 2147483647 w 1305"/>
              <a:gd name="T49" fmla="*/ 2147483647 h 794"/>
              <a:gd name="T50" fmla="*/ 2147483647 w 1305"/>
              <a:gd name="T51" fmla="*/ 2147483647 h 794"/>
              <a:gd name="T52" fmla="*/ 2147483647 w 1305"/>
              <a:gd name="T53" fmla="*/ 2147483647 h 794"/>
              <a:gd name="T54" fmla="*/ 2147483647 w 1305"/>
              <a:gd name="T55" fmla="*/ 2147483647 h 794"/>
              <a:gd name="T56" fmla="*/ 2147483647 w 1305"/>
              <a:gd name="T57" fmla="*/ 2147483647 h 794"/>
              <a:gd name="T58" fmla="*/ 2147483647 w 1305"/>
              <a:gd name="T59" fmla="*/ 2147483647 h 794"/>
              <a:gd name="T60" fmla="*/ 2147483647 w 1305"/>
              <a:gd name="T61" fmla="*/ 2147483647 h 794"/>
              <a:gd name="T62" fmla="*/ 2147483647 w 1305"/>
              <a:gd name="T63" fmla="*/ 2147483647 h 794"/>
              <a:gd name="T64" fmla="*/ 2147483647 w 1305"/>
              <a:gd name="T65" fmla="*/ 2147483647 h 794"/>
              <a:gd name="T66" fmla="*/ 2147483647 w 1305"/>
              <a:gd name="T67" fmla="*/ 2147483647 h 794"/>
              <a:gd name="T68" fmla="*/ 2147483647 w 1305"/>
              <a:gd name="T69" fmla="*/ 2147483647 h 794"/>
              <a:gd name="T70" fmla="*/ 2147483647 w 1305"/>
              <a:gd name="T71" fmla="*/ 2147483647 h 794"/>
              <a:gd name="T72" fmla="*/ 2147483647 w 1305"/>
              <a:gd name="T73" fmla="*/ 2147483647 h 794"/>
              <a:gd name="T74" fmla="*/ 2147483647 w 1305"/>
              <a:gd name="T75" fmla="*/ 2147483647 h 794"/>
              <a:gd name="T76" fmla="*/ 2147483647 w 1305"/>
              <a:gd name="T77" fmla="*/ 2147483647 h 794"/>
              <a:gd name="T78" fmla="*/ 2147483647 w 1305"/>
              <a:gd name="T79" fmla="*/ 2147483647 h 794"/>
              <a:gd name="T80" fmla="*/ 2147483647 w 1305"/>
              <a:gd name="T81" fmla="*/ 2147483647 h 794"/>
              <a:gd name="T82" fmla="*/ 2147483647 w 1305"/>
              <a:gd name="T83" fmla="*/ 2147483647 h 794"/>
              <a:gd name="T84" fmla="*/ 2147483647 w 1305"/>
              <a:gd name="T85" fmla="*/ 2147483647 h 794"/>
              <a:gd name="T86" fmla="*/ 2147483647 w 1305"/>
              <a:gd name="T87" fmla="*/ 2147483647 h 794"/>
              <a:gd name="T88" fmla="*/ 2147483647 w 1305"/>
              <a:gd name="T89" fmla="*/ 2147483647 h 794"/>
              <a:gd name="T90" fmla="*/ 2147483647 w 1305"/>
              <a:gd name="T91" fmla="*/ 2147483647 h 794"/>
              <a:gd name="T92" fmla="*/ 2147483647 w 1305"/>
              <a:gd name="T93" fmla="*/ 2147483647 h 794"/>
              <a:gd name="T94" fmla="*/ 2147483647 w 1305"/>
              <a:gd name="T95" fmla="*/ 2147483647 h 794"/>
              <a:gd name="T96" fmla="*/ 2147483647 w 1305"/>
              <a:gd name="T97" fmla="*/ 2147483647 h 794"/>
              <a:gd name="T98" fmla="*/ 2147483647 w 1305"/>
              <a:gd name="T99" fmla="*/ 2147483647 h 794"/>
              <a:gd name="T100" fmla="*/ 2147483647 w 1305"/>
              <a:gd name="T101" fmla="*/ 2147483647 h 794"/>
              <a:gd name="T102" fmla="*/ 2147483647 w 1305"/>
              <a:gd name="T103" fmla="*/ 2147483647 h 794"/>
              <a:gd name="T104" fmla="*/ 2147483647 w 1305"/>
              <a:gd name="T105" fmla="*/ 2147483647 h 794"/>
              <a:gd name="T106" fmla="*/ 2147483647 w 1305"/>
              <a:gd name="T107" fmla="*/ 2147483647 h 794"/>
              <a:gd name="T108" fmla="*/ 0 w 1305"/>
              <a:gd name="T109" fmla="*/ 2147483647 h 794"/>
              <a:gd name="T110" fmla="*/ 2147483647 w 1305"/>
              <a:gd name="T111" fmla="*/ 2147483647 h 79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05"/>
              <a:gd name="T169" fmla="*/ 0 h 794"/>
              <a:gd name="T170" fmla="*/ 1305 w 1305"/>
              <a:gd name="T171" fmla="*/ 794 h 79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05" h="794">
                <a:moveTo>
                  <a:pt x="3" y="0"/>
                </a:moveTo>
                <a:lnTo>
                  <a:pt x="13" y="6"/>
                </a:lnTo>
                <a:lnTo>
                  <a:pt x="32" y="15"/>
                </a:lnTo>
                <a:lnTo>
                  <a:pt x="57" y="28"/>
                </a:lnTo>
                <a:lnTo>
                  <a:pt x="89" y="43"/>
                </a:lnTo>
                <a:lnTo>
                  <a:pt x="127" y="60"/>
                </a:lnTo>
                <a:lnTo>
                  <a:pt x="169" y="79"/>
                </a:lnTo>
                <a:lnTo>
                  <a:pt x="214" y="100"/>
                </a:lnTo>
                <a:lnTo>
                  <a:pt x="260" y="121"/>
                </a:lnTo>
                <a:lnTo>
                  <a:pt x="306" y="142"/>
                </a:lnTo>
                <a:lnTo>
                  <a:pt x="352" y="162"/>
                </a:lnTo>
                <a:lnTo>
                  <a:pt x="397" y="182"/>
                </a:lnTo>
                <a:lnTo>
                  <a:pt x="438" y="199"/>
                </a:lnTo>
                <a:lnTo>
                  <a:pt x="475" y="215"/>
                </a:lnTo>
                <a:lnTo>
                  <a:pt x="506" y="228"/>
                </a:lnTo>
                <a:lnTo>
                  <a:pt x="533" y="237"/>
                </a:lnTo>
                <a:lnTo>
                  <a:pt x="550" y="243"/>
                </a:lnTo>
                <a:lnTo>
                  <a:pt x="558" y="245"/>
                </a:lnTo>
                <a:lnTo>
                  <a:pt x="570" y="249"/>
                </a:lnTo>
                <a:lnTo>
                  <a:pt x="583" y="253"/>
                </a:lnTo>
                <a:lnTo>
                  <a:pt x="601" y="259"/>
                </a:lnTo>
                <a:lnTo>
                  <a:pt x="619" y="265"/>
                </a:lnTo>
                <a:lnTo>
                  <a:pt x="641" y="272"/>
                </a:lnTo>
                <a:lnTo>
                  <a:pt x="664" y="280"/>
                </a:lnTo>
                <a:lnTo>
                  <a:pt x="689" y="288"/>
                </a:lnTo>
                <a:lnTo>
                  <a:pt x="716" y="297"/>
                </a:lnTo>
                <a:lnTo>
                  <a:pt x="745" y="306"/>
                </a:lnTo>
                <a:lnTo>
                  <a:pt x="773" y="317"/>
                </a:lnTo>
                <a:lnTo>
                  <a:pt x="804" y="327"/>
                </a:lnTo>
                <a:lnTo>
                  <a:pt x="836" y="337"/>
                </a:lnTo>
                <a:lnTo>
                  <a:pt x="867" y="348"/>
                </a:lnTo>
                <a:lnTo>
                  <a:pt x="899" y="359"/>
                </a:lnTo>
                <a:lnTo>
                  <a:pt x="931" y="370"/>
                </a:lnTo>
                <a:lnTo>
                  <a:pt x="963" y="380"/>
                </a:lnTo>
                <a:lnTo>
                  <a:pt x="996" y="391"/>
                </a:lnTo>
                <a:lnTo>
                  <a:pt x="1027" y="402"/>
                </a:lnTo>
                <a:lnTo>
                  <a:pt x="1058" y="412"/>
                </a:lnTo>
                <a:lnTo>
                  <a:pt x="1088" y="421"/>
                </a:lnTo>
                <a:lnTo>
                  <a:pt x="1117" y="432"/>
                </a:lnTo>
                <a:lnTo>
                  <a:pt x="1145" y="440"/>
                </a:lnTo>
                <a:lnTo>
                  <a:pt x="1171" y="449"/>
                </a:lnTo>
                <a:lnTo>
                  <a:pt x="1196" y="457"/>
                </a:lnTo>
                <a:lnTo>
                  <a:pt x="1219" y="464"/>
                </a:lnTo>
                <a:lnTo>
                  <a:pt x="1240" y="470"/>
                </a:lnTo>
                <a:lnTo>
                  <a:pt x="1258" y="475"/>
                </a:lnTo>
                <a:lnTo>
                  <a:pt x="1274" y="480"/>
                </a:lnTo>
                <a:lnTo>
                  <a:pt x="1287" y="483"/>
                </a:lnTo>
                <a:lnTo>
                  <a:pt x="1298" y="486"/>
                </a:lnTo>
                <a:lnTo>
                  <a:pt x="1305" y="487"/>
                </a:lnTo>
                <a:lnTo>
                  <a:pt x="1301" y="498"/>
                </a:lnTo>
                <a:lnTo>
                  <a:pt x="1296" y="512"/>
                </a:lnTo>
                <a:lnTo>
                  <a:pt x="1289" y="526"/>
                </a:lnTo>
                <a:lnTo>
                  <a:pt x="1281" y="540"/>
                </a:lnTo>
                <a:lnTo>
                  <a:pt x="1271" y="556"/>
                </a:lnTo>
                <a:lnTo>
                  <a:pt x="1259" y="572"/>
                </a:lnTo>
                <a:lnTo>
                  <a:pt x="1244" y="588"/>
                </a:lnTo>
                <a:lnTo>
                  <a:pt x="1227" y="605"/>
                </a:lnTo>
                <a:lnTo>
                  <a:pt x="1206" y="623"/>
                </a:lnTo>
                <a:lnTo>
                  <a:pt x="1183" y="640"/>
                </a:lnTo>
                <a:lnTo>
                  <a:pt x="1156" y="657"/>
                </a:lnTo>
                <a:lnTo>
                  <a:pt x="1125" y="675"/>
                </a:lnTo>
                <a:lnTo>
                  <a:pt x="1089" y="692"/>
                </a:lnTo>
                <a:lnTo>
                  <a:pt x="1050" y="709"/>
                </a:lnTo>
                <a:lnTo>
                  <a:pt x="1005" y="726"/>
                </a:lnTo>
                <a:lnTo>
                  <a:pt x="955" y="742"/>
                </a:lnTo>
                <a:lnTo>
                  <a:pt x="929" y="751"/>
                </a:lnTo>
                <a:lnTo>
                  <a:pt x="904" y="757"/>
                </a:lnTo>
                <a:lnTo>
                  <a:pt x="878" y="764"/>
                </a:lnTo>
                <a:lnTo>
                  <a:pt x="853" y="770"/>
                </a:lnTo>
                <a:lnTo>
                  <a:pt x="828" y="776"/>
                </a:lnTo>
                <a:lnTo>
                  <a:pt x="802" y="780"/>
                </a:lnTo>
                <a:lnTo>
                  <a:pt x="778" y="784"/>
                </a:lnTo>
                <a:lnTo>
                  <a:pt x="753" y="787"/>
                </a:lnTo>
                <a:lnTo>
                  <a:pt x="728" y="791"/>
                </a:lnTo>
                <a:lnTo>
                  <a:pt x="704" y="792"/>
                </a:lnTo>
                <a:lnTo>
                  <a:pt x="680" y="794"/>
                </a:lnTo>
                <a:lnTo>
                  <a:pt x="656" y="794"/>
                </a:lnTo>
                <a:lnTo>
                  <a:pt x="633" y="794"/>
                </a:lnTo>
                <a:lnTo>
                  <a:pt x="609" y="793"/>
                </a:lnTo>
                <a:lnTo>
                  <a:pt x="586" y="792"/>
                </a:lnTo>
                <a:lnTo>
                  <a:pt x="563" y="789"/>
                </a:lnTo>
                <a:lnTo>
                  <a:pt x="540" y="785"/>
                </a:lnTo>
                <a:lnTo>
                  <a:pt x="517" y="782"/>
                </a:lnTo>
                <a:lnTo>
                  <a:pt x="494" y="776"/>
                </a:lnTo>
                <a:lnTo>
                  <a:pt x="471" y="770"/>
                </a:lnTo>
                <a:lnTo>
                  <a:pt x="449" y="763"/>
                </a:lnTo>
                <a:lnTo>
                  <a:pt x="426" y="756"/>
                </a:lnTo>
                <a:lnTo>
                  <a:pt x="404" y="747"/>
                </a:lnTo>
                <a:lnTo>
                  <a:pt x="381" y="738"/>
                </a:lnTo>
                <a:lnTo>
                  <a:pt x="359" y="728"/>
                </a:lnTo>
                <a:lnTo>
                  <a:pt x="337" y="716"/>
                </a:lnTo>
                <a:lnTo>
                  <a:pt x="315" y="704"/>
                </a:lnTo>
                <a:lnTo>
                  <a:pt x="293" y="691"/>
                </a:lnTo>
                <a:lnTo>
                  <a:pt x="271" y="677"/>
                </a:lnTo>
                <a:lnTo>
                  <a:pt x="249" y="661"/>
                </a:lnTo>
                <a:lnTo>
                  <a:pt x="229" y="645"/>
                </a:lnTo>
                <a:lnTo>
                  <a:pt x="207" y="627"/>
                </a:lnTo>
                <a:lnTo>
                  <a:pt x="167" y="591"/>
                </a:lnTo>
                <a:lnTo>
                  <a:pt x="132" y="550"/>
                </a:lnTo>
                <a:lnTo>
                  <a:pt x="102" y="508"/>
                </a:lnTo>
                <a:lnTo>
                  <a:pt x="78" y="464"/>
                </a:lnTo>
                <a:lnTo>
                  <a:pt x="57" y="419"/>
                </a:lnTo>
                <a:lnTo>
                  <a:pt x="40" y="374"/>
                </a:lnTo>
                <a:lnTo>
                  <a:pt x="26" y="328"/>
                </a:lnTo>
                <a:lnTo>
                  <a:pt x="17" y="283"/>
                </a:lnTo>
                <a:lnTo>
                  <a:pt x="9" y="239"/>
                </a:lnTo>
                <a:lnTo>
                  <a:pt x="4" y="196"/>
                </a:lnTo>
                <a:lnTo>
                  <a:pt x="1" y="155"/>
                </a:lnTo>
                <a:lnTo>
                  <a:pt x="0" y="117"/>
                </a:lnTo>
                <a:lnTo>
                  <a:pt x="0" y="82"/>
                </a:lnTo>
                <a:lnTo>
                  <a:pt x="1" y="51"/>
                </a:lnTo>
                <a:lnTo>
                  <a:pt x="2" y="23"/>
                </a:lnTo>
                <a:lnTo>
                  <a:pt x="3" y="0"/>
                </a:lnTo>
                <a:close/>
              </a:path>
            </a:pathLst>
          </a:custGeom>
          <a:noFill/>
          <a:ln w="9525">
            <a:solidFill>
              <a:schemeClr val="tx1"/>
            </a:solidFill>
            <a:round/>
            <a:headEnd/>
            <a:tailEnd/>
          </a:ln>
        </p:spPr>
        <p:txBody>
          <a:bodyPr/>
          <a:lstStyle/>
          <a:p>
            <a:endParaRPr lang="en-US"/>
          </a:p>
        </p:txBody>
      </p:sp>
      <p:sp>
        <p:nvSpPr>
          <p:cNvPr id="34828" name="Freeform 35"/>
          <p:cNvSpPr>
            <a:spLocks/>
          </p:cNvSpPr>
          <p:nvPr/>
        </p:nvSpPr>
        <p:spPr bwMode="auto">
          <a:xfrm>
            <a:off x="7785100" y="2193925"/>
            <a:ext cx="1225550" cy="555625"/>
          </a:xfrm>
          <a:custGeom>
            <a:avLst/>
            <a:gdLst>
              <a:gd name="T0" fmla="*/ 2147483647 w 1545"/>
              <a:gd name="T1" fmla="*/ 2147483647 h 701"/>
              <a:gd name="T2" fmla="*/ 2147483647 w 1545"/>
              <a:gd name="T3" fmla="*/ 2147483647 h 701"/>
              <a:gd name="T4" fmla="*/ 2147483647 w 1545"/>
              <a:gd name="T5" fmla="*/ 2147483647 h 701"/>
              <a:gd name="T6" fmla="*/ 2147483647 w 1545"/>
              <a:gd name="T7" fmla="*/ 2147483647 h 701"/>
              <a:gd name="T8" fmla="*/ 2147483647 w 1545"/>
              <a:gd name="T9" fmla="*/ 2147483647 h 701"/>
              <a:gd name="T10" fmla="*/ 2147483647 w 1545"/>
              <a:gd name="T11" fmla="*/ 2147483647 h 701"/>
              <a:gd name="T12" fmla="*/ 2147483647 w 1545"/>
              <a:gd name="T13" fmla="*/ 2147483647 h 701"/>
              <a:gd name="T14" fmla="*/ 2147483647 w 1545"/>
              <a:gd name="T15" fmla="*/ 2147483647 h 701"/>
              <a:gd name="T16" fmla="*/ 2147483647 w 1545"/>
              <a:gd name="T17" fmla="*/ 2147483647 h 701"/>
              <a:gd name="T18" fmla="*/ 2147483647 w 1545"/>
              <a:gd name="T19" fmla="*/ 2147483647 h 701"/>
              <a:gd name="T20" fmla="*/ 2147483647 w 1545"/>
              <a:gd name="T21" fmla="*/ 2147483647 h 701"/>
              <a:gd name="T22" fmla="*/ 2147483647 w 1545"/>
              <a:gd name="T23" fmla="*/ 2147483647 h 701"/>
              <a:gd name="T24" fmla="*/ 2147483647 w 1545"/>
              <a:gd name="T25" fmla="*/ 2147483647 h 701"/>
              <a:gd name="T26" fmla="*/ 2147483647 w 1545"/>
              <a:gd name="T27" fmla="*/ 2147483647 h 701"/>
              <a:gd name="T28" fmla="*/ 2147483647 w 1545"/>
              <a:gd name="T29" fmla="*/ 2147483647 h 701"/>
              <a:gd name="T30" fmla="*/ 2147483647 w 1545"/>
              <a:gd name="T31" fmla="*/ 2147483647 h 701"/>
              <a:gd name="T32" fmla="*/ 2147483647 w 1545"/>
              <a:gd name="T33" fmla="*/ 2147483647 h 701"/>
              <a:gd name="T34" fmla="*/ 2147483647 w 1545"/>
              <a:gd name="T35" fmla="*/ 2147483647 h 701"/>
              <a:gd name="T36" fmla="*/ 2147483647 w 1545"/>
              <a:gd name="T37" fmla="*/ 2147483647 h 701"/>
              <a:gd name="T38" fmla="*/ 2147483647 w 1545"/>
              <a:gd name="T39" fmla="*/ 2147483647 h 701"/>
              <a:gd name="T40" fmla="*/ 2147483647 w 1545"/>
              <a:gd name="T41" fmla="*/ 2147483647 h 701"/>
              <a:gd name="T42" fmla="*/ 2147483647 w 1545"/>
              <a:gd name="T43" fmla="*/ 2147483647 h 701"/>
              <a:gd name="T44" fmla="*/ 2147483647 w 1545"/>
              <a:gd name="T45" fmla="*/ 2147483647 h 701"/>
              <a:gd name="T46" fmla="*/ 2147483647 w 1545"/>
              <a:gd name="T47" fmla="*/ 2147483647 h 701"/>
              <a:gd name="T48" fmla="*/ 2147483647 w 1545"/>
              <a:gd name="T49" fmla="*/ 2147483647 h 701"/>
              <a:gd name="T50" fmla="*/ 2147483647 w 1545"/>
              <a:gd name="T51" fmla="*/ 2147483647 h 701"/>
              <a:gd name="T52" fmla="*/ 2147483647 w 1545"/>
              <a:gd name="T53" fmla="*/ 2147483647 h 701"/>
              <a:gd name="T54" fmla="*/ 2147483647 w 1545"/>
              <a:gd name="T55" fmla="*/ 2147483647 h 701"/>
              <a:gd name="T56" fmla="*/ 2147483647 w 1545"/>
              <a:gd name="T57" fmla="*/ 2147483647 h 701"/>
              <a:gd name="T58" fmla="*/ 2147483647 w 1545"/>
              <a:gd name="T59" fmla="*/ 2147483647 h 701"/>
              <a:gd name="T60" fmla="*/ 2147483647 w 1545"/>
              <a:gd name="T61" fmla="*/ 2147483647 h 701"/>
              <a:gd name="T62" fmla="*/ 2147483647 w 1545"/>
              <a:gd name="T63" fmla="*/ 2147483647 h 701"/>
              <a:gd name="T64" fmla="*/ 2147483647 w 1545"/>
              <a:gd name="T65" fmla="*/ 2147483647 h 701"/>
              <a:gd name="T66" fmla="*/ 2147483647 w 1545"/>
              <a:gd name="T67" fmla="*/ 2147483647 h 701"/>
              <a:gd name="T68" fmla="*/ 2147483647 w 1545"/>
              <a:gd name="T69" fmla="*/ 2147483647 h 701"/>
              <a:gd name="T70" fmla="*/ 2147483647 w 1545"/>
              <a:gd name="T71" fmla="*/ 2147483647 h 701"/>
              <a:gd name="T72" fmla="*/ 2147483647 w 1545"/>
              <a:gd name="T73" fmla="*/ 2147483647 h 701"/>
              <a:gd name="T74" fmla="*/ 2147483647 w 1545"/>
              <a:gd name="T75" fmla="*/ 2147483647 h 701"/>
              <a:gd name="T76" fmla="*/ 2147483647 w 1545"/>
              <a:gd name="T77" fmla="*/ 2147483647 h 701"/>
              <a:gd name="T78" fmla="*/ 2147483647 w 1545"/>
              <a:gd name="T79" fmla="*/ 2147483647 h 701"/>
              <a:gd name="T80" fmla="*/ 2147483647 w 1545"/>
              <a:gd name="T81" fmla="*/ 2147483647 h 701"/>
              <a:gd name="T82" fmla="*/ 2147483647 w 1545"/>
              <a:gd name="T83" fmla="*/ 2147483647 h 701"/>
              <a:gd name="T84" fmla="*/ 2147483647 w 1545"/>
              <a:gd name="T85" fmla="*/ 2147483647 h 701"/>
              <a:gd name="T86" fmla="*/ 2147483647 w 1545"/>
              <a:gd name="T87" fmla="*/ 2147483647 h 701"/>
              <a:gd name="T88" fmla="*/ 2147483647 w 1545"/>
              <a:gd name="T89" fmla="*/ 2147483647 h 701"/>
              <a:gd name="T90" fmla="*/ 2147483647 w 1545"/>
              <a:gd name="T91" fmla="*/ 2147483647 h 701"/>
              <a:gd name="T92" fmla="*/ 2147483647 w 1545"/>
              <a:gd name="T93" fmla="*/ 2147483647 h 701"/>
              <a:gd name="T94" fmla="*/ 2147483647 w 1545"/>
              <a:gd name="T95" fmla="*/ 2147483647 h 70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45"/>
              <a:gd name="T145" fmla="*/ 0 h 701"/>
              <a:gd name="T146" fmla="*/ 1545 w 1545"/>
              <a:gd name="T147" fmla="*/ 701 h 70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45" h="701">
                <a:moveTo>
                  <a:pt x="1545" y="206"/>
                </a:moveTo>
                <a:lnTo>
                  <a:pt x="1538" y="204"/>
                </a:lnTo>
                <a:lnTo>
                  <a:pt x="1531" y="204"/>
                </a:lnTo>
                <a:lnTo>
                  <a:pt x="1526" y="205"/>
                </a:lnTo>
                <a:lnTo>
                  <a:pt x="1522" y="208"/>
                </a:lnTo>
                <a:lnTo>
                  <a:pt x="1517" y="213"/>
                </a:lnTo>
                <a:lnTo>
                  <a:pt x="1514" y="216"/>
                </a:lnTo>
                <a:lnTo>
                  <a:pt x="1509" y="221"/>
                </a:lnTo>
                <a:lnTo>
                  <a:pt x="1506" y="226"/>
                </a:lnTo>
                <a:lnTo>
                  <a:pt x="1507" y="226"/>
                </a:lnTo>
                <a:lnTo>
                  <a:pt x="1505" y="229"/>
                </a:lnTo>
                <a:lnTo>
                  <a:pt x="1499" y="237"/>
                </a:lnTo>
                <a:lnTo>
                  <a:pt x="1491" y="249"/>
                </a:lnTo>
                <a:lnTo>
                  <a:pt x="1480" y="262"/>
                </a:lnTo>
                <a:lnTo>
                  <a:pt x="1468" y="280"/>
                </a:lnTo>
                <a:lnTo>
                  <a:pt x="1453" y="298"/>
                </a:lnTo>
                <a:lnTo>
                  <a:pt x="1437" y="319"/>
                </a:lnTo>
                <a:lnTo>
                  <a:pt x="1418" y="339"/>
                </a:lnTo>
                <a:lnTo>
                  <a:pt x="1400" y="361"/>
                </a:lnTo>
                <a:lnTo>
                  <a:pt x="1379" y="382"/>
                </a:lnTo>
                <a:lnTo>
                  <a:pt x="1360" y="404"/>
                </a:lnTo>
                <a:lnTo>
                  <a:pt x="1339" y="424"/>
                </a:lnTo>
                <a:lnTo>
                  <a:pt x="1319" y="442"/>
                </a:lnTo>
                <a:lnTo>
                  <a:pt x="1300" y="458"/>
                </a:lnTo>
                <a:lnTo>
                  <a:pt x="1280" y="472"/>
                </a:lnTo>
                <a:lnTo>
                  <a:pt x="1260" y="485"/>
                </a:lnTo>
                <a:lnTo>
                  <a:pt x="1236" y="500"/>
                </a:lnTo>
                <a:lnTo>
                  <a:pt x="1209" y="516"/>
                </a:lnTo>
                <a:lnTo>
                  <a:pt x="1176" y="533"/>
                </a:lnTo>
                <a:lnTo>
                  <a:pt x="1142" y="550"/>
                </a:lnTo>
                <a:lnTo>
                  <a:pt x="1104" y="569"/>
                </a:lnTo>
                <a:lnTo>
                  <a:pt x="1062" y="587"/>
                </a:lnTo>
                <a:lnTo>
                  <a:pt x="1020" y="604"/>
                </a:lnTo>
                <a:lnTo>
                  <a:pt x="975" y="620"/>
                </a:lnTo>
                <a:lnTo>
                  <a:pt x="929" y="634"/>
                </a:lnTo>
                <a:lnTo>
                  <a:pt x="882" y="647"/>
                </a:lnTo>
                <a:lnTo>
                  <a:pt x="834" y="656"/>
                </a:lnTo>
                <a:lnTo>
                  <a:pt x="786" y="663"/>
                </a:lnTo>
                <a:lnTo>
                  <a:pt x="739" y="666"/>
                </a:lnTo>
                <a:lnTo>
                  <a:pt x="692" y="665"/>
                </a:lnTo>
                <a:lnTo>
                  <a:pt x="646" y="661"/>
                </a:lnTo>
                <a:lnTo>
                  <a:pt x="600" y="651"/>
                </a:lnTo>
                <a:lnTo>
                  <a:pt x="555" y="640"/>
                </a:lnTo>
                <a:lnTo>
                  <a:pt x="511" y="626"/>
                </a:lnTo>
                <a:lnTo>
                  <a:pt x="468" y="610"/>
                </a:lnTo>
                <a:lnTo>
                  <a:pt x="427" y="590"/>
                </a:lnTo>
                <a:lnTo>
                  <a:pt x="388" y="570"/>
                </a:lnTo>
                <a:lnTo>
                  <a:pt x="350" y="547"/>
                </a:lnTo>
                <a:lnTo>
                  <a:pt x="313" y="523"/>
                </a:lnTo>
                <a:lnTo>
                  <a:pt x="278" y="497"/>
                </a:lnTo>
                <a:lnTo>
                  <a:pt x="246" y="470"/>
                </a:lnTo>
                <a:lnTo>
                  <a:pt x="216" y="441"/>
                </a:lnTo>
                <a:lnTo>
                  <a:pt x="187" y="411"/>
                </a:lnTo>
                <a:lnTo>
                  <a:pt x="162" y="381"/>
                </a:lnTo>
                <a:lnTo>
                  <a:pt x="139" y="350"/>
                </a:lnTo>
                <a:lnTo>
                  <a:pt x="118" y="319"/>
                </a:lnTo>
                <a:lnTo>
                  <a:pt x="101" y="287"/>
                </a:lnTo>
                <a:lnTo>
                  <a:pt x="72" y="223"/>
                </a:lnTo>
                <a:lnTo>
                  <a:pt x="49" y="166"/>
                </a:lnTo>
                <a:lnTo>
                  <a:pt x="33" y="115"/>
                </a:lnTo>
                <a:lnTo>
                  <a:pt x="23" y="72"/>
                </a:lnTo>
                <a:lnTo>
                  <a:pt x="15" y="38"/>
                </a:lnTo>
                <a:lnTo>
                  <a:pt x="10" y="15"/>
                </a:lnTo>
                <a:lnTo>
                  <a:pt x="7" y="1"/>
                </a:lnTo>
                <a:lnTo>
                  <a:pt x="3" y="0"/>
                </a:lnTo>
                <a:lnTo>
                  <a:pt x="1" y="5"/>
                </a:lnTo>
                <a:lnTo>
                  <a:pt x="0" y="10"/>
                </a:lnTo>
                <a:lnTo>
                  <a:pt x="0" y="17"/>
                </a:lnTo>
                <a:lnTo>
                  <a:pt x="1" y="22"/>
                </a:lnTo>
                <a:lnTo>
                  <a:pt x="3" y="41"/>
                </a:lnTo>
                <a:lnTo>
                  <a:pt x="7" y="69"/>
                </a:lnTo>
                <a:lnTo>
                  <a:pt x="11" y="102"/>
                </a:lnTo>
                <a:lnTo>
                  <a:pt x="18" y="140"/>
                </a:lnTo>
                <a:lnTo>
                  <a:pt x="27" y="181"/>
                </a:lnTo>
                <a:lnTo>
                  <a:pt x="40" y="222"/>
                </a:lnTo>
                <a:lnTo>
                  <a:pt x="56" y="264"/>
                </a:lnTo>
                <a:lnTo>
                  <a:pt x="77" y="303"/>
                </a:lnTo>
                <a:lnTo>
                  <a:pt x="101" y="341"/>
                </a:lnTo>
                <a:lnTo>
                  <a:pt x="127" y="377"/>
                </a:lnTo>
                <a:lnTo>
                  <a:pt x="154" y="411"/>
                </a:lnTo>
                <a:lnTo>
                  <a:pt x="180" y="442"/>
                </a:lnTo>
                <a:lnTo>
                  <a:pt x="208" y="471"/>
                </a:lnTo>
                <a:lnTo>
                  <a:pt x="236" y="497"/>
                </a:lnTo>
                <a:lnTo>
                  <a:pt x="264" y="523"/>
                </a:lnTo>
                <a:lnTo>
                  <a:pt x="292" y="544"/>
                </a:lnTo>
                <a:lnTo>
                  <a:pt x="321" y="565"/>
                </a:lnTo>
                <a:lnTo>
                  <a:pt x="349" y="585"/>
                </a:lnTo>
                <a:lnTo>
                  <a:pt x="377" y="602"/>
                </a:lnTo>
                <a:lnTo>
                  <a:pt x="405" y="617"/>
                </a:lnTo>
                <a:lnTo>
                  <a:pt x="433" y="631"/>
                </a:lnTo>
                <a:lnTo>
                  <a:pt x="459" y="643"/>
                </a:lnTo>
                <a:lnTo>
                  <a:pt x="484" y="655"/>
                </a:lnTo>
                <a:lnTo>
                  <a:pt x="510" y="664"/>
                </a:lnTo>
                <a:lnTo>
                  <a:pt x="537" y="673"/>
                </a:lnTo>
                <a:lnTo>
                  <a:pt x="565" y="683"/>
                </a:lnTo>
                <a:lnTo>
                  <a:pt x="593" y="688"/>
                </a:lnTo>
                <a:lnTo>
                  <a:pt x="621" y="694"/>
                </a:lnTo>
                <a:lnTo>
                  <a:pt x="649" y="698"/>
                </a:lnTo>
                <a:lnTo>
                  <a:pt x="678" y="700"/>
                </a:lnTo>
                <a:lnTo>
                  <a:pt x="707" y="701"/>
                </a:lnTo>
                <a:lnTo>
                  <a:pt x="735" y="701"/>
                </a:lnTo>
                <a:lnTo>
                  <a:pt x="764" y="700"/>
                </a:lnTo>
                <a:lnTo>
                  <a:pt x="793" y="698"/>
                </a:lnTo>
                <a:lnTo>
                  <a:pt x="822" y="694"/>
                </a:lnTo>
                <a:lnTo>
                  <a:pt x="851" y="689"/>
                </a:lnTo>
                <a:lnTo>
                  <a:pt x="878" y="684"/>
                </a:lnTo>
                <a:lnTo>
                  <a:pt x="907" y="677"/>
                </a:lnTo>
                <a:lnTo>
                  <a:pt x="935" y="670"/>
                </a:lnTo>
                <a:lnTo>
                  <a:pt x="962" y="662"/>
                </a:lnTo>
                <a:lnTo>
                  <a:pt x="990" y="653"/>
                </a:lnTo>
                <a:lnTo>
                  <a:pt x="1016" y="643"/>
                </a:lnTo>
                <a:lnTo>
                  <a:pt x="1043" y="633"/>
                </a:lnTo>
                <a:lnTo>
                  <a:pt x="1069" y="623"/>
                </a:lnTo>
                <a:lnTo>
                  <a:pt x="1095" y="612"/>
                </a:lnTo>
                <a:lnTo>
                  <a:pt x="1120" y="601"/>
                </a:lnTo>
                <a:lnTo>
                  <a:pt x="1144" y="588"/>
                </a:lnTo>
                <a:lnTo>
                  <a:pt x="1168" y="575"/>
                </a:lnTo>
                <a:lnTo>
                  <a:pt x="1191" y="564"/>
                </a:lnTo>
                <a:lnTo>
                  <a:pt x="1214" y="551"/>
                </a:lnTo>
                <a:lnTo>
                  <a:pt x="1236" y="537"/>
                </a:lnTo>
                <a:lnTo>
                  <a:pt x="1257" y="525"/>
                </a:lnTo>
                <a:lnTo>
                  <a:pt x="1277" y="512"/>
                </a:lnTo>
                <a:lnTo>
                  <a:pt x="1296" y="498"/>
                </a:lnTo>
                <a:lnTo>
                  <a:pt x="1315" y="486"/>
                </a:lnTo>
                <a:lnTo>
                  <a:pt x="1332" y="473"/>
                </a:lnTo>
                <a:lnTo>
                  <a:pt x="1347" y="462"/>
                </a:lnTo>
                <a:lnTo>
                  <a:pt x="1361" y="449"/>
                </a:lnTo>
                <a:lnTo>
                  <a:pt x="1376" y="435"/>
                </a:lnTo>
                <a:lnTo>
                  <a:pt x="1391" y="420"/>
                </a:lnTo>
                <a:lnTo>
                  <a:pt x="1404" y="405"/>
                </a:lnTo>
                <a:lnTo>
                  <a:pt x="1418" y="389"/>
                </a:lnTo>
                <a:lnTo>
                  <a:pt x="1432" y="373"/>
                </a:lnTo>
                <a:lnTo>
                  <a:pt x="1446" y="357"/>
                </a:lnTo>
                <a:lnTo>
                  <a:pt x="1459" y="341"/>
                </a:lnTo>
                <a:lnTo>
                  <a:pt x="1470" y="325"/>
                </a:lnTo>
                <a:lnTo>
                  <a:pt x="1482" y="308"/>
                </a:lnTo>
                <a:lnTo>
                  <a:pt x="1492" y="292"/>
                </a:lnTo>
                <a:lnTo>
                  <a:pt x="1502" y="277"/>
                </a:lnTo>
                <a:lnTo>
                  <a:pt x="1510" y="262"/>
                </a:lnTo>
                <a:lnTo>
                  <a:pt x="1518" y="249"/>
                </a:lnTo>
                <a:lnTo>
                  <a:pt x="1525" y="236"/>
                </a:lnTo>
                <a:lnTo>
                  <a:pt x="1530" y="228"/>
                </a:lnTo>
                <a:lnTo>
                  <a:pt x="1536" y="220"/>
                </a:lnTo>
                <a:lnTo>
                  <a:pt x="1541" y="212"/>
                </a:lnTo>
                <a:lnTo>
                  <a:pt x="1545" y="206"/>
                </a:lnTo>
                <a:close/>
              </a:path>
            </a:pathLst>
          </a:custGeom>
          <a:noFill/>
          <a:ln w="9525">
            <a:solidFill>
              <a:schemeClr val="tx1"/>
            </a:solidFill>
            <a:round/>
            <a:headEnd/>
            <a:tailEnd/>
          </a:ln>
        </p:spPr>
        <p:txBody>
          <a:bodyPr/>
          <a:lstStyle/>
          <a:p>
            <a:endParaRPr lang="en-US"/>
          </a:p>
        </p:txBody>
      </p:sp>
      <p:sp>
        <p:nvSpPr>
          <p:cNvPr id="34829" name="Freeform 36"/>
          <p:cNvSpPr>
            <a:spLocks/>
          </p:cNvSpPr>
          <p:nvPr/>
        </p:nvSpPr>
        <p:spPr bwMode="auto">
          <a:xfrm>
            <a:off x="7748588" y="2060575"/>
            <a:ext cx="1287462" cy="738188"/>
          </a:xfrm>
          <a:custGeom>
            <a:avLst/>
            <a:gdLst>
              <a:gd name="T0" fmla="*/ 2147483647 w 1622"/>
              <a:gd name="T1" fmla="*/ 2147483647 h 930"/>
              <a:gd name="T2" fmla="*/ 2147483647 w 1622"/>
              <a:gd name="T3" fmla="*/ 0 h 930"/>
              <a:gd name="T4" fmla="*/ 2147483647 w 1622"/>
              <a:gd name="T5" fmla="*/ 2147483647 h 930"/>
              <a:gd name="T6" fmla="*/ 2147483647 w 1622"/>
              <a:gd name="T7" fmla="*/ 2147483647 h 930"/>
              <a:gd name="T8" fmla="*/ 2147483647 w 1622"/>
              <a:gd name="T9" fmla="*/ 2147483647 h 930"/>
              <a:gd name="T10" fmla="*/ 2147483647 w 1622"/>
              <a:gd name="T11" fmla="*/ 2147483647 h 930"/>
              <a:gd name="T12" fmla="*/ 2147483647 w 1622"/>
              <a:gd name="T13" fmla="*/ 2147483647 h 930"/>
              <a:gd name="T14" fmla="*/ 2147483647 w 1622"/>
              <a:gd name="T15" fmla="*/ 2147483647 h 930"/>
              <a:gd name="T16" fmla="*/ 2147483647 w 1622"/>
              <a:gd name="T17" fmla="*/ 2147483647 h 930"/>
              <a:gd name="T18" fmla="*/ 2147483647 w 1622"/>
              <a:gd name="T19" fmla="*/ 2147483647 h 930"/>
              <a:gd name="T20" fmla="*/ 2147483647 w 1622"/>
              <a:gd name="T21" fmla="*/ 2147483647 h 930"/>
              <a:gd name="T22" fmla="*/ 2147483647 w 1622"/>
              <a:gd name="T23" fmla="*/ 2147483647 h 930"/>
              <a:gd name="T24" fmla="*/ 2147483647 w 1622"/>
              <a:gd name="T25" fmla="*/ 2147483647 h 930"/>
              <a:gd name="T26" fmla="*/ 2147483647 w 1622"/>
              <a:gd name="T27" fmla="*/ 2147483647 h 930"/>
              <a:gd name="T28" fmla="*/ 2147483647 w 1622"/>
              <a:gd name="T29" fmla="*/ 2147483647 h 930"/>
              <a:gd name="T30" fmla="*/ 2147483647 w 1622"/>
              <a:gd name="T31" fmla="*/ 2147483647 h 930"/>
              <a:gd name="T32" fmla="*/ 2147483647 w 1622"/>
              <a:gd name="T33" fmla="*/ 2147483647 h 930"/>
              <a:gd name="T34" fmla="*/ 2147483647 w 1622"/>
              <a:gd name="T35" fmla="*/ 2147483647 h 930"/>
              <a:gd name="T36" fmla="*/ 2147483647 w 1622"/>
              <a:gd name="T37" fmla="*/ 2147483647 h 930"/>
              <a:gd name="T38" fmla="*/ 2147483647 w 1622"/>
              <a:gd name="T39" fmla="*/ 2147483647 h 930"/>
              <a:gd name="T40" fmla="*/ 2147483647 w 1622"/>
              <a:gd name="T41" fmla="*/ 2147483647 h 930"/>
              <a:gd name="T42" fmla="*/ 2147483647 w 1622"/>
              <a:gd name="T43" fmla="*/ 2147483647 h 930"/>
              <a:gd name="T44" fmla="*/ 2147483647 w 1622"/>
              <a:gd name="T45" fmla="*/ 2147483647 h 930"/>
              <a:gd name="T46" fmla="*/ 2147483647 w 1622"/>
              <a:gd name="T47" fmla="*/ 2147483647 h 930"/>
              <a:gd name="T48" fmla="*/ 2147483647 w 1622"/>
              <a:gd name="T49" fmla="*/ 2147483647 h 930"/>
              <a:gd name="T50" fmla="*/ 2147483647 w 1622"/>
              <a:gd name="T51" fmla="*/ 2147483647 h 930"/>
              <a:gd name="T52" fmla="*/ 2147483647 w 1622"/>
              <a:gd name="T53" fmla="*/ 2147483647 h 930"/>
              <a:gd name="T54" fmla="*/ 2147483647 w 1622"/>
              <a:gd name="T55" fmla="*/ 2147483647 h 930"/>
              <a:gd name="T56" fmla="*/ 2147483647 w 1622"/>
              <a:gd name="T57" fmla="*/ 2147483647 h 930"/>
              <a:gd name="T58" fmla="*/ 2147483647 w 1622"/>
              <a:gd name="T59" fmla="*/ 2147483647 h 930"/>
              <a:gd name="T60" fmla="*/ 2147483647 w 1622"/>
              <a:gd name="T61" fmla="*/ 2147483647 h 930"/>
              <a:gd name="T62" fmla="*/ 2147483647 w 1622"/>
              <a:gd name="T63" fmla="*/ 2147483647 h 930"/>
              <a:gd name="T64" fmla="*/ 2147483647 w 1622"/>
              <a:gd name="T65" fmla="*/ 2147483647 h 930"/>
              <a:gd name="T66" fmla="*/ 2147483647 w 1622"/>
              <a:gd name="T67" fmla="*/ 2147483647 h 930"/>
              <a:gd name="T68" fmla="*/ 2147483647 w 1622"/>
              <a:gd name="T69" fmla="*/ 2147483647 h 930"/>
              <a:gd name="T70" fmla="*/ 2147483647 w 1622"/>
              <a:gd name="T71" fmla="*/ 2147483647 h 930"/>
              <a:gd name="T72" fmla="*/ 2147483647 w 1622"/>
              <a:gd name="T73" fmla="*/ 2147483647 h 930"/>
              <a:gd name="T74" fmla="*/ 2147483647 w 1622"/>
              <a:gd name="T75" fmla="*/ 2147483647 h 930"/>
              <a:gd name="T76" fmla="*/ 2147483647 w 1622"/>
              <a:gd name="T77" fmla="*/ 2147483647 h 930"/>
              <a:gd name="T78" fmla="*/ 2147483647 w 1622"/>
              <a:gd name="T79" fmla="*/ 2147483647 h 930"/>
              <a:gd name="T80" fmla="*/ 2147483647 w 1622"/>
              <a:gd name="T81" fmla="*/ 2147483647 h 930"/>
              <a:gd name="T82" fmla="*/ 2147483647 w 1622"/>
              <a:gd name="T83" fmla="*/ 2147483647 h 930"/>
              <a:gd name="T84" fmla="*/ 2147483647 w 1622"/>
              <a:gd name="T85" fmla="*/ 2147483647 h 930"/>
              <a:gd name="T86" fmla="*/ 2147483647 w 1622"/>
              <a:gd name="T87" fmla="*/ 2147483647 h 930"/>
              <a:gd name="T88" fmla="*/ 2147483647 w 1622"/>
              <a:gd name="T89" fmla="*/ 2147483647 h 930"/>
              <a:gd name="T90" fmla="*/ 2147483647 w 1622"/>
              <a:gd name="T91" fmla="*/ 2147483647 h 930"/>
              <a:gd name="T92" fmla="*/ 2147483647 w 1622"/>
              <a:gd name="T93" fmla="*/ 2147483647 h 930"/>
              <a:gd name="T94" fmla="*/ 2147483647 w 1622"/>
              <a:gd name="T95" fmla="*/ 2147483647 h 930"/>
              <a:gd name="T96" fmla="*/ 2147483647 w 1622"/>
              <a:gd name="T97" fmla="*/ 2147483647 h 930"/>
              <a:gd name="T98" fmla="*/ 2147483647 w 1622"/>
              <a:gd name="T99" fmla="*/ 2147483647 h 930"/>
              <a:gd name="T100" fmla="*/ 2147483647 w 1622"/>
              <a:gd name="T101" fmla="*/ 2147483647 h 930"/>
              <a:gd name="T102" fmla="*/ 2147483647 w 1622"/>
              <a:gd name="T103" fmla="*/ 2147483647 h 930"/>
              <a:gd name="T104" fmla="*/ 2147483647 w 1622"/>
              <a:gd name="T105" fmla="*/ 2147483647 h 930"/>
              <a:gd name="T106" fmla="*/ 2147483647 w 1622"/>
              <a:gd name="T107" fmla="*/ 2147483647 h 930"/>
              <a:gd name="T108" fmla="*/ 2147483647 w 1622"/>
              <a:gd name="T109" fmla="*/ 2147483647 h 930"/>
              <a:gd name="T110" fmla="*/ 2147483647 w 1622"/>
              <a:gd name="T111" fmla="*/ 2147483647 h 930"/>
              <a:gd name="T112" fmla="*/ 2147483647 w 1622"/>
              <a:gd name="T113" fmla="*/ 2147483647 h 930"/>
              <a:gd name="T114" fmla="*/ 2147483647 w 1622"/>
              <a:gd name="T115" fmla="*/ 2147483647 h 930"/>
              <a:gd name="T116" fmla="*/ 2147483647 w 1622"/>
              <a:gd name="T117" fmla="*/ 2147483647 h 930"/>
              <a:gd name="T118" fmla="*/ 2147483647 w 1622"/>
              <a:gd name="T119" fmla="*/ 2147483647 h 930"/>
              <a:gd name="T120" fmla="*/ 2147483647 w 1622"/>
              <a:gd name="T121" fmla="*/ 2147483647 h 930"/>
              <a:gd name="T122" fmla="*/ 2147483647 w 1622"/>
              <a:gd name="T123" fmla="*/ 2147483647 h 9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22"/>
              <a:gd name="T187" fmla="*/ 0 h 930"/>
              <a:gd name="T188" fmla="*/ 1622 w 1622"/>
              <a:gd name="T189" fmla="*/ 930 h 9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22" h="930">
                <a:moveTo>
                  <a:pt x="31" y="8"/>
                </a:moveTo>
                <a:lnTo>
                  <a:pt x="32" y="6"/>
                </a:lnTo>
                <a:lnTo>
                  <a:pt x="35" y="2"/>
                </a:lnTo>
                <a:lnTo>
                  <a:pt x="41" y="0"/>
                </a:lnTo>
                <a:lnTo>
                  <a:pt x="49" y="1"/>
                </a:lnTo>
                <a:lnTo>
                  <a:pt x="51" y="4"/>
                </a:lnTo>
                <a:lnTo>
                  <a:pt x="50" y="10"/>
                </a:lnTo>
                <a:lnTo>
                  <a:pt x="49" y="17"/>
                </a:lnTo>
                <a:lnTo>
                  <a:pt x="48" y="22"/>
                </a:lnTo>
                <a:lnTo>
                  <a:pt x="34" y="78"/>
                </a:lnTo>
                <a:lnTo>
                  <a:pt x="27" y="136"/>
                </a:lnTo>
                <a:lnTo>
                  <a:pt x="27" y="192"/>
                </a:lnTo>
                <a:lnTo>
                  <a:pt x="33" y="248"/>
                </a:lnTo>
                <a:lnTo>
                  <a:pt x="44" y="305"/>
                </a:lnTo>
                <a:lnTo>
                  <a:pt x="61" y="359"/>
                </a:lnTo>
                <a:lnTo>
                  <a:pt x="80" y="412"/>
                </a:lnTo>
                <a:lnTo>
                  <a:pt x="102" y="461"/>
                </a:lnTo>
                <a:lnTo>
                  <a:pt x="126" y="509"/>
                </a:lnTo>
                <a:lnTo>
                  <a:pt x="152" y="552"/>
                </a:lnTo>
                <a:lnTo>
                  <a:pt x="178" y="593"/>
                </a:lnTo>
                <a:lnTo>
                  <a:pt x="202" y="628"/>
                </a:lnTo>
                <a:lnTo>
                  <a:pt x="226" y="659"/>
                </a:lnTo>
                <a:lnTo>
                  <a:pt x="248" y="686"/>
                </a:lnTo>
                <a:lnTo>
                  <a:pt x="268" y="705"/>
                </a:lnTo>
                <a:lnTo>
                  <a:pt x="283" y="719"/>
                </a:lnTo>
                <a:lnTo>
                  <a:pt x="340" y="762"/>
                </a:lnTo>
                <a:lnTo>
                  <a:pt x="396" y="799"/>
                </a:lnTo>
                <a:lnTo>
                  <a:pt x="450" y="829"/>
                </a:lnTo>
                <a:lnTo>
                  <a:pt x="502" y="854"/>
                </a:lnTo>
                <a:lnTo>
                  <a:pt x="551" y="872"/>
                </a:lnTo>
                <a:lnTo>
                  <a:pt x="599" y="887"/>
                </a:lnTo>
                <a:lnTo>
                  <a:pt x="646" y="898"/>
                </a:lnTo>
                <a:lnTo>
                  <a:pt x="689" y="905"/>
                </a:lnTo>
                <a:lnTo>
                  <a:pt x="731" y="907"/>
                </a:lnTo>
                <a:lnTo>
                  <a:pt x="770" y="908"/>
                </a:lnTo>
                <a:lnTo>
                  <a:pt x="807" y="906"/>
                </a:lnTo>
                <a:lnTo>
                  <a:pt x="841" y="902"/>
                </a:lnTo>
                <a:lnTo>
                  <a:pt x="874" y="898"/>
                </a:lnTo>
                <a:lnTo>
                  <a:pt x="903" y="892"/>
                </a:lnTo>
                <a:lnTo>
                  <a:pt x="931" y="885"/>
                </a:lnTo>
                <a:lnTo>
                  <a:pt x="955" y="879"/>
                </a:lnTo>
                <a:lnTo>
                  <a:pt x="1029" y="860"/>
                </a:lnTo>
                <a:lnTo>
                  <a:pt x="1098" y="836"/>
                </a:lnTo>
                <a:lnTo>
                  <a:pt x="1161" y="808"/>
                </a:lnTo>
                <a:lnTo>
                  <a:pt x="1221" y="776"/>
                </a:lnTo>
                <a:lnTo>
                  <a:pt x="1275" y="741"/>
                </a:lnTo>
                <a:lnTo>
                  <a:pt x="1326" y="703"/>
                </a:lnTo>
                <a:lnTo>
                  <a:pt x="1372" y="665"/>
                </a:lnTo>
                <a:lnTo>
                  <a:pt x="1414" y="627"/>
                </a:lnTo>
                <a:lnTo>
                  <a:pt x="1452" y="588"/>
                </a:lnTo>
                <a:lnTo>
                  <a:pt x="1485" y="550"/>
                </a:lnTo>
                <a:lnTo>
                  <a:pt x="1514" y="514"/>
                </a:lnTo>
                <a:lnTo>
                  <a:pt x="1539" y="481"/>
                </a:lnTo>
                <a:lnTo>
                  <a:pt x="1561" y="450"/>
                </a:lnTo>
                <a:lnTo>
                  <a:pt x="1578" y="423"/>
                </a:lnTo>
                <a:lnTo>
                  <a:pt x="1592" y="402"/>
                </a:lnTo>
                <a:lnTo>
                  <a:pt x="1602" y="385"/>
                </a:lnTo>
                <a:lnTo>
                  <a:pt x="1607" y="382"/>
                </a:lnTo>
                <a:lnTo>
                  <a:pt x="1614" y="379"/>
                </a:lnTo>
                <a:lnTo>
                  <a:pt x="1620" y="377"/>
                </a:lnTo>
                <a:lnTo>
                  <a:pt x="1622" y="377"/>
                </a:lnTo>
                <a:lnTo>
                  <a:pt x="1620" y="387"/>
                </a:lnTo>
                <a:lnTo>
                  <a:pt x="1616" y="399"/>
                </a:lnTo>
                <a:lnTo>
                  <a:pt x="1609" y="414"/>
                </a:lnTo>
                <a:lnTo>
                  <a:pt x="1600" y="433"/>
                </a:lnTo>
                <a:lnTo>
                  <a:pt x="1589" y="453"/>
                </a:lnTo>
                <a:lnTo>
                  <a:pt x="1575" y="475"/>
                </a:lnTo>
                <a:lnTo>
                  <a:pt x="1559" y="499"/>
                </a:lnTo>
                <a:lnTo>
                  <a:pt x="1541" y="525"/>
                </a:lnTo>
                <a:lnTo>
                  <a:pt x="1522" y="550"/>
                </a:lnTo>
                <a:lnTo>
                  <a:pt x="1500" y="578"/>
                </a:lnTo>
                <a:lnTo>
                  <a:pt x="1477" y="604"/>
                </a:lnTo>
                <a:lnTo>
                  <a:pt x="1453" y="631"/>
                </a:lnTo>
                <a:lnTo>
                  <a:pt x="1426" y="657"/>
                </a:lnTo>
                <a:lnTo>
                  <a:pt x="1400" y="682"/>
                </a:lnTo>
                <a:lnTo>
                  <a:pt x="1371" y="705"/>
                </a:lnTo>
                <a:lnTo>
                  <a:pt x="1342" y="729"/>
                </a:lnTo>
                <a:lnTo>
                  <a:pt x="1308" y="753"/>
                </a:lnTo>
                <a:lnTo>
                  <a:pt x="1273" y="775"/>
                </a:lnTo>
                <a:lnTo>
                  <a:pt x="1237" y="796"/>
                </a:lnTo>
                <a:lnTo>
                  <a:pt x="1202" y="816"/>
                </a:lnTo>
                <a:lnTo>
                  <a:pt x="1166" y="833"/>
                </a:lnTo>
                <a:lnTo>
                  <a:pt x="1129" y="851"/>
                </a:lnTo>
                <a:lnTo>
                  <a:pt x="1092" y="866"/>
                </a:lnTo>
                <a:lnTo>
                  <a:pt x="1055" y="879"/>
                </a:lnTo>
                <a:lnTo>
                  <a:pt x="1019" y="891"/>
                </a:lnTo>
                <a:lnTo>
                  <a:pt x="982" y="901"/>
                </a:lnTo>
                <a:lnTo>
                  <a:pt x="945" y="910"/>
                </a:lnTo>
                <a:lnTo>
                  <a:pt x="908" y="917"/>
                </a:lnTo>
                <a:lnTo>
                  <a:pt x="871" y="923"/>
                </a:lnTo>
                <a:lnTo>
                  <a:pt x="834" y="928"/>
                </a:lnTo>
                <a:lnTo>
                  <a:pt x="798" y="930"/>
                </a:lnTo>
                <a:lnTo>
                  <a:pt x="761" y="930"/>
                </a:lnTo>
                <a:lnTo>
                  <a:pt x="724" y="930"/>
                </a:lnTo>
                <a:lnTo>
                  <a:pt x="687" y="927"/>
                </a:lnTo>
                <a:lnTo>
                  <a:pt x="651" y="922"/>
                </a:lnTo>
                <a:lnTo>
                  <a:pt x="616" y="916"/>
                </a:lnTo>
                <a:lnTo>
                  <a:pt x="581" y="908"/>
                </a:lnTo>
                <a:lnTo>
                  <a:pt x="545" y="899"/>
                </a:lnTo>
                <a:lnTo>
                  <a:pt x="512" y="887"/>
                </a:lnTo>
                <a:lnTo>
                  <a:pt x="477" y="874"/>
                </a:lnTo>
                <a:lnTo>
                  <a:pt x="444" y="859"/>
                </a:lnTo>
                <a:lnTo>
                  <a:pt x="412" y="841"/>
                </a:lnTo>
                <a:lnTo>
                  <a:pt x="380" y="823"/>
                </a:lnTo>
                <a:lnTo>
                  <a:pt x="348" y="802"/>
                </a:lnTo>
                <a:lnTo>
                  <a:pt x="317" y="779"/>
                </a:lnTo>
                <a:lnTo>
                  <a:pt x="289" y="755"/>
                </a:lnTo>
                <a:lnTo>
                  <a:pt x="259" y="729"/>
                </a:lnTo>
                <a:lnTo>
                  <a:pt x="231" y="700"/>
                </a:lnTo>
                <a:lnTo>
                  <a:pt x="199" y="664"/>
                </a:lnTo>
                <a:lnTo>
                  <a:pt x="169" y="626"/>
                </a:lnTo>
                <a:lnTo>
                  <a:pt x="140" y="587"/>
                </a:lnTo>
                <a:lnTo>
                  <a:pt x="114" y="545"/>
                </a:lnTo>
                <a:lnTo>
                  <a:pt x="89" y="504"/>
                </a:lnTo>
                <a:lnTo>
                  <a:pt x="68" y="461"/>
                </a:lnTo>
                <a:lnTo>
                  <a:pt x="48" y="417"/>
                </a:lnTo>
                <a:lnTo>
                  <a:pt x="32" y="373"/>
                </a:lnTo>
                <a:lnTo>
                  <a:pt x="19" y="327"/>
                </a:lnTo>
                <a:lnTo>
                  <a:pt x="9" y="282"/>
                </a:lnTo>
                <a:lnTo>
                  <a:pt x="3" y="236"/>
                </a:lnTo>
                <a:lnTo>
                  <a:pt x="0" y="190"/>
                </a:lnTo>
                <a:lnTo>
                  <a:pt x="1" y="144"/>
                </a:lnTo>
                <a:lnTo>
                  <a:pt x="6" y="98"/>
                </a:lnTo>
                <a:lnTo>
                  <a:pt x="17" y="53"/>
                </a:lnTo>
                <a:lnTo>
                  <a:pt x="31" y="8"/>
                </a:lnTo>
                <a:close/>
              </a:path>
            </a:pathLst>
          </a:custGeom>
          <a:noFill/>
          <a:ln w="9525">
            <a:solidFill>
              <a:schemeClr val="tx1"/>
            </a:solidFill>
            <a:round/>
            <a:headEnd/>
            <a:tailEnd/>
          </a:ln>
        </p:spPr>
        <p:txBody>
          <a:bodyPr/>
          <a:lstStyle/>
          <a:p>
            <a:endParaRPr lang="en-US"/>
          </a:p>
        </p:txBody>
      </p:sp>
      <p:sp>
        <p:nvSpPr>
          <p:cNvPr id="34830" name="Freeform 37"/>
          <p:cNvSpPr>
            <a:spLocks/>
          </p:cNvSpPr>
          <p:nvPr/>
        </p:nvSpPr>
        <p:spPr bwMode="auto">
          <a:xfrm>
            <a:off x="7808913" y="2060575"/>
            <a:ext cx="1155700" cy="303213"/>
          </a:xfrm>
          <a:custGeom>
            <a:avLst/>
            <a:gdLst>
              <a:gd name="T0" fmla="*/ 2147483647 w 1456"/>
              <a:gd name="T1" fmla="*/ 2147483647 h 381"/>
              <a:gd name="T2" fmla="*/ 2147483647 w 1456"/>
              <a:gd name="T3" fmla="*/ 2147483647 h 381"/>
              <a:gd name="T4" fmla="*/ 2147483647 w 1456"/>
              <a:gd name="T5" fmla="*/ 2147483647 h 381"/>
              <a:gd name="T6" fmla="*/ 2147483647 w 1456"/>
              <a:gd name="T7" fmla="*/ 2147483647 h 381"/>
              <a:gd name="T8" fmla="*/ 2147483647 w 1456"/>
              <a:gd name="T9" fmla="*/ 2147483647 h 381"/>
              <a:gd name="T10" fmla="*/ 2147483647 w 1456"/>
              <a:gd name="T11" fmla="*/ 2147483647 h 381"/>
              <a:gd name="T12" fmla="*/ 2147483647 w 1456"/>
              <a:gd name="T13" fmla="*/ 2147483647 h 381"/>
              <a:gd name="T14" fmla="*/ 2147483647 w 1456"/>
              <a:gd name="T15" fmla="*/ 2147483647 h 381"/>
              <a:gd name="T16" fmla="*/ 2147483647 w 1456"/>
              <a:gd name="T17" fmla="*/ 2147483647 h 381"/>
              <a:gd name="T18" fmla="*/ 2147483647 w 1456"/>
              <a:gd name="T19" fmla="*/ 2147483647 h 381"/>
              <a:gd name="T20" fmla="*/ 2147483647 w 1456"/>
              <a:gd name="T21" fmla="*/ 2147483647 h 381"/>
              <a:gd name="T22" fmla="*/ 2147483647 w 1456"/>
              <a:gd name="T23" fmla="*/ 2147483647 h 381"/>
              <a:gd name="T24" fmla="*/ 2147483647 w 1456"/>
              <a:gd name="T25" fmla="*/ 2147483647 h 381"/>
              <a:gd name="T26" fmla="*/ 2147483647 w 1456"/>
              <a:gd name="T27" fmla="*/ 2147483647 h 381"/>
              <a:gd name="T28" fmla="*/ 2147483647 w 1456"/>
              <a:gd name="T29" fmla="*/ 2147483647 h 381"/>
              <a:gd name="T30" fmla="*/ 2147483647 w 1456"/>
              <a:gd name="T31" fmla="*/ 2147483647 h 381"/>
              <a:gd name="T32" fmla="*/ 2147483647 w 1456"/>
              <a:gd name="T33" fmla="*/ 2147483647 h 381"/>
              <a:gd name="T34" fmla="*/ 2147483647 w 1456"/>
              <a:gd name="T35" fmla="*/ 2147483647 h 381"/>
              <a:gd name="T36" fmla="*/ 2147483647 w 1456"/>
              <a:gd name="T37" fmla="*/ 2147483647 h 381"/>
              <a:gd name="T38" fmla="*/ 2147483647 w 1456"/>
              <a:gd name="T39" fmla="*/ 2147483647 h 381"/>
              <a:gd name="T40" fmla="*/ 2147483647 w 1456"/>
              <a:gd name="T41" fmla="*/ 2147483647 h 381"/>
              <a:gd name="T42" fmla="*/ 2147483647 w 1456"/>
              <a:gd name="T43" fmla="*/ 2147483647 h 381"/>
              <a:gd name="T44" fmla="*/ 2147483647 w 1456"/>
              <a:gd name="T45" fmla="*/ 2147483647 h 381"/>
              <a:gd name="T46" fmla="*/ 2147483647 w 1456"/>
              <a:gd name="T47" fmla="*/ 2147483647 h 381"/>
              <a:gd name="T48" fmla="*/ 2147483647 w 1456"/>
              <a:gd name="T49" fmla="*/ 2147483647 h 381"/>
              <a:gd name="T50" fmla="*/ 2147483647 w 1456"/>
              <a:gd name="T51" fmla="*/ 2147483647 h 381"/>
              <a:gd name="T52" fmla="*/ 2147483647 w 1456"/>
              <a:gd name="T53" fmla="*/ 2147483647 h 381"/>
              <a:gd name="T54" fmla="*/ 2147483647 w 1456"/>
              <a:gd name="T55" fmla="*/ 2147483647 h 381"/>
              <a:gd name="T56" fmla="*/ 2147483647 w 1456"/>
              <a:gd name="T57" fmla="*/ 2147483647 h 381"/>
              <a:gd name="T58" fmla="*/ 2147483647 w 1456"/>
              <a:gd name="T59" fmla="*/ 2147483647 h 381"/>
              <a:gd name="T60" fmla="*/ 2147483647 w 1456"/>
              <a:gd name="T61" fmla="*/ 2147483647 h 381"/>
              <a:gd name="T62" fmla="*/ 2147483647 w 1456"/>
              <a:gd name="T63" fmla="*/ 2147483647 h 381"/>
              <a:gd name="T64" fmla="*/ 2147483647 w 1456"/>
              <a:gd name="T65" fmla="*/ 2147483647 h 381"/>
              <a:gd name="T66" fmla="*/ 2147483647 w 1456"/>
              <a:gd name="T67" fmla="*/ 2147483647 h 381"/>
              <a:gd name="T68" fmla="*/ 2147483647 w 1456"/>
              <a:gd name="T69" fmla="*/ 2147483647 h 381"/>
              <a:gd name="T70" fmla="*/ 2147483647 w 1456"/>
              <a:gd name="T71" fmla="*/ 2147483647 h 381"/>
              <a:gd name="T72" fmla="*/ 2147483647 w 1456"/>
              <a:gd name="T73" fmla="*/ 2147483647 h 381"/>
              <a:gd name="T74" fmla="*/ 2147483647 w 1456"/>
              <a:gd name="T75" fmla="*/ 2147483647 h 381"/>
              <a:gd name="T76" fmla="*/ 2147483647 w 1456"/>
              <a:gd name="T77" fmla="*/ 2147483647 h 381"/>
              <a:gd name="T78" fmla="*/ 2147483647 w 1456"/>
              <a:gd name="T79" fmla="*/ 2147483647 h 381"/>
              <a:gd name="T80" fmla="*/ 2147483647 w 1456"/>
              <a:gd name="T81" fmla="*/ 2147483647 h 381"/>
              <a:gd name="T82" fmla="*/ 2147483647 w 1456"/>
              <a:gd name="T83" fmla="*/ 2147483647 h 381"/>
              <a:gd name="T84" fmla="*/ 2147483647 w 1456"/>
              <a:gd name="T85" fmla="*/ 2147483647 h 381"/>
              <a:gd name="T86" fmla="*/ 2147483647 w 1456"/>
              <a:gd name="T87" fmla="*/ 2147483647 h 381"/>
              <a:gd name="T88" fmla="*/ 2147483647 w 1456"/>
              <a:gd name="T89" fmla="*/ 2147483647 h 381"/>
              <a:gd name="T90" fmla="*/ 2147483647 w 1456"/>
              <a:gd name="T91" fmla="*/ 2147483647 h 381"/>
              <a:gd name="T92" fmla="*/ 2147483647 w 1456"/>
              <a:gd name="T93" fmla="*/ 2147483647 h 381"/>
              <a:gd name="T94" fmla="*/ 2147483647 w 1456"/>
              <a:gd name="T95" fmla="*/ 2147483647 h 381"/>
              <a:gd name="T96" fmla="*/ 2147483647 w 1456"/>
              <a:gd name="T97" fmla="*/ 2147483647 h 381"/>
              <a:gd name="T98" fmla="*/ 2147483647 w 1456"/>
              <a:gd name="T99" fmla="*/ 2147483647 h 381"/>
              <a:gd name="T100" fmla="*/ 2147483647 w 1456"/>
              <a:gd name="T101" fmla="*/ 2147483647 h 381"/>
              <a:gd name="T102" fmla="*/ 2147483647 w 1456"/>
              <a:gd name="T103" fmla="*/ 2147483647 h 381"/>
              <a:gd name="T104" fmla="*/ 2147483647 w 1456"/>
              <a:gd name="T105" fmla="*/ 2147483647 h 381"/>
              <a:gd name="T106" fmla="*/ 2147483647 w 1456"/>
              <a:gd name="T107" fmla="*/ 2147483647 h 381"/>
              <a:gd name="T108" fmla="*/ 2147483647 w 1456"/>
              <a:gd name="T109" fmla="*/ 0 h 381"/>
              <a:gd name="T110" fmla="*/ 2147483647 w 1456"/>
              <a:gd name="T111" fmla="*/ 2147483647 h 38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56"/>
              <a:gd name="T169" fmla="*/ 0 h 381"/>
              <a:gd name="T170" fmla="*/ 1456 w 1456"/>
              <a:gd name="T171" fmla="*/ 381 h 38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56" h="381">
                <a:moveTo>
                  <a:pt x="0" y="7"/>
                </a:moveTo>
                <a:lnTo>
                  <a:pt x="13" y="15"/>
                </a:lnTo>
                <a:lnTo>
                  <a:pt x="34" y="25"/>
                </a:lnTo>
                <a:lnTo>
                  <a:pt x="62" y="37"/>
                </a:lnTo>
                <a:lnTo>
                  <a:pt x="93" y="49"/>
                </a:lnTo>
                <a:lnTo>
                  <a:pt x="129" y="63"/>
                </a:lnTo>
                <a:lnTo>
                  <a:pt x="168" y="77"/>
                </a:lnTo>
                <a:lnTo>
                  <a:pt x="209" y="91"/>
                </a:lnTo>
                <a:lnTo>
                  <a:pt x="251" y="105"/>
                </a:lnTo>
                <a:lnTo>
                  <a:pt x="293" y="119"/>
                </a:lnTo>
                <a:lnTo>
                  <a:pt x="335" y="131"/>
                </a:lnTo>
                <a:lnTo>
                  <a:pt x="375" y="144"/>
                </a:lnTo>
                <a:lnTo>
                  <a:pt x="412" y="155"/>
                </a:lnTo>
                <a:lnTo>
                  <a:pt x="445" y="165"/>
                </a:lnTo>
                <a:lnTo>
                  <a:pt x="475" y="174"/>
                </a:lnTo>
                <a:lnTo>
                  <a:pt x="498" y="180"/>
                </a:lnTo>
                <a:lnTo>
                  <a:pt x="515" y="184"/>
                </a:lnTo>
                <a:lnTo>
                  <a:pt x="541" y="190"/>
                </a:lnTo>
                <a:lnTo>
                  <a:pt x="575" y="198"/>
                </a:lnTo>
                <a:lnTo>
                  <a:pt x="617" y="208"/>
                </a:lnTo>
                <a:lnTo>
                  <a:pt x="665" y="219"/>
                </a:lnTo>
                <a:lnTo>
                  <a:pt x="717" y="231"/>
                </a:lnTo>
                <a:lnTo>
                  <a:pt x="772" y="245"/>
                </a:lnTo>
                <a:lnTo>
                  <a:pt x="831" y="259"/>
                </a:lnTo>
                <a:lnTo>
                  <a:pt x="890" y="273"/>
                </a:lnTo>
                <a:lnTo>
                  <a:pt x="948" y="287"/>
                </a:lnTo>
                <a:lnTo>
                  <a:pt x="1005" y="300"/>
                </a:lnTo>
                <a:lnTo>
                  <a:pt x="1060" y="313"/>
                </a:lnTo>
                <a:lnTo>
                  <a:pt x="1110" y="325"/>
                </a:lnTo>
                <a:lnTo>
                  <a:pt x="1154" y="334"/>
                </a:lnTo>
                <a:lnTo>
                  <a:pt x="1194" y="343"/>
                </a:lnTo>
                <a:lnTo>
                  <a:pt x="1224" y="349"/>
                </a:lnTo>
                <a:lnTo>
                  <a:pt x="1245" y="353"/>
                </a:lnTo>
                <a:lnTo>
                  <a:pt x="1259" y="356"/>
                </a:lnTo>
                <a:lnTo>
                  <a:pt x="1273" y="358"/>
                </a:lnTo>
                <a:lnTo>
                  <a:pt x="1285" y="360"/>
                </a:lnTo>
                <a:lnTo>
                  <a:pt x="1297" y="363"/>
                </a:lnTo>
                <a:lnTo>
                  <a:pt x="1308" y="365"/>
                </a:lnTo>
                <a:lnTo>
                  <a:pt x="1319" y="367"/>
                </a:lnTo>
                <a:lnTo>
                  <a:pt x="1330" y="368"/>
                </a:lnTo>
                <a:lnTo>
                  <a:pt x="1340" y="371"/>
                </a:lnTo>
                <a:lnTo>
                  <a:pt x="1351" y="372"/>
                </a:lnTo>
                <a:lnTo>
                  <a:pt x="1362" y="373"/>
                </a:lnTo>
                <a:lnTo>
                  <a:pt x="1373" y="375"/>
                </a:lnTo>
                <a:lnTo>
                  <a:pt x="1385" y="376"/>
                </a:lnTo>
                <a:lnTo>
                  <a:pt x="1396" y="378"/>
                </a:lnTo>
                <a:lnTo>
                  <a:pt x="1409" y="379"/>
                </a:lnTo>
                <a:lnTo>
                  <a:pt x="1423" y="380"/>
                </a:lnTo>
                <a:lnTo>
                  <a:pt x="1438" y="381"/>
                </a:lnTo>
                <a:lnTo>
                  <a:pt x="1450" y="376"/>
                </a:lnTo>
                <a:lnTo>
                  <a:pt x="1456" y="366"/>
                </a:lnTo>
                <a:lnTo>
                  <a:pt x="1453" y="356"/>
                </a:lnTo>
                <a:lnTo>
                  <a:pt x="1444" y="349"/>
                </a:lnTo>
                <a:lnTo>
                  <a:pt x="1424" y="344"/>
                </a:lnTo>
                <a:lnTo>
                  <a:pt x="1406" y="340"/>
                </a:lnTo>
                <a:lnTo>
                  <a:pt x="1388" y="336"/>
                </a:lnTo>
                <a:lnTo>
                  <a:pt x="1371" y="334"/>
                </a:lnTo>
                <a:lnTo>
                  <a:pt x="1354" y="330"/>
                </a:lnTo>
                <a:lnTo>
                  <a:pt x="1338" y="328"/>
                </a:lnTo>
                <a:lnTo>
                  <a:pt x="1321" y="326"/>
                </a:lnTo>
                <a:lnTo>
                  <a:pt x="1305" y="325"/>
                </a:lnTo>
                <a:lnTo>
                  <a:pt x="1290" y="322"/>
                </a:lnTo>
                <a:lnTo>
                  <a:pt x="1274" y="320"/>
                </a:lnTo>
                <a:lnTo>
                  <a:pt x="1257" y="319"/>
                </a:lnTo>
                <a:lnTo>
                  <a:pt x="1241" y="317"/>
                </a:lnTo>
                <a:lnTo>
                  <a:pt x="1224" y="314"/>
                </a:lnTo>
                <a:lnTo>
                  <a:pt x="1205" y="312"/>
                </a:lnTo>
                <a:lnTo>
                  <a:pt x="1187" y="309"/>
                </a:lnTo>
                <a:lnTo>
                  <a:pt x="1167" y="305"/>
                </a:lnTo>
                <a:lnTo>
                  <a:pt x="1136" y="299"/>
                </a:lnTo>
                <a:lnTo>
                  <a:pt x="1102" y="292"/>
                </a:lnTo>
                <a:lnTo>
                  <a:pt x="1064" y="284"/>
                </a:lnTo>
                <a:lnTo>
                  <a:pt x="1024" y="275"/>
                </a:lnTo>
                <a:lnTo>
                  <a:pt x="984" y="266"/>
                </a:lnTo>
                <a:lnTo>
                  <a:pt x="943" y="256"/>
                </a:lnTo>
                <a:lnTo>
                  <a:pt x="901" y="245"/>
                </a:lnTo>
                <a:lnTo>
                  <a:pt x="860" y="235"/>
                </a:lnTo>
                <a:lnTo>
                  <a:pt x="818" y="226"/>
                </a:lnTo>
                <a:lnTo>
                  <a:pt x="779" y="215"/>
                </a:lnTo>
                <a:lnTo>
                  <a:pt x="741" y="206"/>
                </a:lnTo>
                <a:lnTo>
                  <a:pt x="707" y="198"/>
                </a:lnTo>
                <a:lnTo>
                  <a:pt x="674" y="191"/>
                </a:lnTo>
                <a:lnTo>
                  <a:pt x="647" y="185"/>
                </a:lnTo>
                <a:lnTo>
                  <a:pt x="623" y="181"/>
                </a:lnTo>
                <a:lnTo>
                  <a:pt x="603" y="177"/>
                </a:lnTo>
                <a:lnTo>
                  <a:pt x="581" y="174"/>
                </a:lnTo>
                <a:lnTo>
                  <a:pt x="556" y="168"/>
                </a:lnTo>
                <a:lnTo>
                  <a:pt x="526" y="161"/>
                </a:lnTo>
                <a:lnTo>
                  <a:pt x="494" y="153"/>
                </a:lnTo>
                <a:lnTo>
                  <a:pt x="459" y="144"/>
                </a:lnTo>
                <a:lnTo>
                  <a:pt x="423" y="134"/>
                </a:lnTo>
                <a:lnTo>
                  <a:pt x="388" y="123"/>
                </a:lnTo>
                <a:lnTo>
                  <a:pt x="351" y="112"/>
                </a:lnTo>
                <a:lnTo>
                  <a:pt x="315" y="101"/>
                </a:lnTo>
                <a:lnTo>
                  <a:pt x="281" y="90"/>
                </a:lnTo>
                <a:lnTo>
                  <a:pt x="249" y="81"/>
                </a:lnTo>
                <a:lnTo>
                  <a:pt x="220" y="70"/>
                </a:lnTo>
                <a:lnTo>
                  <a:pt x="194" y="62"/>
                </a:lnTo>
                <a:lnTo>
                  <a:pt x="172" y="55"/>
                </a:lnTo>
                <a:lnTo>
                  <a:pt x="156" y="49"/>
                </a:lnTo>
                <a:lnTo>
                  <a:pt x="145" y="46"/>
                </a:lnTo>
                <a:lnTo>
                  <a:pt x="129" y="40"/>
                </a:lnTo>
                <a:lnTo>
                  <a:pt x="112" y="36"/>
                </a:lnTo>
                <a:lnTo>
                  <a:pt x="97" y="30"/>
                </a:lnTo>
                <a:lnTo>
                  <a:pt x="81" y="25"/>
                </a:lnTo>
                <a:lnTo>
                  <a:pt x="66" y="20"/>
                </a:lnTo>
                <a:lnTo>
                  <a:pt x="50" y="14"/>
                </a:lnTo>
                <a:lnTo>
                  <a:pt x="35" y="7"/>
                </a:lnTo>
                <a:lnTo>
                  <a:pt x="20" y="1"/>
                </a:lnTo>
                <a:lnTo>
                  <a:pt x="11" y="0"/>
                </a:lnTo>
                <a:lnTo>
                  <a:pt x="5" y="2"/>
                </a:lnTo>
                <a:lnTo>
                  <a:pt x="1" y="6"/>
                </a:lnTo>
                <a:lnTo>
                  <a:pt x="0" y="7"/>
                </a:lnTo>
                <a:close/>
              </a:path>
            </a:pathLst>
          </a:custGeom>
          <a:noFill/>
          <a:ln w="9525">
            <a:solidFill>
              <a:schemeClr val="tx1"/>
            </a:solidFill>
            <a:round/>
            <a:headEnd/>
            <a:tailEnd/>
          </a:ln>
        </p:spPr>
        <p:txBody>
          <a:bodyPr/>
          <a:lstStyle/>
          <a:p>
            <a:endParaRPr lang="en-US"/>
          </a:p>
        </p:txBody>
      </p:sp>
      <p:sp>
        <p:nvSpPr>
          <p:cNvPr id="34831" name="Freeform 38"/>
          <p:cNvSpPr>
            <a:spLocks/>
          </p:cNvSpPr>
          <p:nvPr/>
        </p:nvSpPr>
        <p:spPr bwMode="auto">
          <a:xfrm>
            <a:off x="7923213" y="2178050"/>
            <a:ext cx="66675" cy="30163"/>
          </a:xfrm>
          <a:custGeom>
            <a:avLst/>
            <a:gdLst>
              <a:gd name="T0" fmla="*/ 2147483647 w 83"/>
              <a:gd name="T1" fmla="*/ 2147483647 h 39"/>
              <a:gd name="T2" fmla="*/ 2147483647 w 83"/>
              <a:gd name="T3" fmla="*/ 0 h 39"/>
              <a:gd name="T4" fmla="*/ 2147483647 w 83"/>
              <a:gd name="T5" fmla="*/ 2147483647 h 39"/>
              <a:gd name="T6" fmla="*/ 2147483647 w 83"/>
              <a:gd name="T7" fmla="*/ 2147483647 h 39"/>
              <a:gd name="T8" fmla="*/ 2147483647 w 83"/>
              <a:gd name="T9" fmla="*/ 2147483647 h 39"/>
              <a:gd name="T10" fmla="*/ 2147483647 w 83"/>
              <a:gd name="T11" fmla="*/ 2147483647 h 39"/>
              <a:gd name="T12" fmla="*/ 2147483647 w 83"/>
              <a:gd name="T13" fmla="*/ 2147483647 h 39"/>
              <a:gd name="T14" fmla="*/ 2147483647 w 83"/>
              <a:gd name="T15" fmla="*/ 2147483647 h 39"/>
              <a:gd name="T16" fmla="*/ 0 w 83"/>
              <a:gd name="T17" fmla="*/ 2147483647 h 39"/>
              <a:gd name="T18" fmla="*/ 2147483647 w 83"/>
              <a:gd name="T19" fmla="*/ 2147483647 h 39"/>
              <a:gd name="T20" fmla="*/ 2147483647 w 83"/>
              <a:gd name="T21" fmla="*/ 2147483647 h 39"/>
              <a:gd name="T22" fmla="*/ 2147483647 w 83"/>
              <a:gd name="T23" fmla="*/ 2147483647 h 39"/>
              <a:gd name="T24" fmla="*/ 2147483647 w 83"/>
              <a:gd name="T25" fmla="*/ 2147483647 h 39"/>
              <a:gd name="T26" fmla="*/ 2147483647 w 83"/>
              <a:gd name="T27" fmla="*/ 2147483647 h 39"/>
              <a:gd name="T28" fmla="*/ 2147483647 w 83"/>
              <a:gd name="T29" fmla="*/ 2147483647 h 39"/>
              <a:gd name="T30" fmla="*/ 2147483647 w 83"/>
              <a:gd name="T31" fmla="*/ 2147483647 h 39"/>
              <a:gd name="T32" fmla="*/ 2147483647 w 83"/>
              <a:gd name="T33" fmla="*/ 2147483647 h 39"/>
              <a:gd name="T34" fmla="*/ 2147483647 w 83"/>
              <a:gd name="T35" fmla="*/ 2147483647 h 39"/>
              <a:gd name="T36" fmla="*/ 2147483647 w 83"/>
              <a:gd name="T37" fmla="*/ 2147483647 h 39"/>
              <a:gd name="T38" fmla="*/ 2147483647 w 83"/>
              <a:gd name="T39" fmla="*/ 2147483647 h 39"/>
              <a:gd name="T40" fmla="*/ 2147483647 w 83"/>
              <a:gd name="T41" fmla="*/ 2147483647 h 39"/>
              <a:gd name="T42" fmla="*/ 2147483647 w 83"/>
              <a:gd name="T43" fmla="*/ 2147483647 h 39"/>
              <a:gd name="T44" fmla="*/ 2147483647 w 83"/>
              <a:gd name="T45" fmla="*/ 2147483647 h 39"/>
              <a:gd name="T46" fmla="*/ 2147483647 w 83"/>
              <a:gd name="T47" fmla="*/ 2147483647 h 39"/>
              <a:gd name="T48" fmla="*/ 2147483647 w 83"/>
              <a:gd name="T49" fmla="*/ 2147483647 h 39"/>
              <a:gd name="T50" fmla="*/ 2147483647 w 83"/>
              <a:gd name="T51" fmla="*/ 2147483647 h 39"/>
              <a:gd name="T52" fmla="*/ 2147483647 w 83"/>
              <a:gd name="T53" fmla="*/ 2147483647 h 39"/>
              <a:gd name="T54" fmla="*/ 2147483647 w 83"/>
              <a:gd name="T55" fmla="*/ 2147483647 h 39"/>
              <a:gd name="T56" fmla="*/ 2147483647 w 83"/>
              <a:gd name="T57" fmla="*/ 2147483647 h 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3"/>
              <a:gd name="T88" fmla="*/ 0 h 39"/>
              <a:gd name="T89" fmla="*/ 83 w 83"/>
              <a:gd name="T90" fmla="*/ 39 h 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3" h="39">
                <a:moveTo>
                  <a:pt x="33" y="1"/>
                </a:moveTo>
                <a:lnTo>
                  <a:pt x="28" y="0"/>
                </a:lnTo>
                <a:lnTo>
                  <a:pt x="24" y="1"/>
                </a:lnTo>
                <a:lnTo>
                  <a:pt x="18" y="2"/>
                </a:lnTo>
                <a:lnTo>
                  <a:pt x="12" y="6"/>
                </a:lnTo>
                <a:lnTo>
                  <a:pt x="7" y="9"/>
                </a:lnTo>
                <a:lnTo>
                  <a:pt x="3" y="14"/>
                </a:lnTo>
                <a:lnTo>
                  <a:pt x="1" y="19"/>
                </a:lnTo>
                <a:lnTo>
                  <a:pt x="0" y="23"/>
                </a:lnTo>
                <a:lnTo>
                  <a:pt x="1" y="31"/>
                </a:lnTo>
                <a:lnTo>
                  <a:pt x="3" y="36"/>
                </a:lnTo>
                <a:lnTo>
                  <a:pt x="8" y="38"/>
                </a:lnTo>
                <a:lnTo>
                  <a:pt x="13" y="39"/>
                </a:lnTo>
                <a:lnTo>
                  <a:pt x="20" y="39"/>
                </a:lnTo>
                <a:lnTo>
                  <a:pt x="30" y="37"/>
                </a:lnTo>
                <a:lnTo>
                  <a:pt x="41" y="35"/>
                </a:lnTo>
                <a:lnTo>
                  <a:pt x="54" y="31"/>
                </a:lnTo>
                <a:lnTo>
                  <a:pt x="65" y="28"/>
                </a:lnTo>
                <a:lnTo>
                  <a:pt x="75" y="23"/>
                </a:lnTo>
                <a:lnTo>
                  <a:pt x="80" y="20"/>
                </a:lnTo>
                <a:lnTo>
                  <a:pt x="83" y="15"/>
                </a:lnTo>
                <a:lnTo>
                  <a:pt x="80" y="9"/>
                </a:lnTo>
                <a:lnTo>
                  <a:pt x="77" y="6"/>
                </a:lnTo>
                <a:lnTo>
                  <a:pt x="71" y="5"/>
                </a:lnTo>
                <a:lnTo>
                  <a:pt x="65" y="5"/>
                </a:lnTo>
                <a:lnTo>
                  <a:pt x="57" y="5"/>
                </a:lnTo>
                <a:lnTo>
                  <a:pt x="49" y="5"/>
                </a:lnTo>
                <a:lnTo>
                  <a:pt x="41" y="4"/>
                </a:lnTo>
                <a:lnTo>
                  <a:pt x="33" y="1"/>
                </a:lnTo>
                <a:close/>
              </a:path>
            </a:pathLst>
          </a:custGeom>
          <a:noFill/>
          <a:ln w="9525">
            <a:solidFill>
              <a:schemeClr val="tx1"/>
            </a:solidFill>
            <a:round/>
            <a:headEnd/>
            <a:tailEnd/>
          </a:ln>
        </p:spPr>
        <p:txBody>
          <a:bodyPr/>
          <a:lstStyle/>
          <a:p>
            <a:endParaRPr lang="en-US"/>
          </a:p>
        </p:txBody>
      </p:sp>
      <p:sp>
        <p:nvSpPr>
          <p:cNvPr id="34832" name="Freeform 39"/>
          <p:cNvSpPr>
            <a:spLocks/>
          </p:cNvSpPr>
          <p:nvPr/>
        </p:nvSpPr>
        <p:spPr bwMode="auto">
          <a:xfrm>
            <a:off x="8075613" y="2244725"/>
            <a:ext cx="53975" cy="53975"/>
          </a:xfrm>
          <a:custGeom>
            <a:avLst/>
            <a:gdLst>
              <a:gd name="T0" fmla="*/ 2147483647 w 69"/>
              <a:gd name="T1" fmla="*/ 2147483647 h 67"/>
              <a:gd name="T2" fmla="*/ 0 w 69"/>
              <a:gd name="T3" fmla="*/ 2147483647 h 67"/>
              <a:gd name="T4" fmla="*/ 0 w 69"/>
              <a:gd name="T5" fmla="*/ 2147483647 h 67"/>
              <a:gd name="T6" fmla="*/ 2147483647 w 69"/>
              <a:gd name="T7" fmla="*/ 2147483647 h 67"/>
              <a:gd name="T8" fmla="*/ 2147483647 w 69"/>
              <a:gd name="T9" fmla="*/ 2147483647 h 67"/>
              <a:gd name="T10" fmla="*/ 2147483647 w 69"/>
              <a:gd name="T11" fmla="*/ 2147483647 h 67"/>
              <a:gd name="T12" fmla="*/ 2147483647 w 69"/>
              <a:gd name="T13" fmla="*/ 2147483647 h 67"/>
              <a:gd name="T14" fmla="*/ 2147483647 w 69"/>
              <a:gd name="T15" fmla="*/ 2147483647 h 67"/>
              <a:gd name="T16" fmla="*/ 2147483647 w 69"/>
              <a:gd name="T17" fmla="*/ 2147483647 h 67"/>
              <a:gd name="T18" fmla="*/ 2147483647 w 69"/>
              <a:gd name="T19" fmla="*/ 2147483647 h 67"/>
              <a:gd name="T20" fmla="*/ 2147483647 w 69"/>
              <a:gd name="T21" fmla="*/ 2147483647 h 67"/>
              <a:gd name="T22" fmla="*/ 2147483647 w 69"/>
              <a:gd name="T23" fmla="*/ 2147483647 h 67"/>
              <a:gd name="T24" fmla="*/ 2147483647 w 69"/>
              <a:gd name="T25" fmla="*/ 2147483647 h 67"/>
              <a:gd name="T26" fmla="*/ 2147483647 w 69"/>
              <a:gd name="T27" fmla="*/ 2147483647 h 67"/>
              <a:gd name="T28" fmla="*/ 2147483647 w 69"/>
              <a:gd name="T29" fmla="*/ 2147483647 h 67"/>
              <a:gd name="T30" fmla="*/ 2147483647 w 69"/>
              <a:gd name="T31" fmla="*/ 2147483647 h 67"/>
              <a:gd name="T32" fmla="*/ 2147483647 w 69"/>
              <a:gd name="T33" fmla="*/ 2147483647 h 67"/>
              <a:gd name="T34" fmla="*/ 2147483647 w 69"/>
              <a:gd name="T35" fmla="*/ 2147483647 h 67"/>
              <a:gd name="T36" fmla="*/ 2147483647 w 69"/>
              <a:gd name="T37" fmla="*/ 0 h 67"/>
              <a:gd name="T38" fmla="*/ 2147483647 w 69"/>
              <a:gd name="T39" fmla="*/ 2147483647 h 67"/>
              <a:gd name="T40" fmla="*/ 2147483647 w 69"/>
              <a:gd name="T41" fmla="*/ 2147483647 h 67"/>
              <a:gd name="T42" fmla="*/ 2147483647 w 69"/>
              <a:gd name="T43" fmla="*/ 2147483647 h 67"/>
              <a:gd name="T44" fmla="*/ 2147483647 w 69"/>
              <a:gd name="T45" fmla="*/ 2147483647 h 67"/>
              <a:gd name="T46" fmla="*/ 2147483647 w 69"/>
              <a:gd name="T47" fmla="*/ 2147483647 h 67"/>
              <a:gd name="T48" fmla="*/ 2147483647 w 69"/>
              <a:gd name="T49" fmla="*/ 2147483647 h 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
              <a:gd name="T76" fmla="*/ 0 h 67"/>
              <a:gd name="T77" fmla="*/ 69 w 69"/>
              <a:gd name="T78" fmla="*/ 67 h 6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 h="67">
                <a:moveTo>
                  <a:pt x="2" y="41"/>
                </a:moveTo>
                <a:lnTo>
                  <a:pt x="0" y="48"/>
                </a:lnTo>
                <a:lnTo>
                  <a:pt x="0" y="53"/>
                </a:lnTo>
                <a:lnTo>
                  <a:pt x="2" y="59"/>
                </a:lnTo>
                <a:lnTo>
                  <a:pt x="7" y="64"/>
                </a:lnTo>
                <a:lnTo>
                  <a:pt x="14" y="66"/>
                </a:lnTo>
                <a:lnTo>
                  <a:pt x="19" y="67"/>
                </a:lnTo>
                <a:lnTo>
                  <a:pt x="25" y="65"/>
                </a:lnTo>
                <a:lnTo>
                  <a:pt x="30" y="60"/>
                </a:lnTo>
                <a:lnTo>
                  <a:pt x="32" y="58"/>
                </a:lnTo>
                <a:lnTo>
                  <a:pt x="37" y="53"/>
                </a:lnTo>
                <a:lnTo>
                  <a:pt x="44" y="45"/>
                </a:lnTo>
                <a:lnTo>
                  <a:pt x="50" y="36"/>
                </a:lnTo>
                <a:lnTo>
                  <a:pt x="59" y="27"/>
                </a:lnTo>
                <a:lnTo>
                  <a:pt x="64" y="19"/>
                </a:lnTo>
                <a:lnTo>
                  <a:pt x="68" y="12"/>
                </a:lnTo>
                <a:lnTo>
                  <a:pt x="69" y="7"/>
                </a:lnTo>
                <a:lnTo>
                  <a:pt x="63" y="2"/>
                </a:lnTo>
                <a:lnTo>
                  <a:pt x="55" y="0"/>
                </a:lnTo>
                <a:lnTo>
                  <a:pt x="47" y="4"/>
                </a:lnTo>
                <a:lnTo>
                  <a:pt x="38" y="10"/>
                </a:lnTo>
                <a:lnTo>
                  <a:pt x="27" y="16"/>
                </a:lnTo>
                <a:lnTo>
                  <a:pt x="18" y="25"/>
                </a:lnTo>
                <a:lnTo>
                  <a:pt x="9" y="34"/>
                </a:lnTo>
                <a:lnTo>
                  <a:pt x="2" y="41"/>
                </a:lnTo>
                <a:close/>
              </a:path>
            </a:pathLst>
          </a:custGeom>
          <a:noFill/>
          <a:ln w="9525">
            <a:solidFill>
              <a:schemeClr val="tx1"/>
            </a:solidFill>
            <a:round/>
            <a:headEnd/>
            <a:tailEnd/>
          </a:ln>
        </p:spPr>
        <p:txBody>
          <a:bodyPr/>
          <a:lstStyle/>
          <a:p>
            <a:endParaRPr lang="en-US"/>
          </a:p>
        </p:txBody>
      </p:sp>
      <p:sp>
        <p:nvSpPr>
          <p:cNvPr id="34833" name="Freeform 40"/>
          <p:cNvSpPr>
            <a:spLocks/>
          </p:cNvSpPr>
          <p:nvPr/>
        </p:nvSpPr>
        <p:spPr bwMode="auto">
          <a:xfrm>
            <a:off x="8108950" y="2366963"/>
            <a:ext cx="36513" cy="49212"/>
          </a:xfrm>
          <a:custGeom>
            <a:avLst/>
            <a:gdLst>
              <a:gd name="T0" fmla="*/ 0 w 46"/>
              <a:gd name="T1" fmla="*/ 2147483647 h 64"/>
              <a:gd name="T2" fmla="*/ 0 w 46"/>
              <a:gd name="T3" fmla="*/ 2147483647 h 64"/>
              <a:gd name="T4" fmla="*/ 2147483647 w 46"/>
              <a:gd name="T5" fmla="*/ 2147483647 h 64"/>
              <a:gd name="T6" fmla="*/ 2147483647 w 46"/>
              <a:gd name="T7" fmla="*/ 2147483647 h 64"/>
              <a:gd name="T8" fmla="*/ 2147483647 w 46"/>
              <a:gd name="T9" fmla="*/ 2147483647 h 64"/>
              <a:gd name="T10" fmla="*/ 2147483647 w 46"/>
              <a:gd name="T11" fmla="*/ 2147483647 h 64"/>
              <a:gd name="T12" fmla="*/ 2147483647 w 46"/>
              <a:gd name="T13" fmla="*/ 2147483647 h 64"/>
              <a:gd name="T14" fmla="*/ 2147483647 w 46"/>
              <a:gd name="T15" fmla="*/ 2147483647 h 64"/>
              <a:gd name="T16" fmla="*/ 2147483647 w 46"/>
              <a:gd name="T17" fmla="*/ 2147483647 h 64"/>
              <a:gd name="T18" fmla="*/ 2147483647 w 46"/>
              <a:gd name="T19" fmla="*/ 2147483647 h 64"/>
              <a:gd name="T20" fmla="*/ 2147483647 w 46"/>
              <a:gd name="T21" fmla="*/ 2147483647 h 64"/>
              <a:gd name="T22" fmla="*/ 2147483647 w 46"/>
              <a:gd name="T23" fmla="*/ 2147483647 h 64"/>
              <a:gd name="T24" fmla="*/ 2147483647 w 46"/>
              <a:gd name="T25" fmla="*/ 2147483647 h 64"/>
              <a:gd name="T26" fmla="*/ 2147483647 w 46"/>
              <a:gd name="T27" fmla="*/ 2147483647 h 64"/>
              <a:gd name="T28" fmla="*/ 2147483647 w 46"/>
              <a:gd name="T29" fmla="*/ 2147483647 h 64"/>
              <a:gd name="T30" fmla="*/ 2147483647 w 46"/>
              <a:gd name="T31" fmla="*/ 0 h 64"/>
              <a:gd name="T32" fmla="*/ 2147483647 w 46"/>
              <a:gd name="T33" fmla="*/ 2147483647 h 64"/>
              <a:gd name="T34" fmla="*/ 2147483647 w 46"/>
              <a:gd name="T35" fmla="*/ 2147483647 h 64"/>
              <a:gd name="T36" fmla="*/ 2147483647 w 46"/>
              <a:gd name="T37" fmla="*/ 2147483647 h 64"/>
              <a:gd name="T38" fmla="*/ 2147483647 w 46"/>
              <a:gd name="T39" fmla="*/ 2147483647 h 64"/>
              <a:gd name="T40" fmla="*/ 0 w 46"/>
              <a:gd name="T41" fmla="*/ 2147483647 h 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6"/>
              <a:gd name="T64" fmla="*/ 0 h 64"/>
              <a:gd name="T65" fmla="*/ 46 w 46"/>
              <a:gd name="T66" fmla="*/ 64 h 6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6" h="64">
                <a:moveTo>
                  <a:pt x="0" y="42"/>
                </a:moveTo>
                <a:lnTo>
                  <a:pt x="0" y="48"/>
                </a:lnTo>
                <a:lnTo>
                  <a:pt x="1" y="53"/>
                </a:lnTo>
                <a:lnTo>
                  <a:pt x="4" y="58"/>
                </a:lnTo>
                <a:lnTo>
                  <a:pt x="8" y="63"/>
                </a:lnTo>
                <a:lnTo>
                  <a:pt x="15" y="64"/>
                </a:lnTo>
                <a:lnTo>
                  <a:pt x="21" y="61"/>
                </a:lnTo>
                <a:lnTo>
                  <a:pt x="27" y="55"/>
                </a:lnTo>
                <a:lnTo>
                  <a:pt x="31" y="47"/>
                </a:lnTo>
                <a:lnTo>
                  <a:pt x="36" y="36"/>
                </a:lnTo>
                <a:lnTo>
                  <a:pt x="39" y="27"/>
                </a:lnTo>
                <a:lnTo>
                  <a:pt x="43" y="18"/>
                </a:lnTo>
                <a:lnTo>
                  <a:pt x="45" y="11"/>
                </a:lnTo>
                <a:lnTo>
                  <a:pt x="46" y="5"/>
                </a:lnTo>
                <a:lnTo>
                  <a:pt x="44" y="2"/>
                </a:lnTo>
                <a:lnTo>
                  <a:pt x="38" y="0"/>
                </a:lnTo>
                <a:lnTo>
                  <a:pt x="30" y="2"/>
                </a:lnTo>
                <a:lnTo>
                  <a:pt x="24" y="5"/>
                </a:lnTo>
                <a:lnTo>
                  <a:pt x="15" y="14"/>
                </a:lnTo>
                <a:lnTo>
                  <a:pt x="6" y="27"/>
                </a:lnTo>
                <a:lnTo>
                  <a:pt x="0" y="42"/>
                </a:lnTo>
                <a:close/>
              </a:path>
            </a:pathLst>
          </a:custGeom>
          <a:noFill/>
          <a:ln w="9525">
            <a:solidFill>
              <a:schemeClr val="tx1"/>
            </a:solidFill>
            <a:round/>
            <a:headEnd/>
            <a:tailEnd/>
          </a:ln>
        </p:spPr>
        <p:txBody>
          <a:bodyPr/>
          <a:lstStyle/>
          <a:p>
            <a:endParaRPr lang="en-US"/>
          </a:p>
        </p:txBody>
      </p:sp>
      <p:sp>
        <p:nvSpPr>
          <p:cNvPr id="34834" name="Freeform 41"/>
          <p:cNvSpPr>
            <a:spLocks/>
          </p:cNvSpPr>
          <p:nvPr/>
        </p:nvSpPr>
        <p:spPr bwMode="auto">
          <a:xfrm>
            <a:off x="8212138" y="2441575"/>
            <a:ext cx="30162" cy="73025"/>
          </a:xfrm>
          <a:custGeom>
            <a:avLst/>
            <a:gdLst>
              <a:gd name="T0" fmla="*/ 2147483647 w 36"/>
              <a:gd name="T1" fmla="*/ 2147483647 h 92"/>
              <a:gd name="T2" fmla="*/ 2147483647 w 36"/>
              <a:gd name="T3" fmla="*/ 2147483647 h 92"/>
              <a:gd name="T4" fmla="*/ 2147483647 w 36"/>
              <a:gd name="T5" fmla="*/ 2147483647 h 92"/>
              <a:gd name="T6" fmla="*/ 2147483647 w 36"/>
              <a:gd name="T7" fmla="*/ 2147483647 h 92"/>
              <a:gd name="T8" fmla="*/ 2147483647 w 36"/>
              <a:gd name="T9" fmla="*/ 2147483647 h 92"/>
              <a:gd name="T10" fmla="*/ 2147483647 w 36"/>
              <a:gd name="T11" fmla="*/ 2147483647 h 92"/>
              <a:gd name="T12" fmla="*/ 2147483647 w 36"/>
              <a:gd name="T13" fmla="*/ 2147483647 h 92"/>
              <a:gd name="T14" fmla="*/ 2147483647 w 36"/>
              <a:gd name="T15" fmla="*/ 2147483647 h 92"/>
              <a:gd name="T16" fmla="*/ 2147483647 w 36"/>
              <a:gd name="T17" fmla="*/ 2147483647 h 92"/>
              <a:gd name="T18" fmla="*/ 2147483647 w 36"/>
              <a:gd name="T19" fmla="*/ 2147483647 h 92"/>
              <a:gd name="T20" fmla="*/ 2147483647 w 36"/>
              <a:gd name="T21" fmla="*/ 2147483647 h 92"/>
              <a:gd name="T22" fmla="*/ 2147483647 w 36"/>
              <a:gd name="T23" fmla="*/ 2147483647 h 92"/>
              <a:gd name="T24" fmla="*/ 2147483647 w 36"/>
              <a:gd name="T25" fmla="*/ 2147483647 h 92"/>
              <a:gd name="T26" fmla="*/ 2147483647 w 36"/>
              <a:gd name="T27" fmla="*/ 2147483647 h 92"/>
              <a:gd name="T28" fmla="*/ 2147483647 w 36"/>
              <a:gd name="T29" fmla="*/ 2147483647 h 92"/>
              <a:gd name="T30" fmla="*/ 2147483647 w 36"/>
              <a:gd name="T31" fmla="*/ 2147483647 h 92"/>
              <a:gd name="T32" fmla="*/ 2147483647 w 36"/>
              <a:gd name="T33" fmla="*/ 0 h 92"/>
              <a:gd name="T34" fmla="*/ 2147483647 w 36"/>
              <a:gd name="T35" fmla="*/ 0 h 92"/>
              <a:gd name="T36" fmla="*/ 2147483647 w 36"/>
              <a:gd name="T37" fmla="*/ 2147483647 h 92"/>
              <a:gd name="T38" fmla="*/ 2147483647 w 36"/>
              <a:gd name="T39" fmla="*/ 2147483647 h 92"/>
              <a:gd name="T40" fmla="*/ 2147483647 w 36"/>
              <a:gd name="T41" fmla="*/ 2147483647 h 92"/>
              <a:gd name="T42" fmla="*/ 2147483647 w 36"/>
              <a:gd name="T43" fmla="*/ 2147483647 h 92"/>
              <a:gd name="T44" fmla="*/ 2147483647 w 36"/>
              <a:gd name="T45" fmla="*/ 2147483647 h 92"/>
              <a:gd name="T46" fmla="*/ 0 w 36"/>
              <a:gd name="T47" fmla="*/ 2147483647 h 92"/>
              <a:gd name="T48" fmla="*/ 2147483647 w 36"/>
              <a:gd name="T49" fmla="*/ 2147483647 h 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6"/>
              <a:gd name="T76" fmla="*/ 0 h 92"/>
              <a:gd name="T77" fmla="*/ 36 w 36"/>
              <a:gd name="T78" fmla="*/ 92 h 9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6" h="92">
                <a:moveTo>
                  <a:pt x="4" y="77"/>
                </a:moveTo>
                <a:lnTo>
                  <a:pt x="6" y="84"/>
                </a:lnTo>
                <a:lnTo>
                  <a:pt x="11" y="89"/>
                </a:lnTo>
                <a:lnTo>
                  <a:pt x="16" y="92"/>
                </a:lnTo>
                <a:lnTo>
                  <a:pt x="21" y="92"/>
                </a:lnTo>
                <a:lnTo>
                  <a:pt x="28" y="90"/>
                </a:lnTo>
                <a:lnTo>
                  <a:pt x="33" y="86"/>
                </a:lnTo>
                <a:lnTo>
                  <a:pt x="36" y="80"/>
                </a:lnTo>
                <a:lnTo>
                  <a:pt x="36" y="74"/>
                </a:lnTo>
                <a:lnTo>
                  <a:pt x="34" y="62"/>
                </a:lnTo>
                <a:lnTo>
                  <a:pt x="31" y="44"/>
                </a:lnTo>
                <a:lnTo>
                  <a:pt x="26" y="25"/>
                </a:lnTo>
                <a:lnTo>
                  <a:pt x="24" y="8"/>
                </a:lnTo>
                <a:lnTo>
                  <a:pt x="24" y="4"/>
                </a:lnTo>
                <a:lnTo>
                  <a:pt x="23" y="2"/>
                </a:lnTo>
                <a:lnTo>
                  <a:pt x="20" y="1"/>
                </a:lnTo>
                <a:lnTo>
                  <a:pt x="18" y="0"/>
                </a:lnTo>
                <a:lnTo>
                  <a:pt x="16" y="0"/>
                </a:lnTo>
                <a:lnTo>
                  <a:pt x="13" y="1"/>
                </a:lnTo>
                <a:lnTo>
                  <a:pt x="11" y="3"/>
                </a:lnTo>
                <a:lnTo>
                  <a:pt x="10" y="6"/>
                </a:lnTo>
                <a:lnTo>
                  <a:pt x="8" y="13"/>
                </a:lnTo>
                <a:lnTo>
                  <a:pt x="2" y="29"/>
                </a:lnTo>
                <a:lnTo>
                  <a:pt x="0" y="52"/>
                </a:lnTo>
                <a:lnTo>
                  <a:pt x="4" y="77"/>
                </a:lnTo>
                <a:close/>
              </a:path>
            </a:pathLst>
          </a:custGeom>
          <a:noFill/>
          <a:ln w="9525">
            <a:solidFill>
              <a:schemeClr val="tx1"/>
            </a:solidFill>
            <a:round/>
            <a:headEnd/>
            <a:tailEnd/>
          </a:ln>
        </p:spPr>
        <p:txBody>
          <a:bodyPr/>
          <a:lstStyle/>
          <a:p>
            <a:endParaRPr lang="en-US"/>
          </a:p>
        </p:txBody>
      </p:sp>
      <p:sp>
        <p:nvSpPr>
          <p:cNvPr id="34835" name="Freeform 42"/>
          <p:cNvSpPr>
            <a:spLocks/>
          </p:cNvSpPr>
          <p:nvPr/>
        </p:nvSpPr>
        <p:spPr bwMode="auto">
          <a:xfrm>
            <a:off x="8343900" y="2401888"/>
            <a:ext cx="30163" cy="76200"/>
          </a:xfrm>
          <a:custGeom>
            <a:avLst/>
            <a:gdLst>
              <a:gd name="T0" fmla="*/ 2147483647 w 38"/>
              <a:gd name="T1" fmla="*/ 2147483647 h 96"/>
              <a:gd name="T2" fmla="*/ 2147483647 w 38"/>
              <a:gd name="T3" fmla="*/ 2147483647 h 96"/>
              <a:gd name="T4" fmla="*/ 2147483647 w 38"/>
              <a:gd name="T5" fmla="*/ 2147483647 h 96"/>
              <a:gd name="T6" fmla="*/ 2147483647 w 38"/>
              <a:gd name="T7" fmla="*/ 2147483647 h 96"/>
              <a:gd name="T8" fmla="*/ 2147483647 w 38"/>
              <a:gd name="T9" fmla="*/ 2147483647 h 96"/>
              <a:gd name="T10" fmla="*/ 2147483647 w 38"/>
              <a:gd name="T11" fmla="*/ 2147483647 h 96"/>
              <a:gd name="T12" fmla="*/ 2147483647 w 38"/>
              <a:gd name="T13" fmla="*/ 2147483647 h 96"/>
              <a:gd name="T14" fmla="*/ 2147483647 w 38"/>
              <a:gd name="T15" fmla="*/ 2147483647 h 96"/>
              <a:gd name="T16" fmla="*/ 2147483647 w 38"/>
              <a:gd name="T17" fmla="*/ 0 h 96"/>
              <a:gd name="T18" fmla="*/ 2147483647 w 38"/>
              <a:gd name="T19" fmla="*/ 2147483647 h 96"/>
              <a:gd name="T20" fmla="*/ 2147483647 w 38"/>
              <a:gd name="T21" fmla="*/ 2147483647 h 96"/>
              <a:gd name="T22" fmla="*/ 2147483647 w 38"/>
              <a:gd name="T23" fmla="*/ 2147483647 h 96"/>
              <a:gd name="T24" fmla="*/ 2147483647 w 38"/>
              <a:gd name="T25" fmla="*/ 2147483647 h 96"/>
              <a:gd name="T26" fmla="*/ 0 w 38"/>
              <a:gd name="T27" fmla="*/ 2147483647 h 96"/>
              <a:gd name="T28" fmla="*/ 0 w 38"/>
              <a:gd name="T29" fmla="*/ 2147483647 h 96"/>
              <a:gd name="T30" fmla="*/ 2147483647 w 38"/>
              <a:gd name="T31" fmla="*/ 2147483647 h 96"/>
              <a:gd name="T32" fmla="*/ 2147483647 w 38"/>
              <a:gd name="T33" fmla="*/ 2147483647 h 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
              <a:gd name="T52" fmla="*/ 0 h 96"/>
              <a:gd name="T53" fmla="*/ 38 w 38"/>
              <a:gd name="T54" fmla="*/ 96 h 9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 h="96">
                <a:moveTo>
                  <a:pt x="12" y="92"/>
                </a:moveTo>
                <a:lnTo>
                  <a:pt x="19" y="96"/>
                </a:lnTo>
                <a:lnTo>
                  <a:pt x="28" y="94"/>
                </a:lnTo>
                <a:lnTo>
                  <a:pt x="36" y="89"/>
                </a:lnTo>
                <a:lnTo>
                  <a:pt x="38" y="82"/>
                </a:lnTo>
                <a:lnTo>
                  <a:pt x="35" y="58"/>
                </a:lnTo>
                <a:lnTo>
                  <a:pt x="30" y="30"/>
                </a:lnTo>
                <a:lnTo>
                  <a:pt x="28" y="10"/>
                </a:lnTo>
                <a:lnTo>
                  <a:pt x="26" y="0"/>
                </a:lnTo>
                <a:lnTo>
                  <a:pt x="20" y="3"/>
                </a:lnTo>
                <a:lnTo>
                  <a:pt x="13" y="10"/>
                </a:lnTo>
                <a:lnTo>
                  <a:pt x="7" y="21"/>
                </a:lnTo>
                <a:lnTo>
                  <a:pt x="2" y="35"/>
                </a:lnTo>
                <a:lnTo>
                  <a:pt x="0" y="51"/>
                </a:lnTo>
                <a:lnTo>
                  <a:pt x="0" y="66"/>
                </a:lnTo>
                <a:lnTo>
                  <a:pt x="4" y="81"/>
                </a:lnTo>
                <a:lnTo>
                  <a:pt x="12" y="92"/>
                </a:lnTo>
                <a:close/>
              </a:path>
            </a:pathLst>
          </a:custGeom>
          <a:noFill/>
          <a:ln w="9525">
            <a:solidFill>
              <a:schemeClr val="tx1"/>
            </a:solidFill>
            <a:round/>
            <a:headEnd/>
            <a:tailEnd/>
          </a:ln>
        </p:spPr>
        <p:txBody>
          <a:bodyPr/>
          <a:lstStyle/>
          <a:p>
            <a:endParaRPr lang="en-US"/>
          </a:p>
        </p:txBody>
      </p:sp>
      <p:sp>
        <p:nvSpPr>
          <p:cNvPr id="34836" name="Freeform 43"/>
          <p:cNvSpPr>
            <a:spLocks/>
          </p:cNvSpPr>
          <p:nvPr/>
        </p:nvSpPr>
        <p:spPr bwMode="auto">
          <a:xfrm>
            <a:off x="8456613" y="2359025"/>
            <a:ext cx="26987" cy="66675"/>
          </a:xfrm>
          <a:custGeom>
            <a:avLst/>
            <a:gdLst>
              <a:gd name="T0" fmla="*/ 2147483647 w 33"/>
              <a:gd name="T1" fmla="*/ 2147483647 h 84"/>
              <a:gd name="T2" fmla="*/ 2147483647 w 33"/>
              <a:gd name="T3" fmla="*/ 2147483647 h 84"/>
              <a:gd name="T4" fmla="*/ 2147483647 w 33"/>
              <a:gd name="T5" fmla="*/ 2147483647 h 84"/>
              <a:gd name="T6" fmla="*/ 2147483647 w 33"/>
              <a:gd name="T7" fmla="*/ 2147483647 h 84"/>
              <a:gd name="T8" fmla="*/ 2147483647 w 33"/>
              <a:gd name="T9" fmla="*/ 2147483647 h 84"/>
              <a:gd name="T10" fmla="*/ 2147483647 w 33"/>
              <a:gd name="T11" fmla="*/ 2147483647 h 84"/>
              <a:gd name="T12" fmla="*/ 2147483647 w 33"/>
              <a:gd name="T13" fmla="*/ 0 h 84"/>
              <a:gd name="T14" fmla="*/ 2147483647 w 33"/>
              <a:gd name="T15" fmla="*/ 2147483647 h 84"/>
              <a:gd name="T16" fmla="*/ 2147483647 w 33"/>
              <a:gd name="T17" fmla="*/ 2147483647 h 84"/>
              <a:gd name="T18" fmla="*/ 2147483647 w 33"/>
              <a:gd name="T19" fmla="*/ 2147483647 h 84"/>
              <a:gd name="T20" fmla="*/ 2147483647 w 33"/>
              <a:gd name="T21" fmla="*/ 2147483647 h 84"/>
              <a:gd name="T22" fmla="*/ 2147483647 w 33"/>
              <a:gd name="T23" fmla="*/ 2147483647 h 84"/>
              <a:gd name="T24" fmla="*/ 2147483647 w 33"/>
              <a:gd name="T25" fmla="*/ 2147483647 h 84"/>
              <a:gd name="T26" fmla="*/ 0 w 33"/>
              <a:gd name="T27" fmla="*/ 2147483647 h 84"/>
              <a:gd name="T28" fmla="*/ 2147483647 w 33"/>
              <a:gd name="T29" fmla="*/ 2147483647 h 84"/>
              <a:gd name="T30" fmla="*/ 2147483647 w 33"/>
              <a:gd name="T31" fmla="*/ 2147483647 h 84"/>
              <a:gd name="T32" fmla="*/ 2147483647 w 33"/>
              <a:gd name="T33" fmla="*/ 2147483647 h 84"/>
              <a:gd name="T34" fmla="*/ 2147483647 w 33"/>
              <a:gd name="T35" fmla="*/ 2147483647 h 84"/>
              <a:gd name="T36" fmla="*/ 2147483647 w 33"/>
              <a:gd name="T37" fmla="*/ 2147483647 h 84"/>
              <a:gd name="T38" fmla="*/ 2147483647 w 33"/>
              <a:gd name="T39" fmla="*/ 2147483647 h 84"/>
              <a:gd name="T40" fmla="*/ 2147483647 w 33"/>
              <a:gd name="T41" fmla="*/ 2147483647 h 84"/>
              <a:gd name="T42" fmla="*/ 2147483647 w 33"/>
              <a:gd name="T43" fmla="*/ 2147483647 h 8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
              <a:gd name="T67" fmla="*/ 0 h 84"/>
              <a:gd name="T68" fmla="*/ 33 w 33"/>
              <a:gd name="T69" fmla="*/ 84 h 8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 h="84">
                <a:moveTo>
                  <a:pt x="33" y="68"/>
                </a:moveTo>
                <a:lnTo>
                  <a:pt x="31" y="53"/>
                </a:lnTo>
                <a:lnTo>
                  <a:pt x="30" y="38"/>
                </a:lnTo>
                <a:lnTo>
                  <a:pt x="28" y="22"/>
                </a:lnTo>
                <a:lnTo>
                  <a:pt x="23" y="8"/>
                </a:lnTo>
                <a:lnTo>
                  <a:pt x="21" y="3"/>
                </a:lnTo>
                <a:lnTo>
                  <a:pt x="17" y="0"/>
                </a:lnTo>
                <a:lnTo>
                  <a:pt x="14" y="1"/>
                </a:lnTo>
                <a:lnTo>
                  <a:pt x="10" y="6"/>
                </a:lnTo>
                <a:lnTo>
                  <a:pt x="5" y="21"/>
                </a:lnTo>
                <a:lnTo>
                  <a:pt x="2" y="36"/>
                </a:lnTo>
                <a:lnTo>
                  <a:pt x="1" y="52"/>
                </a:lnTo>
                <a:lnTo>
                  <a:pt x="0" y="67"/>
                </a:lnTo>
                <a:lnTo>
                  <a:pt x="1" y="74"/>
                </a:lnTo>
                <a:lnTo>
                  <a:pt x="5" y="79"/>
                </a:lnTo>
                <a:lnTo>
                  <a:pt x="9" y="83"/>
                </a:lnTo>
                <a:lnTo>
                  <a:pt x="16" y="84"/>
                </a:lnTo>
                <a:lnTo>
                  <a:pt x="23" y="83"/>
                </a:lnTo>
                <a:lnTo>
                  <a:pt x="29" y="80"/>
                </a:lnTo>
                <a:lnTo>
                  <a:pt x="32" y="75"/>
                </a:lnTo>
                <a:lnTo>
                  <a:pt x="33" y="68"/>
                </a:lnTo>
                <a:close/>
              </a:path>
            </a:pathLst>
          </a:custGeom>
          <a:noFill/>
          <a:ln w="9525">
            <a:solidFill>
              <a:schemeClr val="tx1"/>
            </a:solidFill>
            <a:round/>
            <a:headEnd/>
            <a:tailEnd/>
          </a:ln>
        </p:spPr>
        <p:txBody>
          <a:bodyPr/>
          <a:lstStyle/>
          <a:p>
            <a:endParaRPr lang="en-US"/>
          </a:p>
        </p:txBody>
      </p:sp>
      <p:sp>
        <p:nvSpPr>
          <p:cNvPr id="34837" name="Freeform 44"/>
          <p:cNvSpPr>
            <a:spLocks/>
          </p:cNvSpPr>
          <p:nvPr/>
        </p:nvSpPr>
        <p:spPr bwMode="auto">
          <a:xfrm>
            <a:off x="8580438" y="2403475"/>
            <a:ext cx="28575" cy="79375"/>
          </a:xfrm>
          <a:custGeom>
            <a:avLst/>
            <a:gdLst>
              <a:gd name="T0" fmla="*/ 0 w 34"/>
              <a:gd name="T1" fmla="*/ 2147483647 h 99"/>
              <a:gd name="T2" fmla="*/ 2147483647 w 34"/>
              <a:gd name="T3" fmla="*/ 2147483647 h 99"/>
              <a:gd name="T4" fmla="*/ 2147483647 w 34"/>
              <a:gd name="T5" fmla="*/ 2147483647 h 99"/>
              <a:gd name="T6" fmla="*/ 2147483647 w 34"/>
              <a:gd name="T7" fmla="*/ 2147483647 h 99"/>
              <a:gd name="T8" fmla="*/ 2147483647 w 34"/>
              <a:gd name="T9" fmla="*/ 2147483647 h 99"/>
              <a:gd name="T10" fmla="*/ 2147483647 w 34"/>
              <a:gd name="T11" fmla="*/ 2147483647 h 99"/>
              <a:gd name="T12" fmla="*/ 2147483647 w 34"/>
              <a:gd name="T13" fmla="*/ 2147483647 h 99"/>
              <a:gd name="T14" fmla="*/ 2147483647 w 34"/>
              <a:gd name="T15" fmla="*/ 2147483647 h 99"/>
              <a:gd name="T16" fmla="*/ 2147483647 w 34"/>
              <a:gd name="T17" fmla="*/ 2147483647 h 99"/>
              <a:gd name="T18" fmla="*/ 2147483647 w 34"/>
              <a:gd name="T19" fmla="*/ 2147483647 h 99"/>
              <a:gd name="T20" fmla="*/ 2147483647 w 34"/>
              <a:gd name="T21" fmla="*/ 2147483647 h 99"/>
              <a:gd name="T22" fmla="*/ 2147483647 w 34"/>
              <a:gd name="T23" fmla="*/ 2147483647 h 99"/>
              <a:gd name="T24" fmla="*/ 2147483647 w 34"/>
              <a:gd name="T25" fmla="*/ 2147483647 h 99"/>
              <a:gd name="T26" fmla="*/ 2147483647 w 34"/>
              <a:gd name="T27" fmla="*/ 2147483647 h 99"/>
              <a:gd name="T28" fmla="*/ 2147483647 w 34"/>
              <a:gd name="T29" fmla="*/ 2147483647 h 99"/>
              <a:gd name="T30" fmla="*/ 2147483647 w 34"/>
              <a:gd name="T31" fmla="*/ 0 h 99"/>
              <a:gd name="T32" fmla="*/ 2147483647 w 34"/>
              <a:gd name="T33" fmla="*/ 0 h 99"/>
              <a:gd name="T34" fmla="*/ 2147483647 w 34"/>
              <a:gd name="T35" fmla="*/ 2147483647 h 99"/>
              <a:gd name="T36" fmla="*/ 2147483647 w 34"/>
              <a:gd name="T37" fmla="*/ 2147483647 h 99"/>
              <a:gd name="T38" fmla="*/ 0 w 34"/>
              <a:gd name="T39" fmla="*/ 2147483647 h 99"/>
              <a:gd name="T40" fmla="*/ 0 w 34"/>
              <a:gd name="T41" fmla="*/ 2147483647 h 9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
              <a:gd name="T64" fmla="*/ 0 h 99"/>
              <a:gd name="T65" fmla="*/ 34 w 34"/>
              <a:gd name="T66" fmla="*/ 99 h 9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 h="99">
                <a:moveTo>
                  <a:pt x="0" y="84"/>
                </a:moveTo>
                <a:lnTo>
                  <a:pt x="2" y="91"/>
                </a:lnTo>
                <a:lnTo>
                  <a:pt x="6" y="95"/>
                </a:lnTo>
                <a:lnTo>
                  <a:pt x="12" y="99"/>
                </a:lnTo>
                <a:lnTo>
                  <a:pt x="19" y="99"/>
                </a:lnTo>
                <a:lnTo>
                  <a:pt x="26" y="96"/>
                </a:lnTo>
                <a:lnTo>
                  <a:pt x="31" y="92"/>
                </a:lnTo>
                <a:lnTo>
                  <a:pt x="34" y="86"/>
                </a:lnTo>
                <a:lnTo>
                  <a:pt x="34" y="79"/>
                </a:lnTo>
                <a:lnTo>
                  <a:pt x="32" y="62"/>
                </a:lnTo>
                <a:lnTo>
                  <a:pt x="32" y="45"/>
                </a:lnTo>
                <a:lnTo>
                  <a:pt x="30" y="27"/>
                </a:lnTo>
                <a:lnTo>
                  <a:pt x="26" y="10"/>
                </a:lnTo>
                <a:lnTo>
                  <a:pt x="25" y="5"/>
                </a:lnTo>
                <a:lnTo>
                  <a:pt x="23" y="2"/>
                </a:lnTo>
                <a:lnTo>
                  <a:pt x="19" y="0"/>
                </a:lnTo>
                <a:lnTo>
                  <a:pt x="15" y="0"/>
                </a:lnTo>
                <a:lnTo>
                  <a:pt x="5" y="11"/>
                </a:lnTo>
                <a:lnTo>
                  <a:pt x="1" y="34"/>
                </a:lnTo>
                <a:lnTo>
                  <a:pt x="0" y="61"/>
                </a:lnTo>
                <a:lnTo>
                  <a:pt x="0" y="84"/>
                </a:lnTo>
                <a:close/>
              </a:path>
            </a:pathLst>
          </a:custGeom>
          <a:noFill/>
          <a:ln w="9525">
            <a:solidFill>
              <a:schemeClr val="tx1"/>
            </a:solidFill>
            <a:round/>
            <a:headEnd/>
            <a:tailEnd/>
          </a:ln>
        </p:spPr>
        <p:txBody>
          <a:bodyPr/>
          <a:lstStyle/>
          <a:p>
            <a:endParaRPr lang="en-US"/>
          </a:p>
        </p:txBody>
      </p:sp>
      <p:sp>
        <p:nvSpPr>
          <p:cNvPr id="34838" name="Freeform 45"/>
          <p:cNvSpPr>
            <a:spLocks/>
          </p:cNvSpPr>
          <p:nvPr/>
        </p:nvSpPr>
        <p:spPr bwMode="auto">
          <a:xfrm>
            <a:off x="8696325" y="2360613"/>
            <a:ext cx="49213" cy="53975"/>
          </a:xfrm>
          <a:custGeom>
            <a:avLst/>
            <a:gdLst>
              <a:gd name="T0" fmla="*/ 2147483647 w 61"/>
              <a:gd name="T1" fmla="*/ 2147483647 h 69"/>
              <a:gd name="T2" fmla="*/ 2147483647 w 61"/>
              <a:gd name="T3" fmla="*/ 2147483647 h 69"/>
              <a:gd name="T4" fmla="*/ 2147483647 w 61"/>
              <a:gd name="T5" fmla="*/ 2147483647 h 69"/>
              <a:gd name="T6" fmla="*/ 2147483647 w 61"/>
              <a:gd name="T7" fmla="*/ 2147483647 h 69"/>
              <a:gd name="T8" fmla="*/ 2147483647 w 61"/>
              <a:gd name="T9" fmla="*/ 2147483647 h 69"/>
              <a:gd name="T10" fmla="*/ 2147483647 w 61"/>
              <a:gd name="T11" fmla="*/ 2147483647 h 69"/>
              <a:gd name="T12" fmla="*/ 2147483647 w 61"/>
              <a:gd name="T13" fmla="*/ 2147483647 h 69"/>
              <a:gd name="T14" fmla="*/ 2147483647 w 61"/>
              <a:gd name="T15" fmla="*/ 2147483647 h 69"/>
              <a:gd name="T16" fmla="*/ 2147483647 w 61"/>
              <a:gd name="T17" fmla="*/ 2147483647 h 69"/>
              <a:gd name="T18" fmla="*/ 2147483647 w 61"/>
              <a:gd name="T19" fmla="*/ 2147483647 h 69"/>
              <a:gd name="T20" fmla="*/ 2147483647 w 61"/>
              <a:gd name="T21" fmla="*/ 2147483647 h 69"/>
              <a:gd name="T22" fmla="*/ 2147483647 w 61"/>
              <a:gd name="T23" fmla="*/ 2147483647 h 69"/>
              <a:gd name="T24" fmla="*/ 2147483647 w 61"/>
              <a:gd name="T25" fmla="*/ 2147483647 h 69"/>
              <a:gd name="T26" fmla="*/ 2147483647 w 61"/>
              <a:gd name="T27" fmla="*/ 2147483647 h 69"/>
              <a:gd name="T28" fmla="*/ 2147483647 w 61"/>
              <a:gd name="T29" fmla="*/ 2147483647 h 69"/>
              <a:gd name="T30" fmla="*/ 2147483647 w 61"/>
              <a:gd name="T31" fmla="*/ 2147483647 h 69"/>
              <a:gd name="T32" fmla="*/ 2147483647 w 61"/>
              <a:gd name="T33" fmla="*/ 2147483647 h 69"/>
              <a:gd name="T34" fmla="*/ 2147483647 w 61"/>
              <a:gd name="T35" fmla="*/ 2147483647 h 69"/>
              <a:gd name="T36" fmla="*/ 2147483647 w 61"/>
              <a:gd name="T37" fmla="*/ 0 h 69"/>
              <a:gd name="T38" fmla="*/ 2147483647 w 61"/>
              <a:gd name="T39" fmla="*/ 0 h 69"/>
              <a:gd name="T40" fmla="*/ 2147483647 w 61"/>
              <a:gd name="T41" fmla="*/ 2147483647 h 69"/>
              <a:gd name="T42" fmla="*/ 0 w 61"/>
              <a:gd name="T43" fmla="*/ 2147483647 h 69"/>
              <a:gd name="T44" fmla="*/ 0 w 61"/>
              <a:gd name="T45" fmla="*/ 2147483647 h 69"/>
              <a:gd name="T46" fmla="*/ 0 w 61"/>
              <a:gd name="T47" fmla="*/ 2147483647 h 69"/>
              <a:gd name="T48" fmla="*/ 2147483647 w 61"/>
              <a:gd name="T49" fmla="*/ 2147483647 h 69"/>
              <a:gd name="T50" fmla="*/ 2147483647 w 61"/>
              <a:gd name="T51" fmla="*/ 2147483647 h 69"/>
              <a:gd name="T52" fmla="*/ 2147483647 w 61"/>
              <a:gd name="T53" fmla="*/ 2147483647 h 69"/>
              <a:gd name="T54" fmla="*/ 2147483647 w 61"/>
              <a:gd name="T55" fmla="*/ 2147483647 h 69"/>
              <a:gd name="T56" fmla="*/ 2147483647 w 61"/>
              <a:gd name="T57" fmla="*/ 2147483647 h 6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1"/>
              <a:gd name="T88" fmla="*/ 0 h 69"/>
              <a:gd name="T89" fmla="*/ 61 w 61"/>
              <a:gd name="T90" fmla="*/ 69 h 6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1" h="69">
                <a:moveTo>
                  <a:pt x="30" y="56"/>
                </a:moveTo>
                <a:lnTo>
                  <a:pt x="32" y="61"/>
                </a:lnTo>
                <a:lnTo>
                  <a:pt x="35" y="66"/>
                </a:lnTo>
                <a:lnTo>
                  <a:pt x="41" y="69"/>
                </a:lnTo>
                <a:lnTo>
                  <a:pt x="47" y="69"/>
                </a:lnTo>
                <a:lnTo>
                  <a:pt x="53" y="67"/>
                </a:lnTo>
                <a:lnTo>
                  <a:pt x="57" y="64"/>
                </a:lnTo>
                <a:lnTo>
                  <a:pt x="61" y="58"/>
                </a:lnTo>
                <a:lnTo>
                  <a:pt x="61" y="52"/>
                </a:lnTo>
                <a:lnTo>
                  <a:pt x="59" y="43"/>
                </a:lnTo>
                <a:lnTo>
                  <a:pt x="54" y="36"/>
                </a:lnTo>
                <a:lnTo>
                  <a:pt x="48" y="29"/>
                </a:lnTo>
                <a:lnTo>
                  <a:pt x="42" y="23"/>
                </a:lnTo>
                <a:lnTo>
                  <a:pt x="34" y="19"/>
                </a:lnTo>
                <a:lnTo>
                  <a:pt x="26" y="13"/>
                </a:lnTo>
                <a:lnTo>
                  <a:pt x="19" y="8"/>
                </a:lnTo>
                <a:lnTo>
                  <a:pt x="12" y="3"/>
                </a:lnTo>
                <a:lnTo>
                  <a:pt x="10" y="2"/>
                </a:lnTo>
                <a:lnTo>
                  <a:pt x="8" y="0"/>
                </a:lnTo>
                <a:lnTo>
                  <a:pt x="4" y="0"/>
                </a:lnTo>
                <a:lnTo>
                  <a:pt x="2" y="3"/>
                </a:lnTo>
                <a:lnTo>
                  <a:pt x="0" y="5"/>
                </a:lnTo>
                <a:lnTo>
                  <a:pt x="0" y="7"/>
                </a:lnTo>
                <a:lnTo>
                  <a:pt x="0" y="11"/>
                </a:lnTo>
                <a:lnTo>
                  <a:pt x="1" y="13"/>
                </a:lnTo>
                <a:lnTo>
                  <a:pt x="6" y="20"/>
                </a:lnTo>
                <a:lnTo>
                  <a:pt x="16" y="34"/>
                </a:lnTo>
                <a:lnTo>
                  <a:pt x="26" y="49"/>
                </a:lnTo>
                <a:lnTo>
                  <a:pt x="30" y="56"/>
                </a:lnTo>
                <a:close/>
              </a:path>
            </a:pathLst>
          </a:custGeom>
          <a:noFill/>
          <a:ln w="9525">
            <a:solidFill>
              <a:schemeClr val="tx1"/>
            </a:solidFill>
            <a:round/>
            <a:headEnd/>
            <a:tailEnd/>
          </a:ln>
        </p:spPr>
        <p:txBody>
          <a:bodyPr/>
          <a:lstStyle/>
          <a:p>
            <a:endParaRPr lang="en-US"/>
          </a:p>
        </p:txBody>
      </p:sp>
      <p:pic>
        <p:nvPicPr>
          <p:cNvPr id="34839" name="Picture 62" descr="FD00438_"/>
          <p:cNvPicPr>
            <a:picLocks noChangeAspect="1" noChangeArrowheads="1"/>
          </p:cNvPicPr>
          <p:nvPr/>
        </p:nvPicPr>
        <p:blipFill>
          <a:blip r:embed="rId4" cstate="print"/>
          <a:srcRect/>
          <a:stretch>
            <a:fillRect/>
          </a:stretch>
        </p:blipFill>
        <p:spPr bwMode="auto">
          <a:xfrm>
            <a:off x="7596188" y="1052513"/>
            <a:ext cx="1333500" cy="882650"/>
          </a:xfrm>
          <a:prstGeom prst="rect">
            <a:avLst/>
          </a:prstGeom>
          <a:noFill/>
          <a:ln w="9525">
            <a:noFill/>
            <a:miter lim="800000"/>
            <a:headEnd/>
            <a:tailEnd/>
          </a:ln>
        </p:spPr>
      </p:pic>
      <p:pic>
        <p:nvPicPr>
          <p:cNvPr id="34840" name="Picture 63" descr="MCj03970460000[1]"/>
          <p:cNvPicPr>
            <a:picLocks noChangeAspect="1" noChangeArrowheads="1"/>
          </p:cNvPicPr>
          <p:nvPr/>
        </p:nvPicPr>
        <p:blipFill>
          <a:blip r:embed="rId3" cstate="print"/>
          <a:srcRect/>
          <a:stretch>
            <a:fillRect/>
          </a:stretch>
        </p:blipFill>
        <p:spPr bwMode="auto">
          <a:xfrm>
            <a:off x="8029575" y="3429000"/>
            <a:ext cx="282575" cy="287338"/>
          </a:xfrm>
          <a:prstGeom prst="rect">
            <a:avLst/>
          </a:prstGeom>
          <a:solidFill>
            <a:schemeClr val="bg1"/>
          </a:solidFill>
          <a:ln w="9525">
            <a:noFill/>
            <a:miter lim="800000"/>
            <a:headEnd/>
            <a:tailEnd/>
          </a:ln>
        </p:spPr>
      </p:pic>
      <p:sp>
        <p:nvSpPr>
          <p:cNvPr id="26" name="Date Placeholder 3"/>
          <p:cNvSpPr>
            <a:spLocks noGrp="1"/>
          </p:cNvSpPr>
          <p:nvPr>
            <p:ph type="dt" sz="quarter" idx="2"/>
          </p:nvPr>
        </p:nvSpPr>
        <p:spPr>
          <a:xfrm>
            <a:off x="829320" y="6248400"/>
            <a:ext cx="3022600" cy="457200"/>
          </a:xfrm>
        </p:spPr>
        <p:txBody>
          <a:bodyPr/>
          <a:lstStyle/>
          <a:p>
            <a:pPr>
              <a:defRPr/>
            </a:pPr>
            <a:r>
              <a:rPr lang="en-US" altLang="zh-TW" dirty="0"/>
              <a:t>    </a:t>
            </a:r>
            <a:r>
              <a:rPr lang="en-US" altLang="zh-TW" dirty="0" smtClean="0">
                <a:solidFill>
                  <a:srgbClr val="FF0066"/>
                </a:solidFill>
              </a:rPr>
              <a:t>Jean Wang / CS1102 </a:t>
            </a:r>
            <a:r>
              <a:rPr lang="en-US" altLang="zh-TW" dirty="0">
                <a:solidFill>
                  <a:srgbClr val="FF0066"/>
                </a:solidFill>
              </a:rPr>
              <a:t>- Lec07</a:t>
            </a:r>
            <a:endParaRPr lang="en-US" altLang="zh-TW" dirty="0">
              <a:solidFill>
                <a:schemeClr val="accent2"/>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lide Number Placeholder 4"/>
          <p:cNvSpPr>
            <a:spLocks noGrp="1"/>
          </p:cNvSpPr>
          <p:nvPr>
            <p:ph type="sldNum" sz="quarter" idx="11"/>
          </p:nvPr>
        </p:nvSpPr>
        <p:spPr/>
        <p:txBody>
          <a:bodyPr/>
          <a:lstStyle/>
          <a:p>
            <a:pPr>
              <a:defRPr/>
            </a:pPr>
            <a:fld id="{42C64534-17D6-4EC2-9208-204CAE9F0453}" type="slidenum">
              <a:rPr lang="zh-TW" altLang="en-US"/>
              <a:pPr>
                <a:defRPr/>
              </a:pPr>
              <a:t>19</a:t>
            </a:fld>
            <a:r>
              <a:rPr lang="en-US" altLang="zh-TW"/>
              <a:t> </a:t>
            </a:r>
          </a:p>
        </p:txBody>
      </p:sp>
      <p:sp>
        <p:nvSpPr>
          <p:cNvPr id="35843" name="Rectangle 2"/>
          <p:cNvSpPr>
            <a:spLocks noGrp="1" noChangeArrowheads="1"/>
          </p:cNvSpPr>
          <p:nvPr>
            <p:ph type="title"/>
          </p:nvPr>
        </p:nvSpPr>
        <p:spPr>
          <a:xfrm>
            <a:off x="684213" y="44450"/>
            <a:ext cx="7772400" cy="693738"/>
          </a:xfrm>
          <a:noFill/>
        </p:spPr>
        <p:txBody>
          <a:bodyPr/>
          <a:lstStyle/>
          <a:p>
            <a:pPr eaLnBrk="1" hangingPunct="1"/>
            <a:r>
              <a:rPr lang="en-US" altLang="zh-TW" smtClean="0">
                <a:ea typeface="新細明體" pitchFamily="18" charset="-120"/>
              </a:rPr>
              <a:t>Graphics File Formats</a:t>
            </a:r>
          </a:p>
        </p:txBody>
      </p:sp>
      <p:sp>
        <p:nvSpPr>
          <p:cNvPr id="35844" name="Rectangle 3"/>
          <p:cNvSpPr>
            <a:spLocks noGrp="1" noChangeArrowheads="1"/>
          </p:cNvSpPr>
          <p:nvPr>
            <p:ph type="body" idx="1"/>
          </p:nvPr>
        </p:nvSpPr>
        <p:spPr/>
        <p:txBody>
          <a:bodyPr/>
          <a:lstStyle/>
          <a:p>
            <a:pPr eaLnBrk="1" hangingPunct="1"/>
            <a:endParaRPr lang="en-US" altLang="zh-TW" smtClean="0">
              <a:ea typeface="新細明體" pitchFamily="18" charset="-120"/>
            </a:endParaRPr>
          </a:p>
          <a:p>
            <a:pPr eaLnBrk="1" hangingPunct="1"/>
            <a:endParaRPr lang="zh-TW" altLang="en-US" smtClean="0">
              <a:ea typeface="新細明體" pitchFamily="18" charset="-120"/>
            </a:endParaRPr>
          </a:p>
        </p:txBody>
      </p:sp>
      <p:graphicFrame>
        <p:nvGraphicFramePr>
          <p:cNvPr id="592059" name="Group 187"/>
          <p:cNvGraphicFramePr>
            <a:graphicFrameLocks noGrp="1"/>
          </p:cNvGraphicFramePr>
          <p:nvPr>
            <p:extLst>
              <p:ext uri="{D42A27DB-BD31-4B8C-83A1-F6EECF244321}">
                <p14:modId xmlns:p14="http://schemas.microsoft.com/office/powerpoint/2010/main" val="2389157234"/>
              </p:ext>
            </p:extLst>
          </p:nvPr>
        </p:nvGraphicFramePr>
        <p:xfrm>
          <a:off x="611188" y="908050"/>
          <a:ext cx="8281987" cy="5011103"/>
        </p:xfrm>
        <a:graphic>
          <a:graphicData uri="http://schemas.openxmlformats.org/drawingml/2006/table">
            <a:tbl>
              <a:tblPr/>
              <a:tblGrid>
                <a:gridCol w="1368425"/>
                <a:gridCol w="1871662"/>
                <a:gridCol w="5041900"/>
              </a:tblGrid>
              <a:tr h="288925">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200" b="1" i="0" u="none" strike="noStrike" cap="none" normalizeH="0" baseline="0" dirty="0" smtClean="0">
                          <a:ln>
                            <a:noFill/>
                          </a:ln>
                          <a:solidFill>
                            <a:srgbClr val="800080"/>
                          </a:solidFill>
                          <a:effectLst/>
                          <a:latin typeface="Cambria" pitchFamily="18" charset="0"/>
                          <a:ea typeface="新細明體" charset="-120"/>
                        </a:rPr>
                        <a:t>File Format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200" b="1" i="0" u="none" strike="noStrike" cap="none" normalizeH="0" baseline="0" smtClean="0">
                          <a:ln>
                            <a:noFill/>
                          </a:ln>
                          <a:solidFill>
                            <a:srgbClr val="800080"/>
                          </a:solidFill>
                          <a:effectLst/>
                          <a:latin typeface="Cambria" pitchFamily="18" charset="0"/>
                          <a:ea typeface="新細明體" charset="-120"/>
                        </a:rPr>
                        <a:t>Image Type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200" b="1" i="0" u="none" strike="noStrike" cap="none" normalizeH="0" baseline="0" smtClean="0">
                          <a:ln>
                            <a:noFill/>
                          </a:ln>
                          <a:solidFill>
                            <a:srgbClr val="800080"/>
                          </a:solidFill>
                          <a:effectLst/>
                          <a:latin typeface="Cambria" pitchFamily="18" charset="0"/>
                          <a:ea typeface="新細明體" charset="-120"/>
                        </a:rPr>
                        <a:t>Description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r>
              <a:tr h="273050">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200" b="0" i="0" u="none" strike="noStrike" cap="none" normalizeH="0" baseline="0" smtClean="0">
                          <a:ln>
                            <a:noFill/>
                          </a:ln>
                          <a:solidFill>
                            <a:schemeClr val="tx1"/>
                          </a:solidFill>
                          <a:effectLst/>
                          <a:latin typeface="Cambria" pitchFamily="18" charset="0"/>
                          <a:ea typeface="新細明體" charset="-120"/>
                        </a:rPr>
                        <a:t>BMP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200" b="0" i="0" u="none" strike="noStrike" cap="none" normalizeH="0" baseline="0" dirty="0" smtClean="0">
                          <a:ln>
                            <a:noFill/>
                          </a:ln>
                          <a:solidFill>
                            <a:srgbClr val="FF0000"/>
                          </a:solidFill>
                          <a:effectLst/>
                          <a:latin typeface="Cambria" pitchFamily="18" charset="0"/>
                          <a:ea typeface="新細明體" charset="-120"/>
                        </a:rPr>
                        <a:t>Uncompressed</a:t>
                      </a:r>
                      <a:r>
                        <a:rPr kumimoji="0" lang="en-US" altLang="zh-TW" sz="1200" b="0" i="0" u="none" strike="noStrike" cap="none" normalizeH="0" baseline="0" dirty="0" smtClean="0">
                          <a:ln>
                            <a:noFill/>
                          </a:ln>
                          <a:solidFill>
                            <a:schemeClr val="tx1"/>
                          </a:solidFill>
                          <a:effectLst/>
                          <a:latin typeface="Cambria" pitchFamily="18" charset="0"/>
                          <a:ea typeface="新細明體" charset="-120"/>
                        </a:rPr>
                        <a:t> </a:t>
                      </a:r>
                      <a:r>
                        <a:rPr kumimoji="0" lang="en-US" altLang="zh-TW" sz="1200" b="1" i="0" u="none" strike="noStrike" cap="none" normalizeH="0" baseline="0" dirty="0" smtClean="0">
                          <a:ln>
                            <a:noFill/>
                          </a:ln>
                          <a:solidFill>
                            <a:schemeClr val="tx1"/>
                          </a:solidFill>
                          <a:effectLst/>
                          <a:latin typeface="Cambria" pitchFamily="18" charset="0"/>
                          <a:ea typeface="新細明體" charset="-120"/>
                        </a:rPr>
                        <a:t>bitmap</a:t>
                      </a:r>
                      <a:r>
                        <a:rPr kumimoji="0" lang="en-US" altLang="zh-TW" sz="1200" b="0" i="0" u="none" strike="noStrike" cap="none" normalizeH="0" baseline="0" dirty="0" smtClean="0">
                          <a:ln>
                            <a:noFill/>
                          </a:ln>
                          <a:solidFill>
                            <a:schemeClr val="tx1"/>
                          </a:solidFill>
                          <a:effectLst/>
                          <a:latin typeface="Cambria" pitchFamily="18" charset="0"/>
                          <a:ea typeface="新細明體" charset="-120"/>
                        </a:rPr>
                        <a:t> format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200" b="0" i="0" u="none" strike="noStrike" cap="none" normalizeH="0" baseline="0" smtClean="0">
                          <a:ln>
                            <a:noFill/>
                          </a:ln>
                          <a:solidFill>
                            <a:schemeClr val="tx1"/>
                          </a:solidFill>
                          <a:effectLst/>
                          <a:latin typeface="Cambria" pitchFamily="18" charset="0"/>
                          <a:ea typeface="新細明體" charset="-120"/>
                        </a:rPr>
                        <a:t>A graphics format native to Microsoft Windows. BMP is widely used on PCs for icons, buttons and other controls. The BMP file format supports up to 24-bit depth color.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03213">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200" b="0" i="0" u="none" strike="noStrike" cap="none" normalizeH="0" baseline="0" smtClean="0">
                          <a:ln>
                            <a:noFill/>
                          </a:ln>
                          <a:solidFill>
                            <a:schemeClr val="tx1"/>
                          </a:solidFill>
                          <a:effectLst/>
                          <a:latin typeface="Cambria" pitchFamily="18" charset="0"/>
                          <a:ea typeface="新細明體" charset="-120"/>
                        </a:rPr>
                        <a:t>TIFF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200" b="0" i="0" u="none" strike="noStrike" cap="none" normalizeH="0" baseline="0" dirty="0" smtClean="0">
                          <a:ln>
                            <a:noFill/>
                          </a:ln>
                          <a:solidFill>
                            <a:srgbClr val="FF0000"/>
                          </a:solidFill>
                          <a:effectLst/>
                          <a:latin typeface="Cambria" pitchFamily="18" charset="0"/>
                          <a:ea typeface="新細明體" charset="-120"/>
                        </a:rPr>
                        <a:t>Uncompressed</a:t>
                      </a:r>
                      <a:r>
                        <a:rPr kumimoji="0" lang="en-US" altLang="zh-TW" sz="1200" b="0" i="0" u="none" strike="noStrike" cap="none" normalizeH="0" baseline="0" dirty="0" smtClean="0">
                          <a:ln>
                            <a:noFill/>
                          </a:ln>
                          <a:solidFill>
                            <a:schemeClr val="tx1"/>
                          </a:solidFill>
                          <a:effectLst/>
                          <a:latin typeface="Cambria" pitchFamily="18" charset="0"/>
                          <a:ea typeface="新細明體" charset="-120"/>
                        </a:rPr>
                        <a:t> </a:t>
                      </a:r>
                      <a:r>
                        <a:rPr kumimoji="0" lang="en-US" altLang="zh-TW" sz="1200" b="1" i="0" u="none" strike="noStrike" cap="none" normalizeH="0" baseline="0" dirty="0" smtClean="0">
                          <a:ln>
                            <a:noFill/>
                          </a:ln>
                          <a:solidFill>
                            <a:schemeClr val="tx1"/>
                          </a:solidFill>
                          <a:effectLst/>
                          <a:latin typeface="Cambria" pitchFamily="18" charset="0"/>
                          <a:ea typeface="新細明體" charset="-120"/>
                        </a:rPr>
                        <a:t>bitmap</a:t>
                      </a:r>
                      <a:r>
                        <a:rPr kumimoji="0" lang="en-US" altLang="zh-TW" sz="1200" b="0" i="0" u="none" strike="noStrike" cap="none" normalizeH="0" baseline="0" dirty="0" smtClean="0">
                          <a:ln>
                            <a:noFill/>
                          </a:ln>
                          <a:solidFill>
                            <a:schemeClr val="tx1"/>
                          </a:solidFill>
                          <a:effectLst/>
                          <a:latin typeface="Cambria" pitchFamily="18" charset="0"/>
                          <a:ea typeface="新細明體" charset="-120"/>
                        </a:rPr>
                        <a:t> format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200" b="0" i="0" u="none" strike="noStrike" cap="none" normalizeH="0" baseline="0" smtClean="0">
                          <a:ln>
                            <a:noFill/>
                          </a:ln>
                          <a:solidFill>
                            <a:schemeClr val="tx1"/>
                          </a:solidFill>
                          <a:effectLst/>
                          <a:latin typeface="Cambria" pitchFamily="18" charset="0"/>
                          <a:ea typeface="新細明體" charset="-120"/>
                        </a:rPr>
                        <a:t>TIFF is bitmap format defined in 1986 by Microsoft and Aldus (now part of Adobe) and widely used </a:t>
                      </a:r>
                      <a:r>
                        <a:rPr kumimoji="0" lang="en-US" altLang="zh-TW" sz="1200" b="0" i="0" u="sng" strike="noStrike" cap="none" normalizeH="0" baseline="0" smtClean="0">
                          <a:ln>
                            <a:noFill/>
                          </a:ln>
                          <a:solidFill>
                            <a:schemeClr val="tx1"/>
                          </a:solidFill>
                          <a:effectLst/>
                          <a:latin typeface="Cambria" pitchFamily="18" charset="0"/>
                          <a:ea typeface="新細明體" charset="-120"/>
                        </a:rPr>
                        <a:t>on both Macs and PCs</a:t>
                      </a:r>
                      <a:r>
                        <a:rPr kumimoji="0" lang="en-US" altLang="zh-TW" sz="1200" b="0" i="0" u="none" strike="noStrike" cap="none" normalizeH="0" baseline="0" smtClean="0">
                          <a:ln>
                            <a:noFill/>
                          </a:ln>
                          <a:solidFill>
                            <a:schemeClr val="tx1"/>
                          </a:solidFill>
                          <a:effectLst/>
                          <a:latin typeface="Cambria" pitchFamily="18" charset="0"/>
                          <a:ea typeface="新細明體" charset="-120"/>
                        </a:rPr>
                        <a:t> for high-resolution scanned images and digital photos for desktop publishing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15938">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200" b="0" i="0" u="none" strike="noStrike" cap="none" normalizeH="0" baseline="0" smtClean="0">
                          <a:ln>
                            <a:noFill/>
                          </a:ln>
                          <a:solidFill>
                            <a:schemeClr val="tx1"/>
                          </a:solidFill>
                          <a:effectLst/>
                          <a:latin typeface="Cambria" pitchFamily="18" charset="0"/>
                          <a:ea typeface="新細明體" charset="-120"/>
                        </a:rPr>
                        <a:t>JPEG or JPG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200" b="1" i="0" u="none" strike="noStrike" cap="none" normalizeH="0" baseline="0" dirty="0" smtClean="0">
                          <a:ln>
                            <a:noFill/>
                          </a:ln>
                          <a:solidFill>
                            <a:schemeClr val="tx1"/>
                          </a:solidFill>
                          <a:effectLst/>
                          <a:latin typeface="Cambria" pitchFamily="18" charset="0"/>
                          <a:ea typeface="新細明體" charset="-120"/>
                        </a:rPr>
                        <a:t>Lossy </a:t>
                      </a:r>
                      <a:r>
                        <a:rPr kumimoji="0" lang="en-US" altLang="zh-TW" sz="1200" b="0" i="0" u="none" strike="noStrike" cap="none" normalizeH="0" baseline="0" dirty="0" smtClean="0">
                          <a:ln>
                            <a:noFill/>
                          </a:ln>
                          <a:solidFill>
                            <a:schemeClr val="tx1"/>
                          </a:solidFill>
                          <a:effectLst/>
                          <a:latin typeface="Cambria" pitchFamily="18" charset="0"/>
                          <a:ea typeface="新細明體" charset="-120"/>
                        </a:rPr>
                        <a:t>compressed </a:t>
                      </a:r>
                      <a:r>
                        <a:rPr kumimoji="0" lang="en-US" altLang="zh-TW" sz="1200" b="1" i="0" u="none" strike="noStrike" cap="none" normalizeH="0" baseline="0" dirty="0" smtClean="0">
                          <a:ln>
                            <a:noFill/>
                          </a:ln>
                          <a:solidFill>
                            <a:schemeClr val="tx1"/>
                          </a:solidFill>
                          <a:effectLst/>
                          <a:latin typeface="Cambria" pitchFamily="18" charset="0"/>
                          <a:ea typeface="新細明體" charset="-120"/>
                        </a:rPr>
                        <a:t>bitmap</a:t>
                      </a:r>
                      <a:r>
                        <a:rPr kumimoji="0" lang="en-US" altLang="zh-TW" sz="1200" b="0" i="0" u="none" strike="noStrike" cap="none" normalizeH="0" baseline="0" dirty="0" smtClean="0">
                          <a:ln>
                            <a:noFill/>
                          </a:ln>
                          <a:solidFill>
                            <a:schemeClr val="tx1"/>
                          </a:solidFill>
                          <a:effectLst/>
                          <a:latin typeface="Cambria" pitchFamily="18" charset="0"/>
                          <a:ea typeface="新細明體" charset="-120"/>
                        </a:rPr>
                        <a:t> format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200" b="0" i="0" u="none" strike="noStrike" cap="none" normalizeH="0" baseline="0" smtClean="0">
                          <a:ln>
                            <a:noFill/>
                          </a:ln>
                          <a:solidFill>
                            <a:schemeClr val="tx1"/>
                          </a:solidFill>
                          <a:effectLst/>
                          <a:latin typeface="Cambria" pitchFamily="18" charset="0"/>
                          <a:ea typeface="新細明體" charset="-120"/>
                        </a:rPr>
                        <a:t>JPEG is bitmap format popularly used on the Web. It can compress TrueColor bitmap images with various compression ratio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03213">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200" b="0" i="0" u="none" strike="noStrike" cap="none" normalizeH="0" baseline="0" smtClean="0">
                          <a:ln>
                            <a:noFill/>
                          </a:ln>
                          <a:solidFill>
                            <a:schemeClr val="tx1"/>
                          </a:solidFill>
                          <a:effectLst/>
                          <a:latin typeface="Cambria" pitchFamily="18" charset="0"/>
                          <a:ea typeface="新細明體" charset="-120"/>
                        </a:rPr>
                        <a:t>GIF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200" b="1" i="0" u="none" strike="noStrike" cap="none" normalizeH="0" baseline="0" smtClean="0">
                          <a:ln>
                            <a:noFill/>
                          </a:ln>
                          <a:solidFill>
                            <a:schemeClr val="tx1"/>
                          </a:solidFill>
                          <a:effectLst/>
                          <a:latin typeface="Cambria" pitchFamily="18" charset="0"/>
                          <a:ea typeface="新細明體" charset="-120"/>
                        </a:rPr>
                        <a:t>Lossless </a:t>
                      </a:r>
                      <a:r>
                        <a:rPr kumimoji="0" lang="en-US" altLang="zh-TW" sz="1200" b="0" i="0" u="none" strike="noStrike" cap="none" normalizeH="0" baseline="0" smtClean="0">
                          <a:ln>
                            <a:noFill/>
                          </a:ln>
                          <a:solidFill>
                            <a:schemeClr val="tx1"/>
                          </a:solidFill>
                          <a:effectLst/>
                          <a:latin typeface="Cambria" pitchFamily="18" charset="0"/>
                          <a:ea typeface="新細明體" charset="-120"/>
                        </a:rPr>
                        <a:t>compressed </a:t>
                      </a:r>
                      <a:r>
                        <a:rPr kumimoji="0" lang="en-US" altLang="zh-TW" sz="1200" b="1" i="0" u="none" strike="noStrike" cap="none" normalizeH="0" baseline="0" smtClean="0">
                          <a:ln>
                            <a:noFill/>
                          </a:ln>
                          <a:solidFill>
                            <a:schemeClr val="tx1"/>
                          </a:solidFill>
                          <a:effectLst/>
                          <a:latin typeface="Cambria" pitchFamily="18" charset="0"/>
                          <a:ea typeface="新細明體" charset="-120"/>
                        </a:rPr>
                        <a:t>bitmap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200" b="0" i="0" u="none" strike="noStrike" cap="none" normalizeH="0" baseline="0" dirty="0" smtClean="0">
                          <a:ln>
                            <a:noFill/>
                          </a:ln>
                          <a:solidFill>
                            <a:schemeClr val="tx1"/>
                          </a:solidFill>
                          <a:effectLst/>
                          <a:latin typeface="Cambria" pitchFamily="18" charset="0"/>
                          <a:ea typeface="新細明體" charset="-120"/>
                        </a:rPr>
                        <a:t>GIF is also a bitmap format popularly used on the Web. GIF images can </a:t>
                      </a:r>
                      <a:r>
                        <a:rPr kumimoji="0" lang="en-US" altLang="zh-TW" sz="1200" b="0" i="0" u="none" strike="noStrike" cap="none" normalizeH="0" baseline="0" dirty="0" smtClean="0">
                          <a:ln>
                            <a:noFill/>
                          </a:ln>
                          <a:solidFill>
                            <a:srgbClr val="FF0000"/>
                          </a:solidFill>
                          <a:effectLst/>
                          <a:latin typeface="Cambria" pitchFamily="18" charset="0"/>
                          <a:ea typeface="新細明體" charset="-120"/>
                        </a:rPr>
                        <a:t>only contain 256 or fewer colors</a:t>
                      </a:r>
                      <a:r>
                        <a:rPr kumimoji="0" lang="en-US" altLang="zh-TW" sz="1200" b="0" i="0" u="none" strike="noStrike" cap="none" normalizeH="0" baseline="0" dirty="0" smtClean="0">
                          <a:ln>
                            <a:noFill/>
                          </a:ln>
                          <a:solidFill>
                            <a:schemeClr val="tx1"/>
                          </a:solidFill>
                          <a:effectLst/>
                          <a:latin typeface="Cambria" pitchFamily="18" charset="0"/>
                          <a:ea typeface="新細明體" charset="-120"/>
                        </a:rPr>
                        <a:t>. GIF format also supports transparency and animation.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71500">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200" b="0" i="0" u="none" strike="noStrike" cap="none" normalizeH="0" baseline="0" smtClean="0">
                          <a:ln>
                            <a:noFill/>
                          </a:ln>
                          <a:solidFill>
                            <a:schemeClr val="tx1"/>
                          </a:solidFill>
                          <a:effectLst/>
                          <a:latin typeface="Cambria" pitchFamily="18" charset="0"/>
                          <a:ea typeface="新細明體" charset="-120"/>
                        </a:rPr>
                        <a:t>PNG</a:t>
                      </a:r>
                      <a:endParaRPr kumimoji="0" lang="en-US" altLang="zh-TW" sz="1200" b="1" i="0" u="none" strike="noStrike" cap="none" normalizeH="0" baseline="0" smtClean="0">
                        <a:ln>
                          <a:noFill/>
                        </a:ln>
                        <a:solidFill>
                          <a:schemeClr val="tx1"/>
                        </a:solidFill>
                        <a:effectLst/>
                        <a:latin typeface="Cambria" pitchFamily="18" charset="0"/>
                        <a:ea typeface="新細明體"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200" b="1" i="0" u="none" strike="noStrike" cap="none" normalizeH="0" baseline="0" smtClean="0">
                          <a:ln>
                            <a:noFill/>
                          </a:ln>
                          <a:solidFill>
                            <a:schemeClr val="tx1"/>
                          </a:solidFill>
                          <a:effectLst/>
                          <a:latin typeface="Cambria" pitchFamily="18" charset="0"/>
                          <a:ea typeface="新細明體" charset="-120"/>
                        </a:rPr>
                        <a:t>Lossless</a:t>
                      </a:r>
                      <a:r>
                        <a:rPr kumimoji="0" lang="en-US" altLang="zh-TW" sz="1200" b="0" i="0" u="none" strike="noStrike" cap="none" normalizeH="0" baseline="0" smtClean="0">
                          <a:ln>
                            <a:noFill/>
                          </a:ln>
                          <a:solidFill>
                            <a:schemeClr val="tx1"/>
                          </a:solidFill>
                          <a:effectLst/>
                          <a:latin typeface="Cambria" pitchFamily="18" charset="0"/>
                          <a:ea typeface="新細明體" charset="-120"/>
                        </a:rPr>
                        <a:t> compressed </a:t>
                      </a:r>
                      <a:r>
                        <a:rPr kumimoji="0" lang="en-US" altLang="zh-TW" sz="1200" b="1" i="0" u="none" strike="noStrike" cap="none" normalizeH="0" baseline="0" smtClean="0">
                          <a:ln>
                            <a:noFill/>
                          </a:ln>
                          <a:solidFill>
                            <a:schemeClr val="tx1"/>
                          </a:solidFill>
                          <a:effectLst/>
                          <a:latin typeface="Cambria" pitchFamily="18" charset="0"/>
                          <a:ea typeface="新細明體" charset="-120"/>
                        </a:rPr>
                        <a:t>bitmap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200" b="0" i="0" u="none" strike="noStrike" cap="none" normalizeH="0" baseline="0" dirty="0" smtClean="0">
                          <a:ln>
                            <a:noFill/>
                          </a:ln>
                          <a:solidFill>
                            <a:schemeClr val="tx1"/>
                          </a:solidFill>
                          <a:effectLst/>
                          <a:latin typeface="Cambria" pitchFamily="18" charset="0"/>
                          <a:ea typeface="新細明體" charset="-120"/>
                        </a:rPr>
                        <a:t>PNG is a format designed to improve the GIF format, supporting 24-bit depth color and transparency. Unlike JPEG, PNG compressed bitmap data without losing any data. PNG itself does not support animation.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820738">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200" b="0" i="0" u="none" strike="noStrike" cap="none" normalizeH="0" baseline="0" smtClean="0">
                          <a:ln>
                            <a:noFill/>
                          </a:ln>
                          <a:solidFill>
                            <a:schemeClr val="tx1"/>
                          </a:solidFill>
                          <a:effectLst/>
                          <a:latin typeface="Cambria" pitchFamily="18" charset="0"/>
                          <a:ea typeface="新細明體" charset="-120"/>
                        </a:rPr>
                        <a:t>WMF (Windows MetaFile)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200" b="1" i="0" u="none" strike="noStrike" cap="none" normalizeH="0" baseline="0" smtClean="0">
                          <a:ln>
                            <a:noFill/>
                          </a:ln>
                          <a:solidFill>
                            <a:schemeClr val="tx1"/>
                          </a:solidFill>
                          <a:effectLst/>
                          <a:latin typeface="Cambria" pitchFamily="18" charset="0"/>
                          <a:ea typeface="新細明體" charset="-120"/>
                        </a:rPr>
                        <a:t>Vector</a:t>
                      </a:r>
                      <a:r>
                        <a:rPr kumimoji="0" lang="en-US" altLang="zh-TW" sz="1200" b="0" i="0" u="none" strike="noStrike" cap="none" normalizeH="0" baseline="0" smtClean="0">
                          <a:ln>
                            <a:noFill/>
                          </a:ln>
                          <a:solidFill>
                            <a:schemeClr val="tx1"/>
                          </a:solidFill>
                          <a:effectLst/>
                          <a:latin typeface="Cambria" pitchFamily="18" charset="0"/>
                          <a:ea typeface="新細明體" charset="-120"/>
                        </a:rPr>
                        <a:t> graphic format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200" b="0" i="0" u="none" strike="noStrike" cap="none" normalizeH="0" baseline="0" smtClean="0">
                          <a:ln>
                            <a:noFill/>
                          </a:ln>
                          <a:solidFill>
                            <a:schemeClr val="tx1"/>
                          </a:solidFill>
                          <a:effectLst/>
                          <a:latin typeface="Cambria" pitchFamily="18" charset="0"/>
                          <a:ea typeface="新細明體" charset="-120"/>
                        </a:rPr>
                        <a:t>The native vector graphics file format in Windows. They can also hold bitmaps and text. WMF files are made up of actual Windows drawing commands which results in an efficient format that renders illustrations very quickly.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03213">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200" b="0" i="0" u="none" strike="noStrike" cap="none" normalizeH="0" baseline="0" dirty="0" smtClean="0">
                          <a:ln>
                            <a:noFill/>
                          </a:ln>
                          <a:solidFill>
                            <a:srgbClr val="FF0000"/>
                          </a:solidFill>
                          <a:effectLst/>
                          <a:latin typeface="Cambria" pitchFamily="18" charset="0"/>
                          <a:ea typeface="新細明體" charset="-120"/>
                        </a:rPr>
                        <a:t>SVG</a:t>
                      </a:r>
                      <a:r>
                        <a:rPr kumimoji="0" lang="en-US" altLang="zh-TW" sz="1200" b="0" i="0" u="none" strike="noStrike" cap="none" normalizeH="0" baseline="0" dirty="0" smtClean="0">
                          <a:ln>
                            <a:noFill/>
                          </a:ln>
                          <a:solidFill>
                            <a:schemeClr val="tx1"/>
                          </a:solidFill>
                          <a:effectLst/>
                          <a:latin typeface="Cambria" pitchFamily="18" charset="0"/>
                          <a:ea typeface="新細明體" charset="-120"/>
                        </a:rPr>
                        <a:t> (Scalable Vector Graphics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200" b="1" i="0" u="none" strike="noStrike" cap="none" normalizeH="0" baseline="0" dirty="0" smtClean="0">
                          <a:ln>
                            <a:noFill/>
                          </a:ln>
                          <a:solidFill>
                            <a:schemeClr val="tx1"/>
                          </a:solidFill>
                          <a:effectLst/>
                          <a:latin typeface="Cambria" pitchFamily="18" charset="0"/>
                          <a:ea typeface="新細明體" charset="-120"/>
                        </a:rPr>
                        <a:t>Vector</a:t>
                      </a:r>
                      <a:r>
                        <a:rPr kumimoji="0" lang="en-US" altLang="zh-TW" sz="1200" b="0" i="0" u="none" strike="noStrike" cap="none" normalizeH="0" baseline="0" dirty="0" smtClean="0">
                          <a:ln>
                            <a:noFill/>
                          </a:ln>
                          <a:solidFill>
                            <a:schemeClr val="tx1"/>
                          </a:solidFill>
                          <a:effectLst/>
                          <a:latin typeface="Cambria" pitchFamily="18" charset="0"/>
                          <a:ea typeface="新細明體" charset="-120"/>
                        </a:rPr>
                        <a:t> graphic format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200" b="0" i="0" u="none" strike="noStrike" cap="none" normalizeH="0" baseline="0" dirty="0" smtClean="0">
                          <a:ln>
                            <a:noFill/>
                          </a:ln>
                          <a:solidFill>
                            <a:schemeClr val="tx1"/>
                          </a:solidFill>
                          <a:effectLst/>
                          <a:latin typeface="Cambria" pitchFamily="18" charset="0"/>
                          <a:ea typeface="新細明體" charset="-120"/>
                        </a:rPr>
                        <a:t>A vector graphics format from the W3C for the Web that is expressed in XML. Introduced in 2001, SVG was designed to become the standard vector format just as GIFs and JPEGs have become the standard bitmaps for the Web.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7" name="Date Placeholder 3"/>
          <p:cNvSpPr>
            <a:spLocks noGrp="1"/>
          </p:cNvSpPr>
          <p:nvPr>
            <p:ph type="dt" sz="quarter" idx="2"/>
          </p:nvPr>
        </p:nvSpPr>
        <p:spPr>
          <a:xfrm>
            <a:off x="829320" y="6248400"/>
            <a:ext cx="3022600" cy="457200"/>
          </a:xfrm>
        </p:spPr>
        <p:txBody>
          <a:bodyPr/>
          <a:lstStyle/>
          <a:p>
            <a:pPr>
              <a:defRPr/>
            </a:pPr>
            <a:r>
              <a:rPr lang="en-US" altLang="zh-TW" dirty="0"/>
              <a:t>    </a:t>
            </a:r>
            <a:r>
              <a:rPr lang="en-US" altLang="zh-TW" dirty="0" smtClean="0">
                <a:solidFill>
                  <a:srgbClr val="FF0066"/>
                </a:solidFill>
              </a:rPr>
              <a:t>Jean Wang / CS1102 </a:t>
            </a:r>
            <a:r>
              <a:rPr lang="en-US" altLang="zh-TW" dirty="0">
                <a:solidFill>
                  <a:srgbClr val="FF0066"/>
                </a:solidFill>
              </a:rPr>
              <a:t>- Lec07</a:t>
            </a:r>
            <a:endParaRPr lang="en-US" altLang="zh-TW" dirty="0">
              <a:solidFill>
                <a:schemeClr val="accent2"/>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2"/>
          </p:nvPr>
        </p:nvSpPr>
        <p:spPr>
          <a:xfrm>
            <a:off x="829320" y="6248400"/>
            <a:ext cx="3022600" cy="457200"/>
          </a:xfrm>
        </p:spPr>
        <p:txBody>
          <a:bodyPr/>
          <a:lstStyle/>
          <a:p>
            <a:pPr>
              <a:defRPr/>
            </a:pPr>
            <a:r>
              <a:rPr lang="en-US" altLang="zh-TW" dirty="0"/>
              <a:t>    </a:t>
            </a:r>
            <a:r>
              <a:rPr lang="en-US" altLang="zh-TW" dirty="0" smtClean="0">
                <a:solidFill>
                  <a:srgbClr val="FF0066"/>
                </a:solidFill>
              </a:rPr>
              <a:t>Jean Wang / CS1102 </a:t>
            </a:r>
            <a:r>
              <a:rPr lang="en-US" altLang="zh-TW" dirty="0">
                <a:solidFill>
                  <a:srgbClr val="FF0066"/>
                </a:solidFill>
              </a:rPr>
              <a:t>- Lec07</a:t>
            </a:r>
            <a:endParaRPr lang="en-US" altLang="zh-TW" dirty="0">
              <a:solidFill>
                <a:schemeClr val="accent2"/>
              </a:solidFill>
            </a:endParaRPr>
          </a:p>
        </p:txBody>
      </p:sp>
      <p:sp>
        <p:nvSpPr>
          <p:cNvPr id="6" name="Slide Number Placeholder 4"/>
          <p:cNvSpPr>
            <a:spLocks noGrp="1"/>
          </p:cNvSpPr>
          <p:nvPr>
            <p:ph type="sldNum" sz="quarter" idx="11"/>
          </p:nvPr>
        </p:nvSpPr>
        <p:spPr/>
        <p:txBody>
          <a:bodyPr/>
          <a:lstStyle/>
          <a:p>
            <a:pPr>
              <a:defRPr/>
            </a:pPr>
            <a:fld id="{26E86AB6-1D49-4DA3-B4B0-12B2BB615484}" type="slidenum">
              <a:rPr lang="zh-TW" altLang="en-US"/>
              <a:pPr>
                <a:defRPr/>
              </a:pPr>
              <a:t>2</a:t>
            </a:fld>
            <a:r>
              <a:rPr lang="en-US" altLang="zh-TW"/>
              <a:t> </a:t>
            </a:r>
          </a:p>
        </p:txBody>
      </p:sp>
      <p:sp>
        <p:nvSpPr>
          <p:cNvPr id="14340" name="Rectangle 14"/>
          <p:cNvSpPr>
            <a:spLocks noGrp="1" noChangeArrowheads="1"/>
          </p:cNvSpPr>
          <p:nvPr>
            <p:ph type="title"/>
          </p:nvPr>
        </p:nvSpPr>
        <p:spPr>
          <a:noFill/>
        </p:spPr>
        <p:txBody>
          <a:bodyPr/>
          <a:lstStyle/>
          <a:p>
            <a:pPr eaLnBrk="1" hangingPunct="1"/>
            <a:r>
              <a:rPr lang="en-US" altLang="zh-TW" smtClean="0">
                <a:ea typeface="新細明體" pitchFamily="18" charset="-120"/>
              </a:rPr>
              <a:t>Objectives</a:t>
            </a:r>
          </a:p>
        </p:txBody>
      </p:sp>
      <p:sp>
        <p:nvSpPr>
          <p:cNvPr id="65552" name="Rectangle 16"/>
          <p:cNvSpPr>
            <a:spLocks noChangeArrowheads="1"/>
          </p:cNvSpPr>
          <p:nvPr/>
        </p:nvSpPr>
        <p:spPr bwMode="auto">
          <a:xfrm>
            <a:off x="684213" y="1557338"/>
            <a:ext cx="7772400" cy="4249737"/>
          </a:xfrm>
          <a:prstGeom prst="rect">
            <a:avLst/>
          </a:prstGeom>
          <a:noFill/>
          <a:ln w="9525">
            <a:noFill/>
            <a:miter lim="800000"/>
            <a:headEnd/>
            <a:tailEnd/>
          </a:ln>
        </p:spPr>
        <p:txBody>
          <a:bodyPr/>
          <a:lstStyle/>
          <a:p>
            <a:pPr marL="342900" indent="-342900">
              <a:spcBef>
                <a:spcPct val="50000"/>
              </a:spcBef>
              <a:buFont typeface="Wingdings" pitchFamily="2" charset="2"/>
              <a:buChar char="Ø"/>
            </a:pPr>
            <a:endParaRPr lang="en-US" altLang="zh-TW" sz="2000">
              <a:latin typeface="Comic Sans MS" pitchFamily="66" charset="0"/>
              <a:ea typeface="新細明體" pitchFamily="18" charset="-120"/>
            </a:endParaRPr>
          </a:p>
        </p:txBody>
      </p:sp>
      <p:sp>
        <p:nvSpPr>
          <p:cNvPr id="14342" name="Rectangle 18"/>
          <p:cNvSpPr>
            <a:spLocks noGrp="1" noChangeArrowheads="1"/>
          </p:cNvSpPr>
          <p:nvPr>
            <p:ph type="body" idx="1"/>
          </p:nvPr>
        </p:nvSpPr>
        <p:spPr>
          <a:xfrm>
            <a:off x="685800" y="1484313"/>
            <a:ext cx="7772400" cy="4302125"/>
          </a:xfrm>
        </p:spPr>
        <p:txBody>
          <a:bodyPr/>
          <a:lstStyle/>
          <a:p>
            <a:pPr eaLnBrk="1" hangingPunct="1"/>
            <a:r>
              <a:rPr lang="en-US" altLang="zh-TW" dirty="0" smtClean="0">
                <a:ea typeface="新細明體" pitchFamily="18" charset="-120"/>
              </a:rPr>
              <a:t>Describe the various types of digit media</a:t>
            </a:r>
          </a:p>
          <a:p>
            <a:pPr eaLnBrk="1" hangingPunct="1"/>
            <a:endParaRPr lang="en-US" altLang="zh-TW" sz="800" dirty="0" smtClean="0">
              <a:ea typeface="新細明體" pitchFamily="18" charset="-120"/>
            </a:endParaRPr>
          </a:p>
          <a:p>
            <a:pPr eaLnBrk="1" hangingPunct="1"/>
            <a:r>
              <a:rPr lang="en-US" altLang="zh-TW" dirty="0" smtClean="0">
                <a:ea typeface="新細明體" pitchFamily="18" charset="-120"/>
              </a:rPr>
              <a:t>Identify hardware/software that can be used to work with various types of digital media</a:t>
            </a:r>
          </a:p>
          <a:p>
            <a:pPr eaLnBrk="1" hangingPunct="1"/>
            <a:endParaRPr lang="en-US" altLang="zh-TW" sz="800" dirty="0" smtClean="0">
              <a:ea typeface="新細明體" pitchFamily="18" charset="-120"/>
            </a:endParaRPr>
          </a:p>
          <a:p>
            <a:pPr eaLnBrk="1" hangingPunct="1"/>
            <a:r>
              <a:rPr lang="en-US" altLang="zh-TW" dirty="0" smtClean="0">
                <a:ea typeface="新細明體" pitchFamily="18" charset="-120"/>
              </a:rPr>
              <a:t>Identify digit media files by their file extensions</a:t>
            </a:r>
          </a:p>
          <a:p>
            <a:pPr eaLnBrk="1" hangingPunct="1"/>
            <a:endParaRPr lang="en-US" altLang="zh-TW" sz="800" dirty="0" smtClean="0">
              <a:ea typeface="新細明體" pitchFamily="18" charset="-120"/>
            </a:endParaRPr>
          </a:p>
          <a:p>
            <a:pPr eaLnBrk="1" hangingPunct="1"/>
            <a:r>
              <a:rPr lang="en-US" altLang="zh-TW" dirty="0" smtClean="0">
                <a:ea typeface="新細明體" pitchFamily="18" charset="-120"/>
              </a:rPr>
              <a:t>Compare waveform audio and MIDI music</a:t>
            </a:r>
          </a:p>
          <a:p>
            <a:pPr eaLnBrk="1" hangingPunct="1"/>
            <a:endParaRPr lang="en-US" altLang="zh-TW" sz="800" dirty="0" smtClean="0">
              <a:ea typeface="新細明體" pitchFamily="18" charset="-120"/>
            </a:endParaRPr>
          </a:p>
          <a:p>
            <a:pPr eaLnBrk="1" hangingPunct="1"/>
            <a:r>
              <a:rPr lang="en-US" altLang="zh-TW" dirty="0" smtClean="0">
                <a:ea typeface="新細明體" pitchFamily="18" charset="-120"/>
              </a:rPr>
              <a:t>Compare bitmap images and vector images, and describe procedures required to convert vector graphics to into bitmaps, and convert bitmaps to vector graphics</a:t>
            </a:r>
          </a:p>
          <a:p>
            <a:pPr eaLnBrk="1" hangingPunct="1"/>
            <a:endParaRPr lang="en-US" altLang="zh-TW" sz="800" dirty="0" smtClean="0">
              <a:ea typeface="新細明體" pitchFamily="18" charset="-120"/>
            </a:endParaRPr>
          </a:p>
          <a:p>
            <a:pPr eaLnBrk="1" hangingPunct="1"/>
            <a:r>
              <a:rPr lang="en-US" altLang="zh-TW" dirty="0" smtClean="0">
                <a:ea typeface="新細明體" pitchFamily="18" charset="-120"/>
              </a:rPr>
              <a:t>Discover how resolution, image size, color depth and compression affect the file size of a bitmap image</a:t>
            </a:r>
          </a:p>
          <a:p>
            <a:pPr eaLnBrk="1" hangingPunct="1"/>
            <a:endParaRPr lang="en-US" altLang="zh-TW" dirty="0" smtClean="0">
              <a:ea typeface="新細明體" pitchFamily="18" charset="-120"/>
            </a:endParaRPr>
          </a:p>
          <a:p>
            <a:pPr eaLnBrk="1" hangingPunct="1">
              <a:buFont typeface="Wingdings" pitchFamily="2" charset="2"/>
              <a:buNone/>
            </a:pPr>
            <a:endParaRPr lang="en-US" altLang="zh-TW" dirty="0" smtClean="0">
              <a:ea typeface="新細明體" pitchFamily="18" charset="-120"/>
            </a:endParaRPr>
          </a:p>
        </p:txBody>
      </p:sp>
    </p:spTree>
  </p:cSld>
  <p:clrMapOvr>
    <a:masterClrMapping/>
  </p:clrMapOvr>
  <p:transition spd="med">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nodePh="1">
                                  <p:stCondLst>
                                    <p:cond delay="0"/>
                                  </p:stCondLst>
                                  <p:endCondLst>
                                    <p:cond evt="begin" delay="0">
                                      <p:tn val="5"/>
                                    </p:cond>
                                  </p:endCondLst>
                                  <p:childTnLst>
                                    <p:set>
                                      <p:cBhvr>
                                        <p:cTn id="6" dur="1" fill="hold">
                                          <p:stCondLst>
                                            <p:cond delay="0"/>
                                          </p:stCondLst>
                                        </p:cTn>
                                        <p:tgtEl>
                                          <p:spTgt spid="65552">
                                            <p:txEl>
                                              <p:pRg st="0" end="0"/>
                                            </p:txEl>
                                          </p:spTgt>
                                        </p:tgtEl>
                                        <p:attrNameLst>
                                          <p:attrName>style.visibility</p:attrName>
                                        </p:attrNameLst>
                                      </p:cBhvr>
                                      <p:to>
                                        <p:strVal val="visible"/>
                                      </p:to>
                                    </p:set>
                                    <p:anim calcmode="lin" valueType="num">
                                      <p:cBhvr additive="base">
                                        <p:cTn id="7" dur="500" fill="hold"/>
                                        <p:tgtEl>
                                          <p:spTgt spid="6555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555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1C9CECC7-2892-4B0B-9227-FB0506CF4BE6}" type="slidenum">
              <a:rPr lang="zh-TW" altLang="en-US" smtClean="0"/>
              <a:pPr>
                <a:defRPr/>
              </a:pPr>
              <a:t>20</a:t>
            </a:fld>
            <a:r>
              <a:rPr lang="en-US" altLang="zh-TW" smtClean="0"/>
              <a:t> </a:t>
            </a:r>
            <a:endParaRPr lang="en-US" altLang="zh-TW"/>
          </a:p>
        </p:txBody>
      </p:sp>
      <p:sp>
        <p:nvSpPr>
          <p:cNvPr id="3" name="Date Placeholder 2"/>
          <p:cNvSpPr>
            <a:spLocks noGrp="1"/>
          </p:cNvSpPr>
          <p:nvPr>
            <p:ph type="dt" sz="half" idx="2"/>
          </p:nvPr>
        </p:nvSpPr>
        <p:spPr/>
        <p:txBody>
          <a:bodyPr/>
          <a:lstStyle/>
          <a:p>
            <a:pPr>
              <a:defRPr/>
            </a:pPr>
            <a:r>
              <a:rPr lang="en-US" altLang="zh-TW" smtClean="0"/>
              <a:t>    </a:t>
            </a:r>
            <a:r>
              <a:rPr lang="en-US" altLang="zh-TW" smtClean="0">
                <a:solidFill>
                  <a:srgbClr val="FF0066"/>
                </a:solidFill>
              </a:rPr>
              <a:t>Jean Wang / CS1102 – Lec07</a:t>
            </a:r>
            <a:endParaRPr lang="en-US" altLang="zh-TW" dirty="0">
              <a:solidFill>
                <a:schemeClr val="accent2"/>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0648"/>
            <a:ext cx="3216357" cy="241226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2121" y="260648"/>
            <a:ext cx="3216357" cy="241226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6176" y="260648"/>
            <a:ext cx="3216357" cy="241226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2121" y="2970774"/>
            <a:ext cx="3198836" cy="2399127"/>
          </a:xfrm>
          <a:prstGeom prst="rect">
            <a:avLst/>
          </a:prstGeom>
        </p:spPr>
      </p:pic>
      <p:sp>
        <p:nvSpPr>
          <p:cNvPr id="8" name="TextBox 7"/>
          <p:cNvSpPr txBox="1"/>
          <p:nvPr/>
        </p:nvSpPr>
        <p:spPr>
          <a:xfrm>
            <a:off x="705694" y="2570664"/>
            <a:ext cx="2160240" cy="400110"/>
          </a:xfrm>
          <a:prstGeom prst="rect">
            <a:avLst/>
          </a:prstGeom>
          <a:noFill/>
        </p:spPr>
        <p:txBody>
          <a:bodyPr wrap="square" rtlCol="0">
            <a:spAutoFit/>
          </a:bodyPr>
          <a:lstStyle/>
          <a:p>
            <a:r>
              <a:rPr lang="en-US" sz="2000" dirty="0"/>
              <a:t>p</a:t>
            </a:r>
            <a:r>
              <a:rPr lang="en-US" sz="2000" dirty="0" smtClean="0"/>
              <a:t>hoto.jpg, 2.4M </a:t>
            </a:r>
            <a:endParaRPr lang="en-US" sz="2000" dirty="0"/>
          </a:p>
        </p:txBody>
      </p:sp>
      <p:sp>
        <p:nvSpPr>
          <p:cNvPr id="9" name="TextBox 8"/>
          <p:cNvSpPr txBox="1"/>
          <p:nvPr/>
        </p:nvSpPr>
        <p:spPr>
          <a:xfrm>
            <a:off x="3700179" y="2596842"/>
            <a:ext cx="2160240" cy="400110"/>
          </a:xfrm>
          <a:prstGeom prst="rect">
            <a:avLst/>
          </a:prstGeom>
          <a:noFill/>
        </p:spPr>
        <p:txBody>
          <a:bodyPr wrap="square" rtlCol="0">
            <a:spAutoFit/>
          </a:bodyPr>
          <a:lstStyle/>
          <a:p>
            <a:r>
              <a:rPr lang="en-US" sz="2000" dirty="0" smtClean="0"/>
              <a:t>.bmp, mono, 1.7M </a:t>
            </a:r>
            <a:endParaRPr lang="en-US" sz="2000" dirty="0"/>
          </a:p>
        </p:txBody>
      </p:sp>
      <p:sp>
        <p:nvSpPr>
          <p:cNvPr id="10" name="TextBox 9"/>
          <p:cNvSpPr txBox="1"/>
          <p:nvPr/>
        </p:nvSpPr>
        <p:spPr>
          <a:xfrm>
            <a:off x="6300192" y="2599239"/>
            <a:ext cx="2843808" cy="400110"/>
          </a:xfrm>
          <a:prstGeom prst="rect">
            <a:avLst/>
          </a:prstGeom>
          <a:noFill/>
        </p:spPr>
        <p:txBody>
          <a:bodyPr wrap="square" rtlCol="0">
            <a:spAutoFit/>
          </a:bodyPr>
          <a:lstStyle/>
          <a:p>
            <a:r>
              <a:rPr lang="en-US" sz="2000" dirty="0" smtClean="0"/>
              <a:t>.bmp, 8-bit colors, 13.7M </a:t>
            </a:r>
            <a:endParaRPr lang="en-US" sz="2000" dirty="0"/>
          </a:p>
        </p:txBody>
      </p:sp>
      <p:sp>
        <p:nvSpPr>
          <p:cNvPr id="11" name="TextBox 10"/>
          <p:cNvSpPr txBox="1"/>
          <p:nvPr/>
        </p:nvSpPr>
        <p:spPr>
          <a:xfrm>
            <a:off x="3579118" y="5297051"/>
            <a:ext cx="2160240" cy="400110"/>
          </a:xfrm>
          <a:prstGeom prst="rect">
            <a:avLst/>
          </a:prstGeom>
          <a:noFill/>
        </p:spPr>
        <p:txBody>
          <a:bodyPr wrap="square" rtlCol="0">
            <a:spAutoFit/>
          </a:bodyPr>
          <a:lstStyle/>
          <a:p>
            <a:r>
              <a:rPr lang="en-US" sz="2000" dirty="0" smtClean="0"/>
              <a:t>.gif, </a:t>
            </a:r>
            <a:r>
              <a:rPr lang="en-US" sz="2000" dirty="0"/>
              <a:t>3</a:t>
            </a:r>
            <a:r>
              <a:rPr lang="en-US" sz="2000" dirty="0" smtClean="0"/>
              <a:t>.7M </a:t>
            </a:r>
            <a:endParaRPr lang="en-US" sz="2000" dirty="0"/>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8624" y="2970774"/>
            <a:ext cx="3240360" cy="2430270"/>
          </a:xfrm>
          <a:prstGeom prst="rect">
            <a:avLst/>
          </a:prstGeom>
        </p:spPr>
      </p:pic>
      <p:sp>
        <p:nvSpPr>
          <p:cNvPr id="13" name="TextBox 12"/>
          <p:cNvSpPr txBox="1"/>
          <p:nvPr/>
        </p:nvSpPr>
        <p:spPr>
          <a:xfrm>
            <a:off x="6209084" y="5334322"/>
            <a:ext cx="3024336" cy="400110"/>
          </a:xfrm>
          <a:prstGeom prst="rect">
            <a:avLst/>
          </a:prstGeom>
          <a:noFill/>
        </p:spPr>
        <p:txBody>
          <a:bodyPr wrap="square" rtlCol="0">
            <a:spAutoFit/>
          </a:bodyPr>
          <a:lstStyle/>
          <a:p>
            <a:r>
              <a:rPr lang="en-US" sz="2000" dirty="0" smtClean="0"/>
              <a:t>.</a:t>
            </a:r>
            <a:r>
              <a:rPr lang="en-US" sz="2000" dirty="0" err="1" smtClean="0"/>
              <a:t>png</a:t>
            </a:r>
            <a:r>
              <a:rPr lang="en-US" sz="2000" dirty="0" smtClean="0"/>
              <a:t>, 32-bit colors, 22.9M </a:t>
            </a:r>
            <a:endParaRPr lang="en-US" sz="2000" dirty="0"/>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970774"/>
            <a:ext cx="3227851" cy="2420888"/>
          </a:xfrm>
          <a:prstGeom prst="rect">
            <a:avLst/>
          </a:prstGeom>
        </p:spPr>
      </p:pic>
      <p:sp>
        <p:nvSpPr>
          <p:cNvPr id="15" name="TextBox 14"/>
          <p:cNvSpPr txBox="1"/>
          <p:nvPr/>
        </p:nvSpPr>
        <p:spPr>
          <a:xfrm>
            <a:off x="323528" y="5288290"/>
            <a:ext cx="2160240" cy="400110"/>
          </a:xfrm>
          <a:prstGeom prst="rect">
            <a:avLst/>
          </a:prstGeom>
          <a:noFill/>
        </p:spPr>
        <p:txBody>
          <a:bodyPr wrap="square" rtlCol="0">
            <a:spAutoFit/>
          </a:bodyPr>
          <a:lstStyle/>
          <a:p>
            <a:r>
              <a:rPr lang="en-US" sz="2000" dirty="0" smtClean="0"/>
              <a:t>.</a:t>
            </a:r>
            <a:r>
              <a:rPr lang="en-US" sz="2000" dirty="0" err="1" smtClean="0"/>
              <a:t>tif</a:t>
            </a:r>
            <a:r>
              <a:rPr lang="en-US" sz="2000" dirty="0" smtClean="0"/>
              <a:t>, 35.7M </a:t>
            </a:r>
            <a:endParaRPr lang="en-US" sz="2000" dirty="0"/>
          </a:p>
        </p:txBody>
      </p:sp>
    </p:spTree>
    <p:extLst>
      <p:ext uri="{BB962C8B-B14F-4D97-AF65-F5344CB8AC3E}">
        <p14:creationId xmlns:p14="http://schemas.microsoft.com/office/powerpoint/2010/main" val="33142979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quarter" idx="2"/>
          </p:nvPr>
        </p:nvSpPr>
        <p:spPr>
          <a:xfrm>
            <a:off x="829320" y="6248400"/>
            <a:ext cx="3022600" cy="457200"/>
          </a:xfrm>
        </p:spPr>
        <p:txBody>
          <a:bodyPr/>
          <a:lstStyle/>
          <a:p>
            <a:pPr>
              <a:defRPr/>
            </a:pPr>
            <a:r>
              <a:rPr lang="en-US" altLang="zh-TW" dirty="0"/>
              <a:t>    </a:t>
            </a:r>
            <a:r>
              <a:rPr lang="en-US" altLang="zh-TW" dirty="0" smtClean="0">
                <a:solidFill>
                  <a:srgbClr val="FF0066"/>
                </a:solidFill>
              </a:rPr>
              <a:t>Jean Wang / CS1102 </a:t>
            </a:r>
            <a:r>
              <a:rPr lang="en-US" altLang="zh-TW" dirty="0">
                <a:solidFill>
                  <a:srgbClr val="FF0066"/>
                </a:solidFill>
              </a:rPr>
              <a:t>- Lec07</a:t>
            </a:r>
            <a:endParaRPr lang="en-US" altLang="zh-TW" dirty="0">
              <a:solidFill>
                <a:schemeClr val="accent2"/>
              </a:solidFill>
            </a:endParaRPr>
          </a:p>
        </p:txBody>
      </p:sp>
      <p:sp>
        <p:nvSpPr>
          <p:cNvPr id="10" name="Slide Number Placeholder 4"/>
          <p:cNvSpPr>
            <a:spLocks noGrp="1"/>
          </p:cNvSpPr>
          <p:nvPr>
            <p:ph type="sldNum" sz="quarter" idx="11"/>
          </p:nvPr>
        </p:nvSpPr>
        <p:spPr/>
        <p:txBody>
          <a:bodyPr/>
          <a:lstStyle/>
          <a:p>
            <a:pPr>
              <a:defRPr/>
            </a:pPr>
            <a:fld id="{9A7B997D-9E3D-445C-B090-E45B6CF640F1}" type="slidenum">
              <a:rPr lang="zh-TW" altLang="en-US"/>
              <a:pPr>
                <a:defRPr/>
              </a:pPr>
              <a:t>21</a:t>
            </a:fld>
            <a:r>
              <a:rPr lang="en-US" altLang="zh-TW"/>
              <a:t> </a:t>
            </a:r>
          </a:p>
        </p:txBody>
      </p:sp>
      <p:sp>
        <p:nvSpPr>
          <p:cNvPr id="36868" name="Rectangle 2"/>
          <p:cNvSpPr>
            <a:spLocks noGrp="1" noChangeArrowheads="1"/>
          </p:cNvSpPr>
          <p:nvPr>
            <p:ph type="title"/>
          </p:nvPr>
        </p:nvSpPr>
        <p:spPr/>
        <p:txBody>
          <a:bodyPr/>
          <a:lstStyle/>
          <a:p>
            <a:pPr eaLnBrk="1" hangingPunct="1"/>
            <a:r>
              <a:rPr lang="en-US" altLang="zh-TW" smtClean="0">
                <a:ea typeface="新細明體" pitchFamily="18" charset="-120"/>
              </a:rPr>
              <a:t>3D Graphics Basics</a:t>
            </a:r>
          </a:p>
        </p:txBody>
      </p:sp>
      <p:sp>
        <p:nvSpPr>
          <p:cNvPr id="36869" name="Rectangle 3"/>
          <p:cNvSpPr>
            <a:spLocks noGrp="1" noChangeArrowheads="1"/>
          </p:cNvSpPr>
          <p:nvPr>
            <p:ph type="body" idx="1"/>
          </p:nvPr>
        </p:nvSpPr>
        <p:spPr>
          <a:xfrm>
            <a:off x="539750" y="1270000"/>
            <a:ext cx="7920038" cy="3527425"/>
          </a:xfrm>
        </p:spPr>
        <p:txBody>
          <a:bodyPr/>
          <a:lstStyle/>
          <a:p>
            <a:pPr eaLnBrk="1" hangingPunct="1"/>
            <a:r>
              <a:rPr lang="en-US" altLang="zh-TW" dirty="0" smtClean="0">
                <a:ea typeface="新細明體" pitchFamily="18" charset="-120"/>
              </a:rPr>
              <a:t>2D </a:t>
            </a:r>
            <a:r>
              <a:rPr lang="en-US" altLang="zh-TW" dirty="0" err="1" smtClean="0">
                <a:ea typeface="新細明體" pitchFamily="18" charset="-120"/>
              </a:rPr>
              <a:t>v.s</a:t>
            </a:r>
            <a:r>
              <a:rPr lang="en-US" altLang="zh-TW" dirty="0" smtClean="0">
                <a:ea typeface="新細明體" pitchFamily="18" charset="-120"/>
              </a:rPr>
              <a:t>. 3D pictures</a:t>
            </a:r>
          </a:p>
          <a:p>
            <a:pPr lvl="1" eaLnBrk="1" hangingPunct="1">
              <a:buFont typeface="Wingdings" pitchFamily="2" charset="2"/>
              <a:buNone/>
            </a:pPr>
            <a:endParaRPr lang="en-US" altLang="zh-TW" dirty="0" smtClean="0">
              <a:ea typeface="新細明體" pitchFamily="18" charset="-120"/>
            </a:endParaRPr>
          </a:p>
          <a:p>
            <a:pPr eaLnBrk="1" hangingPunct="1"/>
            <a:endParaRPr lang="en-US" altLang="zh-TW" dirty="0" smtClean="0">
              <a:ea typeface="新細明體" pitchFamily="18" charset="-120"/>
            </a:endParaRPr>
          </a:p>
          <a:p>
            <a:pPr eaLnBrk="1" hangingPunct="1"/>
            <a:endParaRPr lang="en-US" altLang="zh-TW" dirty="0" smtClean="0">
              <a:ea typeface="新細明體" pitchFamily="18" charset="-120"/>
            </a:endParaRPr>
          </a:p>
          <a:p>
            <a:pPr eaLnBrk="1" hangingPunct="1"/>
            <a:endParaRPr lang="en-US" altLang="zh-TW" sz="1050" dirty="0" smtClean="0">
              <a:ea typeface="新細明體" pitchFamily="18" charset="-120"/>
            </a:endParaRPr>
          </a:p>
          <a:p>
            <a:pPr eaLnBrk="1" hangingPunct="1"/>
            <a:endParaRPr lang="en-US" altLang="zh-TW" dirty="0" smtClean="0">
              <a:ea typeface="新細明體" pitchFamily="18" charset="-120"/>
            </a:endParaRPr>
          </a:p>
          <a:p>
            <a:pPr eaLnBrk="1" hangingPunct="1"/>
            <a:r>
              <a:rPr lang="en-US" altLang="zh-TW" dirty="0" smtClean="0">
                <a:ea typeface="新細明體" pitchFamily="18" charset="-120"/>
              </a:rPr>
              <a:t>Like vector graphics, </a:t>
            </a:r>
            <a:r>
              <a:rPr lang="en-US" altLang="zh-TW" dirty="0" smtClean="0">
                <a:solidFill>
                  <a:srgbClr val="FF0000"/>
                </a:solidFill>
                <a:ea typeface="新細明體" pitchFamily="18" charset="-120"/>
              </a:rPr>
              <a:t>3D graphics are stored as </a:t>
            </a:r>
            <a:r>
              <a:rPr lang="en-US" altLang="zh-TW" u="sng" dirty="0" smtClean="0">
                <a:solidFill>
                  <a:srgbClr val="FF0000"/>
                </a:solidFill>
                <a:ea typeface="新細明體" pitchFamily="18" charset="-120"/>
              </a:rPr>
              <a:t>a set of instructions</a:t>
            </a:r>
            <a:r>
              <a:rPr lang="en-US" altLang="zh-TW" dirty="0" smtClean="0">
                <a:solidFill>
                  <a:srgbClr val="FF0000"/>
                </a:solidFill>
                <a:ea typeface="新細明體" pitchFamily="18" charset="-120"/>
              </a:rPr>
              <a:t> </a:t>
            </a:r>
            <a:r>
              <a:rPr lang="en-US" altLang="zh-TW" dirty="0" smtClean="0">
                <a:ea typeface="新細明體" pitchFamily="18" charset="-120"/>
              </a:rPr>
              <a:t>for computers to create geometric objects at run-time</a:t>
            </a:r>
          </a:p>
          <a:p>
            <a:pPr eaLnBrk="1" hangingPunct="1"/>
            <a:endParaRPr lang="en-US" altLang="zh-TW" sz="1800" dirty="0" smtClean="0">
              <a:ea typeface="新細明體" pitchFamily="18" charset="-120"/>
            </a:endParaRPr>
          </a:p>
        </p:txBody>
      </p:sp>
      <p:pic>
        <p:nvPicPr>
          <p:cNvPr id="36870" name="Picture 16"/>
          <p:cNvPicPr>
            <a:picLocks noChangeAspect="1" noChangeArrowheads="1"/>
          </p:cNvPicPr>
          <p:nvPr/>
        </p:nvPicPr>
        <p:blipFill>
          <a:blip r:embed="rId3" cstate="print"/>
          <a:srcRect/>
          <a:stretch>
            <a:fillRect/>
          </a:stretch>
        </p:blipFill>
        <p:spPr bwMode="auto">
          <a:xfrm>
            <a:off x="3491880" y="4077072"/>
            <a:ext cx="4032448" cy="2270871"/>
          </a:xfrm>
          <a:prstGeom prst="rect">
            <a:avLst/>
          </a:prstGeom>
          <a:noFill/>
          <a:ln w="9525">
            <a:noFill/>
            <a:miter lim="800000"/>
            <a:headEnd/>
            <a:tailEnd/>
          </a:ln>
        </p:spPr>
      </p:pic>
      <p:pic>
        <p:nvPicPr>
          <p:cNvPr id="36871" name="Picture 17"/>
          <p:cNvPicPr>
            <a:picLocks noChangeAspect="1" noChangeArrowheads="1"/>
          </p:cNvPicPr>
          <p:nvPr/>
        </p:nvPicPr>
        <p:blipFill>
          <a:blip r:embed="rId4" cstate="print"/>
          <a:srcRect/>
          <a:stretch>
            <a:fillRect/>
          </a:stretch>
        </p:blipFill>
        <p:spPr bwMode="auto">
          <a:xfrm>
            <a:off x="6948488" y="1574800"/>
            <a:ext cx="2016125" cy="1206500"/>
          </a:xfrm>
          <a:prstGeom prst="rect">
            <a:avLst/>
          </a:prstGeom>
          <a:noFill/>
          <a:ln w="9525">
            <a:noFill/>
            <a:miter lim="800000"/>
            <a:headEnd/>
            <a:tailEnd/>
          </a:ln>
        </p:spPr>
      </p:pic>
      <p:pic>
        <p:nvPicPr>
          <p:cNvPr id="36872" name="Picture 18"/>
          <p:cNvPicPr>
            <a:picLocks noChangeAspect="1" noChangeArrowheads="1"/>
          </p:cNvPicPr>
          <p:nvPr/>
        </p:nvPicPr>
        <p:blipFill>
          <a:blip r:embed="rId5" cstate="print"/>
          <a:srcRect/>
          <a:stretch>
            <a:fillRect/>
          </a:stretch>
        </p:blipFill>
        <p:spPr bwMode="auto">
          <a:xfrm>
            <a:off x="5437188" y="1574800"/>
            <a:ext cx="1571625" cy="1165225"/>
          </a:xfrm>
          <a:prstGeom prst="rect">
            <a:avLst/>
          </a:prstGeom>
          <a:noFill/>
          <a:ln w="9525">
            <a:noFill/>
            <a:miter lim="800000"/>
            <a:headEnd/>
            <a:tailEnd/>
          </a:ln>
        </p:spPr>
      </p:pic>
      <p:sp>
        <p:nvSpPr>
          <p:cNvPr id="36873" name="Text Box 19"/>
          <p:cNvSpPr txBox="1">
            <a:spLocks noChangeArrowheads="1"/>
          </p:cNvSpPr>
          <p:nvPr/>
        </p:nvSpPr>
        <p:spPr bwMode="auto">
          <a:xfrm>
            <a:off x="539750" y="1680249"/>
            <a:ext cx="4824413" cy="1532727"/>
          </a:xfrm>
          <a:prstGeom prst="rect">
            <a:avLst/>
          </a:prstGeom>
          <a:noFill/>
          <a:ln w="9525">
            <a:noFill/>
            <a:miter lim="800000"/>
            <a:headEnd/>
            <a:tailEnd/>
          </a:ln>
        </p:spPr>
        <p:txBody>
          <a:bodyPr>
            <a:spAutoFit/>
          </a:bodyPr>
          <a:lstStyle/>
          <a:p>
            <a:pPr lvl="1">
              <a:spcBef>
                <a:spcPct val="20000"/>
              </a:spcBef>
              <a:buFont typeface="Wingdings" pitchFamily="2" charset="2"/>
              <a:buChar char="²"/>
            </a:pPr>
            <a:r>
              <a:rPr lang="en-US" altLang="zh-TW" sz="1800" dirty="0">
                <a:latin typeface="Cambria" pitchFamily="18" charset="0"/>
                <a:ea typeface="新細明體" pitchFamily="18" charset="-120"/>
              </a:rPr>
              <a:t>A picture that has or appears to have height, width and depth is </a:t>
            </a:r>
            <a:r>
              <a:rPr lang="en-US" altLang="zh-TW" sz="1800" i="1" dirty="0">
                <a:solidFill>
                  <a:schemeClr val="accent2"/>
                </a:solidFill>
                <a:latin typeface="Cambria" pitchFamily="18" charset="0"/>
                <a:ea typeface="新細明體" pitchFamily="18" charset="-120"/>
              </a:rPr>
              <a:t>three-dimensional</a:t>
            </a:r>
            <a:r>
              <a:rPr lang="en-US" altLang="zh-TW" sz="1800" dirty="0">
                <a:latin typeface="Cambria" pitchFamily="18" charset="0"/>
                <a:ea typeface="新細明體" pitchFamily="18" charset="-120"/>
              </a:rPr>
              <a:t> (or 3-D). </a:t>
            </a:r>
          </a:p>
          <a:p>
            <a:pPr lvl="1">
              <a:spcBef>
                <a:spcPct val="20000"/>
              </a:spcBef>
              <a:buFont typeface="Wingdings" pitchFamily="2" charset="2"/>
              <a:buChar char="²"/>
            </a:pPr>
            <a:r>
              <a:rPr lang="en-US" altLang="zh-TW" sz="1800" dirty="0">
                <a:latin typeface="Cambria" pitchFamily="18" charset="0"/>
                <a:ea typeface="新細明體" pitchFamily="18" charset="-120"/>
              </a:rPr>
              <a:t>A picture that has height and width but no depth is </a:t>
            </a:r>
            <a:r>
              <a:rPr lang="en-US" altLang="zh-TW" sz="1800" i="1" dirty="0">
                <a:solidFill>
                  <a:schemeClr val="accent2"/>
                </a:solidFill>
                <a:latin typeface="Cambria" pitchFamily="18" charset="0"/>
                <a:ea typeface="新細明體" pitchFamily="18" charset="-120"/>
              </a:rPr>
              <a:t>two-dimensional</a:t>
            </a:r>
            <a:r>
              <a:rPr lang="en-US" altLang="zh-TW" sz="1800" dirty="0">
                <a:latin typeface="Cambria" pitchFamily="18" charset="0"/>
                <a:ea typeface="新細明體" pitchFamily="18" charset="-120"/>
              </a:rPr>
              <a:t> (or 2-D).</a:t>
            </a:r>
            <a:endParaRPr lang="zh-TW" altLang="en-US" sz="2800" dirty="0">
              <a:latin typeface="Cambria" pitchFamily="18" charset="0"/>
              <a:ea typeface="新細明體" pitchFamily="18" charset="-120"/>
            </a:endParaRPr>
          </a:p>
        </p:txBody>
      </p:sp>
      <p:sp>
        <p:nvSpPr>
          <p:cNvPr id="36874" name="Text Box 22"/>
          <p:cNvSpPr txBox="1">
            <a:spLocks noChangeArrowheads="1"/>
          </p:cNvSpPr>
          <p:nvPr/>
        </p:nvSpPr>
        <p:spPr bwMode="auto">
          <a:xfrm>
            <a:off x="5580063" y="6583363"/>
            <a:ext cx="3563937" cy="274637"/>
          </a:xfrm>
          <a:prstGeom prst="rect">
            <a:avLst/>
          </a:prstGeom>
          <a:noFill/>
          <a:ln w="9525">
            <a:noFill/>
            <a:miter lim="800000"/>
            <a:headEnd/>
            <a:tailEnd/>
          </a:ln>
        </p:spPr>
        <p:txBody>
          <a:bodyPr>
            <a:spAutoFit/>
          </a:bodyPr>
          <a:lstStyle/>
          <a:p>
            <a:r>
              <a:rPr lang="en-US" altLang="zh-TW" sz="1200">
                <a:solidFill>
                  <a:schemeClr val="bg2"/>
                </a:solidFill>
                <a:ea typeface="新細明體" pitchFamily="18" charset="-120"/>
              </a:rPr>
              <a:t>Image from http://www.lembrechtsart.be/nl/3d5.htm</a:t>
            </a:r>
            <a:endParaRPr lang="zh-TW" altLang="en-US" sz="1200">
              <a:solidFill>
                <a:schemeClr val="bg2"/>
              </a:solidFill>
              <a:ea typeface="新細明體" pitchFamily="18" charset="-12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quarter" idx="2"/>
          </p:nvPr>
        </p:nvSpPr>
        <p:spPr>
          <a:xfrm>
            <a:off x="829320" y="6248400"/>
            <a:ext cx="3022600" cy="457200"/>
          </a:xfrm>
        </p:spPr>
        <p:txBody>
          <a:bodyPr/>
          <a:lstStyle/>
          <a:p>
            <a:pPr>
              <a:defRPr/>
            </a:pPr>
            <a:r>
              <a:rPr lang="en-US" altLang="zh-TW" dirty="0"/>
              <a:t>    </a:t>
            </a:r>
            <a:r>
              <a:rPr lang="en-US" altLang="zh-TW" dirty="0" smtClean="0">
                <a:solidFill>
                  <a:srgbClr val="FF0066"/>
                </a:solidFill>
              </a:rPr>
              <a:t>Jean Wang / CS1102 </a:t>
            </a:r>
            <a:r>
              <a:rPr lang="en-US" altLang="zh-TW" dirty="0">
                <a:solidFill>
                  <a:srgbClr val="FF0066"/>
                </a:solidFill>
              </a:rPr>
              <a:t>- Lec07</a:t>
            </a:r>
            <a:endParaRPr lang="en-US" altLang="zh-TW" dirty="0">
              <a:solidFill>
                <a:schemeClr val="accent2"/>
              </a:solidFill>
            </a:endParaRPr>
          </a:p>
        </p:txBody>
      </p:sp>
      <p:sp>
        <p:nvSpPr>
          <p:cNvPr id="6" name="Slide Number Placeholder 4"/>
          <p:cNvSpPr>
            <a:spLocks noGrp="1"/>
          </p:cNvSpPr>
          <p:nvPr>
            <p:ph type="sldNum" sz="quarter" idx="11"/>
          </p:nvPr>
        </p:nvSpPr>
        <p:spPr/>
        <p:txBody>
          <a:bodyPr/>
          <a:lstStyle/>
          <a:p>
            <a:pPr>
              <a:defRPr/>
            </a:pPr>
            <a:fld id="{2F197719-49E0-4A5F-A227-A3F6A2CD62EC}" type="slidenum">
              <a:rPr lang="zh-TW" altLang="en-US"/>
              <a:pPr>
                <a:defRPr/>
              </a:pPr>
              <a:t>22</a:t>
            </a:fld>
            <a:r>
              <a:rPr lang="en-US" altLang="zh-TW"/>
              <a:t> </a:t>
            </a:r>
          </a:p>
        </p:txBody>
      </p:sp>
      <p:sp>
        <p:nvSpPr>
          <p:cNvPr id="37892" name="Rectangle 2"/>
          <p:cNvSpPr>
            <a:spLocks noGrp="1" noChangeArrowheads="1"/>
          </p:cNvSpPr>
          <p:nvPr>
            <p:ph type="title"/>
          </p:nvPr>
        </p:nvSpPr>
        <p:spPr>
          <a:noFill/>
        </p:spPr>
        <p:txBody>
          <a:bodyPr/>
          <a:lstStyle/>
          <a:p>
            <a:pPr eaLnBrk="1" hangingPunct="1"/>
            <a:r>
              <a:rPr lang="en-US" altLang="zh-TW" smtClean="0">
                <a:ea typeface="新細明體" pitchFamily="18" charset="-120"/>
              </a:rPr>
              <a:t>3D Graphics Basics (cont'd)</a:t>
            </a:r>
            <a:endParaRPr lang="zh-TW" altLang="en-US" smtClean="0">
              <a:ea typeface="新細明體" pitchFamily="18" charset="-120"/>
            </a:endParaRPr>
          </a:p>
        </p:txBody>
      </p:sp>
      <p:sp>
        <p:nvSpPr>
          <p:cNvPr id="37893" name="Rectangle 3"/>
          <p:cNvSpPr>
            <a:spLocks noGrp="1" noChangeArrowheads="1"/>
          </p:cNvSpPr>
          <p:nvPr>
            <p:ph type="body" idx="1"/>
          </p:nvPr>
        </p:nvSpPr>
        <p:spPr>
          <a:xfrm>
            <a:off x="685800" y="1484313"/>
            <a:ext cx="7847013" cy="4681537"/>
          </a:xfrm>
        </p:spPr>
        <p:txBody>
          <a:bodyPr/>
          <a:lstStyle/>
          <a:p>
            <a:pPr eaLnBrk="1" hangingPunct="1"/>
            <a:r>
              <a:rPr lang="en-US" altLang="zh-TW" dirty="0" smtClean="0">
                <a:ea typeface="新細明體" pitchFamily="18" charset="-120"/>
              </a:rPr>
              <a:t>To compose a 3-D graphics, thousands or millions of small shapes are put together into a structure called a wireframe to make the images look as though they have the smooth curves </a:t>
            </a:r>
          </a:p>
          <a:p>
            <a:pPr lvl="1" eaLnBrk="1" hangingPunct="1"/>
            <a:r>
              <a:rPr lang="en-US" altLang="zh-TW" dirty="0" smtClean="0">
                <a:solidFill>
                  <a:srgbClr val="FF0000"/>
                </a:solidFill>
                <a:ea typeface="新細明體" pitchFamily="18" charset="-120"/>
              </a:rPr>
              <a:t>Rendering</a:t>
            </a:r>
            <a:r>
              <a:rPr lang="en-US" altLang="zh-TW" dirty="0" smtClean="0">
                <a:ea typeface="新細明體" pitchFamily="18" charset="-120"/>
              </a:rPr>
              <a:t> covers a wireframe with </a:t>
            </a:r>
            <a:r>
              <a:rPr lang="en-US" altLang="zh-TW" i="1" dirty="0" smtClean="0">
                <a:ea typeface="新細明體" pitchFamily="18" charset="-120"/>
              </a:rPr>
              <a:t>surface color and texture </a:t>
            </a:r>
          </a:p>
          <a:p>
            <a:pPr lvl="1" eaLnBrk="1" hangingPunct="1"/>
            <a:r>
              <a:rPr lang="en-US" altLang="en-US" i="1" dirty="0" smtClean="0">
                <a:solidFill>
                  <a:srgbClr val="FF0000"/>
                </a:solidFill>
              </a:rPr>
              <a:t>Ray tracing</a:t>
            </a:r>
            <a:r>
              <a:rPr lang="en-US" altLang="en-US" dirty="0" smtClean="0">
                <a:solidFill>
                  <a:srgbClr val="FF0000"/>
                </a:solidFill>
              </a:rPr>
              <a:t> </a:t>
            </a:r>
            <a:r>
              <a:rPr lang="en-US" altLang="en-US" dirty="0" smtClean="0"/>
              <a:t>adds light and shadows to a 3-D image</a:t>
            </a:r>
            <a:endParaRPr lang="zh-TW" altLang="en-US" dirty="0" smtClean="0">
              <a:ea typeface="新細明體" pitchFamily="18" charset="-120"/>
            </a:endParaRPr>
          </a:p>
        </p:txBody>
      </p:sp>
      <p:pic>
        <p:nvPicPr>
          <p:cNvPr id="37894" name="Picture 6"/>
          <p:cNvPicPr>
            <a:picLocks noChangeAspect="1" noChangeArrowheads="1"/>
          </p:cNvPicPr>
          <p:nvPr/>
        </p:nvPicPr>
        <p:blipFill>
          <a:blip r:embed="rId3" cstate="print"/>
          <a:srcRect/>
          <a:stretch>
            <a:fillRect/>
          </a:stretch>
        </p:blipFill>
        <p:spPr bwMode="auto">
          <a:xfrm>
            <a:off x="2771800" y="3175475"/>
            <a:ext cx="4535834" cy="34218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 y="304800"/>
            <a:ext cx="9296400" cy="1200329"/>
          </a:xfrm>
          <a:prstGeom prst="rect">
            <a:avLst/>
          </a:prstGeom>
        </p:spPr>
        <p:txBody>
          <a:bodyPr wrap="square">
            <a:spAutoFit/>
          </a:bodyPr>
          <a:lstStyle/>
          <a:p>
            <a:pPr algn="ctr"/>
            <a:r>
              <a:rPr lang="en-US" sz="3600" dirty="0" smtClean="0">
                <a:solidFill>
                  <a:srgbClr val="FF0000"/>
                </a:solidFill>
                <a:latin typeface="Arial Bold" charset="0"/>
              </a:rPr>
              <a:t>Make 3D Movies</a:t>
            </a:r>
            <a:endParaRPr lang="en-US" sz="3600" dirty="0" smtClean="0">
              <a:solidFill>
                <a:srgbClr val="FF0000"/>
              </a:solidFill>
              <a:latin typeface="Arial Bold" charset="0"/>
            </a:endParaRPr>
          </a:p>
          <a:p>
            <a:pPr algn="ctr"/>
            <a:r>
              <a:rPr lang="en-US" sz="3600" dirty="0" smtClean="0">
                <a:solidFill>
                  <a:srgbClr val="FF0000"/>
                </a:solidFill>
                <a:latin typeface="Arial Bold" charset="0"/>
              </a:rPr>
              <a:t>-two synchronized video streams</a:t>
            </a:r>
            <a:endParaRPr lang="en-US" sz="3600" dirty="0">
              <a:solidFill>
                <a:srgbClr val="FF0000"/>
              </a:solidFill>
              <a:latin typeface="Arial Bold" charset="0"/>
            </a:endParaRPr>
          </a:p>
        </p:txBody>
      </p:sp>
      <p:pic>
        <p:nvPicPr>
          <p:cNvPr id="4098" name="Picture 2" descr="http://images.digitalmedianet.com/2009/Week_20/dqpkigv6/story/3d_side_by_side_rig_0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850" y="1676400"/>
            <a:ext cx="6210300" cy="465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20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1000"/>
                                        <p:tgtEl>
                                          <p:spTgt spid="4098"/>
                                        </p:tgtEl>
                                      </p:cBhvr>
                                    </p:animEffect>
                                    <p:anim calcmode="lin" valueType="num">
                                      <p:cBhvr>
                                        <p:cTn id="15" dur="1000" fill="hold"/>
                                        <p:tgtEl>
                                          <p:spTgt spid="4098"/>
                                        </p:tgtEl>
                                        <p:attrNameLst>
                                          <p:attrName>ppt_x</p:attrName>
                                        </p:attrNameLst>
                                      </p:cBhvr>
                                      <p:tavLst>
                                        <p:tav tm="0">
                                          <p:val>
                                            <p:strVal val="#ppt_x"/>
                                          </p:val>
                                        </p:tav>
                                        <p:tav tm="100000">
                                          <p:val>
                                            <p:strVal val="#ppt_x"/>
                                          </p:val>
                                        </p:tav>
                                      </p:tavLst>
                                    </p:anim>
                                    <p:anim calcmode="lin" valueType="num">
                                      <p:cBhvr>
                                        <p:cTn id="16"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 y="304800"/>
            <a:ext cx="9296400" cy="646331"/>
          </a:xfrm>
          <a:prstGeom prst="rect">
            <a:avLst/>
          </a:prstGeom>
        </p:spPr>
        <p:txBody>
          <a:bodyPr wrap="square">
            <a:spAutoFit/>
          </a:bodyPr>
          <a:lstStyle/>
          <a:p>
            <a:pPr algn="ctr"/>
            <a:r>
              <a:rPr lang="en-US" sz="3600" dirty="0">
                <a:solidFill>
                  <a:srgbClr val="FF0000"/>
                </a:solidFill>
                <a:latin typeface="Arial Bold" charset="0"/>
              </a:rPr>
              <a:t>3D (stereo) </a:t>
            </a:r>
            <a:r>
              <a:rPr lang="en-US" sz="3600" dirty="0" smtClean="0">
                <a:solidFill>
                  <a:srgbClr val="FF0000"/>
                </a:solidFill>
                <a:latin typeface="Arial Bold" charset="0"/>
              </a:rPr>
              <a:t>images</a:t>
            </a:r>
            <a:endParaRPr lang="en-US" sz="3600" dirty="0">
              <a:solidFill>
                <a:srgbClr val="FF0000"/>
              </a:solidFill>
              <a:latin typeface="Arial Bold" charset="0"/>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13725"/>
            <a:ext cx="4038600"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1433" y="1315987"/>
            <a:ext cx="4035582" cy="302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371600" y="4800600"/>
            <a:ext cx="2120280" cy="523220"/>
          </a:xfrm>
          <a:prstGeom prst="rect">
            <a:avLst/>
          </a:prstGeom>
          <a:noFill/>
        </p:spPr>
        <p:txBody>
          <a:bodyPr wrap="square" rtlCol="0">
            <a:spAutoFit/>
          </a:bodyPr>
          <a:lstStyle/>
          <a:p>
            <a:r>
              <a:rPr lang="en-US" sz="2800" dirty="0" smtClean="0"/>
              <a:t>Left image</a:t>
            </a:r>
            <a:endParaRPr lang="en-US" sz="2800" dirty="0"/>
          </a:p>
        </p:txBody>
      </p:sp>
      <p:sp>
        <p:nvSpPr>
          <p:cNvPr id="13" name="TextBox 12"/>
          <p:cNvSpPr txBox="1"/>
          <p:nvPr/>
        </p:nvSpPr>
        <p:spPr>
          <a:xfrm>
            <a:off x="5652382" y="4812268"/>
            <a:ext cx="2126456" cy="523220"/>
          </a:xfrm>
          <a:prstGeom prst="rect">
            <a:avLst/>
          </a:prstGeom>
          <a:noFill/>
        </p:spPr>
        <p:txBody>
          <a:bodyPr wrap="square" rtlCol="0">
            <a:spAutoFit/>
          </a:bodyPr>
          <a:lstStyle/>
          <a:p>
            <a:r>
              <a:rPr lang="en-US" sz="2800" dirty="0" smtClean="0"/>
              <a:t>Right image</a:t>
            </a:r>
            <a:endParaRPr lang="en-US" sz="2800" dirty="0"/>
          </a:p>
        </p:txBody>
      </p:sp>
      <p:sp>
        <p:nvSpPr>
          <p:cNvPr id="21" name="Oval 20"/>
          <p:cNvSpPr/>
          <p:nvPr/>
        </p:nvSpPr>
        <p:spPr>
          <a:xfrm>
            <a:off x="3162300" y="2775330"/>
            <a:ext cx="108000" cy="108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162800" y="2774200"/>
            <a:ext cx="108000" cy="108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2739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randombar(horizontal)">
                                      <p:cBhvr>
                                        <p:cTn id="7" dur="500"/>
                                        <p:tgtEl>
                                          <p:spTgt spid="51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124"/>
                                        </p:tgtEl>
                                        <p:attrNameLst>
                                          <p:attrName>style.visibility</p:attrName>
                                        </p:attrNameLst>
                                      </p:cBhvr>
                                      <p:to>
                                        <p:strVal val="visible"/>
                                      </p:to>
                                    </p:set>
                                    <p:anim calcmode="lin" valueType="num">
                                      <p:cBhvr>
                                        <p:cTn id="15" dur="500" fill="hold"/>
                                        <p:tgtEl>
                                          <p:spTgt spid="5124"/>
                                        </p:tgtEl>
                                        <p:attrNameLst>
                                          <p:attrName>ppt_w</p:attrName>
                                        </p:attrNameLst>
                                      </p:cBhvr>
                                      <p:tavLst>
                                        <p:tav tm="0">
                                          <p:val>
                                            <p:fltVal val="0"/>
                                          </p:val>
                                        </p:tav>
                                        <p:tav tm="100000">
                                          <p:val>
                                            <p:strVal val="#ppt_w"/>
                                          </p:val>
                                        </p:tav>
                                      </p:tavLst>
                                    </p:anim>
                                    <p:anim calcmode="lin" valueType="num">
                                      <p:cBhvr>
                                        <p:cTn id="16" dur="500" fill="hold"/>
                                        <p:tgtEl>
                                          <p:spTgt spid="5124"/>
                                        </p:tgtEl>
                                        <p:attrNameLst>
                                          <p:attrName>ppt_h</p:attrName>
                                        </p:attrNameLst>
                                      </p:cBhvr>
                                      <p:tavLst>
                                        <p:tav tm="0">
                                          <p:val>
                                            <p:fltVal val="0"/>
                                          </p:val>
                                        </p:tav>
                                        <p:tav tm="100000">
                                          <p:val>
                                            <p:strVal val="#ppt_h"/>
                                          </p:val>
                                        </p:tav>
                                      </p:tavLst>
                                    </p:anim>
                                    <p:animEffect transition="in" filter="fade">
                                      <p:cBhvr>
                                        <p:cTn id="17" dur="500"/>
                                        <p:tgtEl>
                                          <p:spTgt spid="512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1000" fill="hold"/>
                                        <p:tgtEl>
                                          <p:spTgt spid="18"/>
                                        </p:tgtEl>
                                        <p:attrNameLst>
                                          <p:attrName>ppt_x</p:attrName>
                                        </p:attrNameLst>
                                      </p:cBhvr>
                                      <p:tavLst>
                                        <p:tav tm="0">
                                          <p:val>
                                            <p:strVal val="0-#ppt_w/2"/>
                                          </p:val>
                                        </p:tav>
                                        <p:tav tm="100000">
                                          <p:val>
                                            <p:strVal val="#ppt_x"/>
                                          </p:val>
                                        </p:tav>
                                      </p:tavLst>
                                    </p:anim>
                                    <p:anim calcmode="lin" valueType="num">
                                      <p:cBhvr additive="base">
                                        <p:cTn id="35"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21"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9874" name="Rectangle 4"/>
          <p:cNvSpPr>
            <a:spLocks noChangeArrowheads="1"/>
          </p:cNvSpPr>
          <p:nvPr/>
        </p:nvSpPr>
        <p:spPr bwMode="auto">
          <a:xfrm>
            <a:off x="-290" y="-151773"/>
            <a:ext cx="184731" cy="307777"/>
          </a:xfrm>
          <a:prstGeom prst="rect">
            <a:avLst/>
          </a:prstGeom>
          <a:noFill/>
          <a:ln w="9525">
            <a:noFill/>
            <a:miter lim="800000"/>
            <a:headEnd/>
            <a:tailEnd/>
          </a:ln>
        </p:spPr>
        <p:txBody>
          <a:bodyPr wrap="none" anchor="ctr">
            <a:spAutoFit/>
          </a:bodyPr>
          <a:lstStyle/>
          <a:p>
            <a:pPr algn="ctr" eaLnBrk="0" hangingPunct="0">
              <a:spcBef>
                <a:spcPct val="50000"/>
              </a:spcBef>
            </a:pPr>
            <a:endParaRPr lang="zh-CN" altLang="zh-CN" sz="1400" b="1">
              <a:latin typeface="Times New Roman" pitchFamily="18" charset="0"/>
              <a:ea typeface="SimSun" pitchFamily="2" charset="-122"/>
            </a:endParaRPr>
          </a:p>
        </p:txBody>
      </p:sp>
      <p:sp>
        <p:nvSpPr>
          <p:cNvPr id="1359875" name="Rectangle 5"/>
          <p:cNvSpPr>
            <a:spLocks noChangeArrowheads="1"/>
          </p:cNvSpPr>
          <p:nvPr/>
        </p:nvSpPr>
        <p:spPr bwMode="auto">
          <a:xfrm>
            <a:off x="-290" y="3047780"/>
            <a:ext cx="184731" cy="307777"/>
          </a:xfrm>
          <a:prstGeom prst="rect">
            <a:avLst/>
          </a:prstGeom>
          <a:noFill/>
          <a:ln w="9525">
            <a:noFill/>
            <a:miter lim="800000"/>
            <a:headEnd/>
            <a:tailEnd/>
          </a:ln>
        </p:spPr>
        <p:txBody>
          <a:bodyPr wrap="none" anchor="ctr">
            <a:spAutoFit/>
          </a:bodyPr>
          <a:lstStyle/>
          <a:p>
            <a:pPr algn="ctr" eaLnBrk="0" hangingPunct="0">
              <a:spcBef>
                <a:spcPct val="50000"/>
              </a:spcBef>
            </a:pPr>
            <a:endParaRPr lang="zh-CN" altLang="zh-CN" sz="1400" b="1">
              <a:latin typeface="Times New Roman" pitchFamily="18" charset="0"/>
              <a:ea typeface="SimSun" pitchFamily="2" charset="-122"/>
            </a:endParaRPr>
          </a:p>
        </p:txBody>
      </p:sp>
      <p:pic>
        <p:nvPicPr>
          <p:cNvPr id="1359877" name="Picture 8"/>
          <p:cNvPicPr>
            <a:picLocks noChangeAspect="1" noChangeArrowheads="1"/>
          </p:cNvPicPr>
          <p:nvPr/>
        </p:nvPicPr>
        <p:blipFill>
          <a:blip r:embed="rId3"/>
          <a:srcRect/>
          <a:stretch>
            <a:fillRect/>
          </a:stretch>
        </p:blipFill>
        <p:spPr bwMode="auto">
          <a:xfrm>
            <a:off x="3048000" y="2057613"/>
            <a:ext cx="1676400" cy="1676963"/>
          </a:xfrm>
          <a:prstGeom prst="rect">
            <a:avLst/>
          </a:prstGeom>
          <a:noFill/>
          <a:ln w="9525">
            <a:noFill/>
            <a:miter lim="800000"/>
            <a:headEnd/>
            <a:tailEnd/>
          </a:ln>
        </p:spPr>
      </p:pic>
      <p:pic>
        <p:nvPicPr>
          <p:cNvPr id="1359878" name="Picture 9"/>
          <p:cNvPicPr>
            <a:picLocks noChangeAspect="1" noChangeArrowheads="1"/>
          </p:cNvPicPr>
          <p:nvPr/>
        </p:nvPicPr>
        <p:blipFill>
          <a:blip r:embed="rId4"/>
          <a:srcRect/>
          <a:stretch>
            <a:fillRect/>
          </a:stretch>
        </p:blipFill>
        <p:spPr bwMode="auto">
          <a:xfrm>
            <a:off x="1295400" y="2057613"/>
            <a:ext cx="1676400" cy="1676963"/>
          </a:xfrm>
          <a:prstGeom prst="rect">
            <a:avLst/>
          </a:prstGeom>
          <a:noFill/>
          <a:ln w="9525">
            <a:noFill/>
            <a:miter lim="800000"/>
            <a:headEnd/>
            <a:tailEnd/>
          </a:ln>
        </p:spPr>
      </p:pic>
      <p:pic>
        <p:nvPicPr>
          <p:cNvPr id="1359883" name="Picture 22" descr="bumblebee"/>
          <p:cNvPicPr>
            <a:picLocks noChangeAspect="1" noChangeArrowheads="1"/>
          </p:cNvPicPr>
          <p:nvPr/>
        </p:nvPicPr>
        <p:blipFill>
          <a:blip r:embed="rId5"/>
          <a:srcRect/>
          <a:stretch>
            <a:fillRect/>
          </a:stretch>
        </p:blipFill>
        <p:spPr bwMode="auto">
          <a:xfrm>
            <a:off x="6350000" y="2575715"/>
            <a:ext cx="1614488" cy="839540"/>
          </a:xfrm>
          <a:prstGeom prst="rect">
            <a:avLst/>
          </a:prstGeom>
          <a:noFill/>
          <a:ln w="9525">
            <a:noFill/>
            <a:miter lim="800000"/>
            <a:headEnd/>
            <a:tailEnd/>
          </a:ln>
        </p:spPr>
      </p:pic>
      <p:sp>
        <p:nvSpPr>
          <p:cNvPr id="17" name="Oval 16"/>
          <p:cNvSpPr/>
          <p:nvPr/>
        </p:nvSpPr>
        <p:spPr>
          <a:xfrm>
            <a:off x="2057400" y="2666648"/>
            <a:ext cx="76200" cy="761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pPr>
            <a:endParaRPr lang="en-US" altLang="zh-CN" sz="1400" b="1">
              <a:solidFill>
                <a:schemeClr val="tx1"/>
              </a:solidFill>
              <a:latin typeface="Arial" charset="0"/>
              <a:ea typeface="SimSun" pitchFamily="2" charset="-122"/>
              <a:cs typeface="Arial" charset="0"/>
            </a:endParaRPr>
          </a:p>
        </p:txBody>
      </p:sp>
      <p:sp>
        <p:nvSpPr>
          <p:cNvPr id="18" name="Oval 17"/>
          <p:cNvSpPr/>
          <p:nvPr/>
        </p:nvSpPr>
        <p:spPr>
          <a:xfrm>
            <a:off x="3505200" y="2666648"/>
            <a:ext cx="76200" cy="761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pPr>
            <a:endParaRPr lang="en-US" altLang="zh-CN" sz="1400" b="1">
              <a:solidFill>
                <a:schemeClr val="tx1"/>
              </a:solidFill>
              <a:latin typeface="Arial" charset="0"/>
              <a:ea typeface="SimSun" pitchFamily="2" charset="-122"/>
              <a:cs typeface="Arial" charset="0"/>
            </a:endParaRPr>
          </a:p>
        </p:txBody>
      </p:sp>
      <p:sp>
        <p:nvSpPr>
          <p:cNvPr id="19" name="TextBox 14"/>
          <p:cNvSpPr txBox="1">
            <a:spLocks noChangeArrowheads="1"/>
          </p:cNvSpPr>
          <p:nvPr/>
        </p:nvSpPr>
        <p:spPr bwMode="auto">
          <a:xfrm>
            <a:off x="1828800" y="2718457"/>
            <a:ext cx="381000" cy="307777"/>
          </a:xfrm>
          <a:prstGeom prst="rect">
            <a:avLst/>
          </a:prstGeom>
          <a:noFill/>
          <a:ln w="9525">
            <a:noFill/>
            <a:miter lim="800000"/>
            <a:headEnd/>
            <a:tailEnd/>
          </a:ln>
        </p:spPr>
        <p:txBody>
          <a:bodyPr>
            <a:spAutoFit/>
          </a:bodyPr>
          <a:lstStyle/>
          <a:p>
            <a:pPr algn="ctr" eaLnBrk="0" hangingPunct="0">
              <a:spcBef>
                <a:spcPct val="50000"/>
              </a:spcBef>
            </a:pPr>
            <a:r>
              <a:rPr lang="en-US" altLang="zh-CN" sz="1400" b="1" dirty="0">
                <a:latin typeface="Arial" charset="0"/>
                <a:ea typeface="SimSun" pitchFamily="2" charset="-122"/>
              </a:rPr>
              <a:t>A</a:t>
            </a:r>
          </a:p>
        </p:txBody>
      </p:sp>
      <p:sp>
        <p:nvSpPr>
          <p:cNvPr id="21" name="Rectangle 15"/>
          <p:cNvSpPr>
            <a:spLocks noChangeArrowheads="1"/>
          </p:cNvSpPr>
          <p:nvPr/>
        </p:nvSpPr>
        <p:spPr bwMode="auto">
          <a:xfrm>
            <a:off x="3504314" y="2677221"/>
            <a:ext cx="314510" cy="307777"/>
          </a:xfrm>
          <a:prstGeom prst="rect">
            <a:avLst/>
          </a:prstGeom>
          <a:noFill/>
          <a:ln w="9525">
            <a:noFill/>
            <a:miter lim="800000"/>
            <a:headEnd/>
            <a:tailEnd/>
          </a:ln>
        </p:spPr>
        <p:txBody>
          <a:bodyPr wrap="none">
            <a:spAutoFit/>
          </a:bodyPr>
          <a:lstStyle/>
          <a:p>
            <a:pPr algn="ctr" eaLnBrk="0" hangingPunct="0">
              <a:spcBef>
                <a:spcPct val="50000"/>
              </a:spcBef>
            </a:pPr>
            <a:r>
              <a:rPr lang="en-US" altLang="zh-CN" sz="1400" b="1" dirty="0">
                <a:latin typeface="Arial" charset="0"/>
                <a:ea typeface="SimSun" pitchFamily="2" charset="-122"/>
              </a:rPr>
              <a:t>B</a:t>
            </a:r>
          </a:p>
        </p:txBody>
      </p:sp>
      <p:sp>
        <p:nvSpPr>
          <p:cNvPr id="16" name="Rectangle 16"/>
          <p:cNvSpPr>
            <a:spLocks noChangeArrowheads="1"/>
          </p:cNvSpPr>
          <p:nvPr/>
        </p:nvSpPr>
        <p:spPr bwMode="auto">
          <a:xfrm>
            <a:off x="381000" y="1065813"/>
            <a:ext cx="8305800" cy="2744892"/>
          </a:xfrm>
          <a:prstGeom prst="rect">
            <a:avLst/>
          </a:prstGeom>
          <a:noFill/>
          <a:ln w="9525">
            <a:noFill/>
            <a:miter lim="800000"/>
            <a:headEnd/>
            <a:tailEnd/>
          </a:ln>
        </p:spPr>
        <p:txBody>
          <a:bodyPr/>
          <a:lstStyle/>
          <a:p>
            <a:pPr marL="800100" indent="-800100" eaLnBrk="0" hangingPunct="0">
              <a:spcBef>
                <a:spcPct val="50000"/>
              </a:spcBef>
            </a:pPr>
            <a:r>
              <a:rPr lang="en-US" altLang="zh-CN" sz="2400" b="1" dirty="0">
                <a:latin typeface="Calibri (Body)"/>
                <a:ea typeface="SimSun" pitchFamily="2" charset="-122"/>
              </a:rPr>
              <a:t>- Basic principle of 3D from stereo</a:t>
            </a:r>
          </a:p>
        </p:txBody>
      </p:sp>
      <p:sp>
        <p:nvSpPr>
          <p:cNvPr id="23" name="Rectangle 11"/>
          <p:cNvSpPr>
            <a:spLocks noChangeArrowheads="1"/>
          </p:cNvSpPr>
          <p:nvPr/>
        </p:nvSpPr>
        <p:spPr bwMode="auto">
          <a:xfrm>
            <a:off x="1187624" y="3839493"/>
            <a:ext cx="3600400" cy="461665"/>
          </a:xfrm>
          <a:prstGeom prst="rect">
            <a:avLst/>
          </a:prstGeom>
          <a:noFill/>
          <a:ln w="9525">
            <a:noFill/>
            <a:miter lim="800000"/>
            <a:headEnd/>
            <a:tailEnd/>
          </a:ln>
        </p:spPr>
        <p:txBody>
          <a:bodyPr wrap="square">
            <a:spAutoFit/>
          </a:bodyPr>
          <a:lstStyle/>
          <a:p>
            <a:pPr algn="ctr" eaLnBrk="0" hangingPunct="0">
              <a:spcBef>
                <a:spcPct val="50000"/>
              </a:spcBef>
            </a:pPr>
            <a:r>
              <a:rPr lang="en-US" altLang="zh-CN" b="1" dirty="0">
                <a:latin typeface="Calibri (Body)"/>
                <a:ea typeface="SimSun" pitchFamily="2" charset="-122"/>
              </a:rPr>
              <a:t>Find correspondence</a:t>
            </a:r>
            <a:r>
              <a:rPr lang="en-US" altLang="zh-CN" b="1" dirty="0" smtClean="0">
                <a:latin typeface="Calibri (Body)"/>
                <a:ea typeface="SimSun" pitchFamily="2" charset="-122"/>
              </a:rPr>
              <a:t>!</a:t>
            </a:r>
            <a:endParaRPr lang="en-US" altLang="zh-CN" b="1" dirty="0">
              <a:latin typeface="Calibri (Body)"/>
              <a:ea typeface="SimSun" pitchFamily="2" charset="-122"/>
            </a:endParaRPr>
          </a:p>
        </p:txBody>
      </p:sp>
      <p:sp>
        <p:nvSpPr>
          <p:cNvPr id="15" name="Rectangle 2"/>
          <p:cNvSpPr txBox="1">
            <a:spLocks noChangeArrowheads="1"/>
          </p:cNvSpPr>
          <p:nvPr/>
        </p:nvSpPr>
        <p:spPr bwMode="auto">
          <a:xfrm>
            <a:off x="323528" y="277028"/>
            <a:ext cx="8591872" cy="788786"/>
          </a:xfrm>
          <a:prstGeom prst="rect">
            <a:avLst/>
          </a:prstGeom>
          <a:noFill/>
          <a:ln w="9525">
            <a:noFill/>
            <a:miter lim="800000"/>
            <a:headEnd/>
            <a:tailEnd/>
          </a:ln>
        </p:spPr>
        <p:txBody>
          <a:bodyPr/>
          <a:lstStyle/>
          <a:p>
            <a:pPr algn="ctr" eaLnBrk="0" hangingPunct="0">
              <a:spcBef>
                <a:spcPct val="50000"/>
              </a:spcBef>
            </a:pPr>
            <a:r>
              <a:rPr lang="en-US" altLang="zh-CN" sz="3600" dirty="0" smtClean="0">
                <a:solidFill>
                  <a:srgbClr val="FF0000"/>
                </a:solidFill>
                <a:latin typeface="Arial Bold" pitchFamily="34" charset="0"/>
                <a:cs typeface="Arial Bold" pitchFamily="34" charset="0"/>
              </a:rPr>
              <a:t>Construct 3D models: Stereo Vision</a:t>
            </a:r>
            <a:endParaRPr lang="en-US" altLang="zh-CN" sz="3600" dirty="0">
              <a:solidFill>
                <a:srgbClr val="FF0000"/>
              </a:solidFill>
              <a:latin typeface="Arial Bold" pitchFamily="34" charset="0"/>
              <a:cs typeface="Arial Bold" pitchFamily="34" charset="0"/>
            </a:endParaRPr>
          </a:p>
        </p:txBody>
      </p:sp>
      <p:sp>
        <p:nvSpPr>
          <p:cNvPr id="3" name="Rectangle 2"/>
          <p:cNvSpPr/>
          <p:nvPr/>
        </p:nvSpPr>
        <p:spPr>
          <a:xfrm>
            <a:off x="6012160" y="2308810"/>
            <a:ext cx="2520280" cy="400110"/>
          </a:xfrm>
          <a:prstGeom prst="rect">
            <a:avLst/>
          </a:prstGeom>
        </p:spPr>
        <p:txBody>
          <a:bodyPr wrap="square">
            <a:spAutoFit/>
          </a:bodyPr>
          <a:lstStyle/>
          <a:p>
            <a:r>
              <a:rPr lang="en-US" altLang="zh-CN" sz="2000" b="1" dirty="0" smtClean="0">
                <a:latin typeface="Calibri (Body)"/>
                <a:ea typeface="SimSun" pitchFamily="2" charset="-122"/>
              </a:rPr>
              <a:t>Parallel cameras </a:t>
            </a:r>
            <a:endParaRPr lang="en-US" sz="2000" dirty="0"/>
          </a:p>
        </p:txBody>
      </p:sp>
    </p:spTree>
    <p:extLst>
      <p:ext uri="{BB962C8B-B14F-4D97-AF65-F5344CB8AC3E}">
        <p14:creationId xmlns:p14="http://schemas.microsoft.com/office/powerpoint/2010/main" val="1160023052"/>
      </p:ext>
    </p:extLst>
  </p:cSld>
  <p:clrMapOvr>
    <a:masterClrMapping/>
  </p:clrMapOvr>
  <mc:AlternateContent xmlns:mc="http://schemas.openxmlformats.org/markup-compatibility/2006" xmlns:p14="http://schemas.microsoft.com/office/powerpoint/2010/main">
    <mc:Choice Requires="p14">
      <p:transition spd="med" p14:dur="700" advTm="54734">
        <p:fade/>
      </p:transition>
    </mc:Choice>
    <mc:Fallback xmlns="">
      <p:transition spd="med" advTm="5473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fltVal val="0"/>
                                          </p:val>
                                        </p:tav>
                                        <p:tav tm="100000">
                                          <p:val>
                                            <p:strVal val="#ppt_w"/>
                                          </p:val>
                                        </p:tav>
                                      </p:tavLst>
                                    </p:anim>
                                    <p:anim calcmode="lin" valueType="num">
                                      <p:cBhvr>
                                        <p:cTn id="13" dur="1000" fill="hold"/>
                                        <p:tgtEl>
                                          <p:spTgt spid="19"/>
                                        </p:tgtEl>
                                        <p:attrNameLst>
                                          <p:attrName>ppt_h</p:attrName>
                                        </p:attrNameLst>
                                      </p:cBhvr>
                                      <p:tavLst>
                                        <p:tav tm="0">
                                          <p:val>
                                            <p:fltVal val="0"/>
                                          </p:val>
                                        </p:tav>
                                        <p:tav tm="100000">
                                          <p:val>
                                            <p:strVal val="#ppt_h"/>
                                          </p:val>
                                        </p:tav>
                                      </p:tavLst>
                                    </p:anim>
                                    <p:anim calcmode="lin" valueType="num">
                                      <p:cBhvr>
                                        <p:cTn id="14" dur="1000" fill="hold"/>
                                        <p:tgtEl>
                                          <p:spTgt spid="19"/>
                                        </p:tgtEl>
                                        <p:attrNameLst>
                                          <p:attrName>style.rotation</p:attrName>
                                        </p:attrNameLst>
                                      </p:cBhvr>
                                      <p:tavLst>
                                        <p:tav tm="0">
                                          <p:val>
                                            <p:fltVal val="90"/>
                                          </p:val>
                                        </p:tav>
                                        <p:tav tm="100000">
                                          <p:val>
                                            <p:fltVal val="0"/>
                                          </p:val>
                                        </p:tav>
                                      </p:tavLst>
                                    </p:anim>
                                    <p:animEffect transition="in" filter="fade">
                                      <p:cBhvr>
                                        <p:cTn id="15" dur="1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6269" name="Picture 2"/>
          <p:cNvPicPr>
            <a:picLocks noChangeAspect="1" noChangeArrowheads="1"/>
          </p:cNvPicPr>
          <p:nvPr/>
        </p:nvPicPr>
        <p:blipFill>
          <a:blip r:embed="rId3"/>
          <a:srcRect/>
          <a:stretch>
            <a:fillRect/>
          </a:stretch>
        </p:blipFill>
        <p:spPr bwMode="auto">
          <a:xfrm>
            <a:off x="5562600" y="1448576"/>
            <a:ext cx="3448050" cy="2256393"/>
          </a:xfrm>
          <a:prstGeom prst="rect">
            <a:avLst/>
          </a:prstGeom>
          <a:noFill/>
          <a:ln w="12700" algn="ctr">
            <a:noFill/>
            <a:miter lim="800000"/>
            <a:headEnd/>
            <a:tailEnd/>
          </a:ln>
        </p:spPr>
      </p:pic>
      <p:cxnSp>
        <p:nvCxnSpPr>
          <p:cNvPr id="10" name="Straight Connector 9"/>
          <p:cNvCxnSpPr/>
          <p:nvPr/>
        </p:nvCxnSpPr>
        <p:spPr>
          <a:xfrm>
            <a:off x="5486400" y="1524688"/>
            <a:ext cx="3581400" cy="0"/>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6934200" y="1500385"/>
            <a:ext cx="1524000" cy="1904295"/>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V="1">
            <a:off x="6477000" y="1500385"/>
            <a:ext cx="457200" cy="1904295"/>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486400" y="3404847"/>
            <a:ext cx="3581400" cy="0"/>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376258" name="Rectangle 4"/>
          <p:cNvSpPr>
            <a:spLocks noChangeArrowheads="1"/>
          </p:cNvSpPr>
          <p:nvPr/>
        </p:nvSpPr>
        <p:spPr bwMode="auto">
          <a:xfrm>
            <a:off x="-290" y="-151773"/>
            <a:ext cx="184731" cy="307777"/>
          </a:xfrm>
          <a:prstGeom prst="rect">
            <a:avLst/>
          </a:prstGeom>
          <a:noFill/>
          <a:ln w="9525">
            <a:noFill/>
            <a:miter lim="800000"/>
            <a:headEnd/>
            <a:tailEnd/>
          </a:ln>
        </p:spPr>
        <p:txBody>
          <a:bodyPr wrap="none" anchor="ctr">
            <a:spAutoFit/>
          </a:bodyPr>
          <a:lstStyle/>
          <a:p>
            <a:pPr algn="ctr" eaLnBrk="0" hangingPunct="0">
              <a:spcBef>
                <a:spcPct val="50000"/>
              </a:spcBef>
            </a:pPr>
            <a:endParaRPr lang="zh-CN" altLang="zh-CN" sz="1400" b="1">
              <a:latin typeface="Times New Roman" pitchFamily="18" charset="0"/>
              <a:ea typeface="SimSun" pitchFamily="2" charset="-122"/>
            </a:endParaRPr>
          </a:p>
        </p:txBody>
      </p:sp>
      <p:sp>
        <p:nvSpPr>
          <p:cNvPr id="1376259" name="Rectangle 5"/>
          <p:cNvSpPr>
            <a:spLocks noChangeArrowheads="1"/>
          </p:cNvSpPr>
          <p:nvPr/>
        </p:nvSpPr>
        <p:spPr bwMode="auto">
          <a:xfrm>
            <a:off x="-290" y="3047780"/>
            <a:ext cx="184731" cy="307777"/>
          </a:xfrm>
          <a:prstGeom prst="rect">
            <a:avLst/>
          </a:prstGeom>
          <a:noFill/>
          <a:ln w="9525">
            <a:noFill/>
            <a:miter lim="800000"/>
            <a:headEnd/>
            <a:tailEnd/>
          </a:ln>
        </p:spPr>
        <p:txBody>
          <a:bodyPr wrap="none" anchor="ctr">
            <a:spAutoFit/>
          </a:bodyPr>
          <a:lstStyle/>
          <a:p>
            <a:pPr algn="ctr" eaLnBrk="0" hangingPunct="0">
              <a:spcBef>
                <a:spcPct val="50000"/>
              </a:spcBef>
            </a:pPr>
            <a:endParaRPr lang="zh-CN" altLang="zh-CN" sz="1400" b="1">
              <a:latin typeface="Times New Roman" pitchFamily="18" charset="0"/>
              <a:ea typeface="SimSun" pitchFamily="2" charset="-122"/>
            </a:endParaRPr>
          </a:p>
        </p:txBody>
      </p:sp>
      <p:sp>
        <p:nvSpPr>
          <p:cNvPr id="1376266" name="Rectangle 17"/>
          <p:cNvSpPr>
            <a:spLocks noChangeArrowheads="1"/>
          </p:cNvSpPr>
          <p:nvPr/>
        </p:nvSpPr>
        <p:spPr bwMode="auto">
          <a:xfrm>
            <a:off x="6248400" y="3745149"/>
            <a:ext cx="2286000" cy="369332"/>
          </a:xfrm>
          <a:prstGeom prst="rect">
            <a:avLst/>
          </a:prstGeom>
          <a:noFill/>
          <a:ln w="9525">
            <a:noFill/>
            <a:miter lim="800000"/>
            <a:headEnd/>
            <a:tailEnd/>
          </a:ln>
        </p:spPr>
        <p:txBody>
          <a:bodyPr wrap="square">
            <a:spAutoFit/>
          </a:bodyPr>
          <a:lstStyle/>
          <a:p>
            <a:pPr algn="ctr" eaLnBrk="0" hangingPunct="0">
              <a:spcBef>
                <a:spcPct val="50000"/>
              </a:spcBef>
            </a:pPr>
            <a:r>
              <a:rPr lang="en-US" altLang="zh-CN" b="1" dirty="0" smtClean="0">
                <a:latin typeface="Calibri (Body)"/>
                <a:ea typeface="SimSun" pitchFamily="2" charset="-122"/>
              </a:rPr>
              <a:t>Triangulation</a:t>
            </a:r>
            <a:r>
              <a:rPr lang="en-US" altLang="zh-CN" b="1" dirty="0">
                <a:latin typeface="Calibri (Body)"/>
                <a:ea typeface="SimSun" pitchFamily="2" charset="-122"/>
              </a:rPr>
              <a:t>.</a:t>
            </a:r>
          </a:p>
        </p:txBody>
      </p:sp>
      <p:sp>
        <p:nvSpPr>
          <p:cNvPr id="1376267" name="Rectangle 16"/>
          <p:cNvSpPr>
            <a:spLocks noChangeArrowheads="1"/>
          </p:cNvSpPr>
          <p:nvPr/>
        </p:nvSpPr>
        <p:spPr bwMode="auto">
          <a:xfrm>
            <a:off x="381000" y="1065813"/>
            <a:ext cx="8305800" cy="2744892"/>
          </a:xfrm>
          <a:prstGeom prst="rect">
            <a:avLst/>
          </a:prstGeom>
          <a:noFill/>
          <a:ln w="9525">
            <a:noFill/>
            <a:miter lim="800000"/>
            <a:headEnd/>
            <a:tailEnd/>
          </a:ln>
        </p:spPr>
        <p:txBody>
          <a:bodyPr/>
          <a:lstStyle/>
          <a:p>
            <a:pPr marL="800100" indent="-800100" eaLnBrk="0" hangingPunct="0">
              <a:spcBef>
                <a:spcPct val="50000"/>
              </a:spcBef>
            </a:pPr>
            <a:r>
              <a:rPr lang="en-US" altLang="zh-CN" sz="2400" b="1" dirty="0">
                <a:latin typeface="Calibri (Body)"/>
                <a:ea typeface="SimSun" pitchFamily="2" charset="-122"/>
              </a:rPr>
              <a:t>- Basic principle of 3D from stereo</a:t>
            </a:r>
          </a:p>
        </p:txBody>
      </p:sp>
      <p:pic>
        <p:nvPicPr>
          <p:cNvPr id="15" name="Picture 8"/>
          <p:cNvPicPr>
            <a:picLocks noChangeAspect="1" noChangeArrowheads="1"/>
          </p:cNvPicPr>
          <p:nvPr/>
        </p:nvPicPr>
        <p:blipFill>
          <a:blip r:embed="rId4"/>
          <a:srcRect/>
          <a:stretch>
            <a:fillRect/>
          </a:stretch>
        </p:blipFill>
        <p:spPr bwMode="auto">
          <a:xfrm>
            <a:off x="3048000" y="2057613"/>
            <a:ext cx="1676400" cy="1676963"/>
          </a:xfrm>
          <a:prstGeom prst="rect">
            <a:avLst/>
          </a:prstGeom>
          <a:noFill/>
          <a:ln w="9525">
            <a:noFill/>
            <a:miter lim="800000"/>
            <a:headEnd/>
            <a:tailEnd/>
          </a:ln>
        </p:spPr>
      </p:pic>
      <p:pic>
        <p:nvPicPr>
          <p:cNvPr id="16" name="Picture 9"/>
          <p:cNvPicPr>
            <a:picLocks noChangeAspect="1" noChangeArrowheads="1"/>
          </p:cNvPicPr>
          <p:nvPr/>
        </p:nvPicPr>
        <p:blipFill>
          <a:blip r:embed="rId5"/>
          <a:srcRect/>
          <a:stretch>
            <a:fillRect/>
          </a:stretch>
        </p:blipFill>
        <p:spPr bwMode="auto">
          <a:xfrm>
            <a:off x="1295400" y="2057613"/>
            <a:ext cx="1676400" cy="1676963"/>
          </a:xfrm>
          <a:prstGeom prst="rect">
            <a:avLst/>
          </a:prstGeom>
          <a:noFill/>
          <a:ln w="9525">
            <a:noFill/>
            <a:miter lim="800000"/>
            <a:headEnd/>
            <a:tailEnd/>
          </a:ln>
        </p:spPr>
      </p:pic>
      <p:sp>
        <p:nvSpPr>
          <p:cNvPr id="19" name="Oval 18"/>
          <p:cNvSpPr/>
          <p:nvPr/>
        </p:nvSpPr>
        <p:spPr>
          <a:xfrm>
            <a:off x="2057400" y="2666648"/>
            <a:ext cx="76200" cy="761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pPr>
            <a:endParaRPr lang="en-US" altLang="zh-CN" sz="1400" b="1">
              <a:solidFill>
                <a:schemeClr val="tx1"/>
              </a:solidFill>
              <a:latin typeface="Arial" charset="0"/>
              <a:ea typeface="SimSun" pitchFamily="2" charset="-122"/>
              <a:cs typeface="Arial" charset="0"/>
            </a:endParaRPr>
          </a:p>
        </p:txBody>
      </p:sp>
      <p:sp>
        <p:nvSpPr>
          <p:cNvPr id="21" name="Oval 20"/>
          <p:cNvSpPr/>
          <p:nvPr/>
        </p:nvSpPr>
        <p:spPr>
          <a:xfrm>
            <a:off x="3505200" y="2666648"/>
            <a:ext cx="76200" cy="761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pPr>
            <a:endParaRPr lang="en-US" altLang="zh-CN" sz="1400" b="1">
              <a:solidFill>
                <a:schemeClr val="tx1"/>
              </a:solidFill>
              <a:latin typeface="Arial" charset="0"/>
              <a:ea typeface="SimSun" pitchFamily="2" charset="-122"/>
              <a:cs typeface="Arial" charset="0"/>
            </a:endParaRPr>
          </a:p>
        </p:txBody>
      </p:sp>
      <p:sp>
        <p:nvSpPr>
          <p:cNvPr id="22" name="TextBox 14"/>
          <p:cNvSpPr txBox="1">
            <a:spLocks noChangeArrowheads="1"/>
          </p:cNvSpPr>
          <p:nvPr/>
        </p:nvSpPr>
        <p:spPr bwMode="auto">
          <a:xfrm>
            <a:off x="1828800" y="2718457"/>
            <a:ext cx="381000" cy="307777"/>
          </a:xfrm>
          <a:prstGeom prst="rect">
            <a:avLst/>
          </a:prstGeom>
          <a:noFill/>
          <a:ln w="9525">
            <a:noFill/>
            <a:miter lim="800000"/>
            <a:headEnd/>
            <a:tailEnd/>
          </a:ln>
        </p:spPr>
        <p:txBody>
          <a:bodyPr>
            <a:spAutoFit/>
          </a:bodyPr>
          <a:lstStyle/>
          <a:p>
            <a:pPr algn="ctr" eaLnBrk="0" hangingPunct="0">
              <a:spcBef>
                <a:spcPct val="50000"/>
              </a:spcBef>
            </a:pPr>
            <a:r>
              <a:rPr lang="en-US" altLang="zh-CN" sz="1400" b="1" dirty="0">
                <a:latin typeface="Arial" charset="0"/>
                <a:ea typeface="SimSun" pitchFamily="2" charset="-122"/>
              </a:rPr>
              <a:t>A</a:t>
            </a:r>
          </a:p>
        </p:txBody>
      </p:sp>
      <p:sp>
        <p:nvSpPr>
          <p:cNvPr id="23" name="Rectangle 15"/>
          <p:cNvSpPr>
            <a:spLocks noChangeArrowheads="1"/>
          </p:cNvSpPr>
          <p:nvPr/>
        </p:nvSpPr>
        <p:spPr bwMode="auto">
          <a:xfrm>
            <a:off x="3504314" y="2677221"/>
            <a:ext cx="314510" cy="307777"/>
          </a:xfrm>
          <a:prstGeom prst="rect">
            <a:avLst/>
          </a:prstGeom>
          <a:noFill/>
          <a:ln w="9525">
            <a:noFill/>
            <a:miter lim="800000"/>
            <a:headEnd/>
            <a:tailEnd/>
          </a:ln>
        </p:spPr>
        <p:txBody>
          <a:bodyPr wrap="none">
            <a:spAutoFit/>
          </a:bodyPr>
          <a:lstStyle/>
          <a:p>
            <a:pPr algn="ctr" eaLnBrk="0" hangingPunct="0">
              <a:spcBef>
                <a:spcPct val="50000"/>
              </a:spcBef>
            </a:pPr>
            <a:r>
              <a:rPr lang="en-US" altLang="zh-CN" sz="1400" b="1" dirty="0">
                <a:latin typeface="Arial" charset="0"/>
                <a:ea typeface="SimSun" pitchFamily="2" charset="-122"/>
              </a:rPr>
              <a:t>B</a:t>
            </a:r>
          </a:p>
        </p:txBody>
      </p:sp>
      <p:sp>
        <p:nvSpPr>
          <p:cNvPr id="2" name="Rectangle 1"/>
          <p:cNvSpPr/>
          <p:nvPr/>
        </p:nvSpPr>
        <p:spPr>
          <a:xfrm>
            <a:off x="4876801" y="3732424"/>
            <a:ext cx="505267" cy="369332"/>
          </a:xfrm>
          <a:prstGeom prst="rect">
            <a:avLst/>
          </a:prstGeom>
        </p:spPr>
        <p:txBody>
          <a:bodyPr wrap="none">
            <a:spAutoFit/>
          </a:bodyPr>
          <a:lstStyle/>
          <a:p>
            <a:r>
              <a:rPr lang="en-US" altLang="zh-CN" b="1" dirty="0">
                <a:latin typeface="Times New Roman" pitchFamily="18" charset="0"/>
                <a:ea typeface="SimSun" pitchFamily="2" charset="-122"/>
              </a:rPr>
              <a:t>=&gt; </a:t>
            </a:r>
            <a:endParaRPr lang="en-US" dirty="0"/>
          </a:p>
        </p:txBody>
      </p:sp>
      <p:sp>
        <p:nvSpPr>
          <p:cNvPr id="29" name="Oval 28"/>
          <p:cNvSpPr/>
          <p:nvPr/>
        </p:nvSpPr>
        <p:spPr>
          <a:xfrm>
            <a:off x="6912000" y="1486623"/>
            <a:ext cx="76200" cy="761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pPr>
            <a:endParaRPr lang="en-US" altLang="zh-CN" sz="1400" b="1">
              <a:solidFill>
                <a:schemeClr val="tx1"/>
              </a:solidFill>
              <a:latin typeface="Arial" charset="0"/>
              <a:ea typeface="SimSun" pitchFamily="2" charset="-122"/>
              <a:cs typeface="Arial" charset="0"/>
            </a:endParaRPr>
          </a:p>
        </p:txBody>
      </p:sp>
      <p:sp>
        <p:nvSpPr>
          <p:cNvPr id="30" name="Oval 29"/>
          <p:cNvSpPr/>
          <p:nvPr/>
        </p:nvSpPr>
        <p:spPr>
          <a:xfrm>
            <a:off x="6444000" y="3352870"/>
            <a:ext cx="76200" cy="761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pPr>
            <a:endParaRPr lang="en-US" altLang="zh-CN" sz="1400" b="1">
              <a:solidFill>
                <a:schemeClr val="tx1"/>
              </a:solidFill>
              <a:latin typeface="Arial" charset="0"/>
              <a:ea typeface="SimSun" pitchFamily="2" charset="-122"/>
              <a:cs typeface="Arial" charset="0"/>
            </a:endParaRPr>
          </a:p>
        </p:txBody>
      </p:sp>
      <p:sp>
        <p:nvSpPr>
          <p:cNvPr id="31" name="Oval 30"/>
          <p:cNvSpPr/>
          <p:nvPr/>
        </p:nvSpPr>
        <p:spPr>
          <a:xfrm>
            <a:off x="8424000" y="3352870"/>
            <a:ext cx="76200" cy="761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pPr>
            <a:endParaRPr lang="en-US" altLang="zh-CN" sz="1400" b="1">
              <a:solidFill>
                <a:schemeClr val="tx1"/>
              </a:solidFill>
              <a:latin typeface="Arial" charset="0"/>
              <a:ea typeface="SimSun" pitchFamily="2" charset="-122"/>
              <a:cs typeface="Arial" charset="0"/>
            </a:endParaRPr>
          </a:p>
        </p:txBody>
      </p:sp>
      <p:cxnSp>
        <p:nvCxnSpPr>
          <p:cNvPr id="13" name="Straight Arrow Connector 12"/>
          <p:cNvCxnSpPr/>
          <p:nvPr/>
        </p:nvCxnSpPr>
        <p:spPr>
          <a:xfrm>
            <a:off x="5715000" y="1524688"/>
            <a:ext cx="0" cy="1879992"/>
          </a:xfrm>
          <a:prstGeom prst="straightConnector1">
            <a:avLst/>
          </a:prstGeom>
          <a:ln>
            <a:solidFill>
              <a:schemeClr val="accent2"/>
            </a:solidFill>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p:cNvSpPr txBox="1"/>
              <p:nvPr/>
            </p:nvSpPr>
            <p:spPr>
              <a:xfrm>
                <a:off x="5638801" y="1703397"/>
                <a:ext cx="7280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smtClean="0">
                          <a:solidFill>
                            <a:schemeClr val="tx1"/>
                          </a:solidFill>
                          <a:latin typeface="Cambria Math"/>
                        </a:rPr>
                        <m:t>𝒁</m:t>
                      </m:r>
                      <m:r>
                        <a:rPr lang="en-US" b="1" i="1">
                          <a:solidFill>
                            <a:schemeClr val="tx1"/>
                          </a:solidFill>
                          <a:latin typeface="Cambria Math"/>
                        </a:rPr>
                        <m:t>(</m:t>
                      </m:r>
                      <m:r>
                        <a:rPr lang="en-US" b="1" i="1">
                          <a:solidFill>
                            <a:schemeClr val="tx1"/>
                          </a:solidFill>
                          <a:latin typeface="Cambria Math"/>
                        </a:rPr>
                        <m:t>𝑨</m:t>
                      </m:r>
                      <m:r>
                        <a:rPr lang="en-US" b="1" i="1">
                          <a:solidFill>
                            <a:schemeClr val="tx1"/>
                          </a:solidFill>
                          <a:latin typeface="Cambria Math"/>
                        </a:rPr>
                        <m:t>)</m:t>
                      </m:r>
                    </m:oMath>
                  </m:oMathPara>
                </a14:m>
                <a:endParaRPr lang="en-US" b="1" dirty="0">
                  <a:solidFill>
                    <a:schemeClr val="tx1"/>
                  </a:solidFill>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5638801" y="1703397"/>
                <a:ext cx="728084" cy="369332"/>
              </a:xfrm>
              <a:prstGeom prst="rect">
                <a:avLst/>
              </a:prstGeom>
              <a:blipFill rotWithShape="1">
                <a:blip r:embed="rId6"/>
                <a:stretch>
                  <a:fillRect b="-11475"/>
                </a:stretch>
              </a:blipFill>
            </p:spPr>
            <p:txBody>
              <a:bodyPr/>
              <a:lstStyle/>
              <a:p>
                <a:r>
                  <a:rPr lang="en-US">
                    <a:noFill/>
                  </a:rPr>
                  <a:t> </a:t>
                </a:r>
              </a:p>
            </p:txBody>
          </p:sp>
        </mc:Fallback>
      </mc:AlternateContent>
      <p:sp>
        <p:nvSpPr>
          <p:cNvPr id="38" name="Rectangle 17"/>
          <p:cNvSpPr>
            <a:spLocks noChangeArrowheads="1"/>
          </p:cNvSpPr>
          <p:nvPr/>
        </p:nvSpPr>
        <p:spPr bwMode="auto">
          <a:xfrm>
            <a:off x="-152400" y="4899780"/>
            <a:ext cx="9448800" cy="523220"/>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b="1" dirty="0">
                <a:solidFill>
                  <a:srgbClr val="FF0000"/>
                </a:solidFill>
                <a:latin typeface="Calibri (Body)"/>
                <a:ea typeface="SimSun" pitchFamily="2" charset="-122"/>
              </a:rPr>
              <a:t>Problem: it is hard to find the correspondence!!</a:t>
            </a:r>
          </a:p>
        </p:txBody>
      </p:sp>
      <p:sp>
        <p:nvSpPr>
          <p:cNvPr id="39" name="Rectangle 11"/>
          <p:cNvSpPr>
            <a:spLocks noChangeArrowheads="1"/>
          </p:cNvSpPr>
          <p:nvPr/>
        </p:nvSpPr>
        <p:spPr bwMode="auto">
          <a:xfrm>
            <a:off x="1111424" y="3745149"/>
            <a:ext cx="3676600" cy="461665"/>
          </a:xfrm>
          <a:prstGeom prst="rect">
            <a:avLst/>
          </a:prstGeom>
          <a:noFill/>
          <a:ln w="9525">
            <a:noFill/>
            <a:miter lim="800000"/>
            <a:headEnd/>
            <a:tailEnd/>
          </a:ln>
        </p:spPr>
        <p:txBody>
          <a:bodyPr wrap="square">
            <a:spAutoFit/>
          </a:bodyPr>
          <a:lstStyle/>
          <a:p>
            <a:pPr algn="ctr" eaLnBrk="0" hangingPunct="0">
              <a:spcBef>
                <a:spcPct val="50000"/>
              </a:spcBef>
            </a:pPr>
            <a:r>
              <a:rPr lang="en-US" altLang="zh-CN" b="1" dirty="0" smtClean="0">
                <a:latin typeface="Calibri (Body)"/>
                <a:ea typeface="SimSun" pitchFamily="2" charset="-122"/>
              </a:rPr>
              <a:t>Find correspondence</a:t>
            </a:r>
            <a:endParaRPr lang="en-US" altLang="zh-CN" b="1" dirty="0">
              <a:latin typeface="Calibri (Body)"/>
              <a:ea typeface="SimSun" pitchFamily="2" charset="-122"/>
            </a:endParaRPr>
          </a:p>
        </p:txBody>
      </p:sp>
      <p:sp>
        <p:nvSpPr>
          <p:cNvPr id="28" name="Rectangle 2"/>
          <p:cNvSpPr txBox="1">
            <a:spLocks noChangeArrowheads="1"/>
          </p:cNvSpPr>
          <p:nvPr/>
        </p:nvSpPr>
        <p:spPr bwMode="auto">
          <a:xfrm>
            <a:off x="457200" y="277028"/>
            <a:ext cx="8458200" cy="788786"/>
          </a:xfrm>
          <a:prstGeom prst="rect">
            <a:avLst/>
          </a:prstGeom>
          <a:noFill/>
          <a:ln w="9525">
            <a:noFill/>
            <a:miter lim="800000"/>
            <a:headEnd/>
            <a:tailEnd/>
          </a:ln>
        </p:spPr>
        <p:txBody>
          <a:bodyPr/>
          <a:lstStyle/>
          <a:p>
            <a:pPr algn="ctr" eaLnBrk="0" hangingPunct="0">
              <a:spcBef>
                <a:spcPct val="50000"/>
              </a:spcBef>
            </a:pPr>
            <a:r>
              <a:rPr lang="en-US" altLang="zh-CN" sz="3600" dirty="0" smtClean="0">
                <a:solidFill>
                  <a:srgbClr val="FF0000"/>
                </a:solidFill>
                <a:latin typeface="Arial Bold" charset="0"/>
              </a:rPr>
              <a:t>Passive: Stereo Vision</a:t>
            </a:r>
            <a:endParaRPr lang="en-US" altLang="zh-CN" sz="3600" dirty="0">
              <a:solidFill>
                <a:srgbClr val="FF0000"/>
              </a:solidFill>
              <a:latin typeface="Arial Bold" charset="0"/>
            </a:endParaRPr>
          </a:p>
        </p:txBody>
      </p:sp>
    </p:spTree>
    <p:extLst>
      <p:ext uri="{BB962C8B-B14F-4D97-AF65-F5344CB8AC3E}">
        <p14:creationId xmlns:p14="http://schemas.microsoft.com/office/powerpoint/2010/main" val="48771450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76266"/>
                                        </p:tgtEl>
                                        <p:attrNameLst>
                                          <p:attrName>style.visibility</p:attrName>
                                        </p:attrNameLst>
                                      </p:cBhvr>
                                      <p:to>
                                        <p:strVal val="visible"/>
                                      </p:to>
                                    </p:set>
                                    <p:animEffect transition="in" filter="wipe(down)">
                                      <p:cBhvr>
                                        <p:cTn id="12" dur="500"/>
                                        <p:tgtEl>
                                          <p:spTgt spid="137626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76269"/>
                                        </p:tgtEl>
                                        <p:attrNameLst>
                                          <p:attrName>style.visibility</p:attrName>
                                        </p:attrNameLst>
                                      </p:cBhvr>
                                      <p:to>
                                        <p:strVal val="visible"/>
                                      </p:to>
                                    </p:set>
                                    <p:animEffect transition="in" filter="randombar(horizontal)">
                                      <p:cBhvr>
                                        <p:cTn id="17" dur="500"/>
                                        <p:tgtEl>
                                          <p:spTgt spid="1376269"/>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80">
                                          <p:stCondLst>
                                            <p:cond delay="0"/>
                                          </p:stCondLst>
                                        </p:cTn>
                                        <p:tgtEl>
                                          <p:spTgt spid="30"/>
                                        </p:tgtEl>
                                      </p:cBhvr>
                                    </p:animEffect>
                                    <p:anim calcmode="lin" valueType="num">
                                      <p:cBhvr>
                                        <p:cTn id="23"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8" dur="26">
                                          <p:stCondLst>
                                            <p:cond delay="650"/>
                                          </p:stCondLst>
                                        </p:cTn>
                                        <p:tgtEl>
                                          <p:spTgt spid="30"/>
                                        </p:tgtEl>
                                      </p:cBhvr>
                                      <p:to x="100000" y="60000"/>
                                    </p:animScale>
                                    <p:animScale>
                                      <p:cBhvr>
                                        <p:cTn id="29" dur="166" decel="50000">
                                          <p:stCondLst>
                                            <p:cond delay="676"/>
                                          </p:stCondLst>
                                        </p:cTn>
                                        <p:tgtEl>
                                          <p:spTgt spid="30"/>
                                        </p:tgtEl>
                                      </p:cBhvr>
                                      <p:to x="100000" y="100000"/>
                                    </p:animScale>
                                    <p:animScale>
                                      <p:cBhvr>
                                        <p:cTn id="30" dur="26">
                                          <p:stCondLst>
                                            <p:cond delay="1312"/>
                                          </p:stCondLst>
                                        </p:cTn>
                                        <p:tgtEl>
                                          <p:spTgt spid="30"/>
                                        </p:tgtEl>
                                      </p:cBhvr>
                                      <p:to x="100000" y="80000"/>
                                    </p:animScale>
                                    <p:animScale>
                                      <p:cBhvr>
                                        <p:cTn id="31" dur="166" decel="50000">
                                          <p:stCondLst>
                                            <p:cond delay="1338"/>
                                          </p:stCondLst>
                                        </p:cTn>
                                        <p:tgtEl>
                                          <p:spTgt spid="30"/>
                                        </p:tgtEl>
                                      </p:cBhvr>
                                      <p:to x="100000" y="100000"/>
                                    </p:animScale>
                                    <p:animScale>
                                      <p:cBhvr>
                                        <p:cTn id="32" dur="26">
                                          <p:stCondLst>
                                            <p:cond delay="1642"/>
                                          </p:stCondLst>
                                        </p:cTn>
                                        <p:tgtEl>
                                          <p:spTgt spid="30"/>
                                        </p:tgtEl>
                                      </p:cBhvr>
                                      <p:to x="100000" y="90000"/>
                                    </p:animScale>
                                    <p:animScale>
                                      <p:cBhvr>
                                        <p:cTn id="33" dur="166" decel="50000">
                                          <p:stCondLst>
                                            <p:cond delay="1668"/>
                                          </p:stCondLst>
                                        </p:cTn>
                                        <p:tgtEl>
                                          <p:spTgt spid="30"/>
                                        </p:tgtEl>
                                      </p:cBhvr>
                                      <p:to x="100000" y="100000"/>
                                    </p:animScale>
                                    <p:animScale>
                                      <p:cBhvr>
                                        <p:cTn id="34" dur="26">
                                          <p:stCondLst>
                                            <p:cond delay="1808"/>
                                          </p:stCondLst>
                                        </p:cTn>
                                        <p:tgtEl>
                                          <p:spTgt spid="30"/>
                                        </p:tgtEl>
                                      </p:cBhvr>
                                      <p:to x="100000" y="95000"/>
                                    </p:animScale>
                                    <p:animScale>
                                      <p:cBhvr>
                                        <p:cTn id="35" dur="166" decel="50000">
                                          <p:stCondLst>
                                            <p:cond delay="1834"/>
                                          </p:stCondLst>
                                        </p:cTn>
                                        <p:tgtEl>
                                          <p:spTgt spid="30"/>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down)">
                                      <p:cBhvr>
                                        <p:cTn id="40" dur="580">
                                          <p:stCondLst>
                                            <p:cond delay="0"/>
                                          </p:stCondLst>
                                        </p:cTn>
                                        <p:tgtEl>
                                          <p:spTgt spid="31"/>
                                        </p:tgtEl>
                                      </p:cBhvr>
                                    </p:animEffect>
                                    <p:anim calcmode="lin" valueType="num">
                                      <p:cBhvr>
                                        <p:cTn id="41"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6" dur="26">
                                          <p:stCondLst>
                                            <p:cond delay="650"/>
                                          </p:stCondLst>
                                        </p:cTn>
                                        <p:tgtEl>
                                          <p:spTgt spid="31"/>
                                        </p:tgtEl>
                                      </p:cBhvr>
                                      <p:to x="100000" y="60000"/>
                                    </p:animScale>
                                    <p:animScale>
                                      <p:cBhvr>
                                        <p:cTn id="47" dur="166" decel="50000">
                                          <p:stCondLst>
                                            <p:cond delay="676"/>
                                          </p:stCondLst>
                                        </p:cTn>
                                        <p:tgtEl>
                                          <p:spTgt spid="31"/>
                                        </p:tgtEl>
                                      </p:cBhvr>
                                      <p:to x="100000" y="100000"/>
                                    </p:animScale>
                                    <p:animScale>
                                      <p:cBhvr>
                                        <p:cTn id="48" dur="26">
                                          <p:stCondLst>
                                            <p:cond delay="1312"/>
                                          </p:stCondLst>
                                        </p:cTn>
                                        <p:tgtEl>
                                          <p:spTgt spid="31"/>
                                        </p:tgtEl>
                                      </p:cBhvr>
                                      <p:to x="100000" y="80000"/>
                                    </p:animScale>
                                    <p:animScale>
                                      <p:cBhvr>
                                        <p:cTn id="49" dur="166" decel="50000">
                                          <p:stCondLst>
                                            <p:cond delay="1338"/>
                                          </p:stCondLst>
                                        </p:cTn>
                                        <p:tgtEl>
                                          <p:spTgt spid="31"/>
                                        </p:tgtEl>
                                      </p:cBhvr>
                                      <p:to x="100000" y="100000"/>
                                    </p:animScale>
                                    <p:animScale>
                                      <p:cBhvr>
                                        <p:cTn id="50" dur="26">
                                          <p:stCondLst>
                                            <p:cond delay="1642"/>
                                          </p:stCondLst>
                                        </p:cTn>
                                        <p:tgtEl>
                                          <p:spTgt spid="31"/>
                                        </p:tgtEl>
                                      </p:cBhvr>
                                      <p:to x="100000" y="90000"/>
                                    </p:animScale>
                                    <p:animScale>
                                      <p:cBhvr>
                                        <p:cTn id="51" dur="166" decel="50000">
                                          <p:stCondLst>
                                            <p:cond delay="1668"/>
                                          </p:stCondLst>
                                        </p:cTn>
                                        <p:tgtEl>
                                          <p:spTgt spid="31"/>
                                        </p:tgtEl>
                                      </p:cBhvr>
                                      <p:to x="100000" y="100000"/>
                                    </p:animScale>
                                    <p:animScale>
                                      <p:cBhvr>
                                        <p:cTn id="52" dur="26">
                                          <p:stCondLst>
                                            <p:cond delay="1808"/>
                                          </p:stCondLst>
                                        </p:cTn>
                                        <p:tgtEl>
                                          <p:spTgt spid="31"/>
                                        </p:tgtEl>
                                      </p:cBhvr>
                                      <p:to x="100000" y="95000"/>
                                    </p:animScale>
                                    <p:animScale>
                                      <p:cBhvr>
                                        <p:cTn id="53" dur="166" decel="50000">
                                          <p:stCondLst>
                                            <p:cond delay="1834"/>
                                          </p:stCondLst>
                                        </p:cTn>
                                        <p:tgtEl>
                                          <p:spTgt spid="31"/>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wipe(down)">
                                      <p:cBhvr>
                                        <p:cTn id="58" dur="500"/>
                                        <p:tgtEl>
                                          <p:spTgt spid="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wipe(down)">
                                      <p:cBhvr>
                                        <p:cTn id="63" dur="500"/>
                                        <p:tgtEl>
                                          <p:spTgt spid="8"/>
                                        </p:tgtEl>
                                      </p:cBhvr>
                                    </p:animEffect>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grpId="0"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wipe(down)">
                                      <p:cBhvr>
                                        <p:cTn id="68" dur="580">
                                          <p:stCondLst>
                                            <p:cond delay="0"/>
                                          </p:stCondLst>
                                        </p:cTn>
                                        <p:tgtEl>
                                          <p:spTgt spid="29"/>
                                        </p:tgtEl>
                                      </p:cBhvr>
                                    </p:animEffect>
                                    <p:anim calcmode="lin" valueType="num">
                                      <p:cBhvr>
                                        <p:cTn id="69"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74" dur="26">
                                          <p:stCondLst>
                                            <p:cond delay="650"/>
                                          </p:stCondLst>
                                        </p:cTn>
                                        <p:tgtEl>
                                          <p:spTgt spid="29"/>
                                        </p:tgtEl>
                                      </p:cBhvr>
                                      <p:to x="100000" y="60000"/>
                                    </p:animScale>
                                    <p:animScale>
                                      <p:cBhvr>
                                        <p:cTn id="75" dur="166" decel="50000">
                                          <p:stCondLst>
                                            <p:cond delay="676"/>
                                          </p:stCondLst>
                                        </p:cTn>
                                        <p:tgtEl>
                                          <p:spTgt spid="29"/>
                                        </p:tgtEl>
                                      </p:cBhvr>
                                      <p:to x="100000" y="100000"/>
                                    </p:animScale>
                                    <p:animScale>
                                      <p:cBhvr>
                                        <p:cTn id="76" dur="26">
                                          <p:stCondLst>
                                            <p:cond delay="1312"/>
                                          </p:stCondLst>
                                        </p:cTn>
                                        <p:tgtEl>
                                          <p:spTgt spid="29"/>
                                        </p:tgtEl>
                                      </p:cBhvr>
                                      <p:to x="100000" y="80000"/>
                                    </p:animScale>
                                    <p:animScale>
                                      <p:cBhvr>
                                        <p:cTn id="77" dur="166" decel="50000">
                                          <p:stCondLst>
                                            <p:cond delay="1338"/>
                                          </p:stCondLst>
                                        </p:cTn>
                                        <p:tgtEl>
                                          <p:spTgt spid="29"/>
                                        </p:tgtEl>
                                      </p:cBhvr>
                                      <p:to x="100000" y="100000"/>
                                    </p:animScale>
                                    <p:animScale>
                                      <p:cBhvr>
                                        <p:cTn id="78" dur="26">
                                          <p:stCondLst>
                                            <p:cond delay="1642"/>
                                          </p:stCondLst>
                                        </p:cTn>
                                        <p:tgtEl>
                                          <p:spTgt spid="29"/>
                                        </p:tgtEl>
                                      </p:cBhvr>
                                      <p:to x="100000" y="90000"/>
                                    </p:animScale>
                                    <p:animScale>
                                      <p:cBhvr>
                                        <p:cTn id="79" dur="166" decel="50000">
                                          <p:stCondLst>
                                            <p:cond delay="1668"/>
                                          </p:stCondLst>
                                        </p:cTn>
                                        <p:tgtEl>
                                          <p:spTgt spid="29"/>
                                        </p:tgtEl>
                                      </p:cBhvr>
                                      <p:to x="100000" y="100000"/>
                                    </p:animScale>
                                    <p:animScale>
                                      <p:cBhvr>
                                        <p:cTn id="80" dur="26">
                                          <p:stCondLst>
                                            <p:cond delay="1808"/>
                                          </p:stCondLst>
                                        </p:cTn>
                                        <p:tgtEl>
                                          <p:spTgt spid="29"/>
                                        </p:tgtEl>
                                      </p:cBhvr>
                                      <p:to x="100000" y="95000"/>
                                    </p:animScale>
                                    <p:animScale>
                                      <p:cBhvr>
                                        <p:cTn id="81" dur="166" decel="50000">
                                          <p:stCondLst>
                                            <p:cond delay="1834"/>
                                          </p:stCondLst>
                                        </p:cTn>
                                        <p:tgtEl>
                                          <p:spTgt spid="29"/>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barn(inVertical)">
                                      <p:cBhvr>
                                        <p:cTn id="86" dur="500"/>
                                        <p:tgtEl>
                                          <p:spTgt spid="10"/>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barn(inVertical)">
                                      <p:cBhvr>
                                        <p:cTn id="91" dur="500"/>
                                        <p:tgtEl>
                                          <p:spTgt spid="34"/>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barn(inVertical)">
                                      <p:cBhvr>
                                        <p:cTn id="96" dur="500"/>
                                        <p:tgtEl>
                                          <p:spTgt spid="13"/>
                                        </p:tgtEl>
                                      </p:cBhvr>
                                    </p:animEffect>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24"/>
                                        </p:tgtEl>
                                        <p:attrNameLst>
                                          <p:attrName>style.visibility</p:attrName>
                                        </p:attrNameLst>
                                      </p:cBhvr>
                                      <p:to>
                                        <p:strVal val="visible"/>
                                      </p:to>
                                    </p:set>
                                    <p:animEffect transition="in" filter="fade">
                                      <p:cBhvr>
                                        <p:cTn id="101" dur="1000"/>
                                        <p:tgtEl>
                                          <p:spTgt spid="24"/>
                                        </p:tgtEl>
                                      </p:cBhvr>
                                    </p:animEffect>
                                    <p:anim calcmode="lin" valueType="num">
                                      <p:cBhvr>
                                        <p:cTn id="102" dur="1000" fill="hold"/>
                                        <p:tgtEl>
                                          <p:spTgt spid="24"/>
                                        </p:tgtEl>
                                        <p:attrNameLst>
                                          <p:attrName>ppt_x</p:attrName>
                                        </p:attrNameLst>
                                      </p:cBhvr>
                                      <p:tavLst>
                                        <p:tav tm="0">
                                          <p:val>
                                            <p:strVal val="#ppt_x"/>
                                          </p:val>
                                        </p:tav>
                                        <p:tav tm="100000">
                                          <p:val>
                                            <p:strVal val="#ppt_x"/>
                                          </p:val>
                                        </p:tav>
                                      </p:tavLst>
                                    </p:anim>
                                    <p:anim calcmode="lin" valueType="num">
                                      <p:cBhvr>
                                        <p:cTn id="10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38"/>
                                        </p:tgtEl>
                                        <p:attrNameLst>
                                          <p:attrName>style.visibility</p:attrName>
                                        </p:attrNameLst>
                                      </p:cBhvr>
                                      <p:to>
                                        <p:strVal val="visible"/>
                                      </p:to>
                                    </p:set>
                                    <p:animEffect transition="in" filter="fade">
                                      <p:cBhvr>
                                        <p:cTn id="108" dur="1000"/>
                                        <p:tgtEl>
                                          <p:spTgt spid="38"/>
                                        </p:tgtEl>
                                      </p:cBhvr>
                                    </p:animEffect>
                                    <p:anim calcmode="lin" valueType="num">
                                      <p:cBhvr>
                                        <p:cTn id="109" dur="1000" fill="hold"/>
                                        <p:tgtEl>
                                          <p:spTgt spid="38"/>
                                        </p:tgtEl>
                                        <p:attrNameLst>
                                          <p:attrName>ppt_x</p:attrName>
                                        </p:attrNameLst>
                                      </p:cBhvr>
                                      <p:tavLst>
                                        <p:tav tm="0">
                                          <p:val>
                                            <p:strVal val="#ppt_x"/>
                                          </p:val>
                                        </p:tav>
                                        <p:tav tm="100000">
                                          <p:val>
                                            <p:strVal val="#ppt_x"/>
                                          </p:val>
                                        </p:tav>
                                      </p:tavLst>
                                    </p:anim>
                                    <p:anim calcmode="lin" valueType="num">
                                      <p:cBhvr>
                                        <p:cTn id="11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19"/>
                                        </p:tgtEl>
                                        <p:attrNameLst>
                                          <p:attrName>style.visibility</p:attrName>
                                        </p:attrNameLst>
                                      </p:cBhvr>
                                      <p:to>
                                        <p:strVal val="hidden"/>
                                      </p:to>
                                    </p:set>
                                  </p:childTnLst>
                                </p:cTn>
                              </p:par>
                              <p:par>
                                <p:cTn id="115" presetID="1" presetClass="exit" presetSubtype="0" fill="hold" grpId="0" nodeType="withEffect">
                                  <p:stCondLst>
                                    <p:cond delay="0"/>
                                  </p:stCondLst>
                                  <p:childTnLst>
                                    <p:set>
                                      <p:cBhvr>
                                        <p:cTn id="116" dur="1" fill="hold">
                                          <p:stCondLst>
                                            <p:cond delay="0"/>
                                          </p:stCondLst>
                                        </p:cTn>
                                        <p:tgtEl>
                                          <p:spTgt spid="22"/>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grpId="0" nodeType="clickEffect">
                                  <p:stCondLst>
                                    <p:cond delay="0"/>
                                  </p:stCondLst>
                                  <p:childTnLst>
                                    <p:set>
                                      <p:cBhvr>
                                        <p:cTn id="120" dur="1" fill="hold">
                                          <p:stCondLst>
                                            <p:cond delay="0"/>
                                          </p:stCondLst>
                                        </p:cTn>
                                        <p:tgtEl>
                                          <p:spTgt spid="21"/>
                                        </p:tgtEl>
                                        <p:attrNameLst>
                                          <p:attrName>style.visibility</p:attrName>
                                        </p:attrNameLst>
                                      </p:cBhvr>
                                      <p:to>
                                        <p:strVal val="hidden"/>
                                      </p:to>
                                    </p:set>
                                  </p:childTnLst>
                                </p:cTn>
                              </p:par>
                              <p:par>
                                <p:cTn id="121" presetID="1" presetClass="exit" presetSubtype="0" fill="hold" grpId="0" nodeType="withEffect">
                                  <p:stCondLst>
                                    <p:cond delay="0"/>
                                  </p:stCondLst>
                                  <p:childTnLst>
                                    <p:set>
                                      <p:cBhvr>
                                        <p:cTn id="122"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6266" grpId="0"/>
      <p:bldP spid="19" grpId="0" animBg="1"/>
      <p:bldP spid="21" grpId="0" animBg="1"/>
      <p:bldP spid="22" grpId="0"/>
      <p:bldP spid="23" grpId="0"/>
      <p:bldP spid="2" grpId="0"/>
      <p:bldP spid="29" grpId="0" animBg="1"/>
      <p:bldP spid="30" grpId="0" animBg="1"/>
      <p:bldP spid="31" grpId="0" animBg="1"/>
      <p:bldP spid="24" grpId="0"/>
      <p:bldP spid="3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in, Zhe.wmv">
            <a:hlinkClick r:id="" action="ppaction://media"/>
          </p:cNvPr>
          <p:cNvPicPr>
            <a:picLocks noChangeAspect="1"/>
          </p:cNvPicPr>
          <p:nvPr>
            <a:videoFile r:link="rId1"/>
            <p:extLst>
              <p:ext uri="{DAA4B4D4-6D71-4841-9C94-3DE7FCFB9230}">
                <p14:media xmlns:p14="http://schemas.microsoft.com/office/powerpoint/2010/main" r:embed="rId2">
                  <p14:trim end="6712"/>
                </p14:media>
              </p:ext>
            </p:extLst>
          </p:nvPr>
        </p:nvPicPr>
        <p:blipFill>
          <a:blip r:embed="rId5"/>
          <a:stretch>
            <a:fillRect/>
          </a:stretch>
        </p:blipFill>
        <p:spPr>
          <a:xfrm>
            <a:off x="1835696" y="381000"/>
            <a:ext cx="4608512" cy="5910917"/>
          </a:xfrm>
          <a:prstGeom prst="rect">
            <a:avLst/>
          </a:prstGeom>
        </p:spPr>
      </p:pic>
    </p:spTree>
    <p:extLst>
      <p:ext uri="{BB962C8B-B14F-4D97-AF65-F5344CB8AC3E}">
        <p14:creationId xmlns:p14="http://schemas.microsoft.com/office/powerpoint/2010/main" val="1916670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ctrTitle"/>
          </p:nvPr>
        </p:nvSpPr>
        <p:spPr/>
        <p:txBody>
          <a:bodyPr/>
          <a:lstStyle/>
          <a:p>
            <a:pPr eaLnBrk="1" hangingPunct="1"/>
            <a:r>
              <a:rPr lang="en-US" altLang="zh-TW" smtClean="0">
                <a:ea typeface="新細明體" pitchFamily="18" charset="-120"/>
              </a:rPr>
              <a:t>Lec07 - Digital Media</a:t>
            </a:r>
            <a:br>
              <a:rPr lang="en-US" altLang="zh-TW" smtClean="0">
                <a:ea typeface="新細明體" pitchFamily="18" charset="-120"/>
              </a:rPr>
            </a:br>
            <a:r>
              <a:rPr lang="en-US" altLang="zh-TW" smtClean="0">
                <a:ea typeface="新細明體" pitchFamily="18" charset="-120"/>
              </a:rPr>
              <a:t>- Digital Video</a:t>
            </a:r>
          </a:p>
        </p:txBody>
      </p:sp>
      <p:sp>
        <p:nvSpPr>
          <p:cNvPr id="38915" name="Rectangle 3"/>
          <p:cNvSpPr>
            <a:spLocks noGrp="1" noChangeArrowheads="1"/>
          </p:cNvSpPr>
          <p:nvPr>
            <p:ph type="subTitle" idx="1"/>
          </p:nvPr>
        </p:nvSpPr>
        <p:spPr/>
        <p:txBody>
          <a:bodyPr/>
          <a:lstStyle/>
          <a:p>
            <a:pPr eaLnBrk="1" hangingPunct="1"/>
            <a:endParaRPr lang="zh-TW" altLang="en-US" smtClean="0">
              <a:ea typeface="新細明體" pitchFamily="18" charset="-12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81C23641-1765-4AA7-8ED5-112EFD321786}" type="slidenum">
              <a:rPr lang="zh-TW" altLang="en-US"/>
              <a:pPr>
                <a:defRPr/>
              </a:pPr>
              <a:t>29</a:t>
            </a:fld>
            <a:r>
              <a:rPr lang="en-US" altLang="zh-TW"/>
              <a:t> </a:t>
            </a:r>
          </a:p>
        </p:txBody>
      </p:sp>
      <p:sp>
        <p:nvSpPr>
          <p:cNvPr id="39939" name="Rectangle 4"/>
          <p:cNvSpPr>
            <a:spLocks noGrp="1" noChangeArrowheads="1"/>
          </p:cNvSpPr>
          <p:nvPr>
            <p:ph type="title"/>
          </p:nvPr>
        </p:nvSpPr>
        <p:spPr/>
        <p:txBody>
          <a:bodyPr/>
          <a:lstStyle/>
          <a:p>
            <a:pPr eaLnBrk="1" hangingPunct="1"/>
            <a:r>
              <a:rPr lang="en-US" altLang="zh-TW" dirty="0" smtClean="0">
                <a:ea typeface="新細明體" pitchFamily="18" charset="-120"/>
              </a:rPr>
              <a:t>Digital Video</a:t>
            </a:r>
          </a:p>
        </p:txBody>
      </p:sp>
      <p:sp>
        <p:nvSpPr>
          <p:cNvPr id="39940" name="Rectangle 5"/>
          <p:cNvSpPr>
            <a:spLocks noGrp="1" noChangeArrowheads="1"/>
          </p:cNvSpPr>
          <p:nvPr>
            <p:ph type="body" idx="1"/>
          </p:nvPr>
        </p:nvSpPr>
        <p:spPr>
          <a:xfrm>
            <a:off x="685800" y="1484313"/>
            <a:ext cx="7772400" cy="4897437"/>
          </a:xfrm>
        </p:spPr>
        <p:txBody>
          <a:bodyPr/>
          <a:lstStyle/>
          <a:p>
            <a:pPr eaLnBrk="1" hangingPunct="1"/>
            <a:r>
              <a:rPr lang="en-US" altLang="zh-TW" dirty="0" smtClean="0">
                <a:ea typeface="新細明體" pitchFamily="18" charset="-120"/>
              </a:rPr>
              <a:t>A video is just a sequence of images (</a:t>
            </a:r>
            <a:r>
              <a:rPr lang="en-US" altLang="zh-TW" dirty="0" smtClean="0">
                <a:solidFill>
                  <a:srgbClr val="FF0066"/>
                </a:solidFill>
                <a:ea typeface="新細明體" pitchFamily="18" charset="-120"/>
              </a:rPr>
              <a:t>frames</a:t>
            </a:r>
            <a:r>
              <a:rPr lang="en-US" altLang="zh-TW" dirty="0" smtClean="0">
                <a:ea typeface="新細明體" pitchFamily="18" charset="-120"/>
              </a:rPr>
              <a:t>) showing one after another very quickly</a:t>
            </a:r>
          </a:p>
          <a:p>
            <a:pPr eaLnBrk="1" hangingPunct="1"/>
            <a:r>
              <a:rPr lang="en-US" altLang="zh-TW" dirty="0" smtClean="0">
                <a:ea typeface="新細明體" pitchFamily="18" charset="-120"/>
              </a:rPr>
              <a:t>Two most common video signal standards</a:t>
            </a:r>
          </a:p>
          <a:p>
            <a:pPr lvl="1" eaLnBrk="1" hangingPunct="1"/>
            <a:r>
              <a:rPr lang="en-US" altLang="zh-TW" dirty="0" smtClean="0">
                <a:ea typeface="新細明體" pitchFamily="18" charset="-120"/>
              </a:rPr>
              <a:t>PAL (Phrase Alternating Line)</a:t>
            </a:r>
          </a:p>
          <a:p>
            <a:pPr lvl="2" eaLnBrk="1" hangingPunct="1"/>
            <a:r>
              <a:rPr lang="en-US" altLang="zh-TW" dirty="0" smtClean="0">
                <a:ea typeface="新細明體" pitchFamily="18" charset="-120"/>
              </a:rPr>
              <a:t>25 frames per second (fps)</a:t>
            </a:r>
          </a:p>
          <a:p>
            <a:pPr lvl="2" eaLnBrk="1" hangingPunct="1"/>
            <a:r>
              <a:rPr lang="en-US" altLang="zh-TW" dirty="0" smtClean="0">
                <a:ea typeface="新細明體" pitchFamily="18" charset="-120"/>
              </a:rPr>
              <a:t>Frame resolution: VCD (352x288), DVD (704x576) pixels</a:t>
            </a:r>
          </a:p>
          <a:p>
            <a:pPr lvl="1" eaLnBrk="1" hangingPunct="1"/>
            <a:r>
              <a:rPr lang="en-US" altLang="zh-TW" dirty="0" smtClean="0">
                <a:ea typeface="新細明體" pitchFamily="18" charset="-120"/>
              </a:rPr>
              <a:t>NTSC (National Television System Committee)</a:t>
            </a:r>
          </a:p>
          <a:p>
            <a:pPr lvl="2" eaLnBrk="1" hangingPunct="1"/>
            <a:r>
              <a:rPr lang="en-US" altLang="zh-TW" dirty="0" smtClean="0">
                <a:ea typeface="新細明體" pitchFamily="18" charset="-120"/>
              </a:rPr>
              <a:t>30 frames per second (fps)</a:t>
            </a:r>
          </a:p>
          <a:p>
            <a:pPr lvl="2" eaLnBrk="1" hangingPunct="1"/>
            <a:r>
              <a:rPr lang="en-US" altLang="zh-TW" dirty="0" smtClean="0">
                <a:ea typeface="新細明體" pitchFamily="18" charset="-120"/>
              </a:rPr>
              <a:t>Frame resolution: VCD (352x240), DVD (704x480) pixels</a:t>
            </a:r>
          </a:p>
          <a:p>
            <a:pPr lvl="1" eaLnBrk="1" hangingPunct="1"/>
            <a:r>
              <a:rPr lang="en-US" altLang="zh-TW" dirty="0" smtClean="0">
                <a:ea typeface="新細明體" pitchFamily="18" charset="-120"/>
              </a:rPr>
              <a:t>For VCD/DVD video, color depth typically is 24 bits</a:t>
            </a:r>
          </a:p>
          <a:p>
            <a:pPr lvl="1" eaLnBrk="1" hangingPunct="1">
              <a:spcBef>
                <a:spcPct val="40000"/>
              </a:spcBef>
            </a:pPr>
            <a:r>
              <a:rPr lang="en-US" altLang="zh-TW" sz="2000" dirty="0" smtClean="0">
                <a:ea typeface="新細明體" pitchFamily="18" charset="-120"/>
              </a:rPr>
              <a:t>HDTV provides even higher frame resolution:</a:t>
            </a:r>
          </a:p>
          <a:p>
            <a:pPr lvl="2" eaLnBrk="1" hangingPunct="1">
              <a:spcBef>
                <a:spcPct val="40000"/>
              </a:spcBef>
            </a:pPr>
            <a:r>
              <a:rPr lang="en-US" altLang="zh-TW" dirty="0" smtClean="0">
                <a:ea typeface="新細明體" pitchFamily="18" charset="-120"/>
              </a:rPr>
              <a:t>720p: (1280x720)</a:t>
            </a:r>
          </a:p>
          <a:p>
            <a:pPr lvl="2" eaLnBrk="1" hangingPunct="1">
              <a:spcBef>
                <a:spcPct val="40000"/>
              </a:spcBef>
            </a:pPr>
            <a:r>
              <a:rPr lang="en-US" altLang="zh-TW" dirty="0" smtClean="0">
                <a:ea typeface="新細明體" pitchFamily="18" charset="-120"/>
              </a:rPr>
              <a:t>1080p: (1920x1080) </a:t>
            </a:r>
            <a:r>
              <a:rPr lang="en-US" altLang="zh-TW" sz="1400" i="1" dirty="0" smtClean="0">
                <a:ea typeface="新細明體" pitchFamily="18" charset="-120"/>
              </a:rPr>
              <a:t>(so-called </a:t>
            </a:r>
            <a:r>
              <a:rPr lang="en-US" altLang="zh-TW" sz="1400" i="1" dirty="0" smtClean="0">
                <a:latin typeface="Hoefler Text" charset="0"/>
                <a:ea typeface="新細明體" pitchFamily="18" charset="-120"/>
              </a:rPr>
              <a:t>“</a:t>
            </a:r>
            <a:r>
              <a:rPr lang="en-US" altLang="zh-TW" sz="1400" i="1" dirty="0" smtClean="0">
                <a:ea typeface="新細明體" pitchFamily="18" charset="-120"/>
              </a:rPr>
              <a:t>Full High-Definition</a:t>
            </a:r>
            <a:r>
              <a:rPr lang="en-US" altLang="zh-TW" sz="1400" i="1" dirty="0" smtClean="0">
                <a:latin typeface="Hoefler Text" charset="0"/>
                <a:ea typeface="新細明體" pitchFamily="18" charset="-120"/>
              </a:rPr>
              <a:t>”</a:t>
            </a:r>
            <a:r>
              <a:rPr lang="en-US" altLang="zh-TW" sz="1400" i="1" dirty="0" smtClean="0">
                <a:ea typeface="新細明體" pitchFamily="18" charset="-120"/>
              </a:rPr>
              <a:t>)</a:t>
            </a:r>
          </a:p>
          <a:p>
            <a:pPr lvl="2" eaLnBrk="1" hangingPunct="1">
              <a:spcBef>
                <a:spcPct val="40000"/>
              </a:spcBef>
            </a:pPr>
            <a:r>
              <a:rPr lang="en-US" altLang="zh-TW" dirty="0" smtClean="0">
                <a:ea typeface="新細明體" pitchFamily="18" charset="-120"/>
              </a:rPr>
              <a:t>Ultra-HDTV: (7680x4320) </a:t>
            </a:r>
            <a:r>
              <a:rPr lang="en-US" altLang="zh-TW" sz="1400" i="1" dirty="0" smtClean="0">
                <a:ea typeface="新細明體" pitchFamily="18" charset="-120"/>
              </a:rPr>
              <a:t>(experimental, begin in 2015)</a:t>
            </a:r>
            <a:endParaRPr lang="en-US" altLang="zh-TW" dirty="0" smtClean="0">
              <a:ea typeface="新細明體" pitchFamily="18" charset="-120"/>
            </a:endParaRPr>
          </a:p>
        </p:txBody>
      </p:sp>
      <p:sp>
        <p:nvSpPr>
          <p:cNvPr id="6" name="Date Placeholder 3"/>
          <p:cNvSpPr>
            <a:spLocks noGrp="1"/>
          </p:cNvSpPr>
          <p:nvPr>
            <p:ph type="dt" sz="quarter" idx="2"/>
          </p:nvPr>
        </p:nvSpPr>
        <p:spPr>
          <a:xfrm>
            <a:off x="829320" y="6248400"/>
            <a:ext cx="3022600" cy="457200"/>
          </a:xfrm>
        </p:spPr>
        <p:txBody>
          <a:bodyPr/>
          <a:lstStyle/>
          <a:p>
            <a:pPr>
              <a:defRPr/>
            </a:pPr>
            <a:r>
              <a:rPr lang="en-US" altLang="zh-TW" dirty="0"/>
              <a:t>    </a:t>
            </a:r>
            <a:r>
              <a:rPr lang="en-US" altLang="zh-TW" dirty="0" smtClean="0">
                <a:solidFill>
                  <a:srgbClr val="FF0066"/>
                </a:solidFill>
              </a:rPr>
              <a:t>Jean Wang / CS1102 </a:t>
            </a:r>
            <a:r>
              <a:rPr lang="en-US" altLang="zh-TW" dirty="0">
                <a:solidFill>
                  <a:srgbClr val="FF0066"/>
                </a:solidFill>
              </a:rPr>
              <a:t>- Lec07</a:t>
            </a:r>
            <a:endParaRPr lang="en-US" altLang="zh-TW" dirty="0">
              <a:solidFill>
                <a:schemeClr val="accent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FB485E7A-22D8-4B95-9A04-7978975A3111}" type="slidenum">
              <a:rPr lang="zh-TW" altLang="en-US"/>
              <a:pPr>
                <a:defRPr/>
              </a:pPr>
              <a:t>3</a:t>
            </a:fld>
            <a:r>
              <a:rPr lang="en-US" altLang="zh-TW"/>
              <a:t> </a:t>
            </a:r>
          </a:p>
        </p:txBody>
      </p:sp>
      <p:sp>
        <p:nvSpPr>
          <p:cNvPr id="15363" name="Rectangle 2"/>
          <p:cNvSpPr>
            <a:spLocks noGrp="1" noChangeArrowheads="1"/>
          </p:cNvSpPr>
          <p:nvPr>
            <p:ph type="title"/>
          </p:nvPr>
        </p:nvSpPr>
        <p:spPr/>
        <p:txBody>
          <a:bodyPr/>
          <a:lstStyle/>
          <a:p>
            <a:pPr eaLnBrk="1" hangingPunct="1"/>
            <a:r>
              <a:rPr lang="en-US" altLang="zh-TW" smtClean="0">
                <a:ea typeface="新細明體" pitchFamily="18" charset="-120"/>
              </a:rPr>
              <a:t>Objectives (cont'd)</a:t>
            </a:r>
            <a:endParaRPr lang="zh-TW" altLang="en-US" smtClean="0">
              <a:ea typeface="新細明體" pitchFamily="18" charset="-120"/>
            </a:endParaRPr>
          </a:p>
        </p:txBody>
      </p:sp>
      <p:sp>
        <p:nvSpPr>
          <p:cNvPr id="15364" name="Rectangle 3"/>
          <p:cNvSpPr>
            <a:spLocks noGrp="1" noChangeArrowheads="1"/>
          </p:cNvSpPr>
          <p:nvPr>
            <p:ph type="body" idx="1"/>
          </p:nvPr>
        </p:nvSpPr>
        <p:spPr/>
        <p:txBody>
          <a:bodyPr/>
          <a:lstStyle/>
          <a:p>
            <a:pPr eaLnBrk="1" hangingPunct="1"/>
            <a:r>
              <a:rPr lang="en-US" altLang="zh-TW" dirty="0" smtClean="0">
                <a:ea typeface="新細明體" pitchFamily="18" charset="-120"/>
              </a:rPr>
              <a:t>Illustrate some commonly used image compression techniques</a:t>
            </a:r>
          </a:p>
          <a:p>
            <a:pPr eaLnBrk="1" hangingPunct="1"/>
            <a:endParaRPr lang="en-US" altLang="zh-TW" sz="800" dirty="0" smtClean="0">
              <a:ea typeface="新細明體" pitchFamily="18" charset="-120"/>
            </a:endParaRPr>
          </a:p>
          <a:p>
            <a:pPr eaLnBrk="1" hangingPunct="1"/>
            <a:r>
              <a:rPr lang="en-US" altLang="zh-TW" dirty="0" smtClean="0">
                <a:ea typeface="新細明體" pitchFamily="18" charset="-120"/>
              </a:rPr>
              <a:t>Use storage calculation to justify the reason why compression is essential for digital video</a:t>
            </a:r>
          </a:p>
          <a:p>
            <a:pPr eaLnBrk="1" hangingPunct="1"/>
            <a:endParaRPr lang="en-US" altLang="zh-TW" sz="800" dirty="0" smtClean="0">
              <a:ea typeface="新細明體" pitchFamily="18" charset="-120"/>
            </a:endParaRPr>
          </a:p>
          <a:p>
            <a:pPr eaLnBrk="1" hangingPunct="1"/>
            <a:r>
              <a:rPr lang="en-US" altLang="zh-TW" dirty="0" smtClean="0">
                <a:ea typeface="新細明體" pitchFamily="18" charset="-120"/>
              </a:rPr>
              <a:t>Discover how window size, frame rate, and compression affect file size for a desktop video</a:t>
            </a:r>
          </a:p>
          <a:p>
            <a:pPr eaLnBrk="1" hangingPunct="1"/>
            <a:endParaRPr lang="en-US" altLang="zh-TW" sz="800" dirty="0" smtClean="0">
              <a:ea typeface="新細明體" pitchFamily="18" charset="-120"/>
            </a:endParaRPr>
          </a:p>
          <a:p>
            <a:pPr eaLnBrk="1" hangingPunct="1"/>
            <a:r>
              <a:rPr lang="en-US" altLang="zh-TW" dirty="0" smtClean="0">
                <a:ea typeface="新細明體" pitchFamily="18" charset="-120"/>
              </a:rPr>
              <a:t>Describe how video streaming works</a:t>
            </a:r>
          </a:p>
          <a:p>
            <a:pPr eaLnBrk="1" hangingPunct="1"/>
            <a:endParaRPr lang="zh-TW" altLang="en-US" sz="1800" dirty="0" smtClean="0">
              <a:ea typeface="新細明體" pitchFamily="18" charset="-120"/>
            </a:endParaRPr>
          </a:p>
        </p:txBody>
      </p:sp>
      <p:sp>
        <p:nvSpPr>
          <p:cNvPr id="6" name="Date Placeholder 3"/>
          <p:cNvSpPr>
            <a:spLocks noGrp="1"/>
          </p:cNvSpPr>
          <p:nvPr>
            <p:ph type="dt" sz="quarter" idx="2"/>
          </p:nvPr>
        </p:nvSpPr>
        <p:spPr>
          <a:xfrm>
            <a:off x="829320" y="6248400"/>
            <a:ext cx="3022600" cy="457200"/>
          </a:xfrm>
        </p:spPr>
        <p:txBody>
          <a:bodyPr/>
          <a:lstStyle/>
          <a:p>
            <a:pPr>
              <a:defRPr/>
            </a:pPr>
            <a:r>
              <a:rPr lang="en-US" altLang="zh-TW" dirty="0"/>
              <a:t>    </a:t>
            </a:r>
            <a:r>
              <a:rPr lang="en-US" altLang="zh-TW" dirty="0" smtClean="0">
                <a:solidFill>
                  <a:srgbClr val="FF0066"/>
                </a:solidFill>
              </a:rPr>
              <a:t>Jean Wang / CS1102 </a:t>
            </a:r>
            <a:r>
              <a:rPr lang="en-US" altLang="zh-TW" dirty="0">
                <a:solidFill>
                  <a:srgbClr val="FF0066"/>
                </a:solidFill>
              </a:rPr>
              <a:t>- Lec07</a:t>
            </a:r>
            <a:endParaRPr lang="en-US" altLang="zh-TW" dirty="0">
              <a:solidFill>
                <a:schemeClr val="accent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quarter" idx="2"/>
          </p:nvPr>
        </p:nvSpPr>
        <p:spPr>
          <a:xfrm>
            <a:off x="829320" y="6248400"/>
            <a:ext cx="3022600" cy="457200"/>
          </a:xfrm>
        </p:spPr>
        <p:txBody>
          <a:bodyPr/>
          <a:lstStyle/>
          <a:p>
            <a:pPr>
              <a:defRPr/>
            </a:pPr>
            <a:r>
              <a:rPr lang="en-US" altLang="zh-TW" dirty="0"/>
              <a:t>    </a:t>
            </a:r>
            <a:r>
              <a:rPr lang="en-US" altLang="zh-TW" dirty="0" smtClean="0">
                <a:solidFill>
                  <a:srgbClr val="FF0066"/>
                </a:solidFill>
              </a:rPr>
              <a:t>Jean Wang / CS1102 </a:t>
            </a:r>
            <a:r>
              <a:rPr lang="en-US" altLang="zh-TW" dirty="0">
                <a:solidFill>
                  <a:srgbClr val="FF0066"/>
                </a:solidFill>
              </a:rPr>
              <a:t>- Lec07</a:t>
            </a:r>
            <a:endParaRPr lang="en-US" altLang="zh-TW" dirty="0">
              <a:solidFill>
                <a:schemeClr val="accent2"/>
              </a:solidFill>
            </a:endParaRPr>
          </a:p>
        </p:txBody>
      </p:sp>
      <p:sp>
        <p:nvSpPr>
          <p:cNvPr id="7" name="Slide Number Placeholder 4"/>
          <p:cNvSpPr>
            <a:spLocks noGrp="1"/>
          </p:cNvSpPr>
          <p:nvPr>
            <p:ph type="sldNum" sz="quarter" idx="11"/>
          </p:nvPr>
        </p:nvSpPr>
        <p:spPr/>
        <p:txBody>
          <a:bodyPr/>
          <a:lstStyle/>
          <a:p>
            <a:pPr>
              <a:defRPr/>
            </a:pPr>
            <a:fld id="{5A7D377D-B59F-41E0-B847-CA4FEAB0EC86}" type="slidenum">
              <a:rPr lang="zh-TW" altLang="en-US"/>
              <a:pPr>
                <a:defRPr/>
              </a:pPr>
              <a:t>30</a:t>
            </a:fld>
            <a:r>
              <a:rPr lang="en-US" altLang="zh-TW"/>
              <a:t> </a:t>
            </a:r>
          </a:p>
        </p:txBody>
      </p:sp>
      <p:sp>
        <p:nvSpPr>
          <p:cNvPr id="40964" name="Rectangle 2"/>
          <p:cNvSpPr>
            <a:spLocks noGrp="1" noChangeArrowheads="1"/>
          </p:cNvSpPr>
          <p:nvPr>
            <p:ph type="title"/>
          </p:nvPr>
        </p:nvSpPr>
        <p:spPr/>
        <p:txBody>
          <a:bodyPr/>
          <a:lstStyle/>
          <a:p>
            <a:pPr eaLnBrk="1" hangingPunct="1"/>
            <a:r>
              <a:rPr lang="en-US" altLang="zh-TW" smtClean="0">
                <a:ea typeface="新細明體" pitchFamily="18" charset="-120"/>
              </a:rPr>
              <a:t>Video Compression</a:t>
            </a:r>
          </a:p>
        </p:txBody>
      </p:sp>
      <p:sp>
        <p:nvSpPr>
          <p:cNvPr id="40965" name="Rectangle 3"/>
          <p:cNvSpPr>
            <a:spLocks noGrp="1" noChangeArrowheads="1"/>
          </p:cNvSpPr>
          <p:nvPr>
            <p:ph type="body" idx="1"/>
          </p:nvPr>
        </p:nvSpPr>
        <p:spPr/>
        <p:txBody>
          <a:bodyPr/>
          <a:lstStyle/>
          <a:p>
            <a:pPr eaLnBrk="1" hangingPunct="1"/>
            <a:r>
              <a:rPr lang="en-US" altLang="zh-TW" dirty="0" smtClean="0">
                <a:ea typeface="新細明體" pitchFamily="18" charset="-120"/>
              </a:rPr>
              <a:t>Video compression is similar to repeating image compression on each frame. </a:t>
            </a:r>
          </a:p>
          <a:p>
            <a:pPr eaLnBrk="1" hangingPunct="1"/>
            <a:r>
              <a:rPr lang="en-US" altLang="zh-TW" dirty="0" smtClean="0">
                <a:ea typeface="新細明體" pitchFamily="18" charset="-120"/>
              </a:rPr>
              <a:t>Additionally, video compression software (</a:t>
            </a:r>
            <a:r>
              <a:rPr lang="en-US" altLang="zh-TW" i="1" dirty="0" smtClean="0">
                <a:solidFill>
                  <a:schemeClr val="accent2"/>
                </a:solidFill>
                <a:ea typeface="新細明體" pitchFamily="18" charset="-120"/>
              </a:rPr>
              <a:t>video codec</a:t>
            </a:r>
            <a:r>
              <a:rPr lang="en-US" altLang="zh-TW" dirty="0" smtClean="0">
                <a:ea typeface="新細明體" pitchFamily="18" charset="-120"/>
              </a:rPr>
              <a:t>) can also makes use of the similarities between frames, or reducing the frame rate</a:t>
            </a:r>
          </a:p>
          <a:p>
            <a:pPr lvl="1" eaLnBrk="1" hangingPunct="1"/>
            <a:r>
              <a:rPr lang="en-US" altLang="zh-TW" dirty="0" smtClean="0">
                <a:ea typeface="新細明體" pitchFamily="18" charset="-120"/>
              </a:rPr>
              <a:t>The video compression </a:t>
            </a:r>
            <a:r>
              <a:rPr lang="en-US" altLang="zh-TW" i="1" dirty="0" smtClean="0">
                <a:ea typeface="新細明體" pitchFamily="18" charset="-120"/>
              </a:rPr>
              <a:t>is usually </a:t>
            </a:r>
            <a:r>
              <a:rPr lang="en-US" altLang="zh-TW" i="1" dirty="0" err="1" smtClean="0">
                <a:ea typeface="新細明體" pitchFamily="18" charset="-120"/>
              </a:rPr>
              <a:t>lossy</a:t>
            </a:r>
            <a:endParaRPr lang="en-US" altLang="zh-TW" i="1" dirty="0" smtClean="0">
              <a:ea typeface="新細明體" pitchFamily="18" charset="-120"/>
            </a:endParaRPr>
          </a:p>
          <a:p>
            <a:pPr lvl="1" eaLnBrk="1" hangingPunct="1"/>
            <a:r>
              <a:rPr lang="en-US" altLang="zh-TW" dirty="0" smtClean="0">
                <a:ea typeface="新細明體" pitchFamily="18" charset="-120"/>
              </a:rPr>
              <a:t>E.g.,  </a:t>
            </a:r>
            <a:r>
              <a:rPr lang="en-US" altLang="zh-TW" i="1" dirty="0" smtClean="0">
                <a:solidFill>
                  <a:srgbClr val="A50021"/>
                </a:solidFill>
                <a:ea typeface="新細明體" pitchFamily="18" charset="-120"/>
              </a:rPr>
              <a:t>MPEG</a:t>
            </a:r>
            <a:r>
              <a:rPr lang="en-US" altLang="zh-TW" i="1" dirty="0" smtClean="0">
                <a:ea typeface="新細明體" pitchFamily="18" charset="-120"/>
              </a:rPr>
              <a:t> </a:t>
            </a:r>
            <a:r>
              <a:rPr lang="en-US" altLang="zh-TW" dirty="0" smtClean="0">
                <a:ea typeface="新細明體" pitchFamily="18" charset="-120"/>
              </a:rPr>
              <a:t>video/audio encoding standards</a:t>
            </a:r>
          </a:p>
          <a:p>
            <a:pPr eaLnBrk="1" hangingPunct="1"/>
            <a:endParaRPr lang="zh-TW" altLang="en-US" dirty="0" smtClean="0">
              <a:ea typeface="新細明體" pitchFamily="18" charset="-120"/>
            </a:endParaRPr>
          </a:p>
        </p:txBody>
      </p:sp>
      <p:pic>
        <p:nvPicPr>
          <p:cNvPr id="40966" name="Picture 4"/>
          <p:cNvPicPr>
            <a:picLocks noChangeAspect="1" noChangeArrowheads="1"/>
          </p:cNvPicPr>
          <p:nvPr/>
        </p:nvPicPr>
        <p:blipFill>
          <a:blip r:embed="rId3" cstate="print"/>
          <a:srcRect/>
          <a:stretch>
            <a:fillRect/>
          </a:stretch>
        </p:blipFill>
        <p:spPr bwMode="auto">
          <a:xfrm>
            <a:off x="2627313" y="5373688"/>
            <a:ext cx="5903912" cy="1309687"/>
          </a:xfrm>
          <a:prstGeom prst="rect">
            <a:avLst/>
          </a:prstGeom>
          <a:noFill/>
          <a:ln w="9525">
            <a:noFill/>
            <a:miter lim="800000"/>
            <a:headEnd/>
            <a:tailEnd/>
          </a:ln>
        </p:spPr>
      </p:pic>
      <p:pic>
        <p:nvPicPr>
          <p:cNvPr id="40967" name="Picture 5"/>
          <p:cNvPicPr>
            <a:picLocks noChangeAspect="1" noChangeArrowheads="1"/>
          </p:cNvPicPr>
          <p:nvPr/>
        </p:nvPicPr>
        <p:blipFill>
          <a:blip r:embed="rId4" cstate="print"/>
          <a:srcRect/>
          <a:stretch>
            <a:fillRect/>
          </a:stretch>
        </p:blipFill>
        <p:spPr bwMode="auto">
          <a:xfrm>
            <a:off x="539750" y="4005263"/>
            <a:ext cx="5903913" cy="1335087"/>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p:cNvSpPr>
            <a:spLocks noGrp="1"/>
          </p:cNvSpPr>
          <p:nvPr>
            <p:ph type="sldNum" sz="quarter" idx="11"/>
          </p:nvPr>
        </p:nvSpPr>
        <p:spPr/>
        <p:txBody>
          <a:bodyPr/>
          <a:lstStyle/>
          <a:p>
            <a:pPr>
              <a:defRPr/>
            </a:pPr>
            <a:fld id="{FE7D9403-D4F0-41B6-9DD2-1FA1301D5236}" type="slidenum">
              <a:rPr lang="zh-TW" altLang="en-US"/>
              <a:pPr>
                <a:defRPr/>
              </a:pPr>
              <a:t>31</a:t>
            </a:fld>
            <a:r>
              <a:rPr lang="en-US" altLang="zh-TW"/>
              <a:t> </a:t>
            </a:r>
          </a:p>
        </p:txBody>
      </p:sp>
      <p:sp>
        <p:nvSpPr>
          <p:cNvPr id="41987" name="Rectangle 2"/>
          <p:cNvSpPr>
            <a:spLocks noGrp="1" noChangeArrowheads="1"/>
          </p:cNvSpPr>
          <p:nvPr>
            <p:ph type="title"/>
          </p:nvPr>
        </p:nvSpPr>
        <p:spPr/>
        <p:txBody>
          <a:bodyPr/>
          <a:lstStyle/>
          <a:p>
            <a:pPr eaLnBrk="1" hangingPunct="1"/>
            <a:r>
              <a:rPr lang="en-US" altLang="zh-TW" smtClean="0">
                <a:ea typeface="新細明體" pitchFamily="18" charset="-120"/>
              </a:rPr>
              <a:t>Streaming Video</a:t>
            </a:r>
          </a:p>
        </p:txBody>
      </p:sp>
      <p:sp>
        <p:nvSpPr>
          <p:cNvPr id="41988" name="Rectangle 3"/>
          <p:cNvSpPr>
            <a:spLocks noGrp="1" noChangeArrowheads="1"/>
          </p:cNvSpPr>
          <p:nvPr>
            <p:ph type="body" idx="1"/>
          </p:nvPr>
        </p:nvSpPr>
        <p:spPr>
          <a:xfrm>
            <a:off x="685800" y="1484313"/>
            <a:ext cx="8062913" cy="4681537"/>
          </a:xfrm>
        </p:spPr>
        <p:txBody>
          <a:bodyPr/>
          <a:lstStyle/>
          <a:p>
            <a:pPr eaLnBrk="1" hangingPunct="1"/>
            <a:r>
              <a:rPr lang="en-US" altLang="zh-TW" i="1" dirty="0" smtClean="0">
                <a:solidFill>
                  <a:schemeClr val="accent2"/>
                </a:solidFill>
                <a:ea typeface="新細明體" pitchFamily="18" charset="-120"/>
              </a:rPr>
              <a:t>Streaming</a:t>
            </a:r>
            <a:r>
              <a:rPr lang="en-US" altLang="zh-TW" dirty="0" smtClean="0">
                <a:ea typeface="新細明體" pitchFamily="18" charset="-120"/>
              </a:rPr>
              <a:t> is the transfer of video data in a continuous stream over the Web that allows the user to play it before the entire file is transferred</a:t>
            </a:r>
            <a:endParaRPr lang="zh-TW" altLang="en-US" dirty="0" smtClean="0">
              <a:ea typeface="新細明體" pitchFamily="18" charset="-120"/>
            </a:endParaRPr>
          </a:p>
        </p:txBody>
      </p:sp>
      <p:graphicFrame>
        <p:nvGraphicFramePr>
          <p:cNvPr id="607281" name="Group 49"/>
          <p:cNvGraphicFramePr>
            <a:graphicFrameLocks noGrp="1"/>
          </p:cNvGraphicFramePr>
          <p:nvPr>
            <p:extLst>
              <p:ext uri="{D42A27DB-BD31-4B8C-83A1-F6EECF244321}">
                <p14:modId xmlns:p14="http://schemas.microsoft.com/office/powerpoint/2010/main" val="4148626110"/>
              </p:ext>
            </p:extLst>
          </p:nvPr>
        </p:nvGraphicFramePr>
        <p:xfrm>
          <a:off x="612774" y="2636838"/>
          <a:ext cx="4103689" cy="2377440"/>
        </p:xfrm>
        <a:graphic>
          <a:graphicData uri="http://schemas.openxmlformats.org/drawingml/2006/table">
            <a:tbl>
              <a:tblPr/>
              <a:tblGrid>
                <a:gridCol w="4103689"/>
              </a:tblGrid>
              <a:tr h="214313">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chemeClr val="tx1"/>
                          </a:solidFill>
                          <a:effectLst/>
                          <a:latin typeface="Cambria" pitchFamily="18" charset="0"/>
                          <a:ea typeface="新細明體" charset="-120"/>
                        </a:rPr>
                        <a:t>The </a:t>
                      </a:r>
                      <a:r>
                        <a:rPr kumimoji="0" lang="en-US" altLang="zh-TW" sz="1800" b="1" i="0" u="none" strike="noStrike" cap="none" normalizeH="0" baseline="0" dirty="0" smtClean="0">
                          <a:ln>
                            <a:noFill/>
                          </a:ln>
                          <a:solidFill>
                            <a:srgbClr val="FF0066"/>
                          </a:solidFill>
                          <a:effectLst/>
                          <a:latin typeface="Cambria" pitchFamily="18" charset="0"/>
                          <a:ea typeface="新細明體" charset="-120"/>
                        </a:rPr>
                        <a:t>Streaming</a:t>
                      </a:r>
                      <a:r>
                        <a:rPr kumimoji="0" lang="en-US" altLang="zh-TW" sz="1800" b="1" i="0" u="none" strike="noStrike" cap="none" normalizeH="0" baseline="0" dirty="0" smtClean="0">
                          <a:ln>
                            <a:noFill/>
                          </a:ln>
                          <a:solidFill>
                            <a:schemeClr val="tx1"/>
                          </a:solidFill>
                          <a:effectLst/>
                          <a:latin typeface="Cambria" pitchFamily="18" charset="0"/>
                          <a:ea typeface="新細明體" charset="-120"/>
                        </a:rPr>
                        <a:t> Concept</a:t>
                      </a:r>
                    </a:p>
                  </a:txBody>
                  <a:tcPr horzOverflow="overflow">
                    <a:lnL cap="flat">
                      <a:noFill/>
                    </a:lnL>
                    <a:lnR cap="flat">
                      <a:noFill/>
                    </a:lnR>
                    <a:lnT cap="flat">
                      <a:noFill/>
                    </a:lnT>
                    <a:lnB>
                      <a:noFill/>
                    </a:lnB>
                    <a:lnTlToBr>
                      <a:noFill/>
                    </a:lnTlToBr>
                    <a:lnBlToTr>
                      <a:noFill/>
                    </a:lnBlToTr>
                    <a:noFill/>
                  </a:tcPr>
                </a:tc>
              </a:tr>
              <a:tr h="214313">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chemeClr val="tx1"/>
                          </a:solidFill>
                          <a:effectLst/>
                          <a:latin typeface="Cambria" pitchFamily="18" charset="0"/>
                          <a:ea typeface="新細明體" charset="-120"/>
                        </a:rPr>
                        <a:t>The client side stores a few seconds of video in the memory buffer before it starts sending it to the screen and speakers. Throughout the session, it continues to receive video data ahead of time from the server.</a:t>
                      </a:r>
                    </a:p>
                    <a:p>
                      <a:pPr marL="0" marR="0" lvl="0" indent="0" algn="l" defTabSz="914400" rtl="0" eaLnBrk="1" fontAlgn="t" latinLnBrk="0" hangingPunct="1">
                        <a:lnSpc>
                          <a:spcPct val="100000"/>
                        </a:lnSpc>
                        <a:spcBef>
                          <a:spcPct val="0"/>
                        </a:spcBef>
                        <a:spcAft>
                          <a:spcPct val="0"/>
                        </a:spcAft>
                        <a:buClrTx/>
                        <a:buSzTx/>
                        <a:buFontTx/>
                        <a:buNone/>
                        <a:tabLst/>
                      </a:pPr>
                      <a:endParaRPr kumimoji="0" lang="en-US" altLang="zh-TW" sz="1800" b="0" i="0" u="none" strike="noStrike" cap="none" normalizeH="0" baseline="0" dirty="0" smtClean="0">
                        <a:ln>
                          <a:noFill/>
                        </a:ln>
                        <a:solidFill>
                          <a:schemeClr val="tx1"/>
                        </a:solidFill>
                        <a:effectLst/>
                        <a:latin typeface="Cambria" pitchFamily="18" charset="0"/>
                        <a:ea typeface="新細明體" charset="-120"/>
                      </a:endParaRPr>
                    </a:p>
                  </a:txBody>
                  <a:tcPr horzOverflow="overflow">
                    <a:lnL cap="flat">
                      <a:noFill/>
                    </a:lnL>
                    <a:lnR cap="flat">
                      <a:noFill/>
                    </a:lnR>
                    <a:lnT>
                      <a:noFill/>
                    </a:lnT>
                    <a:lnB cap="flat">
                      <a:noFill/>
                    </a:lnB>
                    <a:lnTlToBr>
                      <a:noFill/>
                    </a:lnTlToBr>
                    <a:lnBlToTr>
                      <a:noFill/>
                    </a:lnBlToTr>
                    <a:noFill/>
                  </a:tcPr>
                </a:tc>
              </a:tr>
            </a:tbl>
          </a:graphicData>
        </a:graphic>
      </p:graphicFrame>
      <p:pic>
        <p:nvPicPr>
          <p:cNvPr id="41992" name="Picture 36"/>
          <p:cNvPicPr>
            <a:picLocks noChangeAspect="1" noChangeArrowheads="1"/>
          </p:cNvPicPr>
          <p:nvPr/>
        </p:nvPicPr>
        <p:blipFill>
          <a:blip r:embed="rId3" cstate="print"/>
          <a:srcRect/>
          <a:stretch>
            <a:fillRect/>
          </a:stretch>
        </p:blipFill>
        <p:spPr bwMode="auto">
          <a:xfrm>
            <a:off x="4716463" y="2781300"/>
            <a:ext cx="3933825" cy="3000375"/>
          </a:xfrm>
          <a:prstGeom prst="rect">
            <a:avLst/>
          </a:prstGeom>
          <a:noFill/>
          <a:ln w="9525">
            <a:noFill/>
            <a:miter lim="800000"/>
            <a:headEnd/>
            <a:tailEnd/>
          </a:ln>
        </p:spPr>
      </p:pic>
      <p:pic>
        <p:nvPicPr>
          <p:cNvPr id="41993" name="Picture 45"/>
          <p:cNvPicPr>
            <a:picLocks noChangeAspect="1" noChangeArrowheads="1"/>
          </p:cNvPicPr>
          <p:nvPr/>
        </p:nvPicPr>
        <p:blipFill>
          <a:blip r:embed="rId4" cstate="print"/>
          <a:srcRect/>
          <a:stretch>
            <a:fillRect/>
          </a:stretch>
        </p:blipFill>
        <p:spPr bwMode="auto">
          <a:xfrm>
            <a:off x="683568" y="4869160"/>
            <a:ext cx="3887788" cy="1344613"/>
          </a:xfrm>
          <a:prstGeom prst="rect">
            <a:avLst/>
          </a:prstGeom>
          <a:noFill/>
          <a:ln w="9525">
            <a:noFill/>
            <a:miter lim="800000"/>
            <a:headEnd/>
            <a:tailEnd/>
          </a:ln>
        </p:spPr>
      </p:pic>
      <p:sp>
        <p:nvSpPr>
          <p:cNvPr id="9" name="Date Placeholder 3"/>
          <p:cNvSpPr>
            <a:spLocks noGrp="1"/>
          </p:cNvSpPr>
          <p:nvPr>
            <p:ph type="dt" sz="quarter" idx="2"/>
          </p:nvPr>
        </p:nvSpPr>
        <p:spPr>
          <a:xfrm>
            <a:off x="829320" y="6248400"/>
            <a:ext cx="3022600" cy="457200"/>
          </a:xfrm>
        </p:spPr>
        <p:txBody>
          <a:bodyPr/>
          <a:lstStyle/>
          <a:p>
            <a:pPr>
              <a:defRPr/>
            </a:pPr>
            <a:r>
              <a:rPr lang="en-US" altLang="zh-TW" dirty="0"/>
              <a:t>    </a:t>
            </a:r>
            <a:r>
              <a:rPr lang="en-US" altLang="zh-TW" dirty="0" smtClean="0">
                <a:solidFill>
                  <a:srgbClr val="FF0066"/>
                </a:solidFill>
              </a:rPr>
              <a:t>Jean Wang / CS1102 </a:t>
            </a:r>
            <a:r>
              <a:rPr lang="en-US" altLang="zh-TW" dirty="0">
                <a:solidFill>
                  <a:srgbClr val="FF0066"/>
                </a:solidFill>
              </a:rPr>
              <a:t>- Lec07</a:t>
            </a:r>
            <a:endParaRPr lang="en-US" altLang="zh-TW" dirty="0">
              <a:solidFill>
                <a:schemeClr val="accent2"/>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quarter" idx="2"/>
          </p:nvPr>
        </p:nvSpPr>
        <p:spPr>
          <a:xfrm>
            <a:off x="685800" y="6248400"/>
            <a:ext cx="3022600" cy="457200"/>
          </a:xfrm>
        </p:spPr>
        <p:txBody>
          <a:bodyPr/>
          <a:lstStyle/>
          <a:p>
            <a:pPr>
              <a:defRPr/>
            </a:pPr>
            <a:r>
              <a:rPr lang="en-US" altLang="zh-TW" dirty="0"/>
              <a:t>    </a:t>
            </a:r>
            <a:r>
              <a:rPr lang="en-US" altLang="zh-TW" dirty="0" smtClean="0">
                <a:solidFill>
                  <a:srgbClr val="FF0066"/>
                </a:solidFill>
              </a:rPr>
              <a:t>Jean Wang / CS1102 </a:t>
            </a:r>
            <a:r>
              <a:rPr lang="en-US" altLang="zh-TW" dirty="0">
                <a:solidFill>
                  <a:srgbClr val="FF0066"/>
                </a:solidFill>
              </a:rPr>
              <a:t>- Lec07</a:t>
            </a:r>
            <a:endParaRPr lang="en-US" altLang="zh-TW" dirty="0">
              <a:solidFill>
                <a:schemeClr val="accent2"/>
              </a:solidFill>
            </a:endParaRPr>
          </a:p>
        </p:txBody>
      </p:sp>
      <p:sp>
        <p:nvSpPr>
          <p:cNvPr id="52" name="Slide Number Placeholder 4"/>
          <p:cNvSpPr>
            <a:spLocks noGrp="1"/>
          </p:cNvSpPr>
          <p:nvPr>
            <p:ph type="sldNum" sz="quarter" idx="11"/>
          </p:nvPr>
        </p:nvSpPr>
        <p:spPr/>
        <p:txBody>
          <a:bodyPr/>
          <a:lstStyle/>
          <a:p>
            <a:pPr>
              <a:defRPr/>
            </a:pPr>
            <a:fld id="{9CDAF081-C8E1-4378-896B-88A27E5D6D5D}" type="slidenum">
              <a:rPr lang="zh-TW" altLang="en-US"/>
              <a:pPr>
                <a:defRPr/>
              </a:pPr>
              <a:t>32</a:t>
            </a:fld>
            <a:r>
              <a:rPr lang="en-US" altLang="zh-TW"/>
              <a:t> </a:t>
            </a:r>
          </a:p>
        </p:txBody>
      </p:sp>
      <p:sp>
        <p:nvSpPr>
          <p:cNvPr id="43012" name="Rectangle 2"/>
          <p:cNvSpPr>
            <a:spLocks noGrp="1" noChangeArrowheads="1"/>
          </p:cNvSpPr>
          <p:nvPr>
            <p:ph type="title"/>
          </p:nvPr>
        </p:nvSpPr>
        <p:spPr>
          <a:xfrm>
            <a:off x="900113" y="404813"/>
            <a:ext cx="7772400" cy="1143000"/>
          </a:xfrm>
        </p:spPr>
        <p:txBody>
          <a:bodyPr/>
          <a:lstStyle/>
          <a:p>
            <a:pPr eaLnBrk="1" hangingPunct="1"/>
            <a:r>
              <a:rPr lang="en-US" altLang="zh-TW" smtClean="0">
                <a:ea typeface="新細明體" pitchFamily="18" charset="-120"/>
              </a:rPr>
              <a:t>Video Format</a:t>
            </a:r>
          </a:p>
        </p:txBody>
      </p:sp>
      <p:sp>
        <p:nvSpPr>
          <p:cNvPr id="43013" name="Rectangle 3"/>
          <p:cNvSpPr>
            <a:spLocks noGrp="1" noChangeArrowheads="1"/>
          </p:cNvSpPr>
          <p:nvPr>
            <p:ph type="body" idx="1"/>
          </p:nvPr>
        </p:nvSpPr>
        <p:spPr/>
        <p:txBody>
          <a:bodyPr/>
          <a:lstStyle/>
          <a:p>
            <a:pPr eaLnBrk="1" hangingPunct="1"/>
            <a:endParaRPr lang="en-US" altLang="zh-TW" smtClean="0">
              <a:ea typeface="新細明體" pitchFamily="18" charset="-120"/>
            </a:endParaRPr>
          </a:p>
          <a:p>
            <a:pPr eaLnBrk="1" hangingPunct="1"/>
            <a:endParaRPr lang="zh-TW" altLang="en-US" smtClean="0">
              <a:ea typeface="新細明體" pitchFamily="18" charset="-120"/>
            </a:endParaRPr>
          </a:p>
        </p:txBody>
      </p:sp>
      <p:graphicFrame>
        <p:nvGraphicFramePr>
          <p:cNvPr id="606310" name="Group 102"/>
          <p:cNvGraphicFramePr>
            <a:graphicFrameLocks noGrp="1"/>
          </p:cNvGraphicFramePr>
          <p:nvPr/>
        </p:nvGraphicFramePr>
        <p:xfrm>
          <a:off x="539750" y="1341438"/>
          <a:ext cx="8277225" cy="5226685"/>
        </p:xfrm>
        <a:graphic>
          <a:graphicData uri="http://schemas.openxmlformats.org/drawingml/2006/table">
            <a:tbl>
              <a:tblPr/>
              <a:tblGrid>
                <a:gridCol w="1765300"/>
                <a:gridCol w="1225550"/>
                <a:gridCol w="1457325"/>
                <a:gridCol w="3829050"/>
              </a:tblGrid>
              <a:tr h="288925">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1" i="0" u="none" strike="noStrike" cap="none" normalizeH="0" baseline="0" dirty="0" smtClean="0">
                          <a:ln>
                            <a:noFill/>
                          </a:ln>
                          <a:solidFill>
                            <a:srgbClr val="800080"/>
                          </a:solidFill>
                          <a:effectLst/>
                          <a:latin typeface="Cambria" pitchFamily="18" charset="0"/>
                          <a:ea typeface="新細明體" charset="-120"/>
                        </a:rPr>
                        <a:t>Video Format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1" i="0" u="none" strike="noStrike" cap="none" normalizeH="0" baseline="0" smtClean="0">
                          <a:ln>
                            <a:noFill/>
                          </a:ln>
                          <a:solidFill>
                            <a:srgbClr val="800080"/>
                          </a:solidFill>
                          <a:effectLst/>
                          <a:latin typeface="Cambria" pitchFamily="18" charset="0"/>
                          <a:ea typeface="新細明體" charset="-120"/>
                        </a:rPr>
                        <a:t>File Extension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1" i="0" u="none" strike="noStrike" cap="none" normalizeH="0" baseline="0" smtClean="0">
                          <a:ln>
                            <a:noFill/>
                          </a:ln>
                          <a:solidFill>
                            <a:srgbClr val="800080"/>
                          </a:solidFill>
                          <a:effectLst/>
                          <a:latin typeface="Cambria" pitchFamily="18" charset="0"/>
                          <a:ea typeface="新細明體" charset="-120"/>
                        </a:rPr>
                        <a:t>Platform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1" i="0" u="none" strike="noStrike" cap="none" normalizeH="0" baseline="0" smtClean="0">
                          <a:ln>
                            <a:noFill/>
                          </a:ln>
                          <a:solidFill>
                            <a:srgbClr val="800080"/>
                          </a:solidFill>
                          <a:effectLst/>
                          <a:latin typeface="Cambria" pitchFamily="18" charset="0"/>
                          <a:ea typeface="新細明體" charset="-120"/>
                        </a:rPr>
                        <a:t>Description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r>
              <a:tr h="273050">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smtClean="0">
                          <a:ln>
                            <a:noFill/>
                          </a:ln>
                          <a:solidFill>
                            <a:schemeClr val="tx1"/>
                          </a:solidFill>
                          <a:effectLst/>
                          <a:latin typeface="Cambria" pitchFamily="18" charset="0"/>
                          <a:ea typeface="新細明體" charset="-120"/>
                        </a:rPr>
                        <a:t>AVI (Audio Video Interleave)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dirty="0" smtClean="0">
                          <a:ln>
                            <a:noFill/>
                          </a:ln>
                          <a:solidFill>
                            <a:schemeClr val="tx1"/>
                          </a:solidFill>
                          <a:effectLst/>
                          <a:latin typeface="Cambria" pitchFamily="18" charset="0"/>
                          <a:ea typeface="新細明體" charset="-120"/>
                        </a:rPr>
                        <a:t>.</a:t>
                      </a:r>
                      <a:r>
                        <a:rPr kumimoji="0" lang="en-US" altLang="zh-TW" sz="1400" b="0" i="0" u="none" strike="noStrike" cap="none" normalizeH="0" baseline="0" dirty="0" err="1" smtClean="0">
                          <a:ln>
                            <a:noFill/>
                          </a:ln>
                          <a:solidFill>
                            <a:schemeClr val="tx1"/>
                          </a:solidFill>
                          <a:effectLst/>
                          <a:latin typeface="Cambria" pitchFamily="18" charset="0"/>
                          <a:ea typeface="新細明體" charset="-120"/>
                        </a:rPr>
                        <a:t>avi</a:t>
                      </a:r>
                      <a:endParaRPr kumimoji="0" lang="en-US" altLang="zh-TW" sz="1400" b="0" i="0" u="none" strike="noStrike" cap="none" normalizeH="0" baseline="0" dirty="0" smtClean="0">
                        <a:ln>
                          <a:noFill/>
                        </a:ln>
                        <a:solidFill>
                          <a:schemeClr val="tx1"/>
                        </a:solidFill>
                        <a:effectLst/>
                        <a:latin typeface="Cambria" pitchFamily="18" charset="0"/>
                        <a:ea typeface="新細明體"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smtClean="0">
                          <a:ln>
                            <a:noFill/>
                          </a:ln>
                          <a:solidFill>
                            <a:schemeClr val="tx1"/>
                          </a:solidFill>
                          <a:effectLst/>
                          <a:latin typeface="Cambria" pitchFamily="18" charset="0"/>
                          <a:ea typeface="新細明體" charset="-120"/>
                        </a:rPr>
                        <a:t>PC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smtClean="0">
                          <a:ln>
                            <a:noFill/>
                          </a:ln>
                          <a:solidFill>
                            <a:schemeClr val="tx1"/>
                          </a:solidFill>
                          <a:effectLst/>
                          <a:latin typeface="Cambria" pitchFamily="18" charset="0"/>
                          <a:ea typeface="新細明體" charset="-120"/>
                        </a:rPr>
                        <a:t>A common format for storing digital clips from video cameras; used for desktop video on PC platform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85738">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dirty="0" smtClean="0">
                          <a:ln>
                            <a:noFill/>
                          </a:ln>
                          <a:solidFill>
                            <a:schemeClr val="tx1"/>
                          </a:solidFill>
                          <a:effectLst/>
                          <a:latin typeface="Cambria" pitchFamily="18" charset="0"/>
                          <a:ea typeface="新細明體" charset="-120"/>
                        </a:rPr>
                        <a:t>QuickTime Movie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smtClean="0">
                          <a:ln>
                            <a:noFill/>
                          </a:ln>
                          <a:solidFill>
                            <a:schemeClr val="tx1"/>
                          </a:solidFill>
                          <a:effectLst/>
                          <a:latin typeface="Cambria" pitchFamily="18" charset="0"/>
                          <a:ea typeface="新細明體" charset="-120"/>
                        </a:rPr>
                        <a:t>.mov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smtClean="0">
                          <a:ln>
                            <a:noFill/>
                          </a:ln>
                          <a:solidFill>
                            <a:schemeClr val="tx1"/>
                          </a:solidFill>
                          <a:effectLst/>
                          <a:latin typeface="Cambria" pitchFamily="18" charset="0"/>
                          <a:ea typeface="新細明體" charset="-120"/>
                        </a:rPr>
                        <a:t>PC, Mac, Unix, Linux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smtClean="0">
                          <a:ln>
                            <a:noFill/>
                          </a:ln>
                          <a:solidFill>
                            <a:schemeClr val="tx1"/>
                          </a:solidFill>
                          <a:effectLst/>
                          <a:latin typeface="Cambria" pitchFamily="18" charset="0"/>
                          <a:ea typeface="新細明體" charset="-120"/>
                        </a:rPr>
                        <a:t>One of the most popular formats for desktop and streaming Web videos, requiring Apples Quicktime Movie Player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03213">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smtClean="0">
                          <a:ln>
                            <a:noFill/>
                          </a:ln>
                          <a:solidFill>
                            <a:schemeClr val="tx1"/>
                          </a:solidFill>
                          <a:effectLst/>
                          <a:latin typeface="Cambria" pitchFamily="18" charset="0"/>
                          <a:ea typeface="新細明體" charset="-120"/>
                        </a:rPr>
                        <a:t>MPEG (Moving Pictures Experts Group)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smtClean="0">
                          <a:ln>
                            <a:noFill/>
                          </a:ln>
                          <a:solidFill>
                            <a:schemeClr val="tx1"/>
                          </a:solidFill>
                          <a:effectLst/>
                          <a:latin typeface="Cambria" pitchFamily="18" charset="0"/>
                          <a:ea typeface="新細明體" charset="-120"/>
                        </a:rPr>
                        <a:t>.mpg or .mpeg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dirty="0" smtClean="0">
                          <a:ln>
                            <a:noFill/>
                          </a:ln>
                          <a:solidFill>
                            <a:schemeClr val="tx1"/>
                          </a:solidFill>
                          <a:effectLst/>
                          <a:latin typeface="Cambria" pitchFamily="18" charset="0"/>
                          <a:ea typeface="新細明體" charset="-120"/>
                        </a:rPr>
                        <a:t>PC, Mac, Unix, Linux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smtClean="0">
                          <a:ln>
                            <a:noFill/>
                          </a:ln>
                          <a:solidFill>
                            <a:schemeClr val="tx1"/>
                          </a:solidFill>
                          <a:effectLst/>
                          <a:latin typeface="Cambria" pitchFamily="18" charset="0"/>
                          <a:ea typeface="新細明體" charset="-120"/>
                        </a:rPr>
                        <a:t>Versions include MPEG1, MPEG2, and MPEG4; used for desktop video, PDA video, and streaming Web video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66725">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smtClean="0">
                          <a:ln>
                            <a:noFill/>
                          </a:ln>
                          <a:solidFill>
                            <a:schemeClr val="tx1"/>
                          </a:solidFill>
                          <a:effectLst/>
                          <a:latin typeface="Cambria" pitchFamily="18" charset="0"/>
                          <a:ea typeface="新細明體" charset="-120"/>
                        </a:rPr>
                        <a:t>RealMedia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smtClean="0">
                          <a:ln>
                            <a:noFill/>
                          </a:ln>
                          <a:solidFill>
                            <a:schemeClr val="tx1"/>
                          </a:solidFill>
                          <a:effectLst/>
                          <a:latin typeface="Cambria" pitchFamily="18" charset="0"/>
                          <a:ea typeface="新細明體" charset="-120"/>
                        </a:rPr>
                        <a:t>.rm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smtClean="0">
                          <a:ln>
                            <a:noFill/>
                          </a:ln>
                          <a:solidFill>
                            <a:schemeClr val="tx1"/>
                          </a:solidFill>
                          <a:effectLst/>
                          <a:latin typeface="Cambria" pitchFamily="18" charset="0"/>
                          <a:ea typeface="新細明體" charset="-120"/>
                        </a:rPr>
                        <a:t>PC, Mac, Unix, Linux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dirty="0" smtClean="0">
                          <a:ln>
                            <a:noFill/>
                          </a:ln>
                          <a:solidFill>
                            <a:schemeClr val="tx1"/>
                          </a:solidFill>
                          <a:effectLst/>
                          <a:latin typeface="Cambria" pitchFamily="18" charset="0"/>
                          <a:ea typeface="新細明體" charset="-120"/>
                        </a:rPr>
                        <a:t>Produced by </a:t>
                      </a:r>
                      <a:r>
                        <a:rPr kumimoji="0" lang="en-US" altLang="zh-TW" sz="1400" b="0" i="0" u="none" strike="noStrike" cap="none" normalizeH="0" baseline="0" dirty="0" err="1" smtClean="0">
                          <a:ln>
                            <a:noFill/>
                          </a:ln>
                          <a:solidFill>
                            <a:schemeClr val="tx1"/>
                          </a:solidFill>
                          <a:effectLst/>
                          <a:latin typeface="Cambria" pitchFamily="18" charset="0"/>
                          <a:ea typeface="新細明體" charset="-120"/>
                        </a:rPr>
                        <a:t>RealNetworks</a:t>
                      </a:r>
                      <a:r>
                        <a:rPr kumimoji="0" lang="en-US" altLang="zh-TW" sz="1400" b="0" i="0" u="none" strike="noStrike" cap="none" normalizeH="0" baseline="0" dirty="0" smtClean="0">
                          <a:ln>
                            <a:noFill/>
                          </a:ln>
                          <a:solidFill>
                            <a:schemeClr val="tx1"/>
                          </a:solidFill>
                          <a:effectLst/>
                          <a:latin typeface="Cambria" pitchFamily="18" charset="0"/>
                          <a:ea typeface="新細明體" charset="-120"/>
                        </a:rPr>
                        <a:t> company, a popular format for streaming Web videos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46125">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smtClean="0">
                          <a:ln>
                            <a:noFill/>
                          </a:ln>
                          <a:solidFill>
                            <a:schemeClr val="tx1"/>
                          </a:solidFill>
                          <a:effectLst/>
                          <a:latin typeface="Cambria" pitchFamily="18" charset="0"/>
                          <a:ea typeface="新細明體" charset="-120"/>
                        </a:rPr>
                        <a:t>WMV (Windows Media Video)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smtClean="0">
                          <a:ln>
                            <a:noFill/>
                          </a:ln>
                          <a:solidFill>
                            <a:schemeClr val="tx1"/>
                          </a:solidFill>
                          <a:effectLst/>
                          <a:latin typeface="Cambria" pitchFamily="18" charset="0"/>
                          <a:ea typeface="新細明體" charset="-120"/>
                        </a:rPr>
                        <a:t>.wmv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smtClean="0">
                          <a:ln>
                            <a:noFill/>
                          </a:ln>
                          <a:solidFill>
                            <a:schemeClr val="tx1"/>
                          </a:solidFill>
                          <a:effectLst/>
                          <a:latin typeface="Cambria" pitchFamily="18" charset="0"/>
                          <a:ea typeface="新細明體" charset="-120"/>
                        </a:rPr>
                        <a:t>PC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dirty="0" smtClean="0">
                          <a:ln>
                            <a:noFill/>
                          </a:ln>
                          <a:solidFill>
                            <a:schemeClr val="tx1"/>
                          </a:solidFill>
                          <a:effectLst/>
                          <a:latin typeface="Cambria" pitchFamily="18" charset="0"/>
                          <a:ea typeface="新細明體" charset="-120"/>
                        </a:rPr>
                        <a:t>Offers different compression options for high-quality videos; used for desktop video, PDA video, and streaming Web video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28663">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smtClean="0">
                          <a:ln>
                            <a:noFill/>
                          </a:ln>
                          <a:solidFill>
                            <a:schemeClr val="tx1"/>
                          </a:solidFill>
                          <a:effectLst/>
                          <a:latin typeface="Cambria" pitchFamily="18" charset="0"/>
                          <a:ea typeface="新細明體" charset="-120"/>
                        </a:rPr>
                        <a:t>VOB (Video Object)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smtClean="0">
                          <a:ln>
                            <a:noFill/>
                          </a:ln>
                          <a:solidFill>
                            <a:schemeClr val="tx1"/>
                          </a:solidFill>
                          <a:effectLst/>
                          <a:latin typeface="Cambria" pitchFamily="18" charset="0"/>
                          <a:ea typeface="新細明體" charset="-120"/>
                        </a:rPr>
                        <a:t>.vob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smtClean="0">
                          <a:ln>
                            <a:noFill/>
                          </a:ln>
                          <a:solidFill>
                            <a:schemeClr val="tx1"/>
                          </a:solidFill>
                          <a:effectLst/>
                          <a:latin typeface="Cambria" pitchFamily="18" charset="0"/>
                          <a:ea typeface="新細明體" charset="-120"/>
                        </a:rPr>
                        <a:t>Standalone DVD player, PC, Mac, Linux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dirty="0" smtClean="0">
                          <a:ln>
                            <a:noFill/>
                          </a:ln>
                          <a:solidFill>
                            <a:schemeClr val="tx1"/>
                          </a:solidFill>
                          <a:effectLst/>
                          <a:latin typeface="Cambria" pitchFamily="18" charset="0"/>
                          <a:ea typeface="新細明體" charset="-120"/>
                        </a:rPr>
                        <a:t>Industry-standard format for standalone DVD players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80975">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smtClean="0">
                          <a:ln>
                            <a:noFill/>
                          </a:ln>
                          <a:solidFill>
                            <a:schemeClr val="tx1"/>
                          </a:solidFill>
                          <a:effectLst/>
                          <a:latin typeface="Cambria" pitchFamily="18" charset="0"/>
                          <a:ea typeface="新細明體" charset="-120"/>
                        </a:rPr>
                        <a:t>Flash Video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dirty="0" smtClean="0">
                          <a:ln>
                            <a:noFill/>
                          </a:ln>
                          <a:solidFill>
                            <a:schemeClr val="tx1"/>
                          </a:solidFill>
                          <a:effectLst/>
                          <a:latin typeface="Cambria" pitchFamily="18" charset="0"/>
                          <a:ea typeface="新細明體" charset="-120"/>
                        </a:rPr>
                        <a:t>.</a:t>
                      </a:r>
                      <a:r>
                        <a:rPr kumimoji="0" lang="en-US" altLang="zh-TW" sz="1400" b="0" i="0" u="none" strike="noStrike" cap="none" normalizeH="0" baseline="0" dirty="0" err="1" smtClean="0">
                          <a:ln>
                            <a:noFill/>
                          </a:ln>
                          <a:solidFill>
                            <a:schemeClr val="tx1"/>
                          </a:solidFill>
                          <a:effectLst/>
                          <a:latin typeface="Cambria" pitchFamily="18" charset="0"/>
                          <a:ea typeface="新細明體" charset="-120"/>
                        </a:rPr>
                        <a:t>flv</a:t>
                      </a:r>
                      <a:r>
                        <a:rPr kumimoji="0" lang="en-US" altLang="zh-TW" sz="1400" b="0" i="0" u="none" strike="noStrike" cap="none" normalizeH="0" baseline="0" dirty="0" smtClean="0">
                          <a:ln>
                            <a:noFill/>
                          </a:ln>
                          <a:solidFill>
                            <a:schemeClr val="tx1"/>
                          </a:solidFill>
                          <a:effectLst/>
                          <a:latin typeface="Cambria" pitchFamily="18" charset="0"/>
                          <a:ea typeface="新細明體" charset="-120"/>
                        </a:rPr>
                        <a:t> or .</a:t>
                      </a:r>
                      <a:r>
                        <a:rPr kumimoji="0" lang="en-US" altLang="zh-TW" sz="1400" b="0" i="0" u="none" strike="noStrike" cap="none" normalizeH="0" baseline="0" dirty="0" err="1" smtClean="0">
                          <a:ln>
                            <a:noFill/>
                          </a:ln>
                          <a:solidFill>
                            <a:schemeClr val="tx1"/>
                          </a:solidFill>
                          <a:effectLst/>
                          <a:latin typeface="Cambria" pitchFamily="18" charset="0"/>
                          <a:ea typeface="新細明體" charset="-120"/>
                        </a:rPr>
                        <a:t>swf</a:t>
                      </a:r>
                      <a:endParaRPr kumimoji="0" lang="en-US" altLang="zh-TW" sz="1400" b="0" i="0" u="none" strike="noStrike" cap="none" normalizeH="0" baseline="0" dirty="0" smtClean="0">
                        <a:ln>
                          <a:noFill/>
                        </a:ln>
                        <a:solidFill>
                          <a:schemeClr val="tx1"/>
                        </a:solidFill>
                        <a:effectLst/>
                        <a:latin typeface="Cambria" pitchFamily="18" charset="0"/>
                        <a:ea typeface="新細明體"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smtClean="0">
                          <a:ln>
                            <a:noFill/>
                          </a:ln>
                          <a:solidFill>
                            <a:schemeClr val="tx1"/>
                          </a:solidFill>
                          <a:effectLst/>
                          <a:latin typeface="Cambria" pitchFamily="18" charset="0"/>
                          <a:ea typeface="新細明體" charset="-120"/>
                        </a:rPr>
                        <a:t>PC. Mac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pPr>
                      <a:r>
                        <a:rPr kumimoji="0" lang="en-US" altLang="zh-TW" sz="1400" b="0" i="0" u="none" strike="noStrike" cap="none" normalizeH="0" baseline="0" dirty="0" smtClean="0">
                          <a:ln>
                            <a:noFill/>
                          </a:ln>
                          <a:solidFill>
                            <a:schemeClr val="tx1"/>
                          </a:solidFill>
                          <a:effectLst/>
                          <a:latin typeface="Cambria" pitchFamily="18" charset="0"/>
                          <a:ea typeface="新細明體" charset="-120"/>
                        </a:rPr>
                        <a:t>Popular for Web-based video; requires Adobe Flash Player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9" name="Rectangle 18"/>
          <p:cNvSpPr>
            <a:spLocks noGrp="1" noChangeArrowheads="1"/>
          </p:cNvSpPr>
          <p:nvPr>
            <p:ph type="title"/>
          </p:nvPr>
        </p:nvSpPr>
        <p:spPr>
          <a:noFill/>
        </p:spPr>
        <p:txBody>
          <a:bodyPr/>
          <a:lstStyle/>
          <a:p>
            <a:pPr eaLnBrk="1" hangingPunct="1"/>
            <a:r>
              <a:rPr lang="en-US" altLang="zh-TW" smtClean="0">
                <a:ea typeface="新細明體" pitchFamily="18" charset="-120"/>
              </a:rPr>
              <a:t>Lesson Summary</a:t>
            </a:r>
          </a:p>
        </p:txBody>
      </p:sp>
      <p:sp>
        <p:nvSpPr>
          <p:cNvPr id="8" name="Content Placeholder 7"/>
          <p:cNvSpPr>
            <a:spLocks noGrp="1"/>
          </p:cNvSpPr>
          <p:nvPr>
            <p:ph idx="1"/>
          </p:nvPr>
        </p:nvSpPr>
        <p:spPr/>
        <p:txBody>
          <a:bodyPr/>
          <a:lstStyle/>
          <a:p>
            <a:r>
              <a:rPr lang="en-US" dirty="0" smtClean="0"/>
              <a:t>Music, voice and sound effects can all be recorded and digitally stored as waveform audio, where the amplitude of the sound waves are sampled at small intervals and stored as binary numbers.  Popular waveform audio file formats include WAV, MP3, RA, WMA and AAC</a:t>
            </a:r>
          </a:p>
          <a:p>
            <a:r>
              <a:rPr lang="en-US" dirty="0" smtClean="0"/>
              <a:t>Unlike waveform digital audio, MIDI music is artificially created and contains information about how the sound should be created. MIDI files usually has an extension of .mid.</a:t>
            </a:r>
          </a:p>
          <a:p>
            <a:r>
              <a:rPr lang="en-US" dirty="0" smtClean="0"/>
              <a:t>A bitmap image is composed of a grid of pixels, and the color of each pixel is stored as binary number. Popular bitmap file formats include BMP, TIFF, GIF, JPEG and PNG </a:t>
            </a:r>
          </a:p>
          <a:p>
            <a:r>
              <a:rPr lang="en-US" dirty="0" smtClean="0"/>
              <a:t>A vector image consists of a set of instructions for creating the picture.  Popular vector file formats include WMF, and SVG</a:t>
            </a:r>
          </a:p>
          <a:p>
            <a:endParaRPr lang="en-US" dirty="0"/>
          </a:p>
        </p:txBody>
      </p:sp>
      <p:sp>
        <p:nvSpPr>
          <p:cNvPr id="6" name="Slide Number Placeholder 4"/>
          <p:cNvSpPr>
            <a:spLocks noGrp="1"/>
          </p:cNvSpPr>
          <p:nvPr>
            <p:ph type="sldNum" sz="quarter" idx="11"/>
          </p:nvPr>
        </p:nvSpPr>
        <p:spPr/>
        <p:txBody>
          <a:bodyPr/>
          <a:lstStyle/>
          <a:p>
            <a:pPr>
              <a:defRPr/>
            </a:pPr>
            <a:fld id="{E545132A-156F-447A-A94C-CB018227F78D}" type="slidenum">
              <a:rPr lang="zh-TW" altLang="en-US"/>
              <a:pPr>
                <a:defRPr/>
              </a:pPr>
              <a:t>33</a:t>
            </a:fld>
            <a:r>
              <a:rPr lang="en-US" altLang="zh-TW"/>
              <a:t> </a:t>
            </a:r>
          </a:p>
        </p:txBody>
      </p:sp>
      <p:sp>
        <p:nvSpPr>
          <p:cNvPr id="7" name="Date Placeholder 3"/>
          <p:cNvSpPr>
            <a:spLocks noGrp="1"/>
          </p:cNvSpPr>
          <p:nvPr>
            <p:ph type="dt" sz="half" idx="2"/>
          </p:nvPr>
        </p:nvSpPr>
        <p:spPr/>
        <p:txBody>
          <a:bodyPr/>
          <a:lstStyle/>
          <a:p>
            <a:pPr>
              <a:defRPr/>
            </a:pPr>
            <a:r>
              <a:rPr lang="en-US" altLang="zh-TW" dirty="0"/>
              <a:t>    </a:t>
            </a:r>
            <a:r>
              <a:rPr lang="en-US" altLang="zh-TW" dirty="0" smtClean="0">
                <a:solidFill>
                  <a:srgbClr val="FF0066"/>
                </a:solidFill>
              </a:rPr>
              <a:t>Jean Wang / CS1102 </a:t>
            </a:r>
            <a:r>
              <a:rPr lang="en-US" altLang="zh-TW" dirty="0">
                <a:solidFill>
                  <a:srgbClr val="FF0066"/>
                </a:solidFill>
              </a:rPr>
              <a:t>- Lec07</a:t>
            </a:r>
            <a:endParaRPr lang="en-US" altLang="zh-TW" dirty="0">
              <a:solidFill>
                <a:schemeClr val="accent2"/>
              </a:solidFill>
            </a:endParaRPr>
          </a:p>
        </p:txBody>
      </p:sp>
      <p:sp>
        <p:nvSpPr>
          <p:cNvPr id="45060" name="Text Box 8"/>
          <p:cNvSpPr txBox="1">
            <a:spLocks noChangeArrowheads="1"/>
          </p:cNvSpPr>
          <p:nvPr/>
        </p:nvSpPr>
        <p:spPr bwMode="auto">
          <a:xfrm>
            <a:off x="8001000" y="5791200"/>
            <a:ext cx="533400" cy="366713"/>
          </a:xfrm>
          <a:prstGeom prst="rect">
            <a:avLst/>
          </a:prstGeom>
          <a:noFill/>
          <a:ln w="9525">
            <a:noFill/>
            <a:miter lim="800000"/>
            <a:headEnd/>
            <a:tailEnd/>
          </a:ln>
        </p:spPr>
        <p:txBody>
          <a:bodyPr>
            <a:spAutoFit/>
          </a:bodyPr>
          <a:lstStyle/>
          <a:p>
            <a:pPr>
              <a:spcBef>
                <a:spcPct val="50000"/>
              </a:spcBef>
            </a:pPr>
            <a:endParaRPr lang="zh-TW" altLang="en-US" sz="1800">
              <a:latin typeface="Arial" charset="0"/>
              <a:ea typeface="新細明體" pitchFamily="18" charset="-120"/>
            </a:endParaRPr>
          </a:p>
        </p:txBody>
      </p:sp>
    </p:spTree>
  </p:cSld>
  <p:clrMapOvr>
    <a:masterClrMapping/>
  </p:clrMapOvr>
  <p:transition>
    <p:zoom/>
    <p:sndAc>
      <p:stSnd>
        <p:snd r:embed="rId3" name="drumroll.wav"/>
      </p:stSnd>
    </p:sndAc>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E95055F9-AEC3-4624-BA08-D41BAFFF2043}" type="slidenum">
              <a:rPr lang="zh-TW" altLang="en-US"/>
              <a:pPr>
                <a:defRPr/>
              </a:pPr>
              <a:t>34</a:t>
            </a:fld>
            <a:r>
              <a:rPr lang="en-US" altLang="zh-TW"/>
              <a:t> </a:t>
            </a:r>
          </a:p>
        </p:txBody>
      </p:sp>
      <p:sp>
        <p:nvSpPr>
          <p:cNvPr id="46083" name="Rectangle 2"/>
          <p:cNvSpPr>
            <a:spLocks noGrp="1" noChangeArrowheads="1"/>
          </p:cNvSpPr>
          <p:nvPr>
            <p:ph type="title"/>
          </p:nvPr>
        </p:nvSpPr>
        <p:spPr/>
        <p:txBody>
          <a:bodyPr/>
          <a:lstStyle/>
          <a:p>
            <a:pPr eaLnBrk="1" hangingPunct="1"/>
            <a:r>
              <a:rPr lang="en-US" altLang="zh-TW" smtClean="0">
                <a:ea typeface="新細明體" pitchFamily="18" charset="-120"/>
              </a:rPr>
              <a:t>Lesson Summary (continued)</a:t>
            </a:r>
          </a:p>
        </p:txBody>
      </p:sp>
      <p:sp>
        <p:nvSpPr>
          <p:cNvPr id="46084" name="Rectangle 3"/>
          <p:cNvSpPr>
            <a:spLocks noGrp="1" noChangeArrowheads="1"/>
          </p:cNvSpPr>
          <p:nvPr>
            <p:ph type="body" idx="1"/>
          </p:nvPr>
        </p:nvSpPr>
        <p:spPr>
          <a:xfrm>
            <a:off x="685800" y="1412776"/>
            <a:ext cx="7772400" cy="4968552"/>
          </a:xfrm>
        </p:spPr>
        <p:txBody>
          <a:bodyPr/>
          <a:lstStyle/>
          <a:p>
            <a:pPr eaLnBrk="1" hangingPunct="1"/>
            <a:r>
              <a:rPr lang="en-US" dirty="0" smtClean="0"/>
              <a:t>Like vector images, 3D graphics are also stored as a set of instructions</a:t>
            </a:r>
            <a:endParaRPr lang="en-US" altLang="zh-TW" dirty="0" smtClean="0">
              <a:ea typeface="新細明體" pitchFamily="18" charset="-120"/>
            </a:endParaRPr>
          </a:p>
          <a:p>
            <a:pPr eaLnBrk="1" hangingPunct="1"/>
            <a:r>
              <a:rPr lang="en-US" altLang="zh-TW" dirty="0" smtClean="0">
                <a:ea typeface="新細明體" pitchFamily="18" charset="-120"/>
              </a:rPr>
              <a:t>A video is composed of a series of still images, each of which is called a frame. Popular video file formats include AVI, MOV, MPEG, RM, WMA, VOB, FLV and SWF.  </a:t>
            </a:r>
          </a:p>
          <a:p>
            <a:pPr eaLnBrk="1" hangingPunct="1"/>
            <a:r>
              <a:rPr lang="en-US" altLang="zh-TW" dirty="0" smtClean="0">
                <a:ea typeface="新細明體" pitchFamily="18" charset="-120"/>
              </a:rPr>
              <a:t>Videos can be transferred and played on the Web using streaming technique. The idea is to transfer the first segment of a video, begin to play it and then continue to transfer additional segments. </a:t>
            </a:r>
          </a:p>
          <a:p>
            <a:pPr eaLnBrk="1" hangingPunct="1"/>
            <a:r>
              <a:rPr lang="en-US" altLang="zh-TW" dirty="0" smtClean="0">
                <a:ea typeface="新細明體" pitchFamily="18" charset="-120"/>
              </a:rPr>
              <a:t>Data compression is the general term used to describe the process of compacting original data so that it requires less storage space.</a:t>
            </a:r>
          </a:p>
          <a:p>
            <a:pPr lvl="1" eaLnBrk="1" hangingPunct="1"/>
            <a:r>
              <a:rPr lang="en-US" altLang="zh-TW" dirty="0" smtClean="0">
                <a:ea typeface="新細明體" pitchFamily="18" charset="-120"/>
              </a:rPr>
              <a:t>Compression algorithms are design to compress text files, audio, image, and video</a:t>
            </a:r>
          </a:p>
          <a:p>
            <a:pPr lvl="1" eaLnBrk="1" hangingPunct="1"/>
            <a:r>
              <a:rPr lang="en-US" altLang="zh-TW" dirty="0" smtClean="0">
                <a:ea typeface="新細明體" pitchFamily="18" charset="-120"/>
              </a:rPr>
              <a:t>To measure the data reduction produced by a compression algorithm, compress ratio and bit rate are used.</a:t>
            </a:r>
          </a:p>
          <a:p>
            <a:pPr lvl="1" eaLnBrk="1" hangingPunct="1"/>
            <a:r>
              <a:rPr lang="en-US" altLang="zh-TW" dirty="0" smtClean="0">
                <a:ea typeface="新細明體" pitchFamily="18" charset="-120"/>
              </a:rPr>
              <a:t>Compression can be either lossless or </a:t>
            </a:r>
            <a:r>
              <a:rPr lang="en-US" altLang="zh-TW" dirty="0" err="1" smtClean="0">
                <a:ea typeface="新細明體" pitchFamily="18" charset="-120"/>
              </a:rPr>
              <a:t>lossy</a:t>
            </a:r>
            <a:endParaRPr lang="en-US" altLang="zh-TW" dirty="0" smtClean="0">
              <a:ea typeface="新細明體" pitchFamily="18" charset="-120"/>
            </a:endParaRPr>
          </a:p>
          <a:p>
            <a:pPr eaLnBrk="1" hangingPunct="1"/>
            <a:endParaRPr lang="en-US" altLang="zh-TW" sz="1800" dirty="0" smtClean="0">
              <a:ea typeface="新細明體" pitchFamily="18" charset="-120"/>
            </a:endParaRPr>
          </a:p>
        </p:txBody>
      </p:sp>
      <p:sp>
        <p:nvSpPr>
          <p:cNvPr id="6" name="Date Placeholder 3"/>
          <p:cNvSpPr>
            <a:spLocks noGrp="1"/>
          </p:cNvSpPr>
          <p:nvPr>
            <p:ph type="dt" sz="quarter" idx="2"/>
          </p:nvPr>
        </p:nvSpPr>
        <p:spPr>
          <a:xfrm>
            <a:off x="829320" y="6248400"/>
            <a:ext cx="3022600" cy="457200"/>
          </a:xfrm>
        </p:spPr>
        <p:txBody>
          <a:bodyPr/>
          <a:lstStyle/>
          <a:p>
            <a:pPr>
              <a:defRPr/>
            </a:pPr>
            <a:r>
              <a:rPr lang="en-US" altLang="zh-TW" dirty="0"/>
              <a:t>    </a:t>
            </a:r>
            <a:r>
              <a:rPr lang="en-US" altLang="zh-TW" dirty="0" smtClean="0">
                <a:solidFill>
                  <a:srgbClr val="FF0066"/>
                </a:solidFill>
              </a:rPr>
              <a:t>Jean Wang / CS1102 </a:t>
            </a:r>
            <a:r>
              <a:rPr lang="en-US" altLang="zh-TW" dirty="0">
                <a:solidFill>
                  <a:srgbClr val="FF0066"/>
                </a:solidFill>
              </a:rPr>
              <a:t>- Lec07</a:t>
            </a:r>
            <a:endParaRPr lang="en-US" altLang="zh-TW" dirty="0">
              <a:solidFill>
                <a:schemeClr val="accent2"/>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B595E188-B1CD-4E97-AF8D-8A4177159119}" type="slidenum">
              <a:rPr lang="zh-TW" altLang="en-US"/>
              <a:pPr>
                <a:defRPr/>
              </a:pPr>
              <a:t>35</a:t>
            </a:fld>
            <a:r>
              <a:rPr lang="en-US" altLang="zh-TW"/>
              <a:t> </a:t>
            </a:r>
          </a:p>
        </p:txBody>
      </p:sp>
      <p:sp>
        <p:nvSpPr>
          <p:cNvPr id="47107" name="Rectangle 2"/>
          <p:cNvSpPr>
            <a:spLocks noGrp="1" noChangeArrowheads="1"/>
          </p:cNvSpPr>
          <p:nvPr>
            <p:ph type="title"/>
          </p:nvPr>
        </p:nvSpPr>
        <p:spPr>
          <a:xfrm>
            <a:off x="685800" y="115888"/>
            <a:ext cx="7772400" cy="1143000"/>
          </a:xfrm>
        </p:spPr>
        <p:txBody>
          <a:bodyPr/>
          <a:lstStyle/>
          <a:p>
            <a:pPr eaLnBrk="1" hangingPunct="1"/>
            <a:r>
              <a:rPr lang="en-US" altLang="zh-TW" dirty="0" smtClean="0">
                <a:ea typeface="新細明體" pitchFamily="18" charset="-120"/>
              </a:rPr>
              <a:t>Reference</a:t>
            </a:r>
          </a:p>
        </p:txBody>
      </p:sp>
      <p:sp>
        <p:nvSpPr>
          <p:cNvPr id="47108" name="Rectangle 5"/>
          <p:cNvSpPr>
            <a:spLocks noChangeArrowheads="1"/>
          </p:cNvSpPr>
          <p:nvPr/>
        </p:nvSpPr>
        <p:spPr bwMode="auto">
          <a:xfrm>
            <a:off x="539750" y="1196975"/>
            <a:ext cx="8280400" cy="5184775"/>
          </a:xfrm>
          <a:prstGeom prst="rect">
            <a:avLst/>
          </a:prstGeom>
          <a:noFill/>
          <a:ln w="9525">
            <a:noFill/>
            <a:miter lim="800000"/>
            <a:headEnd/>
            <a:tailEnd/>
          </a:ln>
        </p:spPr>
        <p:txBody>
          <a:bodyPr/>
          <a:lstStyle/>
          <a:p>
            <a:pPr marL="457200" indent="-457200" algn="just">
              <a:spcBef>
                <a:spcPct val="50000"/>
              </a:spcBef>
              <a:buFont typeface="Wingdings" pitchFamily="2" charset="2"/>
              <a:buNone/>
            </a:pPr>
            <a:r>
              <a:rPr lang="en-US" altLang="zh-TW" sz="2000" dirty="0">
                <a:latin typeface="Cambria" pitchFamily="18" charset="0"/>
                <a:ea typeface="新細明體" pitchFamily="18" charset="-120"/>
              </a:rPr>
              <a:t>[1] Wikipedia – Audio data compression</a:t>
            </a:r>
          </a:p>
          <a:p>
            <a:pPr marL="838200" lvl="1" indent="-381000" algn="just">
              <a:spcBef>
                <a:spcPct val="20000"/>
              </a:spcBef>
              <a:buFont typeface="Wingdings" pitchFamily="2" charset="2"/>
              <a:buChar char="²"/>
            </a:pPr>
            <a:r>
              <a:rPr lang="en-US" altLang="zh-TW" sz="1800" dirty="0">
                <a:latin typeface="Cambria" pitchFamily="18" charset="0"/>
                <a:ea typeface="新細明體" pitchFamily="18" charset="-120"/>
                <a:hlinkClick r:id="rId3"/>
              </a:rPr>
              <a:t>http://en.wikipedia.org/wiki/Audio_data_compression</a:t>
            </a:r>
            <a:endParaRPr lang="en-US" altLang="zh-TW" sz="1800" dirty="0">
              <a:latin typeface="Cambria" pitchFamily="18" charset="0"/>
              <a:ea typeface="新細明體" pitchFamily="18" charset="-120"/>
            </a:endParaRPr>
          </a:p>
          <a:p>
            <a:pPr marL="457200" indent="-457200" algn="just">
              <a:spcBef>
                <a:spcPct val="50000"/>
              </a:spcBef>
              <a:buFont typeface="Wingdings" pitchFamily="2" charset="2"/>
              <a:buNone/>
            </a:pPr>
            <a:r>
              <a:rPr lang="en-US" altLang="zh-TW" sz="2000" dirty="0">
                <a:latin typeface="Cambria" pitchFamily="18" charset="0"/>
                <a:ea typeface="新細明體" pitchFamily="18" charset="-120"/>
              </a:rPr>
              <a:t>[2] </a:t>
            </a:r>
            <a:r>
              <a:rPr lang="en-US" altLang="zh-TW" sz="2000" dirty="0" err="1">
                <a:latin typeface="Cambria" pitchFamily="18" charset="0"/>
                <a:ea typeface="新細明體" pitchFamily="18" charset="-120"/>
              </a:rPr>
              <a:t>HowStuffWorks</a:t>
            </a:r>
            <a:r>
              <a:rPr lang="en-US" altLang="zh-TW" sz="2000" dirty="0">
                <a:latin typeface="Cambria" pitchFamily="18" charset="0"/>
                <a:ea typeface="新細明體" pitchFamily="18" charset="-120"/>
              </a:rPr>
              <a:t> – How MP3 Files Work? </a:t>
            </a:r>
          </a:p>
          <a:p>
            <a:pPr marL="838200" lvl="1" indent="-381000" algn="just">
              <a:spcBef>
                <a:spcPct val="20000"/>
              </a:spcBef>
              <a:buFont typeface="Wingdings" pitchFamily="2" charset="2"/>
              <a:buChar char="²"/>
            </a:pPr>
            <a:r>
              <a:rPr lang="en-US" altLang="zh-TW" sz="1800" dirty="0">
                <a:latin typeface="Cambria" pitchFamily="18" charset="0"/>
                <a:ea typeface="新細明體" pitchFamily="18" charset="-120"/>
                <a:hlinkClick r:id="rId4"/>
              </a:rPr>
              <a:t>http://computer.howstuffworks.com/mp3.htm</a:t>
            </a:r>
            <a:endParaRPr lang="en-US" altLang="zh-TW" sz="1600" dirty="0">
              <a:latin typeface="Cambria" pitchFamily="18" charset="0"/>
              <a:ea typeface="新細明體" pitchFamily="18" charset="-120"/>
            </a:endParaRPr>
          </a:p>
          <a:p>
            <a:pPr marL="457200" indent="-457200" algn="just">
              <a:spcBef>
                <a:spcPct val="50000"/>
              </a:spcBef>
              <a:buFont typeface="Wingdings" pitchFamily="2" charset="2"/>
              <a:buNone/>
            </a:pPr>
            <a:r>
              <a:rPr lang="en-US" altLang="zh-TW" sz="2000" dirty="0">
                <a:latin typeface="Cambria" pitchFamily="18" charset="0"/>
                <a:ea typeface="新細明體" pitchFamily="18" charset="-120"/>
              </a:rPr>
              <a:t>[3] Wikipedia – Windows bitmap</a:t>
            </a:r>
          </a:p>
          <a:p>
            <a:pPr marL="838200" lvl="1" indent="-381000" algn="just">
              <a:spcBef>
                <a:spcPct val="20000"/>
              </a:spcBef>
              <a:buFont typeface="Wingdings" pitchFamily="2" charset="2"/>
              <a:buChar char="²"/>
            </a:pPr>
            <a:r>
              <a:rPr lang="en-US" altLang="zh-TW" sz="1800" dirty="0">
                <a:latin typeface="Cambria" pitchFamily="18" charset="0"/>
                <a:ea typeface="新細明體" pitchFamily="18" charset="-120"/>
                <a:hlinkClick r:id="rId5"/>
              </a:rPr>
              <a:t>http://en.wikipedia.org/wiki/Windows_bitmap</a:t>
            </a:r>
            <a:endParaRPr lang="en-US" altLang="zh-TW" sz="1800" dirty="0">
              <a:latin typeface="Cambria" pitchFamily="18" charset="0"/>
              <a:ea typeface="新細明體" pitchFamily="18" charset="-120"/>
            </a:endParaRPr>
          </a:p>
          <a:p>
            <a:pPr marL="457200" indent="-457200" algn="just">
              <a:spcBef>
                <a:spcPct val="50000"/>
              </a:spcBef>
              <a:buFont typeface="Wingdings" pitchFamily="2" charset="2"/>
              <a:buNone/>
            </a:pPr>
            <a:r>
              <a:rPr lang="en-US" altLang="zh-TW" sz="2000" dirty="0">
                <a:latin typeface="Cambria" pitchFamily="18" charset="0"/>
                <a:ea typeface="新細明體" pitchFamily="18" charset="-120"/>
              </a:rPr>
              <a:t>[4] Understanding image file formats – by  Bryan Chamberlain </a:t>
            </a:r>
          </a:p>
          <a:p>
            <a:pPr marL="838200" lvl="1" indent="-381000" algn="just">
              <a:spcBef>
                <a:spcPct val="20000"/>
              </a:spcBef>
              <a:buFont typeface="Wingdings" pitchFamily="2" charset="2"/>
              <a:buChar char="²"/>
            </a:pPr>
            <a:r>
              <a:rPr lang="en-US" altLang="zh-TW" sz="1800" dirty="0">
                <a:latin typeface="Cambria" pitchFamily="18" charset="0"/>
                <a:ea typeface="新細明體" pitchFamily="18" charset="-120"/>
                <a:hlinkClick r:id="rId6"/>
              </a:rPr>
              <a:t>http://amath.colorado.edu/computing/graphics/understand_fmts.html</a:t>
            </a:r>
            <a:endParaRPr lang="en-US" altLang="zh-TW" sz="1800" dirty="0">
              <a:latin typeface="Cambria" pitchFamily="18" charset="0"/>
              <a:ea typeface="新細明體" pitchFamily="18" charset="-120"/>
            </a:endParaRPr>
          </a:p>
          <a:p>
            <a:pPr marL="457200" indent="-457200" algn="just">
              <a:spcBef>
                <a:spcPct val="50000"/>
              </a:spcBef>
              <a:buFont typeface="Wingdings" pitchFamily="2" charset="2"/>
              <a:buNone/>
            </a:pPr>
            <a:r>
              <a:rPr lang="en-US" altLang="zh-TW" sz="2000" dirty="0">
                <a:latin typeface="Cambria" pitchFamily="18" charset="0"/>
                <a:ea typeface="新細明體" pitchFamily="18" charset="-120"/>
              </a:rPr>
              <a:t>[5] W3C - SVG Talk</a:t>
            </a:r>
          </a:p>
          <a:p>
            <a:pPr marL="838200" lvl="1" indent="-381000" algn="just">
              <a:spcBef>
                <a:spcPct val="20000"/>
              </a:spcBef>
              <a:buFont typeface="Wingdings" pitchFamily="2" charset="2"/>
              <a:buChar char="²"/>
            </a:pPr>
            <a:r>
              <a:rPr lang="en-US" altLang="zh-TW" sz="1800" dirty="0">
                <a:latin typeface="Cambria" pitchFamily="18" charset="0"/>
                <a:ea typeface="新細明體" pitchFamily="18" charset="-120"/>
                <a:hlinkClick r:id="rId7"/>
              </a:rPr>
              <a:t>http://www.w3.org/2002/Talks/SVG-HongKong-IH/3.html</a:t>
            </a:r>
            <a:endParaRPr lang="en-US" altLang="zh-TW" sz="1800" dirty="0">
              <a:latin typeface="Cambria" pitchFamily="18" charset="0"/>
              <a:ea typeface="新細明體" pitchFamily="18" charset="-120"/>
            </a:endParaRPr>
          </a:p>
          <a:p>
            <a:pPr marL="457200" indent="-457200" algn="just">
              <a:spcBef>
                <a:spcPct val="50000"/>
              </a:spcBef>
              <a:buFont typeface="Wingdings" pitchFamily="2" charset="2"/>
              <a:buNone/>
            </a:pPr>
            <a:r>
              <a:rPr lang="en-US" altLang="zh-TW" sz="2000" dirty="0">
                <a:latin typeface="Cambria" pitchFamily="18" charset="0"/>
                <a:ea typeface="新細明體" pitchFamily="18" charset="-120"/>
              </a:rPr>
              <a:t>[6] Wikipedia - Digital video</a:t>
            </a:r>
          </a:p>
          <a:p>
            <a:pPr marL="838200" lvl="1" indent="-381000" algn="just">
              <a:spcBef>
                <a:spcPct val="20000"/>
              </a:spcBef>
              <a:buFont typeface="Wingdings" pitchFamily="2" charset="2"/>
              <a:buChar char="²"/>
            </a:pPr>
            <a:r>
              <a:rPr lang="en-US" altLang="zh-TW" sz="1800" dirty="0">
                <a:latin typeface="Cambria" pitchFamily="18" charset="0"/>
                <a:ea typeface="新細明體" pitchFamily="18" charset="-120"/>
                <a:hlinkClick r:id="rId8"/>
              </a:rPr>
              <a:t>http://en.wikipedia.org/wiki/Digital_video</a:t>
            </a:r>
            <a:endParaRPr lang="en-US" altLang="zh-TW" sz="2000" dirty="0">
              <a:latin typeface="Cambria" pitchFamily="18" charset="0"/>
              <a:ea typeface="新細明體" pitchFamily="18" charset="-120"/>
            </a:endParaRPr>
          </a:p>
        </p:txBody>
      </p:sp>
      <p:sp>
        <p:nvSpPr>
          <p:cNvPr id="6" name="Date Placeholder 3"/>
          <p:cNvSpPr>
            <a:spLocks noGrp="1"/>
          </p:cNvSpPr>
          <p:nvPr>
            <p:ph type="dt" sz="quarter" idx="2"/>
          </p:nvPr>
        </p:nvSpPr>
        <p:spPr>
          <a:xfrm>
            <a:off x="829320" y="6248400"/>
            <a:ext cx="3022600" cy="457200"/>
          </a:xfrm>
        </p:spPr>
        <p:txBody>
          <a:bodyPr/>
          <a:lstStyle/>
          <a:p>
            <a:pPr>
              <a:defRPr/>
            </a:pPr>
            <a:r>
              <a:rPr lang="en-US" altLang="zh-TW" dirty="0"/>
              <a:t>    </a:t>
            </a:r>
            <a:r>
              <a:rPr lang="en-US" altLang="zh-TW" dirty="0" smtClean="0">
                <a:solidFill>
                  <a:srgbClr val="FF0066"/>
                </a:solidFill>
              </a:rPr>
              <a:t>Jean Wang / CS1102 </a:t>
            </a:r>
            <a:r>
              <a:rPr lang="en-US" altLang="zh-TW" dirty="0">
                <a:solidFill>
                  <a:srgbClr val="FF0066"/>
                </a:solidFill>
              </a:rPr>
              <a:t>- Lec07</a:t>
            </a:r>
            <a:endParaRPr lang="en-US" altLang="zh-TW" dirty="0">
              <a:solidFill>
                <a:schemeClr val="accent2"/>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C5EBE5EC-C872-4C2D-A3E7-2C687C772A0F}" type="slidenum">
              <a:rPr lang="zh-TW" altLang="en-US"/>
              <a:pPr>
                <a:defRPr/>
              </a:pPr>
              <a:t>36</a:t>
            </a:fld>
            <a:r>
              <a:rPr lang="en-US" altLang="zh-TW"/>
              <a:t> </a:t>
            </a:r>
          </a:p>
        </p:txBody>
      </p:sp>
      <p:sp>
        <p:nvSpPr>
          <p:cNvPr id="16387" name="Rectangle 4"/>
          <p:cNvSpPr>
            <a:spLocks noChangeArrowheads="1"/>
          </p:cNvSpPr>
          <p:nvPr/>
        </p:nvSpPr>
        <p:spPr bwMode="auto">
          <a:xfrm>
            <a:off x="827088" y="333375"/>
            <a:ext cx="7772400" cy="1143000"/>
          </a:xfrm>
          <a:prstGeom prst="rect">
            <a:avLst/>
          </a:prstGeom>
          <a:solidFill>
            <a:srgbClr val="FFFF66"/>
          </a:solidFill>
          <a:ln w="9525">
            <a:solidFill>
              <a:srgbClr val="FFFF99"/>
            </a:solidFill>
            <a:miter lim="800000"/>
            <a:headEnd/>
            <a:tailEnd/>
          </a:ln>
        </p:spPr>
        <p:txBody>
          <a:bodyPr anchor="ctr"/>
          <a:lstStyle/>
          <a:p>
            <a:r>
              <a:rPr lang="en-US" altLang="zh-TW" sz="3600" b="1" dirty="0">
                <a:solidFill>
                  <a:srgbClr val="660099"/>
                </a:solidFill>
                <a:latin typeface="Cambria" pitchFamily="18" charset="0"/>
                <a:ea typeface="新細明體" pitchFamily="18" charset="-120"/>
              </a:rPr>
              <a:t>For you to explore after class</a:t>
            </a:r>
          </a:p>
        </p:txBody>
      </p:sp>
      <p:sp>
        <p:nvSpPr>
          <p:cNvPr id="16388" name="Rectangle 5"/>
          <p:cNvSpPr>
            <a:spLocks noChangeArrowheads="1"/>
          </p:cNvSpPr>
          <p:nvPr/>
        </p:nvSpPr>
        <p:spPr bwMode="auto">
          <a:xfrm>
            <a:off x="827088" y="1628775"/>
            <a:ext cx="7772400" cy="4681538"/>
          </a:xfrm>
          <a:prstGeom prst="rect">
            <a:avLst/>
          </a:prstGeom>
          <a:noFill/>
          <a:ln w="9525">
            <a:noFill/>
            <a:miter lim="800000"/>
            <a:headEnd/>
            <a:tailEnd/>
          </a:ln>
        </p:spPr>
        <p:txBody>
          <a:bodyPr/>
          <a:lstStyle/>
          <a:p>
            <a:pPr marL="342900" indent="-342900">
              <a:spcBef>
                <a:spcPct val="50000"/>
              </a:spcBef>
              <a:buFont typeface="Wingdings" pitchFamily="2" charset="2"/>
              <a:buChar char="Ø"/>
            </a:pPr>
            <a:r>
              <a:rPr lang="en-US" altLang="zh-TW" sz="1800" i="1" dirty="0">
                <a:solidFill>
                  <a:srgbClr val="660099"/>
                </a:solidFill>
                <a:latin typeface="Cambria" pitchFamily="18" charset="0"/>
                <a:ea typeface="新細明體" pitchFamily="18" charset="-120"/>
              </a:rPr>
              <a:t>Lec07-Q1:</a:t>
            </a:r>
            <a:r>
              <a:rPr lang="en-US" altLang="zh-TW" sz="2000" dirty="0">
                <a:latin typeface="Cambria" pitchFamily="18" charset="0"/>
                <a:ea typeface="新細明體" pitchFamily="18" charset="-120"/>
              </a:rPr>
              <a:t> </a:t>
            </a:r>
            <a:r>
              <a:rPr lang="en-US" altLang="zh-TW" sz="2000" u="sng" dirty="0">
                <a:latin typeface="Cambria" pitchFamily="18" charset="0"/>
                <a:ea typeface="新細明體" pitchFamily="18" charset="-120"/>
              </a:rPr>
              <a:t>what is the compression ratio</a:t>
            </a:r>
            <a:r>
              <a:rPr lang="en-US" altLang="zh-TW" sz="2000" dirty="0">
                <a:latin typeface="Cambria" pitchFamily="18" charset="0"/>
                <a:ea typeface="新細明體" pitchFamily="18" charset="-120"/>
              </a:rPr>
              <a:t> when compressing a stereo CD song into the MP3 format with 128 </a:t>
            </a:r>
            <a:r>
              <a:rPr lang="en-US" altLang="zh-TW" sz="2000" dirty="0" err="1">
                <a:latin typeface="Cambria" pitchFamily="18" charset="0"/>
                <a:ea typeface="新細明體" pitchFamily="18" charset="-120"/>
              </a:rPr>
              <a:t>kbit</a:t>
            </a:r>
            <a:r>
              <a:rPr lang="en-US" altLang="zh-TW" sz="2000" dirty="0">
                <a:latin typeface="Cambria" pitchFamily="18" charset="0"/>
                <a:ea typeface="新細明體" pitchFamily="18" charset="-120"/>
              </a:rPr>
              <a:t>/s bit rate? (assuming 1k=10</a:t>
            </a:r>
            <a:r>
              <a:rPr lang="en-US" altLang="zh-TW" sz="2000" baseline="30000" dirty="0">
                <a:latin typeface="Cambria" pitchFamily="18" charset="0"/>
                <a:ea typeface="新細明體" pitchFamily="18" charset="-120"/>
              </a:rPr>
              <a:t>3</a:t>
            </a:r>
            <a:r>
              <a:rPr lang="en-US" altLang="zh-TW" sz="2000" dirty="0">
                <a:latin typeface="Cambria" pitchFamily="18" charset="0"/>
                <a:ea typeface="新細明體" pitchFamily="18" charset="-120"/>
              </a:rPr>
              <a:t>)</a:t>
            </a:r>
          </a:p>
          <a:p>
            <a:pPr marL="342900" indent="-342900">
              <a:spcBef>
                <a:spcPct val="50000"/>
              </a:spcBef>
              <a:buFont typeface="Wingdings" pitchFamily="2" charset="2"/>
              <a:buChar char="Ø"/>
            </a:pPr>
            <a:endParaRPr lang="en-US" altLang="zh-TW" sz="800" dirty="0">
              <a:latin typeface="Cambria" pitchFamily="18" charset="0"/>
              <a:ea typeface="新細明體" pitchFamily="18" charset="-120"/>
            </a:endParaRPr>
          </a:p>
          <a:p>
            <a:pPr marL="342900" indent="-342900">
              <a:spcBef>
                <a:spcPct val="50000"/>
              </a:spcBef>
              <a:buFont typeface="Wingdings" pitchFamily="2" charset="2"/>
              <a:buChar char="Ø"/>
            </a:pPr>
            <a:r>
              <a:rPr lang="en-US" altLang="zh-TW" sz="1800" i="1" dirty="0">
                <a:solidFill>
                  <a:srgbClr val="660099"/>
                </a:solidFill>
                <a:latin typeface="Cambria" pitchFamily="18" charset="0"/>
                <a:ea typeface="新細明體" pitchFamily="18" charset="-120"/>
              </a:rPr>
              <a:t>Lec07-Q2: </a:t>
            </a:r>
            <a:r>
              <a:rPr lang="en-US" altLang="zh-TW" sz="2000" dirty="0">
                <a:latin typeface="Cambria" pitchFamily="18" charset="0"/>
                <a:ea typeface="新細明體" pitchFamily="18" charset="-120"/>
              </a:rPr>
              <a:t>similar to audio, uncompressed video data need a large amount of storage space.  </a:t>
            </a:r>
            <a:r>
              <a:rPr lang="en-US" altLang="zh-TW" sz="1800" dirty="0">
                <a:latin typeface="Cambria" pitchFamily="18" charset="0"/>
                <a:ea typeface="新細明體" pitchFamily="18" charset="-120"/>
              </a:rPr>
              <a:t>F</a:t>
            </a:r>
            <a:r>
              <a:rPr lang="en-US" altLang="zh-TW" sz="2000" dirty="0">
                <a:latin typeface="Cambria" pitchFamily="18" charset="0"/>
                <a:ea typeface="新細明體" pitchFamily="18" charset="-120"/>
              </a:rPr>
              <a:t>or a 30 seconds clip in PAL DVD format with stereo sound in a sample rate of 48 kHz, </a:t>
            </a:r>
            <a:r>
              <a:rPr lang="en-US" altLang="zh-TW" sz="2000" u="sng" dirty="0">
                <a:latin typeface="Cambria" pitchFamily="18" charset="0"/>
                <a:ea typeface="新細明體" pitchFamily="18" charset="-120"/>
              </a:rPr>
              <a:t>how many bytes are needed</a:t>
            </a:r>
            <a:r>
              <a:rPr lang="en-US" altLang="zh-TW" sz="2000" dirty="0">
                <a:latin typeface="Cambria" pitchFamily="18" charset="0"/>
                <a:ea typeface="新細明體" pitchFamily="18" charset="-120"/>
              </a:rPr>
              <a:t>? (assuming 1k=10</a:t>
            </a:r>
            <a:r>
              <a:rPr lang="en-US" altLang="zh-TW" sz="2000" baseline="30000" dirty="0">
                <a:latin typeface="Cambria" pitchFamily="18" charset="0"/>
                <a:ea typeface="新細明體" pitchFamily="18" charset="-120"/>
              </a:rPr>
              <a:t>3</a:t>
            </a:r>
            <a:r>
              <a:rPr lang="en-US" altLang="zh-TW" sz="2000" dirty="0">
                <a:latin typeface="Cambria" pitchFamily="18" charset="0"/>
                <a:ea typeface="新細明體" pitchFamily="18" charset="-120"/>
              </a:rPr>
              <a:t>)</a:t>
            </a:r>
          </a:p>
          <a:p>
            <a:pPr marL="342900" indent="-342900">
              <a:spcBef>
                <a:spcPct val="50000"/>
              </a:spcBef>
              <a:buFont typeface="Wingdings" pitchFamily="2" charset="2"/>
              <a:buChar char="Ø"/>
            </a:pPr>
            <a:endParaRPr lang="en-US" altLang="zh-TW" sz="800" dirty="0">
              <a:latin typeface="Cambria" pitchFamily="18" charset="0"/>
              <a:ea typeface="新細明體" pitchFamily="18" charset="-120"/>
            </a:endParaRPr>
          </a:p>
          <a:p>
            <a:pPr marL="342900" indent="-342900">
              <a:spcBef>
                <a:spcPct val="50000"/>
              </a:spcBef>
              <a:buFont typeface="Wingdings" pitchFamily="2" charset="2"/>
              <a:buChar char="Ø"/>
            </a:pPr>
            <a:r>
              <a:rPr lang="en-US" altLang="zh-TW" sz="1800" i="1" dirty="0">
                <a:solidFill>
                  <a:srgbClr val="660099"/>
                </a:solidFill>
                <a:latin typeface="Cambria" pitchFamily="18" charset="0"/>
                <a:ea typeface="新細明體" pitchFamily="18" charset="-120"/>
              </a:rPr>
              <a:t>Lec07-Q3: </a:t>
            </a:r>
            <a:r>
              <a:rPr lang="en-US" altLang="zh-TW" sz="2000" dirty="0">
                <a:latin typeface="Cambria" pitchFamily="18" charset="0"/>
                <a:ea typeface="新細明體" pitchFamily="18" charset="-120"/>
              </a:rPr>
              <a:t>similar to audio, video compression can also be described in </a:t>
            </a:r>
            <a:r>
              <a:rPr lang="en-US" altLang="zh-TW" sz="2000" i="1" dirty="0">
                <a:solidFill>
                  <a:schemeClr val="accent2"/>
                </a:solidFill>
                <a:latin typeface="Cambria" pitchFamily="18" charset="0"/>
                <a:ea typeface="新細明體" pitchFamily="18" charset="-120"/>
              </a:rPr>
              <a:t>bit rate </a:t>
            </a:r>
            <a:r>
              <a:rPr lang="en-US" altLang="zh-TW" sz="2000" dirty="0">
                <a:latin typeface="Cambria" pitchFamily="18" charset="0"/>
                <a:ea typeface="新細明體" pitchFamily="18" charset="-120"/>
              </a:rPr>
              <a:t>- the number of data bits per second. If we know that MPEG-2 codec in a DVD player has a bit rate up to 9.8 Mb/s (assuming 1M = 10</a:t>
            </a:r>
            <a:r>
              <a:rPr lang="en-US" altLang="zh-TW" sz="2000" baseline="30000" dirty="0">
                <a:latin typeface="Cambria" pitchFamily="18" charset="0"/>
                <a:ea typeface="新細明體" pitchFamily="18" charset="-120"/>
              </a:rPr>
              <a:t>6</a:t>
            </a:r>
            <a:r>
              <a:rPr lang="en-US" altLang="zh-TW" sz="2000" dirty="0">
                <a:latin typeface="Cambria" pitchFamily="18" charset="0"/>
                <a:ea typeface="新細明體" pitchFamily="18" charset="-120"/>
              </a:rPr>
              <a:t>), </a:t>
            </a:r>
            <a:r>
              <a:rPr lang="en-US" altLang="zh-TW" sz="2000" u="sng" dirty="0">
                <a:latin typeface="Cambria" pitchFamily="18" charset="0"/>
                <a:ea typeface="新細明體" pitchFamily="18" charset="-120"/>
              </a:rPr>
              <a:t>what is the compression ratio</a:t>
            </a:r>
            <a:r>
              <a:rPr lang="en-US" altLang="zh-TW" sz="2000" dirty="0">
                <a:latin typeface="Cambria" pitchFamily="18" charset="0"/>
                <a:ea typeface="新細明體" pitchFamily="18" charset="-120"/>
              </a:rPr>
              <a:t> if the clip in above question is compressed in MPEG-2? </a:t>
            </a:r>
          </a:p>
        </p:txBody>
      </p:sp>
      <p:pic>
        <p:nvPicPr>
          <p:cNvPr id="16389" name="Picture 5" descr="lightbolt"/>
          <p:cNvPicPr>
            <a:picLocks noChangeAspect="1" noChangeArrowheads="1" noCrop="1"/>
          </p:cNvPicPr>
          <p:nvPr/>
        </p:nvPicPr>
        <p:blipFill>
          <a:blip r:embed="rId3" cstate="print"/>
          <a:srcRect/>
          <a:stretch>
            <a:fillRect/>
          </a:stretch>
        </p:blipFill>
        <p:spPr bwMode="auto">
          <a:xfrm>
            <a:off x="7524750" y="476250"/>
            <a:ext cx="671513" cy="766763"/>
          </a:xfrm>
          <a:prstGeom prst="rect">
            <a:avLst/>
          </a:prstGeom>
          <a:noFill/>
          <a:ln w="9525">
            <a:noFill/>
            <a:miter lim="800000"/>
            <a:headEnd/>
            <a:tailEnd/>
          </a:ln>
        </p:spPr>
      </p:pic>
      <p:sp>
        <p:nvSpPr>
          <p:cNvPr id="7" name="Date Placeholder 3"/>
          <p:cNvSpPr>
            <a:spLocks noGrp="1"/>
          </p:cNvSpPr>
          <p:nvPr>
            <p:ph type="dt" sz="quarter" idx="2"/>
          </p:nvPr>
        </p:nvSpPr>
        <p:spPr>
          <a:xfrm>
            <a:off x="829320" y="6248400"/>
            <a:ext cx="3022600" cy="457200"/>
          </a:xfrm>
        </p:spPr>
        <p:txBody>
          <a:bodyPr/>
          <a:lstStyle/>
          <a:p>
            <a:pPr>
              <a:defRPr/>
            </a:pPr>
            <a:r>
              <a:rPr lang="en-US" altLang="zh-TW" dirty="0"/>
              <a:t>    </a:t>
            </a:r>
            <a:r>
              <a:rPr lang="en-US" altLang="zh-TW" dirty="0" smtClean="0">
                <a:solidFill>
                  <a:srgbClr val="FF0066"/>
                </a:solidFill>
              </a:rPr>
              <a:t>Jean Wang / CS1102 </a:t>
            </a:r>
            <a:r>
              <a:rPr lang="en-US" altLang="zh-TW" dirty="0">
                <a:solidFill>
                  <a:srgbClr val="FF0066"/>
                </a:solidFill>
              </a:rPr>
              <a:t>- Lec07</a:t>
            </a:r>
            <a:endParaRPr lang="en-US" altLang="zh-TW" dirty="0">
              <a:solidFill>
                <a:schemeClr val="accent2"/>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Connector 45"/>
          <p:cNvCxnSpPr/>
          <p:nvPr/>
        </p:nvCxnSpPr>
        <p:spPr>
          <a:xfrm flipV="1">
            <a:off x="1484040" y="6129858"/>
            <a:ext cx="5112408" cy="35446"/>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 name="4-Point Star 3"/>
          <p:cNvSpPr/>
          <p:nvPr/>
        </p:nvSpPr>
        <p:spPr>
          <a:xfrm>
            <a:off x="3563888" y="548680"/>
            <a:ext cx="360040" cy="64807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2555776" y="5517232"/>
            <a:ext cx="1080120" cy="639688"/>
            <a:chOff x="2051720" y="5517232"/>
            <a:chExt cx="1080120" cy="639688"/>
          </a:xfrm>
        </p:grpSpPr>
        <p:cxnSp>
          <p:nvCxnSpPr>
            <p:cNvPr id="6" name="Straight Connector 5"/>
            <p:cNvCxnSpPr/>
            <p:nvPr/>
          </p:nvCxnSpPr>
          <p:spPr>
            <a:xfrm>
              <a:off x="2051720" y="5517232"/>
              <a:ext cx="108012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601055" y="5517232"/>
              <a:ext cx="0" cy="639688"/>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3923928" y="5517232"/>
            <a:ext cx="1080120" cy="639688"/>
            <a:chOff x="2051720" y="5517232"/>
            <a:chExt cx="1080120" cy="639688"/>
          </a:xfrm>
        </p:grpSpPr>
        <p:cxnSp>
          <p:nvCxnSpPr>
            <p:cNvPr id="15" name="Straight Connector 14"/>
            <p:cNvCxnSpPr/>
            <p:nvPr/>
          </p:nvCxnSpPr>
          <p:spPr>
            <a:xfrm>
              <a:off x="2051720" y="5517232"/>
              <a:ext cx="108012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601055" y="5517232"/>
              <a:ext cx="0" cy="639688"/>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18" name="Straight Connector 17"/>
          <p:cNvCxnSpPr>
            <a:endCxn id="4" idx="2"/>
          </p:cNvCxnSpPr>
          <p:nvPr/>
        </p:nvCxnSpPr>
        <p:spPr>
          <a:xfrm flipV="1">
            <a:off x="3105111" y="1196752"/>
            <a:ext cx="638797" cy="496016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4" idx="2"/>
          </p:cNvCxnSpPr>
          <p:nvPr/>
        </p:nvCxnSpPr>
        <p:spPr>
          <a:xfrm flipH="1" flipV="1">
            <a:off x="3743908" y="1196752"/>
            <a:ext cx="729355" cy="496016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p:cNvSpPr txBox="1"/>
              <p:nvPr/>
            </p:nvSpPr>
            <p:spPr>
              <a:xfrm>
                <a:off x="3131840" y="5013176"/>
                <a:ext cx="53085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00B050"/>
                              </a:solidFill>
                              <a:latin typeface="Cambria Math"/>
                            </a:rPr>
                          </m:ctrlPr>
                        </m:sSubPr>
                        <m:e>
                          <m:r>
                            <a:rPr lang="en-US" b="1" i="1" smtClean="0">
                              <a:solidFill>
                                <a:srgbClr val="00B050"/>
                              </a:solidFill>
                              <a:latin typeface="Cambria Math"/>
                            </a:rPr>
                            <m:t>𝑿</m:t>
                          </m:r>
                        </m:e>
                        <m:sub>
                          <m:r>
                            <a:rPr lang="en-US" b="1" i="1" smtClean="0">
                              <a:solidFill>
                                <a:srgbClr val="00B050"/>
                              </a:solidFill>
                              <a:latin typeface="Cambria Math"/>
                            </a:rPr>
                            <m:t>𝑳</m:t>
                          </m:r>
                        </m:sub>
                      </m:sSub>
                    </m:oMath>
                  </m:oMathPara>
                </a14:m>
                <a:endParaRPr lang="en-US" b="1" dirty="0"/>
              </a:p>
            </p:txBody>
          </p:sp>
        </mc:Choice>
        <mc:Fallback xmlns="">
          <p:sp>
            <p:nvSpPr>
              <p:cNvPr id="23" name="TextBox 22"/>
              <p:cNvSpPr txBox="1">
                <a:spLocks noRot="1" noChangeAspect="1" noMove="1" noResize="1" noEditPoints="1" noAdjustHandles="1" noChangeArrowheads="1" noChangeShapeType="1" noTextEdit="1"/>
              </p:cNvSpPr>
              <p:nvPr/>
            </p:nvSpPr>
            <p:spPr>
              <a:xfrm>
                <a:off x="3131840" y="5013176"/>
                <a:ext cx="530850" cy="369332"/>
              </a:xfrm>
              <a:prstGeom prst="rect">
                <a:avLst/>
              </a:prstGeom>
              <a:blipFill rotWithShape="1">
                <a:blip r:embed="rId3"/>
                <a:stretch>
                  <a:fillRect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4421259" y="5013176"/>
                <a:ext cx="55329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7030A0"/>
                              </a:solidFill>
                              <a:latin typeface="Cambria Math"/>
                            </a:rPr>
                          </m:ctrlPr>
                        </m:sSubPr>
                        <m:e>
                          <m:r>
                            <a:rPr lang="en-US" b="1" i="1" smtClean="0">
                              <a:solidFill>
                                <a:srgbClr val="7030A0"/>
                              </a:solidFill>
                              <a:latin typeface="Cambria Math"/>
                            </a:rPr>
                            <m:t>𝑿</m:t>
                          </m:r>
                        </m:e>
                        <m:sub>
                          <m:r>
                            <a:rPr lang="en-US" b="1" i="1" smtClean="0">
                              <a:solidFill>
                                <a:srgbClr val="7030A0"/>
                              </a:solidFill>
                              <a:latin typeface="Cambria Math"/>
                            </a:rPr>
                            <m:t>𝑹</m:t>
                          </m:r>
                        </m:sub>
                      </m:sSub>
                    </m:oMath>
                  </m:oMathPara>
                </a14:m>
                <a:endParaRPr lang="en-US" b="1" dirty="0"/>
              </a:p>
            </p:txBody>
          </p:sp>
        </mc:Choice>
        <mc:Fallback xmlns="">
          <p:sp>
            <p:nvSpPr>
              <p:cNvPr id="24" name="TextBox 23"/>
              <p:cNvSpPr txBox="1">
                <a:spLocks noRot="1" noChangeAspect="1" noMove="1" noResize="1" noEditPoints="1" noAdjustHandles="1" noChangeArrowheads="1" noChangeShapeType="1" noTextEdit="1"/>
              </p:cNvSpPr>
              <p:nvPr/>
            </p:nvSpPr>
            <p:spPr>
              <a:xfrm>
                <a:off x="4421259" y="5013176"/>
                <a:ext cx="553293" cy="369332"/>
              </a:xfrm>
              <a:prstGeom prst="rect">
                <a:avLst/>
              </a:prstGeom>
              <a:blipFill rotWithShape="1">
                <a:blip r:embed="rId4"/>
                <a:stretch>
                  <a:fillRect b="-1639"/>
                </a:stretch>
              </a:blipFill>
            </p:spPr>
            <p:txBody>
              <a:bodyPr/>
              <a:lstStyle/>
              <a:p>
                <a:r>
                  <a:rPr lang="en-US">
                    <a:noFill/>
                  </a:rPr>
                  <a:t> </a:t>
                </a:r>
              </a:p>
            </p:txBody>
          </p:sp>
        </mc:Fallback>
      </mc:AlternateContent>
      <p:sp>
        <p:nvSpPr>
          <p:cNvPr id="25" name="Flowchart: Connector 24"/>
          <p:cNvSpPr/>
          <p:nvPr/>
        </p:nvSpPr>
        <p:spPr>
          <a:xfrm>
            <a:off x="3132000" y="5436000"/>
            <a:ext cx="144000" cy="144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p:cNvSpPr/>
          <p:nvPr/>
        </p:nvSpPr>
        <p:spPr>
          <a:xfrm>
            <a:off x="4320000" y="5436000"/>
            <a:ext cx="144000" cy="144000"/>
          </a:xfrm>
          <a:prstGeom prst="flowChartConnector">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flipV="1">
            <a:off x="1331640" y="1161306"/>
            <a:ext cx="5112408" cy="35446"/>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843808" y="5508000"/>
            <a:ext cx="0" cy="639688"/>
          </a:xfrm>
          <a:prstGeom prst="line">
            <a:avLst/>
          </a:prstGeom>
          <a:ln w="4127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Flowchart: Connector 31"/>
          <p:cNvSpPr/>
          <p:nvPr/>
        </p:nvSpPr>
        <p:spPr>
          <a:xfrm>
            <a:off x="3708000" y="1124744"/>
            <a:ext cx="72000" cy="72000"/>
          </a:xfrm>
          <a:prstGeom prst="flowChartConnector">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p:cNvSpPr/>
          <p:nvPr/>
        </p:nvSpPr>
        <p:spPr>
          <a:xfrm>
            <a:off x="2339752" y="1124744"/>
            <a:ext cx="72000" cy="72000"/>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2555776" y="764704"/>
            <a:ext cx="1087157" cy="369332"/>
          </a:xfrm>
          <a:prstGeom prst="rect">
            <a:avLst/>
          </a:prstGeom>
          <a:noFill/>
        </p:spPr>
        <p:txBody>
          <a:bodyPr wrap="none" rtlCol="0">
            <a:spAutoFit/>
          </a:bodyPr>
          <a:lstStyle/>
          <a:p>
            <a:r>
              <a:rPr lang="en-US" b="1" dirty="0" smtClean="0"/>
              <a:t>Baseline</a:t>
            </a:r>
            <a:endParaRPr lang="en-US" b="1" dirty="0"/>
          </a:p>
        </p:txBody>
      </p:sp>
      <p:sp>
        <p:nvSpPr>
          <p:cNvPr id="35" name="TextBox 34"/>
          <p:cNvSpPr txBox="1"/>
          <p:nvPr/>
        </p:nvSpPr>
        <p:spPr>
          <a:xfrm>
            <a:off x="3203848" y="5805264"/>
            <a:ext cx="1087157" cy="369332"/>
          </a:xfrm>
          <a:prstGeom prst="rect">
            <a:avLst/>
          </a:prstGeom>
          <a:noFill/>
        </p:spPr>
        <p:txBody>
          <a:bodyPr wrap="none" rtlCol="0">
            <a:spAutoFit/>
          </a:bodyPr>
          <a:lstStyle/>
          <a:p>
            <a:r>
              <a:rPr lang="en-US" b="1" dirty="0" smtClean="0"/>
              <a:t>Baseline</a:t>
            </a:r>
            <a:endParaRPr lang="en-US" b="1" dirty="0"/>
          </a:p>
        </p:txBody>
      </p:sp>
      <p:cxnSp>
        <p:nvCxnSpPr>
          <p:cNvPr id="36" name="Straight Connector 35"/>
          <p:cNvCxnSpPr/>
          <p:nvPr/>
        </p:nvCxnSpPr>
        <p:spPr>
          <a:xfrm>
            <a:off x="3086626" y="5877272"/>
            <a:ext cx="1386637" cy="0"/>
          </a:xfrm>
          <a:prstGeom prst="line">
            <a:avLst/>
          </a:prstGeom>
          <a:ln w="44450">
            <a:prstDash val="lg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163794" y="5733256"/>
            <a:ext cx="1535998" cy="369332"/>
          </a:xfrm>
          <a:prstGeom prst="rect">
            <a:avLst/>
          </a:prstGeom>
          <a:noFill/>
        </p:spPr>
        <p:txBody>
          <a:bodyPr wrap="none" rtlCol="0">
            <a:spAutoFit/>
          </a:bodyPr>
          <a:lstStyle/>
          <a:p>
            <a:r>
              <a:rPr lang="en-US" b="1" dirty="0" smtClean="0">
                <a:solidFill>
                  <a:srgbClr val="00B050"/>
                </a:solidFill>
              </a:rPr>
              <a:t>Focal length</a:t>
            </a:r>
            <a:endParaRPr lang="en-US" b="1" dirty="0">
              <a:solidFill>
                <a:srgbClr val="00B050"/>
              </a:solidFill>
            </a:endParaRPr>
          </a:p>
        </p:txBody>
      </p:sp>
      <p:cxnSp>
        <p:nvCxnSpPr>
          <p:cNvPr id="43" name="Straight Connector 42"/>
          <p:cNvCxnSpPr/>
          <p:nvPr/>
        </p:nvCxnSpPr>
        <p:spPr>
          <a:xfrm flipH="1" flipV="1">
            <a:off x="4860032" y="1179029"/>
            <a:ext cx="114520" cy="4995567"/>
          </a:xfrm>
          <a:prstGeom prst="line">
            <a:avLst/>
          </a:prstGeom>
          <a:ln w="44450">
            <a:prstDash val="lg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5110784" y="3212976"/>
            <a:ext cx="2557560" cy="369332"/>
          </a:xfrm>
          <a:prstGeom prst="rect">
            <a:avLst/>
          </a:prstGeom>
          <a:noFill/>
        </p:spPr>
        <p:txBody>
          <a:bodyPr wrap="none" rtlCol="0">
            <a:spAutoFit/>
          </a:bodyPr>
          <a:lstStyle/>
          <a:p>
            <a:r>
              <a:rPr lang="en-US" b="1" dirty="0" smtClean="0">
                <a:solidFill>
                  <a:schemeClr val="accent1"/>
                </a:solidFill>
              </a:rPr>
              <a:t>Depth (in z direction)</a:t>
            </a:r>
            <a:endParaRPr lang="en-US" b="1" dirty="0">
              <a:solidFill>
                <a:schemeClr val="accent1"/>
              </a:solidFill>
            </a:endParaRPr>
          </a:p>
        </p:txBody>
      </p:sp>
      <mc:AlternateContent xmlns:mc="http://schemas.openxmlformats.org/markup-compatibility/2006" xmlns:a14="http://schemas.microsoft.com/office/drawing/2010/main">
        <mc:Choice Requires="a14">
          <p:sp>
            <p:nvSpPr>
              <p:cNvPr id="30" name="TextBox 29"/>
              <p:cNvSpPr txBox="1"/>
              <p:nvPr/>
            </p:nvSpPr>
            <p:spPr>
              <a:xfrm>
                <a:off x="209041" y="4859868"/>
                <a:ext cx="2202719" cy="369332"/>
              </a:xfrm>
              <a:prstGeom prst="rect">
                <a:avLst/>
              </a:prstGeom>
              <a:noFill/>
            </p:spPr>
            <p:txBody>
              <a:bodyPr wrap="none" rtlCol="0">
                <a:spAutoFit/>
              </a:bodyPr>
              <a:lstStyle/>
              <a:p>
                <a14:m>
                  <m:oMath xmlns:m="http://schemas.openxmlformats.org/officeDocument/2006/math">
                    <m:sSub>
                      <m:sSubPr>
                        <m:ctrlPr>
                          <a:rPr lang="en-US" b="1" i="1" smtClean="0">
                            <a:solidFill>
                              <a:srgbClr val="00B050"/>
                            </a:solidFill>
                            <a:latin typeface="Cambria Math"/>
                          </a:rPr>
                        </m:ctrlPr>
                      </m:sSubPr>
                      <m:e>
                        <m:r>
                          <a:rPr lang="en-US" b="1" i="1">
                            <a:solidFill>
                              <a:srgbClr val="00B050"/>
                            </a:solidFill>
                            <a:latin typeface="Cambria Math"/>
                          </a:rPr>
                          <m:t>𝑿</m:t>
                        </m:r>
                      </m:e>
                      <m:sub>
                        <m:r>
                          <a:rPr lang="en-US" b="1" i="1">
                            <a:solidFill>
                              <a:srgbClr val="00B050"/>
                            </a:solidFill>
                            <a:latin typeface="Cambria Math"/>
                          </a:rPr>
                          <m:t>𝑳</m:t>
                        </m:r>
                      </m:sub>
                    </m:sSub>
                    <m:r>
                      <a:rPr lang="en-US" b="1" i="1">
                        <a:solidFill>
                          <a:srgbClr val="7030A0"/>
                        </a:solidFill>
                        <a:latin typeface="Cambria Math"/>
                      </a:rPr>
                      <m:t>−</m:t>
                    </m:r>
                    <m:sSub>
                      <m:sSubPr>
                        <m:ctrlPr>
                          <a:rPr lang="en-US" b="1" i="1">
                            <a:solidFill>
                              <a:srgbClr val="7030A0"/>
                            </a:solidFill>
                            <a:latin typeface="Cambria Math"/>
                          </a:rPr>
                        </m:ctrlPr>
                      </m:sSubPr>
                      <m:e>
                        <m:r>
                          <a:rPr lang="en-US" b="1" i="1">
                            <a:solidFill>
                              <a:srgbClr val="7030A0"/>
                            </a:solidFill>
                            <a:latin typeface="Cambria Math"/>
                          </a:rPr>
                          <m:t>𝑿</m:t>
                        </m:r>
                      </m:e>
                      <m:sub>
                        <m:r>
                          <a:rPr lang="en-US" b="1" i="1">
                            <a:solidFill>
                              <a:srgbClr val="7030A0"/>
                            </a:solidFill>
                            <a:latin typeface="Cambria Math"/>
                          </a:rPr>
                          <m:t>𝑹</m:t>
                        </m:r>
                      </m:sub>
                    </m:sSub>
                  </m:oMath>
                </a14:m>
                <a:r>
                  <a:rPr lang="en-US" b="1" dirty="0" smtClean="0"/>
                  <a:t>=</a:t>
                </a:r>
                <a:r>
                  <a:rPr lang="en-US" b="1" dirty="0" smtClean="0">
                    <a:solidFill>
                      <a:schemeClr val="accent6">
                        <a:lumMod val="50000"/>
                      </a:schemeClr>
                    </a:solidFill>
                  </a:rPr>
                  <a:t>Disparity</a:t>
                </a:r>
                <a:r>
                  <a:rPr lang="en-US" b="1" dirty="0" smtClean="0"/>
                  <a:t>.</a:t>
                </a:r>
                <a:endParaRPr lang="en-US" b="1" dirty="0"/>
              </a:p>
            </p:txBody>
          </p:sp>
        </mc:Choice>
        <mc:Fallback xmlns="">
          <p:sp>
            <p:nvSpPr>
              <p:cNvPr id="30" name="TextBox 29"/>
              <p:cNvSpPr txBox="1">
                <a:spLocks noRot="1" noChangeAspect="1" noMove="1" noResize="1" noEditPoints="1" noAdjustHandles="1" noChangeArrowheads="1" noChangeShapeType="1" noTextEdit="1"/>
              </p:cNvSpPr>
              <p:nvPr/>
            </p:nvSpPr>
            <p:spPr>
              <a:xfrm>
                <a:off x="209041" y="4859868"/>
                <a:ext cx="2202719" cy="369332"/>
              </a:xfrm>
              <a:prstGeom prst="rect">
                <a:avLst/>
              </a:prstGeom>
              <a:blipFill rotWithShape="1">
                <a:blip r:embed="rId6"/>
                <a:stretch>
                  <a:fillRect t="-8197" r="-1934"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5876527" y="4133456"/>
                <a:ext cx="2671693" cy="146360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b="1" i="1" smtClean="0">
                              <a:solidFill>
                                <a:srgbClr val="7030A0"/>
                              </a:solidFill>
                              <a:latin typeface="Cambria Math"/>
                            </a:rPr>
                          </m:ctrlPr>
                        </m:fPr>
                        <m:num>
                          <m:sSub>
                            <m:sSubPr>
                              <m:ctrlPr>
                                <a:rPr lang="en-US" b="1" i="1" smtClean="0">
                                  <a:solidFill>
                                    <a:srgbClr val="00B050"/>
                                  </a:solidFill>
                                  <a:latin typeface="Cambria Math"/>
                                </a:rPr>
                              </m:ctrlPr>
                            </m:sSubPr>
                            <m:e>
                              <m:r>
                                <a:rPr lang="en-US" b="1" i="1">
                                  <a:solidFill>
                                    <a:srgbClr val="00B050"/>
                                  </a:solidFill>
                                  <a:latin typeface="Cambria Math"/>
                                </a:rPr>
                                <m:t>𝑿</m:t>
                              </m:r>
                            </m:e>
                            <m:sub>
                              <m:r>
                                <a:rPr lang="en-US" b="1" i="1">
                                  <a:solidFill>
                                    <a:srgbClr val="00B050"/>
                                  </a:solidFill>
                                  <a:latin typeface="Cambria Math"/>
                                </a:rPr>
                                <m:t>𝑳</m:t>
                              </m:r>
                            </m:sub>
                          </m:sSub>
                          <m:r>
                            <a:rPr lang="en-US" b="1" i="1" smtClean="0">
                              <a:solidFill>
                                <a:srgbClr val="7030A0"/>
                              </a:solidFill>
                              <a:latin typeface="Cambria Math"/>
                            </a:rPr>
                            <m:t>−</m:t>
                          </m:r>
                          <m:sSub>
                            <m:sSubPr>
                              <m:ctrlPr>
                                <a:rPr lang="en-US" b="1" i="1">
                                  <a:solidFill>
                                    <a:srgbClr val="7030A0"/>
                                  </a:solidFill>
                                  <a:latin typeface="Cambria Math"/>
                                </a:rPr>
                              </m:ctrlPr>
                            </m:sSubPr>
                            <m:e>
                              <m:r>
                                <a:rPr lang="en-US" b="1" i="1">
                                  <a:solidFill>
                                    <a:srgbClr val="7030A0"/>
                                  </a:solidFill>
                                  <a:latin typeface="Cambria Math"/>
                                </a:rPr>
                                <m:t>𝑿</m:t>
                              </m:r>
                            </m:e>
                            <m:sub>
                              <m:r>
                                <a:rPr lang="en-US" b="1" i="1" smtClean="0">
                                  <a:solidFill>
                                    <a:srgbClr val="7030A0"/>
                                  </a:solidFill>
                                  <a:latin typeface="Cambria Math"/>
                                </a:rPr>
                                <m:t>𝑹</m:t>
                              </m:r>
                            </m:sub>
                          </m:sSub>
                        </m:num>
                        <m:den>
                          <m:r>
                            <a:rPr lang="en-US" b="1" i="0" smtClean="0">
                              <a:solidFill>
                                <a:schemeClr val="tx1"/>
                              </a:solidFill>
                              <a:latin typeface="Cambria Math"/>
                            </a:rPr>
                            <m:t>𝐁𝐚𝐬𝐞𝐥𝐢𝐧𝐞</m:t>
                          </m:r>
                        </m:den>
                      </m:f>
                      <m:r>
                        <a:rPr lang="en-US" b="1" i="1" smtClean="0">
                          <a:solidFill>
                            <a:schemeClr val="tx1"/>
                          </a:solidFill>
                          <a:latin typeface="Cambria Math"/>
                        </a:rPr>
                        <m:t>=</m:t>
                      </m:r>
                      <m:f>
                        <m:fPr>
                          <m:ctrlPr>
                            <a:rPr lang="en-US" b="1" i="1">
                              <a:solidFill>
                                <a:schemeClr val="tx1"/>
                              </a:solidFill>
                              <a:latin typeface="Cambria Math"/>
                            </a:rPr>
                          </m:ctrlPr>
                        </m:fPr>
                        <m:num>
                          <m:r>
                            <a:rPr lang="en-US" b="1" i="0" smtClean="0">
                              <a:solidFill>
                                <a:schemeClr val="accent6">
                                  <a:lumMod val="50000"/>
                                </a:schemeClr>
                              </a:solidFill>
                              <a:latin typeface="Cambria Math"/>
                            </a:rPr>
                            <m:t>𝐃𝐢𝐬𝐩𝐚𝐫𝐢𝐭𝐲</m:t>
                          </m:r>
                        </m:num>
                        <m:den>
                          <m:r>
                            <a:rPr lang="en-US" b="1" i="0">
                              <a:solidFill>
                                <a:schemeClr val="tx1"/>
                              </a:solidFill>
                              <a:latin typeface="Cambria Math"/>
                            </a:rPr>
                            <m:t>𝐁𝐚𝐬𝐞𝐥𝐢𝐧𝐞</m:t>
                          </m:r>
                        </m:den>
                      </m:f>
                    </m:oMath>
                  </m:oMathPara>
                </a14:m>
                <a:endParaRPr lang="en-US" b="1" i="1" dirty="0" smtClean="0">
                  <a:solidFill>
                    <a:srgbClr val="7030A0"/>
                  </a:solidFill>
                  <a:latin typeface="Cambria Math"/>
                </a:endParaRPr>
              </a:p>
              <a:p>
                <a:endParaRPr lang="en-US" b="1" i="1" dirty="0" smtClean="0">
                  <a:solidFill>
                    <a:srgbClr val="7030A0"/>
                  </a:solidFill>
                  <a:latin typeface="Cambria Math"/>
                </a:endParaRPr>
              </a:p>
              <a:p>
                <a:pPr/>
                <a14:m>
                  <m:oMathPara xmlns:m="http://schemas.openxmlformats.org/officeDocument/2006/math">
                    <m:oMathParaPr>
                      <m:jc m:val="centerGroup"/>
                    </m:oMathParaPr>
                    <m:oMath xmlns:m="http://schemas.openxmlformats.org/officeDocument/2006/math">
                      <m:r>
                        <a:rPr lang="en-US" b="1" i="1" smtClean="0">
                          <a:solidFill>
                            <a:schemeClr val="tx1"/>
                          </a:solidFill>
                          <a:latin typeface="Cambria Math"/>
                        </a:rPr>
                        <m:t>=</m:t>
                      </m:r>
                      <m:f>
                        <m:fPr>
                          <m:ctrlPr>
                            <a:rPr lang="en-US" b="1" i="1">
                              <a:solidFill>
                                <a:schemeClr val="tx1"/>
                              </a:solidFill>
                              <a:latin typeface="Cambria Math"/>
                            </a:rPr>
                          </m:ctrlPr>
                        </m:fPr>
                        <m:num>
                          <m:r>
                            <a:rPr lang="en-US" b="1" i="0" smtClean="0">
                              <a:solidFill>
                                <a:srgbClr val="00B050"/>
                              </a:solidFill>
                              <a:latin typeface="Cambria Math"/>
                            </a:rPr>
                            <m:t>𝐅𝐨𝐜𝐚𝐥</m:t>
                          </m:r>
                          <m:r>
                            <a:rPr lang="en-US" b="1" i="0" smtClean="0">
                              <a:solidFill>
                                <a:srgbClr val="00B050"/>
                              </a:solidFill>
                              <a:latin typeface="Cambria Math"/>
                            </a:rPr>
                            <m:t> </m:t>
                          </m:r>
                          <m:r>
                            <a:rPr lang="en-US" b="1" i="0" smtClean="0">
                              <a:solidFill>
                                <a:srgbClr val="00B050"/>
                              </a:solidFill>
                              <a:latin typeface="Cambria Math"/>
                            </a:rPr>
                            <m:t>𝐥𝐞𝐧𝐠𝐭𝐡</m:t>
                          </m:r>
                        </m:num>
                        <m:den>
                          <m:r>
                            <a:rPr lang="en-US" b="1" i="0" smtClean="0">
                              <a:solidFill>
                                <a:srgbClr val="0070C0"/>
                              </a:solidFill>
                              <a:latin typeface="Cambria Math"/>
                            </a:rPr>
                            <m:t>𝐃𝐞𝐩𝐭𝐡</m:t>
                          </m:r>
                        </m:den>
                      </m:f>
                    </m:oMath>
                  </m:oMathPara>
                </a14:m>
                <a:endParaRPr lang="en-US" b="1" dirty="0">
                  <a:solidFill>
                    <a:schemeClr val="tx1"/>
                  </a:solidFil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5876527" y="4133456"/>
                <a:ext cx="2671693" cy="1463606"/>
              </a:xfrm>
              <a:prstGeom prst="rect">
                <a:avLst/>
              </a:prstGeom>
              <a:blipFill rotWithShape="1">
                <a:blip r:embed="rId7"/>
                <a:stretch>
                  <a:fillRect/>
                </a:stretch>
              </a:blipFill>
            </p:spPr>
            <p:txBody>
              <a:bodyPr/>
              <a:lstStyle/>
              <a:p>
                <a:r>
                  <a:rPr lang="en-US">
                    <a:noFill/>
                  </a:rPr>
                  <a:t> </a:t>
                </a:r>
              </a:p>
            </p:txBody>
          </p:sp>
        </mc:Fallback>
      </mc:AlternateContent>
      <p:pic>
        <p:nvPicPr>
          <p:cNvPr id="1026" name="Picture 2" descr="http://upload.wikimedia.org/wikipedia/commons/8/81/Pinhole-camera.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277363"/>
            <a:ext cx="2741723" cy="1871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48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down)">
                                      <p:cBhvr>
                                        <p:cTn id="11" dur="580">
                                          <p:stCondLst>
                                            <p:cond delay="0"/>
                                          </p:stCondLst>
                                        </p:cTn>
                                        <p:tgtEl>
                                          <p:spTgt spid="32"/>
                                        </p:tgtEl>
                                      </p:cBhvr>
                                    </p:animEffect>
                                    <p:anim calcmode="lin" valueType="num">
                                      <p:cBhvr>
                                        <p:cTn id="12"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7" dur="26">
                                          <p:stCondLst>
                                            <p:cond delay="650"/>
                                          </p:stCondLst>
                                        </p:cTn>
                                        <p:tgtEl>
                                          <p:spTgt spid="32"/>
                                        </p:tgtEl>
                                      </p:cBhvr>
                                      <p:to x="100000" y="60000"/>
                                    </p:animScale>
                                    <p:animScale>
                                      <p:cBhvr>
                                        <p:cTn id="18" dur="166" decel="50000">
                                          <p:stCondLst>
                                            <p:cond delay="676"/>
                                          </p:stCondLst>
                                        </p:cTn>
                                        <p:tgtEl>
                                          <p:spTgt spid="32"/>
                                        </p:tgtEl>
                                      </p:cBhvr>
                                      <p:to x="100000" y="100000"/>
                                    </p:animScale>
                                    <p:animScale>
                                      <p:cBhvr>
                                        <p:cTn id="19" dur="26">
                                          <p:stCondLst>
                                            <p:cond delay="1312"/>
                                          </p:stCondLst>
                                        </p:cTn>
                                        <p:tgtEl>
                                          <p:spTgt spid="32"/>
                                        </p:tgtEl>
                                      </p:cBhvr>
                                      <p:to x="100000" y="80000"/>
                                    </p:animScale>
                                    <p:animScale>
                                      <p:cBhvr>
                                        <p:cTn id="20" dur="166" decel="50000">
                                          <p:stCondLst>
                                            <p:cond delay="1338"/>
                                          </p:stCondLst>
                                        </p:cTn>
                                        <p:tgtEl>
                                          <p:spTgt spid="32"/>
                                        </p:tgtEl>
                                      </p:cBhvr>
                                      <p:to x="100000" y="100000"/>
                                    </p:animScale>
                                    <p:animScale>
                                      <p:cBhvr>
                                        <p:cTn id="21" dur="26">
                                          <p:stCondLst>
                                            <p:cond delay="1642"/>
                                          </p:stCondLst>
                                        </p:cTn>
                                        <p:tgtEl>
                                          <p:spTgt spid="32"/>
                                        </p:tgtEl>
                                      </p:cBhvr>
                                      <p:to x="100000" y="90000"/>
                                    </p:animScale>
                                    <p:animScale>
                                      <p:cBhvr>
                                        <p:cTn id="22" dur="166" decel="50000">
                                          <p:stCondLst>
                                            <p:cond delay="1668"/>
                                          </p:stCondLst>
                                        </p:cTn>
                                        <p:tgtEl>
                                          <p:spTgt spid="32"/>
                                        </p:tgtEl>
                                      </p:cBhvr>
                                      <p:to x="100000" y="100000"/>
                                    </p:animScale>
                                    <p:animScale>
                                      <p:cBhvr>
                                        <p:cTn id="23" dur="26">
                                          <p:stCondLst>
                                            <p:cond delay="1808"/>
                                          </p:stCondLst>
                                        </p:cTn>
                                        <p:tgtEl>
                                          <p:spTgt spid="32"/>
                                        </p:tgtEl>
                                      </p:cBhvr>
                                      <p:to x="100000" y="95000"/>
                                    </p:animScale>
                                    <p:animScale>
                                      <p:cBhvr>
                                        <p:cTn id="24" dur="166" decel="50000">
                                          <p:stCondLst>
                                            <p:cond delay="1834"/>
                                          </p:stCondLst>
                                        </p:cTn>
                                        <p:tgtEl>
                                          <p:spTgt spid="3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inVertical)">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1000"/>
                                        <p:tgtEl>
                                          <p:spTgt spid="35"/>
                                        </p:tgtEl>
                                      </p:cBhvr>
                                    </p:animEffect>
                                    <p:anim calcmode="lin" valueType="num">
                                      <p:cBhvr>
                                        <p:cTn id="45" dur="1000" fill="hold"/>
                                        <p:tgtEl>
                                          <p:spTgt spid="35"/>
                                        </p:tgtEl>
                                        <p:attrNameLst>
                                          <p:attrName>ppt_x</p:attrName>
                                        </p:attrNameLst>
                                      </p:cBhvr>
                                      <p:tavLst>
                                        <p:tav tm="0">
                                          <p:val>
                                            <p:strVal val="#ppt_x"/>
                                          </p:val>
                                        </p:tav>
                                        <p:tav tm="100000">
                                          <p:val>
                                            <p:strVal val="#ppt_x"/>
                                          </p:val>
                                        </p:tav>
                                      </p:tavLst>
                                    </p:anim>
                                    <p:anim calcmode="lin" valueType="num">
                                      <p:cBhvr>
                                        <p:cTn id="4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barn(inVertical)">
                                      <p:cBhvr>
                                        <p:cTn id="51" dur="500"/>
                                        <p:tgtEl>
                                          <p:spTgt spid="4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42" fill="hold"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barn(outHorizontal)">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randombar(horizontal)">
                                      <p:cBhvr>
                                        <p:cTn id="61" dur="500"/>
                                        <p:tgtEl>
                                          <p:spTgt spid="40"/>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barn(inVertical)">
                                      <p:cBhvr>
                                        <p:cTn id="66" dur="500"/>
                                        <p:tgtEl>
                                          <p:spTgt spid="28"/>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barn(inVertical)">
                                      <p:cBhvr>
                                        <p:cTn id="71" dur="500"/>
                                        <p:tgtEl>
                                          <p:spTgt spid="43"/>
                                        </p:tgtEl>
                                      </p:cBhvr>
                                    </p:animEffect>
                                  </p:childTnLst>
                                </p:cTn>
                              </p:par>
                            </p:childTnLst>
                          </p:cTn>
                        </p:par>
                      </p:childTnLst>
                    </p:cTn>
                  </p:par>
                  <p:par>
                    <p:cTn id="72" fill="hold">
                      <p:stCondLst>
                        <p:cond delay="indefinite"/>
                      </p:stCondLst>
                      <p:childTnLst>
                        <p:par>
                          <p:cTn id="73" fill="hold">
                            <p:stCondLst>
                              <p:cond delay="0"/>
                            </p:stCondLst>
                            <p:childTnLst>
                              <p:par>
                                <p:cTn id="74" presetID="14" presetClass="entr" presetSubtype="10" fill="hold" grpId="0" nodeType="clickEffect">
                                  <p:stCondLst>
                                    <p:cond delay="0"/>
                                  </p:stCondLst>
                                  <p:childTnLst>
                                    <p:set>
                                      <p:cBhvr>
                                        <p:cTn id="75" dur="1" fill="hold">
                                          <p:stCondLst>
                                            <p:cond delay="0"/>
                                          </p:stCondLst>
                                        </p:cTn>
                                        <p:tgtEl>
                                          <p:spTgt spid="45"/>
                                        </p:tgtEl>
                                        <p:attrNameLst>
                                          <p:attrName>style.visibility</p:attrName>
                                        </p:attrNameLst>
                                      </p:cBhvr>
                                      <p:to>
                                        <p:strVal val="visible"/>
                                      </p:to>
                                    </p:set>
                                    <p:animEffect transition="in" filter="randombar(horizontal)">
                                      <p:cBhvr>
                                        <p:cTn id="76" dur="500"/>
                                        <p:tgtEl>
                                          <p:spTgt spid="45"/>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wipe(up)">
                                      <p:cBhvr>
                                        <p:cTn id="81" dur="500"/>
                                        <p:tgtEl>
                                          <p:spTgt spid="18"/>
                                        </p:tgtEl>
                                      </p:cBhvr>
                                    </p:animEffect>
                                  </p:childTnLst>
                                </p:cTn>
                              </p:par>
                              <p:par>
                                <p:cTn id="82" presetID="22" presetClass="entr" presetSubtype="1" fill="hold" nodeType="with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wipe(up)">
                                      <p:cBhvr>
                                        <p:cTn id="84" dur="500"/>
                                        <p:tgtEl>
                                          <p:spTgt spid="19"/>
                                        </p:tgtEl>
                                      </p:cBhvr>
                                    </p:animEffect>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wipe(down)">
                                      <p:cBhvr>
                                        <p:cTn id="89" dur="580">
                                          <p:stCondLst>
                                            <p:cond delay="0"/>
                                          </p:stCondLst>
                                        </p:cTn>
                                        <p:tgtEl>
                                          <p:spTgt spid="25"/>
                                        </p:tgtEl>
                                      </p:cBhvr>
                                    </p:animEffect>
                                    <p:anim calcmode="lin" valueType="num">
                                      <p:cBhvr>
                                        <p:cTn id="9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95" dur="26">
                                          <p:stCondLst>
                                            <p:cond delay="650"/>
                                          </p:stCondLst>
                                        </p:cTn>
                                        <p:tgtEl>
                                          <p:spTgt spid="25"/>
                                        </p:tgtEl>
                                      </p:cBhvr>
                                      <p:to x="100000" y="60000"/>
                                    </p:animScale>
                                    <p:animScale>
                                      <p:cBhvr>
                                        <p:cTn id="96" dur="166" decel="50000">
                                          <p:stCondLst>
                                            <p:cond delay="676"/>
                                          </p:stCondLst>
                                        </p:cTn>
                                        <p:tgtEl>
                                          <p:spTgt spid="25"/>
                                        </p:tgtEl>
                                      </p:cBhvr>
                                      <p:to x="100000" y="100000"/>
                                    </p:animScale>
                                    <p:animScale>
                                      <p:cBhvr>
                                        <p:cTn id="97" dur="26">
                                          <p:stCondLst>
                                            <p:cond delay="1312"/>
                                          </p:stCondLst>
                                        </p:cTn>
                                        <p:tgtEl>
                                          <p:spTgt spid="25"/>
                                        </p:tgtEl>
                                      </p:cBhvr>
                                      <p:to x="100000" y="80000"/>
                                    </p:animScale>
                                    <p:animScale>
                                      <p:cBhvr>
                                        <p:cTn id="98" dur="166" decel="50000">
                                          <p:stCondLst>
                                            <p:cond delay="1338"/>
                                          </p:stCondLst>
                                        </p:cTn>
                                        <p:tgtEl>
                                          <p:spTgt spid="25"/>
                                        </p:tgtEl>
                                      </p:cBhvr>
                                      <p:to x="100000" y="100000"/>
                                    </p:animScale>
                                    <p:animScale>
                                      <p:cBhvr>
                                        <p:cTn id="99" dur="26">
                                          <p:stCondLst>
                                            <p:cond delay="1642"/>
                                          </p:stCondLst>
                                        </p:cTn>
                                        <p:tgtEl>
                                          <p:spTgt spid="25"/>
                                        </p:tgtEl>
                                      </p:cBhvr>
                                      <p:to x="100000" y="90000"/>
                                    </p:animScale>
                                    <p:animScale>
                                      <p:cBhvr>
                                        <p:cTn id="100" dur="166" decel="50000">
                                          <p:stCondLst>
                                            <p:cond delay="1668"/>
                                          </p:stCondLst>
                                        </p:cTn>
                                        <p:tgtEl>
                                          <p:spTgt spid="25"/>
                                        </p:tgtEl>
                                      </p:cBhvr>
                                      <p:to x="100000" y="100000"/>
                                    </p:animScale>
                                    <p:animScale>
                                      <p:cBhvr>
                                        <p:cTn id="101" dur="26">
                                          <p:stCondLst>
                                            <p:cond delay="1808"/>
                                          </p:stCondLst>
                                        </p:cTn>
                                        <p:tgtEl>
                                          <p:spTgt spid="25"/>
                                        </p:tgtEl>
                                      </p:cBhvr>
                                      <p:to x="100000" y="95000"/>
                                    </p:animScale>
                                    <p:animScale>
                                      <p:cBhvr>
                                        <p:cTn id="102" dur="166" decel="50000">
                                          <p:stCondLst>
                                            <p:cond delay="1834"/>
                                          </p:stCondLst>
                                        </p:cTn>
                                        <p:tgtEl>
                                          <p:spTgt spid="25"/>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47" presetClass="entr" presetSubtype="0" fill="hold" grpId="0" nodeType="clickEffect">
                                  <p:stCondLst>
                                    <p:cond delay="0"/>
                                  </p:stCondLst>
                                  <p:childTnLst>
                                    <p:set>
                                      <p:cBhvr>
                                        <p:cTn id="106" dur="1" fill="hold">
                                          <p:stCondLst>
                                            <p:cond delay="0"/>
                                          </p:stCondLst>
                                        </p:cTn>
                                        <p:tgtEl>
                                          <p:spTgt spid="23"/>
                                        </p:tgtEl>
                                        <p:attrNameLst>
                                          <p:attrName>style.visibility</p:attrName>
                                        </p:attrNameLst>
                                      </p:cBhvr>
                                      <p:to>
                                        <p:strVal val="visible"/>
                                      </p:to>
                                    </p:set>
                                    <p:animEffect transition="in" filter="fade">
                                      <p:cBhvr>
                                        <p:cTn id="107" dur="1000"/>
                                        <p:tgtEl>
                                          <p:spTgt spid="23"/>
                                        </p:tgtEl>
                                      </p:cBhvr>
                                    </p:animEffect>
                                    <p:anim calcmode="lin" valueType="num">
                                      <p:cBhvr>
                                        <p:cTn id="108" dur="1000" fill="hold"/>
                                        <p:tgtEl>
                                          <p:spTgt spid="23"/>
                                        </p:tgtEl>
                                        <p:attrNameLst>
                                          <p:attrName>ppt_x</p:attrName>
                                        </p:attrNameLst>
                                      </p:cBhvr>
                                      <p:tavLst>
                                        <p:tav tm="0">
                                          <p:val>
                                            <p:strVal val="#ppt_x"/>
                                          </p:val>
                                        </p:tav>
                                        <p:tav tm="100000">
                                          <p:val>
                                            <p:strVal val="#ppt_x"/>
                                          </p:val>
                                        </p:tav>
                                      </p:tavLst>
                                    </p:anim>
                                    <p:anim calcmode="lin" valueType="num">
                                      <p:cBhvr>
                                        <p:cTn id="10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6" presetClass="entr" presetSubtype="0" fill="hold" grpId="0" nodeType="clickEffect">
                                  <p:stCondLst>
                                    <p:cond delay="0"/>
                                  </p:stCondLst>
                                  <p:childTnLst>
                                    <p:set>
                                      <p:cBhvr>
                                        <p:cTn id="113" dur="1" fill="hold">
                                          <p:stCondLst>
                                            <p:cond delay="0"/>
                                          </p:stCondLst>
                                        </p:cTn>
                                        <p:tgtEl>
                                          <p:spTgt spid="26"/>
                                        </p:tgtEl>
                                        <p:attrNameLst>
                                          <p:attrName>style.visibility</p:attrName>
                                        </p:attrNameLst>
                                      </p:cBhvr>
                                      <p:to>
                                        <p:strVal val="visible"/>
                                      </p:to>
                                    </p:set>
                                    <p:animEffect transition="in" filter="wipe(down)">
                                      <p:cBhvr>
                                        <p:cTn id="114" dur="580">
                                          <p:stCondLst>
                                            <p:cond delay="0"/>
                                          </p:stCondLst>
                                        </p:cTn>
                                        <p:tgtEl>
                                          <p:spTgt spid="26"/>
                                        </p:tgtEl>
                                      </p:cBhvr>
                                    </p:animEffect>
                                    <p:anim calcmode="lin" valueType="num">
                                      <p:cBhvr>
                                        <p:cTn id="115"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16"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17"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18"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19"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20" dur="26">
                                          <p:stCondLst>
                                            <p:cond delay="650"/>
                                          </p:stCondLst>
                                        </p:cTn>
                                        <p:tgtEl>
                                          <p:spTgt spid="26"/>
                                        </p:tgtEl>
                                      </p:cBhvr>
                                      <p:to x="100000" y="60000"/>
                                    </p:animScale>
                                    <p:animScale>
                                      <p:cBhvr>
                                        <p:cTn id="121" dur="166" decel="50000">
                                          <p:stCondLst>
                                            <p:cond delay="676"/>
                                          </p:stCondLst>
                                        </p:cTn>
                                        <p:tgtEl>
                                          <p:spTgt spid="26"/>
                                        </p:tgtEl>
                                      </p:cBhvr>
                                      <p:to x="100000" y="100000"/>
                                    </p:animScale>
                                    <p:animScale>
                                      <p:cBhvr>
                                        <p:cTn id="122" dur="26">
                                          <p:stCondLst>
                                            <p:cond delay="1312"/>
                                          </p:stCondLst>
                                        </p:cTn>
                                        <p:tgtEl>
                                          <p:spTgt spid="26"/>
                                        </p:tgtEl>
                                      </p:cBhvr>
                                      <p:to x="100000" y="80000"/>
                                    </p:animScale>
                                    <p:animScale>
                                      <p:cBhvr>
                                        <p:cTn id="123" dur="166" decel="50000">
                                          <p:stCondLst>
                                            <p:cond delay="1338"/>
                                          </p:stCondLst>
                                        </p:cTn>
                                        <p:tgtEl>
                                          <p:spTgt spid="26"/>
                                        </p:tgtEl>
                                      </p:cBhvr>
                                      <p:to x="100000" y="100000"/>
                                    </p:animScale>
                                    <p:animScale>
                                      <p:cBhvr>
                                        <p:cTn id="124" dur="26">
                                          <p:stCondLst>
                                            <p:cond delay="1642"/>
                                          </p:stCondLst>
                                        </p:cTn>
                                        <p:tgtEl>
                                          <p:spTgt spid="26"/>
                                        </p:tgtEl>
                                      </p:cBhvr>
                                      <p:to x="100000" y="90000"/>
                                    </p:animScale>
                                    <p:animScale>
                                      <p:cBhvr>
                                        <p:cTn id="125" dur="166" decel="50000">
                                          <p:stCondLst>
                                            <p:cond delay="1668"/>
                                          </p:stCondLst>
                                        </p:cTn>
                                        <p:tgtEl>
                                          <p:spTgt spid="26"/>
                                        </p:tgtEl>
                                      </p:cBhvr>
                                      <p:to x="100000" y="100000"/>
                                    </p:animScale>
                                    <p:animScale>
                                      <p:cBhvr>
                                        <p:cTn id="126" dur="26">
                                          <p:stCondLst>
                                            <p:cond delay="1808"/>
                                          </p:stCondLst>
                                        </p:cTn>
                                        <p:tgtEl>
                                          <p:spTgt spid="26"/>
                                        </p:tgtEl>
                                      </p:cBhvr>
                                      <p:to x="100000" y="95000"/>
                                    </p:animScale>
                                    <p:animScale>
                                      <p:cBhvr>
                                        <p:cTn id="127" dur="166" decel="50000">
                                          <p:stCondLst>
                                            <p:cond delay="1834"/>
                                          </p:stCondLst>
                                        </p:cTn>
                                        <p:tgtEl>
                                          <p:spTgt spid="26"/>
                                        </p:tgtEl>
                                      </p:cBhvr>
                                      <p:to x="100000" y="100000"/>
                                    </p:animScale>
                                  </p:childTnLst>
                                </p:cTn>
                              </p:par>
                            </p:childTnLst>
                          </p:cTn>
                        </p:par>
                      </p:childTnLst>
                    </p:cTn>
                  </p:par>
                  <p:par>
                    <p:cTn id="128" fill="hold">
                      <p:stCondLst>
                        <p:cond delay="indefinite"/>
                      </p:stCondLst>
                      <p:childTnLst>
                        <p:par>
                          <p:cTn id="129" fill="hold">
                            <p:stCondLst>
                              <p:cond delay="0"/>
                            </p:stCondLst>
                            <p:childTnLst>
                              <p:par>
                                <p:cTn id="130" presetID="47" presetClass="entr" presetSubtype="0" fill="hold" nodeType="clickEffect">
                                  <p:stCondLst>
                                    <p:cond delay="0"/>
                                  </p:stCondLst>
                                  <p:childTnLst>
                                    <p:set>
                                      <p:cBhvr>
                                        <p:cTn id="131" dur="1" fill="hold">
                                          <p:stCondLst>
                                            <p:cond delay="0"/>
                                          </p:stCondLst>
                                        </p:cTn>
                                        <p:tgtEl>
                                          <p:spTgt spid="24">
                                            <p:txEl>
                                              <p:pRg st="0" end="0"/>
                                            </p:txEl>
                                          </p:spTgt>
                                        </p:tgtEl>
                                        <p:attrNameLst>
                                          <p:attrName>style.visibility</p:attrName>
                                        </p:attrNameLst>
                                      </p:cBhvr>
                                      <p:to>
                                        <p:strVal val="visible"/>
                                      </p:to>
                                    </p:set>
                                    <p:animEffect transition="in" filter="fade">
                                      <p:cBhvr>
                                        <p:cTn id="132" dur="1000"/>
                                        <p:tgtEl>
                                          <p:spTgt spid="24">
                                            <p:txEl>
                                              <p:pRg st="0" end="0"/>
                                            </p:txEl>
                                          </p:spTgt>
                                        </p:tgtEl>
                                      </p:cBhvr>
                                    </p:animEffect>
                                    <p:anim calcmode="lin" valueType="num">
                                      <p:cBhvr>
                                        <p:cTn id="133"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134"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6" presetClass="entr" presetSubtype="0" fill="hold" grpId="0" nodeType="clickEffect">
                                  <p:stCondLst>
                                    <p:cond delay="0"/>
                                  </p:stCondLst>
                                  <p:childTnLst>
                                    <p:set>
                                      <p:cBhvr>
                                        <p:cTn id="138" dur="1" fill="hold">
                                          <p:stCondLst>
                                            <p:cond delay="0"/>
                                          </p:stCondLst>
                                        </p:cTn>
                                        <p:tgtEl>
                                          <p:spTgt spid="33"/>
                                        </p:tgtEl>
                                        <p:attrNameLst>
                                          <p:attrName>style.visibility</p:attrName>
                                        </p:attrNameLst>
                                      </p:cBhvr>
                                      <p:to>
                                        <p:strVal val="visible"/>
                                      </p:to>
                                    </p:set>
                                    <p:animEffect transition="in" filter="wipe(down)">
                                      <p:cBhvr>
                                        <p:cTn id="139" dur="580">
                                          <p:stCondLst>
                                            <p:cond delay="0"/>
                                          </p:stCondLst>
                                        </p:cTn>
                                        <p:tgtEl>
                                          <p:spTgt spid="33"/>
                                        </p:tgtEl>
                                      </p:cBhvr>
                                    </p:animEffect>
                                    <p:anim calcmode="lin" valueType="num">
                                      <p:cBhvr>
                                        <p:cTn id="140"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45" dur="26">
                                          <p:stCondLst>
                                            <p:cond delay="650"/>
                                          </p:stCondLst>
                                        </p:cTn>
                                        <p:tgtEl>
                                          <p:spTgt spid="33"/>
                                        </p:tgtEl>
                                      </p:cBhvr>
                                      <p:to x="100000" y="60000"/>
                                    </p:animScale>
                                    <p:animScale>
                                      <p:cBhvr>
                                        <p:cTn id="146" dur="166" decel="50000">
                                          <p:stCondLst>
                                            <p:cond delay="676"/>
                                          </p:stCondLst>
                                        </p:cTn>
                                        <p:tgtEl>
                                          <p:spTgt spid="33"/>
                                        </p:tgtEl>
                                      </p:cBhvr>
                                      <p:to x="100000" y="100000"/>
                                    </p:animScale>
                                    <p:animScale>
                                      <p:cBhvr>
                                        <p:cTn id="147" dur="26">
                                          <p:stCondLst>
                                            <p:cond delay="1312"/>
                                          </p:stCondLst>
                                        </p:cTn>
                                        <p:tgtEl>
                                          <p:spTgt spid="33"/>
                                        </p:tgtEl>
                                      </p:cBhvr>
                                      <p:to x="100000" y="80000"/>
                                    </p:animScale>
                                    <p:animScale>
                                      <p:cBhvr>
                                        <p:cTn id="148" dur="166" decel="50000">
                                          <p:stCondLst>
                                            <p:cond delay="1338"/>
                                          </p:stCondLst>
                                        </p:cTn>
                                        <p:tgtEl>
                                          <p:spTgt spid="33"/>
                                        </p:tgtEl>
                                      </p:cBhvr>
                                      <p:to x="100000" y="100000"/>
                                    </p:animScale>
                                    <p:animScale>
                                      <p:cBhvr>
                                        <p:cTn id="149" dur="26">
                                          <p:stCondLst>
                                            <p:cond delay="1642"/>
                                          </p:stCondLst>
                                        </p:cTn>
                                        <p:tgtEl>
                                          <p:spTgt spid="33"/>
                                        </p:tgtEl>
                                      </p:cBhvr>
                                      <p:to x="100000" y="90000"/>
                                    </p:animScale>
                                    <p:animScale>
                                      <p:cBhvr>
                                        <p:cTn id="150" dur="166" decel="50000">
                                          <p:stCondLst>
                                            <p:cond delay="1668"/>
                                          </p:stCondLst>
                                        </p:cTn>
                                        <p:tgtEl>
                                          <p:spTgt spid="33"/>
                                        </p:tgtEl>
                                      </p:cBhvr>
                                      <p:to x="100000" y="100000"/>
                                    </p:animScale>
                                    <p:animScale>
                                      <p:cBhvr>
                                        <p:cTn id="151" dur="26">
                                          <p:stCondLst>
                                            <p:cond delay="1808"/>
                                          </p:stCondLst>
                                        </p:cTn>
                                        <p:tgtEl>
                                          <p:spTgt spid="33"/>
                                        </p:tgtEl>
                                      </p:cBhvr>
                                      <p:to x="100000" y="95000"/>
                                    </p:animScale>
                                    <p:animScale>
                                      <p:cBhvr>
                                        <p:cTn id="152" dur="166" decel="50000">
                                          <p:stCondLst>
                                            <p:cond delay="1834"/>
                                          </p:stCondLst>
                                        </p:cTn>
                                        <p:tgtEl>
                                          <p:spTgt spid="33"/>
                                        </p:tgtEl>
                                      </p:cBhvr>
                                      <p:to x="100000" y="100000"/>
                                    </p:animScale>
                                  </p:childTnLst>
                                </p:cTn>
                              </p:par>
                            </p:childTnLst>
                          </p:cTn>
                        </p:par>
                      </p:childTnLst>
                    </p:cTn>
                  </p:par>
                  <p:par>
                    <p:cTn id="153" fill="hold">
                      <p:stCondLst>
                        <p:cond delay="indefinite"/>
                      </p:stCondLst>
                      <p:childTnLst>
                        <p:par>
                          <p:cTn id="154" fill="hold">
                            <p:stCondLst>
                              <p:cond delay="0"/>
                            </p:stCondLst>
                            <p:childTnLst>
                              <p:par>
                                <p:cTn id="155" presetID="47" presetClass="entr" presetSubtype="0" fill="hold" grpId="0" nodeType="clickEffect">
                                  <p:stCondLst>
                                    <p:cond delay="0"/>
                                  </p:stCondLst>
                                  <p:childTnLst>
                                    <p:set>
                                      <p:cBhvr>
                                        <p:cTn id="156" dur="1" fill="hold">
                                          <p:stCondLst>
                                            <p:cond delay="0"/>
                                          </p:stCondLst>
                                        </p:cTn>
                                        <p:tgtEl>
                                          <p:spTgt spid="34"/>
                                        </p:tgtEl>
                                        <p:attrNameLst>
                                          <p:attrName>style.visibility</p:attrName>
                                        </p:attrNameLst>
                                      </p:cBhvr>
                                      <p:to>
                                        <p:strVal val="visible"/>
                                      </p:to>
                                    </p:set>
                                    <p:animEffect transition="in" filter="fade">
                                      <p:cBhvr>
                                        <p:cTn id="157" dur="1000"/>
                                        <p:tgtEl>
                                          <p:spTgt spid="34"/>
                                        </p:tgtEl>
                                      </p:cBhvr>
                                    </p:animEffect>
                                    <p:anim calcmode="lin" valueType="num">
                                      <p:cBhvr>
                                        <p:cTn id="158" dur="1000" fill="hold"/>
                                        <p:tgtEl>
                                          <p:spTgt spid="34"/>
                                        </p:tgtEl>
                                        <p:attrNameLst>
                                          <p:attrName>ppt_x</p:attrName>
                                        </p:attrNameLst>
                                      </p:cBhvr>
                                      <p:tavLst>
                                        <p:tav tm="0">
                                          <p:val>
                                            <p:strVal val="#ppt_x"/>
                                          </p:val>
                                        </p:tav>
                                        <p:tav tm="100000">
                                          <p:val>
                                            <p:strVal val="#ppt_x"/>
                                          </p:val>
                                        </p:tav>
                                      </p:tavLst>
                                    </p:anim>
                                    <p:anim calcmode="lin" valueType="num">
                                      <p:cBhvr>
                                        <p:cTn id="15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60" fill="hold">
                      <p:stCondLst>
                        <p:cond delay="indefinite"/>
                      </p:stCondLst>
                      <p:childTnLst>
                        <p:par>
                          <p:cTn id="161" fill="hold">
                            <p:stCondLst>
                              <p:cond delay="0"/>
                            </p:stCondLst>
                            <p:childTnLst>
                              <p:par>
                                <p:cTn id="162" presetID="47" presetClass="entr" presetSubtype="0" fill="hold" nodeType="clickEffect">
                                  <p:stCondLst>
                                    <p:cond delay="0"/>
                                  </p:stCondLst>
                                  <p:childTnLst>
                                    <p:set>
                                      <p:cBhvr>
                                        <p:cTn id="163" dur="1" fill="hold">
                                          <p:stCondLst>
                                            <p:cond delay="0"/>
                                          </p:stCondLst>
                                        </p:cTn>
                                        <p:tgtEl>
                                          <p:spTgt spid="30">
                                            <p:txEl>
                                              <p:pRg st="0" end="0"/>
                                            </p:txEl>
                                          </p:spTgt>
                                        </p:tgtEl>
                                        <p:attrNameLst>
                                          <p:attrName>style.visibility</p:attrName>
                                        </p:attrNameLst>
                                      </p:cBhvr>
                                      <p:to>
                                        <p:strVal val="visible"/>
                                      </p:to>
                                    </p:set>
                                    <p:animEffect transition="in" filter="fade">
                                      <p:cBhvr>
                                        <p:cTn id="164" dur="1000"/>
                                        <p:tgtEl>
                                          <p:spTgt spid="30">
                                            <p:txEl>
                                              <p:pRg st="0" end="0"/>
                                            </p:txEl>
                                          </p:spTgt>
                                        </p:tgtEl>
                                      </p:cBhvr>
                                    </p:animEffect>
                                    <p:anim calcmode="lin" valueType="num">
                                      <p:cBhvr>
                                        <p:cTn id="165"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66"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47" presetClass="entr" presetSubtype="0" fill="hold" nodeType="clickEffect">
                                  <p:stCondLst>
                                    <p:cond delay="0"/>
                                  </p:stCondLst>
                                  <p:childTnLst>
                                    <p:set>
                                      <p:cBhvr>
                                        <p:cTn id="170" dur="1" fill="hold">
                                          <p:stCondLst>
                                            <p:cond delay="0"/>
                                          </p:stCondLst>
                                        </p:cTn>
                                        <p:tgtEl>
                                          <p:spTgt spid="37">
                                            <p:txEl>
                                              <p:pRg st="0" end="0"/>
                                            </p:txEl>
                                          </p:spTgt>
                                        </p:tgtEl>
                                        <p:attrNameLst>
                                          <p:attrName>style.visibility</p:attrName>
                                        </p:attrNameLst>
                                      </p:cBhvr>
                                      <p:to>
                                        <p:strVal val="visible"/>
                                      </p:to>
                                    </p:set>
                                    <p:animEffect transition="in" filter="fade">
                                      <p:cBhvr>
                                        <p:cTn id="171" dur="1000"/>
                                        <p:tgtEl>
                                          <p:spTgt spid="37">
                                            <p:txEl>
                                              <p:pRg st="0" end="0"/>
                                            </p:txEl>
                                          </p:spTgt>
                                        </p:tgtEl>
                                      </p:cBhvr>
                                    </p:animEffect>
                                    <p:anim calcmode="lin" valueType="num">
                                      <p:cBhvr>
                                        <p:cTn id="172"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173"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4" fill="hold">
                      <p:stCondLst>
                        <p:cond delay="indefinite"/>
                      </p:stCondLst>
                      <p:childTnLst>
                        <p:par>
                          <p:cTn id="175" fill="hold">
                            <p:stCondLst>
                              <p:cond delay="0"/>
                            </p:stCondLst>
                            <p:childTnLst>
                              <p:par>
                                <p:cTn id="176" presetID="42" presetClass="entr" presetSubtype="0" fill="hold" nodeType="clickEffect">
                                  <p:stCondLst>
                                    <p:cond delay="0"/>
                                  </p:stCondLst>
                                  <p:childTnLst>
                                    <p:set>
                                      <p:cBhvr>
                                        <p:cTn id="177" dur="1" fill="hold">
                                          <p:stCondLst>
                                            <p:cond delay="0"/>
                                          </p:stCondLst>
                                        </p:cTn>
                                        <p:tgtEl>
                                          <p:spTgt spid="37">
                                            <p:txEl>
                                              <p:pRg st="2" end="2"/>
                                            </p:txEl>
                                          </p:spTgt>
                                        </p:tgtEl>
                                        <p:attrNameLst>
                                          <p:attrName>style.visibility</p:attrName>
                                        </p:attrNameLst>
                                      </p:cBhvr>
                                      <p:to>
                                        <p:strVal val="visible"/>
                                      </p:to>
                                    </p:set>
                                    <p:animEffect transition="in" filter="fade">
                                      <p:cBhvr>
                                        <p:cTn id="178" dur="1000"/>
                                        <p:tgtEl>
                                          <p:spTgt spid="37">
                                            <p:txEl>
                                              <p:pRg st="2" end="2"/>
                                            </p:txEl>
                                          </p:spTgt>
                                        </p:tgtEl>
                                      </p:cBhvr>
                                    </p:animEffect>
                                    <p:anim calcmode="lin" valueType="num">
                                      <p:cBhvr>
                                        <p:cTn id="179" dur="1000" fill="hold"/>
                                        <p:tgtEl>
                                          <p:spTgt spid="37">
                                            <p:txEl>
                                              <p:pRg st="2" end="2"/>
                                            </p:txEl>
                                          </p:spTgt>
                                        </p:tgtEl>
                                        <p:attrNameLst>
                                          <p:attrName>ppt_x</p:attrName>
                                        </p:attrNameLst>
                                      </p:cBhvr>
                                      <p:tavLst>
                                        <p:tav tm="0">
                                          <p:val>
                                            <p:strVal val="#ppt_x"/>
                                          </p:val>
                                        </p:tav>
                                        <p:tav tm="100000">
                                          <p:val>
                                            <p:strVal val="#ppt_x"/>
                                          </p:val>
                                        </p:tav>
                                      </p:tavLst>
                                    </p:anim>
                                    <p:anim calcmode="lin" valueType="num">
                                      <p:cBhvr>
                                        <p:cTn id="180" dur="1000" fill="hold"/>
                                        <p:tgtEl>
                                          <p:spTgt spid="3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p:bldP spid="25" grpId="0" animBg="1"/>
      <p:bldP spid="26" grpId="0" animBg="1"/>
      <p:bldP spid="32" grpId="0" animBg="1"/>
      <p:bldP spid="33" grpId="0" animBg="1"/>
      <p:bldP spid="34" grpId="0"/>
      <p:bldP spid="35" grpId="0"/>
      <p:bldP spid="40" grpId="0"/>
      <p:bldP spid="4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EA876503-F5C1-4185-A52C-C4882DFF8B77}" type="slidenum">
              <a:rPr lang="zh-TW" altLang="en-US"/>
              <a:pPr>
                <a:defRPr/>
              </a:pPr>
              <a:t>4</a:t>
            </a:fld>
            <a:r>
              <a:rPr lang="en-US" altLang="zh-TW"/>
              <a:t> </a:t>
            </a:r>
          </a:p>
        </p:txBody>
      </p:sp>
      <p:sp>
        <p:nvSpPr>
          <p:cNvPr id="17411" name="Rectangle 2"/>
          <p:cNvSpPr>
            <a:spLocks noGrp="1" noChangeArrowheads="1"/>
          </p:cNvSpPr>
          <p:nvPr>
            <p:ph type="title"/>
          </p:nvPr>
        </p:nvSpPr>
        <p:spPr/>
        <p:txBody>
          <a:bodyPr/>
          <a:lstStyle/>
          <a:p>
            <a:pPr eaLnBrk="1" hangingPunct="1"/>
            <a:r>
              <a:rPr lang="en-US" altLang="zh-TW" smtClean="0">
                <a:ea typeface="新細明體" pitchFamily="18" charset="-120"/>
              </a:rPr>
              <a:t>Digital Media</a:t>
            </a:r>
          </a:p>
        </p:txBody>
      </p:sp>
      <p:sp>
        <p:nvSpPr>
          <p:cNvPr id="17412" name="Rectangle 3"/>
          <p:cNvSpPr>
            <a:spLocks noGrp="1" noChangeArrowheads="1"/>
          </p:cNvSpPr>
          <p:nvPr>
            <p:ph type="body" idx="1"/>
          </p:nvPr>
        </p:nvSpPr>
        <p:spPr>
          <a:xfrm>
            <a:off x="685800" y="1341438"/>
            <a:ext cx="7772400" cy="4824412"/>
          </a:xfrm>
        </p:spPr>
        <p:txBody>
          <a:bodyPr/>
          <a:lstStyle/>
          <a:p>
            <a:pPr eaLnBrk="1" hangingPunct="1"/>
            <a:r>
              <a:rPr lang="en-US" altLang="zh-TW" i="1" dirty="0" smtClean="0">
                <a:solidFill>
                  <a:schemeClr val="tx2"/>
                </a:solidFill>
                <a:ea typeface="新細明體" pitchFamily="18" charset="-120"/>
              </a:rPr>
              <a:t>Digital media</a:t>
            </a:r>
          </a:p>
          <a:p>
            <a:pPr lvl="1" eaLnBrk="1" hangingPunct="1"/>
            <a:r>
              <a:rPr lang="en-US" altLang="zh-TW" dirty="0" smtClean="0">
                <a:ea typeface="新細明體" pitchFamily="18" charset="-120"/>
              </a:rPr>
              <a:t>Pictures, sound, video and animation stored/processed in computers in digital format (i.e., binary numbers)</a:t>
            </a:r>
          </a:p>
          <a:p>
            <a:pPr lvl="1" eaLnBrk="1" hangingPunct="1"/>
            <a:endParaRPr lang="en-US" altLang="zh-TW" sz="1000" dirty="0" smtClean="0">
              <a:ea typeface="新細明體" pitchFamily="18" charset="-120"/>
            </a:endParaRPr>
          </a:p>
          <a:p>
            <a:pPr eaLnBrk="1" hangingPunct="1"/>
            <a:r>
              <a:rPr lang="en-US" altLang="zh-TW" u="sng" dirty="0" smtClean="0">
                <a:ea typeface="新細明體" pitchFamily="18" charset="-120"/>
              </a:rPr>
              <a:t>Typical hardware requirements</a:t>
            </a:r>
            <a:r>
              <a:rPr lang="en-US" altLang="zh-TW" dirty="0" smtClean="0">
                <a:ea typeface="新細明體" pitchFamily="18" charset="-120"/>
              </a:rPr>
              <a:t> work with digital media</a:t>
            </a:r>
          </a:p>
          <a:p>
            <a:pPr lvl="1" eaLnBrk="1" hangingPunct="1"/>
            <a:r>
              <a:rPr lang="en-US" altLang="zh-TW" dirty="0" smtClean="0">
                <a:ea typeface="新細明體" pitchFamily="18" charset="-120"/>
              </a:rPr>
              <a:t>A powerful microprocessor</a:t>
            </a:r>
          </a:p>
          <a:p>
            <a:pPr lvl="1" eaLnBrk="1" hangingPunct="1"/>
            <a:r>
              <a:rPr lang="en-US" altLang="zh-TW" dirty="0" smtClean="0">
                <a:ea typeface="新細明體" pitchFamily="18" charset="-120"/>
              </a:rPr>
              <a:t>Large memory and storage capacity</a:t>
            </a:r>
          </a:p>
          <a:p>
            <a:pPr lvl="1" eaLnBrk="1" hangingPunct="1"/>
            <a:r>
              <a:rPr lang="en-US" altLang="zh-TW" dirty="0" smtClean="0">
                <a:ea typeface="新細明體" pitchFamily="18" charset="-120"/>
              </a:rPr>
              <a:t>A high-quality monitor and a display card</a:t>
            </a:r>
          </a:p>
          <a:p>
            <a:pPr lvl="1" eaLnBrk="1" hangingPunct="1"/>
            <a:r>
              <a:rPr lang="en-US" altLang="zh-TW" dirty="0" smtClean="0">
                <a:ea typeface="新細明體" pitchFamily="18" charset="-120"/>
              </a:rPr>
              <a:t>May also need some input devices</a:t>
            </a:r>
          </a:p>
          <a:p>
            <a:pPr lvl="2" eaLnBrk="1" hangingPunct="1"/>
            <a:r>
              <a:rPr lang="en-US" altLang="zh-TW" dirty="0" smtClean="0">
                <a:ea typeface="新細明體" pitchFamily="18" charset="-120"/>
              </a:rPr>
              <a:t>A microphone or keyboard for audio input</a:t>
            </a:r>
          </a:p>
          <a:p>
            <a:pPr lvl="2" eaLnBrk="1" hangingPunct="1"/>
            <a:r>
              <a:rPr lang="en-US" altLang="zh-TW" dirty="0" smtClean="0">
                <a:ea typeface="新細明體" pitchFamily="18" charset="-120"/>
              </a:rPr>
              <a:t>A digital camera or scanner for graphics input </a:t>
            </a:r>
          </a:p>
          <a:p>
            <a:pPr lvl="2" eaLnBrk="1" hangingPunct="1"/>
            <a:r>
              <a:rPr lang="en-US" altLang="zh-TW" dirty="0" smtClean="0">
                <a:ea typeface="新細明體" pitchFamily="18" charset="-120"/>
              </a:rPr>
              <a:t>An analog video camera for video input and a video capture card to convert analog video to digital video</a:t>
            </a:r>
          </a:p>
          <a:p>
            <a:pPr lvl="2" eaLnBrk="1" hangingPunct="1"/>
            <a:r>
              <a:rPr lang="en-US" altLang="zh-TW" dirty="0" smtClean="0">
                <a:ea typeface="新細明體" pitchFamily="18" charset="-120"/>
              </a:rPr>
              <a:t>Or a digital video camera</a:t>
            </a:r>
          </a:p>
        </p:txBody>
      </p:sp>
      <p:sp>
        <p:nvSpPr>
          <p:cNvPr id="6" name="Date Placeholder 3"/>
          <p:cNvSpPr>
            <a:spLocks noGrp="1"/>
          </p:cNvSpPr>
          <p:nvPr>
            <p:ph type="dt" sz="quarter" idx="2"/>
          </p:nvPr>
        </p:nvSpPr>
        <p:spPr>
          <a:xfrm>
            <a:off x="829320" y="6248400"/>
            <a:ext cx="3022600" cy="457200"/>
          </a:xfrm>
        </p:spPr>
        <p:txBody>
          <a:bodyPr/>
          <a:lstStyle/>
          <a:p>
            <a:pPr>
              <a:defRPr/>
            </a:pPr>
            <a:r>
              <a:rPr lang="en-US" altLang="zh-TW" dirty="0"/>
              <a:t>    </a:t>
            </a:r>
            <a:r>
              <a:rPr lang="en-US" altLang="zh-TW" dirty="0" smtClean="0">
                <a:solidFill>
                  <a:srgbClr val="FF0066"/>
                </a:solidFill>
              </a:rPr>
              <a:t>Jean Wang / CS1102 </a:t>
            </a:r>
            <a:r>
              <a:rPr lang="en-US" altLang="zh-TW" dirty="0">
                <a:solidFill>
                  <a:srgbClr val="FF0066"/>
                </a:solidFill>
              </a:rPr>
              <a:t>- Lec07</a:t>
            </a:r>
            <a:endParaRPr lang="en-US" altLang="zh-TW" dirty="0">
              <a:solidFill>
                <a:schemeClr val="accent2"/>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p:txBody>
          <a:bodyPr/>
          <a:lstStyle/>
          <a:p>
            <a:pPr eaLnBrk="1" hangingPunct="1"/>
            <a:r>
              <a:rPr lang="en-US" altLang="zh-TW" smtClean="0">
                <a:ea typeface="新細明體" pitchFamily="18" charset="-120"/>
              </a:rPr>
              <a:t>Lec07 - Digital Media</a:t>
            </a:r>
            <a:br>
              <a:rPr lang="en-US" altLang="zh-TW" smtClean="0">
                <a:ea typeface="新細明體" pitchFamily="18" charset="-120"/>
              </a:rPr>
            </a:br>
            <a:r>
              <a:rPr lang="en-US" altLang="zh-TW" smtClean="0">
                <a:ea typeface="新細明體" pitchFamily="18" charset="-120"/>
              </a:rPr>
              <a:t>- Digital Sound</a:t>
            </a:r>
          </a:p>
        </p:txBody>
      </p:sp>
      <p:sp>
        <p:nvSpPr>
          <p:cNvPr id="18435" name="Rectangle 3"/>
          <p:cNvSpPr>
            <a:spLocks noGrp="1" noChangeArrowheads="1"/>
          </p:cNvSpPr>
          <p:nvPr>
            <p:ph type="subTitle" idx="1"/>
          </p:nvPr>
        </p:nvSpPr>
        <p:spPr/>
        <p:txBody>
          <a:bodyPr/>
          <a:lstStyle/>
          <a:p>
            <a:pPr eaLnBrk="1" hangingPunct="1"/>
            <a:endParaRPr lang="zh-TW" altLang="en-US" smtClean="0">
              <a:ea typeface="新細明體" pitchFamily="18" charset="-12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sz="quarter" idx="2"/>
          </p:nvPr>
        </p:nvSpPr>
        <p:spPr>
          <a:xfrm>
            <a:off x="829320" y="6248400"/>
            <a:ext cx="3022600" cy="457200"/>
          </a:xfrm>
        </p:spPr>
        <p:txBody>
          <a:bodyPr/>
          <a:lstStyle/>
          <a:p>
            <a:pPr>
              <a:defRPr/>
            </a:pPr>
            <a:r>
              <a:rPr lang="en-US" altLang="zh-TW" dirty="0"/>
              <a:t>    </a:t>
            </a:r>
            <a:r>
              <a:rPr lang="en-US" altLang="zh-TW" dirty="0" smtClean="0">
                <a:solidFill>
                  <a:srgbClr val="FF0066"/>
                </a:solidFill>
              </a:rPr>
              <a:t>Jean Wang / CS1102 </a:t>
            </a:r>
            <a:r>
              <a:rPr lang="en-US" altLang="zh-TW" dirty="0">
                <a:solidFill>
                  <a:srgbClr val="FF0066"/>
                </a:solidFill>
              </a:rPr>
              <a:t>- Lec07</a:t>
            </a:r>
            <a:endParaRPr lang="en-US" altLang="zh-TW" dirty="0">
              <a:solidFill>
                <a:schemeClr val="accent2"/>
              </a:solidFill>
            </a:endParaRPr>
          </a:p>
        </p:txBody>
      </p:sp>
      <p:sp>
        <p:nvSpPr>
          <p:cNvPr id="9" name="Slide Number Placeholder 4"/>
          <p:cNvSpPr>
            <a:spLocks noGrp="1"/>
          </p:cNvSpPr>
          <p:nvPr>
            <p:ph type="sldNum" sz="quarter" idx="11"/>
          </p:nvPr>
        </p:nvSpPr>
        <p:spPr/>
        <p:txBody>
          <a:bodyPr/>
          <a:lstStyle/>
          <a:p>
            <a:pPr>
              <a:defRPr/>
            </a:pPr>
            <a:fld id="{726C62F8-1E9B-4F0D-8A80-FDBD1E9AF64B}" type="slidenum">
              <a:rPr lang="zh-TW" altLang="en-US"/>
              <a:pPr>
                <a:defRPr/>
              </a:pPr>
              <a:t>6</a:t>
            </a:fld>
            <a:r>
              <a:rPr lang="en-US" altLang="zh-TW"/>
              <a:t> </a:t>
            </a:r>
          </a:p>
        </p:txBody>
      </p:sp>
      <p:sp>
        <p:nvSpPr>
          <p:cNvPr id="19460" name="Rectangle 2"/>
          <p:cNvSpPr>
            <a:spLocks noGrp="1" noChangeArrowheads="1"/>
          </p:cNvSpPr>
          <p:nvPr>
            <p:ph type="title"/>
          </p:nvPr>
        </p:nvSpPr>
        <p:spPr/>
        <p:txBody>
          <a:bodyPr/>
          <a:lstStyle/>
          <a:p>
            <a:pPr eaLnBrk="1" hangingPunct="1"/>
            <a:r>
              <a:rPr lang="en-US" altLang="zh-TW" smtClean="0">
                <a:ea typeface="新細明體" pitchFamily="18" charset="-120"/>
              </a:rPr>
              <a:t>Digital Audio Basics</a:t>
            </a:r>
          </a:p>
        </p:txBody>
      </p:sp>
      <p:sp>
        <p:nvSpPr>
          <p:cNvPr id="19461" name="Rectangle 3"/>
          <p:cNvSpPr>
            <a:spLocks noGrp="1" noChangeArrowheads="1"/>
          </p:cNvSpPr>
          <p:nvPr>
            <p:ph type="body" idx="1"/>
          </p:nvPr>
        </p:nvSpPr>
        <p:spPr/>
        <p:txBody>
          <a:bodyPr/>
          <a:lstStyle/>
          <a:p>
            <a:pPr eaLnBrk="1" hangingPunct="1"/>
            <a:r>
              <a:rPr lang="en-US" altLang="zh-TW" dirty="0" smtClean="0">
                <a:ea typeface="新細明體" pitchFamily="18" charset="-120"/>
              </a:rPr>
              <a:t>Audio is originally an </a:t>
            </a:r>
            <a:r>
              <a:rPr lang="en-US" altLang="zh-TW" i="1" dirty="0" smtClean="0">
                <a:solidFill>
                  <a:srgbClr val="FF0066"/>
                </a:solidFill>
                <a:ea typeface="新細明體" pitchFamily="18" charset="-120"/>
              </a:rPr>
              <a:t>analog</a:t>
            </a:r>
            <a:r>
              <a:rPr lang="en-US" altLang="zh-TW" dirty="0" smtClean="0">
                <a:ea typeface="新細明體" pitchFamily="18" charset="-120"/>
              </a:rPr>
              <a:t> waveform signal, and it must be converted into </a:t>
            </a:r>
            <a:r>
              <a:rPr lang="en-US" altLang="zh-TW" i="1" dirty="0" smtClean="0">
                <a:solidFill>
                  <a:srgbClr val="FF0066"/>
                </a:solidFill>
                <a:ea typeface="新細明體" pitchFamily="18" charset="-120"/>
              </a:rPr>
              <a:t>discrete digital</a:t>
            </a:r>
            <a:r>
              <a:rPr lang="en-US" altLang="zh-TW" dirty="0" smtClean="0">
                <a:ea typeface="新細明體" pitchFamily="18" charset="-120"/>
              </a:rPr>
              <a:t> signal in order to be stored in and processed by computers</a:t>
            </a:r>
          </a:p>
          <a:p>
            <a:pPr eaLnBrk="1" hangingPunct="1"/>
            <a:endParaRPr lang="en-US" altLang="zh-TW" dirty="0" smtClean="0">
              <a:ea typeface="新細明體" pitchFamily="18" charset="-120"/>
            </a:endParaRPr>
          </a:p>
          <a:p>
            <a:pPr eaLnBrk="1" hangingPunct="1"/>
            <a:endParaRPr lang="en-US" altLang="zh-TW" dirty="0" smtClean="0">
              <a:ea typeface="新細明體" pitchFamily="18" charset="-120"/>
            </a:endParaRPr>
          </a:p>
          <a:p>
            <a:pPr eaLnBrk="1" hangingPunct="1"/>
            <a:endParaRPr lang="en-US" altLang="zh-TW" dirty="0" smtClean="0">
              <a:ea typeface="新細明體" pitchFamily="18" charset="-120"/>
            </a:endParaRPr>
          </a:p>
          <a:p>
            <a:pPr eaLnBrk="1" hangingPunct="1"/>
            <a:endParaRPr lang="en-US" altLang="zh-TW" dirty="0" smtClean="0">
              <a:ea typeface="新細明體" pitchFamily="18" charset="-120"/>
            </a:endParaRPr>
          </a:p>
          <a:p>
            <a:pPr eaLnBrk="1" hangingPunct="1"/>
            <a:r>
              <a:rPr lang="en-US" altLang="zh-TW" dirty="0" smtClean="0">
                <a:ea typeface="新細明體" pitchFamily="18" charset="-120"/>
              </a:rPr>
              <a:t>Example converting devices</a:t>
            </a:r>
          </a:p>
          <a:p>
            <a:pPr lvl="1" eaLnBrk="1" hangingPunct="1"/>
            <a:r>
              <a:rPr lang="en-US" altLang="zh-TW" dirty="0" smtClean="0">
                <a:ea typeface="新細明體" pitchFamily="18" charset="-120"/>
              </a:rPr>
              <a:t>Analog-&gt;digital : sound cards, display/video cards, scanners,</a:t>
            </a:r>
          </a:p>
          <a:p>
            <a:pPr lvl="1" eaLnBrk="1" hangingPunct="1">
              <a:buFont typeface="Wingdings" pitchFamily="2" charset="2"/>
              <a:buNone/>
            </a:pPr>
            <a:r>
              <a:rPr lang="en-US" altLang="zh-TW" dirty="0" smtClean="0">
                <a:ea typeface="新細明體" pitchFamily="18" charset="-120"/>
              </a:rPr>
              <a:t>                              digital cameras, video capture cards</a:t>
            </a:r>
          </a:p>
          <a:p>
            <a:pPr lvl="1" eaLnBrk="1" hangingPunct="1"/>
            <a:r>
              <a:rPr lang="en-US" altLang="zh-TW" dirty="0" smtClean="0">
                <a:ea typeface="新細明體" pitchFamily="18" charset="-120"/>
              </a:rPr>
              <a:t>Digital-&gt;analog : sound cards, display card</a:t>
            </a:r>
          </a:p>
          <a:p>
            <a:pPr lvl="1" eaLnBrk="1" hangingPunct="1">
              <a:buFont typeface="Wingdings" pitchFamily="2" charset="2"/>
              <a:buNone/>
            </a:pPr>
            <a:endParaRPr lang="zh-TW" altLang="en-US" sz="900" dirty="0" smtClean="0">
              <a:ea typeface="新細明體" pitchFamily="18" charset="-120"/>
            </a:endParaRPr>
          </a:p>
        </p:txBody>
      </p:sp>
      <p:pic>
        <p:nvPicPr>
          <p:cNvPr id="19462" name="Picture 63" descr="Fig01-0050"/>
          <p:cNvPicPr>
            <a:picLocks noChangeAspect="1" noChangeArrowheads="1"/>
          </p:cNvPicPr>
          <p:nvPr/>
        </p:nvPicPr>
        <p:blipFill>
          <a:blip r:embed="rId3" cstate="print"/>
          <a:srcRect/>
          <a:stretch>
            <a:fillRect/>
          </a:stretch>
        </p:blipFill>
        <p:spPr bwMode="auto">
          <a:xfrm>
            <a:off x="1403350" y="2636838"/>
            <a:ext cx="3455988" cy="1152525"/>
          </a:xfrm>
          <a:prstGeom prst="rect">
            <a:avLst/>
          </a:prstGeom>
          <a:noFill/>
          <a:ln w="9525">
            <a:noFill/>
            <a:miter lim="800000"/>
            <a:headEnd/>
            <a:tailEnd/>
          </a:ln>
        </p:spPr>
      </p:pic>
      <p:sp>
        <p:nvSpPr>
          <p:cNvPr id="19463" name="Text Box 64"/>
          <p:cNvSpPr txBox="1">
            <a:spLocks noChangeArrowheads="1"/>
          </p:cNvSpPr>
          <p:nvPr/>
        </p:nvSpPr>
        <p:spPr bwMode="auto">
          <a:xfrm>
            <a:off x="5003800" y="2708275"/>
            <a:ext cx="3529013" cy="366713"/>
          </a:xfrm>
          <a:prstGeom prst="rect">
            <a:avLst/>
          </a:prstGeom>
          <a:noFill/>
          <a:ln w="9525">
            <a:noFill/>
            <a:miter lim="800000"/>
            <a:headEnd/>
            <a:tailEnd/>
          </a:ln>
        </p:spPr>
        <p:txBody>
          <a:bodyPr>
            <a:spAutoFit/>
          </a:bodyPr>
          <a:lstStyle/>
          <a:p>
            <a:pPr>
              <a:spcBef>
                <a:spcPct val="50000"/>
              </a:spcBef>
            </a:pPr>
            <a:r>
              <a:rPr lang="en-AU" sz="1800" dirty="0" err="1">
                <a:latin typeface="Cambria" pitchFamily="18" charset="0"/>
              </a:rPr>
              <a:t>Analog</a:t>
            </a:r>
            <a:r>
              <a:rPr lang="en-AU" sz="1800" dirty="0">
                <a:latin typeface="Cambria" pitchFamily="18" charset="0"/>
              </a:rPr>
              <a:t> (waveform) data signal</a:t>
            </a:r>
          </a:p>
        </p:txBody>
      </p:sp>
      <p:sp>
        <p:nvSpPr>
          <p:cNvPr id="19464" name="Text Box 65"/>
          <p:cNvSpPr txBox="1">
            <a:spLocks noChangeArrowheads="1"/>
          </p:cNvSpPr>
          <p:nvPr/>
        </p:nvSpPr>
        <p:spPr bwMode="auto">
          <a:xfrm>
            <a:off x="5003800" y="3357563"/>
            <a:ext cx="3659188" cy="366712"/>
          </a:xfrm>
          <a:prstGeom prst="rect">
            <a:avLst/>
          </a:prstGeom>
          <a:noFill/>
          <a:ln w="9525">
            <a:noFill/>
            <a:miter lim="800000"/>
            <a:headEnd/>
            <a:tailEnd/>
          </a:ln>
        </p:spPr>
        <p:txBody>
          <a:bodyPr>
            <a:spAutoFit/>
          </a:bodyPr>
          <a:lstStyle/>
          <a:p>
            <a:pPr>
              <a:spcBef>
                <a:spcPct val="50000"/>
              </a:spcBef>
            </a:pPr>
            <a:r>
              <a:rPr lang="en-AU" sz="1800">
                <a:latin typeface="Cambria" pitchFamily="18" charset="0"/>
              </a:rPr>
              <a:t>Digital (discrete) data signal</a:t>
            </a:r>
          </a:p>
        </p:txBody>
      </p:sp>
      <p:pic>
        <p:nvPicPr>
          <p:cNvPr id="19465" name="Picture 67"/>
          <p:cNvPicPr>
            <a:picLocks noChangeAspect="1" noChangeArrowheads="1"/>
          </p:cNvPicPr>
          <p:nvPr/>
        </p:nvPicPr>
        <p:blipFill>
          <a:blip r:embed="rId4" cstate="print"/>
          <a:srcRect/>
          <a:stretch>
            <a:fillRect/>
          </a:stretch>
        </p:blipFill>
        <p:spPr bwMode="auto">
          <a:xfrm>
            <a:off x="2806700" y="5445125"/>
            <a:ext cx="6337300" cy="1266825"/>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AD7391ED-539D-4D4B-8437-F06527E82453}" type="slidenum">
              <a:rPr lang="zh-TW" altLang="en-US"/>
              <a:pPr>
                <a:defRPr/>
              </a:pPr>
              <a:t>7</a:t>
            </a:fld>
            <a:r>
              <a:rPr lang="en-US" altLang="zh-TW"/>
              <a:t> </a:t>
            </a:r>
          </a:p>
        </p:txBody>
      </p:sp>
      <p:sp>
        <p:nvSpPr>
          <p:cNvPr id="20483" name="Rectangle 2"/>
          <p:cNvSpPr>
            <a:spLocks noGrp="1" noChangeArrowheads="1"/>
          </p:cNvSpPr>
          <p:nvPr>
            <p:ph type="title"/>
          </p:nvPr>
        </p:nvSpPr>
        <p:spPr/>
        <p:txBody>
          <a:bodyPr/>
          <a:lstStyle/>
          <a:p>
            <a:pPr eaLnBrk="1" hangingPunct="1"/>
            <a:r>
              <a:rPr lang="en-US" altLang="zh-TW" smtClean="0">
                <a:ea typeface="新細明體" pitchFamily="18" charset="-120"/>
              </a:rPr>
              <a:t>Digital Audio Basics (cont'd)</a:t>
            </a:r>
            <a:endParaRPr lang="zh-TW" altLang="en-US" smtClean="0">
              <a:ea typeface="新細明體" pitchFamily="18" charset="-120"/>
            </a:endParaRPr>
          </a:p>
        </p:txBody>
      </p:sp>
      <p:pic>
        <p:nvPicPr>
          <p:cNvPr id="20484" name="Picture 6"/>
          <p:cNvPicPr>
            <a:picLocks noChangeAspect="1" noChangeArrowheads="1"/>
          </p:cNvPicPr>
          <p:nvPr/>
        </p:nvPicPr>
        <p:blipFill>
          <a:blip r:embed="rId3" cstate="print"/>
          <a:srcRect/>
          <a:stretch>
            <a:fillRect/>
          </a:stretch>
        </p:blipFill>
        <p:spPr bwMode="auto">
          <a:xfrm>
            <a:off x="1116013" y="1412875"/>
            <a:ext cx="6856412" cy="4705350"/>
          </a:xfrm>
          <a:prstGeom prst="rect">
            <a:avLst/>
          </a:prstGeom>
          <a:noFill/>
          <a:ln w="9525">
            <a:noFill/>
            <a:miter lim="800000"/>
            <a:headEnd/>
            <a:tailEnd/>
          </a:ln>
        </p:spPr>
      </p:pic>
      <p:sp>
        <p:nvSpPr>
          <p:cNvPr id="6" name="Date Placeholder 3"/>
          <p:cNvSpPr>
            <a:spLocks noGrp="1"/>
          </p:cNvSpPr>
          <p:nvPr>
            <p:ph type="dt" sz="quarter" idx="2"/>
          </p:nvPr>
        </p:nvSpPr>
        <p:spPr>
          <a:xfrm>
            <a:off x="827584" y="6248400"/>
            <a:ext cx="3022600" cy="457200"/>
          </a:xfrm>
        </p:spPr>
        <p:txBody>
          <a:bodyPr/>
          <a:lstStyle/>
          <a:p>
            <a:pPr>
              <a:defRPr/>
            </a:pPr>
            <a:r>
              <a:rPr lang="en-US" altLang="zh-TW" dirty="0"/>
              <a:t>    </a:t>
            </a:r>
            <a:r>
              <a:rPr lang="en-US" altLang="zh-TW" dirty="0" smtClean="0">
                <a:solidFill>
                  <a:srgbClr val="FF0066"/>
                </a:solidFill>
              </a:rPr>
              <a:t>Jean Wang / CS1102 </a:t>
            </a:r>
            <a:r>
              <a:rPr lang="en-US" altLang="zh-TW" dirty="0">
                <a:solidFill>
                  <a:srgbClr val="FF0066"/>
                </a:solidFill>
              </a:rPr>
              <a:t>- Lec07</a:t>
            </a:r>
            <a:endParaRPr lang="en-US" altLang="zh-TW" dirty="0">
              <a:solidFill>
                <a:schemeClr val="accent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1"/>
          </p:nvPr>
        </p:nvSpPr>
        <p:spPr/>
        <p:txBody>
          <a:bodyPr/>
          <a:lstStyle/>
          <a:p>
            <a:pPr>
              <a:defRPr/>
            </a:pPr>
            <a:fld id="{F8D0E804-8B13-4F48-B553-097E84887FF6}" type="slidenum">
              <a:rPr lang="zh-TW" altLang="en-US"/>
              <a:pPr>
                <a:defRPr/>
              </a:pPr>
              <a:t>8</a:t>
            </a:fld>
            <a:r>
              <a:rPr lang="en-US" altLang="zh-TW"/>
              <a:t> </a:t>
            </a:r>
          </a:p>
        </p:txBody>
      </p:sp>
      <p:sp>
        <p:nvSpPr>
          <p:cNvPr id="21507" name="Rectangle 2"/>
          <p:cNvSpPr>
            <a:spLocks noGrp="1" noChangeArrowheads="1"/>
          </p:cNvSpPr>
          <p:nvPr>
            <p:ph type="title"/>
          </p:nvPr>
        </p:nvSpPr>
        <p:spPr/>
        <p:txBody>
          <a:bodyPr/>
          <a:lstStyle/>
          <a:p>
            <a:pPr eaLnBrk="1" hangingPunct="1"/>
            <a:r>
              <a:rPr lang="en-US" altLang="zh-TW" smtClean="0">
                <a:ea typeface="新細明體" pitchFamily="18" charset="-120"/>
              </a:rPr>
              <a:t>Analog to Digital</a:t>
            </a:r>
          </a:p>
        </p:txBody>
      </p:sp>
      <p:sp>
        <p:nvSpPr>
          <p:cNvPr id="21508" name="Rectangle 3"/>
          <p:cNvSpPr>
            <a:spLocks noGrp="1" noChangeArrowheads="1"/>
          </p:cNvSpPr>
          <p:nvPr>
            <p:ph type="body" idx="1"/>
          </p:nvPr>
        </p:nvSpPr>
        <p:spPr>
          <a:xfrm>
            <a:off x="685800" y="1484313"/>
            <a:ext cx="7772400" cy="4659312"/>
          </a:xfrm>
        </p:spPr>
        <p:txBody>
          <a:bodyPr/>
          <a:lstStyle/>
          <a:p>
            <a:pPr eaLnBrk="1" hangingPunct="1"/>
            <a:r>
              <a:rPr lang="en-US" altLang="zh-TW" u="sng" dirty="0" smtClean="0">
                <a:ea typeface="新細明體" pitchFamily="18" charset="-120"/>
              </a:rPr>
              <a:t>Two steps</a:t>
            </a:r>
            <a:r>
              <a:rPr lang="en-US" altLang="zh-TW" dirty="0" smtClean="0">
                <a:ea typeface="新細明體" pitchFamily="18" charset="-120"/>
              </a:rPr>
              <a:t> to convert analog signals to digital signals:</a:t>
            </a:r>
          </a:p>
          <a:p>
            <a:pPr lvl="1" eaLnBrk="1" hangingPunct="1"/>
            <a:endParaRPr lang="en-US" altLang="zh-TW" dirty="0" smtClean="0">
              <a:ea typeface="新細明體" pitchFamily="18" charset="-120"/>
            </a:endParaRPr>
          </a:p>
          <a:p>
            <a:pPr lvl="1" eaLnBrk="1" hangingPunct="1"/>
            <a:endParaRPr lang="en-US" altLang="zh-TW" dirty="0" smtClean="0">
              <a:ea typeface="新細明體" pitchFamily="18" charset="-120"/>
            </a:endParaRPr>
          </a:p>
          <a:p>
            <a:pPr lvl="1" eaLnBrk="1" hangingPunct="1"/>
            <a:endParaRPr lang="en-US" altLang="zh-TW" dirty="0" smtClean="0">
              <a:ea typeface="新細明體" pitchFamily="18" charset="-120"/>
            </a:endParaRPr>
          </a:p>
          <a:p>
            <a:pPr lvl="1" eaLnBrk="1" hangingPunct="1"/>
            <a:endParaRPr lang="en-US" altLang="zh-TW" dirty="0" smtClean="0">
              <a:ea typeface="新細明體" pitchFamily="18" charset="-120"/>
            </a:endParaRPr>
          </a:p>
          <a:p>
            <a:pPr lvl="1" eaLnBrk="1" hangingPunct="1"/>
            <a:endParaRPr lang="en-US" altLang="zh-TW" dirty="0" smtClean="0">
              <a:ea typeface="新細明體" pitchFamily="18" charset="-120"/>
            </a:endParaRPr>
          </a:p>
          <a:p>
            <a:pPr lvl="1" eaLnBrk="1" hangingPunct="1"/>
            <a:endParaRPr lang="en-US" altLang="zh-TW" dirty="0" smtClean="0">
              <a:ea typeface="新細明體" pitchFamily="18" charset="-120"/>
            </a:endParaRPr>
          </a:p>
          <a:p>
            <a:pPr lvl="1" eaLnBrk="1" hangingPunct="1"/>
            <a:endParaRPr lang="en-US" altLang="zh-TW" dirty="0" smtClean="0">
              <a:ea typeface="新細明體" pitchFamily="18" charset="-120"/>
            </a:endParaRPr>
          </a:p>
          <a:p>
            <a:pPr lvl="1" eaLnBrk="1" hangingPunct="1"/>
            <a:endParaRPr lang="en-US" altLang="zh-TW" dirty="0" smtClean="0">
              <a:ea typeface="新細明體" pitchFamily="18" charset="-120"/>
            </a:endParaRPr>
          </a:p>
          <a:p>
            <a:pPr lvl="1" eaLnBrk="1" hangingPunct="1"/>
            <a:endParaRPr lang="zh-TW" altLang="en-US" sz="1000" dirty="0" smtClean="0">
              <a:ea typeface="新細明體" pitchFamily="18" charset="-120"/>
            </a:endParaRPr>
          </a:p>
        </p:txBody>
      </p:sp>
      <p:pic>
        <p:nvPicPr>
          <p:cNvPr id="21509" name="Picture 67"/>
          <p:cNvPicPr>
            <a:picLocks noChangeAspect="1" noChangeArrowheads="1"/>
          </p:cNvPicPr>
          <p:nvPr/>
        </p:nvPicPr>
        <p:blipFill>
          <a:blip r:embed="rId3" cstate="print"/>
          <a:srcRect/>
          <a:stretch>
            <a:fillRect/>
          </a:stretch>
        </p:blipFill>
        <p:spPr bwMode="auto">
          <a:xfrm>
            <a:off x="4643438" y="2349500"/>
            <a:ext cx="4232275" cy="1565275"/>
          </a:xfrm>
          <a:prstGeom prst="rect">
            <a:avLst/>
          </a:prstGeom>
          <a:noFill/>
          <a:ln w="9525">
            <a:noFill/>
            <a:miter lim="800000"/>
            <a:headEnd/>
            <a:tailEnd/>
          </a:ln>
        </p:spPr>
      </p:pic>
      <p:sp>
        <p:nvSpPr>
          <p:cNvPr id="21510" name="Text Box 69"/>
          <p:cNvSpPr txBox="1">
            <a:spLocks noChangeArrowheads="1"/>
          </p:cNvSpPr>
          <p:nvPr/>
        </p:nvSpPr>
        <p:spPr bwMode="auto">
          <a:xfrm>
            <a:off x="684213" y="1989138"/>
            <a:ext cx="4032250" cy="3877985"/>
          </a:xfrm>
          <a:prstGeom prst="rect">
            <a:avLst/>
          </a:prstGeom>
          <a:noFill/>
          <a:ln w="9525">
            <a:noFill/>
            <a:miter lim="800000"/>
            <a:headEnd/>
            <a:tailEnd/>
          </a:ln>
        </p:spPr>
        <p:txBody>
          <a:bodyPr>
            <a:spAutoFit/>
          </a:bodyPr>
          <a:lstStyle/>
          <a:p>
            <a:pPr lvl="1">
              <a:spcBef>
                <a:spcPct val="20000"/>
              </a:spcBef>
              <a:buFont typeface="Wingdings" pitchFamily="2" charset="2"/>
              <a:buChar char="²"/>
            </a:pPr>
            <a:r>
              <a:rPr lang="en-US" altLang="zh-TW" sz="1800" i="1" dirty="0">
                <a:solidFill>
                  <a:schemeClr val="accent2"/>
                </a:solidFill>
                <a:latin typeface="Cambria" pitchFamily="18" charset="0"/>
                <a:ea typeface="新細明體" pitchFamily="18" charset="-120"/>
              </a:rPr>
              <a:t>Sampling</a:t>
            </a:r>
            <a:r>
              <a:rPr lang="en-US" altLang="zh-TW" sz="1800" dirty="0">
                <a:latin typeface="Cambria" pitchFamily="18" charset="0"/>
                <a:ea typeface="新細明體" pitchFamily="18" charset="-120"/>
              </a:rPr>
              <a:t> - to slice the analog wave into small segments regularly at uniform intervals (called samples)</a:t>
            </a:r>
          </a:p>
          <a:p>
            <a:pPr lvl="1">
              <a:spcBef>
                <a:spcPct val="20000"/>
              </a:spcBef>
              <a:buFont typeface="Wingdings" pitchFamily="2" charset="2"/>
              <a:buChar char="²"/>
            </a:pPr>
            <a:r>
              <a:rPr lang="en-US" altLang="zh-TW" sz="1800" i="1" dirty="0">
                <a:solidFill>
                  <a:schemeClr val="accent2"/>
                </a:solidFill>
                <a:latin typeface="Cambria" pitchFamily="18" charset="0"/>
                <a:ea typeface="新細明體" pitchFamily="18" charset="-120"/>
              </a:rPr>
              <a:t>Quantization</a:t>
            </a:r>
            <a:r>
              <a:rPr lang="en-US" altLang="zh-TW" sz="1800" dirty="0">
                <a:latin typeface="Cambria" pitchFamily="18" charset="0"/>
                <a:ea typeface="新細明體" pitchFamily="18" charset="-120"/>
              </a:rPr>
              <a:t> - the height (amplitude) of each sample is converted into a binary number</a:t>
            </a:r>
          </a:p>
          <a:p>
            <a:pPr lvl="1">
              <a:spcBef>
                <a:spcPct val="20000"/>
              </a:spcBef>
              <a:buFont typeface="Wingdings" pitchFamily="2" charset="2"/>
              <a:buChar char="²"/>
            </a:pPr>
            <a:endParaRPr lang="en-US" altLang="zh-TW" sz="1800" dirty="0">
              <a:latin typeface="Cambria" pitchFamily="18" charset="0"/>
              <a:ea typeface="新細明體" pitchFamily="18" charset="-120"/>
            </a:endParaRPr>
          </a:p>
          <a:p>
            <a:pPr lvl="1">
              <a:spcBef>
                <a:spcPct val="20000"/>
              </a:spcBef>
            </a:pPr>
            <a:r>
              <a:rPr lang="en-US" altLang="zh-TW" sz="1800" i="1" dirty="0">
                <a:solidFill>
                  <a:srgbClr val="FF0066"/>
                </a:solidFill>
                <a:latin typeface="Cambria" pitchFamily="18" charset="0"/>
                <a:ea typeface="新細明體" pitchFamily="18" charset="-120"/>
              </a:rPr>
              <a:t>Sampling rate</a:t>
            </a:r>
            <a:r>
              <a:rPr lang="en-US" altLang="zh-TW" sz="1800" dirty="0">
                <a:latin typeface="Cambria" pitchFamily="18" charset="0"/>
                <a:ea typeface="新細明體" pitchFamily="18" charset="-120"/>
              </a:rPr>
              <a:t>  - the number of times per second that a sound is measured during the converting (recording) process</a:t>
            </a:r>
          </a:p>
          <a:p>
            <a:pPr lvl="2">
              <a:spcBef>
                <a:spcPct val="20000"/>
              </a:spcBef>
              <a:buFont typeface="Comic Sans MS" pitchFamily="66" charset="0"/>
              <a:buChar char="-"/>
            </a:pPr>
            <a:r>
              <a:rPr lang="en-US" altLang="zh-TW" sz="1800" dirty="0">
                <a:latin typeface="Cambria" pitchFamily="18" charset="0"/>
                <a:ea typeface="新細明體" pitchFamily="18" charset="-120"/>
              </a:rPr>
              <a:t>Measured in hertz (Hz) </a:t>
            </a:r>
          </a:p>
        </p:txBody>
      </p:sp>
      <p:pic>
        <p:nvPicPr>
          <p:cNvPr id="21511" name="Picture 71"/>
          <p:cNvPicPr>
            <a:picLocks noChangeAspect="1" noChangeArrowheads="1"/>
          </p:cNvPicPr>
          <p:nvPr/>
        </p:nvPicPr>
        <p:blipFill>
          <a:blip r:embed="rId4" cstate="print"/>
          <a:srcRect/>
          <a:stretch>
            <a:fillRect/>
          </a:stretch>
        </p:blipFill>
        <p:spPr bwMode="auto">
          <a:xfrm>
            <a:off x="4716463" y="4437063"/>
            <a:ext cx="4132262" cy="1506537"/>
          </a:xfrm>
          <a:prstGeom prst="rect">
            <a:avLst/>
          </a:prstGeom>
          <a:noFill/>
          <a:ln w="9525">
            <a:noFill/>
            <a:miter lim="800000"/>
            <a:headEnd/>
            <a:tailEnd/>
          </a:ln>
        </p:spPr>
      </p:pic>
      <p:sp>
        <p:nvSpPr>
          <p:cNvPr id="9" name="Date Placeholder 3"/>
          <p:cNvSpPr>
            <a:spLocks noGrp="1"/>
          </p:cNvSpPr>
          <p:nvPr>
            <p:ph type="dt" sz="quarter" idx="2"/>
          </p:nvPr>
        </p:nvSpPr>
        <p:spPr>
          <a:xfrm>
            <a:off x="829320" y="6248400"/>
            <a:ext cx="3022600" cy="457200"/>
          </a:xfrm>
        </p:spPr>
        <p:txBody>
          <a:bodyPr/>
          <a:lstStyle/>
          <a:p>
            <a:pPr>
              <a:defRPr/>
            </a:pPr>
            <a:r>
              <a:rPr lang="en-US" altLang="zh-TW" dirty="0"/>
              <a:t>    </a:t>
            </a:r>
            <a:r>
              <a:rPr lang="en-US" altLang="zh-TW" dirty="0" smtClean="0">
                <a:solidFill>
                  <a:srgbClr val="FF0066"/>
                </a:solidFill>
              </a:rPr>
              <a:t>Jean Wang / CS1102 </a:t>
            </a:r>
            <a:r>
              <a:rPr lang="en-US" altLang="zh-TW" dirty="0">
                <a:solidFill>
                  <a:srgbClr val="FF0066"/>
                </a:solidFill>
              </a:rPr>
              <a:t>- Lec07</a:t>
            </a:r>
            <a:endParaRPr lang="en-US" altLang="zh-TW" dirty="0">
              <a:solidFill>
                <a:schemeClr val="accent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80B26984-3B80-4E3A-BBC3-78743F44CD30}" type="slidenum">
              <a:rPr lang="zh-TW" altLang="en-US"/>
              <a:pPr>
                <a:defRPr/>
              </a:pPr>
              <a:t>9</a:t>
            </a:fld>
            <a:r>
              <a:rPr lang="en-US" altLang="zh-TW"/>
              <a:t> </a:t>
            </a:r>
          </a:p>
        </p:txBody>
      </p:sp>
      <p:sp>
        <p:nvSpPr>
          <p:cNvPr id="23555" name="Rectangle 2"/>
          <p:cNvSpPr>
            <a:spLocks noGrp="1" noChangeArrowheads="1"/>
          </p:cNvSpPr>
          <p:nvPr>
            <p:ph type="title"/>
          </p:nvPr>
        </p:nvSpPr>
        <p:spPr>
          <a:noFill/>
        </p:spPr>
        <p:txBody>
          <a:bodyPr/>
          <a:lstStyle/>
          <a:p>
            <a:pPr eaLnBrk="1" hangingPunct="1"/>
            <a:r>
              <a:rPr lang="en-US" altLang="zh-TW" smtClean="0">
                <a:ea typeface="新細明體" pitchFamily="18" charset="-120"/>
              </a:rPr>
              <a:t>Sound Quality</a:t>
            </a:r>
          </a:p>
        </p:txBody>
      </p:sp>
      <p:sp>
        <p:nvSpPr>
          <p:cNvPr id="23556" name="Rectangle 3"/>
          <p:cNvSpPr>
            <a:spLocks noGrp="1" noChangeArrowheads="1"/>
          </p:cNvSpPr>
          <p:nvPr>
            <p:ph type="body" idx="1"/>
          </p:nvPr>
        </p:nvSpPr>
        <p:spPr>
          <a:xfrm>
            <a:off x="685800" y="1412875"/>
            <a:ext cx="7918450" cy="4873625"/>
          </a:xfrm>
        </p:spPr>
        <p:txBody>
          <a:bodyPr/>
          <a:lstStyle/>
          <a:p>
            <a:pPr eaLnBrk="1" hangingPunct="1"/>
            <a:r>
              <a:rPr lang="en-US" altLang="zh-TW" sz="1800" dirty="0" smtClean="0">
                <a:ea typeface="新細明體" pitchFamily="18" charset="-120"/>
              </a:rPr>
              <a:t>Sampling – how many times per second?</a:t>
            </a:r>
          </a:p>
          <a:p>
            <a:pPr lvl="1" eaLnBrk="1" hangingPunct="1"/>
            <a:r>
              <a:rPr lang="en-US" altLang="zh-TW" sz="1600" dirty="0" smtClean="0">
                <a:ea typeface="新細明體" pitchFamily="18" charset="-120"/>
              </a:rPr>
              <a:t>Human ear can hear sound from 20Hz-22000Hz</a:t>
            </a:r>
          </a:p>
          <a:p>
            <a:pPr lvl="1" eaLnBrk="1" hangingPunct="1">
              <a:spcBef>
                <a:spcPct val="40000"/>
              </a:spcBef>
            </a:pPr>
            <a:r>
              <a:rPr lang="en-US" altLang="zh-TW" sz="1600" dirty="0" smtClean="0">
                <a:ea typeface="新細明體" pitchFamily="18" charset="-120"/>
              </a:rPr>
              <a:t>Audio </a:t>
            </a:r>
            <a:r>
              <a:rPr lang="en-US" altLang="zh-TW" sz="1600" u="sng" dirty="0" smtClean="0">
                <a:ea typeface="新細明體" pitchFamily="18" charset="-120"/>
              </a:rPr>
              <a:t>CD uses a sampling rate of 44100Hz</a:t>
            </a:r>
          </a:p>
          <a:p>
            <a:pPr lvl="1" eaLnBrk="1" hangingPunct="1">
              <a:spcBef>
                <a:spcPct val="40000"/>
              </a:spcBef>
            </a:pPr>
            <a:r>
              <a:rPr lang="en-US" altLang="zh-TW" sz="1600" dirty="0" smtClean="0">
                <a:ea typeface="新細明體" pitchFamily="18" charset="-120"/>
              </a:rPr>
              <a:t>Some very high quality (studio quality) audio uses a sampling rate of 48000Hz – 96000Hz</a:t>
            </a:r>
          </a:p>
          <a:p>
            <a:pPr lvl="1" eaLnBrk="1" hangingPunct="1">
              <a:spcBef>
                <a:spcPct val="40000"/>
              </a:spcBef>
            </a:pPr>
            <a:r>
              <a:rPr lang="en-US" altLang="zh-TW" sz="1600" dirty="0" smtClean="0">
                <a:ea typeface="新細明體" pitchFamily="18" charset="-120"/>
              </a:rPr>
              <a:t>For voice/speech signal, a smaller sampling rate is good enough (e.g. 11000Hz)</a:t>
            </a:r>
          </a:p>
          <a:p>
            <a:pPr eaLnBrk="1" hangingPunct="1">
              <a:spcBef>
                <a:spcPct val="40000"/>
              </a:spcBef>
            </a:pPr>
            <a:r>
              <a:rPr lang="en-US" altLang="zh-TW" sz="1800" dirty="0" smtClean="0">
                <a:ea typeface="新細明體" pitchFamily="18" charset="-120"/>
              </a:rPr>
              <a:t>Quantization – how many bits are needed for a single sample?</a:t>
            </a:r>
          </a:p>
          <a:p>
            <a:pPr lvl="1" eaLnBrk="1" hangingPunct="1">
              <a:spcBef>
                <a:spcPct val="40000"/>
              </a:spcBef>
            </a:pPr>
            <a:r>
              <a:rPr lang="en-US" altLang="zh-TW" sz="1600" u="sng" dirty="0" smtClean="0">
                <a:ea typeface="新細明體" pitchFamily="18" charset="-120"/>
              </a:rPr>
              <a:t>CD uses 16 bits</a:t>
            </a:r>
            <a:r>
              <a:rPr lang="en-US" altLang="zh-TW" sz="1600" dirty="0" smtClean="0">
                <a:ea typeface="新細明體" pitchFamily="18" charset="-120"/>
              </a:rPr>
              <a:t> per sample (65536 values, high quality)</a:t>
            </a:r>
          </a:p>
          <a:p>
            <a:pPr lvl="1" eaLnBrk="1" hangingPunct="1">
              <a:spcBef>
                <a:spcPct val="40000"/>
              </a:spcBef>
            </a:pPr>
            <a:r>
              <a:rPr lang="en-US" altLang="zh-TW" sz="1600" dirty="0" smtClean="0">
                <a:ea typeface="新細明體" pitchFamily="18" charset="-120"/>
              </a:rPr>
              <a:t>Lower quality music uses 8 bits (256 values) per sample</a:t>
            </a:r>
          </a:p>
          <a:p>
            <a:pPr eaLnBrk="1" hangingPunct="1"/>
            <a:r>
              <a:rPr lang="en-US" altLang="zh-TW" sz="1800" dirty="0" smtClean="0">
                <a:ea typeface="新細明體" pitchFamily="18" charset="-120"/>
              </a:rPr>
              <a:t>Number of channels</a:t>
            </a:r>
          </a:p>
          <a:p>
            <a:pPr lvl="1" eaLnBrk="1" hangingPunct="1"/>
            <a:r>
              <a:rPr lang="en-US" altLang="zh-TW" sz="1600" i="1" dirty="0" smtClean="0">
                <a:solidFill>
                  <a:schemeClr val="accent2"/>
                </a:solidFill>
                <a:ea typeface="新細明體" pitchFamily="18" charset="-120"/>
              </a:rPr>
              <a:t>Mono</a:t>
            </a:r>
            <a:r>
              <a:rPr lang="en-US" altLang="zh-TW" sz="1600" dirty="0" smtClean="0">
                <a:ea typeface="新細明體" pitchFamily="18" charset="-120"/>
              </a:rPr>
              <a:t> – only one channel</a:t>
            </a:r>
          </a:p>
          <a:p>
            <a:pPr lvl="1" eaLnBrk="1" hangingPunct="1"/>
            <a:r>
              <a:rPr lang="en-US" altLang="zh-TW" sz="1600" i="1" dirty="0" smtClean="0">
                <a:solidFill>
                  <a:schemeClr val="accent2"/>
                </a:solidFill>
                <a:ea typeface="新細明體" pitchFamily="18" charset="-120"/>
              </a:rPr>
              <a:t>Stereo</a:t>
            </a:r>
            <a:r>
              <a:rPr lang="en-US" altLang="zh-TW" sz="1600" dirty="0" smtClean="0">
                <a:ea typeface="新細明體" pitchFamily="18" charset="-120"/>
              </a:rPr>
              <a:t> – 2 channels (left, right)</a:t>
            </a:r>
          </a:p>
          <a:p>
            <a:pPr lvl="1" eaLnBrk="1" hangingPunct="1"/>
            <a:r>
              <a:rPr lang="en-US" altLang="zh-TW" sz="1600" i="1" dirty="0" smtClean="0">
                <a:solidFill>
                  <a:schemeClr val="accent2"/>
                </a:solidFill>
                <a:ea typeface="新細明體" pitchFamily="18" charset="-120"/>
              </a:rPr>
              <a:t>Surround</a:t>
            </a:r>
            <a:r>
              <a:rPr lang="en-US" altLang="zh-TW" sz="1600" dirty="0" smtClean="0">
                <a:ea typeface="新細明體" pitchFamily="18" charset="-120"/>
              </a:rPr>
              <a:t> - 5.1 channels (left, right, center, left surround, right surround, and a base enhancement channel)</a:t>
            </a:r>
          </a:p>
        </p:txBody>
      </p:sp>
      <p:sp>
        <p:nvSpPr>
          <p:cNvPr id="6" name="Date Placeholder 3"/>
          <p:cNvSpPr>
            <a:spLocks noGrp="1"/>
          </p:cNvSpPr>
          <p:nvPr>
            <p:ph type="dt" sz="quarter" idx="2"/>
          </p:nvPr>
        </p:nvSpPr>
        <p:spPr>
          <a:xfrm>
            <a:off x="829320" y="6248400"/>
            <a:ext cx="3022600" cy="457200"/>
          </a:xfrm>
        </p:spPr>
        <p:txBody>
          <a:bodyPr/>
          <a:lstStyle/>
          <a:p>
            <a:pPr>
              <a:defRPr/>
            </a:pPr>
            <a:r>
              <a:rPr lang="en-US" altLang="zh-TW" dirty="0"/>
              <a:t>    </a:t>
            </a:r>
            <a:r>
              <a:rPr lang="en-US" altLang="zh-TW" dirty="0" smtClean="0">
                <a:solidFill>
                  <a:srgbClr val="FF0066"/>
                </a:solidFill>
              </a:rPr>
              <a:t>Jean Wang / CS1102 </a:t>
            </a:r>
            <a:r>
              <a:rPr lang="en-US" altLang="zh-TW" dirty="0">
                <a:solidFill>
                  <a:srgbClr val="FF0066"/>
                </a:solidFill>
              </a:rPr>
              <a:t>- Lec07</a:t>
            </a:r>
            <a:endParaRPr lang="en-US" altLang="zh-TW" dirty="0">
              <a:solidFill>
                <a:schemeClr val="accent2"/>
              </a:solidFill>
            </a:endParaRPr>
          </a:p>
        </p:txBody>
      </p:sp>
    </p:spTree>
  </p:cSld>
  <p:clrMapOvr>
    <a:masterClrMapping/>
  </p:clrMapOvr>
</p:sld>
</file>

<file path=ppt/theme/theme1.xml><?xml version="1.0" encoding="utf-8"?>
<a:theme xmlns:a="http://schemas.openxmlformats.org/drawingml/2006/main" name="Default Design">
  <a:themeElements>
    <a:clrScheme name="Default Design 13">
      <a:dk1>
        <a:srgbClr val="000066"/>
      </a:dk1>
      <a:lt1>
        <a:srgbClr val="FFFFFF"/>
      </a:lt1>
      <a:dk2>
        <a:srgbClr val="FF0066"/>
      </a:dk2>
      <a:lt2>
        <a:srgbClr val="808080"/>
      </a:lt2>
      <a:accent1>
        <a:srgbClr val="FFCC66"/>
      </a:accent1>
      <a:accent2>
        <a:srgbClr val="0000FF"/>
      </a:accent2>
      <a:accent3>
        <a:srgbClr val="FFFFFF"/>
      </a:accent3>
      <a:accent4>
        <a:srgbClr val="000056"/>
      </a:accent4>
      <a:accent5>
        <a:srgbClr val="FFE2B8"/>
      </a:accent5>
      <a:accent6>
        <a:srgbClr val="0000E7"/>
      </a:accent6>
      <a:hlink>
        <a:srgbClr val="0000FF"/>
      </a:hlink>
      <a:folHlink>
        <a:srgbClr val="4D4D4D"/>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66"/>
        </a:hlink>
        <a:folHlink>
          <a:srgbClr val="C0C0C0"/>
        </a:folHlink>
      </a:clrScheme>
      <a:clrMap bg1="lt1" tx1="dk1" bg2="lt2" tx2="dk2" accent1="accent1" accent2="accent2" accent3="accent3" accent4="accent4" accent5="accent5" accent6="accent6" hlink="hlink" folHlink="folHlink"/>
    </a:extraClrScheme>
    <a:extraClrScheme>
      <a:clrScheme name="Default Design 9">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000099"/>
        </a:hlink>
        <a:folHlink>
          <a:srgbClr val="C0C0C0"/>
        </a:folHlink>
      </a:clrScheme>
      <a:clrMap bg1="lt1" tx1="dk1" bg2="lt2" tx2="dk2" accent1="accent1" accent2="accent2" accent3="accent3" accent4="accent4" accent5="accent5" accent6="accent6" hlink="hlink" folHlink="folHlink"/>
    </a:extraClrScheme>
    <a:extraClrScheme>
      <a:clrScheme name="Default Design 10">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0000FF"/>
        </a:hlink>
        <a:folHlink>
          <a:srgbClr val="4D4D4D"/>
        </a:folHlink>
      </a:clrScheme>
      <a:clrMap bg1="lt1" tx1="dk1" bg2="lt2" tx2="dk2" accent1="accent1" accent2="accent2" accent3="accent3" accent4="accent4" accent5="accent5" accent6="accent6" hlink="hlink" folHlink="folHlink"/>
    </a:extraClrScheme>
    <a:extraClrScheme>
      <a:clrScheme name="Default Design 11">
        <a:dk1>
          <a:srgbClr val="000066"/>
        </a:dk1>
        <a:lt1>
          <a:srgbClr val="FFFFFF"/>
        </a:lt1>
        <a:dk2>
          <a:srgbClr val="000000"/>
        </a:dk2>
        <a:lt2>
          <a:srgbClr val="808080"/>
        </a:lt2>
        <a:accent1>
          <a:srgbClr val="FFCC66"/>
        </a:accent1>
        <a:accent2>
          <a:srgbClr val="0000FF"/>
        </a:accent2>
        <a:accent3>
          <a:srgbClr val="FFFFFF"/>
        </a:accent3>
        <a:accent4>
          <a:srgbClr val="000056"/>
        </a:accent4>
        <a:accent5>
          <a:srgbClr val="FFE2B8"/>
        </a:accent5>
        <a:accent6>
          <a:srgbClr val="0000E7"/>
        </a:accent6>
        <a:hlink>
          <a:srgbClr val="0000FF"/>
        </a:hlink>
        <a:folHlink>
          <a:srgbClr val="4D4D4D"/>
        </a:folHlink>
      </a:clrScheme>
      <a:clrMap bg1="lt1" tx1="dk1" bg2="lt2" tx2="dk2" accent1="accent1" accent2="accent2" accent3="accent3" accent4="accent4" accent5="accent5" accent6="accent6" hlink="hlink" folHlink="folHlink"/>
    </a:extraClrScheme>
    <a:extraClrScheme>
      <a:clrScheme name="Default Design 12">
        <a:dk1>
          <a:srgbClr val="003366"/>
        </a:dk1>
        <a:lt1>
          <a:srgbClr val="FFFFFF"/>
        </a:lt1>
        <a:dk2>
          <a:srgbClr val="FF0066"/>
        </a:dk2>
        <a:lt2>
          <a:srgbClr val="808080"/>
        </a:lt2>
        <a:accent1>
          <a:srgbClr val="FFCC66"/>
        </a:accent1>
        <a:accent2>
          <a:srgbClr val="0000FF"/>
        </a:accent2>
        <a:accent3>
          <a:srgbClr val="FFFFFF"/>
        </a:accent3>
        <a:accent4>
          <a:srgbClr val="002A56"/>
        </a:accent4>
        <a:accent5>
          <a:srgbClr val="FFE2B8"/>
        </a:accent5>
        <a:accent6>
          <a:srgbClr val="0000E7"/>
        </a:accent6>
        <a:hlink>
          <a:srgbClr val="0000FF"/>
        </a:hlink>
        <a:folHlink>
          <a:srgbClr val="4D4D4D"/>
        </a:folHlink>
      </a:clrScheme>
      <a:clrMap bg1="lt1" tx1="dk1" bg2="lt2" tx2="dk2" accent1="accent1" accent2="accent2" accent3="accent3" accent4="accent4" accent5="accent5" accent6="accent6" hlink="hlink" folHlink="folHlink"/>
    </a:extraClrScheme>
    <a:extraClrScheme>
      <a:clrScheme name="Default Design 13">
        <a:dk1>
          <a:srgbClr val="000066"/>
        </a:dk1>
        <a:lt1>
          <a:srgbClr val="FFFFFF"/>
        </a:lt1>
        <a:dk2>
          <a:srgbClr val="FF0066"/>
        </a:dk2>
        <a:lt2>
          <a:srgbClr val="808080"/>
        </a:lt2>
        <a:accent1>
          <a:srgbClr val="FFCC66"/>
        </a:accent1>
        <a:accent2>
          <a:srgbClr val="0000FF"/>
        </a:accent2>
        <a:accent3>
          <a:srgbClr val="FFFFFF"/>
        </a:accent3>
        <a:accent4>
          <a:srgbClr val="000056"/>
        </a:accent4>
        <a:accent5>
          <a:srgbClr val="FFE2B8"/>
        </a:accent5>
        <a:accent6>
          <a:srgbClr val="0000E7"/>
        </a:accent6>
        <a:hlink>
          <a:srgbClr val="0000FF"/>
        </a:hlink>
        <a:folHlink>
          <a:srgbClr val="4D4D4D"/>
        </a:folHlink>
      </a:clrScheme>
      <a:clrMap bg1="lt1" tx1="dk1" bg2="lt2" tx2="dk2" accent1="accent1" accent2="accent2" accent3="accent3" accent4="accent4" accent5="accent5" accent6="accent6" hlink="hlink" folHlink="folHlink"/>
    </a:extraClrScheme>
    <a:extraClrScheme>
      <a:clrScheme name="Default Design 14">
        <a:dk1>
          <a:srgbClr val="000066"/>
        </a:dk1>
        <a:lt1>
          <a:srgbClr val="FFFFFF"/>
        </a:lt1>
        <a:dk2>
          <a:srgbClr val="FF0066"/>
        </a:dk2>
        <a:lt2>
          <a:srgbClr val="F8F8F8"/>
        </a:lt2>
        <a:accent1>
          <a:srgbClr val="FFCC66"/>
        </a:accent1>
        <a:accent2>
          <a:srgbClr val="0000FF"/>
        </a:accent2>
        <a:accent3>
          <a:srgbClr val="FFFFFF"/>
        </a:accent3>
        <a:accent4>
          <a:srgbClr val="000056"/>
        </a:accent4>
        <a:accent5>
          <a:srgbClr val="FFE2B8"/>
        </a:accent5>
        <a:accent6>
          <a:srgbClr val="0000E7"/>
        </a:accent6>
        <a:hlink>
          <a:srgbClr val="0000FF"/>
        </a:hlink>
        <a:folHlink>
          <a:srgbClr val="4D4D4D"/>
        </a:folHlink>
      </a:clrScheme>
      <a:clrMap bg1="lt1" tx1="dk1" bg2="lt2" tx2="dk2" accent1="accent1" accent2="accent2" accent3="accent3" accent4="accent4" accent5="accent5" accent6="accent6" hlink="hlink" folHlink="folHlink"/>
    </a:extraClrScheme>
    <a:extraClrScheme>
      <a:clrScheme name="Default Design 15">
        <a:dk1>
          <a:srgbClr val="000066"/>
        </a:dk1>
        <a:lt1>
          <a:srgbClr val="FFFFFF"/>
        </a:lt1>
        <a:dk2>
          <a:srgbClr val="FF0066"/>
        </a:dk2>
        <a:lt2>
          <a:srgbClr val="777777"/>
        </a:lt2>
        <a:accent1>
          <a:srgbClr val="FFCC66"/>
        </a:accent1>
        <a:accent2>
          <a:srgbClr val="0000FF"/>
        </a:accent2>
        <a:accent3>
          <a:srgbClr val="FFFFFF"/>
        </a:accent3>
        <a:accent4>
          <a:srgbClr val="000056"/>
        </a:accent4>
        <a:accent5>
          <a:srgbClr val="FFE2B8"/>
        </a:accent5>
        <a:accent6>
          <a:srgbClr val="0000E7"/>
        </a:accent6>
        <a:hlink>
          <a:srgbClr val="0000FF"/>
        </a:hlink>
        <a:folHlink>
          <a:srgbClr val="4D4D4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11476</TotalTime>
  <Words>4169</Words>
  <Application>Microsoft Office PowerPoint</Application>
  <PresentationFormat>On-screen Show (4:3)</PresentationFormat>
  <Paragraphs>505</Paragraphs>
  <Slides>37</Slides>
  <Notes>37</Notes>
  <HiddenSlides>0</HiddenSlides>
  <MMClips>1</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Default Design</vt:lpstr>
      <vt:lpstr>CS1102 Lec07  – Digital Media</vt:lpstr>
      <vt:lpstr>Objectives</vt:lpstr>
      <vt:lpstr>Objectives (cont'd)</vt:lpstr>
      <vt:lpstr>Digital Media</vt:lpstr>
      <vt:lpstr>Lec07 - Digital Media - Digital Sound</vt:lpstr>
      <vt:lpstr>Digital Audio Basics</vt:lpstr>
      <vt:lpstr>Digital Audio Basics (cont'd)</vt:lpstr>
      <vt:lpstr>Analog to Digital</vt:lpstr>
      <vt:lpstr>Sound Quality</vt:lpstr>
      <vt:lpstr>Audio Compression</vt:lpstr>
      <vt:lpstr>Data Compression</vt:lpstr>
      <vt:lpstr>Waveform Audio File Format</vt:lpstr>
      <vt:lpstr>MIDI Music</vt:lpstr>
      <vt:lpstr>Lec07 - Digital Media - Digital Graphics</vt:lpstr>
      <vt:lpstr>Bitmap Image</vt:lpstr>
      <vt:lpstr>Color Depth</vt:lpstr>
      <vt:lpstr>Image Compression</vt:lpstr>
      <vt:lpstr>Vector Image</vt:lpstr>
      <vt:lpstr>Graphics File Formats</vt:lpstr>
      <vt:lpstr>PowerPoint Presentation</vt:lpstr>
      <vt:lpstr>3D Graphics Basics</vt:lpstr>
      <vt:lpstr>3D Graphics Basics (cont'd)</vt:lpstr>
      <vt:lpstr>PowerPoint Presentation</vt:lpstr>
      <vt:lpstr>PowerPoint Presentation</vt:lpstr>
      <vt:lpstr>PowerPoint Presentation</vt:lpstr>
      <vt:lpstr>PowerPoint Presentation</vt:lpstr>
      <vt:lpstr>PowerPoint Presentation</vt:lpstr>
      <vt:lpstr>Lec07 - Digital Media - Digital Video</vt:lpstr>
      <vt:lpstr>Digital Video</vt:lpstr>
      <vt:lpstr>Video Compression</vt:lpstr>
      <vt:lpstr>Streaming Video</vt:lpstr>
      <vt:lpstr>Video Format</vt:lpstr>
      <vt:lpstr>Lesson Summary</vt:lpstr>
      <vt:lpstr>Lesson Summary (continued)</vt:lpstr>
      <vt:lpstr>Reference</vt:lpstr>
      <vt:lpstr>PowerPoint Presentation</vt:lpstr>
      <vt:lpstr>PowerPoint Presentation</vt:lpstr>
    </vt:vector>
  </TitlesOfParts>
  <Company>Honeywell Industrial Controls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Sense of It</dc:title>
  <dc:creator>nshastry</dc:creator>
  <cp:lastModifiedBy>Prof. JIA Xiaohua</cp:lastModifiedBy>
  <cp:revision>7811</cp:revision>
  <dcterms:created xsi:type="dcterms:W3CDTF">2001-04-08T17:27:26Z</dcterms:created>
  <dcterms:modified xsi:type="dcterms:W3CDTF">2013-03-22T02:21:25Z</dcterms:modified>
</cp:coreProperties>
</file>