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22" r:id="rId4"/>
    <p:sldId id="407" r:id="rId5"/>
    <p:sldId id="335" r:id="rId6"/>
    <p:sldId id="403" r:id="rId7"/>
    <p:sldId id="324" r:id="rId8"/>
    <p:sldId id="417" r:id="rId9"/>
    <p:sldId id="384" r:id="rId10"/>
    <p:sldId id="385" r:id="rId11"/>
    <p:sldId id="386" r:id="rId12"/>
    <p:sldId id="418" r:id="rId13"/>
    <p:sldId id="419" r:id="rId14"/>
    <p:sldId id="387" r:id="rId15"/>
    <p:sldId id="388" r:id="rId16"/>
    <p:sldId id="390" r:id="rId17"/>
    <p:sldId id="392" r:id="rId18"/>
    <p:sldId id="393" r:id="rId19"/>
    <p:sldId id="389" r:id="rId20"/>
    <p:sldId id="406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9" r:id="rId30"/>
    <p:sldId id="416" r:id="rId31"/>
    <p:sldId id="404" r:id="rId32"/>
    <p:sldId id="342" r:id="rId33"/>
    <p:sldId id="340" r:id="rId34"/>
    <p:sldId id="347" r:id="rId35"/>
    <p:sldId id="362" r:id="rId36"/>
    <p:sldId id="348" r:id="rId37"/>
    <p:sldId id="360" r:id="rId38"/>
    <p:sldId id="349" r:id="rId39"/>
    <p:sldId id="350" r:id="rId40"/>
    <p:sldId id="351" r:id="rId41"/>
    <p:sldId id="352" r:id="rId42"/>
    <p:sldId id="363" r:id="rId43"/>
    <p:sldId id="353" r:id="rId44"/>
    <p:sldId id="365" r:id="rId45"/>
    <p:sldId id="355" r:id="rId46"/>
    <p:sldId id="414" r:id="rId47"/>
    <p:sldId id="361" r:id="rId48"/>
    <p:sldId id="341" r:id="rId49"/>
    <p:sldId id="321" r:id="rId50"/>
    <p:sldId id="356" r:id="rId51"/>
    <p:sldId id="283" r:id="rId52"/>
    <p:sldId id="415" r:id="rId5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66"/>
    <a:srgbClr val="D60093"/>
    <a:srgbClr val="FF3300"/>
    <a:srgbClr val="CCFFFF"/>
    <a:srgbClr val="FFCCCC"/>
    <a:srgbClr val="FFFF99"/>
    <a:srgbClr val="FFFFE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8" autoAdjust="0"/>
    <p:restoredTop sz="75280" autoAdjust="0"/>
  </p:normalViewPr>
  <p:slideViewPr>
    <p:cSldViewPr>
      <p:cViewPr>
        <p:scale>
          <a:sx n="75" d="100"/>
          <a:sy n="75" d="100"/>
        </p:scale>
        <p:origin x="-74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885" y="16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4" tIns="43966" rIns="87934" bIns="43966" numCol="1" anchor="t" anchorCtr="0" compatLnSpc="1">
            <a:prstTxWarp prst="textNoShape">
              <a:avLst/>
            </a:prstTxWarp>
          </a:bodyPr>
          <a:lstStyle>
            <a:lvl1pPr defTabSz="879749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4" tIns="43966" rIns="87934" bIns="43966" numCol="1" anchor="t" anchorCtr="0" compatLnSpc="1">
            <a:prstTxWarp prst="textNoShape">
              <a:avLst/>
            </a:prstTxWarp>
          </a:bodyPr>
          <a:lstStyle>
            <a:lvl1pPr algn="r" defTabSz="879749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4" tIns="43966" rIns="87934" bIns="43966" numCol="1" anchor="b" anchorCtr="0" compatLnSpc="1">
            <a:prstTxWarp prst="textNoShape">
              <a:avLst/>
            </a:prstTxWarp>
          </a:bodyPr>
          <a:lstStyle>
            <a:lvl1pPr defTabSz="879749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4" tIns="43966" rIns="87934" bIns="43966" numCol="1" anchor="b" anchorCtr="0" compatLnSpc="1">
            <a:prstTxWarp prst="textNoShape">
              <a:avLst/>
            </a:prstTxWarp>
          </a:bodyPr>
          <a:lstStyle>
            <a:lvl1pPr algn="r" defTabSz="879749">
              <a:defRPr sz="1200"/>
            </a:lvl1pPr>
          </a:lstStyle>
          <a:p>
            <a:pPr>
              <a:defRPr/>
            </a:pPr>
            <a:fld id="{17D2E077-90AA-44FE-A787-C5F570D90D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467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89243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defTabSz="952534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80065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7626" rIns="95250" bIns="47626" numCol="1" anchor="b" anchorCtr="0" compatLnSpc="1">
            <a:prstTxWarp prst="textNoShape">
              <a:avLst/>
            </a:prstTxWarp>
          </a:bodyPr>
          <a:lstStyle>
            <a:lvl1pPr algn="r" defTabSz="952534">
              <a:defRPr sz="1300"/>
            </a:lvl1pPr>
          </a:lstStyle>
          <a:p>
            <a:pPr>
              <a:defRPr/>
            </a:pPr>
            <a:fld id="{7245FE4B-13DF-4B0D-A310-99402CEC03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8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2E623-BDC0-4A3E-B428-EC1D08777884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 week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hour: P.12 (slow</a:t>
            </a:r>
            <a:r>
              <a:rPr lang="en-US" baseline="0" dirty="0" smtClean="0"/>
              <a:t> demo)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hour: </a:t>
            </a:r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smtClean="0"/>
              <a:t>P.30 </a:t>
            </a:r>
            <a:r>
              <a:rPr lang="en-US" dirty="0" smtClean="0"/>
              <a:t>(leave rest for next week)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F95F2-2E4A-4B1D-B450-95F027F48382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Righ</a:t>
            </a:r>
            <a:r>
              <a:rPr lang="en-US" dirty="0" smtClean="0"/>
              <a:t>-hand side Fig. first: manage devices and provide an user-friendly interface</a:t>
            </a:r>
          </a:p>
          <a:p>
            <a:r>
              <a:rPr lang="en-US" dirty="0" smtClean="0"/>
              <a:t>Left-hand side:</a:t>
            </a:r>
            <a:r>
              <a:rPr lang="en-US" baseline="0" dirty="0" smtClean="0"/>
              <a:t> is an example of how a “print” </a:t>
            </a:r>
            <a:r>
              <a:rPr lang="en-US" baseline="0" dirty="0" err="1" smtClean="0"/>
              <a:t>cmd</a:t>
            </a:r>
            <a:r>
              <a:rPr lang="en-US" baseline="0" dirty="0" smtClean="0"/>
              <a:t> is executed by OS.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1C12-AE43-4F05-AEEC-CC64EC94A4BE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process is a task: when</a:t>
            </a:r>
            <a:r>
              <a:rPr lang="en-US" baseline="0" dirty="0" smtClean="0"/>
              <a:t> a program is executed, it becomes a task (process)!</a:t>
            </a:r>
            <a:endParaRPr lang="en-US" dirty="0" smtClean="0"/>
          </a:p>
          <a:p>
            <a:r>
              <a:rPr lang="en-US" dirty="0" smtClean="0"/>
              <a:t>Show task management to see tasks running situation. MS-DOS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tasklist</a:t>
            </a:r>
            <a:endParaRPr lang="en-US" dirty="0" smtClean="0"/>
          </a:p>
          <a:p>
            <a:r>
              <a:rPr lang="en-US" dirty="0" smtClean="0"/>
              <a:t>If u want to disable/change</a:t>
            </a:r>
            <a:r>
              <a:rPr lang="en-US" baseline="0" dirty="0" smtClean="0"/>
              <a:t> to manual-start of task: go to control panel / systems and security (for window 7 only) / administrative tools/ services, you’ll see a list of service tasks. Double-click one, you can change setting of “auto start”, manual start, disable, etc.</a:t>
            </a:r>
          </a:p>
          <a:p>
            <a:r>
              <a:rPr lang="en-US" dirty="0" smtClean="0"/>
              <a:t>Interrupt and process switching: remember the current state:</a:t>
            </a:r>
            <a:r>
              <a:rPr lang="en-US" baseline="0" dirty="0" smtClean="0"/>
              <a:t> ? What is the most important state: instruction count register!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5FE4B-13DF-4B0D-A310-99402CEC0383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and terminated: you don’t see them</a:t>
            </a:r>
          </a:p>
          <a:p>
            <a:r>
              <a:rPr lang="en-US" dirty="0" smtClean="0"/>
              <a:t>What is the state of the processes in task-list?</a:t>
            </a:r>
          </a:p>
          <a:p>
            <a:r>
              <a:rPr lang="en-US" dirty="0" smtClean="0"/>
              <a:t>What is the process currently running?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in non-preemptive scheduling, a process won’t come from head to the tail. NOT commonly used.</a:t>
            </a:r>
            <a:endParaRPr lang="en-US" dirty="0" smtClean="0"/>
          </a:p>
          <a:p>
            <a:r>
              <a:rPr lang="en-US" dirty="0" smtClean="0"/>
              <a:t>Round </a:t>
            </a:r>
            <a:r>
              <a:rPr lang="en-US" dirty="0" smtClean="0"/>
              <a:t>robin is the most </a:t>
            </a:r>
            <a:r>
              <a:rPr lang="en-US" dirty="0" smtClean="0"/>
              <a:t>commonly </a:t>
            </a:r>
            <a:r>
              <a:rPr lang="en-US" dirty="0" smtClean="0"/>
              <a:t>used! It creates an illusion that the CPU is dedicated for</a:t>
            </a:r>
            <a:r>
              <a:rPr lang="en-US" baseline="0" dirty="0" smtClean="0"/>
              <a:t> each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5FE4B-13DF-4B0D-A310-99402CEC0383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62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0BF20-4D87-4928-92E7-E2C0F1FC5894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</a:t>
            </a:r>
            <a:r>
              <a:rPr lang="en-US" baseline="0" dirty="0" smtClean="0"/>
              <a:t> memory</a:t>
            </a:r>
            <a:r>
              <a:rPr lang="en-US" dirty="0" smtClean="0"/>
              <a:t> </a:t>
            </a:r>
            <a:r>
              <a:rPr lang="en-US" dirty="0" smtClean="0"/>
              <a:t>on board </a:t>
            </a:r>
            <a:r>
              <a:rPr lang="en-US" dirty="0" smtClean="0"/>
              <a:t>linear </a:t>
            </a:r>
            <a:r>
              <a:rPr lang="en-US" dirty="0" smtClean="0"/>
              <a:t>configuration: low memory part: OS, user processes, </a:t>
            </a:r>
            <a:r>
              <a:rPr lang="en-US" baseline="0" dirty="0" smtClean="0"/>
              <a:t>for </a:t>
            </a:r>
            <a:r>
              <a:rPr lang="en-US" baseline="0" dirty="0" smtClean="0"/>
              <a:t>example of editing a word doc, then another process editing a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, … then run a browser </a:t>
            </a:r>
            <a:r>
              <a:rPr lang="en-US" baseline="0" dirty="0" smtClean="0"/>
              <a:t>… (too many processes and run out memory)</a:t>
            </a:r>
            <a:endParaRPr lang="en-US" baseline="0" dirty="0" smtClean="0"/>
          </a:p>
          <a:p>
            <a:r>
              <a:rPr lang="en-US" baseline="0" dirty="0" smtClean="0"/>
              <a:t>? If there’s NO sufficient RAM for process anymore, what to do -&gt;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8C2A0-E062-4A40-B78B-3BD334738572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in:</a:t>
            </a:r>
            <a:r>
              <a:rPr lang="en-US" baseline="0" dirty="0" smtClean="0"/>
              <a:t> most recent used;</a:t>
            </a:r>
          </a:p>
          <a:p>
            <a:r>
              <a:rPr lang="en-US" baseline="0" dirty="0" smtClean="0"/>
              <a:t>Page out: least recently used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79EE2-B40B-4FBD-BEBC-8FEE4C233EE7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Demo: search-program for “command prompt” to show . And .. Of directories</a:t>
            </a:r>
          </a:p>
          <a:p>
            <a:pPr defTabSz="879470"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relative pathname: . and ..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2EACE-0E57-41E1-9FAE-66C8F103A7B9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link from a file name to the s/w that opens it. So when u click the data file, the s/w is auto-started to open it.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C3EF3-73D2-490C-9AF1-69ABC14189F1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879470">
              <a:defRPr/>
            </a:pPr>
            <a:r>
              <a:rPr lang="en-US" dirty="0" smtClean="0"/>
              <a:t>File</a:t>
            </a:r>
            <a:r>
              <a:rPr lang="en-US" baseline="0" dirty="0" smtClean="0"/>
              <a:t> system: store files on disk, and locate them on disk when for access…not a easy job! Based on Master-File-Table…</a:t>
            </a:r>
          </a:p>
          <a:p>
            <a:pPr defTabSz="879470">
              <a:defRPr/>
            </a:pPr>
            <a:r>
              <a:rPr lang="en-US" baseline="0" dirty="0" smtClean="0"/>
              <a:t>Cluster = block in UNIX: one or multiple sectors.</a:t>
            </a:r>
          </a:p>
          <a:p>
            <a:pPr defTabSz="879470">
              <a:defRPr/>
            </a:pPr>
            <a:r>
              <a:rPr lang="en-US" baseline="0" dirty="0" smtClean="0"/>
              <a:t>Explain master-file-table… </a:t>
            </a:r>
            <a:r>
              <a:rPr lang="en-US" baseline="0" dirty="0" smtClean="0"/>
              <a:t> </a:t>
            </a:r>
          </a:p>
          <a:p>
            <a:pPr defTabSz="879470">
              <a:defRPr/>
            </a:pPr>
            <a:r>
              <a:rPr lang="en-US" baseline="0" dirty="0" smtClean="0"/>
              <a:t>?If </a:t>
            </a:r>
            <a:r>
              <a:rPr lang="en-US" baseline="0" dirty="0" smtClean="0"/>
              <a:t>I want to access file “Bio.txt”, how do I search the </a:t>
            </a:r>
            <a:r>
              <a:rPr lang="en-US" baseline="0" dirty="0" smtClean="0"/>
              <a:t>table?</a:t>
            </a:r>
          </a:p>
          <a:p>
            <a:pPr defTabSz="879470">
              <a:defRPr/>
            </a:pPr>
            <a:r>
              <a:rPr lang="en-US" baseline="0" dirty="0" smtClean="0"/>
              <a:t>? if </a:t>
            </a:r>
            <a:r>
              <a:rPr lang="en-US" baseline="0" dirty="0" smtClean="0"/>
              <a:t>there are thousands/millions of files in a </a:t>
            </a:r>
            <a:r>
              <a:rPr lang="en-US" baseline="0" dirty="0" smtClean="0"/>
              <a:t>PC, or multiple Bio.txt in different directories? : use directory, sub-directory, …</a:t>
            </a:r>
          </a:p>
          <a:p>
            <a:pPr defTabSz="879470">
              <a:defRPr/>
            </a:pPr>
            <a:r>
              <a:rPr lang="en-US" baseline="0" dirty="0" smtClean="0"/>
              <a:t>?cluster # -&gt; track # and sector #?: data are stored in certain order and cluster # follows the sequential order</a:t>
            </a:r>
            <a:endParaRPr lang="en-US" baseline="0" dirty="0" smtClean="0"/>
          </a:p>
          <a:p>
            <a:pPr defTabSz="879470">
              <a:defRPr/>
            </a:pPr>
            <a:endParaRPr lang="en-US" baseline="0" dirty="0" smtClean="0"/>
          </a:p>
          <a:p>
            <a:pPr defTabSz="879470">
              <a:defRPr/>
            </a:pPr>
            <a:r>
              <a:rPr lang="en-US" baseline="0" dirty="0" smtClean="0"/>
              <a:t>Importance of defragmentation: user reads file sequentially, but file clusters are scattered all over disk</a:t>
            </a:r>
            <a:endParaRPr lang="en-US" baseline="0" dirty="0" smtClean="0"/>
          </a:p>
          <a:p>
            <a:pPr defTabSz="879470">
              <a:defRPr/>
            </a:pPr>
            <a:r>
              <a:rPr lang="en-US" baseline="0" dirty="0" smtClean="0"/>
              <a:t>If master-file-table is corrupted, data cannot be accessed, although data are still on disk;</a:t>
            </a:r>
          </a:p>
          <a:p>
            <a:pPr defTabSz="879470">
              <a:defRPr/>
            </a:pPr>
            <a:r>
              <a:rPr lang="en-US" baseline="0" dirty="0" smtClean="0"/>
              <a:t>Similarly, when delete a file, the table-entry of the file is deleted, not erase disk data…</a:t>
            </a:r>
          </a:p>
          <a:p>
            <a:pPr defTabSz="879470"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3F836-2448-4928-8C87-72ECDA855EB9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 layers of Fig.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Device drivers</a:t>
            </a:r>
            <a:r>
              <a:rPr lang="en-US" baseline="0" dirty="0" smtClean="0"/>
              <a:t> nowadays can be independently installed. It’s provided by the device manufacturer when you buy it (e.g., print driver)</a:t>
            </a:r>
          </a:p>
          <a:p>
            <a:r>
              <a:rPr lang="en-US" dirty="0" smtClean="0"/>
              <a:t>OS </a:t>
            </a:r>
            <a:r>
              <a:rPr lang="en-US" dirty="0" smtClean="0"/>
              <a:t>simply search the driver for the corresponding device.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74679-5707-4CEC-BF58-54B35D9E5A83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5FE4B-13DF-4B0D-A310-99402CEC0383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</a:t>
            </a:r>
            <a:r>
              <a:rPr lang="en-US" baseline="0" dirty="0" smtClean="0"/>
              <a:t> OS / workstation or server OS (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OS APIs are standard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0722-8470-4602-B7ED-8BA561D43DB2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differences of API and user interface (users =</a:t>
            </a:r>
            <a:r>
              <a:rPr lang="en-US" baseline="0" dirty="0" smtClean="0"/>
              <a:t> human!)</a:t>
            </a:r>
            <a:endParaRPr lang="en-US" dirty="0" smtClean="0"/>
          </a:p>
          <a:p>
            <a:r>
              <a:rPr lang="en-US" dirty="0" smtClean="0"/>
              <a:t>Demo </a:t>
            </a:r>
            <a:r>
              <a:rPr lang="en-US" dirty="0" smtClean="0"/>
              <a:t>dos prompt</a:t>
            </a:r>
            <a:r>
              <a:rPr lang="en-US" baseline="0" dirty="0" smtClean="0"/>
              <a:t> </a:t>
            </a:r>
            <a:r>
              <a:rPr lang="en-US" baseline="0" dirty="0" smtClean="0"/>
              <a:t>window (command lines)</a:t>
            </a:r>
            <a:endParaRPr lang="en-US" dirty="0" smtClean="0"/>
          </a:p>
          <a:p>
            <a:r>
              <a:rPr lang="en-US" dirty="0" smtClean="0"/>
              <a:t>Menu-driven interface: for specific</a:t>
            </a:r>
            <a:r>
              <a:rPr lang="en-US" baseline="0" dirty="0" smtClean="0"/>
              <a:t> application systems (embedded systems)</a:t>
            </a:r>
          </a:p>
          <a:p>
            <a:r>
              <a:rPr lang="en-US" baseline="0" dirty="0" smtClean="0"/>
              <a:t>GUI = window systems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4D91B-F04D-4DC0-955E-B95736C67D7F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7E9CD-4990-4523-B0DD-F210F4F373B0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7FB00-61FD-41E6-B9DF-B85E122F048C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NetworkOS</a:t>
            </a:r>
            <a:r>
              <a:rPr lang="en-US" dirty="0" smtClean="0"/>
              <a:t>: network is the computer (by</a:t>
            </a:r>
            <a:r>
              <a:rPr lang="en-US" baseline="0" dirty="0" smtClean="0"/>
              <a:t> John Gage 1984</a:t>
            </a:r>
            <a:r>
              <a:rPr lang="en-US" dirty="0" smtClean="0"/>
              <a:t>) 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Netcomputer</a:t>
            </a:r>
            <a:r>
              <a:rPr lang="en-US" baseline="0" dirty="0" smtClean="0"/>
              <a:t> (Netbook)</a:t>
            </a:r>
          </a:p>
          <a:p>
            <a:r>
              <a:rPr lang="en-US" baseline="0" dirty="0" smtClean="0"/>
              <a:t>What’s difference between OS for network computer and OS for PC: no much difference, but no need of </a:t>
            </a:r>
            <a:r>
              <a:rPr lang="en-US" baseline="0" dirty="0" err="1" smtClean="0"/>
              <a:t>powful</a:t>
            </a:r>
            <a:r>
              <a:rPr lang="en-US" baseline="0" dirty="0" smtClean="0"/>
              <a:t> CPU, large RAM (computing is on remote), large DISK (storage is remote)</a:t>
            </a:r>
          </a:p>
          <a:p>
            <a:r>
              <a:rPr lang="en-US" baseline="0" dirty="0" smtClean="0"/>
              <a:t>Embedded OS for embedded systems: camera, fridge, lift, everywhere. OS for </a:t>
            </a:r>
            <a:r>
              <a:rPr lang="en-US" baseline="0" dirty="0" err="1" smtClean="0"/>
              <a:t>iphones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is a mini PC!)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84184-A409-4398-BFDD-EBAD4E8DCF16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 system was started by Mac</a:t>
            </a:r>
          </a:p>
          <a:p>
            <a:r>
              <a:rPr lang="en-US" dirty="0" smtClean="0"/>
              <a:t>IBM PC was a competitor,</a:t>
            </a:r>
            <a:r>
              <a:rPr lang="en-US" baseline="0" dirty="0" smtClean="0"/>
              <a:t> but was losing to Mac. Microsoft had a law suit with Apple on window system…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272C9-CB5E-4878-9C63-5729D44774E5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to </a:t>
            </a:r>
            <a:r>
              <a:rPr lang="en-US" dirty="0" err="1" smtClean="0"/>
              <a:t>Cslab</a:t>
            </a:r>
            <a:r>
              <a:rPr lang="en-US" dirty="0" smtClean="0"/>
              <a:t> gateway, use </a:t>
            </a:r>
            <a:r>
              <a:rPr lang="en-US" dirty="0" err="1" smtClean="0"/>
              <a:t>cmd</a:t>
            </a:r>
            <a:r>
              <a:rPr lang="en-US" dirty="0" smtClean="0"/>
              <a:t>: “</a:t>
            </a:r>
            <a:r>
              <a:rPr lang="en-US" dirty="0" err="1" smtClean="0"/>
              <a:t>uname</a:t>
            </a:r>
            <a:r>
              <a:rPr lang="en-US" baseline="0" dirty="0" smtClean="0"/>
              <a:t> –a” to see the version of UNIX (5.10, h/w info….)</a:t>
            </a:r>
            <a:endParaRPr lang="en-US" dirty="0" smtClean="0"/>
          </a:p>
          <a:p>
            <a:r>
              <a:rPr lang="en-US" dirty="0" smtClean="0"/>
              <a:t>Linux: open source. It become very</a:t>
            </a:r>
            <a:r>
              <a:rPr lang="en-US" baseline="0" dirty="0" smtClean="0"/>
              <a:t> popular for small systems (embedded systems)</a:t>
            </a:r>
          </a:p>
          <a:p>
            <a:r>
              <a:rPr lang="en-US" baseline="0" dirty="0" smtClean="0"/>
              <a:t>Its command set is almost the same as UNIX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B8182-89EC-4D04-ADDC-0E8E0410575C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The above</a:t>
            </a:r>
            <a:r>
              <a:rPr lang="en-US" altLang="zh-TW" baseline="0" dirty="0" smtClean="0"/>
              <a:t> are all Linux windows. UNIX is not a window system.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462E-F25B-4C04-A83A-6FC6996A33D2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Linux is a popular one,</a:t>
            </a:r>
            <a:r>
              <a:rPr lang="en-US" altLang="zh-TW" baseline="0" dirty="0" smtClean="0"/>
              <a:t> RT-Linux</a:t>
            </a:r>
          </a:p>
          <a:p>
            <a:pPr eaLnBrk="1" hangingPunct="1"/>
            <a:r>
              <a:rPr lang="en-US" altLang="zh-TW" baseline="0" dirty="0" smtClean="0"/>
              <a:t>Android, Palm OS, </a:t>
            </a:r>
            <a:r>
              <a:rPr lang="en-US" altLang="zh-TW" baseline="0" dirty="0" err="1" smtClean="0"/>
              <a:t>iOS</a:t>
            </a:r>
            <a:r>
              <a:rPr lang="en-US" altLang="zh-TW" baseline="0" dirty="0" smtClean="0"/>
              <a:t>, etc.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CF1F3-5312-4806-AC35-241DE493DC15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5B35F-1676-4818-BAA8-C96B2CDD4018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Such as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s/w managing “contacts”: program + data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2F6A0-738A-4161-B5E6-2C5E2C146037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50888"/>
            <a:ext cx="4932363" cy="3700462"/>
          </a:xfrm>
          <a:ln/>
        </p:spPr>
      </p:sp>
      <p:sp>
        <p:nvSpPr>
          <p:cNvPr id="5837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setting: control-panel -&gt; backup and restore (then, you can change setting)</a:t>
            </a:r>
          </a:p>
          <a:p>
            <a:r>
              <a:rPr lang="en-US" dirty="0" smtClean="0"/>
              <a:t>Restore is together with “backup” (see above).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CF1F3-5312-4806-AC35-241DE493DC15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B5392-7767-4DF6-97A3-816D480B6E4C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categories: …. and communications.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C96FA-536E-4196-AC44-4DAB8273F21C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27895-7E80-47C8-85E7-AB15CB02F2CC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Microsoft Excel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50B58-493E-44EC-90A3-841D29DF0D37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DataFile</a:t>
            </a:r>
            <a:r>
              <a:rPr lang="en-US" baseline="0" dirty="0" smtClean="0"/>
              <a:t>/L6.xls. Explain:</a:t>
            </a:r>
            <a:endParaRPr lang="en-US" dirty="0" smtClean="0"/>
          </a:p>
          <a:p>
            <a:r>
              <a:rPr lang="en-US" dirty="0" smtClean="0"/>
              <a:t>Create a new cell of sum of expense</a:t>
            </a:r>
            <a:r>
              <a:rPr lang="en-US" baseline="0" dirty="0" smtClean="0"/>
              <a:t> “</a:t>
            </a:r>
            <a:r>
              <a:rPr lang="en-US" dirty="0" smtClean="0"/>
              <a:t>=SUM(E2:E22) “</a:t>
            </a:r>
          </a:p>
          <a:p>
            <a:r>
              <a:rPr lang="en-US" dirty="0" smtClean="0"/>
              <a:t>Create a new cell of Average (of expense) and use function AVG “</a:t>
            </a:r>
            <a:r>
              <a:rPr lang="en-US" baseline="0" dirty="0" smtClean="0"/>
              <a:t>=AVG(E2:E22)”</a:t>
            </a:r>
          </a:p>
          <a:p>
            <a:pPr defTabSz="879470">
              <a:defRPr/>
            </a:pPr>
            <a:r>
              <a:rPr lang="en-US" baseline="0" dirty="0" smtClean="0"/>
              <a:t>Create a new column of Balance and use function “</a:t>
            </a:r>
            <a:r>
              <a:rPr lang="en-US" dirty="0" smtClean="0"/>
              <a:t>=(D24</a:t>
            </a:r>
            <a:r>
              <a:rPr lang="en-US" baseline="0" dirty="0" smtClean="0"/>
              <a:t> – E24)”</a:t>
            </a:r>
          </a:p>
          <a:p>
            <a:pPr defTabSz="879470">
              <a:defRPr/>
            </a:pPr>
            <a:r>
              <a:rPr lang="en-US" baseline="0" dirty="0" smtClean="0"/>
              <a:t>Insert a pie chart for income</a:t>
            </a:r>
          </a:p>
          <a:p>
            <a:pPr defTabSz="879470">
              <a:defRPr/>
            </a:pPr>
            <a:r>
              <a:rPr lang="en-US" baseline="0" dirty="0" smtClean="0"/>
              <a:t>Insert a bar chart for expense (move the chart away, so it won’t overlap the pie chart)!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936B9-6D14-466D-B850-1166CB575788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allows you to find a particular record efficiently:</a:t>
            </a:r>
            <a:r>
              <a:rPr lang="en-US" baseline="0" dirty="0" smtClean="0"/>
              <a:t> imagine </a:t>
            </a:r>
            <a:r>
              <a:rPr lang="en-US" baseline="0" dirty="0" err="1" smtClean="0"/>
              <a:t>cityu</a:t>
            </a:r>
            <a:r>
              <a:rPr lang="en-US" baseline="0" dirty="0" smtClean="0"/>
              <a:t> has over 50,000 students. This is different from “spreadsheet” (the data on a sheet </a:t>
            </a:r>
            <a:r>
              <a:rPr lang="en-US" baseline="0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305C6-AA30-44D0-AD83-CE6E8CE641FF}" type="slidenum">
              <a:rPr lang="zh-TW" altLang="en-US" smtClean="0"/>
              <a:pPr/>
              <a:t>37</a:t>
            </a:fld>
            <a:endParaRPr lang="en-US" altLang="zh-TW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Relational</a:t>
            </a:r>
            <a:r>
              <a:rPr lang="en-US" altLang="zh-TW" baseline="0" dirty="0" smtClean="0"/>
              <a:t> database: holding all related information of an object together, such as personal info, payroll system, student registration, </a:t>
            </a:r>
            <a:r>
              <a:rPr lang="en-US" altLang="zh-TW" baseline="0" dirty="0" err="1" smtClean="0"/>
              <a:t>etc</a:t>
            </a:r>
            <a:r>
              <a:rPr lang="en-US" altLang="zh-TW" baseline="0" dirty="0" smtClean="0"/>
              <a:t> (different from excel files).</a:t>
            </a:r>
          </a:p>
          <a:p>
            <a:pPr eaLnBrk="1" hangingPunct="1"/>
            <a:r>
              <a:rPr lang="en-US" altLang="zh-TW" baseline="0" dirty="0" smtClean="0"/>
              <a:t>Example: </a:t>
            </a:r>
          </a:p>
          <a:p>
            <a:pPr eaLnBrk="1" hangingPunct="1">
              <a:buFontTx/>
              <a:buNone/>
            </a:pPr>
            <a:r>
              <a:rPr lang="en-US" altLang="zh-CN" b="1" dirty="0" err="1" smtClean="0">
                <a:ea typeface="宋体" pitchFamily="2" charset="-122"/>
              </a:rPr>
              <a:t>mysql</a:t>
            </a:r>
            <a:r>
              <a:rPr lang="en-US" altLang="zh-CN" b="1" dirty="0" smtClean="0">
                <a:ea typeface="宋体" pitchFamily="2" charset="-122"/>
              </a:rPr>
              <a:t> -</a:t>
            </a:r>
            <a:r>
              <a:rPr lang="en-US" altLang="zh-CN" b="1" dirty="0" err="1" smtClean="0">
                <a:ea typeface="宋体" pitchFamily="2" charset="-122"/>
              </a:rPr>
              <a:t>h</a:t>
            </a:r>
            <a:r>
              <a:rPr lang="en-US" altLang="zh-CN" i="1" dirty="0" err="1" smtClean="0">
                <a:ea typeface="宋体" pitchFamily="2" charset="-122"/>
              </a:rPr>
              <a:t>hostname</a:t>
            </a:r>
            <a:r>
              <a:rPr lang="en-US" altLang="zh-CN" i="1" dirty="0" smtClean="0">
                <a:ea typeface="宋体" pitchFamily="2" charset="-122"/>
              </a:rPr>
              <a:t> </a:t>
            </a:r>
            <a:r>
              <a:rPr lang="en-US" altLang="zh-CN" b="1" dirty="0" smtClean="0">
                <a:ea typeface="宋体" pitchFamily="2" charset="-122"/>
              </a:rPr>
              <a:t>-</a:t>
            </a:r>
            <a:r>
              <a:rPr lang="en-US" altLang="zh-CN" b="1" dirty="0" err="1" smtClean="0">
                <a:ea typeface="宋体" pitchFamily="2" charset="-122"/>
              </a:rPr>
              <a:t>u</a:t>
            </a:r>
            <a:r>
              <a:rPr lang="en-US" altLang="zh-CN" i="1" dirty="0" err="1" smtClean="0">
                <a:ea typeface="宋体" pitchFamily="2" charset="-122"/>
              </a:rPr>
              <a:t>username</a:t>
            </a:r>
            <a:r>
              <a:rPr lang="en-US" altLang="zh-CN" i="1" dirty="0" smtClean="0">
                <a:ea typeface="宋体" pitchFamily="2" charset="-122"/>
              </a:rPr>
              <a:t> </a:t>
            </a:r>
            <a:r>
              <a:rPr lang="en-US" altLang="zh-CN" b="1" dirty="0" smtClean="0">
                <a:ea typeface="宋体" pitchFamily="2" charset="-122"/>
              </a:rPr>
              <a:t>-</a:t>
            </a:r>
            <a:r>
              <a:rPr lang="en-US" altLang="zh-CN" b="1" dirty="0" err="1" smtClean="0">
                <a:ea typeface="宋体" pitchFamily="2" charset="-122"/>
              </a:rPr>
              <a:t>p</a:t>
            </a:r>
            <a:r>
              <a:rPr lang="en-US" altLang="zh-CN" i="1" dirty="0" err="1" smtClean="0">
                <a:ea typeface="宋体" pitchFamily="2" charset="-122"/>
              </a:rPr>
              <a:t>passwd</a:t>
            </a:r>
            <a:endParaRPr lang="en-US" altLang="zh-CN" b="1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e.g.</a:t>
            </a:r>
            <a:endParaRPr lang="en-US" altLang="zh-CN" b="1" dirty="0" smtClean="0"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	% </a:t>
            </a:r>
            <a:r>
              <a:rPr lang="en-US" altLang="zh-CN" dirty="0" err="1" smtClean="0">
                <a:ea typeface="宋体" pitchFamily="2" charset="-122"/>
              </a:rPr>
              <a:t>mysql</a:t>
            </a:r>
            <a:r>
              <a:rPr lang="en-US" altLang="zh-CN" dirty="0" smtClean="0">
                <a:ea typeface="宋体" pitchFamily="2" charset="-122"/>
              </a:rPr>
              <a:t> -</a:t>
            </a:r>
            <a:r>
              <a:rPr lang="en-US" altLang="zh-CN" dirty="0" err="1" smtClean="0">
                <a:ea typeface="宋体" pitchFamily="2" charset="-122"/>
              </a:rPr>
              <a:t>h</a:t>
            </a:r>
            <a:r>
              <a:rPr lang="en-US" altLang="zh-CN" dirty="0" err="1" smtClean="0">
                <a:solidFill>
                  <a:srgbClr val="0000FF"/>
                </a:solidFill>
                <a:ea typeface="宋体" pitchFamily="2" charset="-122"/>
              </a:rPr>
              <a:t>jserv</a:t>
            </a:r>
            <a:r>
              <a:rPr lang="en-US" altLang="zh-CN" dirty="0" smtClean="0">
                <a:ea typeface="宋体" pitchFamily="2" charset="-122"/>
              </a:rPr>
              <a:t> -</a:t>
            </a:r>
            <a:r>
              <a:rPr lang="en-US" altLang="zh-CN" dirty="0" err="1" smtClean="0">
                <a:ea typeface="宋体" pitchFamily="2" charset="-122"/>
              </a:rPr>
              <a:t>u</a:t>
            </a:r>
            <a:r>
              <a:rPr lang="en-US" altLang="zh-CN" dirty="0" err="1" smtClean="0">
                <a:solidFill>
                  <a:srgbClr val="0000FF"/>
                </a:solidFill>
                <a:ea typeface="宋体" pitchFamily="2" charset="-122"/>
              </a:rPr>
              <a:t>jdemo</a:t>
            </a:r>
            <a:r>
              <a:rPr lang="en-US" altLang="zh-CN" dirty="0" smtClean="0">
                <a:ea typeface="宋体" pitchFamily="2" charset="-122"/>
              </a:rPr>
              <a:t> -p</a:t>
            </a: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apple1</a:t>
            </a:r>
            <a:endParaRPr lang="en-US" altLang="zh-CN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	(</a:t>
            </a:r>
            <a:r>
              <a:rPr lang="en-US" altLang="zh-CN" i="1" dirty="0" err="1" smtClean="0">
                <a:solidFill>
                  <a:srgbClr val="0000FF"/>
                </a:solidFill>
                <a:ea typeface="宋体" pitchFamily="2" charset="-122"/>
              </a:rPr>
              <a:t>jserv</a:t>
            </a:r>
            <a:r>
              <a:rPr lang="en-US" altLang="zh-CN" dirty="0" smtClean="0">
                <a:ea typeface="宋体" pitchFamily="2" charset="-122"/>
              </a:rPr>
              <a:t> is the host name of DBMS, </a:t>
            </a:r>
            <a:r>
              <a:rPr lang="en-US" altLang="zh-CN" i="1" dirty="0" err="1" smtClean="0">
                <a:solidFill>
                  <a:srgbClr val="0000FF"/>
                </a:solidFill>
                <a:ea typeface="宋体" pitchFamily="2" charset="-122"/>
              </a:rPr>
              <a:t>jdemo</a:t>
            </a:r>
            <a:r>
              <a:rPr lang="en-US" altLang="zh-CN" dirty="0" smtClean="0">
                <a:ea typeface="宋体" pitchFamily="2" charset="-122"/>
              </a:rPr>
              <a:t> the user name and </a:t>
            </a:r>
            <a:r>
              <a:rPr lang="en-US" altLang="zh-CN" i="1" dirty="0" smtClean="0">
                <a:solidFill>
                  <a:srgbClr val="0000FF"/>
                </a:solidFill>
                <a:ea typeface="宋体" pitchFamily="2" charset="-122"/>
              </a:rPr>
              <a:t>apple1</a:t>
            </a:r>
            <a:r>
              <a:rPr lang="en-US" altLang="zh-CN" dirty="0" smtClean="0">
                <a:ea typeface="宋体" pitchFamily="2" charset="-122"/>
              </a:rPr>
              <a:t> the password.)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	&gt; use </a:t>
            </a:r>
            <a:r>
              <a:rPr lang="en-US" altLang="zh-CN" dirty="0" err="1" smtClean="0">
                <a:solidFill>
                  <a:srgbClr val="0000FF"/>
                </a:solidFill>
                <a:ea typeface="宋体" pitchFamily="2" charset="-122"/>
              </a:rPr>
              <a:t>db_jdemo</a:t>
            </a:r>
            <a:r>
              <a:rPr lang="en-US" altLang="zh-CN" dirty="0" smtClean="0">
                <a:ea typeface="宋体" pitchFamily="2" charset="-122"/>
              </a:rPr>
              <a:t>;	// set database to </a:t>
            </a:r>
            <a:r>
              <a:rPr lang="en-US" altLang="zh-CN" dirty="0" err="1" smtClean="0">
                <a:solidFill>
                  <a:srgbClr val="0000FF"/>
                </a:solidFill>
                <a:ea typeface="宋体" pitchFamily="2" charset="-122"/>
              </a:rPr>
              <a:t>db_jdemo</a:t>
            </a: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. Need to do this first!!!</a:t>
            </a:r>
            <a:endParaRPr lang="en-US" altLang="zh-CN" dirty="0" smtClean="0">
              <a:ea typeface="宋体" pitchFamily="2" charset="-122"/>
            </a:endParaRPr>
          </a:p>
          <a:p>
            <a:pPr defTabSz="879470" eaLnBrk="1" hangingPunct="1">
              <a:defRPr/>
            </a:pPr>
            <a:r>
              <a:rPr lang="en-US" altLang="zh-CN" dirty="0" smtClean="0">
                <a:ea typeface="宋体" pitchFamily="2" charset="-122"/>
              </a:rPr>
              <a:t>	&gt; show tables;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	&gt; select * from COFFEES;</a:t>
            </a:r>
          </a:p>
          <a:p>
            <a:pPr eaLnBrk="1" hangingPunct="1">
              <a:buFontTx/>
              <a:buNone/>
            </a:pPr>
            <a:r>
              <a:rPr lang="en-US" altLang="zh-CN" b="1" dirty="0" smtClean="0">
                <a:ea typeface="宋体" pitchFamily="2" charset="-122"/>
              </a:rPr>
              <a:t>	</a:t>
            </a:r>
            <a:r>
              <a:rPr lang="en-US" altLang="zh-CN" b="0" dirty="0" smtClean="0">
                <a:ea typeface="宋体" pitchFamily="2" charset="-122"/>
              </a:rPr>
              <a:t>&gt;</a:t>
            </a:r>
            <a:r>
              <a:rPr lang="en-US" altLang="zh-CN" b="0" baseline="0" dirty="0" smtClean="0">
                <a:ea typeface="宋体" pitchFamily="2" charset="-122"/>
              </a:rPr>
              <a:t> select COF_NAME, PRICE from COFFEES;</a:t>
            </a:r>
          </a:p>
          <a:p>
            <a:pPr eaLnBrk="1" hangingPunct="1">
              <a:buFontTx/>
              <a:buNone/>
            </a:pPr>
            <a:r>
              <a:rPr lang="en-US" altLang="zh-CN" b="0" baseline="0" dirty="0" smtClean="0">
                <a:ea typeface="宋体" pitchFamily="2" charset="-122"/>
              </a:rPr>
              <a:t>	&gt; select COF_NAME, PRICE from COFFEES where PRICE &lt; 8;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	&gt;</a:t>
            </a:r>
            <a:r>
              <a:rPr lang="en-US" altLang="zh-CN" baseline="0" dirty="0" smtClean="0">
                <a:ea typeface="宋体" pitchFamily="2" charset="-122"/>
              </a:rPr>
              <a:t> exit;</a:t>
            </a:r>
            <a:endParaRPr lang="en-US" altLang="zh-CN" b="1" dirty="0" smtClean="0">
              <a:ea typeface="宋体" pitchFamily="2" charset="-122"/>
            </a:endParaRP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9BE83-2192-4448-B239-D8ACEA3BFA57}" type="slidenum">
              <a:rPr lang="zh-TW" altLang="en-US" smtClean="0"/>
              <a:pPr/>
              <a:t>38</a:t>
            </a:fld>
            <a:endParaRPr lang="en-US" altLang="zh-TW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Left: project schedule; right: company</a:t>
            </a:r>
            <a:r>
              <a:rPr lang="en-US" altLang="zh-TW" baseline="0" dirty="0" smtClean="0"/>
              <a:t> accounting</a:t>
            </a:r>
            <a:endParaRPr lang="zh-TW" alt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6EEEE-31F2-4061-9BC8-A9BFCF5A932F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89979-2509-4A66-8558-D43A4666E2B4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Notes Placeholder 4"/>
          <p:cNvSpPr>
            <a:spLocks noGrp="1"/>
          </p:cNvSpPr>
          <p:nvPr/>
        </p:nvSpPr>
        <p:spPr bwMode="auto">
          <a:xfrm>
            <a:off x="680063" y="4688964"/>
            <a:ext cx="5437550" cy="4442433"/>
          </a:xfrm>
          <a:prstGeom prst="rect">
            <a:avLst/>
          </a:prstGeom>
        </p:spPr>
        <p:txBody>
          <a:bodyPr lIns="95257" tIns="47629" rIns="95257" bIns="47629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Draw memory image on board, OS (at bottom), MS-word s/w, </a:t>
            </a:r>
            <a:r>
              <a:rPr lang="en-US" baseline="0" dirty="0" err="1" smtClean="0"/>
              <a:t>docu</a:t>
            </a:r>
            <a:r>
              <a:rPr lang="en-US" baseline="0" dirty="0" smtClean="0"/>
              <a:t>, stack; when it quits, the memory is claim back for future use</a:t>
            </a:r>
          </a:p>
          <a:p>
            <a:r>
              <a:rPr lang="en-US" baseline="0" dirty="0" smtClean="0"/>
              <a:t>When </a:t>
            </a:r>
            <a:r>
              <a:rPr lang="en-US" baseline="0" dirty="0" smtClean="0"/>
              <a:t>run a s/w, it must be brought to RAM.</a:t>
            </a:r>
          </a:p>
          <a:p>
            <a:r>
              <a:rPr lang="en-US" baseline="0" dirty="0" smtClean="0"/>
              <a:t>OS is always in RAM whenever the computer system is on, it’s running all the time!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1402D-806E-404B-9830-06993BA85ECA}" type="slidenum">
              <a:rPr lang="zh-TW" altLang="en-US" smtClean="0"/>
              <a:pPr/>
              <a:t>40</a:t>
            </a:fld>
            <a:endParaRPr lang="en-US" altLang="zh-TW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EB2B8-407F-40E1-9610-6A674E5BE049}" type="slidenum">
              <a:rPr lang="zh-TW" altLang="en-US" smtClean="0"/>
              <a:pPr/>
              <a:t>41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MIDI (music instrument digital</a:t>
            </a:r>
            <a:r>
              <a:rPr lang="en-US" baseline="0" dirty="0" smtClean="0"/>
              <a:t> interface)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9A8D0-A04E-4B2F-BF02-715714AFE9E9}" type="slidenum">
              <a:rPr lang="zh-TW" altLang="en-US" smtClean="0"/>
              <a:pPr/>
              <a:t>42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B4A2C-827F-4081-8E01-CA7A0A9097A9}" type="slidenum">
              <a:rPr lang="zh-TW" altLang="en-US" smtClean="0"/>
              <a:pPr/>
              <a:t>43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6CE5F-EAA0-4316-9505-D123A23349D3}" type="slidenum">
              <a:rPr lang="zh-TW" altLang="en-US" smtClean="0"/>
              <a:pPr/>
              <a:t>44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56D62-FAAD-48FA-98C4-5A811807B6E5}" type="slidenum">
              <a:rPr lang="zh-TW" altLang="en-US" smtClean="0"/>
              <a:pPr/>
              <a:t>45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5FE4B-13DF-4B0D-A310-99402CEC0383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Slow……..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16D11-A1EF-4B0C-A8E0-B90A07828104}" type="slidenum">
              <a:rPr lang="zh-TW" altLang="en-US" smtClean="0"/>
              <a:pPr/>
              <a:t>47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020D4-07EC-4B7B-8765-52345726EF00}" type="slidenum">
              <a:rPr lang="zh-TW" altLang="en-US" smtClean="0"/>
              <a:pPr/>
              <a:t>48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forms of s/w has copyright except public-domain s/w (but you still cannot apply copyright over it)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D7E01-352C-42B2-A9BA-13E04F0C0420}" type="slidenum">
              <a:rPr lang="zh-TW" altLang="en-US" smtClean="0"/>
              <a:pPr/>
              <a:t>49</a:t>
            </a:fld>
            <a:endParaRPr lang="en-US" altLang="zh-TW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50502-641E-4E88-81CF-78326CA92224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s/w: OS and programs as extension of OS, such as device driver, utilities (window browser),</a:t>
            </a:r>
            <a:r>
              <a:rPr lang="en-US" baseline="0" dirty="0" smtClean="0"/>
              <a:t> they’re NOT application-specific</a:t>
            </a:r>
            <a:endParaRPr lang="en-US" dirty="0" smtClean="0"/>
          </a:p>
          <a:p>
            <a:r>
              <a:rPr lang="en-US" dirty="0" smtClean="0"/>
              <a:t>Anti-virus</a:t>
            </a:r>
            <a:r>
              <a:rPr lang="en-US" dirty="0" smtClean="0"/>
              <a:t>: system s/w or application?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7C4F4-7F31-4D3E-9C53-ACD352801A1C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1B3D3-DB1F-4E57-94CD-E99558690941}" type="slidenum">
              <a:rPr lang="zh-TW" altLang="en-US" smtClean="0"/>
              <a:pPr/>
              <a:t>51</a:t>
            </a:fld>
            <a:endParaRPr lang="en-US" altLang="zh-TW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23D42-5B06-430C-A744-7CF591F5E896}" type="slidenum">
              <a:rPr lang="zh-TW" altLang="en-US" smtClean="0"/>
              <a:pPr/>
              <a:t>52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Cluster-size: block - size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BF13-8E2F-49B3-A6EF-6CA4D182CFAD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63CBA-CCAB-40C0-A75A-D751C28D6273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is in between h/w and applications: upper interface to support</a:t>
            </a:r>
            <a:r>
              <a:rPr lang="en-US" baseline="0" dirty="0" smtClean="0"/>
              <a:t> applications, low interface interact with h/w to provide a virtual machine. </a:t>
            </a:r>
          </a:p>
          <a:p>
            <a:r>
              <a:rPr lang="en-US" baseline="0" dirty="0" smtClean="0"/>
              <a:t>What’s OS: programs that manage h/w, resources and applications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Notice “user” and “applications” in diagram, they interact with OS through different interface:</a:t>
            </a:r>
          </a:p>
          <a:p>
            <a:r>
              <a:rPr lang="en-US" baseline="0" dirty="0" smtClean="0"/>
              <a:t>OS interface to users: window interface or text interface (command lines), explain later page 21.</a:t>
            </a:r>
          </a:p>
          <a:p>
            <a:r>
              <a:rPr lang="en-US" baseline="0" dirty="0" smtClean="0"/>
              <a:t>OS interface to applications: </a:t>
            </a:r>
            <a:r>
              <a:rPr lang="en-US" baseline="0" dirty="0" smtClean="0"/>
              <a:t>API (not “shell”)</a:t>
            </a:r>
            <a:endParaRPr lang="en-US" baseline="0" dirty="0" smtClean="0"/>
          </a:p>
          <a:p>
            <a:r>
              <a:rPr lang="en-US" baseline="0" dirty="0" smtClean="0"/>
              <a:t>OS support different H/W; an application can only run on one type of OS (platform).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Imagine</a:t>
            </a:r>
            <a:r>
              <a:rPr lang="en-US" baseline="0" dirty="0" smtClean="0"/>
              <a:t> a computer without OS: </a:t>
            </a:r>
            <a:r>
              <a:rPr lang="en-US" dirty="0" smtClean="0"/>
              <a:t>The early computers, no OS.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from window /output to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5FE4B-13DF-4B0D-A310-99402CEC0383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626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F72AE-8BEA-4247-8687-2C533299F1A9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4"/>
          <p:cNvSpPr>
            <a:spLocks noGrp="1"/>
          </p:cNvSpPr>
          <p:nvPr/>
        </p:nvSpPr>
        <p:spPr bwMode="auto">
          <a:xfrm>
            <a:off x="679451" y="4689243"/>
            <a:ext cx="5438775" cy="4442939"/>
          </a:xfrm>
          <a:prstGeom prst="rect">
            <a:avLst/>
          </a:prstGeom>
        </p:spPr>
        <p:txBody>
          <a:bodyPr lIns="95250" tIns="47626" rIns="95250" bIns="47626"/>
          <a:lstStyle/>
          <a:p>
            <a:pPr eaLnBrk="0" hangingPunct="0">
              <a:spcBef>
                <a:spcPct val="30000"/>
              </a:spcBef>
            </a:pPr>
            <a:endParaRPr lang="en-US" sz="120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functions (interface is not part of OS)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nfuse_8002_111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2828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4495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248400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660099"/>
                </a:solidFill>
                <a:latin typeface="Cambria" pitchFamily="18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zh-TW" altLang="en-US" smtClean="0"/>
              <a:t>CS1101</a:t>
            </a:r>
            <a:endParaRPr lang="en-US" altLang="zh-TW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AD0D6F27-86CF-4129-8CF4-DFD6466B4E0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430C-D229-4CB8-8A5A-1C1D2FDBF34A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676900" cy="5905500"/>
          </a:xfrm>
        </p:spPr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22E4-F72F-4A06-A51A-AF7D63AD9858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A608-DFC2-4AD0-BC30-89D1777E2FC3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7584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DCA1-AF32-4E26-A79C-94B6711801E7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mbr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9614-B3E4-4E2B-A31B-18C8C08CF600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DF05-68AA-4A57-9A23-A0F5423B3B23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B4E7-020A-4CF2-BB40-3A8D9F169A30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F43FD-8F01-43C7-9381-3567C4AFF928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846D-9847-4F74-B153-42E1FAA7E876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  <a:lvl2pPr>
              <a:defRPr sz="2800">
                <a:latin typeface="Cambria" pitchFamily="18" charset="0"/>
              </a:defRPr>
            </a:lvl2pPr>
            <a:lvl3pPr>
              <a:defRPr sz="2400">
                <a:latin typeface="Cambria" pitchFamily="18" charset="0"/>
              </a:defRPr>
            </a:lvl3pPr>
            <a:lvl4pPr>
              <a:defRPr sz="2000">
                <a:latin typeface="Cambria" pitchFamily="18" charset="0"/>
              </a:defRPr>
            </a:lvl4pPr>
            <a:lvl5pPr>
              <a:defRPr sz="2000">
                <a:latin typeface="Cambr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5CE5-7C6B-48E9-8934-5E5869B5D5B6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9E1D-9A73-4B3D-9064-8EFBF4A9362A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  <a:endParaRPr lang="en-US" altLang="zh-TW" dirty="0" smtClean="0"/>
          </a:p>
          <a:p>
            <a:pPr lvl="0"/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2104" y="6248400"/>
            <a:ext cx="2337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660099"/>
                </a:solidFill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Lec06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1029" name="Picture 12" descr="computer_love_27770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40438" y="3760788"/>
            <a:ext cx="3571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ulogo_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6237288"/>
            <a:ext cx="288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FF0066"/>
                </a:solidFill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fld id="{1C3DBBAC-C1A8-4E7F-B7B8-803EDFE68AED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66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:"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8"/>
        <a:tabLst/>
        <a:defRPr>
          <a:solidFill>
            <a:schemeClr val="tx1"/>
          </a:solidFill>
          <a:latin typeface="+mn-lt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7"/>
        <a:tabLst/>
        <a:defRPr sz="1600">
          <a:solidFill>
            <a:schemeClr val="tx1"/>
          </a:solidFill>
          <a:latin typeface="+mn-lt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þ"/>
        <a:tabLst/>
        <a:defRPr sz="1400">
          <a:solidFill>
            <a:schemeClr val="tx1"/>
          </a:solidFill>
          <a:latin typeface="+mn-lt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Ø"/>
        <a:tabLst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perating_system_placement.s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ux.sv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readsheet" TargetMode="External"/><Relationship Id="rId3" Type="http://schemas.openxmlformats.org/officeDocument/2006/relationships/hyperlink" Target="http://en.wikipedia.org/wiki/Operating_system" TargetMode="External"/><Relationship Id="rId7" Type="http://schemas.openxmlformats.org/officeDocument/2006/relationships/hyperlink" Target="http://en.wikipedia.org/wiki/Linu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istory_of_Microsoft_Windows" TargetMode="External"/><Relationship Id="rId5" Type="http://schemas.openxmlformats.org/officeDocument/2006/relationships/hyperlink" Target="http://courses.cs.vt.edu/~csonline/OS/Lessons/Processes/index.html" TargetMode="External"/><Relationship Id="rId4" Type="http://schemas.openxmlformats.org/officeDocument/2006/relationships/hyperlink" Target="http://computer.howstuffworks.com/operating-system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37004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CS1102 Lec05 - Software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92600"/>
            <a:ext cx="6248400" cy="1724025"/>
          </a:xfrm>
        </p:spPr>
        <p:txBody>
          <a:bodyPr/>
          <a:lstStyle/>
          <a:p>
            <a:pPr algn="r" eaLnBrk="1" hangingPunct="1">
              <a:spcBef>
                <a:spcPct val="10000"/>
              </a:spcBef>
            </a:pPr>
            <a:endParaRPr lang="en-US" altLang="zh-TW" sz="1800" dirty="0" smtClean="0">
              <a:ea typeface="新細明體" charset="-120"/>
            </a:endParaRPr>
          </a:p>
          <a:p>
            <a:pPr algn="r" eaLnBrk="1" hangingPunct="1">
              <a:spcBef>
                <a:spcPct val="10000"/>
              </a:spcBef>
            </a:pPr>
            <a:r>
              <a:rPr lang="en-US" altLang="zh-TW" sz="1800" b="1" dirty="0" smtClean="0">
                <a:ea typeface="新細明體" charset="-120"/>
              </a:rPr>
              <a:t>Computer Science Department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altLang="zh-TW" sz="1800" b="1" dirty="0" smtClean="0">
                <a:ea typeface="新細明體" charset="-120"/>
              </a:rPr>
              <a:t>City University of Hong Kong</a:t>
            </a:r>
          </a:p>
        </p:txBody>
      </p:sp>
      <p:pic>
        <p:nvPicPr>
          <p:cNvPr id="3076" name="Picture 4" descr="ulogo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24" y="4725144"/>
            <a:ext cx="93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59769-DE1A-4FF3-8D43-F67D78FB288F}" type="slidenum">
              <a:rPr lang="zh-TW" altLang="en-US"/>
              <a:pPr>
                <a:defRPr/>
              </a:pPr>
              <a:t>10</a:t>
            </a:fld>
            <a:r>
              <a:rPr lang="en-US" altLang="zh-TW"/>
              <a:t> 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Operating System Functions</a:t>
            </a:r>
          </a:p>
        </p:txBody>
      </p:sp>
      <p:pic>
        <p:nvPicPr>
          <p:cNvPr id="640004" name="Picture 4" descr="AAFOAUV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1" y="1556792"/>
            <a:ext cx="49459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5930"/>
            <a:ext cx="3816424" cy="47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EAE4BB-B3E1-429D-93B6-1B9ED537D805}" type="slidenum">
              <a:rPr lang="zh-TW" altLang="en-US"/>
              <a:pPr>
                <a:defRPr/>
              </a:pPr>
              <a:t>11</a:t>
            </a:fld>
            <a:r>
              <a:rPr lang="en-US" altLang="zh-TW"/>
              <a:t> 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Process Management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39850"/>
            <a:ext cx="7847012" cy="4752975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Today's computers are </a:t>
            </a:r>
            <a:r>
              <a:rPr lang="en-US" altLang="zh-TW" sz="2200" b="1" i="1" dirty="0" smtClean="0">
                <a:solidFill>
                  <a:srgbClr val="FF0066"/>
                </a:solidFill>
                <a:ea typeface="新細明體" charset="-120"/>
              </a:rPr>
              <a:t>multi-tasking</a:t>
            </a:r>
            <a:r>
              <a:rPr lang="en-US" altLang="zh-TW" sz="2200" dirty="0" smtClean="0">
                <a:ea typeface="新細明體" charset="-120"/>
              </a:rPr>
              <a:t> which allows a single user to work on two or more programs at a time, so the processor(s) must be shared among all the programs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OS ensures that each program (more precisely, a 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process</a:t>
            </a:r>
            <a:r>
              <a:rPr lang="en-US" altLang="zh-TW" dirty="0" smtClean="0">
                <a:ea typeface="新細明體" charset="-120"/>
              </a:rPr>
              <a:t>) receives enough of the CPU time to function properly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The switching between processes are so fast that it looks like several programs are running concurrently</a:t>
            </a:r>
          </a:p>
          <a:p>
            <a:pPr lvl="2"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57769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Process Management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681537"/>
          </a:xfrm>
        </p:spPr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can </a:t>
            </a:r>
            <a:r>
              <a:rPr lang="en-US" dirty="0"/>
              <a:t>have one of the following five states at a </a:t>
            </a:r>
            <a:r>
              <a:rPr lang="en-US" dirty="0" smtClean="0"/>
              <a:t>time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FDCA1-AF32-4E26-A79C-94B6711801E7}" type="slidenum">
              <a:rPr lang="zh-TW" altLang="en-US" smtClean="0"/>
              <a:pPr>
                <a:defRPr/>
              </a:pPr>
              <a:t>12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94212"/>
              </p:ext>
            </p:extLst>
          </p:nvPr>
        </p:nvGraphicFramePr>
        <p:xfrm>
          <a:off x="323280" y="1916832"/>
          <a:ext cx="3456632" cy="3499608"/>
        </p:xfrm>
        <a:graphic>
          <a:graphicData uri="http://schemas.openxmlformats.org/drawingml/2006/table">
            <a:tbl>
              <a:tblPr/>
              <a:tblGrid>
                <a:gridCol w="3456632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 &amp; Description</a:t>
                      </a: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5057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process is being created.</a:t>
                      </a: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67046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ready process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waiting to be assigned to a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to run.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0748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Running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currently being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2986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Waiting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process is waiting for some event to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occur,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such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the completion of an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I/O.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45057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Terminated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process has finished execution.</a:t>
                      </a:r>
                    </a:p>
                  </a:txBody>
                  <a:tcPr marL="27474" marR="27474" marT="27474" marB="27474">
                    <a:lnL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6D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79" y="1916832"/>
            <a:ext cx="536845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156176" y="3717032"/>
            <a:ext cx="648072" cy="0"/>
          </a:xfrm>
          <a:prstGeom prst="straightConnector1">
            <a:avLst/>
          </a:prstGeom>
          <a:ln w="254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en-US" dirty="0" smtClean="0"/>
              <a:t>Process Management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134672" cy="489654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operation of selecting the next process to be executed is </a:t>
            </a:r>
            <a:r>
              <a:rPr lang="en-US" dirty="0"/>
              <a:t>known as </a:t>
            </a:r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scheduling</a:t>
            </a:r>
            <a:r>
              <a:rPr lang="en-US" dirty="0"/>
              <a:t>. </a:t>
            </a:r>
            <a:r>
              <a:rPr lang="en-US" dirty="0" smtClean="0"/>
              <a:t>Scheduling algorithms include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First Come First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Serve</a:t>
            </a:r>
            <a:r>
              <a:rPr lang="en-US" i="1" dirty="0" smtClean="0"/>
              <a:t> (non-preemptive)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the current running process </a:t>
            </a:r>
            <a:r>
              <a:rPr lang="en-US" dirty="0" smtClean="0"/>
              <a:t>finishes, </a:t>
            </a:r>
            <a:r>
              <a:rPr lang="en-US" u="sng" dirty="0"/>
              <a:t>the oldest</a:t>
            </a:r>
            <a:r>
              <a:rPr lang="en-US" dirty="0"/>
              <a:t> process in the ready queue is selected to run next.</a:t>
            </a:r>
            <a:endParaRPr lang="en-US" i="1" dirty="0"/>
          </a:p>
          <a:p>
            <a:pPr lvl="1"/>
            <a:r>
              <a:rPr lang="en-US" altLang="zh-CN" i="1" dirty="0">
                <a:solidFill>
                  <a:schemeClr val="tx1">
                    <a:lumMod val="60000"/>
                    <a:lumOff val="40000"/>
                  </a:schemeClr>
                </a:solidFill>
                <a:ea typeface="宋体" pitchFamily="2" charset="-122"/>
              </a:rPr>
              <a:t>Shortest </a:t>
            </a:r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宋体" pitchFamily="2" charset="-122"/>
              </a:rPr>
              <a:t>Job First</a:t>
            </a:r>
            <a:r>
              <a:rPr lang="en-US" altLang="zh-CN" i="1" dirty="0" smtClean="0">
                <a:ea typeface="宋体" pitchFamily="2" charset="-122"/>
              </a:rPr>
              <a:t> </a:t>
            </a:r>
            <a:r>
              <a:rPr lang="en-US" i="1" dirty="0" smtClean="0"/>
              <a:t>(</a:t>
            </a:r>
            <a:r>
              <a:rPr lang="en-US" i="1" dirty="0"/>
              <a:t>non-preemptive)</a:t>
            </a:r>
            <a:endParaRPr lang="en-US" altLang="zh-CN" i="1" dirty="0" smtClean="0">
              <a:ea typeface="宋体" pitchFamily="2" charset="-122"/>
            </a:endParaRPr>
          </a:p>
          <a:p>
            <a:pPr lvl="2"/>
            <a:r>
              <a:rPr lang="en-US" altLang="zh-CN" i="1" dirty="0" smtClean="0">
                <a:ea typeface="宋体" pitchFamily="2" charset="-122"/>
              </a:rPr>
              <a:t> </a:t>
            </a:r>
            <a:r>
              <a:rPr lang="en-US" dirty="0"/>
              <a:t>When the current running process </a:t>
            </a:r>
            <a:r>
              <a:rPr lang="en-US" dirty="0" smtClean="0"/>
              <a:t>finishes, </a:t>
            </a:r>
            <a:r>
              <a:rPr lang="en-US" dirty="0"/>
              <a:t>the process in the ready queue with </a:t>
            </a:r>
            <a:r>
              <a:rPr lang="en-US" u="sng" dirty="0"/>
              <a:t>the shortest expected execution time</a:t>
            </a:r>
            <a:r>
              <a:rPr lang="en-US" dirty="0"/>
              <a:t> is selected to run next</a:t>
            </a:r>
            <a:r>
              <a:rPr lang="en-US" altLang="zh-CN" i="1" dirty="0" smtClean="0">
                <a:ea typeface="宋体" pitchFamily="2" charset="-122"/>
              </a:rPr>
              <a:t> </a:t>
            </a:r>
          </a:p>
          <a:p>
            <a:pPr lvl="1"/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宋体" pitchFamily="2" charset="-122"/>
              </a:rPr>
              <a:t>Round Robin</a:t>
            </a:r>
            <a:r>
              <a:rPr lang="en-US" altLang="zh-CN" i="1" dirty="0" smtClean="0">
                <a:ea typeface="宋体" pitchFamily="2" charset="-122"/>
              </a:rPr>
              <a:t> (preemptive)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clock interrupt is generated at periodic intervals. When the interrupt occurs, the </a:t>
            </a:r>
            <a:r>
              <a:rPr lang="en-US" u="sng" dirty="0" smtClean="0"/>
              <a:t>current process </a:t>
            </a:r>
            <a:r>
              <a:rPr lang="en-US" u="sng" dirty="0"/>
              <a:t>is preempted</a:t>
            </a:r>
            <a:r>
              <a:rPr lang="en-US" dirty="0"/>
              <a:t>, and the oldest </a:t>
            </a:r>
            <a:r>
              <a:rPr lang="en-US" dirty="0" smtClean="0"/>
              <a:t>one is </a:t>
            </a:r>
            <a:r>
              <a:rPr lang="en-US" dirty="0"/>
              <a:t>selected to run next. </a:t>
            </a:r>
            <a:endParaRPr lang="en-US" dirty="0" smtClean="0"/>
          </a:p>
          <a:p>
            <a:pPr lvl="2"/>
            <a:endParaRPr lang="en-US" altLang="zh-CN" sz="500" dirty="0" smtClean="0">
              <a:solidFill>
                <a:srgbClr val="FF0000"/>
              </a:solidFill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Nowadays many computers include multi-core processors.  The operating system also supports a division of labor among all the cores.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FDCA1-AF32-4E26-A79C-94B6711801E7}" type="slidenum">
              <a:rPr lang="zh-TW" altLang="en-US" smtClean="0"/>
              <a:pPr>
                <a:defRPr/>
              </a:pPr>
              <a:t>13</a:t>
            </a:fld>
            <a:r>
              <a:rPr lang="en-US" altLang="zh-TW" smtClean="0"/>
              <a:t> </a:t>
            </a:r>
            <a:endParaRPr lang="en-US" altLang="zh-TW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07704" y="2214190"/>
            <a:ext cx="4417054" cy="566738"/>
            <a:chOff x="842" y="1550"/>
            <a:chExt cx="3357" cy="573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244" y="1550"/>
              <a:ext cx="2955" cy="404"/>
              <a:chOff x="2592" y="9320"/>
              <a:chExt cx="7413" cy="1009"/>
            </a:xfrm>
          </p:grpSpPr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2592" y="9320"/>
                <a:ext cx="7413" cy="577"/>
                <a:chOff x="2592" y="9320"/>
                <a:chExt cx="7413" cy="577"/>
              </a:xfrm>
            </p:grpSpPr>
            <p:sp>
              <p:nvSpPr>
                <p:cNvPr id="17" name="Rectangle 46"/>
                <p:cNvSpPr>
                  <a:spLocks noChangeArrowheads="1"/>
                </p:cNvSpPr>
                <p:nvPr/>
              </p:nvSpPr>
              <p:spPr bwMode="auto">
                <a:xfrm>
                  <a:off x="3024" y="9320"/>
                  <a:ext cx="1153" cy="5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Rectangle 47"/>
                <p:cNvSpPr>
                  <a:spLocks noChangeArrowheads="1"/>
                </p:cNvSpPr>
                <p:nvPr/>
              </p:nvSpPr>
              <p:spPr bwMode="auto">
                <a:xfrm>
                  <a:off x="4752" y="9320"/>
                  <a:ext cx="1153" cy="5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48"/>
                <p:cNvSpPr>
                  <a:spLocks noChangeArrowheads="1"/>
                </p:cNvSpPr>
                <p:nvPr/>
              </p:nvSpPr>
              <p:spPr bwMode="auto">
                <a:xfrm>
                  <a:off x="8852" y="9320"/>
                  <a:ext cx="1153" cy="5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49"/>
                <p:cNvSpPr>
                  <a:spLocks noChangeShapeType="1"/>
                </p:cNvSpPr>
                <p:nvPr/>
              </p:nvSpPr>
              <p:spPr bwMode="auto">
                <a:xfrm>
                  <a:off x="2592" y="9608"/>
                  <a:ext cx="43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4176" y="9608"/>
                <a:ext cx="5185" cy="721"/>
                <a:chOff x="4176" y="9488"/>
                <a:chExt cx="5185" cy="721"/>
              </a:xfrm>
            </p:grpSpPr>
            <p:sp>
              <p:nvSpPr>
                <p:cNvPr id="12" name="Line 51"/>
                <p:cNvSpPr>
                  <a:spLocks noChangeShapeType="1"/>
                </p:cNvSpPr>
                <p:nvPr/>
              </p:nvSpPr>
              <p:spPr bwMode="auto">
                <a:xfrm>
                  <a:off x="8392" y="9488"/>
                  <a:ext cx="43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52"/>
                <p:cNvSpPr>
                  <a:spLocks noChangeShapeType="1"/>
                </p:cNvSpPr>
                <p:nvPr/>
              </p:nvSpPr>
              <p:spPr bwMode="auto">
                <a:xfrm>
                  <a:off x="5904" y="9488"/>
                  <a:ext cx="43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53"/>
                <p:cNvSpPr>
                  <a:spLocks noChangeShapeType="1"/>
                </p:cNvSpPr>
                <p:nvPr/>
              </p:nvSpPr>
              <p:spPr bwMode="auto">
                <a:xfrm>
                  <a:off x="4176" y="9488"/>
                  <a:ext cx="57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54"/>
                <p:cNvSpPr>
                  <a:spLocks noChangeShapeType="1"/>
                </p:cNvSpPr>
                <p:nvPr/>
              </p:nvSpPr>
              <p:spPr bwMode="auto">
                <a:xfrm>
                  <a:off x="6344" y="9488"/>
                  <a:ext cx="2017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9360" y="9776"/>
                  <a:ext cx="1" cy="4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Rectangle 56"/>
            <p:cNvSpPr>
              <a:spLocks noChangeArrowheads="1"/>
            </p:cNvSpPr>
            <p:nvPr/>
          </p:nvSpPr>
          <p:spPr bwMode="auto">
            <a:xfrm>
              <a:off x="842" y="1554"/>
              <a:ext cx="4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>
                  <a:ea typeface="宋体" pitchFamily="2" charset="-122"/>
                </a:rPr>
                <a:t>Head</a:t>
              </a:r>
            </a:p>
          </p:txBody>
        </p:sp>
        <p:sp>
          <p:nvSpPr>
            <p:cNvPr id="9" name="Rectangle 57"/>
            <p:cNvSpPr>
              <a:spLocks noChangeArrowheads="1"/>
            </p:cNvSpPr>
            <p:nvPr/>
          </p:nvSpPr>
          <p:spPr bwMode="auto">
            <a:xfrm>
              <a:off x="3787" y="1911"/>
              <a:ext cx="3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 dirty="0">
                  <a:ea typeface="宋体" pitchFamily="2" charset="-122"/>
                </a:rPr>
                <a:t>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EDB1DE-0380-4A15-B08A-A262223A6A59}" type="slidenum">
              <a:rPr lang="zh-TW" altLang="en-US"/>
              <a:pPr>
                <a:defRPr/>
              </a:pPr>
              <a:t>14</a:t>
            </a:fld>
            <a:r>
              <a:rPr lang="en-US" altLang="zh-TW"/>
              <a:t>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Memory Management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18450" cy="4681537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Memory management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When a user initiates an application, the OS decides where to place it in memory and may allocate additional memory to the application if necessary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Each program gets its own portion of memory, and OS needs to keep programs from interfering with each other's memory portion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dirty="0" smtClean="0">
              <a:ea typeface="新細明體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56100" y="3716338"/>
            <a:ext cx="1944688" cy="1728787"/>
            <a:chOff x="2419" y="1842"/>
            <a:chExt cx="1290" cy="1174"/>
          </a:xfrm>
        </p:grpSpPr>
        <p:pic>
          <p:nvPicPr>
            <p:cNvPr id="14356" name="Picture 5" descr="02_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9" y="1842"/>
              <a:ext cx="1290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6" descr="02_18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30815" r="30331" b="50000"/>
            <a:stretch>
              <a:fillRect/>
            </a:stretch>
          </p:blipFill>
          <p:spPr bwMode="auto">
            <a:xfrm>
              <a:off x="3079" y="2467"/>
              <a:ext cx="24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24075" y="3716338"/>
            <a:ext cx="1943100" cy="1728787"/>
            <a:chOff x="240" y="2947"/>
            <a:chExt cx="1263" cy="1149"/>
          </a:xfrm>
        </p:grpSpPr>
        <p:pic>
          <p:nvPicPr>
            <p:cNvPr id="14354" name="Picture 8" descr="02_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947"/>
              <a:ext cx="1263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9" descr="02_18"/>
            <p:cNvPicPr>
              <a:picLocks noChangeAspect="1" noChangeArrowheads="1"/>
            </p:cNvPicPr>
            <p:nvPr/>
          </p:nvPicPr>
          <p:blipFill>
            <a:blip r:embed="rId3" cstate="print"/>
            <a:srcRect l="50000" t="30815" r="30331" b="50000"/>
            <a:stretch>
              <a:fillRect/>
            </a:stretch>
          </p:blipFill>
          <p:spPr bwMode="auto">
            <a:xfrm>
              <a:off x="870" y="3571"/>
              <a:ext cx="24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4106" name="Picture 10" descr="post off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716338"/>
            <a:ext cx="19446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4427538" y="3429000"/>
            <a:ext cx="1463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>
                <a:latin typeface="Cambria" pitchFamily="18" charset="0"/>
                <a:ea typeface="宋体" pitchFamily="2" charset="-122"/>
              </a:rPr>
              <a:t>RAM</a:t>
            </a:r>
          </a:p>
        </p:txBody>
      </p:sp>
      <p:pic>
        <p:nvPicPr>
          <p:cNvPr id="644109" name="Picture 13" descr="02_18"/>
          <p:cNvPicPr>
            <a:picLocks noChangeAspect="1" noChangeArrowheads="1"/>
          </p:cNvPicPr>
          <p:nvPr/>
        </p:nvPicPr>
        <p:blipFill>
          <a:blip r:embed="rId3" cstate="print"/>
          <a:srcRect l="51443" t="55869" r="30446" b="29335"/>
          <a:stretch>
            <a:fillRect/>
          </a:stretch>
        </p:blipFill>
        <p:spPr bwMode="auto">
          <a:xfrm>
            <a:off x="5761038" y="3862388"/>
            <a:ext cx="395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0" name="Picture 14" descr="02_18"/>
          <p:cNvPicPr>
            <a:picLocks noChangeAspect="1" noChangeArrowheads="1"/>
          </p:cNvPicPr>
          <p:nvPr/>
        </p:nvPicPr>
        <p:blipFill>
          <a:blip r:embed="rId3" cstate="print"/>
          <a:srcRect l="51443" t="55869" r="30446" b="29335"/>
          <a:stretch>
            <a:fillRect/>
          </a:stretch>
        </p:blipFill>
        <p:spPr bwMode="auto">
          <a:xfrm>
            <a:off x="5329238" y="3862388"/>
            <a:ext cx="395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1" name="Picture 15" descr="02_18"/>
          <p:cNvPicPr>
            <a:picLocks noChangeAspect="1" noChangeArrowheads="1"/>
          </p:cNvPicPr>
          <p:nvPr/>
        </p:nvPicPr>
        <p:blipFill>
          <a:blip r:embed="rId3" cstate="print"/>
          <a:srcRect l="51456" t="55814" r="30489" b="29288"/>
          <a:stretch>
            <a:fillRect/>
          </a:stretch>
        </p:blipFill>
        <p:spPr bwMode="auto">
          <a:xfrm>
            <a:off x="2195513" y="4652963"/>
            <a:ext cx="374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2" name="Picture 16" descr="02_18"/>
          <p:cNvPicPr>
            <a:picLocks noChangeAspect="1" noChangeArrowheads="1"/>
          </p:cNvPicPr>
          <p:nvPr/>
        </p:nvPicPr>
        <p:blipFill>
          <a:blip r:embed="rId3" cstate="print"/>
          <a:srcRect l="51456" t="55814" r="30489" b="29288"/>
          <a:stretch>
            <a:fillRect/>
          </a:stretch>
        </p:blipFill>
        <p:spPr bwMode="auto">
          <a:xfrm>
            <a:off x="3563938" y="4652963"/>
            <a:ext cx="393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3" name="Picture 17" descr="02_18"/>
          <p:cNvPicPr>
            <a:picLocks noChangeAspect="1" noChangeArrowheads="1"/>
          </p:cNvPicPr>
          <p:nvPr/>
        </p:nvPicPr>
        <p:blipFill>
          <a:blip r:embed="rId3" cstate="print"/>
          <a:srcRect l="51456" t="55814" r="30489" b="29288"/>
          <a:stretch>
            <a:fillRect/>
          </a:stretch>
        </p:blipFill>
        <p:spPr bwMode="auto">
          <a:xfrm>
            <a:off x="2700338" y="4652963"/>
            <a:ext cx="371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4" name="Picture 18" descr="02_18"/>
          <p:cNvPicPr>
            <a:picLocks noChangeAspect="1" noChangeArrowheads="1"/>
          </p:cNvPicPr>
          <p:nvPr/>
        </p:nvPicPr>
        <p:blipFill>
          <a:blip r:embed="rId3" cstate="print"/>
          <a:srcRect l="51443" t="55869" r="30446" b="27852"/>
          <a:stretch>
            <a:fillRect/>
          </a:stretch>
        </p:blipFill>
        <p:spPr bwMode="auto">
          <a:xfrm>
            <a:off x="4467225" y="3860800"/>
            <a:ext cx="392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15" name="Picture 19" descr="02_18"/>
          <p:cNvPicPr>
            <a:picLocks noChangeAspect="1" noChangeArrowheads="1"/>
          </p:cNvPicPr>
          <p:nvPr/>
        </p:nvPicPr>
        <p:blipFill>
          <a:blip r:embed="rId3" cstate="print"/>
          <a:srcRect l="51443" t="55869" r="30446" b="29335"/>
          <a:stretch>
            <a:fillRect/>
          </a:stretch>
        </p:blipFill>
        <p:spPr bwMode="auto">
          <a:xfrm>
            <a:off x="4859338" y="3862388"/>
            <a:ext cx="395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C255E0-67DA-49C8-A61F-4614E437C81A}" type="slidenum">
              <a:rPr lang="zh-TW" altLang="en-US"/>
              <a:pPr>
                <a:defRPr/>
              </a:pPr>
              <a:t>15</a:t>
            </a:fld>
            <a:r>
              <a:rPr lang="en-US" altLang="zh-TW"/>
              <a:t> 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Virtual Memory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4681537"/>
          </a:xfrm>
          <a:noFill/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Memory management becomes more complex when the total  memory space required exceeds the actual physical memory space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tx2"/>
                </a:solidFill>
                <a:ea typeface="新細明體" charset="-120"/>
              </a:rPr>
              <a:t>Virtual Memory</a:t>
            </a:r>
            <a:r>
              <a:rPr lang="en-US" altLang="zh-TW" dirty="0" smtClean="0">
                <a:ea typeface="新細明體" charset="-120"/>
              </a:rPr>
              <a:t>: </a:t>
            </a:r>
            <a:r>
              <a:rPr lang="en-US" altLang="zh-CN" dirty="0" smtClean="0">
                <a:ea typeface="宋体" pitchFamily="2" charset="-122"/>
              </a:rPr>
              <a:t>borrowing some space from the hard disk functioning as additional RAM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Paging</a:t>
            </a:r>
            <a:r>
              <a:rPr lang="en-US" altLang="zh-TW" dirty="0" smtClean="0">
                <a:ea typeface="新細明體" charset="-120"/>
              </a:rPr>
              <a:t> technique to swap programs and data back and forth between the actual RAM and the virtual RAM</a:t>
            </a:r>
            <a:endParaRPr lang="en-US" altLang="zh-CN" dirty="0" smtClean="0">
              <a:ea typeface="宋体" pitchFamily="2" charset="-122"/>
            </a:endParaRPr>
          </a:p>
          <a:p>
            <a:pPr lvl="1" eaLnBrk="1" hangingPunct="1"/>
            <a:endParaRPr lang="en-US" altLang="zh-TW" i="1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15366" name="Picture 4" descr="pfaff_6_05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7610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CE8F68-F842-46CD-88FF-41D4E2CA8695}" type="slidenum">
              <a:rPr lang="zh-TW" altLang="en-US"/>
              <a:pPr>
                <a:defRPr/>
              </a:pPr>
              <a:t>16</a:t>
            </a:fld>
            <a:r>
              <a:rPr lang="en-US" altLang="zh-TW"/>
              <a:t>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Files and Directories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1439862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Computer file - a named collection of data that is stored on a storage medium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Files can be organized into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folders </a:t>
            </a:r>
            <a:r>
              <a:rPr lang="en-US" altLang="zh-TW" sz="2200" dirty="0" smtClean="0">
                <a:ea typeface="新細明體" charset="-120"/>
              </a:rPr>
              <a:t>(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directories</a:t>
            </a:r>
            <a:r>
              <a:rPr lang="en-US" altLang="zh-TW" sz="2200" dirty="0" smtClean="0">
                <a:ea typeface="新細明體" charset="-120"/>
              </a:rPr>
              <a:t>)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708275"/>
            <a:ext cx="6121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41D2A2-DF87-4B0C-96BC-8D2DF2CC703C}" type="slidenum">
              <a:rPr lang="zh-TW" altLang="en-US"/>
              <a:pPr>
                <a:defRPr/>
              </a:pPr>
              <a:t>17</a:t>
            </a:fld>
            <a:r>
              <a:rPr lang="en-US" altLang="zh-TW"/>
              <a:t> 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File Extension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81537"/>
          </a:xfrm>
        </p:spPr>
        <p:txBody>
          <a:bodyPr/>
          <a:lstStyle/>
          <a:p>
            <a:pPr eaLnBrk="1" hangingPunct="1"/>
            <a:r>
              <a:rPr lang="en-US" altLang="zh-CN" sz="2200" i="1" dirty="0" smtClean="0">
                <a:solidFill>
                  <a:schemeClr val="accent2"/>
                </a:solidFill>
                <a:ea typeface="宋体" pitchFamily="2" charset="-122"/>
              </a:rPr>
              <a:t>File extension</a:t>
            </a:r>
            <a:r>
              <a:rPr lang="en-US" altLang="zh-CN" sz="2200" dirty="0" smtClean="0">
                <a:ea typeface="宋体" pitchFamily="2" charset="-122"/>
              </a:rPr>
              <a:t> is the part of file name that is separated from the main file name by a period, and it may provide a clue to the file's contents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E.g., .exe, .jpg, .</a:t>
            </a:r>
            <a:r>
              <a:rPr lang="en-US" altLang="zh-CN" dirty="0" err="1" smtClean="0">
                <a:ea typeface="宋体" pitchFamily="2" charset="-122"/>
              </a:rPr>
              <a:t>htm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200" dirty="0" smtClean="0">
                <a:ea typeface="宋体" pitchFamily="2" charset="-122"/>
              </a:rPr>
              <a:t>MS Windows uses a file association list to link a file extension to its corresponding application software</a:t>
            </a:r>
          </a:p>
          <a:p>
            <a:pPr eaLnBrk="1" hangingPunct="1"/>
            <a:r>
              <a:rPr lang="en-US" altLang="zh-CN" sz="2200" dirty="0" smtClean="0">
                <a:ea typeface="宋体" pitchFamily="2" charset="-122"/>
              </a:rPr>
              <a:t>Although a file extension is a good indicator of a file’s format, it does not really define the format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A file header is a section of data at the beginning of a file that contains information about a file</a:t>
            </a: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9D916-D79D-4BAE-A712-5DB1431B3B2E}" type="slidenum">
              <a:rPr lang="zh-TW" altLang="en-US"/>
              <a:pPr>
                <a:defRPr/>
              </a:pPr>
              <a:t>18</a:t>
            </a:fld>
            <a:r>
              <a:rPr lang="en-US" altLang="zh-TW"/>
              <a:t> 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File System</a:t>
            </a:r>
            <a:endParaRPr lang="zh-TW" altLang="en-US" smtClean="0">
              <a:ea typeface="宋体" pitchFamily="2" charset="-122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846640" cy="4681537"/>
          </a:xfrm>
        </p:spPr>
        <p:txBody>
          <a:bodyPr/>
          <a:lstStyle/>
          <a:p>
            <a:pPr eaLnBrk="1" hangingPunct="1"/>
            <a:r>
              <a:rPr lang="en-US" altLang="zh-CN" sz="2200" dirty="0" smtClean="0">
                <a:ea typeface="宋体" pitchFamily="2" charset="-122"/>
              </a:rPr>
              <a:t>File system keeps track of the names and locations of files in Master-File-Table (one for each directory) containing: 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File (or directory) name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Cluster IDs allocated </a:t>
            </a:r>
          </a:p>
          <a:p>
            <a:pPr lvl="1" eaLnBrk="1" hangingPunct="1">
              <a:buNone/>
            </a:pPr>
            <a:r>
              <a:rPr lang="en-US" altLang="zh-CN" dirty="0" smtClean="0">
                <a:ea typeface="宋体" pitchFamily="2" charset="-122"/>
              </a:rPr>
              <a:t>	to the file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CN" sz="2200" i="1" dirty="0" smtClean="0">
                <a:solidFill>
                  <a:schemeClr val="accent2"/>
                </a:solidFill>
                <a:ea typeface="宋体" pitchFamily="2" charset="-122"/>
              </a:rPr>
              <a:t>Fragmented</a:t>
            </a:r>
            <a:r>
              <a:rPr lang="en-US" altLang="zh-CN" sz="2200" dirty="0" smtClean="0">
                <a:ea typeface="宋体" pitchFamily="2" charset="-122"/>
              </a:rPr>
              <a:t> files are stored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zh-CN" sz="2200" dirty="0" smtClean="0">
                <a:ea typeface="宋体" pitchFamily="2" charset="-122"/>
              </a:rPr>
              <a:t>in noncontiguous areas and may 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zh-CN" sz="2200" dirty="0" smtClean="0">
                <a:ea typeface="宋体" pitchFamily="2" charset="-122"/>
              </a:rPr>
              <a:t>decrease performance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CN" sz="2200" i="1" dirty="0" smtClean="0">
                <a:solidFill>
                  <a:schemeClr val="accent2"/>
                </a:solidFill>
                <a:ea typeface="宋体" pitchFamily="2" charset="-122"/>
              </a:rPr>
              <a:t>Defragmentation utilities</a:t>
            </a:r>
            <a:r>
              <a:rPr lang="en-US" altLang="zh-CN" sz="2200" dirty="0" smtClean="0">
                <a:ea typeface="宋体" pitchFamily="2" charset="-122"/>
              </a:rPr>
              <a:t> help re-arrange 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zh-CN" sz="2200" dirty="0" smtClean="0">
                <a:ea typeface="宋体" pitchFamily="2" charset="-122"/>
              </a:rPr>
              <a:t>files so that they are stored in contiguous areas</a:t>
            </a:r>
            <a:endParaRPr lang="zh-TW" altLang="en-US" sz="2200" dirty="0" smtClean="0">
              <a:ea typeface="新細明體" charset="-120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232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25144"/>
            <a:ext cx="2015703" cy="19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6479704" y="764704"/>
            <a:ext cx="2664296" cy="720080"/>
          </a:xfrm>
          <a:prstGeom prst="wedgeEllipseCallout">
            <a:avLst>
              <a:gd name="adj1" fmla="val -59935"/>
              <a:gd name="adj2" fmla="val 203080"/>
            </a:avLst>
          </a:prstGeom>
          <a:solidFill>
            <a:srgbClr val="FFCC66">
              <a:alpha val="4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rgbClr val="000066"/>
                </a:solidFill>
                <a:latin typeface="Cambria" pitchFamily="18" charset="0"/>
              </a:rPr>
              <a:t>The smallest allocation unit, consisting of one or multiple sectors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2751E-44F1-4D00-850B-2162546CD753}" type="slidenum">
              <a:rPr lang="zh-TW" altLang="en-US"/>
              <a:pPr>
                <a:defRPr/>
              </a:pPr>
              <a:t>19</a:t>
            </a:fld>
            <a:r>
              <a:rPr lang="en-US" altLang="zh-TW"/>
              <a:t> </a:t>
            </a:r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5399087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200" dirty="0" smtClean="0">
                <a:ea typeface="新細明體" charset="-120"/>
              </a:rPr>
              <a:t>The communication between OS and peripheral hardware is through the </a:t>
            </a:r>
            <a:r>
              <a:rPr lang="en-US" altLang="zh-TW" sz="2200" i="1" dirty="0" smtClean="0">
                <a:solidFill>
                  <a:srgbClr val="FF0066"/>
                </a:solidFill>
                <a:ea typeface="新細明體" charset="-120"/>
              </a:rPr>
              <a:t>device driver</a:t>
            </a:r>
          </a:p>
          <a:p>
            <a:pPr lvl="1" eaLnBrk="1" hangingPunct="1">
              <a:defRPr/>
            </a:pP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Driver</a:t>
            </a:r>
            <a:r>
              <a:rPr lang="en-US" altLang="zh-TW" dirty="0" smtClean="0">
                <a:ea typeface="新細明體" charset="-120"/>
              </a:rPr>
              <a:t> works as a translator </a:t>
            </a:r>
            <a:r>
              <a:rPr lang="en-US" altLang="zh-CN" dirty="0" smtClean="0">
                <a:ea typeface="宋体" pitchFamily="2" charset="-122"/>
              </a:rPr>
              <a:t>translating the specialized commands of the device to commands that the OS can understand, and vice versa. 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It is often OS-specific (and hardware-specific, of course), and provided by the device manufacturer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Today, most devices supports </a:t>
            </a:r>
            <a:r>
              <a:rPr lang="en-US" altLang="zh-TW" i="1" dirty="0" smtClean="0">
                <a:solidFill>
                  <a:schemeClr val="hlink"/>
                </a:solidFill>
                <a:ea typeface="新細明體" charset="-120"/>
              </a:rPr>
              <a:t>Plug and Play (PnP)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Automatically recognizes new devices as you plug them into the ports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Device Management</a:t>
            </a:r>
          </a:p>
        </p:txBody>
      </p:sp>
      <p:pic>
        <p:nvPicPr>
          <p:cNvPr id="7" name="Picture 7" descr="Operating system placemen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520280" cy="3726948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804248" y="4653136"/>
            <a:ext cx="1584176" cy="216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Device Driver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Describe two fundamental types of software and their relationship</a:t>
            </a:r>
          </a:p>
          <a:p>
            <a:r>
              <a:rPr lang="en-US" sz="2200" dirty="0" smtClean="0"/>
              <a:t>Describe the role and main functions of the operating system in a computer </a:t>
            </a:r>
          </a:p>
          <a:p>
            <a:r>
              <a:rPr lang="en-US" sz="2200" dirty="0" smtClean="0"/>
              <a:t>Describe the term user interface</a:t>
            </a:r>
          </a:p>
          <a:p>
            <a:r>
              <a:rPr lang="en-US" sz="2200" dirty="0" smtClean="0"/>
              <a:t>Explain the purpose of the following utilities: backup, system restore, disk defragmenter, uninstaller and screen saver</a:t>
            </a:r>
          </a:p>
          <a:p>
            <a:r>
              <a:rPr lang="en-US" sz="2200" dirty="0" smtClean="0"/>
              <a:t>Identify various operating systems</a:t>
            </a:r>
          </a:p>
          <a:p>
            <a:r>
              <a:rPr lang="en-US" sz="2200" dirty="0" smtClean="0"/>
              <a:t>Identify the categories of application software and give examples on each category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D1C502-8E54-4394-AFE1-3567EEDFB6A1}" type="slidenum">
              <a:rPr lang="zh-TW" altLang="en-US"/>
              <a:pPr>
                <a:defRPr/>
              </a:pPr>
              <a:t>2</a:t>
            </a:fld>
            <a:r>
              <a:rPr lang="en-US" altLang="zh-TW"/>
              <a:t> 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419872" y="2250034"/>
            <a:ext cx="7772400" cy="460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2000" dirty="0">
              <a:latin typeface="Comic Sans MS" pitchFamily="66" charset="0"/>
              <a:ea typeface="新細明體" charset="-12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918648" cy="468153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Operating systems today are designed and developed for a specific CPU or </a:t>
            </a:r>
            <a:r>
              <a:rPr lang="en-US" altLang="zh-TW" dirty="0" smtClean="0">
                <a:latin typeface="Arial" charset="0"/>
                <a:ea typeface="新細明體" charset="-120"/>
              </a:rPr>
              <a:t>“</a:t>
            </a:r>
            <a:r>
              <a:rPr lang="en-US" altLang="zh-TW" dirty="0" smtClean="0">
                <a:ea typeface="新細明體" charset="-120"/>
              </a:rPr>
              <a:t>family of CPUs</a:t>
            </a:r>
            <a:r>
              <a:rPr lang="en-US" altLang="zh-TW" dirty="0" smtClean="0">
                <a:latin typeface="Arial" charset="0"/>
                <a:ea typeface="新細明體" charset="-120"/>
              </a:rPr>
              <a:t>”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Macintosh OS</a:t>
            </a:r>
            <a:r>
              <a:rPr lang="en-US" altLang="zh-TW" dirty="0" smtClean="0">
                <a:ea typeface="新細明體" charset="-120"/>
              </a:rPr>
              <a:t>: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Motorola </a:t>
            </a:r>
            <a:r>
              <a:rPr lang="en-US" altLang="zh-TW" dirty="0" smtClean="0">
                <a:ea typeface="新細明體" charset="-120"/>
              </a:rPr>
              <a:t>CPU,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IBM</a:t>
            </a:r>
            <a:r>
              <a:rPr lang="en-US" altLang="zh-TW" dirty="0" smtClean="0">
                <a:ea typeface="新細明體" charset="-120"/>
              </a:rPr>
              <a:t> PowerPC CPUs,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Intel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i="1" dirty="0" smtClean="0">
                <a:ea typeface="新細明體" charset="-120"/>
              </a:rPr>
              <a:t>CPUs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Windows</a:t>
            </a:r>
            <a:r>
              <a:rPr lang="en-US" altLang="zh-TW" dirty="0" smtClean="0">
                <a:ea typeface="新細明體" charset="-120"/>
              </a:rPr>
              <a:t>: 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Intel</a:t>
            </a:r>
            <a:r>
              <a:rPr lang="en-US" altLang="zh-TW" dirty="0" smtClean="0">
                <a:ea typeface="新細明體" charset="-120"/>
              </a:rPr>
              <a:t> and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AMD</a:t>
            </a:r>
            <a:r>
              <a:rPr lang="en-US" altLang="zh-TW" dirty="0" smtClean="0">
                <a:ea typeface="新細明體" charset="-120"/>
              </a:rPr>
              <a:t> CPUs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Linux</a:t>
            </a:r>
            <a:r>
              <a:rPr lang="en-US" altLang="zh-TW" b="1" dirty="0" smtClean="0">
                <a:ea typeface="新細明體" charset="-120"/>
              </a:rPr>
              <a:t>:</a:t>
            </a:r>
            <a:r>
              <a:rPr lang="en-US" altLang="zh-TW" dirty="0" smtClean="0">
                <a:ea typeface="新細明體" charset="-120"/>
              </a:rPr>
              <a:t> 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Intel</a:t>
            </a:r>
            <a:r>
              <a:rPr lang="en-US" altLang="zh-TW" dirty="0" smtClean="0">
                <a:ea typeface="新細明體" charset="-120"/>
              </a:rPr>
              <a:t> CPUs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Unix</a:t>
            </a:r>
            <a:r>
              <a:rPr lang="en-US" altLang="zh-TW" b="1" dirty="0" smtClean="0">
                <a:ea typeface="新細明體" charset="-120"/>
              </a:rPr>
              <a:t>: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Sun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err="1" smtClean="0">
                <a:ea typeface="新細明體" charset="-120"/>
              </a:rPr>
              <a:t>Sparc</a:t>
            </a:r>
            <a:r>
              <a:rPr lang="en-US" altLang="zh-TW" dirty="0" smtClean="0">
                <a:ea typeface="新細明體" charset="-120"/>
              </a:rPr>
              <a:t> CPUs, </a:t>
            </a:r>
            <a:r>
              <a:rPr lang="en-US" altLang="zh-TW" dirty="0" smtClean="0">
                <a:solidFill>
                  <a:srgbClr val="A50021"/>
                </a:solidFill>
                <a:ea typeface="新細明體" charset="-120"/>
              </a:rPr>
              <a:t>Intel</a:t>
            </a:r>
            <a:r>
              <a:rPr lang="en-US" altLang="zh-TW" dirty="0" smtClean="0">
                <a:ea typeface="新細明體" charset="-120"/>
              </a:rPr>
              <a:t> CPUs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For application programs to work the hardware, OS must contain codes that perform some common tasks, such as I/O, file access, etc.</a:t>
            </a:r>
          </a:p>
          <a:p>
            <a:pPr lvl="1" eaLnBrk="1" hangingPunct="1"/>
            <a:r>
              <a:rPr lang="en-US" altLang="zh-TW" dirty="0" smtClean="0">
                <a:ea typeface="宋体" pitchFamily="2" charset="-122"/>
              </a:rPr>
              <a:t>How?  OS provides blocks of code for application developers to refer to or request services from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Application programming interface (</a:t>
            </a:r>
            <a:r>
              <a:rPr lang="en-US" altLang="zh-TW" i="1" dirty="0" smtClean="0">
                <a:solidFill>
                  <a:schemeClr val="tx2"/>
                </a:solidFill>
                <a:ea typeface="新細明體" charset="-120"/>
              </a:rPr>
              <a:t>API</a:t>
            </a:r>
            <a:r>
              <a:rPr lang="en-US" altLang="zh-TW" dirty="0" smtClean="0">
                <a:ea typeface="新細明體" charset="-120"/>
              </a:rPr>
              <a:t>)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Application software can be OS dependent or developed as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cross-platform</a:t>
            </a:r>
            <a:r>
              <a:rPr lang="en-US" altLang="zh-TW" dirty="0" smtClean="0">
                <a:solidFill>
                  <a:srgbClr val="800080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applications (such as Java applications)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FDCA1-AF32-4E26-A79C-94B6711801E7}" type="slidenum">
              <a:rPr lang="zh-TW" altLang="en-US" smtClean="0"/>
              <a:pPr>
                <a:defRPr/>
              </a:pPr>
              <a:t>20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DDB9E8-9409-4957-AC64-753D8DD535F1}" type="slidenum">
              <a:rPr lang="zh-TW" altLang="en-US"/>
              <a:pPr>
                <a:defRPr/>
              </a:pPr>
              <a:t>21</a:t>
            </a:fld>
            <a:r>
              <a:rPr lang="en-US" altLang="zh-TW"/>
              <a:t> 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User Interface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8134350" cy="410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User interface</a:t>
            </a:r>
            <a:r>
              <a:rPr lang="en-US" altLang="zh-TW" sz="2200" dirty="0" smtClean="0">
                <a:ea typeface="新細明體" charset="-120"/>
              </a:rPr>
              <a:t> controls how users enter commands and how information is displayed on the screen</a:t>
            </a:r>
          </a:p>
          <a:p>
            <a:pPr eaLnBrk="1" hangingPunct="1">
              <a:defRPr/>
            </a:pPr>
            <a:r>
              <a:rPr lang="en-US" altLang="zh-TW" sz="2200" dirty="0" smtClean="0">
                <a:ea typeface="新細明體" charset="-120"/>
              </a:rPr>
              <a:t>Basic types include</a:t>
            </a:r>
          </a:p>
          <a:p>
            <a:pPr lvl="1" eaLnBrk="1" hangingPunct="1">
              <a:defRPr/>
            </a:pPr>
            <a:r>
              <a:rPr lang="en-US" altLang="zh-TW" b="1" dirty="0" smtClean="0">
                <a:ea typeface="新細明體" charset="-120"/>
              </a:rPr>
              <a:t>Command line interface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Keyboard input only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Example includes DOS, Unix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Users must remember the commands to type</a:t>
            </a:r>
          </a:p>
          <a:p>
            <a:pPr lvl="1" eaLnBrk="1" hangingPunct="1">
              <a:defRPr/>
            </a:pPr>
            <a:r>
              <a:rPr lang="en-US" altLang="zh-TW" b="1" dirty="0" smtClean="0">
                <a:ea typeface="新細明體" charset="-120"/>
              </a:rPr>
              <a:t>Menu-driven interface</a:t>
            </a:r>
          </a:p>
          <a:p>
            <a:pPr lvl="1" eaLnBrk="1" hangingPunct="1">
              <a:defRPr/>
            </a:pPr>
            <a:r>
              <a:rPr lang="en-US" altLang="zh-TW" b="1" dirty="0" smtClean="0">
                <a:ea typeface="新細明體" charset="-120"/>
              </a:rPr>
              <a:t>Graphical user interface (GUI)</a:t>
            </a:r>
          </a:p>
          <a:p>
            <a:pPr lvl="2" eaLnBrk="1" hangingPunct="1">
              <a:defRPr/>
            </a:pPr>
            <a:endParaRPr lang="en-US" altLang="zh-TW" dirty="0" smtClean="0">
              <a:ea typeface="新細明體" charset="-120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 b="43416"/>
          <a:stretch>
            <a:fillRect/>
          </a:stretch>
        </p:blipFill>
        <p:spPr bwMode="auto">
          <a:xfrm>
            <a:off x="5940151" y="1988840"/>
            <a:ext cx="260067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4" cstate="print"/>
          <a:srcRect b="47491"/>
          <a:stretch>
            <a:fillRect/>
          </a:stretch>
        </p:blipFill>
        <p:spPr bwMode="auto">
          <a:xfrm>
            <a:off x="6588125" y="3284538"/>
            <a:ext cx="2200482" cy="15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Zouharis\Documents\Laurie\McGraw Hill Computing Essentials 2013\CE_2013_ArtFiles\ole16821_ch05\ole16821_0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3939803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4BA982-D694-47D2-8FD1-E6FFC7E023C5}" type="slidenum">
              <a:rPr lang="zh-TW" altLang="en-US"/>
              <a:pPr>
                <a:defRPr/>
              </a:pPr>
              <a:t>22</a:t>
            </a:fld>
            <a:r>
              <a:rPr lang="en-US" altLang="zh-TW"/>
              <a:t> 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Elements of GUI</a:t>
            </a:r>
            <a:endParaRPr lang="zh-TW" altLang="en-US" smtClean="0">
              <a:ea typeface="新細明體" charset="-120"/>
            </a:endParaRPr>
          </a:p>
        </p:txBody>
      </p:sp>
      <p:pic>
        <p:nvPicPr>
          <p:cNvPr id="23557" name="Picture 3" descr="dialog-inpu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5329237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6300788" y="1989138"/>
            <a:ext cx="2235035" cy="25299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List box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Spin Control Box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Slide bar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Drop-down List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Radio Button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Check Box</a:t>
            </a:r>
          </a:p>
          <a:p>
            <a:pPr marL="457200" indent="-457200">
              <a:spcBef>
                <a:spcPct val="30000"/>
              </a:spcBef>
              <a:buFontTx/>
              <a:buAutoNum type="arabicPeriod"/>
            </a:pPr>
            <a:r>
              <a:rPr lang="en-US" altLang="zh-TW" sz="1800" i="1" dirty="0">
                <a:latin typeface="Cambria" pitchFamily="18" charset="0"/>
                <a:ea typeface="新細明體" charset="-120"/>
              </a:rPr>
              <a:t>Text Box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F99E00-D1E4-4BE8-9DFE-4544E8EEC8CA}" type="slidenum">
              <a:rPr lang="zh-TW" altLang="en-US"/>
              <a:pPr>
                <a:defRPr/>
              </a:pPr>
              <a:t>23</a:t>
            </a:fld>
            <a:r>
              <a:rPr lang="en-US" altLang="zh-TW" dirty="0"/>
              <a:t> 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Future: 3D GUI</a:t>
            </a:r>
          </a:p>
        </p:txBody>
      </p:sp>
      <p:pic>
        <p:nvPicPr>
          <p:cNvPr id="24581" name="Picture 3" descr="movie-cub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36004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462463" y="4941888"/>
            <a:ext cx="45021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http://www.3dwonder.com/</a:t>
            </a:r>
          </a:p>
          <a:p>
            <a:pPr>
              <a:spcBef>
                <a:spcPct val="50000"/>
              </a:spcBef>
            </a:pPr>
            <a:r>
              <a:rPr lang="en-US" altLang="zh-TW" sz="1400" dirty="0">
                <a:solidFill>
                  <a:schemeClr val="folHlink"/>
                </a:solidFill>
                <a:latin typeface="Cambria" pitchFamily="18" charset="0"/>
                <a:ea typeface="新細明體" charset="-120"/>
              </a:rPr>
              <a:t>http://www.sun.com/software/looking_glass/</a:t>
            </a:r>
          </a:p>
        </p:txBody>
      </p:sp>
      <p:pic>
        <p:nvPicPr>
          <p:cNvPr id="24583" name="Picture 5" descr="3dw_desktop_descrp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73463"/>
            <a:ext cx="39592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Project Look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628775"/>
            <a:ext cx="417671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F6E877-53EE-4318-894D-D921DD33C4EB}" type="slidenum">
              <a:rPr lang="zh-TW" altLang="en-US"/>
              <a:pPr>
                <a:defRPr/>
              </a:pPr>
              <a:t>24</a:t>
            </a:fld>
            <a:r>
              <a:rPr lang="en-US" altLang="zh-TW"/>
              <a:t> 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Types of Operating Systems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5040312"/>
          </a:xfrm>
          <a:noFill/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Types of operating systems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Standalone OS</a:t>
            </a:r>
            <a:r>
              <a:rPr lang="en-US" altLang="zh-TW" dirty="0" smtClean="0">
                <a:ea typeface="新細明體" charset="-120"/>
              </a:rPr>
              <a:t> (Desktop OS)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OS works on a desktop or notebook computer (single-user, multi-tasking)</a:t>
            </a:r>
          </a:p>
          <a:p>
            <a:pPr lvl="2" eaLnBrk="1" hangingPunct="1"/>
            <a:r>
              <a:rPr lang="en-US" altLang="zh-TW" sz="1400" dirty="0" smtClean="0">
                <a:ea typeface="新細明體" charset="-120"/>
              </a:rPr>
              <a:t>Example includes: DOS, Windows 9x, Windows 2000, Windows XP, Windows Vista, </a:t>
            </a:r>
            <a:r>
              <a:rPr lang="en-US" altLang="zh-TW" sz="1400" b="1" dirty="0" smtClean="0">
                <a:ea typeface="新細明體" charset="-120"/>
              </a:rPr>
              <a:t>Windows 7</a:t>
            </a:r>
            <a:r>
              <a:rPr lang="en-US" altLang="zh-TW" sz="1400" dirty="0" smtClean="0">
                <a:ea typeface="新細明體" charset="-120"/>
              </a:rPr>
              <a:t>, </a:t>
            </a:r>
            <a:r>
              <a:rPr lang="en-US" altLang="zh-TW" sz="1400" b="1" dirty="0" smtClean="0">
                <a:ea typeface="新細明體" charset="-120"/>
              </a:rPr>
              <a:t>Mac OS</a:t>
            </a:r>
            <a:r>
              <a:rPr lang="en-US" altLang="zh-TW" sz="1400" dirty="0" smtClean="0">
                <a:ea typeface="新細明體" charset="-120"/>
              </a:rPr>
              <a:t>, OS/2, Unix, </a:t>
            </a:r>
            <a:r>
              <a:rPr lang="en-US" altLang="zh-TW" sz="1400" b="1" dirty="0" smtClean="0">
                <a:ea typeface="新細明體" charset="-120"/>
              </a:rPr>
              <a:t>Linux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Network OS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OS runs on servers (multi-user, multi-tasking), providing communication and routing services which coordinates communication between the other computers</a:t>
            </a:r>
          </a:p>
          <a:p>
            <a:pPr lvl="2" eaLnBrk="1" hangingPunct="1"/>
            <a:r>
              <a:rPr lang="en-US" altLang="zh-TW" sz="1400" dirty="0" smtClean="0">
                <a:ea typeface="新細明體" charset="-120"/>
              </a:rPr>
              <a:t>Example includes: Novell Netware, Windows NT server, Windows 2000 server, Windows 2003 server, </a:t>
            </a:r>
            <a:r>
              <a:rPr lang="en-US" altLang="zh-TW" sz="1400" b="1" dirty="0" smtClean="0">
                <a:ea typeface="新細明體" charset="-120"/>
              </a:rPr>
              <a:t>Windows 2008 server</a:t>
            </a:r>
            <a:r>
              <a:rPr lang="en-US" altLang="zh-TW" sz="1400" dirty="0" smtClean="0">
                <a:ea typeface="新細明體" charset="-120"/>
              </a:rPr>
              <a:t>, </a:t>
            </a:r>
            <a:r>
              <a:rPr lang="en-US" altLang="zh-TW" sz="1400" b="1" dirty="0" smtClean="0">
                <a:ea typeface="新細明體" charset="-120"/>
              </a:rPr>
              <a:t>Unix, Linux</a:t>
            </a:r>
            <a:r>
              <a:rPr lang="en-US" altLang="zh-TW" sz="1400" dirty="0" smtClean="0">
                <a:ea typeface="新細明體" charset="-120"/>
              </a:rPr>
              <a:t>, </a:t>
            </a:r>
            <a:r>
              <a:rPr lang="en-US" altLang="zh-TW" sz="1400" b="1" dirty="0" smtClean="0">
                <a:ea typeface="新細明體" charset="-120"/>
              </a:rPr>
              <a:t>Sun Solaris</a:t>
            </a:r>
            <a:r>
              <a:rPr lang="en-US" altLang="zh-TW" sz="1400" dirty="0" smtClean="0">
                <a:ea typeface="新細明體" charset="-120"/>
              </a:rPr>
              <a:t>, MVS and VM for IBM mainframes 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Embedded OS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OS runs on mobile devices such as PDAs and cell phones (single user, multi-tasking)</a:t>
            </a:r>
          </a:p>
          <a:p>
            <a:pPr lvl="2" eaLnBrk="1" hangingPunct="1"/>
            <a:r>
              <a:rPr lang="en-US" altLang="zh-TW" sz="1400" dirty="0" smtClean="0">
                <a:ea typeface="新細明體" charset="-120"/>
              </a:rPr>
              <a:t>Example includes: Windows CE, Palm OS, </a:t>
            </a:r>
            <a:r>
              <a:rPr lang="en-US" altLang="zh-TW" sz="1400" b="1" dirty="0" smtClean="0">
                <a:ea typeface="新細明體" charset="-120"/>
              </a:rPr>
              <a:t>Windows Phone 7</a:t>
            </a:r>
            <a:r>
              <a:rPr lang="en-US" altLang="zh-TW" sz="1400" dirty="0" smtClean="0">
                <a:ea typeface="新細明體" charset="-120"/>
              </a:rPr>
              <a:t>, </a:t>
            </a:r>
            <a:r>
              <a:rPr lang="en-US" altLang="zh-TW" sz="1400" b="1" dirty="0" err="1" smtClean="0">
                <a:ea typeface="新細明體" charset="-120"/>
              </a:rPr>
              <a:t>iPhone</a:t>
            </a:r>
            <a:r>
              <a:rPr lang="en-US" altLang="zh-TW" sz="1400" b="1" dirty="0" smtClean="0">
                <a:ea typeface="新細明體" charset="-120"/>
              </a:rPr>
              <a:t> OS</a:t>
            </a:r>
            <a:r>
              <a:rPr lang="en-US" altLang="zh-TW" sz="1400" dirty="0" smtClean="0">
                <a:ea typeface="新細明體" charset="-120"/>
              </a:rPr>
              <a:t>, BlackBerry OS, </a:t>
            </a:r>
            <a:r>
              <a:rPr lang="en-US" altLang="zh-TW" sz="1400" b="1" dirty="0" smtClean="0">
                <a:ea typeface="新細明體" charset="-120"/>
              </a:rPr>
              <a:t>Google Android</a:t>
            </a:r>
            <a:r>
              <a:rPr lang="en-US" altLang="zh-TW" sz="1400" dirty="0" smtClean="0">
                <a:ea typeface="新細明體" charset="-120"/>
              </a:rPr>
              <a:t>, Embedded Linux, </a:t>
            </a:r>
            <a:r>
              <a:rPr lang="en-US" altLang="zh-TW" sz="1400" dirty="0" err="1" smtClean="0">
                <a:ea typeface="新細明體" charset="-120"/>
              </a:rPr>
              <a:t>Symbian</a:t>
            </a:r>
            <a:r>
              <a:rPr lang="en-US" altLang="zh-TW" sz="1400" dirty="0" smtClean="0">
                <a:ea typeface="新細明體" charset="-120"/>
              </a:rPr>
              <a:t> OS</a:t>
            </a:r>
          </a:p>
          <a:p>
            <a:pPr lvl="2"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1824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Mac OS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Mac OS Runs on 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Apple</a:t>
            </a:r>
            <a:r>
              <a:rPr lang="en-US" sz="2200" dirty="0" smtClean="0"/>
              <a:t> computers</a:t>
            </a:r>
          </a:p>
          <a:p>
            <a:pPr eaLnBrk="1" hangingPunct="1">
              <a:defRPr/>
            </a:pPr>
            <a:r>
              <a:rPr lang="en-US" sz="2200" dirty="0" smtClean="0"/>
              <a:t>Popular for its photo-quality icons and easy-to-use menus</a:t>
            </a:r>
          </a:p>
          <a:p>
            <a:pPr eaLnBrk="1" hangingPunct="1">
              <a:defRPr/>
            </a:pPr>
            <a:r>
              <a:rPr lang="en-US" sz="2200" dirty="0" smtClean="0"/>
              <a:t>Latest version is 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Mac OS X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AF1CA3-84FD-47E6-95F6-4BB12357F8DC}" type="slidenum">
              <a:rPr lang="zh-TW" altLang="en-US"/>
              <a:pPr>
                <a:defRPr/>
              </a:pPr>
              <a:t>25</a:t>
            </a:fld>
            <a:r>
              <a:rPr lang="en-US" altLang="zh-TW"/>
              <a:t> </a:t>
            </a:r>
          </a:p>
        </p:txBody>
      </p:sp>
      <p:pic>
        <p:nvPicPr>
          <p:cNvPr id="6" name="Picture 5" descr="Fig8-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5643562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2F3862-AF27-4902-8115-6258E675DFA1}" type="slidenum">
              <a:rPr lang="zh-TW" altLang="en-US"/>
              <a:pPr>
                <a:defRPr/>
              </a:pPr>
              <a:t>26</a:t>
            </a:fld>
            <a:r>
              <a:rPr lang="en-US" altLang="zh-TW"/>
              <a:t> 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Unix and Linux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The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Unix OS</a:t>
            </a:r>
            <a:r>
              <a:rPr lang="en-US" altLang="zh-TW" sz="2200" dirty="0" smtClean="0">
                <a:ea typeface="新細明體" charset="-120"/>
              </a:rPr>
              <a:t> was developed in 1969 at AT&amp;T's Bell labs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Gained a good reputation for its r</a:t>
            </a:r>
            <a:r>
              <a:rPr lang="en-US" altLang="zh-CN" dirty="0" smtClean="0">
                <a:ea typeface="宋体" pitchFamily="2" charset="-122"/>
              </a:rPr>
              <a:t>obustness and </a:t>
            </a:r>
            <a:r>
              <a:rPr lang="en-US" altLang="zh-TW" dirty="0" smtClean="0">
                <a:ea typeface="新細明體" charset="-120"/>
              </a:rPr>
              <a:t>reliability in multi-user environments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Popular choice for servers, mainframes and supercomputers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The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 Linux OS</a:t>
            </a:r>
            <a:r>
              <a:rPr lang="en-US" altLang="zh-TW" sz="2200" dirty="0" smtClean="0">
                <a:ea typeface="新細明體" charset="-120"/>
              </a:rPr>
              <a:t> (version of UNIX) was developed by a young Finnish student named </a:t>
            </a:r>
            <a:r>
              <a:rPr lang="en-US" altLang="zh-TW" sz="2200" dirty="0" err="1" smtClean="0">
                <a:ea typeface="新細明體" charset="-120"/>
              </a:rPr>
              <a:t>Linus</a:t>
            </a:r>
            <a:r>
              <a:rPr lang="en-US" altLang="zh-TW" sz="2200" dirty="0" smtClean="0">
                <a:ea typeface="新細明體" charset="-120"/>
              </a:rPr>
              <a:t> </a:t>
            </a:r>
            <a:r>
              <a:rPr lang="en-US" altLang="zh-TW" sz="2200" dirty="0" err="1" smtClean="0">
                <a:ea typeface="新細明體" charset="-120"/>
              </a:rPr>
              <a:t>Torvalds</a:t>
            </a:r>
            <a:r>
              <a:rPr lang="en-US" altLang="zh-TW" sz="2200" dirty="0" smtClean="0">
                <a:ea typeface="新細明體" charset="-120"/>
              </a:rPr>
              <a:t> in 1991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Encouraging programmers to develop utilities, enhancement and share with others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 Open source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 No propriety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Google Chrome OS based on Linux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</p:txBody>
      </p:sp>
      <p:pic>
        <p:nvPicPr>
          <p:cNvPr id="27654" name="Picture 4" descr="Tux the penguin, mascot of Linux">
            <a:hlinkClick r:id="rId3" tooltip="Tux the penguin, mascot of Linux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181600"/>
            <a:ext cx="142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020D50-7854-4F28-BAA8-1FD160E1963B}" type="slidenum">
              <a:rPr lang="zh-TW" altLang="en-US"/>
              <a:pPr>
                <a:defRPr/>
              </a:pPr>
              <a:t>27</a:t>
            </a:fld>
            <a:r>
              <a:rPr lang="en-US" altLang="zh-TW"/>
              <a:t> 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Unix and Linux</a:t>
            </a:r>
          </a:p>
        </p:txBody>
      </p:sp>
      <p:pic>
        <p:nvPicPr>
          <p:cNvPr id="28677" name="Picture 3" descr="Solari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5161039" cy="387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392613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Unix/Linux users can choose from several graphical interfaces</a:t>
            </a:r>
            <a:endParaRPr lang="zh-TW" altLang="en-US" sz="2200" dirty="0" smtClean="0">
              <a:ea typeface="新細明體" charset="-12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DA7287-FF7B-4222-930A-1A305D7443A0}" type="slidenum">
              <a:rPr lang="zh-TW" altLang="en-US"/>
              <a:pPr>
                <a:defRPr/>
              </a:pPr>
              <a:t>28</a:t>
            </a:fld>
            <a:r>
              <a:rPr lang="en-US" altLang="zh-TW" dirty="0"/>
              <a:t> 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Embedded Operating Systems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200" dirty="0" smtClean="0">
                <a:ea typeface="新細明體" charset="-120"/>
              </a:rPr>
              <a:t>An </a:t>
            </a:r>
            <a:r>
              <a:rPr lang="en-US" altLang="zh-TW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embedded operating system</a:t>
            </a:r>
            <a:r>
              <a:rPr lang="en-US" altLang="zh-TW" sz="2200" dirty="0" smtClean="0">
                <a:ea typeface="新細明體" charset="-120"/>
              </a:rPr>
              <a:t> resides on a </a:t>
            </a:r>
            <a:r>
              <a:rPr lang="en-US" altLang="zh-TW" sz="2200" b="1" dirty="0" smtClean="0">
                <a:ea typeface="新細明體" charset="-120"/>
              </a:rPr>
              <a:t>ROM chip </a:t>
            </a:r>
            <a:r>
              <a:rPr lang="en-US" altLang="zh-TW" sz="2200" dirty="0" smtClean="0">
                <a:ea typeface="新細明體" charset="-120"/>
              </a:rPr>
              <a:t>on a mobile device or consumer electronic device</a:t>
            </a:r>
            <a:endParaRPr lang="zh-TW" altLang="en-US" sz="2200" dirty="0" smtClean="0">
              <a:ea typeface="新細明體" charset="-120"/>
            </a:endParaRPr>
          </a:p>
        </p:txBody>
      </p:sp>
      <p:pic>
        <p:nvPicPr>
          <p:cNvPr id="9" name="Picture 8" descr="Fig8-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151606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8-2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2643188"/>
            <a:ext cx="1504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8-2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071688"/>
            <a:ext cx="16430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55298" name="Picture 2" descr="https://encrypted-tbn3.google.com/images?q=tbn:ANd9GcTRTOXP-oeju67iBUj0tFeRd7dJe2QTligkN7kMa-95cSk6mlJ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2348880"/>
            <a:ext cx="241826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Lec05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System Software - 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 Utilities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147935-77FE-40A9-AB3B-2DCA7C282400}" type="slidenum">
              <a:rPr lang="zh-TW" altLang="en-US"/>
              <a:pPr>
                <a:defRPr/>
              </a:pPr>
              <a:t>3</a:t>
            </a:fld>
            <a:r>
              <a:rPr lang="en-US" altLang="zh-TW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Software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968875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tx2"/>
                </a:solidFill>
                <a:ea typeface="新細明體" charset="-120"/>
              </a:rPr>
              <a:t>Software</a:t>
            </a:r>
            <a:r>
              <a:rPr lang="en-US" altLang="zh-TW" sz="2200" dirty="0" smtClean="0">
                <a:ea typeface="新細明體" charset="-120"/>
              </a:rPr>
              <a:t> - series of instructions that tell a computer what to do and how to do it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Also called a </a:t>
            </a:r>
            <a:r>
              <a:rPr lang="en-US" altLang="zh-TW" i="1" dirty="0" smtClean="0">
                <a:solidFill>
                  <a:schemeClr val="tx2"/>
                </a:solidFill>
                <a:ea typeface="新細明體" charset="-120"/>
              </a:rPr>
              <a:t>program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 key feature of computer programs is that they can be run or executed</a:t>
            </a:r>
            <a:endParaRPr lang="en-US" altLang="zh-TW" i="1" dirty="0" smtClean="0">
              <a:solidFill>
                <a:schemeClr val="tx2"/>
              </a:solidFill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Software is "soft"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Hardware is physically there, can be touched</a:t>
            </a:r>
          </a:p>
          <a:p>
            <a:pPr lvl="2"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A software usually consists of </a:t>
            </a:r>
            <a:r>
              <a:rPr lang="en-US" altLang="zh-TW" sz="2200" u="sng" dirty="0" smtClean="0">
                <a:ea typeface="新細明體" charset="-120"/>
              </a:rPr>
              <a:t>one or more executable files</a:t>
            </a:r>
            <a:r>
              <a:rPr lang="en-US" altLang="zh-TW" sz="2200" dirty="0" smtClean="0">
                <a:ea typeface="新細明體" charset="-120"/>
              </a:rPr>
              <a:t> </a:t>
            </a:r>
            <a:r>
              <a:rPr lang="en-US" altLang="zh-TW" sz="2200" u="sng" dirty="0" smtClean="0">
                <a:ea typeface="新細明體" charset="-120"/>
              </a:rPr>
              <a:t>and some supporting data files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 The extension of a file usually tells what kind of file it is, for example, .ext, .</a:t>
            </a:r>
            <a:r>
              <a:rPr lang="en-US" altLang="zh-TW" dirty="0" err="1" smtClean="0">
                <a:ea typeface="新細明體" charset="-120"/>
              </a:rPr>
              <a:t>dll</a:t>
            </a:r>
            <a:r>
              <a:rPr lang="en-US" altLang="zh-TW" dirty="0" smtClean="0">
                <a:ea typeface="新細明體" charset="-120"/>
              </a:rPr>
              <a:t>, .</a:t>
            </a:r>
            <a:r>
              <a:rPr lang="en-US" altLang="zh-TW" dirty="0" err="1" smtClean="0">
                <a:ea typeface="新細明體" charset="-120"/>
              </a:rPr>
              <a:t>dat</a:t>
            </a:r>
            <a:r>
              <a:rPr lang="en-US" altLang="zh-TW" dirty="0" smtClean="0">
                <a:ea typeface="新細明體" charset="-120"/>
              </a:rPr>
              <a:t>, .doc, .txt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1824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A5E52-5E0F-4D68-BB07-DB727CCC489D}" type="slidenum">
              <a:rPr lang="zh-TW" altLang="en-US"/>
              <a:pPr>
                <a:defRPr/>
              </a:pPr>
              <a:t>30</a:t>
            </a:fld>
            <a:r>
              <a:rPr lang="en-US" altLang="zh-TW"/>
              <a:t>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ea typeface="新細明體" charset="-120"/>
              </a:rPr>
              <a:t>Utility Programs to Enhancing an OS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760"/>
            <a:ext cx="8207375" cy="5112568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utility program</a:t>
            </a:r>
            <a:r>
              <a:rPr lang="en-US" altLang="zh-TW" sz="2200" dirty="0" smtClean="0">
                <a:ea typeface="新細明體" charset="-120"/>
              </a:rPr>
              <a:t> is a kind of system software that provides extensions of  operating </a:t>
            </a:r>
            <a:r>
              <a:rPr lang="en-US" altLang="zh-TW" sz="2200" dirty="0">
                <a:ea typeface="新細明體" charset="-120"/>
              </a:rPr>
              <a:t>system capabilities.  </a:t>
            </a:r>
            <a:endParaRPr lang="en-US" altLang="zh-TW" sz="2200" dirty="0" smtClean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Utility programs often performs </a:t>
            </a:r>
            <a:r>
              <a:rPr lang="en-US" altLang="zh-TW" sz="2200" dirty="0">
                <a:ea typeface="新細明體" charset="-120"/>
              </a:rPr>
              <a:t>tasks </a:t>
            </a:r>
            <a:r>
              <a:rPr lang="en-US" altLang="zh-TW" sz="2200" dirty="0" smtClean="0">
                <a:ea typeface="新細明體" charset="-120"/>
              </a:rPr>
              <a:t>related with system maintenance, for example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Backup utility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Copies selected files or entire hard disk onto another disk or tape (often compressed to save storage space)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System restore utility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Rewinds your PC back to an early time (called a restore point)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Disk defragmenter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Re-organizes files and unused space on hard disk so programs run faster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Security utilities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Detects and protects a computer from malicious software or unauthorized intrusions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Other utilities include software uninstaller, screen saver, performance monitor, troubleshooting, personal firewall, and …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Lec05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Software - 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Application Software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CBF13A-7A03-4760-B252-11E625146883}" type="slidenum">
              <a:rPr lang="zh-TW" altLang="en-US"/>
              <a:pPr>
                <a:defRPr/>
              </a:pPr>
              <a:t>32</a:t>
            </a:fld>
            <a:r>
              <a:rPr lang="en-US" altLang="zh-TW"/>
              <a:t> 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Application Software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2400" cy="4681537"/>
          </a:xfrm>
        </p:spPr>
        <p:txBody>
          <a:bodyPr/>
          <a:lstStyle/>
          <a:p>
            <a:pPr eaLnBrk="1" hangingPunct="1"/>
            <a:r>
              <a:rPr lang="en-GB" altLang="zh-TW" sz="2200" dirty="0" smtClean="0">
                <a:ea typeface="新細明體" charset="-120"/>
              </a:rPr>
              <a:t>Application Software</a:t>
            </a:r>
          </a:p>
          <a:p>
            <a:pPr lvl="1" eaLnBrk="1" hangingPunct="1"/>
            <a:r>
              <a:rPr lang="en-GB" altLang="zh-TW" dirty="0" smtClean="0">
                <a:ea typeface="新細明體" charset="-120"/>
              </a:rPr>
              <a:t>Differing from system software, applications help you personally to accomplish some specific tasks </a:t>
            </a:r>
          </a:p>
          <a:p>
            <a:pPr lvl="1" eaLnBrk="1" hangingPunct="1"/>
            <a:endParaRPr lang="en-GB" altLang="zh-TW" dirty="0" smtClean="0">
              <a:ea typeface="新細明體" charset="-120"/>
            </a:endParaRPr>
          </a:p>
          <a:p>
            <a:pPr lvl="2" eaLnBrk="1" hangingPunct="1"/>
            <a:endParaRPr lang="en-GB" altLang="zh-TW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Fig3-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7620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30AFD6-836C-4F57-B398-544ADC238D63}" type="slidenum">
              <a:rPr lang="zh-TW" altLang="en-US"/>
              <a:pPr>
                <a:defRPr/>
              </a:pPr>
              <a:t>33</a:t>
            </a:fld>
            <a:r>
              <a:rPr lang="en-US" altLang="zh-TW"/>
              <a:t> 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>
                <a:ea typeface="新細明體" charset="-120"/>
              </a:rPr>
              <a:t>Business Software</a:t>
            </a:r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4030663" cy="4897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200" dirty="0" smtClean="0">
                <a:ea typeface="新細明體" charset="-120"/>
              </a:rPr>
              <a:t>To assist people with business activities</a:t>
            </a:r>
          </a:p>
          <a:p>
            <a:pPr lvl="1" eaLnBrk="1" hangingPunct="1">
              <a:defRPr/>
            </a:pP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Word processing</a:t>
            </a:r>
            <a:r>
              <a:rPr lang="en-US" altLang="zh-TW" dirty="0" smtClean="0">
                <a:ea typeface="新細明體" charset="-120"/>
              </a:rPr>
              <a:t> - allows user to create and manipulate text and graphics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Common features in word processing software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Spelling check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Grammar check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AutoCorrect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Search and replace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Speech input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Thesaurus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Tracking changes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Mail merge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…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620713"/>
            <a:ext cx="41592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3BE3F-99D9-4E57-AD6B-31DA74E4B312}" type="slidenum">
              <a:rPr lang="zh-TW" altLang="en-US"/>
              <a:pPr>
                <a:defRPr/>
              </a:pPr>
              <a:t>34</a:t>
            </a:fld>
            <a:r>
              <a:rPr lang="en-US" altLang="zh-TW"/>
              <a:t> 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Business Software - Spreadsheet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spreadsheet</a:t>
            </a:r>
            <a:r>
              <a:rPr lang="en-US" altLang="zh-TW" sz="2200" dirty="0" smtClean="0">
                <a:ea typeface="新細明體" charset="-120"/>
              </a:rPr>
              <a:t> uses rows and columns of numbers to 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Organize data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Perform calculations by built-in or user-defined formulas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Turn the numbers into graphic reports and charts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lvl="2" eaLnBrk="1" hangingPunct="1"/>
            <a:endParaRPr lang="en-US" altLang="zh-TW" dirty="0" smtClean="0">
              <a:ea typeface="新細明體" charset="-120"/>
            </a:endParaRPr>
          </a:p>
        </p:txBody>
      </p:sp>
      <p:pic>
        <p:nvPicPr>
          <p:cNvPr id="547846" name="Picture 6" descr="04-069_ch03_fig_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3581400" cy="26860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47847" name="Picture 7" descr="04-069_ch03_fig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213100"/>
            <a:ext cx="3594100" cy="26955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33FE0-9331-4797-9231-64C5DFF20C9D}" type="slidenum">
              <a:rPr lang="zh-TW" altLang="en-US"/>
              <a:pPr>
                <a:defRPr/>
              </a:pPr>
              <a:t>35</a:t>
            </a:fld>
            <a:r>
              <a:rPr lang="en-US" altLang="zh-TW"/>
              <a:t>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Spreadsheet Software (cont'd)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In spreadsheet, a </a:t>
            </a:r>
            <a:r>
              <a:rPr lang="en-US" altLang="zh-TW" sz="2200" i="1" dirty="0" smtClean="0">
                <a:solidFill>
                  <a:schemeClr val="tx2"/>
                </a:solidFill>
                <a:ea typeface="新細明體" charset="-120"/>
              </a:rPr>
              <a:t>formula</a:t>
            </a:r>
            <a:r>
              <a:rPr lang="en-US" altLang="zh-TW" sz="2200" dirty="0" smtClean="0">
                <a:ea typeface="新細明體" charset="-120"/>
              </a:rPr>
              <a:t> tells the computer how to use the contents of cells in calculations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E.g., =D4 - D5 + (D8 * 1.1)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 formula can contain</a:t>
            </a:r>
            <a:endParaRPr lang="en-US" altLang="zh-TW" i="1" dirty="0" smtClean="0">
              <a:solidFill>
                <a:schemeClr val="accent2"/>
              </a:solidFill>
              <a:ea typeface="新細明體" charset="-120"/>
            </a:endParaRP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Cell references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Mathematical operators 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Functions</a:t>
            </a:r>
            <a:r>
              <a:rPr lang="en-US" altLang="zh-TW" dirty="0" smtClean="0">
                <a:ea typeface="新細明體" charset="-120"/>
              </a:rPr>
              <a:t> (e.g., SUM, AVG, MIN, MAX, IF </a:t>
            </a:r>
            <a:r>
              <a:rPr lang="en-US" altLang="zh-TW" dirty="0" smtClean="0">
                <a:latin typeface="Arial" charset="0"/>
                <a:ea typeface="新細明體" charset="-120"/>
              </a:rPr>
              <a:t>…</a:t>
            </a:r>
            <a:r>
              <a:rPr lang="en-US" altLang="zh-TW" dirty="0" smtClean="0">
                <a:ea typeface="新細明體" charset="-120"/>
              </a:rPr>
              <a:t>.)</a:t>
            </a:r>
          </a:p>
          <a:p>
            <a:pPr eaLnBrk="1" hangingPunct="1"/>
            <a:r>
              <a:rPr lang="en-US" altLang="zh-TW" sz="2200" i="1" dirty="0" smtClean="0">
                <a:solidFill>
                  <a:srgbClr val="FF0066"/>
                </a:solidFill>
                <a:ea typeface="新細明體" charset="-120"/>
              </a:rPr>
              <a:t>Charting</a:t>
            </a:r>
            <a:r>
              <a:rPr lang="en-US" altLang="zh-TW" sz="2200" dirty="0" smtClean="0">
                <a:ea typeface="新細明體" charset="-120"/>
              </a:rPr>
              <a:t> depicts data in a spreadsheet in a graphical form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Microsoft Office also provides </a:t>
            </a:r>
            <a:r>
              <a:rPr lang="en-US" altLang="zh-TW" sz="2200" i="1" dirty="0" smtClean="0">
                <a:solidFill>
                  <a:schemeClr val="tx2"/>
                </a:solidFill>
                <a:ea typeface="新細明體" charset="-120"/>
              </a:rPr>
              <a:t>macro</a:t>
            </a:r>
            <a:r>
              <a:rPr lang="en-US" altLang="zh-TW" sz="2200" dirty="0" smtClean="0">
                <a:ea typeface="新細明體" charset="-120"/>
              </a:rPr>
              <a:t> coding feature 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allowing users to write small programs to automate repetitive tasks in Office applications 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MS macros are in </a:t>
            </a:r>
            <a:r>
              <a:rPr lang="en-US" altLang="zh-TW" i="1" dirty="0" smtClean="0">
                <a:ea typeface="新細明體" charset="-120"/>
              </a:rPr>
              <a:t>VBA</a:t>
            </a:r>
            <a:r>
              <a:rPr lang="en-US" altLang="zh-TW" dirty="0" smtClean="0">
                <a:ea typeface="新細明體" charset="-120"/>
              </a:rPr>
              <a:t> code (Visual Basic Application)</a:t>
            </a:r>
          </a:p>
        </p:txBody>
      </p:sp>
      <p:pic>
        <p:nvPicPr>
          <p:cNvPr id="34822" name="Picture 4" descr="Fig03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1916832"/>
            <a:ext cx="2880320" cy="19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861311-17CF-4CE1-9414-E596266C7EA1}" type="slidenum">
              <a:rPr lang="zh-TW" altLang="en-US"/>
              <a:pPr>
                <a:defRPr/>
              </a:pPr>
              <a:t>36</a:t>
            </a:fld>
            <a:r>
              <a:rPr lang="en-US" altLang="zh-TW"/>
              <a:t> 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Business Software - Database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08963" cy="5113337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 </a:t>
            </a:r>
            <a:r>
              <a:rPr lang="en-US" altLang="zh-TW" sz="2200" i="1" dirty="0" smtClean="0">
                <a:solidFill>
                  <a:srgbClr val="FF0066"/>
                </a:solidFill>
                <a:ea typeface="新細明體" charset="-120"/>
              </a:rPr>
              <a:t>database</a:t>
            </a:r>
            <a:r>
              <a:rPr lang="en-US" altLang="zh-TW" sz="2200" dirty="0" smtClean="0">
                <a:ea typeface="新細明體" charset="-120"/>
              </a:rPr>
              <a:t> is simply a collection of data </a:t>
            </a:r>
            <a:r>
              <a:rPr lang="en-US" sz="2200" dirty="0" smtClean="0"/>
              <a:t>organized in a manner that allows access, retrieval, and use of that data</a:t>
            </a:r>
            <a:endParaRPr lang="en-US" altLang="zh-TW" sz="2200" dirty="0" smtClean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Data software allows you to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To enter, find, organize, update and </a:t>
            </a:r>
            <a:r>
              <a:rPr lang="en-US" altLang="zh-TW" b="1" dirty="0" smtClean="0">
                <a:ea typeface="新細明體" charset="-120"/>
              </a:rPr>
              <a:t>retrieve</a:t>
            </a:r>
            <a:r>
              <a:rPr lang="en-US" altLang="zh-TW" dirty="0" smtClean="0">
                <a:ea typeface="新細明體" charset="-120"/>
              </a:rPr>
              <a:t> information stored in a database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Database software stores data as </a:t>
            </a:r>
            <a:r>
              <a:rPr lang="en-US" altLang="zh-TW" u="sng" dirty="0" smtClean="0">
                <a:ea typeface="新細明體" charset="-120"/>
              </a:rPr>
              <a:t>a collection of </a:t>
            </a:r>
            <a:r>
              <a:rPr lang="en-US" altLang="zh-TW" i="1" u="sng" dirty="0" smtClean="0">
                <a:solidFill>
                  <a:schemeClr val="accent2"/>
                </a:solidFill>
                <a:ea typeface="新細明體" charset="-120"/>
              </a:rPr>
              <a:t>records</a:t>
            </a:r>
            <a:r>
              <a:rPr lang="en-US" altLang="zh-TW" dirty="0" smtClean="0">
                <a:ea typeface="新細明體" charset="-120"/>
              </a:rPr>
              <a:t> composed of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fields</a:t>
            </a:r>
            <a:r>
              <a:rPr lang="en-US" altLang="zh-TW" dirty="0" smtClean="0">
                <a:ea typeface="新細明體" charset="-120"/>
              </a:rPr>
              <a:t> that hold data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5620" y="3860801"/>
            <a:ext cx="4824412" cy="18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 typeface="Wingdings" pitchFamily="2" charset="2"/>
              <a:buChar char="7"/>
            </a:pPr>
            <a:r>
              <a:rPr lang="en-US" altLang="zh-TW" sz="1600" kern="0" dirty="0" smtClean="0">
                <a:solidFill>
                  <a:srgbClr val="000066"/>
                </a:solidFill>
                <a:latin typeface="Cambria" pitchFamily="18" charset="0"/>
                <a:ea typeface="新細明體" charset="-120"/>
              </a:rPr>
              <a:t> </a:t>
            </a:r>
            <a:r>
              <a:rPr lang="en-US" altLang="zh-TW" sz="1600" dirty="0" smtClean="0">
                <a:latin typeface="Cambria" pitchFamily="18" charset="0"/>
                <a:ea typeface="新細明體" charset="-120"/>
              </a:rPr>
              <a:t>A record holds data for a single entity such as a person, place, thing or event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7"/>
            </a:pPr>
            <a:r>
              <a:rPr lang="en-US" altLang="zh-TW" sz="1600" kern="0" dirty="0" smtClean="0">
                <a:solidFill>
                  <a:srgbClr val="000066"/>
                </a:solidFill>
                <a:latin typeface="Cambria" pitchFamily="18" charset="0"/>
                <a:ea typeface="新細明體" charset="-120"/>
              </a:rPr>
              <a:t> </a:t>
            </a:r>
            <a:r>
              <a:rPr lang="en-US" altLang="zh-TW" sz="1600" dirty="0" smtClean="0">
                <a:latin typeface="Cambria" pitchFamily="18" charset="0"/>
                <a:ea typeface="新細明體" charset="-120"/>
              </a:rPr>
              <a:t>A field holds a specific piece of information within a record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7"/>
            </a:pPr>
            <a:r>
              <a:rPr lang="en-US" altLang="zh-TW" sz="1600" kern="0" dirty="0" smtClean="0">
                <a:solidFill>
                  <a:srgbClr val="000066"/>
                </a:solidFill>
                <a:latin typeface="Cambria" pitchFamily="18" charset="0"/>
                <a:ea typeface="新細明體" charset="-120"/>
              </a:rPr>
              <a:t> </a:t>
            </a:r>
            <a:r>
              <a:rPr lang="en-US" altLang="zh-TW" sz="1600" dirty="0" smtClean="0">
                <a:latin typeface="Cambria" pitchFamily="18" charset="0"/>
                <a:ea typeface="新細明體" charset="-120"/>
              </a:rPr>
              <a:t>Records are arranged in a grid of rows and columns (</a:t>
            </a:r>
            <a:r>
              <a:rPr lang="en-US" altLang="zh-TW" sz="1600" i="1" dirty="0" smtClean="0">
                <a:solidFill>
                  <a:schemeClr val="accent2"/>
                </a:solidFill>
                <a:latin typeface="Cambria" pitchFamily="18" charset="0"/>
                <a:ea typeface="新細明體" charset="-120"/>
              </a:rPr>
              <a:t>table</a:t>
            </a:r>
            <a:r>
              <a:rPr lang="en-US" altLang="zh-TW" sz="1600" dirty="0" smtClean="0">
                <a:latin typeface="Cambria" pitchFamily="18" charset="0"/>
                <a:ea typeface="新細明體" charset="-120"/>
              </a:rPr>
              <a:t>)</a:t>
            </a:r>
            <a:endParaRPr lang="en-US" altLang="zh-TW" sz="1600" kern="0" dirty="0" smtClean="0">
              <a:solidFill>
                <a:srgbClr val="000066"/>
              </a:solidFill>
              <a:latin typeface="Cambria" pitchFamily="18" charset="0"/>
              <a:ea typeface="新細明體" charset="-120"/>
            </a:endParaRPr>
          </a:p>
          <a:p>
            <a:pPr marL="1143000" lvl="2" indent="-228600">
              <a:spcBef>
                <a:spcPct val="20000"/>
              </a:spcBef>
              <a:buFont typeface="Comic Sans MS" pitchFamily="66" charset="0"/>
              <a:buChar char="-"/>
            </a:pPr>
            <a:endParaRPr lang="en-US" altLang="zh-TW" sz="1600" dirty="0" smtClean="0">
              <a:latin typeface="Cambria" pitchFamily="18" charset="0"/>
              <a:ea typeface="新細明體" charset="-120"/>
            </a:endParaRPr>
          </a:p>
          <a:p>
            <a:pPr marL="1143000" lvl="2" indent="-228600">
              <a:spcBef>
                <a:spcPct val="20000"/>
              </a:spcBef>
              <a:buFont typeface="Comic Sans MS" pitchFamily="66" charset="0"/>
              <a:buChar char="-"/>
            </a:pP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1143000" lvl="2" indent="-228600">
              <a:spcBef>
                <a:spcPct val="20000"/>
              </a:spcBef>
              <a:buFont typeface="Comic Sans MS" pitchFamily="66" charset="0"/>
              <a:buChar char="-"/>
            </a:pPr>
            <a:endParaRPr lang="en-US" altLang="zh-TW" sz="1600" dirty="0">
              <a:latin typeface="Cambria" pitchFamily="18" charset="0"/>
              <a:ea typeface="新細明體" charset="-120"/>
            </a:endParaRPr>
          </a:p>
          <a:p>
            <a:pPr marL="1143000" lvl="2" indent="-228600">
              <a:spcBef>
                <a:spcPct val="20000"/>
              </a:spcBef>
              <a:buFont typeface="Comic Sans MS" pitchFamily="66" charset="0"/>
              <a:buChar char="-"/>
            </a:pPr>
            <a:endParaRPr lang="en-US" altLang="zh-TW" sz="1600" dirty="0">
              <a:latin typeface="Cambria" pitchFamily="18" charset="0"/>
              <a:ea typeface="新細明體" charset="-120"/>
            </a:endParaRP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9363"/>
            <a:ext cx="4333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188EC1-42DF-4699-B998-7BE740EF6A82}" type="slidenum">
              <a:rPr lang="zh-TW" altLang="en-US"/>
              <a:pPr>
                <a:defRPr/>
              </a:pPr>
              <a:t>37</a:t>
            </a:fld>
            <a:r>
              <a:rPr lang="en-US" altLang="zh-TW"/>
              <a:t> </a:t>
            </a:r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Database Software (cont'd)</a:t>
            </a:r>
          </a:p>
        </p:txBody>
      </p:sp>
      <p:sp>
        <p:nvSpPr>
          <p:cNvPr id="36869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3742184" cy="4681537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 query language such as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SQL</a:t>
            </a:r>
            <a:r>
              <a:rPr lang="en-US" altLang="zh-TW" sz="2200" dirty="0" smtClean="0">
                <a:ea typeface="新細明體" charset="-120"/>
              </a:rPr>
              <a:t> (Structured Query Language) provides a set of commands for locating and manipulating data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Example: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	</a:t>
            </a:r>
            <a:r>
              <a:rPr lang="en-US" altLang="zh-TW" sz="1600" dirty="0" smtClean="0">
                <a:latin typeface="Courier New" pitchFamily="49" charset="0"/>
                <a:ea typeface="新細明體" charset="-120"/>
              </a:rPr>
              <a:t>SELECT Name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1600" dirty="0" smtClean="0">
                <a:latin typeface="Courier New" pitchFamily="49" charset="0"/>
                <a:ea typeface="新細明體" charset="-120"/>
              </a:rPr>
              <a:t>  FROM Student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1600" dirty="0" smtClean="0">
                <a:latin typeface="Courier New" pitchFamily="49" charset="0"/>
                <a:ea typeface="新細明體" charset="-120"/>
              </a:rPr>
              <a:t>  WHERE Grade = 'F'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Popular database systems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MS Access, </a:t>
            </a:r>
            <a:r>
              <a:rPr lang="en-US" altLang="zh-TW" dirty="0" err="1" smtClean="0">
                <a:ea typeface="新細明體" charset="-120"/>
              </a:rPr>
              <a:t>MySQL</a:t>
            </a:r>
            <a:r>
              <a:rPr lang="en-US" altLang="zh-TW" dirty="0" smtClean="0">
                <a:ea typeface="新細明體" charset="-120"/>
              </a:rPr>
              <a:t>, MS SQL server, Oracle database</a:t>
            </a:r>
            <a:endParaRPr lang="zh-TW" altLang="en-US" sz="2000" dirty="0" smtClean="0">
              <a:ea typeface="新細明體" charset="-120"/>
            </a:endParaRPr>
          </a:p>
        </p:txBody>
      </p:sp>
      <p:pic>
        <p:nvPicPr>
          <p:cNvPr id="575497" name="Picture 9" descr="04-069_ch03_fig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73238"/>
            <a:ext cx="457358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A9171-3DD1-4196-AF62-EA5051112508}" type="slidenum">
              <a:rPr lang="zh-TW" altLang="en-US"/>
              <a:pPr>
                <a:defRPr/>
              </a:pPr>
              <a:t>38</a:t>
            </a:fld>
            <a:r>
              <a:rPr lang="en-US" altLang="zh-TW"/>
              <a:t> 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Other Business Software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2725"/>
            <a:ext cx="7772400" cy="4681538"/>
          </a:xfrm>
          <a:noFill/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Presentation graphics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Used to create visual aids for presentations (or slide shows)</a:t>
            </a: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Personal information manager</a:t>
            </a:r>
            <a:r>
              <a:rPr lang="en-US" altLang="zh-TW" sz="2200" dirty="0" smtClean="0">
                <a:ea typeface="新細明體" charset="-120"/>
              </a:rPr>
              <a:t> (PIM)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Includes a calendar, address book, a task-to-do list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Most PDAs and many smart phones include PIM functionality, and can be synchronized with desktop computers</a:t>
            </a: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Project management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you to plan, schedule, track, and analyze the events, resources, and costs of a project</a:t>
            </a: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Accounting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Helps companies record and report their financial transactions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8104" y="5301208"/>
            <a:ext cx="2304256" cy="128701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5445224"/>
            <a:ext cx="1767840" cy="1142999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4A3A2-F9FC-482D-B843-9D6A628ECFE4}" type="slidenum">
              <a:rPr lang="zh-TW" altLang="en-US"/>
              <a:pPr>
                <a:defRPr/>
              </a:pPr>
              <a:t>39</a:t>
            </a:fld>
            <a:r>
              <a:rPr lang="en-US" altLang="zh-TW"/>
              <a:t>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and Multimedia Software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Popular graphics </a:t>
            </a:r>
            <a:br>
              <a:rPr lang="en-US" altLang="zh-TW" sz="2200" dirty="0" smtClean="0">
                <a:ea typeface="新細明體" charset="-120"/>
              </a:rPr>
            </a:br>
            <a:r>
              <a:rPr lang="en-US" altLang="zh-TW" sz="2200" dirty="0" smtClean="0">
                <a:ea typeface="新細明體" charset="-120"/>
              </a:rPr>
              <a:t>and multimedia </a:t>
            </a:r>
            <a:br>
              <a:rPr lang="en-US" altLang="zh-TW" sz="2200" dirty="0" smtClean="0">
                <a:ea typeface="新細明體" charset="-120"/>
              </a:rPr>
            </a:br>
            <a:r>
              <a:rPr lang="en-US" altLang="zh-TW" sz="2200" dirty="0" smtClean="0">
                <a:ea typeface="新細明體" charset="-120"/>
              </a:rPr>
              <a:t>software products</a:t>
            </a:r>
            <a:endParaRPr lang="zh-TW" altLang="en-US" sz="2200" dirty="0" smtClean="0">
              <a:ea typeface="新細明體" charset="-120"/>
            </a:endParaRPr>
          </a:p>
        </p:txBody>
      </p:sp>
      <p:pic>
        <p:nvPicPr>
          <p:cNvPr id="7" name="Content Placeholder 6" descr="Fig3-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357313"/>
            <a:ext cx="4357687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fld id="{EE33B0CE-E9DF-41E1-8C6D-4D6621A3016D}" type="slidenum">
              <a:rPr lang="zh-TW" altLang="en-US"/>
              <a:pPr>
                <a:defRPr/>
              </a:pPr>
              <a:t>4</a:t>
            </a:fld>
            <a:r>
              <a:rPr lang="en-US" altLang="zh-TW"/>
              <a:t> 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Running Software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5791200" y="1700213"/>
            <a:ext cx="317341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1.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When your computer has been booted up,</a:t>
            </a:r>
            <a:r>
              <a:rPr kumimoji="1" lang="en-US" altLang="zh-TW" sz="1300" dirty="0">
                <a:latin typeface="Cambria" pitchFamily="18" charset="0"/>
                <a:ea typeface="新細明體" charset="-120"/>
              </a:rPr>
              <a:t> </a:t>
            </a:r>
            <a:r>
              <a:rPr kumimoji="1" lang="en-US" altLang="zh-TW" sz="1600" u="sng" dirty="0">
                <a:latin typeface="Cambria" pitchFamily="18" charset="0"/>
                <a:ea typeface="新細明體" charset="-120"/>
              </a:rPr>
              <a:t>operating system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program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is loaded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into RAM</a:t>
            </a:r>
          </a:p>
        </p:txBody>
      </p:sp>
      <p:pic>
        <p:nvPicPr>
          <p:cNvPr id="52247" name="Picture 5" descr="Fig04-1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1066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6" descr="Fig04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828800"/>
            <a:ext cx="914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3" name="AutoShape 7"/>
          <p:cNvSpPr>
            <a:spLocks noChangeArrowheads="1"/>
          </p:cNvSpPr>
          <p:nvPr/>
        </p:nvSpPr>
        <p:spPr bwMode="auto">
          <a:xfrm rot="10800000">
            <a:off x="838200" y="1752600"/>
            <a:ext cx="1901825" cy="919163"/>
          </a:xfrm>
          <a:prstGeom prst="leftArrow">
            <a:avLst>
              <a:gd name="adj1" fmla="val 50000"/>
              <a:gd name="adj2" fmla="val 51727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10800000" lIns="0" tIns="0" rIns="45720" bIns="0" anchor="ctr"/>
          <a:lstStyle/>
          <a:p>
            <a:pPr eaLnBrk="0" hangingPunct="0">
              <a:defRPr/>
            </a:pPr>
            <a:r>
              <a:rPr kumimoji="1"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Operating </a:t>
            </a:r>
            <a:r>
              <a:rPr kumimoji="1" lang="en-US" altLang="zh-TW" sz="1400" dirty="0" smtClean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system program</a:t>
            </a:r>
            <a:endParaRPr lang="en-US" altLang="zh-TW" dirty="0">
              <a:solidFill>
                <a:schemeClr val="tx1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295944" name="AutoShape 8"/>
          <p:cNvSpPr>
            <a:spLocks noChangeArrowheads="1"/>
          </p:cNvSpPr>
          <p:nvPr/>
        </p:nvSpPr>
        <p:spPr bwMode="auto">
          <a:xfrm rot="10800000">
            <a:off x="2895600" y="1749425"/>
            <a:ext cx="1901825" cy="919163"/>
          </a:xfrm>
          <a:prstGeom prst="leftArrow">
            <a:avLst>
              <a:gd name="adj1" fmla="val 50000"/>
              <a:gd name="adj2" fmla="val 51727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10800000" lIns="0" tIns="0" rIns="45720" bIns="0" anchor="ctr"/>
          <a:lstStyle/>
          <a:p>
            <a:pPr eaLnBrk="0" hangingPunct="0">
              <a:defRPr/>
            </a:pPr>
            <a:r>
              <a:rPr kumimoji="1"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Operating system interface</a:t>
            </a:r>
          </a:p>
        </p:txBody>
      </p:sp>
      <p:pic>
        <p:nvPicPr>
          <p:cNvPr id="52252" name="Picture 10" descr="Fig04-1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475" y="1760538"/>
            <a:ext cx="261938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" y="2725738"/>
            <a:ext cx="5632450" cy="1000125"/>
            <a:chOff x="48" y="1717"/>
            <a:chExt cx="3548" cy="630"/>
          </a:xfrm>
        </p:grpSpPr>
        <p:pic>
          <p:nvPicPr>
            <p:cNvPr id="52242" name="Picture 13" descr="Fig04-19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" y="1741"/>
              <a:ext cx="576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14" descr="Fig04-19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5" y="1752"/>
              <a:ext cx="67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51" name="AutoShape 15"/>
            <p:cNvSpPr>
              <a:spLocks noChangeArrowheads="1"/>
            </p:cNvSpPr>
            <p:nvPr/>
          </p:nvSpPr>
          <p:spPr bwMode="auto">
            <a:xfrm rot="10800000">
              <a:off x="431" y="1717"/>
              <a:ext cx="1309" cy="579"/>
            </a:xfrm>
            <a:prstGeom prst="leftArrow">
              <a:avLst>
                <a:gd name="adj1" fmla="val 50000"/>
                <a:gd name="adj2" fmla="val 56520"/>
              </a:avLst>
            </a:prstGeom>
            <a:ln w="3175"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lIns="0" tIns="0" rIns="45720" bIns="0" anchor="ctr"/>
            <a:lstStyle/>
            <a:p>
              <a:pPr eaLnBrk="0" hangingPunct="0">
                <a:defRPr/>
              </a:pPr>
              <a:r>
                <a:rPr kumimoji="1" lang="en-US" altLang="zh-TW" sz="1400" dirty="0">
                  <a:solidFill>
                    <a:schemeClr val="tx1"/>
                  </a:solidFill>
                  <a:latin typeface="Cambria" pitchFamily="18" charset="0"/>
                  <a:ea typeface="新細明體" charset="-120"/>
                </a:rPr>
                <a:t>Word processing </a:t>
              </a:r>
              <a:r>
                <a:rPr kumimoji="1" lang="en-US" altLang="zh-TW" sz="1400" dirty="0" smtClean="0">
                  <a:solidFill>
                    <a:schemeClr val="tx1"/>
                  </a:solidFill>
                  <a:latin typeface="Cambria" pitchFamily="18" charset="0"/>
                  <a:ea typeface="新細明體" charset="-120"/>
                </a:rPr>
                <a:t>program</a:t>
              </a:r>
              <a:endParaRPr lang="en-US" altLang="zh-TW" dirty="0">
                <a:solidFill>
                  <a:schemeClr val="tx1"/>
                </a:solidFill>
                <a:latin typeface="Cambria" pitchFamily="18" charset="0"/>
                <a:ea typeface="新細明體" charset="-120"/>
              </a:endParaRPr>
            </a:p>
          </p:txBody>
        </p:sp>
        <p:sp>
          <p:nvSpPr>
            <p:cNvPr id="295952" name="AutoShape 16"/>
            <p:cNvSpPr>
              <a:spLocks noChangeArrowheads="1"/>
            </p:cNvSpPr>
            <p:nvPr/>
          </p:nvSpPr>
          <p:spPr bwMode="auto">
            <a:xfrm rot="10800000">
              <a:off x="1818" y="1717"/>
              <a:ext cx="1198" cy="579"/>
            </a:xfrm>
            <a:prstGeom prst="leftArrow">
              <a:avLst>
                <a:gd name="adj1" fmla="val 50000"/>
                <a:gd name="adj2" fmla="val 51727"/>
              </a:avLst>
            </a:prstGeom>
            <a:ln w="3175"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10800000" lIns="0" tIns="0" rIns="45720" bIns="0" anchor="ctr"/>
            <a:lstStyle/>
            <a:p>
              <a:pPr eaLnBrk="0" hangingPunct="0">
                <a:defRPr/>
              </a:pPr>
              <a:r>
                <a:rPr kumimoji="1" lang="en-US" altLang="zh-TW" sz="1400" dirty="0">
                  <a:solidFill>
                    <a:schemeClr val="tx1"/>
                  </a:solidFill>
                  <a:latin typeface="Cambria" pitchFamily="18" charset="0"/>
                  <a:ea typeface="新細明體" charset="-120"/>
                </a:rPr>
                <a:t>Word processing program window</a:t>
              </a:r>
              <a:endParaRPr lang="en-US" altLang="zh-TW" dirty="0">
                <a:solidFill>
                  <a:schemeClr val="tx1"/>
                </a:solidFill>
                <a:latin typeface="Cambria" pitchFamily="18" charset="0"/>
                <a:ea typeface="新細明體" charset="-120"/>
              </a:endParaRPr>
            </a:p>
          </p:txBody>
        </p:sp>
        <p:pic>
          <p:nvPicPr>
            <p:cNvPr id="52246" name="Picture 17" descr="Fig04-19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754"/>
              <a:ext cx="164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5791200" y="2781300"/>
            <a:ext cx="317341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2.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When you start a word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processing to edit a document, both the </a:t>
            </a:r>
            <a:r>
              <a:rPr kumimoji="1" lang="en-US" altLang="zh-TW" sz="1600" u="sng" dirty="0" smtClean="0">
                <a:latin typeface="Cambria" pitchFamily="18" charset="0"/>
                <a:ea typeface="新細明體" charset="-120"/>
              </a:rPr>
              <a:t>program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and the document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are loaded into RAM from the hard disk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5791200" y="3860800"/>
            <a:ext cx="317341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3.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When you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edit the </a:t>
            </a:r>
            <a:r>
              <a:rPr kumimoji="1" lang="en-US" altLang="zh-TW" sz="1600" dirty="0" err="1" smtClean="0">
                <a:latin typeface="Cambria" pitchFamily="18" charset="0"/>
                <a:ea typeface="新細明體" charset="-120"/>
              </a:rPr>
              <a:t>docu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,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the </a:t>
            </a:r>
            <a:r>
              <a:rPr kumimoji="1" lang="en-US" altLang="zh-TW" sz="1600" u="sng" dirty="0" err="1" smtClean="0">
                <a:latin typeface="Cambria" pitchFamily="18" charset="0"/>
                <a:ea typeface="新細明體" charset="-120"/>
              </a:rPr>
              <a:t>docu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 is only changed in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RAM; When you click save button, the document is copied from RAM to hard disk</a:t>
            </a:r>
          </a:p>
        </p:txBody>
      </p:sp>
      <p:pic>
        <p:nvPicPr>
          <p:cNvPr id="295956" name="Picture 20" descr="Fig04-1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29225"/>
            <a:ext cx="1066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22" descr="Fig04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752851"/>
            <a:ext cx="914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23" descr="Fig04-1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3163"/>
            <a:ext cx="2603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24" descr="Fig04-19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60801"/>
            <a:ext cx="10652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61" name="AutoShape 25"/>
          <p:cNvSpPr>
            <a:spLocks noChangeArrowheads="1"/>
          </p:cNvSpPr>
          <p:nvPr/>
        </p:nvSpPr>
        <p:spPr bwMode="auto">
          <a:xfrm>
            <a:off x="2771775" y="3860801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You make changes in</a:t>
            </a:r>
          </a:p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the document in RAM</a:t>
            </a:r>
            <a:endParaRPr lang="en-US" altLang="zh-TW" dirty="0">
              <a:solidFill>
                <a:schemeClr val="tx1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295962" name="AutoShape 26"/>
          <p:cNvSpPr>
            <a:spLocks noChangeArrowheads="1"/>
          </p:cNvSpPr>
          <p:nvPr/>
        </p:nvSpPr>
        <p:spPr bwMode="auto">
          <a:xfrm>
            <a:off x="755650" y="3860801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Document is saved</a:t>
            </a:r>
          </a:p>
          <a:p>
            <a:pPr algn="ctr">
              <a:defRPr/>
            </a:pPr>
            <a:r>
              <a:rPr lang="en-US" altLang="zh-TW" sz="1400" dirty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 into the hard disk</a:t>
            </a:r>
            <a:endParaRPr lang="en-US" altLang="zh-TW" dirty="0">
              <a:solidFill>
                <a:schemeClr val="tx1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91200" y="5300663"/>
            <a:ext cx="317341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 altLang="zh-TW" sz="1600" b="1" dirty="0">
                <a:latin typeface="Cambria" pitchFamily="18" charset="0"/>
                <a:ea typeface="新細明體" charset="-120"/>
              </a:rPr>
              <a:t>4. </a:t>
            </a:r>
            <a:r>
              <a:rPr kumimoji="1" lang="en-US" altLang="zh-TW" sz="1600" dirty="0">
                <a:latin typeface="Cambria" pitchFamily="18" charset="0"/>
                <a:ea typeface="新細明體" charset="-120"/>
              </a:rPr>
              <a:t>When you quit the word processing </a:t>
            </a:r>
            <a:r>
              <a:rPr kumimoji="1" lang="en-US" altLang="zh-TW" sz="1600" dirty="0" smtClean="0">
                <a:latin typeface="Cambria" pitchFamily="18" charset="0"/>
                <a:ea typeface="新細明體" charset="-120"/>
              </a:rPr>
              <a:t>task, the memory for program and document is claimed back by OS for future use.</a:t>
            </a:r>
            <a:endParaRPr kumimoji="1" lang="en-US" altLang="zh-TW" sz="1600" dirty="0">
              <a:latin typeface="Cambria" pitchFamily="18" charset="0"/>
              <a:ea typeface="新細明體" charset="-120"/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29816" y="6248400"/>
            <a:ext cx="2950096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1760" y="126876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i="1" dirty="0" smtClean="0">
                <a:solidFill>
                  <a:srgbClr val="002060"/>
                </a:solidFill>
                <a:latin typeface="Cambria" pitchFamily="18" charset="0"/>
                <a:ea typeface="新細明體" charset="-120"/>
              </a:rPr>
              <a:t>RAM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1268760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i="1" dirty="0" smtClean="0">
                <a:solidFill>
                  <a:srgbClr val="002060"/>
                </a:solidFill>
                <a:latin typeface="Cambria" pitchFamily="18" charset="0"/>
                <a:ea typeface="新細明體" charset="-120"/>
              </a:rPr>
              <a:t>HDD</a:t>
            </a:r>
          </a:p>
        </p:txBody>
      </p:sp>
      <p:pic>
        <p:nvPicPr>
          <p:cNvPr id="32" name="Picture 23" descr="Fig04-1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13176"/>
            <a:ext cx="2603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2843808" y="5229200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You quit the program</a:t>
            </a:r>
            <a:endParaRPr lang="en-US" altLang="zh-TW" dirty="0">
              <a:solidFill>
                <a:schemeClr val="tx1"/>
              </a:solidFill>
              <a:latin typeface="Cambria" pitchFamily="18" charset="0"/>
              <a:ea typeface="新細明體" charset="-120"/>
            </a:endParaRP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251520" y="5229200"/>
            <a:ext cx="2303711" cy="792163"/>
          </a:xfrm>
          <a:prstGeom prst="leftArrow">
            <a:avLst>
              <a:gd name="adj1" fmla="val 50000"/>
              <a:gd name="adj2" fmla="val 59068"/>
            </a:avLst>
          </a:prstGeom>
          <a:ln w="3175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Instructions and data</a:t>
            </a:r>
          </a:p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Cambria" pitchFamily="18" charset="0"/>
                <a:ea typeface="新細明體" charset="-120"/>
              </a:rPr>
              <a:t>Are removed From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9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43" grpId="0" animBg="1"/>
      <p:bldP spid="295944" grpId="0" animBg="1"/>
      <p:bldP spid="295954" grpId="0"/>
      <p:bldP spid="295955" grpId="0"/>
      <p:bldP spid="295961" grpId="0" animBg="1"/>
      <p:bldP spid="295962" grpId="0" animBg="1"/>
      <p:bldP spid="295963" grpId="0"/>
      <p:bldP spid="28" grpId="0"/>
      <p:bldP spid="31" grpId="0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99547-8870-437C-AF3E-89BC6B4FECA5}" type="slidenum">
              <a:rPr lang="zh-TW" altLang="en-US"/>
              <a:pPr>
                <a:defRPr/>
              </a:pPr>
              <a:t>40</a:t>
            </a:fld>
            <a:r>
              <a:rPr lang="en-US" altLang="zh-TW"/>
              <a:t> 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and Multimedia Software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4246563" cy="4681537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Computer-aided design</a:t>
            </a:r>
            <a:r>
              <a:rPr lang="en-US" altLang="zh-TW" sz="2200" dirty="0" smtClean="0">
                <a:ea typeface="新細明體" charset="-120"/>
              </a:rPr>
              <a:t> (CAD)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you to create engineering, architectural, and scientific designs</a:t>
            </a:r>
          </a:p>
          <a:p>
            <a:pPr lvl="2" eaLnBrk="1" hangingPunct="1">
              <a:buFont typeface="Comic Sans MS" pitchFamily="66" charset="0"/>
              <a:buNone/>
            </a:pPr>
            <a:endParaRPr lang="en-US" altLang="zh-TW" dirty="0" smtClean="0">
              <a:solidFill>
                <a:srgbClr val="A50021"/>
              </a:solidFill>
              <a:ea typeface="新細明體" charset="-120"/>
            </a:endParaRPr>
          </a:p>
          <a:p>
            <a:pPr lvl="2" eaLnBrk="1" hangingPunct="1">
              <a:buFont typeface="Comic Sans MS" pitchFamily="66" charset="0"/>
              <a:buNone/>
            </a:pPr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Desktop publishing</a:t>
            </a:r>
            <a:r>
              <a:rPr lang="en-US" altLang="zh-TW" sz="2200" dirty="0" smtClean="0">
                <a:ea typeface="新細明體" charset="-120"/>
              </a:rPr>
              <a:t>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Enables you to design and produce sophisticated documents that contain text, graphics, and many colors</a:t>
            </a:r>
          </a:p>
          <a:p>
            <a:pPr lvl="2" eaLnBrk="1" hangingPunct="1">
              <a:buFont typeface="Comic Sans MS" pitchFamily="66" charset="0"/>
              <a:buNone/>
            </a:pPr>
            <a:endParaRPr lang="en-US" altLang="zh-TW" dirty="0" smtClean="0">
              <a:solidFill>
                <a:srgbClr val="A50021"/>
              </a:solidFill>
              <a:ea typeface="新細明體" charset="-120"/>
            </a:endParaRPr>
          </a:p>
          <a:p>
            <a:pPr lvl="1" eaLnBrk="1" hangingPunct="1"/>
            <a:endParaRPr lang="zh-TW" altLang="en-US" dirty="0" smtClean="0">
              <a:ea typeface="新細明體" charset="-120"/>
            </a:endParaRPr>
          </a:p>
        </p:txBody>
      </p:sp>
      <p:pic>
        <p:nvPicPr>
          <p:cNvPr id="555012" name="Picture 4" descr="04-069_03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96975"/>
            <a:ext cx="3313112" cy="25781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5013" name="Picture 5" descr="04-069_03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05263"/>
            <a:ext cx="3660775" cy="265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25BD1-A716-4913-9DB6-4ABA37907182}" type="slidenum">
              <a:rPr lang="zh-TW" altLang="en-US"/>
              <a:pPr>
                <a:defRPr/>
              </a:pPr>
              <a:t>41</a:t>
            </a:fld>
            <a:r>
              <a:rPr lang="en-US" altLang="zh-TW"/>
              <a:t> 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and Multimedia Software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5750"/>
            <a:ext cx="4173538" cy="4609554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Paint/Image editing</a:t>
            </a:r>
            <a:r>
              <a:rPr lang="en-US" altLang="zh-TW" sz="2200" i="1" dirty="0" smtClean="0">
                <a:ea typeface="新細明體" charset="-120"/>
              </a:rPr>
              <a:t>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Used to create and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modify graphical images</a:t>
            </a:r>
          </a:p>
          <a:p>
            <a:pPr lvl="2" eaLnBrk="1" hangingPunct="1">
              <a:buFont typeface="Comic Sans MS" pitchFamily="66" charset="0"/>
              <a:buNone/>
            </a:pPr>
            <a:endParaRPr lang="en-US" altLang="zh-TW" i="1" dirty="0" smtClean="0">
              <a:solidFill>
                <a:srgbClr val="A50021"/>
              </a:solidFill>
              <a:ea typeface="新細明體" charset="-120"/>
            </a:endParaRP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Audio editing </a:t>
            </a:r>
            <a:r>
              <a:rPr lang="en-US" altLang="zh-TW" sz="2200" i="1" dirty="0" smtClean="0">
                <a:ea typeface="新細明體" charset="-120"/>
              </a:rPr>
              <a:t>software</a:t>
            </a:r>
            <a:endParaRPr lang="zh-TW" altLang="en-US" sz="2200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you to make your own digital voice and music recordings</a:t>
            </a:r>
          </a:p>
          <a:p>
            <a:pPr lvl="2" eaLnBrk="1" hangingPunct="1"/>
            <a:r>
              <a:rPr lang="en-US" altLang="zh-TW" i="1" dirty="0" smtClean="0">
                <a:ea typeface="新細明體" charset="-120"/>
              </a:rPr>
              <a:t>Audio editing </a:t>
            </a:r>
            <a:r>
              <a:rPr lang="en-US" altLang="zh-TW" dirty="0" smtClean="0">
                <a:ea typeface="新細明體" charset="-120"/>
              </a:rPr>
              <a:t>software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CD ripper</a:t>
            </a:r>
            <a:r>
              <a:rPr lang="en-US" altLang="zh-TW" dirty="0" smtClean="0">
                <a:ea typeface="新細明體" charset="-120"/>
              </a:rPr>
              <a:t> software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Audio encoding software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Computer-aided music software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MIDI</a:t>
            </a:r>
            <a:r>
              <a:rPr lang="en-US" altLang="zh-TW" dirty="0" smtClean="0">
                <a:ea typeface="新細明體" charset="-120"/>
              </a:rPr>
              <a:t> sequencing software</a:t>
            </a:r>
          </a:p>
        </p:txBody>
      </p:sp>
      <p:pic>
        <p:nvPicPr>
          <p:cNvPr id="557060" name="Picture 4" descr="04-069_03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68413"/>
            <a:ext cx="3638550" cy="2570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70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149725"/>
            <a:ext cx="3810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D3E160-113C-44FB-AFFD-FB2079D20AB7}" type="slidenum">
              <a:rPr lang="zh-TW" altLang="en-US"/>
              <a:pPr>
                <a:defRPr/>
              </a:pPr>
              <a:t>42</a:t>
            </a:fld>
            <a:r>
              <a:rPr lang="en-US" altLang="zh-TW"/>
              <a:t> 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and Multimedia Software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Video /Audio editing </a:t>
            </a:r>
            <a:r>
              <a:rPr lang="en-US" altLang="zh-TW" sz="2200" i="1" dirty="0" smtClean="0">
                <a:solidFill>
                  <a:srgbClr val="002060"/>
                </a:solidFill>
                <a:ea typeface="新細明體" charset="-120"/>
              </a:rPr>
              <a:t>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Video editing software allows you to modify a segment of a video, called a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clip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Audio editing software allows you to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Transferring video footage from a camcorder to a computer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Clipping out unwanted footage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Assembling video segments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Adding special visual effects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Adding a sound track</a:t>
            </a:r>
          </a:p>
          <a:p>
            <a:pPr lvl="2" eaLnBrk="1" hangingPunct="1"/>
            <a:endParaRPr lang="en-US" altLang="zh-TW" i="1" dirty="0" smtClean="0">
              <a:solidFill>
                <a:srgbClr val="A50021"/>
              </a:solidFill>
              <a:ea typeface="新細明體" charset="-120"/>
            </a:endParaRPr>
          </a:p>
          <a:p>
            <a:pPr lvl="1" eaLnBrk="1" hangingPunct="1"/>
            <a:endParaRPr lang="zh-TW" altLang="en-US" dirty="0" smtClean="0">
              <a:ea typeface="新細明體" charset="-120"/>
            </a:endParaRP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lvl="1" eaLnBrk="1" hangingPunct="1"/>
            <a:endParaRPr lang="zh-TW" altLang="en-US" i="1" dirty="0" smtClean="0">
              <a:solidFill>
                <a:schemeClr val="accent2"/>
              </a:solidFill>
              <a:ea typeface="新細明體" charset="-120"/>
            </a:endParaRPr>
          </a:p>
        </p:txBody>
      </p:sp>
      <p:pic>
        <p:nvPicPr>
          <p:cNvPr id="588806" name="Picture 6" descr="04-069_03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422650"/>
            <a:ext cx="3600450" cy="25987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991" name="Picture 7" descr="Fig03-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437063"/>
            <a:ext cx="20891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4230A2-3497-4A5B-B758-6CCFD335C149}" type="slidenum">
              <a:rPr lang="zh-TW" altLang="en-US"/>
              <a:pPr>
                <a:defRPr/>
              </a:pPr>
              <a:t>43</a:t>
            </a:fld>
            <a:r>
              <a:rPr lang="en-US" altLang="zh-TW"/>
              <a:t> 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Graphics and Multimedia Software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4318000" cy="4681537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Multimedia authoring</a:t>
            </a:r>
            <a:r>
              <a:rPr lang="en-US" altLang="zh-TW" sz="2200" i="1" dirty="0" smtClean="0">
                <a:ea typeface="新細明體" charset="-120"/>
              </a:rPr>
              <a:t>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you to combine text, graphics, audio, video, and animation into an interactive </a:t>
            </a:r>
            <a:br>
              <a:rPr lang="en-US" altLang="zh-TW" dirty="0" smtClean="0">
                <a:ea typeface="新細明體" charset="-120"/>
              </a:rPr>
            </a:br>
            <a:r>
              <a:rPr lang="en-US" altLang="zh-TW" dirty="0" smtClean="0">
                <a:ea typeface="新細明體" charset="-120"/>
              </a:rPr>
              <a:t>presentation</a:t>
            </a:r>
          </a:p>
          <a:p>
            <a:pPr lvl="2" eaLnBrk="1" hangingPunct="1">
              <a:buFont typeface="Comic Sans MS" pitchFamily="66" charset="0"/>
              <a:buNone/>
            </a:pPr>
            <a:endParaRPr lang="en-US" altLang="zh-TW" i="1" dirty="0" smtClean="0">
              <a:solidFill>
                <a:srgbClr val="A50021"/>
              </a:solidFill>
              <a:ea typeface="新細明體" charset="-120"/>
            </a:endParaRPr>
          </a:p>
          <a:p>
            <a:pPr lvl="2" eaLnBrk="1" hangingPunct="1">
              <a:buFont typeface="Comic Sans MS" pitchFamily="66" charset="0"/>
              <a:buNone/>
            </a:pPr>
            <a:endParaRPr lang="en-US" altLang="zh-TW" dirty="0" smtClean="0">
              <a:solidFill>
                <a:srgbClr val="A50021"/>
              </a:solidFill>
              <a:ea typeface="新細明體" charset="-120"/>
            </a:endParaRP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Web page authoring</a:t>
            </a:r>
            <a:r>
              <a:rPr lang="en-US" altLang="zh-TW" sz="2200" dirty="0" smtClean="0">
                <a:ea typeface="新細明體" charset="-120"/>
              </a:rPr>
              <a:t>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users of all skill levels to create Web pages</a:t>
            </a:r>
          </a:p>
        </p:txBody>
      </p:sp>
      <p:pic>
        <p:nvPicPr>
          <p:cNvPr id="558085" name="Picture 5" descr="2783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789363"/>
            <a:ext cx="3600450" cy="2901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58089" name="Picture 9" descr="120739242_5d9edc32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196975"/>
            <a:ext cx="2952750" cy="25288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A5549-63E6-4FCF-AD03-8818EEA08621}" type="slidenum">
              <a:rPr lang="zh-TW" altLang="en-US"/>
              <a:pPr>
                <a:defRPr/>
              </a:pPr>
              <a:t>44</a:t>
            </a:fld>
            <a:r>
              <a:rPr lang="en-US" altLang="zh-TW"/>
              <a:t> 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3684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Software for Home, Personal, and Educational Use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Personal finance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Tax preparation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Travel and mapping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Home design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Educational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Entertainment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Media players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Computer games</a:t>
            </a: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0032" y="1700808"/>
            <a:ext cx="1798320" cy="1142999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alpha val="90000"/>
              <a:hueOff val="-16765"/>
              <a:satOff val="-811"/>
              <a:lumOff val="6024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6948264" y="2852936"/>
            <a:ext cx="1767840" cy="1162049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alpha val="90000"/>
              <a:hueOff val="-33530"/>
              <a:satOff val="-1621"/>
              <a:lumOff val="12048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3131840" y="5157192"/>
            <a:ext cx="1798320" cy="864274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6588224" y="4725144"/>
            <a:ext cx="1907272" cy="115221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alpha val="90000"/>
              <a:hueOff val="-22354"/>
              <a:satOff val="-1081"/>
              <a:lumOff val="8032"/>
              <a:alphaOff val="-26667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4572000" y="3717032"/>
            <a:ext cx="1798320" cy="864274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alpha val="90000"/>
              <a:hueOff val="-33530"/>
              <a:satOff val="-1621"/>
              <a:lumOff val="12048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0CE7AB-5E12-42D4-AE71-003ABABCDEC7}" type="slidenum">
              <a:rPr lang="zh-TW" altLang="en-US"/>
              <a:pPr>
                <a:defRPr/>
              </a:pPr>
              <a:t>45</a:t>
            </a:fld>
            <a:r>
              <a:rPr lang="en-US" altLang="zh-TW"/>
              <a:t> 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Application Software for Communications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392513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Communication software facilitates communication and data sharing between people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Email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Web browser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Web application is </a:t>
            </a:r>
            <a:r>
              <a:rPr lang="en-US" dirty="0" smtClean="0"/>
              <a:t>a software program which the user accesses over a network with a web browser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Instant messaging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RSS Aggregator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Blogging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Video conferencing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FTP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VoIP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Peer to peer file sharing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Desktop Applications vs. Web Apps </a:t>
            </a:r>
            <a:br>
              <a:rPr lang="en-US" sz="3200" dirty="0" smtClean="0"/>
            </a:br>
            <a:r>
              <a:rPr lang="en-US" sz="3200" dirty="0" smtClean="0"/>
              <a:t>vs. Mobile Apps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484784"/>
            <a:ext cx="5184576" cy="5040560"/>
          </a:xfrm>
        </p:spPr>
        <p:txBody>
          <a:bodyPr/>
          <a:lstStyle/>
          <a:p>
            <a:r>
              <a:rPr lang="en-US" dirty="0" smtClean="0"/>
              <a:t>Desktop apps</a:t>
            </a:r>
          </a:p>
          <a:p>
            <a:pPr lvl="1"/>
            <a:r>
              <a:rPr lang="en-US" sz="1600" dirty="0" smtClean="0"/>
              <a:t>Application software running on desktop/notebook computers</a:t>
            </a:r>
          </a:p>
          <a:p>
            <a:pPr lvl="1"/>
            <a:r>
              <a:rPr lang="en-US" altLang="zh-TW" sz="1600" dirty="0" smtClean="0">
                <a:ea typeface="新細明體" charset="-120"/>
              </a:rPr>
              <a:t>Could be developed separately for each operating system or developed as </a:t>
            </a:r>
            <a:r>
              <a:rPr lang="en-US" altLang="zh-TW" sz="1600" i="1" dirty="0" smtClean="0">
                <a:ea typeface="新細明體" charset="-120"/>
              </a:rPr>
              <a:t>cross-platform</a:t>
            </a:r>
            <a:r>
              <a:rPr lang="en-US" altLang="zh-TW" sz="1600" dirty="0" smtClean="0">
                <a:solidFill>
                  <a:srgbClr val="800080"/>
                </a:solidFill>
                <a:ea typeface="新細明體" charset="-120"/>
              </a:rPr>
              <a:t> </a:t>
            </a:r>
            <a:r>
              <a:rPr lang="en-US" altLang="zh-TW" sz="1600" dirty="0" smtClean="0">
                <a:ea typeface="新細明體" charset="-120"/>
              </a:rPr>
              <a:t>applications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ea typeface="新細明體" charset="-120"/>
              </a:rPr>
              <a:t>Need installation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Mobile native apps</a:t>
            </a:r>
          </a:p>
          <a:p>
            <a:pPr lvl="1"/>
            <a:r>
              <a:rPr lang="en-US" sz="1600" dirty="0" smtClean="0"/>
              <a:t>Applications specially designed to run on a device’s OS, and typically needs to be adapted for different devices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Need installation</a:t>
            </a:r>
          </a:p>
          <a:p>
            <a:r>
              <a:rPr lang="en-US" dirty="0" smtClean="0"/>
              <a:t>Web apps (desktop or mobile)</a:t>
            </a:r>
          </a:p>
          <a:p>
            <a:pPr lvl="1"/>
            <a:r>
              <a:rPr lang="en-US" sz="1600" dirty="0" smtClean="0"/>
              <a:t>Front-end clients specifically designed for running  in browsers</a:t>
            </a:r>
          </a:p>
          <a:p>
            <a:pPr lvl="1"/>
            <a:r>
              <a:rPr lang="en-US" sz="1600" dirty="0" smtClean="0"/>
              <a:t>Need Internet connection to back-end servers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NO need installation</a:t>
            </a:r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FDCA1-AF32-4E26-A79C-94B6711801E7}" type="slidenum">
              <a:rPr lang="zh-TW" altLang="en-US" smtClean="0"/>
              <a:pPr>
                <a:defRPr/>
              </a:pPr>
              <a:t>46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16388" name="Picture 4" descr="http://cdn.sixrevisions.com/0274-02_facebook_native_mobile_web_a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458898" cy="2880320"/>
          </a:xfrm>
          <a:prstGeom prst="rect">
            <a:avLst/>
          </a:prstGeom>
          <a:noFill/>
        </p:spPr>
      </p:pic>
      <p:pic>
        <p:nvPicPr>
          <p:cNvPr id="16389" name="Picture 5" descr="C:\Users\wangjy\AppData\Local\Microsoft\Windows\Temporary Internet Files\Content.IE5\2CBG4D3Q\MC9004231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53136"/>
            <a:ext cx="640080" cy="640080"/>
          </a:xfrm>
          <a:prstGeom prst="rect">
            <a:avLst/>
          </a:prstGeom>
          <a:noFill/>
        </p:spPr>
      </p:pic>
      <p:pic>
        <p:nvPicPr>
          <p:cNvPr id="16392" name="Picture 8" descr="C:\Users\wangjy\AppData\Local\Microsoft\Windows\Temporary Internet Files\Content.IE5\2CBG4D3Q\MC900423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653136"/>
            <a:ext cx="640080" cy="64008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15616" y="530120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mbria" pitchFamily="18" charset="0"/>
              </a:rPr>
              <a:t>Good ?  Bad?</a:t>
            </a:r>
            <a:endParaRPr lang="en-US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566124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mbria" pitchFamily="18" charset="0"/>
              </a:rPr>
              <a:t>Users?  Developers?</a:t>
            </a:r>
            <a:endParaRPr lang="en-US" sz="1600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1F7C9-719A-452B-B650-EEE9B5023B9D}" type="slidenum">
              <a:rPr lang="zh-TW" altLang="en-US"/>
              <a:pPr>
                <a:defRPr/>
              </a:pPr>
              <a:t>47</a:t>
            </a:fld>
            <a:r>
              <a:rPr lang="en-US" altLang="zh-TW"/>
              <a:t> 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Software License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Commercial software is </a:t>
            </a:r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copyrighted</a:t>
            </a:r>
            <a:r>
              <a:rPr lang="en-US" altLang="zh-TW" sz="2200" dirty="0" smtClean="0">
                <a:ea typeface="新細明體" charset="-120"/>
              </a:rPr>
              <a:t> so it cannot be legally duplicated for distribution to others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copyright</a:t>
            </a:r>
            <a:r>
              <a:rPr lang="en-US" altLang="zh-TW" dirty="0" smtClean="0">
                <a:ea typeface="新細明體" charset="-120"/>
              </a:rPr>
              <a:t> is a form of legal protection that grants the author of an original “work” exclusive rights to copy, distribute, sell and modify that work</a:t>
            </a:r>
          </a:p>
          <a:p>
            <a:pPr eaLnBrk="1" hangingPunct="1"/>
            <a:r>
              <a:rPr lang="en-US" altLang="zh-TW" sz="2200" i="1" dirty="0" smtClean="0">
                <a:solidFill>
                  <a:schemeClr val="tx2"/>
                </a:solidFill>
                <a:ea typeface="新細明體" charset="-120"/>
              </a:rPr>
              <a:t>Software License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 legal contract that defines the ways in which you may use a computer program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Single-user</a:t>
            </a:r>
            <a:r>
              <a:rPr lang="en-US" altLang="zh-TW" i="1" dirty="0" smtClean="0">
                <a:ea typeface="新細明體" charset="-120"/>
              </a:rPr>
              <a:t> license,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multiple-user </a:t>
            </a:r>
            <a:r>
              <a:rPr lang="en-US" altLang="zh-TW" i="1" dirty="0" smtClean="0">
                <a:ea typeface="新細明體" charset="-120"/>
              </a:rPr>
              <a:t>license,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site</a:t>
            </a:r>
            <a:r>
              <a:rPr lang="en-US" altLang="zh-TW" i="1" dirty="0" smtClean="0">
                <a:ea typeface="新細明體" charset="-120"/>
              </a:rPr>
              <a:t> license 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Where is the license exactly</a:t>
            </a:r>
          </a:p>
          <a:p>
            <a:pPr lvl="2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EULA (End-User License Agreement):</a:t>
            </a:r>
            <a:r>
              <a:rPr lang="en-US" altLang="zh-TW" dirty="0" smtClean="0">
                <a:solidFill>
                  <a:schemeClr val="accent2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Agree  or Not Agree</a:t>
            </a:r>
            <a:endParaRPr lang="en-US" altLang="zh-TW" i="1" dirty="0" smtClean="0">
              <a:ea typeface="新細明體" charset="-120"/>
            </a:endParaRPr>
          </a:p>
          <a:p>
            <a:pPr eaLnBrk="1" hangingPunct="1">
              <a:spcBef>
                <a:spcPct val="10000"/>
              </a:spcBef>
            </a:pPr>
            <a:endParaRPr lang="en-US" altLang="zh-TW" dirty="0" smtClean="0">
              <a:ea typeface="新細明體" charset="-12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TW" sz="2200" dirty="0" smtClean="0">
                <a:ea typeface="新細明體" charset="-120"/>
              </a:rPr>
              <a:t>Software </a:t>
            </a:r>
            <a:r>
              <a:rPr lang="en-US" altLang="zh-TW" sz="2200" i="1" dirty="0" smtClean="0">
                <a:solidFill>
                  <a:schemeClr val="tx2"/>
                </a:solidFill>
                <a:ea typeface="新細明體" charset="-120"/>
              </a:rPr>
              <a:t>piracy</a:t>
            </a:r>
            <a:r>
              <a:rPr lang="en-US" altLang="zh-TW" sz="2200" dirty="0" smtClean="0">
                <a:ea typeface="新細明體" charset="-120"/>
              </a:rPr>
              <a:t> is used to describe the unauthorized copying and selling of software</a:t>
            </a:r>
            <a:endParaRPr lang="zh-TW" altLang="en-US" sz="2200" dirty="0" smtClean="0">
              <a:ea typeface="新細明體" charset="-12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EC9A13-DE6B-491D-9753-CB125C7B6374}" type="slidenum">
              <a:rPr lang="zh-TW" altLang="en-US"/>
              <a:pPr>
                <a:defRPr/>
              </a:pPr>
              <a:t>48</a:t>
            </a:fld>
            <a:r>
              <a:rPr lang="en-US" altLang="zh-TW"/>
              <a:t> 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Software License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5040312"/>
          </a:xfrm>
          <a:noFill/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Different levels of permission for software use, copying and distribution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Commercial software</a:t>
            </a:r>
            <a:r>
              <a:rPr lang="en-US" altLang="zh-TW" i="1" dirty="0" smtClean="0">
                <a:ea typeface="新細明體" charset="-120"/>
              </a:rPr>
              <a:t> 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You only buy the right to use it</a:t>
            </a:r>
            <a:endParaRPr lang="en-US" altLang="zh-TW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Shareware 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Distributed free for trial period; after trial period, you need to pay</a:t>
            </a:r>
            <a:endParaRPr lang="en-US" altLang="zh-TW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Freeware </a:t>
            </a:r>
          </a:p>
          <a:p>
            <a:pPr lvl="2" eaLnBrk="1" hangingPunct="1"/>
            <a:r>
              <a:rPr lang="en-US" altLang="zh-TW" u="sng" dirty="0" smtClean="0">
                <a:ea typeface="新細明體" charset="-120"/>
              </a:rPr>
              <a:t>Copyrighted</a:t>
            </a:r>
            <a:r>
              <a:rPr lang="en-US" altLang="zh-TW" dirty="0" smtClean="0">
                <a:ea typeface="新細明體" charset="-120"/>
              </a:rPr>
              <a:t> software at no cost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You can make copies, distribute it but cannot change it or sell it</a:t>
            </a:r>
            <a:endParaRPr lang="en-US" altLang="zh-TW" i="1" dirty="0" smtClean="0"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Open source software</a:t>
            </a:r>
            <a:r>
              <a:rPr lang="en-US" altLang="zh-TW" i="1" dirty="0" smtClean="0">
                <a:ea typeface="新細明體" charset="-120"/>
              </a:rPr>
              <a:t> </a:t>
            </a:r>
          </a:p>
          <a:p>
            <a:pPr lvl="2" eaLnBrk="1" hangingPunct="1"/>
            <a:r>
              <a:rPr lang="en-US" altLang="zh-TW" u="sng" dirty="0" smtClean="0">
                <a:ea typeface="新細明體" charset="-120"/>
              </a:rPr>
              <a:t>Copyrighted</a:t>
            </a:r>
            <a:r>
              <a:rPr lang="en-US" altLang="zh-TW" dirty="0" smtClean="0">
                <a:ea typeface="新細明體" charset="-120"/>
              </a:rPr>
              <a:t> software distributed together with its source code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You can use, modify, and redistribute it</a:t>
            </a:r>
            <a:endParaRPr lang="en-US" altLang="zh-TW" i="1" dirty="0" smtClean="0">
              <a:solidFill>
                <a:schemeClr val="accent2"/>
              </a:solidFill>
              <a:ea typeface="新細明體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Public-domain software</a:t>
            </a:r>
            <a:endParaRPr lang="en-US" altLang="zh-TW" i="1" dirty="0" smtClean="0">
              <a:solidFill>
                <a:srgbClr val="FF0066"/>
              </a:solidFill>
              <a:ea typeface="新細明體" charset="-120"/>
            </a:endParaRP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No copyright restrictions</a:t>
            </a:r>
          </a:p>
          <a:p>
            <a:pPr lvl="2" eaLnBrk="1" hangingPunct="1"/>
            <a:r>
              <a:rPr lang="en-US" altLang="zh-TW" dirty="0" smtClean="0">
                <a:ea typeface="新細明體" charset="-120"/>
              </a:rPr>
              <a:t>You can freely copy, distribute, and even sell it; but you are not allowed to apply for a copyright on it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607C1-E21D-4FED-B32E-119F444B87EC}" type="slidenum">
              <a:rPr lang="zh-TW" altLang="en-US"/>
              <a:pPr>
                <a:defRPr/>
              </a:pPr>
              <a:t>49</a:t>
            </a:fld>
            <a:r>
              <a:rPr lang="en-US" altLang="zh-TW"/>
              <a:t> </a:t>
            </a:r>
          </a:p>
        </p:txBody>
      </p:sp>
      <p:sp>
        <p:nvSpPr>
          <p:cNvPr id="48132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Lesson Summary</a:t>
            </a:r>
          </a:p>
        </p:txBody>
      </p:sp>
      <p:sp>
        <p:nvSpPr>
          <p:cNvPr id="48133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A computer's software is like the chain of command in an army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Application software tells the operating systems how to do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The operating system tells the device drivers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The device drivers tell the hardware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The hardware actually does the work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Software copyright is a form of legal protection that grants the software author an exclusive right to copy, distribute, sell, and modify that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Software license is a legal contract that defines the ways in which you may use a software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Commercial, shareware, freeware, open source, and public domain software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8001000" y="579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48135" name="Line 12"/>
          <p:cNvSpPr>
            <a:spLocks noChangeShapeType="1"/>
          </p:cNvSpPr>
          <p:nvPr/>
        </p:nvSpPr>
        <p:spPr bwMode="auto">
          <a:xfrm>
            <a:off x="381000" y="5410200"/>
            <a:ext cx="845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51924A-F0BB-450C-BD43-FA050F2823D5}" type="slidenum">
              <a:rPr lang="zh-TW" altLang="en-US"/>
              <a:pPr>
                <a:defRPr/>
              </a:pPr>
              <a:t>5</a:t>
            </a:fld>
            <a:r>
              <a:rPr lang="en-US" altLang="zh-TW"/>
              <a:t> 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Types of Software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4104580" cy="4681537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System software</a:t>
            </a:r>
            <a:endParaRPr lang="en-US" altLang="zh-TW" sz="2200" dirty="0" smtClean="0"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Programs that control  or maintain the operations of the computer and its devices</a:t>
            </a:r>
          </a:p>
          <a:p>
            <a:pPr lvl="1"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Application software</a:t>
            </a:r>
            <a:r>
              <a:rPr lang="en-US" altLang="zh-TW" sz="2200" dirty="0" smtClean="0">
                <a:ea typeface="新細明體" charset="-120"/>
              </a:rPr>
              <a:t> 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The purpose of application software is to make users more productive and/or help with personal task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E.g., word processing, game playing, e-mail, web browsing …</a:t>
            </a:r>
          </a:p>
          <a:p>
            <a:pPr lvl="2" eaLnBrk="1" hangingPunct="1">
              <a:buFont typeface="Comic Sans MS" pitchFamily="66" charset="0"/>
              <a:buNone/>
            </a:pPr>
            <a:endParaRPr lang="en-US" altLang="zh-TW" dirty="0" smtClean="0">
              <a:ea typeface="新細明體" charset="-120"/>
            </a:endParaRP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4211960" y="1556792"/>
            <a:ext cx="4752528" cy="4824536"/>
            <a:chOff x="913" y="974"/>
            <a:chExt cx="3719" cy="2869"/>
          </a:xfrm>
        </p:grpSpPr>
        <p:pic>
          <p:nvPicPr>
            <p:cNvPr id="717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" y="974"/>
              <a:ext cx="3683" cy="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4168" y="984"/>
              <a:ext cx="464" cy="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A8713B-A840-4BEB-A76F-69FAF26E954A}" type="slidenum">
              <a:rPr lang="zh-TW" altLang="en-US"/>
              <a:pPr>
                <a:defRPr/>
              </a:pPr>
              <a:t>50</a:t>
            </a:fld>
            <a:r>
              <a:rPr lang="en-US" altLang="zh-TW"/>
              <a:t> 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Lesson Summary (continued)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OS functions include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Interacting with computer hardware to manage a computer's resources, which include the CPU, main memory and other peripheral devices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Providing the user interface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Providing the interface for application software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Application software helps user accomplish some specific tasks, and it includes four basic kinds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Business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Graphic and multimedia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Education, home and personal use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Communication</a:t>
            </a: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BC7019-8130-4276-B51A-12A31D18A0A0}" type="slidenum">
              <a:rPr lang="zh-TW" altLang="en-US"/>
              <a:pPr>
                <a:defRPr/>
              </a:pPr>
              <a:t>51</a:t>
            </a:fld>
            <a:r>
              <a:rPr lang="en-US" altLang="zh-TW"/>
              <a:t> 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Reference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9750" y="1412875"/>
            <a:ext cx="8280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>
                <a:latin typeface="Cambria" pitchFamily="18" charset="0"/>
                <a:ea typeface="新細明體" charset="-120"/>
              </a:rPr>
              <a:t>[1] Wikipedia - Operating System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800" dirty="0">
                <a:latin typeface="Cambria" pitchFamily="18" charset="0"/>
                <a:ea typeface="新細明體" charset="-120"/>
                <a:hlinkClick r:id="rId3"/>
              </a:rPr>
              <a:t>http://en.wikipedia.org/wiki/Operating_system</a:t>
            </a:r>
            <a:endParaRPr lang="en-US" altLang="zh-TW" sz="18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>
                <a:latin typeface="Cambria" pitchFamily="18" charset="0"/>
                <a:ea typeface="新細明體" charset="-120"/>
              </a:rPr>
              <a:t>[2] HowStuffWorks.com - Operating System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800" dirty="0">
                <a:latin typeface="Cambria" pitchFamily="18" charset="0"/>
                <a:ea typeface="新細明體" charset="-120"/>
                <a:hlinkClick r:id="rId4"/>
              </a:rPr>
              <a:t>http://computer.howstuffworks.com/operating-system.htm</a:t>
            </a:r>
            <a:endParaRPr lang="en-US" altLang="zh-TW" sz="18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 smtClean="0">
                <a:latin typeface="Cambria" pitchFamily="18" charset="0"/>
                <a:ea typeface="新細明體" charset="-120"/>
              </a:rPr>
              <a:t>[3] CPU Process Switching Animation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sz="1600" dirty="0" smtClean="0">
                <a:latin typeface="Cambria" pitchFamily="18" charset="0"/>
                <a:hlinkClick r:id="rId5"/>
              </a:rPr>
              <a:t>http://courses.cs.vt.edu/~csonline/OS/Lessons/Processes/index.html</a:t>
            </a:r>
            <a:endParaRPr lang="en-US" altLang="zh-TW" sz="1600" dirty="0" smtClean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 smtClean="0">
                <a:latin typeface="Cambria" pitchFamily="18" charset="0"/>
                <a:ea typeface="新細明體" charset="-120"/>
              </a:rPr>
              <a:t>[4] </a:t>
            </a:r>
            <a:r>
              <a:rPr lang="en-US" altLang="zh-TW" sz="2000" dirty="0">
                <a:latin typeface="Cambria" pitchFamily="18" charset="0"/>
                <a:ea typeface="新細明體" charset="-120"/>
              </a:rPr>
              <a:t>Wikipedia - History of Microsoft Windows 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800" dirty="0">
                <a:latin typeface="Cambria" pitchFamily="18" charset="0"/>
                <a:ea typeface="新細明體" charset="-120"/>
                <a:hlinkClick r:id="rId6"/>
              </a:rPr>
              <a:t>http://en.wikipedia.org/wiki/History_of_Microsoft_Windows</a:t>
            </a:r>
            <a:endParaRPr lang="en-US" altLang="zh-TW" sz="18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 smtClean="0">
                <a:latin typeface="Cambria" pitchFamily="18" charset="0"/>
                <a:ea typeface="新細明體" charset="-120"/>
              </a:rPr>
              <a:t>[5] </a:t>
            </a:r>
            <a:r>
              <a:rPr lang="en-US" altLang="zh-TW" sz="2000" dirty="0">
                <a:latin typeface="Cambria" pitchFamily="18" charset="0"/>
                <a:ea typeface="新細明體" charset="-120"/>
              </a:rPr>
              <a:t>Wikipedia - Linux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800" dirty="0">
                <a:latin typeface="Cambria" pitchFamily="18" charset="0"/>
                <a:ea typeface="新細明體" charset="-120"/>
                <a:hlinkClick r:id="rId7"/>
              </a:rPr>
              <a:t>http://en.wikipedia.org/wiki/Linux</a:t>
            </a:r>
            <a:endParaRPr lang="en-US" altLang="zh-TW" sz="1800" dirty="0">
              <a:latin typeface="Cambria" pitchFamily="18" charset="0"/>
              <a:ea typeface="新細明體" charset="-120"/>
            </a:endParaRP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000" dirty="0" smtClean="0">
                <a:latin typeface="Cambria" pitchFamily="18" charset="0"/>
                <a:ea typeface="新細明體" charset="-120"/>
              </a:rPr>
              <a:t>[6] </a:t>
            </a:r>
            <a:r>
              <a:rPr lang="en-US" altLang="zh-TW" sz="2000" dirty="0">
                <a:latin typeface="Cambria" pitchFamily="18" charset="0"/>
                <a:ea typeface="新細明體" charset="-120"/>
              </a:rPr>
              <a:t>Wikipedia - Spreadsheet</a:t>
            </a:r>
          </a:p>
          <a:p>
            <a:pPr marL="838200" lvl="1" indent="-381000" algn="just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TW" sz="1800" dirty="0">
                <a:latin typeface="Cambria" pitchFamily="18" charset="0"/>
                <a:ea typeface="新細明體" charset="-120"/>
                <a:hlinkClick r:id="rId8"/>
              </a:rPr>
              <a:t>http://</a:t>
            </a:r>
            <a:r>
              <a:rPr lang="en-US" altLang="zh-TW" sz="1800" dirty="0" smtClean="0">
                <a:latin typeface="Cambria" pitchFamily="18" charset="0"/>
                <a:ea typeface="新細明體" charset="-120"/>
                <a:hlinkClick r:id="rId8"/>
              </a:rPr>
              <a:t>en.wikipedia.org/wiki/Spreadsheet</a:t>
            </a:r>
            <a:endParaRPr lang="en-US" altLang="zh-TW" sz="1800" dirty="0">
              <a:latin typeface="Cambria" pitchFamily="18" charset="0"/>
              <a:ea typeface="新細明體" charset="-12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94A7BD-76F6-4453-AE5F-5F4D19F852CE}" type="slidenum">
              <a:rPr lang="zh-TW" altLang="en-US"/>
              <a:pPr>
                <a:defRPr/>
              </a:pPr>
              <a:t>52</a:t>
            </a:fld>
            <a:r>
              <a:rPr lang="en-US" altLang="zh-TW"/>
              <a:t>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1650"/>
            <a:ext cx="7772400" cy="4178300"/>
          </a:xfrm>
          <a:noFill/>
        </p:spPr>
        <p:txBody>
          <a:bodyPr/>
          <a:lstStyle/>
          <a:p>
            <a:pPr eaLnBrk="1" hangingPunct="1"/>
            <a:r>
              <a:rPr lang="en-US" altLang="zh-TW" sz="1800" i="1" dirty="0" smtClean="0">
                <a:solidFill>
                  <a:srgbClr val="660099"/>
                </a:solidFill>
                <a:ea typeface="新細明體" charset="-120"/>
              </a:rPr>
              <a:t>Lec05-Q1: </a:t>
            </a:r>
            <a:r>
              <a:rPr lang="en-US" altLang="zh-TW" dirty="0" smtClean="0">
                <a:ea typeface="新細明體" charset="-120"/>
              </a:rPr>
              <a:t>explain why Windows can support PnP, i.e., the addition of a new device without requiring reconfiguration or manual installation of device drivers?</a:t>
            </a:r>
          </a:p>
          <a:p>
            <a:pPr eaLnBrk="1" hangingPunct="1"/>
            <a:endParaRPr lang="en-US" altLang="zh-TW" sz="1000" dirty="0" smtClean="0">
              <a:ea typeface="新細明體" charset="-120"/>
            </a:endParaRPr>
          </a:p>
          <a:p>
            <a:pPr eaLnBrk="1" hangingPunct="1"/>
            <a:r>
              <a:rPr lang="en-US" altLang="zh-TW" sz="1800" i="1" dirty="0" smtClean="0">
                <a:solidFill>
                  <a:srgbClr val="660099"/>
                </a:solidFill>
                <a:ea typeface="新細明體" charset="-120"/>
              </a:rPr>
              <a:t>Lec05-Q2:  </a:t>
            </a:r>
            <a:r>
              <a:rPr lang="en-US" altLang="zh-TW" dirty="0" smtClean="0">
                <a:ea typeface="新細明體" charset="-120"/>
              </a:rPr>
              <a:t>depending on the file system and disk volume, a cluster ranges in size from one sector to several sectors.  State how using large-sized clusters would affect disk utilization ratio and the system performance, comparing to using small-sized clusters. </a:t>
            </a:r>
          </a:p>
          <a:p>
            <a:pPr eaLnBrk="1" hangingPunct="1"/>
            <a:endParaRPr lang="en-US" altLang="zh-TW" sz="1000" dirty="0" smtClean="0">
              <a:solidFill>
                <a:srgbClr val="FF0000"/>
              </a:solidFill>
              <a:ea typeface="新細明體" charset="-120"/>
            </a:endParaRPr>
          </a:p>
          <a:p>
            <a:pPr eaLnBrk="1" hangingPunct="1"/>
            <a:r>
              <a:rPr lang="en-US" altLang="zh-TW" sz="1800" i="1" dirty="0" smtClean="0">
                <a:solidFill>
                  <a:srgbClr val="660099"/>
                </a:solidFill>
                <a:ea typeface="新細明體" charset="-120"/>
              </a:rPr>
              <a:t>Lec05-Q3: </a:t>
            </a:r>
            <a:r>
              <a:rPr lang="en-US" altLang="zh-TW" dirty="0" smtClean="0">
                <a:ea typeface="新細明體" charset="-120"/>
              </a:rPr>
              <a:t>make a list of 6 file extensions you find in a computer that you use most often.  Explain each of the extensions are for what type of files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E.g., .exe - for executable files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  <a:ln>
            <a:solidFill>
              <a:srgbClr val="FFFF99"/>
            </a:solidFill>
          </a:ln>
        </p:spPr>
        <p:txBody>
          <a:bodyPr/>
          <a:lstStyle/>
          <a:p>
            <a:pPr algn="l" eaLnBrk="1" hangingPunct="1"/>
            <a:r>
              <a:rPr lang="en-US" altLang="zh-TW" smtClean="0">
                <a:ea typeface="新細明體" charset="-120"/>
              </a:rPr>
              <a:t>For you to explore after class</a:t>
            </a:r>
          </a:p>
        </p:txBody>
      </p:sp>
      <p:pic>
        <p:nvPicPr>
          <p:cNvPr id="5126" name="Picture 6" descr="lightbol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76250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Lec05 </a:t>
            </a:r>
            <a:br>
              <a:rPr lang="en-US" altLang="zh-TW" smtClean="0">
                <a:ea typeface="新細明體" charset="-120"/>
              </a:rPr>
            </a:br>
            <a:r>
              <a:rPr lang="en-US" altLang="zh-TW" smtClean="0">
                <a:ea typeface="新細明體" charset="-120"/>
              </a:rPr>
              <a:t>Software - Operating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8AF0A-5F9A-4B9C-B930-B4BD1B28D730}" type="slidenum">
              <a:rPr lang="zh-TW" altLang="en-US"/>
              <a:pPr>
                <a:defRPr/>
              </a:pPr>
              <a:t>7</a:t>
            </a:fld>
            <a:r>
              <a:rPr lang="en-US" altLang="zh-TW"/>
              <a:t> </a:t>
            </a:r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Operating System</a:t>
            </a:r>
          </a:p>
        </p:txBody>
      </p:sp>
      <p:sp>
        <p:nvSpPr>
          <p:cNvPr id="819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681537"/>
          </a:xfrm>
        </p:spPr>
        <p:txBody>
          <a:bodyPr/>
          <a:lstStyle/>
          <a:p>
            <a:pPr eaLnBrk="1" hangingPunct="1"/>
            <a:r>
              <a:rPr lang="en-US" altLang="zh-TW" sz="2200" i="1" dirty="0" smtClean="0">
                <a:solidFill>
                  <a:schemeClr val="accent2"/>
                </a:solidFill>
                <a:ea typeface="新細明體" charset="-120"/>
              </a:rPr>
              <a:t>Operating system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OS acts as the </a:t>
            </a:r>
            <a:r>
              <a:rPr lang="en-US" altLang="zh-CN" u="sng" dirty="0" smtClean="0">
                <a:ea typeface="宋体" pitchFamily="2" charset="-122"/>
              </a:rPr>
              <a:t>master controller</a:t>
            </a:r>
            <a:r>
              <a:rPr lang="en-US" altLang="zh-CN" dirty="0" smtClean="0">
                <a:ea typeface="宋体" pitchFamily="2" charset="-122"/>
              </a:rPr>
              <a:t> for </a:t>
            </a:r>
            <a:r>
              <a:rPr lang="en-US" altLang="zh-CN" u="sng" dirty="0" smtClean="0">
                <a:ea typeface="宋体" pitchFamily="2" charset="-122"/>
              </a:rPr>
              <a:t>all activities</a:t>
            </a:r>
            <a:r>
              <a:rPr lang="en-US" altLang="zh-CN" dirty="0" smtClean="0">
                <a:ea typeface="宋体" pitchFamily="2" charset="-122"/>
              </a:rPr>
              <a:t> that take place within a computer system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Hardware + OS sometimes called </a:t>
            </a:r>
            <a:r>
              <a:rPr lang="en-US" altLang="zh-TW" i="1" dirty="0" smtClean="0">
                <a:solidFill>
                  <a:srgbClr val="FF0066"/>
                </a:solidFill>
                <a:ea typeface="新細明體" charset="-120"/>
              </a:rPr>
              <a:t>platform</a:t>
            </a:r>
            <a:r>
              <a:rPr lang="en-US" altLang="zh-TW" dirty="0" smtClean="0">
                <a:ea typeface="新細明體" charset="-120"/>
              </a:rPr>
              <a:t>, providing the infrastructure for application software</a:t>
            </a:r>
          </a:p>
        </p:txBody>
      </p:sp>
      <p:sp>
        <p:nvSpPr>
          <p:cNvPr id="8199" name="Text Box 36"/>
          <p:cNvSpPr txBox="1">
            <a:spLocks noChangeArrowheads="1"/>
          </p:cNvSpPr>
          <p:nvPr/>
        </p:nvSpPr>
        <p:spPr bwMode="auto">
          <a:xfrm>
            <a:off x="323850" y="3933825"/>
            <a:ext cx="1763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600" dirty="0">
                <a:latin typeface="Cambria" pitchFamily="18" charset="0"/>
                <a:ea typeface="新細明體" charset="-120"/>
              </a:rPr>
              <a:t>OS acts as an interface between the hardware and the application software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819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068638"/>
            <a:ext cx="58594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60" cy="1143000"/>
          </a:xfrm>
        </p:spPr>
        <p:txBody>
          <a:bodyPr/>
          <a:lstStyle/>
          <a:p>
            <a:r>
              <a:rPr lang="en-US" dirty="0" smtClean="0"/>
              <a:t>Which </a:t>
            </a:r>
            <a:r>
              <a:rPr lang="en-US" dirty="0" smtClean="0"/>
              <a:t>following </a:t>
            </a:r>
            <a:r>
              <a:rPr lang="en-US" dirty="0" smtClean="0"/>
              <a:t>lines use OS functions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Scan and show the factors of </a:t>
            </a: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smtClean="0"/>
              <a:t>       function </a:t>
            </a:r>
            <a:r>
              <a:rPr lang="en-US" dirty="0" err="1"/>
              <a:t>computeResults</a:t>
            </a:r>
            <a:r>
              <a:rPr lang="en-US" dirty="0" smtClean="0"/>
              <a:t>() {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 x=Number(</a:t>
            </a:r>
            <a:r>
              <a:rPr lang="en-US" dirty="0" err="1">
                <a:solidFill>
                  <a:srgbClr val="FF0000"/>
                </a:solidFill>
              </a:rPr>
              <a:t>document.getElementById</a:t>
            </a:r>
            <a:r>
              <a:rPr lang="en-US" dirty="0">
                <a:solidFill>
                  <a:srgbClr val="FF0000"/>
                </a:solidFill>
              </a:rPr>
              <a:t>("x").value);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var</a:t>
            </a:r>
            <a:r>
              <a:rPr lang="en-US" dirty="0"/>
              <a:t> h</a:t>
            </a:r>
            <a:r>
              <a:rPr lang="en-US" dirty="0" smtClean="0"/>
              <a:t>="";       </a:t>
            </a:r>
            <a:r>
              <a:rPr lang="en-US" dirty="0" err="1"/>
              <a:t>var</a:t>
            </a:r>
            <a:r>
              <a:rPr lang="en-US" dirty="0"/>
              <a:t> count=0</a:t>
            </a:r>
            <a:r>
              <a:rPr lang="en-US" dirty="0" smtClean="0"/>
              <a:t>;         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=1;i&lt;=</a:t>
            </a:r>
            <a:r>
              <a:rPr lang="en-US" dirty="0" err="1"/>
              <a:t>x;i</a:t>
            </a:r>
            <a:r>
              <a:rPr lang="en-US" dirty="0"/>
              <a:t>++)  </a:t>
            </a:r>
            <a:r>
              <a:rPr lang="en-US" dirty="0" smtClean="0"/>
              <a:t>{//</a:t>
            </a:r>
            <a:r>
              <a:rPr lang="en-US" dirty="0"/>
              <a:t>check through 1, 2, 3, 4, .. x for </a:t>
            </a:r>
            <a:r>
              <a:rPr lang="en-US" dirty="0" smtClean="0"/>
              <a:t>factors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if </a:t>
            </a:r>
            <a:r>
              <a:rPr lang="en-US" dirty="0"/>
              <a:t>(</a:t>
            </a:r>
            <a:r>
              <a:rPr lang="en-US" dirty="0" err="1"/>
              <a:t>x%i</a:t>
            </a:r>
            <a:r>
              <a:rPr lang="en-US" dirty="0"/>
              <a:t>==0)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smtClean="0"/>
              <a:t>  h=</a:t>
            </a:r>
            <a:r>
              <a:rPr lang="en-US" dirty="0" err="1" smtClean="0"/>
              <a:t>h+i</a:t>
            </a:r>
            <a:r>
              <a:rPr lang="en-US" dirty="0"/>
              <a:t>+" </a:t>
            </a:r>
            <a:r>
              <a:rPr lang="en-US" dirty="0" smtClean="0"/>
              <a:t>";      </a:t>
            </a:r>
            <a:r>
              <a:rPr lang="en-US" dirty="0"/>
              <a:t>count</a:t>
            </a:r>
            <a:r>
              <a:rPr lang="en-US" dirty="0" smtClean="0"/>
              <a:t>++; 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smtClean="0"/>
              <a:t>   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smtClean="0"/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document.getElementById</a:t>
            </a:r>
            <a:r>
              <a:rPr lang="en-US" dirty="0">
                <a:solidFill>
                  <a:srgbClr val="FF0000"/>
                </a:solidFill>
              </a:rPr>
              <a:t>("</a:t>
            </a:r>
            <a:r>
              <a:rPr lang="en-US" dirty="0" err="1">
                <a:solidFill>
                  <a:srgbClr val="FF0000"/>
                </a:solidFill>
              </a:rPr>
              <a:t>factor_list</a:t>
            </a:r>
            <a:r>
              <a:rPr lang="en-US" dirty="0">
                <a:solidFill>
                  <a:srgbClr val="FF0000"/>
                </a:solidFill>
              </a:rPr>
              <a:t>").</a:t>
            </a:r>
            <a:r>
              <a:rPr lang="en-US" dirty="0" err="1">
                <a:solidFill>
                  <a:srgbClr val="FF0000"/>
                </a:solidFill>
              </a:rPr>
              <a:t>innerHTML</a:t>
            </a:r>
            <a:r>
              <a:rPr lang="en-US" dirty="0">
                <a:solidFill>
                  <a:srgbClr val="FF0000"/>
                </a:solidFill>
              </a:rPr>
              <a:t>=h;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err="1" smtClean="0">
                <a:solidFill>
                  <a:srgbClr val="FF0000"/>
                </a:solidFill>
              </a:rPr>
              <a:t>document.getElementById</a:t>
            </a:r>
            <a:r>
              <a:rPr lang="en-US" dirty="0">
                <a:solidFill>
                  <a:srgbClr val="FF0000"/>
                </a:solidFill>
              </a:rPr>
              <a:t>("</a:t>
            </a:r>
            <a:r>
              <a:rPr lang="en-US" dirty="0" err="1">
                <a:solidFill>
                  <a:srgbClr val="FF0000"/>
                </a:solidFill>
              </a:rPr>
              <a:t>factor_count</a:t>
            </a:r>
            <a:r>
              <a:rPr lang="en-US" dirty="0">
                <a:solidFill>
                  <a:srgbClr val="FF0000"/>
                </a:solidFill>
              </a:rPr>
              <a:t>").</a:t>
            </a:r>
            <a:r>
              <a:rPr lang="en-US" dirty="0" err="1">
                <a:solidFill>
                  <a:srgbClr val="FF0000"/>
                </a:solidFill>
              </a:rPr>
              <a:t>innerHTML</a:t>
            </a:r>
            <a:r>
              <a:rPr lang="en-US" dirty="0">
                <a:solidFill>
                  <a:srgbClr val="FF0000"/>
                </a:solidFill>
              </a:rPr>
              <a:t>=count;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   </a:t>
            </a:r>
            <a:r>
              <a:rPr lang="en-US" altLang="zh-TW" smtClean="0">
                <a:solidFill>
                  <a:srgbClr val="FF0066"/>
                </a:solidFill>
              </a:rPr>
              <a:t>Jean Wang / CS1102 –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FDCA1-AF32-4E26-A79C-94B6711801E7}" type="slidenum">
              <a:rPr lang="zh-TW" altLang="en-US" smtClean="0"/>
              <a:pPr>
                <a:defRPr/>
              </a:pPr>
              <a:t>8</a:t>
            </a:fld>
            <a:r>
              <a:rPr lang="en-US" altLang="zh-TW" smtClean="0"/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43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61A1E6-8A97-4796-A21C-3547B21B0FD7}" type="slidenum">
              <a:rPr lang="zh-TW" altLang="en-US"/>
              <a:pPr>
                <a:defRPr/>
              </a:pPr>
              <a:t>9</a:t>
            </a:fld>
            <a:r>
              <a:rPr lang="en-US" altLang="zh-TW"/>
              <a:t>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OS Functions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Process management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Manages tasks that CPU works on 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Memory management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Memory allocation /claim back for tasks, virtual memory management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File system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How to store and retrieve files on disk</a:t>
            </a:r>
            <a:endParaRPr lang="en-US" altLang="zh-TW" dirty="0">
              <a:ea typeface="新細明體" charset="-120"/>
            </a:endParaRP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Device management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allows application software communicate with peripheral hardware component</a:t>
            </a:r>
          </a:p>
          <a:p>
            <a:pPr eaLnBrk="1" hangingPunct="1"/>
            <a:r>
              <a:rPr lang="en-US" altLang="zh-TW" sz="2200" dirty="0" smtClean="0">
                <a:ea typeface="新細明體" charset="-120"/>
              </a:rPr>
              <a:t>Application interface (user-interface and APIs)</a:t>
            </a:r>
          </a:p>
          <a:p>
            <a:pPr lvl="1" eaLnBrk="1" hangingPunct="1"/>
            <a:r>
              <a:rPr lang="en-US" altLang="zh-TW" dirty="0" smtClean="0">
                <a:ea typeface="新細明體" charset="-120"/>
              </a:rPr>
              <a:t>provides a interface for software applications to access the OS functions, such as file access, I/O, etc.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9816" y="6248400"/>
            <a:ext cx="287808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CS1102 - Lec05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66"/>
      </a:dk1>
      <a:lt1>
        <a:srgbClr val="FFFFFF"/>
      </a:lt1>
      <a:dk2>
        <a:srgbClr val="FF0066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56"/>
      </a:accent4>
      <a:accent5>
        <a:srgbClr val="FFE2B8"/>
      </a:accent5>
      <a:accent6>
        <a:srgbClr val="0000E7"/>
      </a:accent6>
      <a:hlink>
        <a:srgbClr val="0000FF"/>
      </a:hlink>
      <a:folHlink>
        <a:srgbClr val="4D4D4D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2A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FF0066"/>
        </a:dk2>
        <a:lt2>
          <a:srgbClr val="F8F8F8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FF0066"/>
        </a:dk2>
        <a:lt2>
          <a:srgbClr val="777777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10884</TotalTime>
  <Words>4644</Words>
  <Application>Microsoft Office PowerPoint</Application>
  <PresentationFormat>On-screen Show (4:3)</PresentationFormat>
  <Paragraphs>654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CS1102 Lec05 - Software</vt:lpstr>
      <vt:lpstr>Objectives</vt:lpstr>
      <vt:lpstr>Software</vt:lpstr>
      <vt:lpstr>Running Software</vt:lpstr>
      <vt:lpstr>Types of Software</vt:lpstr>
      <vt:lpstr>Lec05  Software - Operating System</vt:lpstr>
      <vt:lpstr>Operating System</vt:lpstr>
      <vt:lpstr>Which following lines use OS functions ?</vt:lpstr>
      <vt:lpstr>OS Functions</vt:lpstr>
      <vt:lpstr>Operating System Functions</vt:lpstr>
      <vt:lpstr>Process Management</vt:lpstr>
      <vt:lpstr>Process Management (II)</vt:lpstr>
      <vt:lpstr>Process Management (III)</vt:lpstr>
      <vt:lpstr>Memory Management</vt:lpstr>
      <vt:lpstr>Virtual Memory</vt:lpstr>
      <vt:lpstr>Files and Directories</vt:lpstr>
      <vt:lpstr>File Extension</vt:lpstr>
      <vt:lpstr>File System</vt:lpstr>
      <vt:lpstr>Device Management</vt:lpstr>
      <vt:lpstr>Application Interface</vt:lpstr>
      <vt:lpstr>User Interface</vt:lpstr>
      <vt:lpstr>Elements of GUI</vt:lpstr>
      <vt:lpstr>Future: 3D GUI</vt:lpstr>
      <vt:lpstr>Types of Operating Systems</vt:lpstr>
      <vt:lpstr>Mac OS</vt:lpstr>
      <vt:lpstr>Unix and Linux</vt:lpstr>
      <vt:lpstr>Unix and Linux</vt:lpstr>
      <vt:lpstr>Embedded Operating Systems</vt:lpstr>
      <vt:lpstr>Lec05  System Software -    Utilities</vt:lpstr>
      <vt:lpstr>Utility Programs to Enhancing an OS</vt:lpstr>
      <vt:lpstr>Lec05  Software -   Application Software</vt:lpstr>
      <vt:lpstr>Application Software</vt:lpstr>
      <vt:lpstr>Business Software</vt:lpstr>
      <vt:lpstr>Business Software - Spreadsheet</vt:lpstr>
      <vt:lpstr>Spreadsheet Software (cont'd)</vt:lpstr>
      <vt:lpstr>Business Software - Database</vt:lpstr>
      <vt:lpstr>Database Software (cont'd)</vt:lpstr>
      <vt:lpstr>Other Business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Home, Personal, and Educational Use</vt:lpstr>
      <vt:lpstr>Application Software for Communications</vt:lpstr>
      <vt:lpstr>Desktop Applications vs. Web Apps  vs. Mobile Apps</vt:lpstr>
      <vt:lpstr>Software License</vt:lpstr>
      <vt:lpstr>Software License</vt:lpstr>
      <vt:lpstr>Lesson Summary</vt:lpstr>
      <vt:lpstr>Lesson Summary (continued)</vt:lpstr>
      <vt:lpstr>Reference</vt:lpstr>
      <vt:lpstr>For you to explore after class</vt:lpstr>
    </vt:vector>
  </TitlesOfParts>
  <Company>Honeywell Industrial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CS1102 Lecture Slides</dc:title>
  <dc:creator>JeanWang</dc:creator>
  <cp:lastModifiedBy>Prof. JIA Xiaohua</cp:lastModifiedBy>
  <cp:revision>7488</cp:revision>
  <cp:lastPrinted>2013-10-20T09:47:49Z</cp:lastPrinted>
  <dcterms:created xsi:type="dcterms:W3CDTF">2001-04-08T17:27:26Z</dcterms:created>
  <dcterms:modified xsi:type="dcterms:W3CDTF">2014-02-28T01:31:05Z</dcterms:modified>
</cp:coreProperties>
</file>