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369" r:id="rId4"/>
    <p:sldId id="358" r:id="rId5"/>
    <p:sldId id="324" r:id="rId6"/>
    <p:sldId id="366" r:id="rId7"/>
    <p:sldId id="285" r:id="rId8"/>
    <p:sldId id="342" r:id="rId9"/>
    <p:sldId id="359" r:id="rId10"/>
    <p:sldId id="371" r:id="rId11"/>
    <p:sldId id="287" r:id="rId12"/>
    <p:sldId id="328" r:id="rId13"/>
    <p:sldId id="343" r:id="rId14"/>
    <p:sldId id="288" r:id="rId15"/>
    <p:sldId id="346" r:id="rId16"/>
    <p:sldId id="360" r:id="rId17"/>
    <p:sldId id="293" r:id="rId18"/>
    <p:sldId id="344" r:id="rId19"/>
    <p:sldId id="361" r:id="rId20"/>
    <p:sldId id="345" r:id="rId21"/>
    <p:sldId id="294" r:id="rId22"/>
    <p:sldId id="329" r:id="rId23"/>
    <p:sldId id="362" r:id="rId24"/>
    <p:sldId id="331" r:id="rId25"/>
    <p:sldId id="332" r:id="rId26"/>
    <p:sldId id="333" r:id="rId27"/>
    <p:sldId id="356" r:id="rId28"/>
    <p:sldId id="300" r:id="rId29"/>
    <p:sldId id="301" r:id="rId30"/>
    <p:sldId id="337" r:id="rId31"/>
    <p:sldId id="304" r:id="rId32"/>
    <p:sldId id="368" r:id="rId33"/>
    <p:sldId id="365" r:id="rId34"/>
    <p:sldId id="315" r:id="rId35"/>
    <p:sldId id="349" r:id="rId36"/>
    <p:sldId id="372" r:id="rId37"/>
    <p:sldId id="373" r:id="rId38"/>
    <p:sldId id="374" r:id="rId39"/>
    <p:sldId id="321" r:id="rId40"/>
    <p:sldId id="322" r:id="rId41"/>
    <p:sldId id="283" r:id="rId42"/>
    <p:sldId id="370" r:id="rId4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CC"/>
    <a:srgbClr val="000066"/>
    <a:srgbClr val="FFFF99"/>
    <a:srgbClr val="FF3300"/>
    <a:srgbClr val="CCFFFF"/>
    <a:srgbClr val="660099"/>
    <a:srgbClr val="80008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5203" autoAdjust="0"/>
  </p:normalViewPr>
  <p:slideViewPr>
    <p:cSldViewPr>
      <p:cViewPr>
        <p:scale>
          <a:sx n="75" d="100"/>
          <a:sy n="75" d="100"/>
        </p:scale>
        <p:origin x="-70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256" y="1243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0" tIns="44110" rIns="88220" bIns="44110" numCol="1" anchor="t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0" tIns="44110" rIns="88220" bIns="44110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0" tIns="44110" rIns="88220" bIns="44110" numCol="1" anchor="b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6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0" tIns="44110" rIns="88220" bIns="44110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pPr>
              <a:defRPr/>
            </a:pPr>
            <a:fld id="{6A348732-39F8-4144-B31B-88ED23B6558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319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6" tIns="46558" rIns="93116" bIns="46558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6" tIns="46558" rIns="93116" bIns="4655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0087"/>
            <a:ext cx="5678824" cy="460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6" tIns="46558" rIns="93116" bIns="465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6" tIns="46558" rIns="93116" bIns="46558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6" tIns="46558" rIns="93116" bIns="4655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pPr>
              <a:defRPr/>
            </a:pPr>
            <a:fld id="{3757D63C-DCED-4F4E-B1C4-3FCFF64F4F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5850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5A39F-D25E-4C4D-B2DE-08D4871BF761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Finish</a:t>
            </a:r>
            <a:r>
              <a:rPr lang="en-US" altLang="zh-TW" baseline="0" dirty="0" smtClean="0"/>
              <a:t> all slides + storage part left by last week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F4583-3744-40CA-AB59-7E1C51FA8F24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0" dirty="0" smtClean="0"/>
              <a:t>Each key has a code (</a:t>
            </a:r>
            <a:r>
              <a:rPr lang="en-US" b="0" dirty="0" err="1" smtClean="0"/>
              <a:t>keycode</a:t>
            </a:r>
            <a:r>
              <a:rPr lang="en-US" b="0" dirty="0" smtClean="0"/>
              <a:t>, NOT ASCII</a:t>
            </a:r>
            <a:r>
              <a:rPr lang="en-US" b="0" baseline="0" dirty="0" smtClean="0"/>
              <a:t> code yet)</a:t>
            </a:r>
          </a:p>
          <a:p>
            <a:pPr eaLnBrk="1" hangingPunct="1"/>
            <a:r>
              <a:rPr lang="en-US" b="0" baseline="0" dirty="0" smtClean="0"/>
              <a:t>When you press a key, device generates a h/w interrupt signal. OS interrupt handler will be called to process this interrupt. The interrupt handler get the key-code from the certain register, interpret it…</a:t>
            </a:r>
            <a:endParaRPr lang="en-US"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428B-57E7-4DC6-92B8-98AB71A3FDEB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Mouse interrupt: always report the mouse position. Each icon on screen has a location.</a:t>
            </a:r>
          </a:p>
          <a:p>
            <a:r>
              <a:rPr lang="en-US" dirty="0" smtClean="0"/>
              <a:t>Other devices are similar to mouse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64F05-32E1-4F33-887B-3C7E32F4C3F5}" type="slidenum">
              <a:rPr lang="zh-TW" altLang="en-US" smtClean="0"/>
              <a:pPr/>
              <a:t>12</a:t>
            </a:fld>
            <a:endParaRPr lang="en-US" altLang="zh-TW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DFD3F-CFA5-4208-A351-EC632358E6CF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Touch screen:</a:t>
            </a:r>
            <a:r>
              <a:rPr lang="en-US" baseline="0" dirty="0" smtClean="0"/>
              <a:t> the screen is a sensing board: it can response to </a:t>
            </a:r>
            <a:r>
              <a:rPr lang="en-US" baseline="0" dirty="0" err="1" smtClean="0"/>
              <a:t>ur</a:t>
            </a:r>
            <a:r>
              <a:rPr lang="en-US" baseline="0" dirty="0" smtClean="0"/>
              <a:t> touch and touch location. It’s a both Input and output device!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F3816-47CD-4E99-BFC6-86E00BE4D0C6}" type="slidenum">
              <a:rPr lang="zh-TW" altLang="en-US" smtClean="0"/>
              <a:pPr/>
              <a:t>14</a:t>
            </a:fld>
            <a:endParaRPr lang="en-US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5A257-F577-440E-9917-100BC689E9B6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camera needs a fast CPU, particularly 16 shots / second:</a:t>
            </a:r>
            <a:r>
              <a:rPr lang="en-US" baseline="0" dirty="0" smtClean="0"/>
              <a:t> to convert signal to digit and save it.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1FD37-FB9E-4696-920E-7A7DDE20F1B9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  <p:sp>
        <p:nvSpPr>
          <p:cNvPr id="65540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JPEG: 24bits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BD315-324B-4F6D-A490-7C6155501556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Speech recognition…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865D7-DEC9-412C-A299-2A730A90929E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79E79-1EA2-4FF8-AA7E-F73CD338823B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  <p:sp>
        <p:nvSpPr>
          <p:cNvPr id="68612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devices that computer can sense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D56D9-BEBF-49E0-BA5C-894590285A0E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EBFC2-62B2-4841-BFAF-425F13AC2886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78176-5E2E-428D-86B5-7BF2964A3F08}" type="slidenum">
              <a:rPr lang="zh-TW" altLang="en-US" smtClean="0"/>
              <a:pPr/>
              <a:t>21</a:t>
            </a:fld>
            <a:endParaRPr lang="en-US" altLang="zh-TW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OCR: similar</a:t>
            </a:r>
            <a:r>
              <a:rPr lang="en-US" baseline="0" dirty="0" smtClean="0"/>
              <a:t> to bar code reader / mag stripe card reader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264E8-62CC-42C9-8D53-31EF68BE9608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of</a:t>
            </a:r>
            <a:r>
              <a:rPr lang="en-US" baseline="0" dirty="0" smtClean="0"/>
              <a:t> Things: use RFID to identify physical things. </a:t>
            </a:r>
            <a:r>
              <a:rPr lang="en-US" dirty="0" smtClean="0"/>
              <a:t>RFID is very useful for item tracking:</a:t>
            </a:r>
            <a:r>
              <a:rPr lang="en-US" baseline="0" dirty="0" smtClean="0"/>
              <a:t> UPS parcel tracking &amp; delivery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CD948-136D-4756-B424-5D6304E522F0}" type="slidenum">
              <a:rPr lang="zh-TW" altLang="en-US" smtClean="0"/>
              <a:pPr/>
              <a:t>23</a:t>
            </a:fld>
            <a:endParaRPr lang="en-US" altLang="zh-TW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FADEF-DCD3-49B6-833B-CAE22FF6F090}" type="slidenum">
              <a:rPr lang="zh-TW" altLang="en-US" smtClean="0"/>
              <a:pPr/>
              <a:t>24</a:t>
            </a:fld>
            <a:endParaRPr lang="en-US" altLang="zh-TW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F25CC-FDAE-43DF-AF75-AEE53D6C5648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Screen: standard output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69F44-267C-4D55-9129-3A97F09A57FC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Dot pitch is the distance between the pixels on the display. The size of the display equals the number of pixels times the dot pitch.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D3B4C-5400-449C-9B9B-12A5F526E627}" type="slidenum">
              <a:rPr lang="zh-TW" altLang="en-US" smtClean="0"/>
              <a:pPr/>
              <a:t>27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old days PC, no graphics card. The display is very slow:</a:t>
            </a:r>
            <a:r>
              <a:rPr lang="en-US" baseline="0" dirty="0" smtClean="0"/>
              <a:t> it all relies on the CPU to process.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3CD20-A94D-4A5C-BB54-E8F717C58223}" type="slidenum">
              <a:rPr lang="zh-TW" altLang="en-US" smtClean="0"/>
              <a:pPr/>
              <a:t>28</a:t>
            </a:fld>
            <a:endParaRPr lang="en-US" altLang="zh-TW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printer: old, slow. 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CDFAB-60EE-4ADC-9C19-5130D5869246}" type="slidenum">
              <a:rPr lang="zh-TW" altLang="en-US" smtClean="0"/>
              <a:pPr/>
              <a:t>29</a:t>
            </a:fld>
            <a:endParaRPr lang="en-US" altLang="zh-TW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CD948-136D-4756-B424-5D6304E522F0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I/O</a:t>
            </a:r>
            <a:r>
              <a:rPr lang="en-US" altLang="zh-TW" baseline="0" dirty="0" smtClean="0"/>
              <a:t> are peripheral devices, NOT in the box of system unit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60E71-D1CE-4015-96E0-10B5D827C8BD}" type="slidenum">
              <a:rPr lang="zh-TW" altLang="en-US" smtClean="0"/>
              <a:pPr/>
              <a:t>30</a:t>
            </a:fld>
            <a:endParaRPr lang="en-US" altLang="zh-TW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CMYK</a:t>
            </a:r>
            <a:r>
              <a:rPr lang="en-US" sz="1200" dirty="0" smtClean="0"/>
              <a:t> ink: four color mode printing. It uses 4</a:t>
            </a:r>
            <a:r>
              <a:rPr lang="en-US" sz="1200" baseline="0" dirty="0" smtClean="0"/>
              <a:t> color inks: Cyan (</a:t>
            </a:r>
            <a:r>
              <a:rPr lang="en-US" sz="1200" baseline="0" dirty="0" err="1" smtClean="0"/>
              <a:t>sai</a:t>
            </a:r>
            <a:r>
              <a:rPr lang="en-US" sz="1200" baseline="0" dirty="0" smtClean="0"/>
              <a:t>-an), Magenta (</a:t>
            </a:r>
            <a:r>
              <a:rPr lang="en-US" sz="1200" baseline="0" dirty="0" err="1" smtClean="0"/>
              <a:t>mer-genta</a:t>
            </a:r>
            <a:r>
              <a:rPr lang="en-US" sz="1200" baseline="0" dirty="0" smtClean="0"/>
              <a:t>), Yellow and Key (black): CMYK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164F2-A0CA-4C85-B52C-80B17A8B0260}" type="slidenum">
              <a:rPr lang="zh-TW" altLang="en-US" smtClean="0"/>
              <a:pPr/>
              <a:t>31</a:t>
            </a:fld>
            <a:endParaRPr lang="en-US" altLang="zh-TW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to speech – reverse of speech recognition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7D63C-DCED-4F4E-B1C4-3FCFF64F4FC2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EF05E-467B-42BA-BC08-533F530D3A81}" type="slidenum">
              <a:rPr lang="zh-TW" altLang="en-US" smtClean="0"/>
              <a:pPr/>
              <a:t>33</a:t>
            </a:fld>
            <a:endParaRPr lang="en-US" altLang="zh-TW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4AD3D-EFFE-4953-99FA-0D0D87344248}" type="slidenum">
              <a:rPr lang="zh-TW" altLang="en-US" smtClean="0"/>
              <a:pPr/>
              <a:t>34</a:t>
            </a:fld>
            <a:endParaRPr lang="en-US" altLang="zh-TW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Ports: connect device to cards or motherboard.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CFEA4-CCBD-40C8-92D9-474DE98A0C24}" type="slidenum">
              <a:rPr lang="zh-TW" altLang="en-US" smtClean="0"/>
              <a:pPr/>
              <a:t>35</a:t>
            </a:fld>
            <a:endParaRPr lang="en-US" altLang="zh-TW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Legacy</a:t>
            </a:r>
            <a:r>
              <a:rPr lang="en-US" baseline="0" dirty="0" smtClean="0"/>
              <a:t> ports are rarely used nowadays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7AC72-1627-4D6F-A462-E895CF863748}" type="slidenum">
              <a:rPr lang="zh-TW" altLang="en-US" smtClean="0"/>
              <a:pPr/>
              <a:t>39</a:t>
            </a:fld>
            <a:endParaRPr lang="en-US" altLang="zh-TW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E5D97-B909-4F01-8A37-6EC211EB3D89}" type="slidenum">
              <a:rPr lang="zh-TW" altLang="en-US" smtClean="0"/>
              <a:pPr/>
              <a:t>40</a:t>
            </a:fld>
            <a:endParaRPr lang="en-US" altLang="zh-TW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420BA-5018-4E5A-967A-05B747618F00}" type="slidenum">
              <a:rPr lang="zh-TW" altLang="en-US" smtClean="0"/>
              <a:pPr/>
              <a:t>41</a:t>
            </a:fld>
            <a:endParaRPr lang="en-US" altLang="zh-TW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1F690-4FC3-4055-8877-57AA4408E7E7}" type="slidenum">
              <a:rPr lang="zh-TW" altLang="en-US" smtClean="0"/>
              <a:pPr/>
              <a:t>42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3F1B4-34C8-4B7D-8227-A0F18D1F33EF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FF39F-67AC-4FEE-8F51-E26C0D90B90A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</a:t>
            </a:r>
          </a:p>
          <a:p>
            <a:r>
              <a:rPr lang="en-US" dirty="0" smtClean="0"/>
              <a:t>Interaction between program and user (commands / response): ATM machine: commands &amp; user input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Pointing device - mouse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7D63C-DCED-4F4E-B1C4-3FCFF64F4FC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83FDF-DF41-4D5F-A1A7-5872DE05422A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Keyboard is the most primary input</a:t>
            </a:r>
            <a:r>
              <a:rPr lang="en-US" baseline="0" dirty="0" smtClean="0"/>
              <a:t> device. Many OS makes </a:t>
            </a:r>
            <a:r>
              <a:rPr lang="en-US" baseline="0" dirty="0" err="1" smtClean="0"/>
              <a:t>kbd</a:t>
            </a:r>
            <a:r>
              <a:rPr lang="en-US" baseline="0" dirty="0" smtClean="0"/>
              <a:t> standard input.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83D9D-71A4-42AB-828C-E33A9C653468}" type="slidenum">
              <a:rPr lang="zh-TW" altLang="en-US" smtClean="0"/>
              <a:pPr/>
              <a:t>8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4"/>
          <p:cNvSpPr>
            <a:spLocks noGrp="1"/>
          </p:cNvSpPr>
          <p:nvPr/>
        </p:nvSpPr>
        <p:spPr bwMode="auto">
          <a:xfrm>
            <a:off x="710239" y="4860087"/>
            <a:ext cx="5678824" cy="4604561"/>
          </a:xfrm>
          <a:prstGeom prst="rect">
            <a:avLst/>
          </a:prstGeom>
        </p:spPr>
        <p:txBody>
          <a:bodyPr lIns="93116" tIns="46558" rIns="93116" bIns="46558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Laser projection: new generation of </a:t>
            </a:r>
            <a:r>
              <a:rPr lang="en-US" dirty="0" err="1" smtClean="0"/>
              <a:t>iphone</a:t>
            </a:r>
            <a:r>
              <a:rPr lang="en-US" dirty="0" smtClean="0"/>
              <a:t> can</a:t>
            </a:r>
            <a:r>
              <a:rPr lang="en-US" baseline="0" dirty="0" smtClean="0"/>
              <a:t> generate projection keyboard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Kbd</a:t>
            </a:r>
            <a:r>
              <a:rPr lang="en-US" dirty="0" smtClean="0"/>
              <a:t> for mobile devices: small</a:t>
            </a:r>
            <a:r>
              <a:rPr lang="en-US" baseline="0" dirty="0" smtClean="0"/>
              <a:t> &amp; less keys, touch screen..</a:t>
            </a: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6480B-DE09-4E75-BB48-355F75BF6630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nfuse_8002_111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28289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248400" cy="4495800"/>
          </a:xfrm>
        </p:spPr>
        <p:txBody>
          <a:bodyPr/>
          <a:lstStyle>
            <a:lvl1pPr>
              <a:defRPr sz="4000">
                <a:latin typeface="Cambria" pitchFamily="18" charset="0"/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953000"/>
            <a:ext cx="6248400" cy="1219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660099"/>
                </a:solidFill>
                <a:latin typeface="Cambria" pitchFamily="18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0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zh-TW" altLang="en-US" smtClean="0"/>
              <a:t>CS1101</a:t>
            </a:r>
            <a:endParaRPr lang="en-US" altLang="zh-TW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mbria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CFE35470-F46D-4D2E-AC6F-343844D2B5A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CS1101 - Lec04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F59F2AB7-BC60-4E56-A1EE-60A6FF0C4616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60350"/>
            <a:ext cx="1943100" cy="5905500"/>
          </a:xfrm>
        </p:spPr>
        <p:txBody>
          <a:bodyPr vert="eaVert"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5676900" cy="5905500"/>
          </a:xfrm>
        </p:spPr>
        <p:txBody>
          <a:bodyPr vert="eaVert"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CS1101 - Lec04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8346331C-EA2B-48B3-AD37-8C183ACEFE46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806080" cy="457200"/>
          </a:xfrm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Jean Wang / CS1102 - Lec04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8E148AB0-242D-48C1-AF3B-B97C278DA0B6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mbr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CS1101 - Lec04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58E3463D-14D2-416A-9BD4-EF0738A4D407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681537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81537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CS1101 - Lec04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7B5AE863-D2B1-4560-A257-7F8270D9334E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mbria" pitchFamily="18" charset="0"/>
              </a:defRPr>
            </a:lvl1pPr>
            <a:lvl2pPr>
              <a:defRPr sz="2000">
                <a:latin typeface="Cambria" pitchFamily="18" charset="0"/>
              </a:defRPr>
            </a:lvl2pPr>
            <a:lvl3pPr>
              <a:defRPr sz="1800">
                <a:latin typeface="Cambria" pitchFamily="18" charset="0"/>
              </a:defRPr>
            </a:lvl3pPr>
            <a:lvl4pPr>
              <a:defRPr sz="1600">
                <a:latin typeface="Cambria" pitchFamily="18" charset="0"/>
              </a:defRPr>
            </a:lvl4pPr>
            <a:lvl5pPr>
              <a:defRPr sz="1600"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mbria" pitchFamily="18" charset="0"/>
              </a:defRPr>
            </a:lvl1pPr>
            <a:lvl2pPr>
              <a:defRPr sz="2000">
                <a:latin typeface="Cambria" pitchFamily="18" charset="0"/>
              </a:defRPr>
            </a:lvl2pPr>
            <a:lvl3pPr>
              <a:defRPr sz="1800">
                <a:latin typeface="Cambria" pitchFamily="18" charset="0"/>
              </a:defRPr>
            </a:lvl3pPr>
            <a:lvl4pPr>
              <a:defRPr sz="1600">
                <a:latin typeface="Cambria" pitchFamily="18" charset="0"/>
              </a:defRPr>
            </a:lvl4pPr>
            <a:lvl5pPr>
              <a:defRPr sz="1600"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CS1101 - Lec04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B23F2CA1-7BD7-4726-B601-071571D46805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   </a:t>
            </a:r>
            <a:r>
              <a:rPr lang="en-US" altLang="zh-TW">
                <a:solidFill>
                  <a:srgbClr val="FF0066"/>
                </a:solidFill>
              </a:rPr>
              <a:t>CS1101 - Lec04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8A82-8373-4C0C-9165-7F226DADD143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   </a:t>
            </a:r>
            <a:r>
              <a:rPr lang="en-US" altLang="zh-TW">
                <a:solidFill>
                  <a:srgbClr val="FF0066"/>
                </a:solidFill>
              </a:rPr>
              <a:t>CS1101 - Lec04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E02-091F-4A9F-BF5E-CBCEF1A1DE28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  <a:lvl2pPr>
              <a:defRPr sz="2800">
                <a:latin typeface="Cambria" pitchFamily="18" charset="0"/>
              </a:defRPr>
            </a:lvl2pPr>
            <a:lvl3pPr>
              <a:defRPr sz="2400">
                <a:latin typeface="Cambria" pitchFamily="18" charset="0"/>
              </a:defRPr>
            </a:lvl3pPr>
            <a:lvl4pPr>
              <a:defRPr sz="2000">
                <a:latin typeface="Cambria" pitchFamily="18" charset="0"/>
              </a:defRPr>
            </a:lvl4pPr>
            <a:lvl5pPr>
              <a:defRPr sz="2000">
                <a:latin typeface="Cambria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mbr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CS1101 - Lec04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7299DB4B-6204-4BEB-B5EC-786DA2D35F23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mbr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mbr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CS1101 - Lec04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9F49DD1B-F298-4AE5-90B3-C3D585E91EAA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  <a:endParaRPr lang="en-US" altLang="zh-TW" dirty="0" smtClean="0"/>
          </a:p>
          <a:p>
            <a:pPr lvl="0"/>
            <a:endParaRPr lang="en-US" altLang="zh-TW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4792" y="6248400"/>
            <a:ext cx="25530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660099"/>
                </a:solidFill>
                <a:latin typeface="Cambria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CS1101 - Lec04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pic>
        <p:nvPicPr>
          <p:cNvPr id="2054" name="Picture 13" descr="ulogo_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6237288"/>
            <a:ext cx="2889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0066"/>
                </a:solidFill>
                <a:latin typeface="Cambria" pitchFamily="18" charset="0"/>
                <a:ea typeface="新細明體" charset="-120"/>
              </a:defRPr>
            </a:lvl1pPr>
          </a:lstStyle>
          <a:p>
            <a:pPr>
              <a:defRPr/>
            </a:pPr>
            <a:fld id="{3F0C8956-CEFE-49CB-960B-502645EC957C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66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:"/>
        <a:tabLst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8"/>
        <a:tabLst/>
        <a:defRPr sz="2000">
          <a:solidFill>
            <a:schemeClr val="tx1"/>
          </a:solidFill>
          <a:latin typeface="+mn-lt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7"/>
        <a:tabLst/>
        <a:defRPr>
          <a:solidFill>
            <a:schemeClr val="tx1"/>
          </a:solidFill>
          <a:latin typeface="+mn-lt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þ"/>
        <a:tabLst/>
        <a:defRPr sz="1600">
          <a:solidFill>
            <a:schemeClr val="tx1"/>
          </a:solidFill>
          <a:latin typeface="+mn-lt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Ø"/>
        <a:tabLst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omputer.howstuffworks.com/inkjet-printer.htm" TargetMode="External"/><Relationship Id="rId3" Type="http://schemas.openxmlformats.org/officeDocument/2006/relationships/hyperlink" Target="http://computer.howstuffworks.com/mouse.htm" TargetMode="External"/><Relationship Id="rId7" Type="http://schemas.openxmlformats.org/officeDocument/2006/relationships/hyperlink" Target="http://computer.howstuffworks.com/laser-printer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mputer_display_standard" TargetMode="External"/><Relationship Id="rId5" Type="http://schemas.openxmlformats.org/officeDocument/2006/relationships/hyperlink" Target="http://computer.howstuffworks.com/scanner.htm" TargetMode="External"/><Relationship Id="rId4" Type="http://schemas.openxmlformats.org/officeDocument/2006/relationships/hyperlink" Target="http://computer.howstuffworks.com/sound-card.htm" TargetMode="External"/><Relationship Id="rId9" Type="http://schemas.openxmlformats.org/officeDocument/2006/relationships/hyperlink" Target="http://h71036.www7.hp.com/hho/cache/315100-0-0-225-121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248400" cy="37004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CS1102 Lec04b  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Hardware </a:t>
            </a:r>
            <a:r>
              <a:rPr lang="en-US" altLang="zh-TW" dirty="0" smtClean="0">
                <a:latin typeface="Times New Roman" pitchFamily="18" charset="0"/>
                <a:ea typeface="新細明體" charset="-120"/>
              </a:rPr>
              <a:t>–</a:t>
            </a:r>
            <a:r>
              <a:rPr lang="en-US" altLang="zh-TW" dirty="0" smtClean="0">
                <a:ea typeface="新細明體" charset="-120"/>
              </a:rPr>
              <a:t> Input, Output &amp; Ports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513287"/>
            <a:ext cx="6248400" cy="1724025"/>
          </a:xfrm>
        </p:spPr>
        <p:txBody>
          <a:bodyPr/>
          <a:lstStyle/>
          <a:p>
            <a:pPr algn="r" eaLnBrk="1" hangingPunct="1">
              <a:spcBef>
                <a:spcPct val="10000"/>
              </a:spcBef>
            </a:pPr>
            <a:r>
              <a:rPr lang="en-US" altLang="zh-TW" sz="2000" b="1" dirty="0" smtClean="0">
                <a:ea typeface="新細明體" charset="-120"/>
              </a:rPr>
              <a:t>Semester A, 2013-14</a:t>
            </a:r>
          </a:p>
          <a:p>
            <a:pPr algn="r" eaLnBrk="1" hangingPunct="1">
              <a:spcBef>
                <a:spcPct val="10000"/>
              </a:spcBef>
            </a:pPr>
            <a:r>
              <a:rPr lang="en-US" altLang="zh-TW" sz="2000" b="1" dirty="0" smtClean="0">
                <a:ea typeface="新細明體" charset="-120"/>
              </a:rPr>
              <a:t>Computer Science Department</a:t>
            </a:r>
          </a:p>
          <a:p>
            <a:pPr algn="r" eaLnBrk="1" hangingPunct="1">
              <a:spcBef>
                <a:spcPct val="10000"/>
              </a:spcBef>
            </a:pPr>
            <a:r>
              <a:rPr lang="en-US" altLang="zh-TW" sz="2000" b="1" dirty="0" smtClean="0">
                <a:ea typeface="新細明體" charset="-120"/>
              </a:rPr>
              <a:t>City University of Hong Kong</a:t>
            </a:r>
          </a:p>
        </p:txBody>
      </p:sp>
      <p:pic>
        <p:nvPicPr>
          <p:cNvPr id="4100" name="Picture 4" descr="ulogo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585791"/>
            <a:ext cx="937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   </a:t>
            </a:r>
            <a:r>
              <a:rPr lang="en-US" altLang="zh-TW">
                <a:solidFill>
                  <a:srgbClr val="FF0066"/>
                </a:solidFill>
              </a:rPr>
              <a:t>CS1101 - Lec04</a:t>
            </a: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CC76C-9160-43F2-A7F3-98AE7A132228}" type="slidenum">
              <a:rPr lang="zh-TW" altLang="en-US"/>
              <a:pPr>
                <a:defRPr/>
              </a:pPr>
              <a:t>10</a:t>
            </a:fld>
            <a:r>
              <a:rPr lang="en-US" altLang="zh-TW"/>
              <a:t> 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8" y="115888"/>
            <a:ext cx="2844800" cy="1827212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How Keyboards Work?</a:t>
            </a:r>
          </a:p>
        </p:txBody>
      </p:sp>
      <p:pic>
        <p:nvPicPr>
          <p:cNvPr id="13317" name="Picture 9" descr="Fig04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413" y="260350"/>
            <a:ext cx="6097587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9E48D2-B865-45F3-BC1E-48A1AF3E3FCD}" type="slidenum">
              <a:rPr lang="zh-TW" altLang="en-US"/>
              <a:pPr>
                <a:defRPr/>
              </a:pPr>
              <a:t>11</a:t>
            </a:fld>
            <a:r>
              <a:rPr lang="en-US" altLang="zh-TW"/>
              <a:t> </a:t>
            </a:r>
          </a:p>
        </p:txBody>
      </p:sp>
      <p:sp>
        <p:nvSpPr>
          <p:cNvPr id="1434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Pointing Devices</a:t>
            </a:r>
          </a:p>
        </p:txBody>
      </p:sp>
      <p:sp>
        <p:nvSpPr>
          <p:cNvPr id="235540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charset="-120"/>
              </a:rPr>
              <a:t>A </a:t>
            </a:r>
            <a:r>
              <a:rPr lang="en-US" altLang="zh-TW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pointing device</a:t>
            </a:r>
            <a:r>
              <a:rPr lang="en-US" altLang="zh-TW" dirty="0" smtClean="0">
                <a:ea typeface="新細明體" charset="-120"/>
              </a:rPr>
              <a:t> is an input device allows a user to control a pointer (a small symbol) on the screen</a:t>
            </a:r>
            <a:endParaRPr lang="en-US" altLang="zh-TW" i="1" dirty="0" smtClean="0">
              <a:ea typeface="新細明體" charset="-120"/>
            </a:endParaRP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Mouse 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Touchpad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Pointing stick 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Trackball 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Graphics tablet 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Handwriting pad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Touch screen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Joystick and wheel</a:t>
            </a:r>
          </a:p>
          <a:p>
            <a:pPr lvl="1" eaLnBrk="1" hangingPunct="1">
              <a:defRPr/>
            </a:pPr>
            <a:endParaRPr lang="zh-TW" altLang="en-US" dirty="0" smtClean="0">
              <a:ea typeface="新細明體" charset="-120"/>
            </a:endParaRPr>
          </a:p>
        </p:txBody>
      </p:sp>
      <p:pic>
        <p:nvPicPr>
          <p:cNvPr id="14342" name="Picture 13" descr="UNP03_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39395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UNP03_04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4071938"/>
            <a:ext cx="19812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 descr="UNP03_04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63" y="4071938"/>
            <a:ext cx="9953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 descr="UNP03_07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2393950"/>
            <a:ext cx="115093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8" descr="j01748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2609850"/>
            <a:ext cx="1676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88" y="4857750"/>
            <a:ext cx="1728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Other Pointing Devices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85800" y="1340767"/>
            <a:ext cx="3810000" cy="4825083"/>
          </a:xfrm>
        </p:spPr>
        <p:txBody>
          <a:bodyPr/>
          <a:lstStyle/>
          <a:p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Touchpad</a:t>
            </a:r>
            <a:r>
              <a:rPr lang="en-US" sz="2200" dirty="0" smtClean="0"/>
              <a:t> is small, flat, rectangular pointing device sensitive to pressure and motion</a:t>
            </a:r>
          </a:p>
          <a:p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Pointing stick</a:t>
            </a:r>
            <a:r>
              <a:rPr lang="en-US" sz="2200" dirty="0" smtClean="0"/>
              <a:t> is pointing device shaped like pencil eraser positioned between keys on keyboard</a:t>
            </a:r>
          </a:p>
          <a:p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Trackball</a:t>
            </a:r>
            <a:r>
              <a:rPr lang="en-US" sz="2200" dirty="0" smtClean="0"/>
              <a:t> is pointing device with a ball on its top or side</a:t>
            </a:r>
          </a:p>
          <a:p>
            <a:pPr lvl="1"/>
            <a:r>
              <a:rPr lang="en-US" sz="1800" dirty="0" smtClean="0"/>
              <a:t>To move pointer, rotate the ball with thumb, fingers, or palm of hand</a:t>
            </a:r>
          </a:p>
          <a:p>
            <a:endParaRPr lang="en-US" sz="24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FC3D4-5B41-4BEB-B3DA-47E969D579F6}" type="slidenum">
              <a:rPr lang="zh-TW" altLang="en-US"/>
              <a:pPr>
                <a:defRPr/>
              </a:pPr>
              <a:t>12</a:t>
            </a:fld>
            <a:r>
              <a:rPr lang="en-US" altLang="zh-TW"/>
              <a:t> </a:t>
            </a:r>
          </a:p>
        </p:txBody>
      </p:sp>
      <p:pic>
        <p:nvPicPr>
          <p:cNvPr id="357380" name="Picture 4" descr="fig05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221163"/>
            <a:ext cx="228758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1" name="Picture 5" descr="fig05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133600"/>
            <a:ext cx="20955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2" name="Picture 6" descr="fig05_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268413"/>
            <a:ext cx="2447925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Other Pointing Devices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484313"/>
            <a:ext cx="4318248" cy="4681537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graphics tablet </a:t>
            </a:r>
            <a:r>
              <a:rPr lang="en-US" sz="2000" dirty="0"/>
              <a:t>detects and converts movements of a style or digital pen into signals that are sent to the computer</a:t>
            </a:r>
          </a:p>
          <a:p>
            <a:pPr marL="742950" lvl="2" indent="-342900">
              <a:buFont typeface="Wingdings" pitchFamily="2" charset="2"/>
              <a:buChar char=":"/>
            </a:pPr>
            <a:r>
              <a:rPr lang="en-US" sz="1600" dirty="0"/>
              <a:t>Handwriting recognition with </a:t>
            </a:r>
            <a:r>
              <a:rPr lang="en-US" sz="16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artificial intelligence </a:t>
            </a:r>
            <a:r>
              <a:rPr lang="en-US" sz="1600" dirty="0"/>
              <a:t>technology</a:t>
            </a:r>
          </a:p>
          <a:p>
            <a:endParaRPr lang="en-US" sz="2000" i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Touch screen </a:t>
            </a:r>
            <a:r>
              <a:rPr lang="en-US" sz="2000" dirty="0" smtClean="0"/>
              <a:t>is a monitor screen that can detect and respond to the touch of a finger or </a:t>
            </a:r>
            <a:r>
              <a:rPr lang="en-US" sz="2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stylus</a:t>
            </a:r>
          </a:p>
          <a:p>
            <a:endParaRPr lang="en-US" sz="1800" dirty="0" smtClean="0"/>
          </a:p>
          <a:p>
            <a:endParaRPr lang="en-US" sz="200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A0FEC6-67D4-4781-890E-48D09B60CA37}" type="slidenum">
              <a:rPr lang="zh-TW" altLang="en-US"/>
              <a:pPr>
                <a:defRPr/>
              </a:pPr>
              <a:t>13</a:t>
            </a:fld>
            <a:r>
              <a:rPr lang="en-US" altLang="zh-TW"/>
              <a:t> </a:t>
            </a:r>
          </a:p>
        </p:txBody>
      </p:sp>
      <p:pic>
        <p:nvPicPr>
          <p:cNvPr id="9" name="Picture 8" descr="CFig5-1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896" y="3922092"/>
            <a:ext cx="3888432" cy="2608742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96" y="1340768"/>
            <a:ext cx="4038600" cy="256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A2CA3F-9942-4DA8-BCA1-EDF089FC9425}" type="slidenum">
              <a:rPr lang="zh-TW" altLang="en-US"/>
              <a:pPr>
                <a:defRPr/>
              </a:pPr>
              <a:t>14</a:t>
            </a:fld>
            <a:r>
              <a:rPr lang="en-US" altLang="zh-TW"/>
              <a:t> </a:t>
            </a:r>
          </a:p>
        </p:txBody>
      </p:sp>
      <p:sp>
        <p:nvSpPr>
          <p:cNvPr id="19460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Digitizing Devices</a:t>
            </a:r>
          </a:p>
        </p:txBody>
      </p:sp>
      <p:sp>
        <p:nvSpPr>
          <p:cNvPr id="2375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177212" cy="4968875"/>
          </a:xfrm>
        </p:spPr>
        <p:txBody>
          <a:bodyPr/>
          <a:lstStyle/>
          <a:p>
            <a:pPr marL="457200" indent="-457200" eaLnBrk="1" hangingPunct="1"/>
            <a:r>
              <a:rPr lang="en-US" altLang="zh-TW" dirty="0" smtClean="0">
                <a:ea typeface="新細明體" charset="-120"/>
              </a:rPr>
              <a:t>Data is entered directly from the source and translated into digital format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charset="-120"/>
              </a:rPr>
              <a:t>Digital camera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charset="-120"/>
              </a:rPr>
              <a:t>Audio input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charset="-120"/>
              </a:rPr>
              <a:t>Video input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charset="-120"/>
              </a:rPr>
              <a:t>Game controllers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charset="-120"/>
              </a:rPr>
              <a:t>Scanner</a:t>
            </a:r>
          </a:p>
          <a:p>
            <a:pPr marL="838200" lvl="1" indent="-381000" eaLnBrk="1" hangingPunct="1"/>
            <a:endParaRPr lang="en-US" altLang="zh-TW" sz="1000" dirty="0" smtClean="0">
              <a:ea typeface="新細明體" charset="-120"/>
            </a:endParaRPr>
          </a:p>
          <a:p>
            <a:pPr marL="838200" lvl="1" indent="-381000" eaLnBrk="1" hangingPunct="1"/>
            <a:r>
              <a:rPr lang="en-US" altLang="zh-TW" dirty="0" smtClean="0">
                <a:ea typeface="新細明體" charset="-120"/>
              </a:rPr>
              <a:t>Optical reader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charset="-120"/>
              </a:rPr>
              <a:t>Bar-code reader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charset="-120"/>
              </a:rPr>
              <a:t>Magnetic stripe card reader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charset="-120"/>
              </a:rPr>
              <a:t>Radio frequency card reader</a:t>
            </a:r>
          </a:p>
          <a:p>
            <a:pPr marL="838200" lvl="1" indent="-381000" eaLnBrk="1" hangingPunct="1"/>
            <a:r>
              <a:rPr lang="en-US" altLang="zh-TW" dirty="0" smtClean="0">
                <a:ea typeface="新細明體" charset="-120"/>
              </a:rPr>
              <a:t>Biometric input (e.g. fingerprint)</a:t>
            </a:r>
            <a:endParaRPr lang="en-US" altLang="zh-TW" sz="1800" dirty="0" smtClean="0">
              <a:ea typeface="新細明體" charset="-12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5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5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7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7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7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7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7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7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75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75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75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75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C34349-A2EF-4F34-8CEE-0B5057651067}" type="slidenum">
              <a:rPr lang="zh-TW" altLang="en-US"/>
              <a:pPr>
                <a:defRPr/>
              </a:pPr>
              <a:t>15</a:t>
            </a:fld>
            <a:r>
              <a:rPr lang="en-US" altLang="zh-TW" dirty="0"/>
              <a:t> 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Digital Cameras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1512887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Digital cameras capture snapshots of the real world in </a:t>
            </a:r>
            <a:r>
              <a:rPr lang="en-US" altLang="zh-TW" u="sng" smtClean="0">
                <a:ea typeface="新細明體" charset="-120"/>
              </a:rPr>
              <a:t>digital images</a:t>
            </a:r>
          </a:p>
          <a:p>
            <a:pPr lvl="1" eaLnBrk="1" hangingPunct="1"/>
            <a:r>
              <a:rPr lang="en-US" altLang="zh-TW" smtClean="0">
                <a:ea typeface="新細明體" charset="-120"/>
              </a:rPr>
              <a:t>The amount of detail that the camera can capture is called the </a:t>
            </a:r>
            <a:r>
              <a:rPr lang="en-US" altLang="zh-TW" i="1" smtClean="0">
                <a:solidFill>
                  <a:schemeClr val="accent2"/>
                </a:solidFill>
                <a:ea typeface="新細明體" charset="-120"/>
              </a:rPr>
              <a:t>resolution</a:t>
            </a:r>
            <a:r>
              <a:rPr lang="en-US" altLang="zh-TW" smtClean="0">
                <a:ea typeface="新細明體" charset="-120"/>
              </a:rPr>
              <a:t>, and it is measured in </a:t>
            </a:r>
            <a:r>
              <a:rPr lang="en-US" altLang="zh-TW" i="1" smtClean="0">
                <a:solidFill>
                  <a:schemeClr val="accent2"/>
                </a:solidFill>
                <a:ea typeface="新細明體" charset="-120"/>
              </a:rPr>
              <a:t>pixels</a:t>
            </a:r>
            <a:r>
              <a:rPr lang="en-US" altLang="zh-TW" smtClean="0">
                <a:ea typeface="新細明體" charset="-120"/>
              </a:rPr>
              <a:t>. </a:t>
            </a: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323850" y="4797425"/>
            <a:ext cx="2519363" cy="984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altLang="zh-TW" sz="1600" b="1" dirty="0">
                <a:latin typeface="Cambria" pitchFamily="18" charset="0"/>
                <a:ea typeface="新細明體" charset="-120"/>
              </a:rPr>
              <a:t>Step 1.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Light passes into the lens of the camera, and is separated into the three primary colors.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3059113" y="5445125"/>
            <a:ext cx="2808287" cy="984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altLang="zh-TW" sz="1600" b="1" dirty="0">
                <a:latin typeface="Cambria" pitchFamily="18" charset="0"/>
                <a:ea typeface="新細明體" charset="-120"/>
              </a:rPr>
              <a:t>Step 2.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A </a:t>
            </a:r>
            <a:r>
              <a:rPr kumimoji="1" lang="en-US" altLang="zh-TW" sz="1600" i="1" dirty="0">
                <a:latin typeface="Cambria" pitchFamily="18" charset="0"/>
                <a:ea typeface="新細明體" charset="-120"/>
              </a:rPr>
              <a:t>charge-coupled device (CCD)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generates analog signals that represents the image based on the lights.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5580063" y="4437063"/>
            <a:ext cx="2519362" cy="984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altLang="zh-TW" sz="1600" b="1" dirty="0">
                <a:latin typeface="Cambria" pitchFamily="18" charset="0"/>
                <a:ea typeface="新細明體" charset="-120"/>
              </a:rPr>
              <a:t>Step 3.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Analog signal is converted to digital signal (binary bytes) by analog-to-digital converter (ADC).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6156325" y="2996952"/>
            <a:ext cx="2519363" cy="12311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altLang="zh-TW" sz="1600" b="1" dirty="0">
                <a:latin typeface="Cambria" pitchFamily="18" charset="0"/>
                <a:ea typeface="新細明體" charset="-120"/>
              </a:rPr>
              <a:t>Step 4. 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Digital signal processor (DSP) compresses the bytes and usually stores digital image on mobile storage media in the camera.</a:t>
            </a:r>
          </a:p>
        </p:txBody>
      </p:sp>
      <p:pic>
        <p:nvPicPr>
          <p:cNvPr id="20490" name="Picture 11" descr="Fig05-2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997200"/>
            <a:ext cx="369093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Cameras (cont’d)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factors affect the quality of digital camera photos:</a:t>
            </a:r>
          </a:p>
          <a:p>
            <a:pPr lvl="1"/>
            <a:r>
              <a:rPr lang="en-US" b="1" i="1" dirty="0" smtClean="0">
                <a:solidFill>
                  <a:srgbClr val="FF0066"/>
                </a:solidFill>
              </a:rPr>
              <a:t>Resolution</a:t>
            </a:r>
          </a:p>
          <a:p>
            <a:pPr lvl="2"/>
            <a:r>
              <a:rPr lang="en-US" i="1" dirty="0" smtClean="0">
                <a:solidFill>
                  <a:srgbClr val="000066"/>
                </a:solidFill>
              </a:rPr>
              <a:t> </a:t>
            </a:r>
            <a:r>
              <a:rPr lang="en-US" dirty="0" smtClean="0">
                <a:solidFill>
                  <a:srgbClr val="000066"/>
                </a:solidFill>
              </a:rPr>
              <a:t>Resolution is the number of horizontal and vertical pixels in a display device</a:t>
            </a:r>
            <a:endParaRPr lang="en-US" b="1" dirty="0" smtClean="0">
              <a:solidFill>
                <a:srgbClr val="000066"/>
              </a:solidFill>
            </a:endParaRPr>
          </a:p>
          <a:p>
            <a:pPr lvl="2"/>
            <a:r>
              <a:rPr lang="en-US" dirty="0" smtClean="0">
                <a:solidFill>
                  <a:srgbClr val="000066"/>
                </a:solidFill>
              </a:rPr>
              <a:t> A pixel is the smallest element in an electronic display</a:t>
            </a:r>
          </a:p>
          <a:p>
            <a:pPr lvl="1"/>
            <a:r>
              <a:rPr lang="en-US" dirty="0" smtClean="0"/>
              <a:t>Number of bits stored in each pixel (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color depth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Each pixel consists of one or more bits of data</a:t>
            </a:r>
          </a:p>
          <a:p>
            <a:pPr lvl="2"/>
            <a:r>
              <a:rPr lang="en-US" dirty="0" smtClean="0"/>
              <a:t>The more bits used to represent a pixel, the more colors and shades of gray that can be represented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305DAD-24D8-4E52-BA0C-58CF8D6B33F0}" type="slidenum">
              <a:rPr lang="zh-TW" altLang="en-US" smtClean="0"/>
              <a:pPr>
                <a:defRPr/>
              </a:pPr>
              <a:t>16</a:t>
            </a:fld>
            <a:r>
              <a:rPr lang="en-US" altLang="zh-TW" smtClean="0"/>
              <a:t> </a:t>
            </a:r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2D2B6C-DCC1-4FA8-AB7B-8BEA4A6D441F}" type="slidenum">
              <a:rPr lang="zh-TW" altLang="en-US"/>
              <a:pPr>
                <a:defRPr/>
              </a:pPr>
              <a:t>17</a:t>
            </a:fld>
            <a:r>
              <a:rPr lang="en-US" altLang="zh-TW"/>
              <a:t> 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Audio Input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918450" cy="865187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Audio digitizers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Convert analog sound signals into digital signals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1187624" y="2348880"/>
          <a:ext cx="3456384" cy="275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tmap Image" r:id="rId4" imgW="3333333" imgH="2657846" progId="PBrush">
                  <p:embed/>
                </p:oleObj>
              </mc:Choice>
              <mc:Fallback>
                <p:oleObj name="Bitmap Image" r:id="rId4" imgW="3333333" imgH="2657846" progId="PBrus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348880"/>
                        <a:ext cx="3456384" cy="275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9"/>
          <p:cNvSpPr>
            <a:spLocks noChangeArrowheads="1"/>
          </p:cNvSpPr>
          <p:nvPr/>
        </p:nvSpPr>
        <p:spPr bwMode="auto">
          <a:xfrm>
            <a:off x="5435600" y="2258288"/>
            <a:ext cx="2519363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altLang="zh-TW" sz="1600" b="1" dirty="0">
                <a:latin typeface="Cambria" pitchFamily="18" charset="0"/>
                <a:ea typeface="新細明體" charset="-120"/>
              </a:rPr>
              <a:t>Step 1.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A microphone transmit the sound to the sound card.</a:t>
            </a:r>
          </a:p>
        </p:txBody>
      </p:sp>
      <p:sp>
        <p:nvSpPr>
          <p:cNvPr id="1032" name="Rectangle 21"/>
          <p:cNvSpPr>
            <a:spLocks noChangeArrowheads="1"/>
          </p:cNvSpPr>
          <p:nvPr/>
        </p:nvSpPr>
        <p:spPr bwMode="auto">
          <a:xfrm>
            <a:off x="6156325" y="3164195"/>
            <a:ext cx="2519363" cy="984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altLang="zh-TW" sz="1600" b="1" dirty="0">
                <a:latin typeface="Cambria" pitchFamily="18" charset="0"/>
                <a:ea typeface="新細明體" charset="-120"/>
              </a:rPr>
              <a:t>Step 2.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An analog-to-digital converter (ADC) samples the sound wave, and stores the sound levels as binary bytes.</a:t>
            </a:r>
          </a:p>
        </p:txBody>
      </p:sp>
      <p:sp>
        <p:nvSpPr>
          <p:cNvPr id="1033" name="Rectangle 22"/>
          <p:cNvSpPr>
            <a:spLocks noChangeArrowheads="1"/>
          </p:cNvSpPr>
          <p:nvPr/>
        </p:nvSpPr>
        <p:spPr bwMode="auto">
          <a:xfrm>
            <a:off x="5292080" y="4365104"/>
            <a:ext cx="2519362" cy="984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altLang="zh-TW" sz="1600" b="1" dirty="0">
                <a:latin typeface="Cambria" pitchFamily="18" charset="0"/>
                <a:ea typeface="新細明體" charset="-120"/>
              </a:rPr>
              <a:t>Step 3.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A digital-to-analog converter (DAC)  helps play the recording back  to human hearable sound</a:t>
            </a:r>
            <a:endParaRPr kumimoji="1" lang="en-US" altLang="zh-TW" sz="1600" dirty="0">
              <a:latin typeface="Cambria" pitchFamily="18" charset="0"/>
              <a:ea typeface="新細明體" charset="-120"/>
            </a:endParaRPr>
          </a:p>
        </p:txBody>
      </p:sp>
      <p:sp>
        <p:nvSpPr>
          <p:cNvPr id="1034" name="Rectangle 23"/>
          <p:cNvSpPr>
            <a:spLocks noChangeArrowheads="1"/>
          </p:cNvSpPr>
          <p:nvPr/>
        </p:nvSpPr>
        <p:spPr bwMode="auto">
          <a:xfrm>
            <a:off x="1042988" y="5300663"/>
            <a:ext cx="7918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endParaRPr lang="zh-TW" altLang="en-US" sz="1800" dirty="0">
              <a:latin typeface="Cambria" pitchFamily="18" charset="0"/>
              <a:ea typeface="新細明體" charset="-120"/>
            </a:endParaRPr>
          </a:p>
        </p:txBody>
      </p:sp>
      <p:pic>
        <p:nvPicPr>
          <p:cNvPr id="11" name="Picture 17" descr="cd-sample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908720"/>
            <a:ext cx="1940793" cy="93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94206" y="6453336"/>
            <a:ext cx="2294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TW" sz="1400" dirty="0" smtClean="0">
                <a:solidFill>
                  <a:srgbClr val="4D4D4D"/>
                </a:solidFill>
                <a:latin typeface="Cambria" pitchFamily="18" charset="0"/>
                <a:ea typeface="新細明體" charset="-120"/>
              </a:rPr>
              <a:t>See reference [2] for details</a:t>
            </a:r>
            <a:endParaRPr lang="en-US" altLang="zh-TW" sz="1400" dirty="0">
              <a:solidFill>
                <a:srgbClr val="4D4D4D"/>
              </a:solidFill>
              <a:latin typeface="Cambria" pitchFamily="18" charset="0"/>
              <a:ea typeface="新細明體" charset="-12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13" name="Rectangle 15"/>
          <p:cNvSpPr txBox="1">
            <a:spLocks noChangeArrowheads="1"/>
          </p:cNvSpPr>
          <p:nvPr/>
        </p:nvSpPr>
        <p:spPr bwMode="auto">
          <a:xfrm>
            <a:off x="685998" y="5229200"/>
            <a:ext cx="79184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:"/>
            </a:pPr>
            <a:r>
              <a:rPr lang="en-US" altLang="zh-TW" sz="2200" kern="0" dirty="0" smtClean="0">
                <a:latin typeface="Cambria" pitchFamily="18" charset="0"/>
                <a:ea typeface="新細明體" charset="-120"/>
              </a:rPr>
              <a:t>Voice input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8"/>
            </a:pPr>
            <a:r>
              <a:rPr lang="en-US" altLang="zh-TW" sz="1800" kern="0" dirty="0" smtClean="0">
                <a:latin typeface="Cambria" pitchFamily="18" charset="0"/>
                <a:ea typeface="新細明體" charset="-120"/>
              </a:rPr>
              <a:t>Speech recognition - converts voice data into words or into commands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CF8AAD-D11B-473A-B192-4B4F97D85B50}" type="slidenum">
              <a:rPr lang="zh-TW" altLang="en-US"/>
              <a:pPr>
                <a:defRPr/>
              </a:pPr>
              <a:t>18</a:t>
            </a:fld>
            <a:r>
              <a:rPr lang="en-US" altLang="zh-TW"/>
              <a:t> 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Video Input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8750"/>
            <a:ext cx="7772400" cy="5016500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charset="-120"/>
              </a:rPr>
              <a:t>Video input is the process of entering full-motion images into computer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Video is sequence of images displayed at constant rate</a:t>
            </a:r>
          </a:p>
          <a:p>
            <a:pPr lvl="1" eaLnBrk="1" hangingPunct="1"/>
            <a:r>
              <a:rPr lang="en-US" altLang="zh-TW" sz="1800" i="1" dirty="0" smtClean="0">
                <a:solidFill>
                  <a:schemeClr val="accent2"/>
                </a:solidFill>
                <a:ea typeface="新細明體" charset="-120"/>
              </a:rPr>
              <a:t>Frame rate</a:t>
            </a:r>
            <a:r>
              <a:rPr lang="en-US" altLang="zh-TW" sz="1800" i="1" dirty="0" smtClean="0">
                <a:ea typeface="新細明體" charset="-120"/>
              </a:rPr>
              <a:t> </a:t>
            </a:r>
            <a:r>
              <a:rPr lang="en-US" altLang="zh-TW" sz="1800" dirty="0" smtClean="0">
                <a:ea typeface="新細明體" charset="-120"/>
              </a:rPr>
              <a:t>is</a:t>
            </a:r>
            <a:r>
              <a:rPr lang="en-US" altLang="zh-TW" sz="1800" i="1" dirty="0" smtClean="0">
                <a:ea typeface="新細明體" charset="-120"/>
              </a:rPr>
              <a:t> </a:t>
            </a:r>
            <a:r>
              <a:rPr lang="en-US" altLang="zh-TW" sz="1800" dirty="0" smtClean="0">
                <a:ea typeface="新細明體" charset="-120"/>
              </a:rPr>
              <a:t>the number of frames or images that are projected or displayed per second</a:t>
            </a:r>
            <a:endParaRPr lang="en-US" altLang="zh-TW" sz="1800" i="1" dirty="0" smtClean="0">
              <a:ea typeface="新細明體" charset="-120"/>
            </a:endParaRPr>
          </a:p>
          <a:p>
            <a:pPr eaLnBrk="1" hangingPunct="1"/>
            <a:r>
              <a:rPr lang="en-US" altLang="zh-TW" sz="2000" dirty="0" smtClean="0">
                <a:ea typeface="新細明體" charset="-120"/>
              </a:rPr>
              <a:t>Devices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altLang="zh-TW" sz="1800" i="1" dirty="0" smtClean="0">
                <a:solidFill>
                  <a:schemeClr val="accent2"/>
                </a:solidFill>
                <a:ea typeface="新細明體" charset="-120"/>
              </a:rPr>
              <a:t>Video capture card</a:t>
            </a:r>
            <a:r>
              <a:rPr kumimoji="1" lang="en-US" altLang="zh-TW" sz="1800" dirty="0" smtClean="0">
                <a:ea typeface="新細明體" charset="-120"/>
              </a:rPr>
              <a:t> is an adapter card that converts analog video signals into digital signals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altLang="zh-TW" sz="1800" i="1" dirty="0" smtClean="0">
                <a:solidFill>
                  <a:schemeClr val="accent2"/>
                </a:solidFill>
                <a:ea typeface="新細明體" charset="-120"/>
              </a:rPr>
              <a:t>Digital video (DV) camera</a:t>
            </a:r>
            <a:r>
              <a:rPr kumimoji="1" lang="en-US" altLang="zh-TW" sz="1800" dirty="0" smtClean="0">
                <a:ea typeface="新細明體" charset="-120"/>
              </a:rPr>
              <a:t> records video as digital signals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altLang="zh-TW" sz="1800" i="1" dirty="0" smtClean="0">
                <a:solidFill>
                  <a:schemeClr val="accent2"/>
                </a:solidFill>
                <a:ea typeface="新細明體" charset="-120"/>
              </a:rPr>
              <a:t>PC camera</a:t>
            </a:r>
            <a:r>
              <a:rPr kumimoji="1" lang="en-US" altLang="zh-TW" sz="1800" dirty="0" smtClean="0">
                <a:ea typeface="新細明體" charset="-120"/>
              </a:rPr>
              <a:t> is a DV camera used to capture video, and to make video calls on Internet</a:t>
            </a: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altLang="zh-TW" sz="1800" i="1" dirty="0" smtClean="0">
                <a:solidFill>
                  <a:schemeClr val="accent2"/>
                </a:solidFill>
                <a:ea typeface="新細明體" charset="-120"/>
              </a:rPr>
              <a:t>Web cam</a:t>
            </a:r>
            <a:r>
              <a:rPr kumimoji="1" lang="en-US" altLang="zh-TW" sz="1800" dirty="0" smtClean="0">
                <a:ea typeface="新細明體" charset="-120"/>
              </a:rPr>
              <a:t> is a type of digital camera that enables users to </a:t>
            </a:r>
          </a:p>
          <a:p>
            <a:pPr lvl="2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altLang="zh-TW" sz="1600" dirty="0" smtClean="0">
                <a:ea typeface="新細明體" charset="-120"/>
              </a:rPr>
              <a:t>Add live images /video to instant messages</a:t>
            </a:r>
          </a:p>
          <a:p>
            <a:pPr lvl="2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altLang="zh-TW" sz="1600" dirty="0" smtClean="0">
                <a:ea typeface="新細明體" charset="-120"/>
              </a:rPr>
              <a:t>Broadcast live images / video over the Internet</a:t>
            </a:r>
          </a:p>
          <a:p>
            <a:pPr lvl="2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altLang="zh-TW" sz="1600" dirty="0" smtClean="0">
                <a:ea typeface="新細明體" charset="-120"/>
              </a:rPr>
              <a:t>Make video telephone calls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Game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313"/>
            <a:ext cx="4600575" cy="4681537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Video games and computer games use a </a:t>
            </a:r>
            <a:r>
              <a:rPr lang="en-US" sz="2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game controller </a:t>
            </a:r>
            <a:r>
              <a:rPr lang="en-US" sz="2000" dirty="0" smtClean="0"/>
              <a:t>as the input device that directs movements and actions of on-screen objects</a:t>
            </a:r>
          </a:p>
          <a:p>
            <a:pPr lvl="1">
              <a:defRPr/>
            </a:pPr>
            <a:r>
              <a:rPr lang="en-US" sz="1800" dirty="0" smtClean="0"/>
              <a:t>Gamepads</a:t>
            </a:r>
          </a:p>
          <a:p>
            <a:pPr lvl="1">
              <a:defRPr/>
            </a:pPr>
            <a:r>
              <a:rPr lang="en-US" sz="1800" dirty="0" smtClean="0"/>
              <a:t>Joysticks and Wheels</a:t>
            </a:r>
          </a:p>
          <a:p>
            <a:pPr lvl="1">
              <a:defRPr/>
            </a:pPr>
            <a:r>
              <a:rPr lang="en-US" sz="1800" dirty="0" smtClean="0"/>
              <a:t>Light guns</a:t>
            </a:r>
          </a:p>
          <a:p>
            <a:pPr lvl="1">
              <a:defRPr/>
            </a:pPr>
            <a:r>
              <a:rPr lang="en-US" sz="1800" dirty="0" smtClean="0"/>
              <a:t>Dance pads</a:t>
            </a:r>
          </a:p>
          <a:p>
            <a:pPr lvl="1">
              <a:defRPr/>
            </a:pPr>
            <a:r>
              <a:rPr lang="en-US" sz="1800" dirty="0" smtClean="0"/>
              <a:t>Motion-sensing controllers</a:t>
            </a:r>
          </a:p>
          <a:p>
            <a:pPr lvl="1">
              <a:defRPr/>
            </a:pPr>
            <a:r>
              <a:rPr lang="en-US" sz="1800" i="1" dirty="0" smtClean="0"/>
              <a:t>Gloves</a:t>
            </a:r>
            <a:endParaRPr lang="en-US" i="1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681541-0451-4F22-BA01-4FDEBD68CBB1}" type="slidenum">
              <a:rPr lang="zh-TW" altLang="en-US" smtClean="0"/>
              <a:pPr>
                <a:defRPr/>
              </a:pPr>
              <a:t>19</a:t>
            </a:fld>
            <a:r>
              <a:rPr lang="en-US" altLang="zh-TW" smtClean="0"/>
              <a:t> </a:t>
            </a:r>
            <a:endParaRPr lang="en-US" altLang="zh-TW"/>
          </a:p>
        </p:txBody>
      </p:sp>
      <p:pic>
        <p:nvPicPr>
          <p:cNvPr id="6" name="Content Placeholder 6" descr="Fig5-1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1500188"/>
            <a:ext cx="30908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computer input and discuss input devices commonly used today and explain how and when they are used</a:t>
            </a:r>
          </a:p>
          <a:p>
            <a:r>
              <a:rPr lang="en-US" dirty="0" smtClean="0"/>
              <a:t>Define computer output and discuss output devices commonly used today </a:t>
            </a:r>
          </a:p>
          <a:p>
            <a:pPr lvl="1"/>
            <a:r>
              <a:rPr lang="en-US" dirty="0" smtClean="0"/>
              <a:t>Discuss the factors that affect the image quality on an LCD monitor</a:t>
            </a:r>
          </a:p>
          <a:p>
            <a:pPr lvl="1"/>
            <a:r>
              <a:rPr lang="en-US" dirty="0" smtClean="0"/>
              <a:t>Compare different types of printers available today</a:t>
            </a:r>
          </a:p>
          <a:p>
            <a:pPr lvl="1"/>
            <a:r>
              <a:rPr lang="en-US" dirty="0" smtClean="0"/>
              <a:t>Identify the features to be considered when choosing a printer</a:t>
            </a:r>
          </a:p>
          <a:p>
            <a:r>
              <a:rPr lang="en-US" dirty="0" smtClean="0"/>
              <a:t>Differentiate between a port and a connector </a:t>
            </a:r>
          </a:p>
          <a:p>
            <a:r>
              <a:rPr lang="en-US" dirty="0" smtClean="0"/>
              <a:t>Recognize ports that are typically built into a PC and for what devices</a:t>
            </a:r>
          </a:p>
          <a:p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0608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AA7EBD-45A6-4EF2-AE11-3066EB8F3A8A}" type="slidenum">
              <a:rPr lang="zh-TW" altLang="en-US"/>
              <a:pPr>
                <a:defRPr/>
              </a:pPr>
              <a:t>2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2ABC81-E510-4D41-B8F4-6BF795A2DB78}" type="slidenum">
              <a:rPr lang="zh-TW" altLang="en-US"/>
              <a:pPr>
                <a:defRPr/>
              </a:pPr>
              <a:t>20</a:t>
            </a:fld>
            <a:r>
              <a:rPr lang="en-US" altLang="zh-TW"/>
              <a:t> 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Scanners</a:t>
            </a:r>
          </a:p>
        </p:txBody>
      </p:sp>
      <p:sp>
        <p:nvSpPr>
          <p:cNvPr id="24581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TW" dirty="0" smtClean="0">
                <a:ea typeface="新細明體" charset="-120"/>
              </a:rPr>
              <a:t>A scanner is a light-sensing device that reads printed text and graphics</a:t>
            </a:r>
          </a:p>
          <a:p>
            <a:pPr lvl="1" eaLnBrk="1" hangingPunct="1"/>
            <a:r>
              <a:rPr kumimoji="1" lang="en-US" altLang="zh-TW" dirty="0" smtClean="0">
                <a:ea typeface="新細明體" charset="-120"/>
              </a:rPr>
              <a:t>Used for image processing, converting paper documents into </a:t>
            </a:r>
            <a:r>
              <a:rPr kumimoji="1" lang="en-US" altLang="zh-TW" u="sng" dirty="0" smtClean="0">
                <a:ea typeface="新細明體" charset="-120"/>
              </a:rPr>
              <a:t>digital images </a:t>
            </a:r>
            <a:r>
              <a:rPr kumimoji="1" lang="en-US" altLang="zh-TW" dirty="0" smtClean="0">
                <a:ea typeface="新細明體" charset="-120"/>
              </a:rPr>
              <a:t>(bit patterns that can be stored and manipulated in a computer's memory)</a:t>
            </a:r>
            <a:endParaRPr kumimoji="1" lang="en-US" altLang="zh-TW" u="sng" dirty="0" smtClean="0">
              <a:ea typeface="新細明體" charset="-120"/>
            </a:endParaRPr>
          </a:p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  <p:pic>
        <p:nvPicPr>
          <p:cNvPr id="24583" name="Picture 22" descr="04-069_05_3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4845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5" descr="04-069_05_3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843338"/>
            <a:ext cx="2592387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8" descr="04-069_05_30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556000"/>
            <a:ext cx="1944687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300192" y="6505599"/>
            <a:ext cx="2294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TW" sz="1400" dirty="0" smtClean="0">
                <a:solidFill>
                  <a:srgbClr val="4D4D4D"/>
                </a:solidFill>
                <a:latin typeface="Cambria" pitchFamily="18" charset="0"/>
                <a:ea typeface="新細明體" charset="-120"/>
              </a:rPr>
              <a:t>See reference [3] for details</a:t>
            </a:r>
            <a:endParaRPr lang="en-US" altLang="zh-TW" sz="1400" dirty="0">
              <a:solidFill>
                <a:srgbClr val="4D4D4D"/>
              </a:solidFill>
              <a:latin typeface="Cambria" pitchFamily="18" charset="0"/>
              <a:ea typeface="新細明體" charset="-12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9849DC-A51F-45BC-BE07-E26954C3BA50}" type="slidenum">
              <a:rPr lang="zh-TW" altLang="en-US"/>
              <a:pPr>
                <a:defRPr/>
              </a:pPr>
              <a:t>21</a:t>
            </a:fld>
            <a:r>
              <a:rPr lang="en-US" altLang="zh-TW"/>
              <a:t> </a:t>
            </a:r>
          </a:p>
        </p:txBody>
      </p:sp>
      <p:sp>
        <p:nvSpPr>
          <p:cNvPr id="25604" name="Rectangle 1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Other Input Devices</a:t>
            </a:r>
          </a:p>
        </p:txBody>
      </p:sp>
      <p:sp>
        <p:nvSpPr>
          <p:cNvPr id="256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5181600" cy="5111750"/>
          </a:xfrm>
        </p:spPr>
        <p:txBody>
          <a:bodyPr/>
          <a:lstStyle/>
          <a:p>
            <a:pPr eaLnBrk="1" hangingPunct="1"/>
            <a:r>
              <a:rPr lang="en-US" altLang="zh-TW" sz="2000" i="1" dirty="0" smtClean="0">
                <a:solidFill>
                  <a:schemeClr val="accent2"/>
                </a:solidFill>
                <a:ea typeface="新細明體" charset="-120"/>
              </a:rPr>
              <a:t>OCR (Optical Character Recognition) readers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Device that uses light source to read characters, marks, and codes and then converts them into digital data</a:t>
            </a:r>
          </a:p>
          <a:p>
            <a:pPr eaLnBrk="1" hangingPunct="1"/>
            <a:r>
              <a:rPr lang="en-US" altLang="zh-TW" sz="2000" i="1" dirty="0" smtClean="0">
                <a:solidFill>
                  <a:schemeClr val="accent2"/>
                </a:solidFill>
                <a:ea typeface="新細明體" charset="-120"/>
              </a:rPr>
              <a:t>Bar code reader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Uses laser beams to read bar codes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Bar code - identification code that consists of a set of vertical lines and spaces of different widths</a:t>
            </a:r>
          </a:p>
          <a:p>
            <a:pPr eaLnBrk="1" hangingPunct="1"/>
            <a:r>
              <a:rPr lang="en-US" altLang="zh-TW" sz="2000" i="1" dirty="0" smtClean="0">
                <a:solidFill>
                  <a:schemeClr val="accent2"/>
                </a:solidFill>
                <a:ea typeface="新細明體" charset="-120"/>
              </a:rPr>
              <a:t>Magnetic stripe card reader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Reads the magnetic stripe on the back of a credit card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Exposure to a magnetic field can erase the contents of a card’s magnetic stripe</a:t>
            </a:r>
          </a:p>
        </p:txBody>
      </p:sp>
      <p:sp>
        <p:nvSpPr>
          <p:cNvPr id="25606" name="Line 12"/>
          <p:cNvSpPr>
            <a:spLocks noChangeShapeType="1"/>
          </p:cNvSpPr>
          <p:nvPr/>
        </p:nvSpPr>
        <p:spPr bwMode="auto">
          <a:xfrm>
            <a:off x="381000" y="5410200"/>
            <a:ext cx="845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7" name="Picture 16" descr="04-069_05_3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500438"/>
            <a:ext cx="1989137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7" descr="UNP03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196975"/>
            <a:ext cx="1720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Other Input Devices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484313"/>
            <a:ext cx="7414592" cy="2304727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RFID</a:t>
            </a:r>
            <a:r>
              <a:rPr lang="en-US" sz="2000" dirty="0" smtClean="0"/>
              <a:t> (radio frequency identification) technology 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RFID tag </a:t>
            </a:r>
            <a:r>
              <a:rPr lang="en-US" sz="1800" dirty="0" smtClean="0"/>
              <a:t>placed in or attached to an object which ) has been electronically programmed with unique information 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RFID reader </a:t>
            </a:r>
            <a:r>
              <a:rPr lang="en-US" sz="1800" dirty="0" smtClean="0"/>
              <a:t>emits radio signals to activate the tag and to read and write data to it, in ranges of anywhere from one inch to 100 feet or more</a:t>
            </a:r>
          </a:p>
          <a:p>
            <a:pPr lvl="1"/>
            <a:r>
              <a:rPr lang="en-US" sz="1800" dirty="0" smtClean="0"/>
              <a:t>E.g., contact smart card, contactless smart card</a:t>
            </a:r>
            <a:endParaRPr lang="en-US" sz="20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0608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038BBB-4C5D-4E55-BB61-5D9F84142B81}" type="slidenum">
              <a:rPr lang="zh-TW" altLang="en-US"/>
              <a:pPr>
                <a:defRPr/>
              </a:pPr>
              <a:t>22</a:t>
            </a:fld>
            <a:r>
              <a:rPr lang="en-US" altLang="zh-TW"/>
              <a:t> </a:t>
            </a:r>
          </a:p>
        </p:txBody>
      </p:sp>
      <p:pic>
        <p:nvPicPr>
          <p:cNvPr id="94210" name="Picture 2" descr="http://t3.gstatic.com/images?q=tbn:ANd9GcT42wnFZiDMwM72q-FrcPAmRbmjl5QuQdBEAAQQjlX9Tqbv1B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04664"/>
            <a:ext cx="1084941" cy="1080120"/>
          </a:xfrm>
          <a:prstGeom prst="rect">
            <a:avLst/>
          </a:prstGeom>
          <a:noFill/>
        </p:spPr>
      </p:pic>
      <p:pic>
        <p:nvPicPr>
          <p:cNvPr id="94212" name="Picture 4" descr="http://www.easybizchina.com/picture/product/201007/12-0250d140-fca0-48b7-b3fa-d369f695c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856" y="1628800"/>
            <a:ext cx="1296144" cy="974976"/>
          </a:xfrm>
          <a:prstGeom prst="rect">
            <a:avLst/>
          </a:prstGeom>
          <a:noFill/>
        </p:spPr>
      </p:pic>
      <p:pic>
        <p:nvPicPr>
          <p:cNvPr id="80898" name="Picture 2" descr="Biometric technologies fingerprint recognition Biometric-based authentication applica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3076575" cy="2857500"/>
          </a:xfrm>
          <a:prstGeom prst="rect">
            <a:avLst/>
          </a:prstGeom>
          <a:noFill/>
        </p:spPr>
      </p:pic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2918048" y="3788023"/>
            <a:ext cx="6225952" cy="273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Biometric input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Authenticates person’s identity by verifying personal characteristic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Iris scan (a.k.a.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retinal scan)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captures </a:t>
            </a:r>
            <a:r>
              <a:rPr lang="en-US" sz="1600" kern="0" dirty="0" smtClean="0">
                <a:latin typeface="Cambria" pitchFamily="18" charset="0"/>
              </a:rPr>
              <a:t>and analyze images of the human retina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Voice verification system compares live speech with stored voice pattern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Signature verification system recognizes shape of signature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0223"/>
            <a:ext cx="4507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solidFill>
                  <a:srgbClr val="4D4D4D"/>
                </a:solidFill>
                <a:latin typeface="Cambria" pitchFamily="18" charset="0"/>
                <a:ea typeface="新細明體" charset="-120"/>
              </a:rPr>
              <a:t>Image from http://www.cacsecurity.com/biometrics.asp</a:t>
            </a:r>
            <a:endParaRPr lang="en-US" altLang="zh-TW" sz="1400" dirty="0">
              <a:solidFill>
                <a:srgbClr val="4D4D4D"/>
              </a:solidFill>
              <a:latin typeface="Cambria" pitchFamily="18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143125"/>
            <a:ext cx="6248400" cy="1862138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CS1102 Lec04  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Hardware </a:t>
            </a:r>
            <a:r>
              <a:rPr lang="en-US" altLang="zh-TW" dirty="0" smtClean="0">
                <a:latin typeface="Times New Roman" pitchFamily="18" charset="0"/>
                <a:ea typeface="新細明體" charset="-120"/>
              </a:rPr>
              <a:t>– </a:t>
            </a:r>
            <a:r>
              <a:rPr lang="en-US" altLang="zh-TW" dirty="0" smtClean="0">
                <a:ea typeface="新細明體" charset="-120"/>
              </a:rPr>
              <a:t>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155D24-ECA4-4F0B-AB2E-6435EC1BA4B0}" type="slidenum">
              <a:rPr lang="zh-TW" altLang="en-US"/>
              <a:pPr>
                <a:defRPr/>
              </a:pPr>
              <a:t>24</a:t>
            </a:fld>
            <a:r>
              <a:rPr lang="en-US" altLang="zh-TW"/>
              <a:t> 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Output: From Pulses to People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Output</a:t>
            </a:r>
            <a:r>
              <a:rPr lang="en-US" dirty="0" smtClean="0"/>
              <a:t> is data coming out of a computer that has been processed into a useful form</a:t>
            </a:r>
            <a:endParaRPr lang="en-US" altLang="zh-TW" dirty="0" smtClean="0">
              <a:ea typeface="新細明體" charset="-120"/>
            </a:endParaRPr>
          </a:p>
          <a:p>
            <a:pPr eaLnBrk="1" hangingPunct="1">
              <a:defRPr/>
            </a:pPr>
            <a:r>
              <a:rPr lang="en-US" altLang="zh-TW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Output devices</a:t>
            </a:r>
            <a:r>
              <a:rPr lang="en-US" altLang="zh-TW" dirty="0" smtClean="0">
                <a:ea typeface="新細明體" charset="-120"/>
              </a:rPr>
              <a:t> 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Devices that translate information processed by computer into human readable form</a:t>
            </a:r>
          </a:p>
          <a:p>
            <a:pPr eaLnBrk="1" hangingPunct="1">
              <a:defRPr/>
            </a:pPr>
            <a:r>
              <a:rPr lang="en-US" altLang="zh-TW" dirty="0" smtClean="0">
                <a:ea typeface="新細明體" charset="-120"/>
              </a:rPr>
              <a:t>Two types of output devices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To produce softcopy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Display on screen, voice output, sound output, video output, mechanical output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To produce hardcopy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In a printed form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4DB15-1DC6-4FA7-89A3-3EB1C29B50A6}" type="slidenum">
              <a:rPr lang="zh-TW" altLang="en-US"/>
              <a:pPr>
                <a:defRPr/>
              </a:pPr>
              <a:t>25</a:t>
            </a:fld>
            <a:r>
              <a:rPr lang="en-US" altLang="zh-TW"/>
              <a:t> 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Screen Display - Monitor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b="1" dirty="0" smtClean="0">
                <a:solidFill>
                  <a:schemeClr val="accent2"/>
                </a:solidFill>
                <a:ea typeface="新細明體" charset="-120"/>
              </a:rPr>
              <a:t>CRT </a:t>
            </a:r>
            <a:r>
              <a:rPr lang="en-US" altLang="zh-TW" sz="2000" dirty="0" smtClean="0">
                <a:ea typeface="新細明體" charset="-120"/>
              </a:rPr>
              <a:t>monitor - </a:t>
            </a:r>
            <a:r>
              <a:rPr lang="en-US" sz="2000" dirty="0" smtClean="0"/>
              <a:t>Cathode-ray tube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Obsolete</a:t>
            </a:r>
            <a:endParaRPr lang="en-US" altLang="zh-TW" sz="1800" b="1" dirty="0" smtClean="0">
              <a:solidFill>
                <a:schemeClr val="accent2"/>
              </a:solidFill>
              <a:ea typeface="新細明體" charset="-120"/>
            </a:endParaRPr>
          </a:p>
          <a:p>
            <a:pPr eaLnBrk="1" hangingPunct="1"/>
            <a:r>
              <a:rPr lang="en-US" altLang="zh-TW" sz="2000" b="1" dirty="0" smtClean="0">
                <a:solidFill>
                  <a:schemeClr val="accent2"/>
                </a:solidFill>
                <a:ea typeface="新細明體" charset="-120"/>
              </a:rPr>
              <a:t>LCD</a:t>
            </a:r>
            <a:r>
              <a:rPr lang="en-US" altLang="zh-TW" sz="2000" dirty="0" smtClean="0">
                <a:ea typeface="新細明體" charset="-120"/>
              </a:rPr>
              <a:t> monitor – Liquid Crystal Display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Light shine through a layer of liquid crystal cells to make an image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Used in all kinds of computers</a:t>
            </a:r>
          </a:p>
          <a:p>
            <a:pPr lvl="2" eaLnBrk="1" hangingPunct="1"/>
            <a:r>
              <a:rPr lang="en-US" altLang="zh-TW" sz="1600" dirty="0" smtClean="0">
                <a:ea typeface="新細明體" charset="-120"/>
              </a:rPr>
              <a:t>PC, notebook, Tablets,  smart phones, digital cameras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Thin, light, Low power consumption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Lower radiation emission</a:t>
            </a:r>
          </a:p>
          <a:p>
            <a:pPr eaLnBrk="1" hangingPunct="1"/>
            <a:r>
              <a:rPr lang="en-US" altLang="zh-TW" sz="2000" dirty="0" smtClean="0">
                <a:ea typeface="新細明體" charset="-120"/>
              </a:rPr>
              <a:t>Other monitors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E-Book readers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Digital/interactive whiteboards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High-definition television (HDTV) </a:t>
            </a:r>
          </a:p>
          <a:p>
            <a:pPr lvl="1" eaLnBrk="1" hangingPunct="1"/>
            <a:endParaRPr lang="en-US" altLang="zh-TW" dirty="0" smtClean="0">
              <a:ea typeface="新細明體" charset="-120"/>
            </a:endParaRPr>
          </a:p>
        </p:txBody>
      </p:sp>
      <p:pic>
        <p:nvPicPr>
          <p:cNvPr id="9" name="Picture 8" descr="C:\Users\Glen\Documents\McGraw-Hill\OLeary-CE2012\ART\ole16805_ch07\ole16805_0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996952"/>
            <a:ext cx="15525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Glen\Documents\McGraw-Hill\OLeary-CE2012\ART\ole16805_ch07\ole16805_0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980728"/>
            <a:ext cx="157638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Zouharis\Documents\Laurie\McGraw Hill Computing Essentials 2013\CE_2013_ArtFiles\ole16821_ch07\ole16821_0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27432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Monitor Measurements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5576" y="1268761"/>
            <a:ext cx="7772400" cy="4968552"/>
          </a:xfrm>
        </p:spPr>
        <p:txBody>
          <a:bodyPr/>
          <a:lstStyle/>
          <a:p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Screen size </a:t>
            </a:r>
          </a:p>
          <a:p>
            <a:pPr lvl="1"/>
            <a:r>
              <a:rPr lang="en-US" dirty="0" smtClean="0"/>
              <a:t>Diagonal length of the screen measured in inch</a:t>
            </a:r>
          </a:p>
          <a:p>
            <a:pPr lvl="1"/>
            <a:r>
              <a:rPr lang="en-US" dirty="0" smtClean="0"/>
              <a:t>Common sizes are  15, 17, 19, 21, and 22 inches</a:t>
            </a:r>
          </a:p>
          <a:p>
            <a:r>
              <a:rPr lang="en-US" b="1" i="1" dirty="0" smtClean="0">
                <a:solidFill>
                  <a:srgbClr val="FF0066"/>
                </a:solidFill>
              </a:rPr>
              <a:t>Resolution</a:t>
            </a:r>
          </a:p>
          <a:p>
            <a:pPr lvl="1"/>
            <a:r>
              <a:rPr lang="en-US" dirty="0" smtClean="0"/>
              <a:t>A measure of the </a:t>
            </a:r>
            <a:r>
              <a:rPr lang="en-US" u="sng" dirty="0" smtClean="0"/>
              <a:t>total number of </a:t>
            </a:r>
            <a:r>
              <a:rPr lang="en-US" b="1" u="sng" dirty="0" smtClean="0">
                <a:solidFill>
                  <a:srgbClr val="FF0066"/>
                </a:solidFill>
              </a:rPr>
              <a:t>pixels </a:t>
            </a:r>
            <a:r>
              <a:rPr lang="en-US" dirty="0" smtClean="0"/>
              <a:t>displayed on the whole screen</a:t>
            </a:r>
          </a:p>
          <a:p>
            <a:pPr lvl="1"/>
            <a:r>
              <a:rPr lang="en-US" dirty="0" smtClean="0"/>
              <a:t>Determines the fineness of display details</a:t>
            </a:r>
          </a:p>
          <a:p>
            <a:pPr lvl="1"/>
            <a:r>
              <a:rPr lang="en-US" dirty="0" smtClean="0"/>
              <a:t>The higher the resolution, the closer together the dots, the finer the image</a:t>
            </a:r>
          </a:p>
          <a:p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Dot pitch </a:t>
            </a:r>
            <a:r>
              <a:rPr lang="en-US" dirty="0" smtClean="0"/>
              <a:t>( or 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pixel pitch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distance between sub-pixels of the same </a:t>
            </a:r>
          </a:p>
          <a:p>
            <a:pPr lvl="1">
              <a:buNone/>
            </a:pPr>
            <a:r>
              <a:rPr lang="en-US" dirty="0" smtClean="0"/>
              <a:t>     color, measured in millimeters (mm)</a:t>
            </a:r>
          </a:p>
          <a:p>
            <a:pPr lvl="1"/>
            <a:r>
              <a:rPr lang="en-US" dirty="0" smtClean="0"/>
              <a:t>The smaller the dot pitch, the finer the image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0608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33423-F489-46DC-B42D-DAE2922E7627}" type="slidenum">
              <a:rPr lang="zh-TW" altLang="en-US"/>
              <a:pPr>
                <a:defRPr/>
              </a:pPr>
              <a:t>26</a:t>
            </a:fld>
            <a:r>
              <a:rPr lang="en-US" altLang="zh-TW"/>
              <a:t> </a:t>
            </a:r>
          </a:p>
        </p:txBody>
      </p:sp>
      <p:sp>
        <p:nvSpPr>
          <p:cNvPr id="32799" name="AutoShape 60"/>
          <p:cNvSpPr>
            <a:spLocks noChangeArrowheads="1"/>
          </p:cNvSpPr>
          <p:nvPr/>
        </p:nvSpPr>
        <p:spPr bwMode="auto">
          <a:xfrm>
            <a:off x="6876256" y="1628800"/>
            <a:ext cx="2160240" cy="720725"/>
          </a:xfrm>
          <a:prstGeom prst="wedgeRoundRectCallout">
            <a:avLst>
              <a:gd name="adj1" fmla="val -96649"/>
              <a:gd name="adj2" fmla="val 162733"/>
              <a:gd name="adj3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1400">
                <a:latin typeface="Cambria" pitchFamily="18" charset="0"/>
                <a:ea typeface="新細明體" charset="-120"/>
              </a:rPr>
              <a:t>Short form for "</a:t>
            </a:r>
            <a:r>
              <a:rPr lang="en-US" altLang="zh-TW" sz="1400" b="1">
                <a:latin typeface="Cambria" pitchFamily="18" charset="0"/>
                <a:ea typeface="新細明體" charset="-120"/>
              </a:rPr>
              <a:t>pic</a:t>
            </a:r>
            <a:r>
              <a:rPr lang="en-US" altLang="zh-TW" sz="1400">
                <a:latin typeface="Cambria" pitchFamily="18" charset="0"/>
                <a:ea typeface="新細明體" charset="-120"/>
              </a:rPr>
              <a:t>ture </a:t>
            </a:r>
            <a:r>
              <a:rPr lang="en-US" altLang="zh-TW" sz="1400" b="1">
                <a:latin typeface="Cambria" pitchFamily="18" charset="0"/>
                <a:ea typeface="新細明體" charset="-120"/>
              </a:rPr>
              <a:t>el</a:t>
            </a:r>
            <a:r>
              <a:rPr lang="en-US" altLang="zh-TW" sz="1400">
                <a:latin typeface="Cambria" pitchFamily="18" charset="0"/>
                <a:ea typeface="新細明體" charset="-120"/>
              </a:rPr>
              <a:t>ement" - basic units that compose a picture</a:t>
            </a:r>
          </a:p>
        </p:txBody>
      </p:sp>
      <p:sp>
        <p:nvSpPr>
          <p:cNvPr id="32801" name="Text Box 69"/>
          <p:cNvSpPr txBox="1">
            <a:spLocks noChangeArrowheads="1"/>
          </p:cNvSpPr>
          <p:nvPr/>
        </p:nvSpPr>
        <p:spPr bwMode="auto">
          <a:xfrm>
            <a:off x="3923382" y="6436568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solidFill>
                  <a:schemeClr val="folHlink"/>
                </a:solidFill>
                <a:latin typeface="Cambria" pitchFamily="18" charset="0"/>
                <a:ea typeface="新細明體" charset="-120"/>
              </a:rPr>
              <a:t>See [4] for more standards</a:t>
            </a:r>
          </a:p>
        </p:txBody>
      </p:sp>
      <p:graphicFrame>
        <p:nvGraphicFramePr>
          <p:cNvPr id="363587" name="Group 67"/>
          <p:cNvGraphicFramePr>
            <a:graphicFrameLocks noGrp="1"/>
          </p:cNvGraphicFramePr>
          <p:nvPr/>
        </p:nvGraphicFramePr>
        <p:xfrm>
          <a:off x="6660232" y="4581128"/>
          <a:ext cx="2305050" cy="2133600"/>
        </p:xfrm>
        <a:graphic>
          <a:graphicData uri="http://schemas.openxmlformats.org/drawingml/2006/table">
            <a:tbl>
              <a:tblPr/>
              <a:tblGrid>
                <a:gridCol w="1074737"/>
                <a:gridCol w="123031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99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Standard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99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SVGA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800 x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XGA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1024 x 768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WXGA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1280 x 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SXGA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1280 x 1024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UXGA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1600 x 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QXGA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2048x1536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08D72B-ED99-44B7-8B11-24A5C1C909C8}" type="slidenum">
              <a:rPr lang="zh-TW" altLang="en-US"/>
              <a:pPr>
                <a:defRPr/>
              </a:pPr>
              <a:t>27</a:t>
            </a:fld>
            <a:r>
              <a:rPr lang="en-US" altLang="zh-TW"/>
              <a:t> 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Graphics Card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772400" cy="4681537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altLang="zh-CN" sz="1000" i="1" dirty="0" smtClean="0">
              <a:ea typeface="SimSun" pitchFamily="2" charset="-122"/>
            </a:endParaRPr>
          </a:p>
          <a:p>
            <a:pPr eaLnBrk="1" hangingPunct="1"/>
            <a:r>
              <a:rPr lang="en-US" altLang="zh-CN" dirty="0" smtClean="0">
                <a:ea typeface="SimSun" pitchFamily="2" charset="-122"/>
              </a:rPr>
              <a:t>Besides a display device, a computer display system also requires a </a:t>
            </a:r>
            <a:r>
              <a:rPr lang="en-US" altLang="zh-CN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SimSun" pitchFamily="2" charset="-122"/>
              </a:rPr>
              <a:t>graphics card </a:t>
            </a:r>
            <a:r>
              <a:rPr lang="en-US" altLang="zh-CN" dirty="0" smtClean="0">
                <a:ea typeface="SimSun" pitchFamily="2" charset="-122"/>
              </a:rPr>
              <a:t>that generates the signals for displaying an image on the screen</a:t>
            </a:r>
          </a:p>
          <a:p>
            <a:pPr eaLnBrk="1" hangingPunct="1"/>
            <a:endParaRPr lang="en-US" altLang="zh-CN" dirty="0" smtClean="0">
              <a:ea typeface="SimSun" pitchFamily="2" charset="-122"/>
            </a:endParaRPr>
          </a:p>
          <a:p>
            <a:pPr eaLnBrk="1" hangingPunct="1"/>
            <a:r>
              <a:rPr lang="en-US" altLang="zh-CN" dirty="0" smtClean="0">
                <a:ea typeface="SimSun" pitchFamily="2" charset="-122"/>
              </a:rPr>
              <a:t>A graphics card typically contains</a:t>
            </a:r>
          </a:p>
          <a:p>
            <a:pPr lvl="1" eaLnBrk="1" hangingPunct="1"/>
            <a:r>
              <a:rPr lang="en-US" altLang="zh-CN" dirty="0" smtClean="0">
                <a:ea typeface="SimSun" pitchFamily="2" charset="-122"/>
              </a:rPr>
              <a:t>Graphics processing unit (GPU)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 A dedicated graphics microprocessor optimized for calculations which are fundamental to 3D graphics rendering </a:t>
            </a:r>
            <a:endParaRPr lang="en-US" altLang="zh-CN" dirty="0" smtClean="0">
              <a:ea typeface="SimSun" pitchFamily="2" charset="-122"/>
            </a:endParaRPr>
          </a:p>
          <a:p>
            <a:pPr lvl="1" eaLnBrk="1" hangingPunct="1"/>
            <a:r>
              <a:rPr lang="en-US" altLang="zh-CN" dirty="0" smtClean="0">
                <a:ea typeface="SimSun" pitchFamily="2" charset="-122"/>
              </a:rPr>
              <a:t>Special video memory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 A special kind of RAM dedicated to holding the display data</a:t>
            </a:r>
            <a:endParaRPr lang="en-US" altLang="zh-CN" dirty="0" smtClean="0">
              <a:ea typeface="SimSun" pitchFamily="2" charset="-122"/>
            </a:endParaRPr>
          </a:p>
          <a:p>
            <a:pPr lvl="1" eaLnBrk="1" hangingPunct="1"/>
            <a:r>
              <a:rPr lang="en-US" altLang="zh-CN" dirty="0" smtClean="0">
                <a:ea typeface="SimSun" pitchFamily="2" charset="-122"/>
              </a:rPr>
              <a:t>Special graphics accelerator technology</a:t>
            </a:r>
            <a:endParaRPr lang="zh-TW" altLang="en-US" dirty="0" smtClean="0">
              <a:ea typeface="SimSun" pitchFamily="2" charset="-122"/>
            </a:endParaRPr>
          </a:p>
        </p:txBody>
      </p:sp>
      <p:pic>
        <p:nvPicPr>
          <p:cNvPr id="6" name="Picture 5" descr="CFig6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204864"/>
            <a:ext cx="2555777" cy="1629308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Printers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412776"/>
            <a:ext cx="5398368" cy="4681537"/>
          </a:xfrm>
        </p:spPr>
        <p:txBody>
          <a:bodyPr/>
          <a:lstStyle/>
          <a:p>
            <a:r>
              <a:rPr lang="en-US" dirty="0" smtClean="0"/>
              <a:t>A printer produces text and graphics on a physical medium</a:t>
            </a:r>
          </a:p>
          <a:p>
            <a:pPr lvl="1"/>
            <a:r>
              <a:rPr lang="en-US" sz="1800" dirty="0" smtClean="0"/>
              <a:t>Printed information is called a hard copy, or printout</a:t>
            </a:r>
          </a:p>
          <a:p>
            <a:pPr lvl="1"/>
            <a:r>
              <a:rPr lang="en-US" sz="1800" dirty="0" smtClean="0"/>
              <a:t>Landscape or portrait orientation</a:t>
            </a:r>
          </a:p>
          <a:p>
            <a:r>
              <a:rPr lang="en-US" dirty="0" smtClean="0"/>
              <a:t>Two basic groups of printers:</a:t>
            </a:r>
          </a:p>
          <a:p>
            <a:pPr lvl="1"/>
            <a:r>
              <a:rPr lang="en-US" sz="1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Impact printers</a:t>
            </a:r>
          </a:p>
          <a:p>
            <a:pPr lvl="2"/>
            <a:r>
              <a:rPr lang="en-US" sz="1600" dirty="0" smtClean="0"/>
              <a:t>Make direct physical contact with the paper</a:t>
            </a:r>
          </a:p>
          <a:p>
            <a:pPr lvl="2"/>
            <a:r>
              <a:rPr lang="en-US" sz="1600" dirty="0" smtClean="0"/>
              <a:t>E.g., line printers, dot-matrix printers</a:t>
            </a:r>
            <a:endParaRPr lang="en-US" sz="2400" dirty="0" smtClean="0"/>
          </a:p>
          <a:p>
            <a:pPr lvl="1"/>
            <a:r>
              <a:rPr lang="en-US" sz="1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Non-impact printers</a:t>
            </a:r>
          </a:p>
          <a:p>
            <a:pPr lvl="2"/>
            <a:r>
              <a:rPr lang="en-US" sz="1600" dirty="0" smtClean="0"/>
              <a:t>Form characters and graphics without striking the paper</a:t>
            </a:r>
          </a:p>
          <a:p>
            <a:pPr lvl="2"/>
            <a:r>
              <a:rPr lang="en-US" sz="1600" dirty="0" smtClean="0"/>
              <a:t>E.g., inkjet printers, photo printers, laser printers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0608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FED0BA-29AA-4B38-B711-C36EF9693DF7}" type="slidenum">
              <a:rPr lang="zh-TW" altLang="en-US"/>
              <a:pPr>
                <a:defRPr/>
              </a:pPr>
              <a:t>28</a:t>
            </a:fld>
            <a:r>
              <a:rPr lang="en-US" altLang="zh-TW"/>
              <a:t> </a:t>
            </a:r>
          </a:p>
        </p:txBody>
      </p:sp>
      <p:pic>
        <p:nvPicPr>
          <p:cNvPr id="35845" name="Picture 13" descr="UNP03_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785938"/>
            <a:ext cx="26654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60" name="Picture 16" descr="01-202-UNP03-12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005263"/>
            <a:ext cx="23050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021806-3571-475A-85FA-2F10683AE7B3}" type="slidenum">
              <a:rPr lang="zh-TW" altLang="en-US"/>
              <a:pPr>
                <a:defRPr/>
              </a:pPr>
              <a:t>29</a:t>
            </a:fld>
            <a:r>
              <a:rPr lang="en-US" altLang="zh-TW"/>
              <a:t> </a:t>
            </a:r>
          </a:p>
        </p:txBody>
      </p:sp>
      <p:sp>
        <p:nvSpPr>
          <p:cNvPr id="36868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Laser Printer and Inkjet Printer</a:t>
            </a:r>
          </a:p>
        </p:txBody>
      </p:sp>
      <p:sp>
        <p:nvSpPr>
          <p:cNvPr id="2642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6478488" cy="489743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Non-impact printers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Without direct physical contact the paper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Faster and quieter than impact printer</a:t>
            </a: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Inkjet printers</a:t>
            </a:r>
            <a:r>
              <a:rPr lang="en-US" altLang="zh-TW" dirty="0" smtClean="0">
                <a:ea typeface="新細明體" charset="-120"/>
              </a:rPr>
              <a:t> 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Spray tiny drops of liquid ink onto paper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Prints fewer pages/minute than laser printers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High-quality color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Costing less than laser printers</a:t>
            </a:r>
          </a:p>
          <a:p>
            <a:pPr lvl="2" eaLnBrk="1" hangingPunct="1"/>
            <a:r>
              <a:rPr lang="en-US" altLang="zh-TW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Photo printer </a:t>
            </a:r>
            <a:r>
              <a:rPr lang="en-US" altLang="zh-TW" dirty="0" smtClean="0">
                <a:ea typeface="新細明體" charset="-120"/>
              </a:rPr>
              <a:t>is a special kind of inkjet printer</a:t>
            </a:r>
            <a:endParaRPr lang="en-US" altLang="zh-TW" i="1" dirty="0" smtClean="0">
              <a:ea typeface="新細明體" charset="-120"/>
            </a:endParaRP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Laser printers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Have a laser beam to charge the paper, which attracts fine powder (toner)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High-resolution output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Fast printing speed</a:t>
            </a:r>
          </a:p>
        </p:txBody>
      </p:sp>
      <p:pic>
        <p:nvPicPr>
          <p:cNvPr id="36870" name="Picture 13" descr="UNP03_1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221163"/>
            <a:ext cx="18288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206" name="Picture 14" descr="01-202-UNP03-12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916113"/>
            <a:ext cx="1676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10397" y="5929535"/>
            <a:ext cx="191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TW" sz="1400" dirty="0" smtClean="0">
                <a:solidFill>
                  <a:srgbClr val="4D4D4D"/>
                </a:solidFill>
                <a:latin typeface="Cambria" pitchFamily="18" charset="0"/>
                <a:ea typeface="新細明體" charset="-120"/>
              </a:rPr>
              <a:t>See reference [5] &amp; [6]</a:t>
            </a:r>
            <a:endParaRPr lang="en-US" altLang="zh-TW" sz="1400" dirty="0">
              <a:solidFill>
                <a:srgbClr val="4D4D4D"/>
              </a:solidFill>
              <a:latin typeface="Cambria" pitchFamily="18" charset="0"/>
              <a:ea typeface="新細明體" charset="-12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4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4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4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4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4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4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4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4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4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4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4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4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4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4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4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42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42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42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42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42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42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143125"/>
            <a:ext cx="6248400" cy="1862138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CS1102 Lec04  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Hardware </a:t>
            </a:r>
            <a:r>
              <a:rPr lang="en-US" altLang="zh-TW" dirty="0" smtClean="0">
                <a:latin typeface="Times New Roman" pitchFamily="18" charset="0"/>
                <a:ea typeface="新細明體" charset="-120"/>
              </a:rPr>
              <a:t>– </a:t>
            </a:r>
            <a:r>
              <a:rPr lang="en-US" altLang="zh-TW" dirty="0" smtClean="0">
                <a:ea typeface="新細明體" charset="-120"/>
              </a:rPr>
              <a:t>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Printer Measurements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Color or B&amp;W</a:t>
            </a:r>
          </a:p>
          <a:p>
            <a:pPr lvl="1"/>
            <a:r>
              <a:rPr lang="en-US" sz="1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CMYK</a:t>
            </a:r>
            <a:r>
              <a:rPr lang="en-US" sz="1800" dirty="0" smtClean="0"/>
              <a:t> is 4 color inks used in color </a:t>
            </a:r>
          </a:p>
          <a:p>
            <a:pPr lvl="1">
              <a:buNone/>
            </a:pPr>
            <a:r>
              <a:rPr lang="en-US" sz="1800" dirty="0" smtClean="0"/>
              <a:t>    inkjet/laser printers</a:t>
            </a:r>
          </a:p>
          <a:p>
            <a:r>
              <a:rPr lang="en-US" sz="2000" dirty="0" smtClean="0"/>
              <a:t>Duplex capability</a:t>
            </a:r>
          </a:p>
          <a:p>
            <a:pPr lvl="1"/>
            <a:r>
              <a:rPr lang="en-US" sz="1800" dirty="0" smtClean="0"/>
              <a:t>Can print on both sides</a:t>
            </a:r>
          </a:p>
          <a:p>
            <a:r>
              <a:rPr lang="en-US" sz="2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Resolution</a:t>
            </a:r>
          </a:p>
          <a:p>
            <a:pPr lvl="1"/>
            <a:r>
              <a:rPr lang="en-US" sz="1800" dirty="0" smtClean="0"/>
              <a:t>Measured in </a:t>
            </a:r>
            <a:r>
              <a:rPr lang="en-US" sz="1800" b="1" i="1" dirty="0" smtClean="0">
                <a:solidFill>
                  <a:srgbClr val="FF0066"/>
                </a:solidFill>
              </a:rPr>
              <a:t>dots per inch </a:t>
            </a:r>
            <a:r>
              <a:rPr lang="en-US" sz="1800" dirty="0" smtClean="0"/>
              <a:t>(dpi) </a:t>
            </a:r>
          </a:p>
          <a:p>
            <a:r>
              <a:rPr lang="en-US" sz="2000" dirty="0" smtClean="0"/>
              <a:t>Print speed</a:t>
            </a:r>
          </a:p>
          <a:p>
            <a:pPr lvl="1"/>
            <a:r>
              <a:rPr lang="en-US" sz="1800" dirty="0" smtClean="0"/>
              <a:t>Measured in characters per second (cps) or </a:t>
            </a:r>
          </a:p>
          <a:p>
            <a:pPr lvl="1">
              <a:buNone/>
            </a:pPr>
            <a:r>
              <a:rPr lang="en-US" sz="1800" dirty="0" smtClean="0"/>
              <a:t>      </a:t>
            </a:r>
            <a:r>
              <a:rPr lang="en-US" sz="1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pages per minute </a:t>
            </a:r>
            <a:r>
              <a:rPr lang="en-US" sz="1800" dirty="0" smtClean="0"/>
              <a:t>(</a:t>
            </a:r>
            <a:r>
              <a:rPr lang="en-US" sz="1800" dirty="0" err="1" smtClean="0"/>
              <a:t>ppm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Duty cycle</a:t>
            </a:r>
          </a:p>
          <a:p>
            <a:pPr lvl="1"/>
            <a:r>
              <a:rPr lang="en-US" sz="1800" dirty="0" smtClean="0"/>
              <a:t>An estimate of how many pages per month a printer is designed to handle before it fails or requires maintenance </a:t>
            </a:r>
          </a:p>
          <a:p>
            <a:endParaRPr lang="en-US" sz="200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0608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55853B-4F25-4439-A385-9181C01A78CD}" type="slidenum">
              <a:rPr lang="zh-TW" altLang="en-US"/>
              <a:pPr>
                <a:defRPr/>
              </a:pPr>
              <a:t>30</a:t>
            </a:fld>
            <a:r>
              <a:rPr lang="en-US" altLang="zh-TW"/>
              <a:t> </a:t>
            </a:r>
          </a:p>
        </p:txBody>
      </p:sp>
      <p:pic>
        <p:nvPicPr>
          <p:cNvPr id="3789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68413"/>
            <a:ext cx="428466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068960"/>
            <a:ext cx="251936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A0F2EE-26A5-45C1-BF70-8189FE14840A}" type="slidenum">
              <a:rPr lang="zh-TW" altLang="en-US"/>
              <a:pPr>
                <a:defRPr/>
              </a:pPr>
              <a:t>31</a:t>
            </a:fld>
            <a:r>
              <a:rPr lang="en-US" altLang="zh-TW"/>
              <a:t> </a:t>
            </a:r>
          </a:p>
        </p:txBody>
      </p:sp>
      <p:sp>
        <p:nvSpPr>
          <p:cNvPr id="39940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Audio Output</a:t>
            </a:r>
          </a:p>
        </p:txBody>
      </p:sp>
      <p:sp>
        <p:nvSpPr>
          <p:cNvPr id="27035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Audio output devices produces music, speech or other sounds </a:t>
            </a:r>
            <a:r>
              <a:rPr lang="en-US" dirty="0" smtClean="0"/>
              <a:t>that people can hear</a:t>
            </a:r>
            <a:endParaRPr lang="en-US" altLang="zh-TW" dirty="0" smtClean="0">
              <a:ea typeface="新細明體" charset="-120"/>
            </a:endParaRP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Speakers,  headphones, </a:t>
            </a:r>
            <a:r>
              <a:rPr lang="en-US" altLang="zh-TW" dirty="0" err="1" smtClean="0">
                <a:ea typeface="新細明體" charset="-120"/>
              </a:rPr>
              <a:t>earbuds</a:t>
            </a:r>
            <a:r>
              <a:rPr lang="en-US" altLang="zh-TW" dirty="0" smtClean="0">
                <a:ea typeface="新細明體" charset="-120"/>
              </a:rPr>
              <a:t> (also called earphones)</a:t>
            </a:r>
          </a:p>
          <a:p>
            <a:pPr lvl="1" eaLnBrk="1" hangingPunct="1"/>
            <a:r>
              <a:rPr lang="en-US" dirty="0" smtClean="0"/>
              <a:t>Some speakers are specifically designed to play audio from a portable media player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Text to speech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system converts normal language text into speech</a:t>
            </a:r>
            <a:endParaRPr lang="en-US" b="1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altLang="zh-TW" dirty="0" smtClean="0">
              <a:ea typeface="新細明體" charset="-12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zh-TW" sz="800" dirty="0" smtClean="0">
              <a:ea typeface="新細明體" charset="-120"/>
            </a:endParaRPr>
          </a:p>
        </p:txBody>
      </p:sp>
      <p:pic>
        <p:nvPicPr>
          <p:cNvPr id="7" name="Picture 6" descr="CFig6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293096"/>
            <a:ext cx="2808312" cy="1748174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0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0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0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0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313"/>
            <a:ext cx="4750296" cy="4681537"/>
          </a:xfrm>
        </p:spPr>
        <p:txBody>
          <a:bodyPr/>
          <a:lstStyle/>
          <a:p>
            <a:r>
              <a:rPr lang="en-US" dirty="0" smtClean="0"/>
              <a:t>Some devices are both input and output devices</a:t>
            </a:r>
          </a:p>
          <a:p>
            <a:pPr lvl="1"/>
            <a:r>
              <a:rPr lang="en-US" dirty="0" smtClean="0"/>
              <a:t> 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MFP</a:t>
            </a:r>
            <a:r>
              <a:rPr lang="en-US" dirty="0" smtClean="0"/>
              <a:t> (Multi Function Product/ Printer/ Peripheral), multifunctional, or 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all-in-one</a:t>
            </a:r>
            <a:r>
              <a:rPr lang="en-US" dirty="0" smtClean="0"/>
              <a:t> (AIO)</a:t>
            </a:r>
          </a:p>
          <a:p>
            <a:pPr lvl="1"/>
            <a:r>
              <a:rPr lang="en-US" dirty="0" smtClean="0"/>
              <a:t>Touch screens</a:t>
            </a:r>
          </a:p>
          <a:p>
            <a:pPr lvl="1"/>
            <a:r>
              <a:rPr lang="en-US" dirty="0" smtClean="0"/>
              <a:t>Fax machines</a:t>
            </a:r>
          </a:p>
          <a:p>
            <a:pPr lvl="1"/>
            <a:r>
              <a:rPr lang="en-US" dirty="0" smtClean="0"/>
              <a:t>Internet telephones (a.k.a., IP phones)</a:t>
            </a:r>
          </a:p>
          <a:p>
            <a:pPr lvl="1"/>
            <a:r>
              <a:rPr lang="en-US" dirty="0" smtClean="0"/>
              <a:t>Force-feedback game controllers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148AB0-242D-48C1-AF3B-B97C278DA0B6}" type="slidenum">
              <a:rPr lang="zh-TW" altLang="en-US" smtClean="0"/>
              <a:pPr>
                <a:defRPr/>
              </a:pPr>
              <a:t>32</a:t>
            </a:fld>
            <a:r>
              <a:rPr lang="en-US" altLang="zh-TW" smtClean="0"/>
              <a:t> </a:t>
            </a:r>
            <a:endParaRPr lang="en-US" altLang="zh-TW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2430269" cy="3240360"/>
          </a:xfrm>
          <a:prstGeom prst="rect">
            <a:avLst/>
          </a:prstGeom>
        </p:spPr>
      </p:pic>
      <p:pic>
        <p:nvPicPr>
          <p:cNvPr id="10" name="Picture 9" descr="Fig6-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1"/>
            <a:ext cx="2432304" cy="191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143125"/>
            <a:ext cx="6248400" cy="1862138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CS1101 Lec04 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Hardware </a:t>
            </a:r>
            <a:r>
              <a:rPr lang="en-US" altLang="zh-TW" smtClean="0">
                <a:latin typeface="Times New Roman" pitchFamily="18" charset="0"/>
                <a:ea typeface="新細明體" charset="-120"/>
              </a:rPr>
              <a:t>– </a:t>
            </a:r>
            <a:r>
              <a:rPr lang="en-US" altLang="zh-TW" smtClean="0">
                <a:ea typeface="新細明體" charset="-120"/>
              </a:rPr>
              <a:t>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Ports and Connectors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9552" y="1484784"/>
            <a:ext cx="7772400" cy="4681537"/>
          </a:xfrm>
        </p:spPr>
        <p:txBody>
          <a:bodyPr/>
          <a:lstStyle/>
          <a:p>
            <a:r>
              <a:rPr lang="en-US" sz="2000" dirty="0" smtClean="0"/>
              <a:t>The system or motherboard includes several standard </a:t>
            </a:r>
            <a:r>
              <a:rPr lang="en-US" sz="2000" b="1" i="1" dirty="0" smtClean="0">
                <a:solidFill>
                  <a:srgbClr val="FF0066"/>
                </a:solidFill>
              </a:rPr>
              <a:t>ports</a:t>
            </a:r>
            <a:r>
              <a:rPr lang="en-US" sz="2000" dirty="0" smtClean="0"/>
              <a:t> to connect peripheral devices; a </a:t>
            </a:r>
            <a:r>
              <a:rPr lang="en-US" sz="2000" b="1" i="1" dirty="0" smtClean="0">
                <a:solidFill>
                  <a:srgbClr val="FF0066"/>
                </a:solidFill>
              </a:rPr>
              <a:t>connector</a:t>
            </a:r>
            <a:r>
              <a:rPr lang="en-US" sz="2000" dirty="0" smtClean="0"/>
              <a:t> is a physical “plug” at the end of a cable that joins a peripheral to a port</a:t>
            </a:r>
          </a:p>
          <a:p>
            <a:r>
              <a:rPr lang="en-US" sz="2000" dirty="0" smtClean="0"/>
              <a:t>Most common ports today</a:t>
            </a:r>
          </a:p>
          <a:p>
            <a:pPr lvl="1"/>
            <a:r>
              <a:rPr lang="en-US" sz="1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Monitor port</a:t>
            </a:r>
            <a:r>
              <a:rPr lang="en-US" sz="1800" dirty="0" smtClean="0"/>
              <a:t> for connecting monitors</a:t>
            </a:r>
          </a:p>
          <a:p>
            <a:pPr lvl="2"/>
            <a:r>
              <a:rPr lang="en-US" sz="1600" dirty="0" smtClean="0"/>
              <a:t>E.g., </a:t>
            </a:r>
            <a:r>
              <a:rPr lang="en-US" sz="1600" b="1" i="1" dirty="0" smtClean="0"/>
              <a:t>VGA</a:t>
            </a:r>
            <a:r>
              <a:rPr lang="en-US" sz="1600" dirty="0" smtClean="0"/>
              <a:t> ports sends analog signals</a:t>
            </a:r>
          </a:p>
          <a:p>
            <a:pPr lvl="2"/>
            <a:r>
              <a:rPr lang="en-US" sz="1600" dirty="0" smtClean="0"/>
              <a:t>E.g., </a:t>
            </a:r>
            <a:r>
              <a:rPr lang="en-US" sz="1600" b="1" i="1" dirty="0" smtClean="0"/>
              <a:t>DVI</a:t>
            </a:r>
            <a:r>
              <a:rPr lang="en-US" sz="1600" dirty="0" smtClean="0"/>
              <a:t> ports sends digital signals</a:t>
            </a:r>
          </a:p>
          <a:p>
            <a:pPr lvl="1"/>
            <a:r>
              <a:rPr lang="en-US" sz="1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USB ports </a:t>
            </a:r>
            <a:r>
              <a:rPr lang="en-US" sz="1800" dirty="0" smtClean="0"/>
              <a:t>(Universal Serial Bus)  </a:t>
            </a:r>
          </a:p>
          <a:p>
            <a:pPr lvl="2"/>
            <a:r>
              <a:rPr lang="en-US" sz="1600" dirty="0" smtClean="0"/>
              <a:t> Connects up to 127 devices chained together and </a:t>
            </a:r>
          </a:p>
          <a:p>
            <a:pPr lvl="2">
              <a:buNone/>
            </a:pPr>
            <a:r>
              <a:rPr lang="en-US" sz="1600" dirty="0" smtClean="0"/>
              <a:t> supports hot plugging</a:t>
            </a:r>
          </a:p>
          <a:p>
            <a:pPr lvl="2"/>
            <a:r>
              <a:rPr lang="en-US" sz="1600" dirty="0" smtClean="0"/>
              <a:t> Most popular ports today</a:t>
            </a:r>
          </a:p>
          <a:p>
            <a:pPr lvl="1"/>
            <a:r>
              <a:rPr lang="en-US" sz="1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Network port</a:t>
            </a:r>
            <a:r>
              <a:rPr lang="en-US" sz="1800" dirty="0" smtClean="0"/>
              <a:t> for Local Area Networks (LAN)</a:t>
            </a:r>
          </a:p>
          <a:p>
            <a:pPr lvl="2"/>
            <a:r>
              <a:rPr lang="en-US" sz="1600" dirty="0" smtClean="0"/>
              <a:t> Also called </a:t>
            </a:r>
            <a:r>
              <a:rPr lang="en-US" sz="1600" i="1" dirty="0" smtClean="0"/>
              <a:t>Ethernet port</a:t>
            </a:r>
            <a:r>
              <a:rPr lang="en-US" sz="1600" dirty="0" smtClean="0"/>
              <a:t>, RJ-45</a:t>
            </a:r>
            <a:endParaRPr lang="en-US" sz="1600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0608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691954-722E-4206-8668-5EE058CEDF41}" type="slidenum">
              <a:rPr lang="zh-TW" altLang="en-US"/>
              <a:pPr>
                <a:defRPr/>
              </a:pPr>
              <a:t>34</a:t>
            </a:fld>
            <a:r>
              <a:rPr lang="en-US" altLang="zh-TW"/>
              <a:t> </a:t>
            </a:r>
          </a:p>
        </p:txBody>
      </p:sp>
      <p:pic>
        <p:nvPicPr>
          <p:cNvPr id="41991" name="Picture 25" descr="dvi-and-vga-po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564904"/>
            <a:ext cx="2453180" cy="13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789040"/>
            <a:ext cx="14668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AutoShape 5" descr="data:image/jpeg;base64,/9j/4AAQSkZJRgABAQAAAQABAAD/2wCEAAkGBhQSERUUExQWFRQUGRoYFxcVGBgXHRQYGBcYFxcXFxcYHCYeGBwkHBwXHy8gIycpLCwsFx4xNTAqNSYrLCkBCQoKDgwOGg8PGiwkHyQsLCwsLCwsLCwsLCwsLCwsLCwsLCwsLCwsLCwsLCwsLCwsLCwsLCwsLCwsLCwsLCwsLP/AABEIALwBDAMBIgACEQEDEQH/xAAcAAAABwEBAAAAAAAAAAAAAAAAAQIDBAUGBwj/xABEEAABAwEDCQIJCgUFAQAAAAABAAIDEQQFIQYHEhMxQVFhkSJxFVJTgaGxwdHwFhcjJDIzQmJykhRDsuHxNGNzgqIl/8QAGQEAAwEBAQAAAAAAAAAAAAAAAAECAwQF/8QAKhEAAgIBBAEDBAEFAAAAAAAAAAECERIDEyExQQQyUSJhcaEzFCNCgfD/2gAMAwEAAhEDEQA/AMTWvLz7/Ohpb6lQPCIxR+EG80WaE9ruZShWnX/CgC3t5pfhBvE/HwEWMnHz9/JGDj8YfGKg+EGgbcfYiF8MptH+Uk7An6Wwj34ow72e5QTe0fjD4AQ8Ks8YfBqhsZZNfRw38N4oT/dJL8PjYVBF6x+MFINo7On+HjuxRYUOvkqKVPx6+9FI7v3epQ3XgzxhtRC3Npi4Y7ENiJJd60CSo4trPGCJtsbxHeiwJIPvRb0wLY3iEP4pvjBFgSNMovjemRaW8QiNoHEe5FgSA5ByYbOOIStcOKGxjwG9LDuaY1w4hG2cY4jqEWIkBxQBTQnA3oa8cR1Ssofr/hHpY4/GxMa8cU6x1fanYh0vwSWoj6klDBB47EK8UXtSmMLjTf8AGxDBCeqLWLYXRm8mlZpvIiG3tbaU4bvOqq/7vsthNJpg4+K0aT/O3YO8rNasW6Q2mUOtrsqU7FpU2H0qvtWWrB9zDs3yO9jaU6qIzLWbcyH9lfWVf1eETcSukjo4g7UYUa1Wqr3EDAkkdU1/ElPEi6JwKOqgi1HglC1Hglix2i6ui5pLVK2KMYuB8waKn0LQfNJaeDeqpsicqG2S0iWQOLaEHR24ilV02zZ3rG4gHWCu8t2dColKUekOlIxfzSWrg3r6UTs1FpAxaABtNdg405YruMJqKjZtHOqVOyjHng139JWa12ysDhLs29D9/H0d7k8/ImTQ0DaWaAoKdrdiNy3LLxBKXaLW2iHn8/otKPwc5GbxxrSaLz1HsRfNlaiAdX3YjYtZeNsrE8U3H1LpllH0bSfFBPRLdcexSivBwR2bK1D+WeoVFbrGYXmMihZ2XA8RtXcZ85NiaSNbWmGDXH0rjOWl+Mntcskf2XuLhu2netYTczNxx7KyoQJUM2goNnK0onIl4JccekaDaTQd5wCgi0FT7ktoZPG5/wBlrgT3AgpNNIaastxkLaj/ACnoHIe0j+U/nhsXaIMurC6n1iPHjh61e1BGFCCMNmNQsd9dFYM4RHm+tQ2aGOP22lNfN7aPyfvHvW2eaJGkuX+omn4/7/ZpjEyEWQVqGwNx/M1QvkTajsjety6Q8aeddHu0AxM/SPUtNLXbbyFKPHB53tmTM0bSXBzSNxOPfTgtVmzudlosN4OeKvhax8bsatIEhI7jQA/2XQ8trqjMEk2j9K1haHDxTuI3rn+a+2aFjvQAVrE31SD2rbUk3BtCh2Vpdik1RaSIOWtjJFksjpHhjAXOdgAPj0rqWTGRrLOA99HS0qXHZH3e9N5C5L6hge4fTSCv/G07veqHO5lpqm/wULsXCszgcQDsZ3naeXeuKc3qSwj0XxErMv8AOzQus9idswfPx4iLgPzdOK5VovleT2nOcakmpJPEpy77C6Z9B5zwWxsV3NiFBt3niuyGnHTVIwbcjNnJ57Y3PdQUBNFWR2c0XQHwhwLTsOBHLgmGXLD4p6rRS4JlExTgk6ARkoVQIMMCPVj4CLToj1oUlUDQHBLY0JOkhpIA9OXPJ9DH+hv9IU+ZukxwG0tcOoIXA7vzn2uJjWAsIaABpNqaDZU1xWwyCzlT2q1CGYM0XB1C0EEECvGi4ZaU48m6aZYMyVtPiDzOCW/Je0H8A/cFv2OXH7+zv2mOeSNjIwGPc0VqT2SW1OPJVGcp8RQuuWy3nyNtLgRoDEEfaHBb6RmjFo8GU6NXGDnmtfCPofeo1pzuWt7S3sCopUN2VFME3p6jfKDJfJk7R9opnVjgkmapStYusy4YNUOCGqHBAyItaEg4DEYRiMcEjWpWtQHA7G0VXonJl1bHZz/tM/pC85tmW4ubOtJBCyLQY8MAaDUg0Gyqx1YuVUaRao1M9y2mppCTjtBCZNzWnyLlWDPQ/wAg39x9ychz0Y9qzin6/wCywei/gd/cmPua0+Qd6FvrvjLGNB3NFRwNEzZrxEkTXjDSaD1FU7Zn19SlRS5Q/sQcsz9Sl7lznNOR/C3qKfyBj5pF0PLM/U5e5c0zXvpZr0NT9w30ly3l/EyY+4rCKFabIa5NdNrH/dwmprsLtoHm2rMPefUus5DWHQskI3ygyO/7uNP/AC0KtabjDgcTTWi1tggkmfgGNLz3AVA+OK8vXreTp5nyONXSOLj3k/A8y77ndturuyQD+Y5jPNXSPoC8+XazSlYDvcp9NHhyIm/Bq7mu/VRjxnYlQL+sc5DXsDiHE7N1OIV5TejJJaW6RpvAXVFryS78ES7JHlna2jD0InWW0PNWfZ9ykxtDcBhv+Kp+Kd4qGuIFdxRGk+Qlb6Oc6SAKbJRqjMDym2lLJTMQxSGONenmlRm7U+CgByq1ma9//wBGL/t/QVjy5aHIC8GxW+F7jQVIr3tIHrCjUX0sqL5PSMbl5pyrb9btG76WT+sr0dDJVtRsOK85ZZf62fnI8juLiVyemtSZtqe0oy9JL0l7kmq9A5RZdtQLqomsq0lKib2CVLZQRfVAOqEUTago4W4HuRYIJr8EGOwSYxgUcI2obAONyNj0iJCLagBbZMU8x6inaU/EhjXZ6OuEVs0B3atlf2iit2toBRV+TTh/CQf8bK+ZoqrM0rhsC85Pg6X2UuWn+il7vYub5tDSxXsf9lg6ucul5b/6OTu9i5nm6p/AXrx1cf8AWVd3pMle4qJfWu33N2XxR+LBGR+z/K4kRUjvHrC7nYIRWCXxoWM87aj2K9ZWuAizP56YybuHKVvpa4Lg1zP+sMrx9hXpLL+7TPd87AKkNDx3sOkfRVeZ5gYpQ7xSD0xV+m5g0Z6nZt57O940I/tEYdNiqbAyWJ/b0q/ia7jXcriz2sOAc0jEA1rsRzN0jUmvOvpW/FfcXKZVXndU5IeKljgaEHfurwU+wzEMAdiQnzaDo6IcaJMIoEpU+hx65OekYpTwnY20OIRycgtWZDDG4FFAzapOq7FUUTOwVm2WkQy1KCMNThCsgaIUy6XfTR/qHrUV7eSk3Z98z9Q9aT6Guz07cj6wsr4o9S895b4W2f8AWV364jSFn6R6lwXOA2lum/UuT0/ZtqdGYclNFElL0l2nOKB7BRA9hOSx0Z3onsAjHEqLLoTE/sEJEZwKeEf0dUTIhq670rQUNQDaij3p6CPsEnzc0LPGNEovsKGIRtSWHEp+FmBruSYIwQ4lF9gl0MBPR7Qmw6icY/FUyT0lkMdKysB4U9CuWw6J5E9FTZBillj7leOwdt+OS8qJ2S7KXLhtLHJ3ewrmWbxp8H3sQfwRDv7Ttq6Zl076nJ3ewrmubs//ADb2/RF/U5bL+JkL3FQ84HlsXWbvvIyXcJG/bsz6kcWu7ftPRcnI3LaZuL7a2Qwyn6OYap1dx/A4+rzrqkrVk2dNsVrbNEHDFrh61wrOJkcYZnFo7JxaeXD2Lol1W91gtT7LKewSTGTwO5X1+XZHaoi14BqNu8dy5ovZ1KfQ5LJWjy84ubhU9VsLrcTZmkn8J9qLK/IqWyuJLasNdFw2H3Hiqu6781YDJB2Rv4eZd0kYRaKd7nD8R6lKjlfT7TupV7Pdscp0o3ih3cEUeTx8YdEWgpkcWDHHaULRdrmjFB02PMb0JbW5w7RqaYKmJF1e+RkkFlimJBbJTDhUVTM+RsjbG204aJwI4KukviWRjY3vJYzYOCekveQxCLTcYwfs7ui5dvUpc+f0b5Q+PBBfdbqaVMOKYdYzStMFNbI7QI0jQpjTIw3cCuijErpBjirfIuJrrdZw8AtMgBHHaq2VqtckBS22c/7jfWpl7WOPZ6MgjDQA3ADYuBZyjW8bQdnb832QvQEZwXAs5bf/AKE/6h/S1cXpn9Rrqe0x9E7FAXODRtJA6lKEGzmnIhomo2j31C9BnOXmVmSEti1YlH3jajGuzajyjyOmskUMkgFJRVvStCod839NaiwzPLtAUbyG9He2UE1oZGyWQubEKNB2DABc6jqcW/ybNx5LK+8ipbNZIZ300ZaUA3VGkEm25EzRWGO1uA1chAGOzSrSqgXjlBPNFHDI8ujjpot4YU9SO05RTvszbM6QmFlKN7tnRJR1eLfn9Dcok92Rcwu8Wyg1RPHEVNK91UzBkdM6wutYaNU0kGh50Jp3qO/KSf8AhRZdM6mtdHuNfWjhymnbZXWVryIXbW95BI6pY6tdrv8AQZQ8/A7Y8k5ZbHLaW00IyQfNSvrUe68lZprPNOwVZD9rHlVNwX5MyB8DXERv+0OKK778mhikijfRkv2xx3epOtWnyu+PwCcOCncxBikugqmyxdBkemslIWiyRaOAMbeujj6VPmBNeSrMlJvqcB/22f0hWTnb15KOt9lDltJWxydy59m8A8GXpx0WDzVNFvMsz9Ul7veueZAPpd16D8sfrcuiv7Zn/kVLil2a0aDwdgdgcdhGwpso9xB2EUXWuCWdSbCL3sgbpaNsgFQ7YZANh9h5+ZU+T+WD4nmC0jRe00OltCoMmb4dFK2jyx7cWuHtG8cQuhXvcMN7R6QAhtgGBGyTmDvHpG9EtJTVMjPF8FmyaOZha4NkjdtacQe7geax1+5m4p6ussoY446uT1ByzTrbbLsl0JmmgPOhHIrVXfnFieBpYHmsluaXHaKajPlHPL0zXW6znGFx5sxHoVY26bW3AtlHmPuXerLlS0jsS+atR6U+zKD8zf2tTfqY+ULbkcndmwm4j9wRNzXT8v3Bbn5VWbyreoR/KuzeVb1WG/qGm2jCHNdPw/8AQTgzXz8B+4LdjK2zeWZ1CV8r7LT75nUJb+oPBGEGbOfgP3BGc189NnpC3Tcr7L5VnVLOWVm8q3qEt/UDbiYH5qZiN3UKbcea+WKdkji0NY4O21rTctl8s7L5VnUI/lnZfKt6hJ62o+AwSL9gXOcrs3UtptT5WU0X0O2h+yAa1Wo+Wdl8qzqE4MtrJ5ZvULOMpQdopq+DnJzUzgUoP3BJdmrn8UfuC6SctbJ5ZnUJs5a2TyzeoW2/qEYROcuzWz+L/wCmpPzXT+If3NXSPlnZPLM6hI+Wdk8szqEb8/ge2jnHzYT+If3NRnNhP4h/c33rohy0snlmdQiOWtk8szqnvz+BbaOf/NfNo10XB1cWkt6g7EhmbCcg9gjkS015Ci6H8uLJ5ZvUIvlzZPLN6oWvP4DBHOvmztHk3dW+9H82No8Q9W+9dF+XFk8szqEr5a2TyzOoRvz+BYI5y3NnaPFdTvb7027NdaK0DT5yPeulfLSyeWZ1SPlnZa/fM6o3pjwRbXRZtVZ4oztYxrT3gAFTXnBZ1uWll3zMr3hF8trL5ZvULmSZoLyzd9Tk7lzfIV1LBefNsfSrlc5c5wIzGYotGQOGJrs6LE3DlBqoLTFT78NH7SSuuMG9Myb+olEIgUkI6rcQ9G8GgJpwI3LS3NlMY6Ry97XD0OY7cVk6p+O1YaLhpN57QeIWsZURKNnW48pIp2au2MbNHulAGkP1N3d4wVHemZ6C0gvsNoGP4CVirPbHx4sdpNH7h71bWHKRodWpY7iDon0YK/wZ0Vl45r7xgJweRxaSR6FXnJq3Da54/wCzgujQZeTMGExc38wr6UmbOJNU4Rkbjy6KHXwUkzk3gRpr20b7jA/GpA2+dLqiysSILiHjoG4x46l1SkrDEgi4h4yWLgHjKYChVFhiQhcI8YJRyfHjhTGlAFOwxIHgHdpBGLh/MFORhKwpFebg/MEPAH5grCqPGiVhiV5uD8wQ8AY/aCsAUHOTsMSudcGODhTvQGT54hWJKMH0IsMSt8AHiErwAd7gp+kUdUWFFc7J4+MEYyfIxq0qwqgHIyDErTcB4jqjdk8aVqFOclvb2R3e1GQYlYcnzxCHyfPEKaJCj1iMgxIAuQjeKJ1l2UNSR3KScURKTdjxQtpqlFMpbSpKFFCqKiAcgA9L4/wlulqMRXvSKFJTsVDmG0Fw86da/wDOfQop2pUadixG3IBGUTUwDa1LPpWoyCuHXTax47EeOO87grfOBk2wM17AGkGjgMNKuwhSFnPt6NCiBKYWGjARUQQAAjCCKiQCuCCJBMYaBQCCBAIRxgnYiC2ObWBpnkBaD2N+P4gkHRkxZzwKS9tKbea6fFlKdfqxZSBp6OlQUpWldmzes3nGjAtQwA7AOApXEpIaMkk1SzxTJbinQCqoieiMpIPFAAKSWox6kdUANhK00uqIoGJBRtCFEaQB1TrqN3Y+pNtw2pL3VRQC3zOO892xaG6sjHz2YzNcK46LN50Ss2G1wC1dyWK8Iw0RBzW/a0XYN9PHkplx0Bl5rO5pIcCCNoIoQiaV1ea5W2qP61G1sgFA5hFe8HeORVdZM3sQaQ55canEDduSzQHNDvR1SaKSy75DQhjqHZgVsQazNvb3iV0Y+7Iq7l3KbnJvbBkAP5ncuCsLisbbBZDJJQPIqa7+DQudXnbzNK6Q7Seg4KfcwXyRgjCcs1mdIdFgJJ3DFWzsjrTSurJ3807GUqOqXPZnMNHNIPPBN1QhgBQQCOqBB1QRVQSAUxpcaAVO6ikm7Jdmrd0KK7bdqZWyAB2ga0WwZnJe401DSd2OPqRyBkXXZKNsbuhVtk3bZrJIXthc/SbQggjfXat3d1/Olskkxio5laM40xWckzkyNwMDR6PYlyws0j8oZBZROIu0dse8Y7RgsFlFbJrXKJDE5tABgDsG9WpzkPH8pvX+ycizjSboAacP7BJJoRkBd0laat3QpD7skp927oV1K98oTDZ4pmxhzpKVHCoqs8c5jxUGFvWnsTtjMI4EYbCiKlXjatbK+QgAvcTQbqqLRMd2BGiQBQwD0UVUCcUNJAeAVQ0uqKqCABVAlEShpIGSbv8AvWCn42+tbPLq/wCaGcMjeWt0AaAb6nftWKsJ+kZ+pvrC0ecX/VD/AIx6yor6ga4KKW+ZnEkyvx/Mem1LivCcDCSUf9nKvqtVZcuy1jW6lh0QBXjQdybvwLgpbguzXztZu2nuC7BDZWMaGgNo0YcqLiUFqcx1WktPEKzsmVdoa4HTLuIOIK0asgtst8pDO/VMHYYep9yh3Jk0ZayS9iIbScK9ylHLGM4mztL+PNVN7ZRyz4Hss3NbsS56KLu2ZTsh+jsjQNH+YRieYVScqbTpV1rq+aipg5CqKCi8vXKMzxNY9g0wftjeFTApIKMORwAYQBRIIAUgiqgUAGStDkKB/GRg0I7W3jRZwFTLpvIwStkaAS3ZXfVIDpt5ZVSQyujFmLmjDSbsPoVDnIjFIHBoFQa0Hdgoxzly+TYqjKHKh9r0dJoboVpTmlQkqKYFbrNtQieoBIAPrwWEBVvcGUj7IXlrQ7TptrhTYm1YzeXdlI+WZsbrOWtJ2nENw7li8uIwLbIAABgcO5WQzlSUrq2V86zV83qbRK6VwALqYDoklQEMlEiqiqqGGEC5CqNzgkARSSUVUaADLtiIo5YdHbwSA5AhRQCTVFVBXQ7BJouB4EHoVt58qLFaKGeI6QFK09oWDqhVS1fIGzZZ7sd+NzanZUinoSm3Vd4/n+lYrSRsRQrEawcUC8cVYm7GVO1GLqZjtS3SsCuEg4ozKFPN1s5oNupld6N2h4EAyDiEZlHFWJuhnP0e5JN1M5/ARuIWBA1o4ozKOKn+Cmc0XgpnP4CW4gUCBrhxR64cVNF0s5oeCmc0bqBadkTWCm0JOuHFTDdbOaV4JZzRuoe3RCMw4ohMOKmm6mcCh4KZzQtQe2yHrhxQ17eKlm62c0XgpnNG6LBkTXN4oa5vEKWbqZzQF0s57t6NxBgyLHaG1xI2ItaDvUnwUzmi8Fs5o3EChfBF17eKGuHFSfBbOaIXWym9LdQYMjGdvFGZW8U+66WV3pJupnNPdQYMZM44hATgb06LsZzRG7Wc0t1D22NyTA41CQZW8U+btZzSTdrOae4gwY1rRxRGccU667m80RsDeae4LARrhxRa8cU4bubz9HuQ8Ht5/H+EtxDwGtaOKcjkFERsLeacjsDab01NMW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5" name="AutoShape 7" descr="data:image/jpeg;base64,/9j/4AAQSkZJRgABAQAAAQABAAD/2wCEAAkGBhQSERUUExQWFRQUGRoYFxcVGBgXHRQYGBcYFxcXFxcYHCYeGBwkHBwXHy8gIycpLCwsFx4xNTAqNSYrLCkBCQoKDgwOGg8PGiwkHyQsLCwsLCwsLCwsLCwsLCwsLCwsLCwsLCwsLCwsLCwsLCwsLCwsLCwsLCwsLCwsLCwsLP/AABEIALwBDAMBIgACEQEDEQH/xAAcAAAABwEBAAAAAAAAAAAAAAAAAQIDBAUGBwj/xABEEAABAwEDCQIJCgUFAQAAAAABAAIDEQQFIQYHEhMxQVFhkSJxFVJTgaGxwdHwFhcjJDIzQmJykhRDsuHxNGNzgqIl/8QAGQEAAwEBAQAAAAAAAAAAAAAAAAECAwQF/8QAKhEAAgIBBAEDBAEFAAAAAAAAAAECERIDEyExQQQyUSJhcaEzFCNCgfD/2gAMAwEAAhEDEQA/AMTWvLz7/Ohpb6lQPCIxR+EG80WaE9ruZShWnX/CgC3t5pfhBvE/HwEWMnHz9/JGDj8YfGKg+EGgbcfYiF8MptH+Uk7An6Wwj34ow72e5QTe0fjD4AQ8Ks8YfBqhsZZNfRw38N4oT/dJL8PjYVBF6x+MFINo7On+HjuxRYUOvkqKVPx6+9FI7v3epQ3XgzxhtRC3Npi4Y7ENiJJd60CSo4trPGCJtsbxHeiwJIPvRb0wLY3iEP4pvjBFgSNMovjemRaW8QiNoHEe5FgSA5ByYbOOIStcOKGxjwG9LDuaY1w4hG2cY4jqEWIkBxQBTQnA3oa8cR1Ssofr/hHpY4/GxMa8cU6x1fanYh0vwSWoj6klDBB47EK8UXtSmMLjTf8AGxDBCeqLWLYXRm8mlZpvIiG3tbaU4bvOqq/7vsthNJpg4+K0aT/O3YO8rNasW6Q2mUOtrsqU7FpU2H0qvtWWrB9zDs3yO9jaU6qIzLWbcyH9lfWVf1eETcSukjo4g7UYUa1Wqr3EDAkkdU1/ElPEi6JwKOqgi1HglC1Hglix2i6ui5pLVK2KMYuB8waKn0LQfNJaeDeqpsicqG2S0iWQOLaEHR24ilV02zZ3rG4gHWCu8t2dColKUekOlIxfzSWrg3r6UTs1FpAxaABtNdg405YruMJqKjZtHOqVOyjHng139JWa12ysDhLs29D9/H0d7k8/ImTQ0DaWaAoKdrdiNy3LLxBKXaLW2iHn8/otKPwc5GbxxrSaLz1HsRfNlaiAdX3YjYtZeNsrE8U3H1LpllH0bSfFBPRLdcexSivBwR2bK1D+WeoVFbrGYXmMihZ2XA8RtXcZ85NiaSNbWmGDXH0rjOWl+Mntcskf2XuLhu2netYTczNxx7KyoQJUM2goNnK0onIl4JccekaDaTQd5wCgi0FT7ktoZPG5/wBlrgT3AgpNNIaastxkLaj/ACnoHIe0j+U/nhsXaIMurC6n1iPHjh61e1BGFCCMNmNQsd9dFYM4RHm+tQ2aGOP22lNfN7aPyfvHvW2eaJGkuX+omn4/7/ZpjEyEWQVqGwNx/M1QvkTajsjety6Q8aeddHu0AxM/SPUtNLXbbyFKPHB53tmTM0bSXBzSNxOPfTgtVmzudlosN4OeKvhax8bsatIEhI7jQA/2XQ8trqjMEk2j9K1haHDxTuI3rn+a+2aFjvQAVrE31SD2rbUk3BtCh2Vpdik1RaSIOWtjJFksjpHhjAXOdgAPj0rqWTGRrLOA99HS0qXHZH3e9N5C5L6hge4fTSCv/G07veqHO5lpqm/wULsXCszgcQDsZ3naeXeuKc3qSwj0XxErMv8AOzQus9idswfPx4iLgPzdOK5VovleT2nOcakmpJPEpy77C6Z9B5zwWxsV3NiFBt3niuyGnHTVIwbcjNnJ57Y3PdQUBNFWR2c0XQHwhwLTsOBHLgmGXLD4p6rRS4JlExTgk6ARkoVQIMMCPVj4CLToj1oUlUDQHBLY0JOkhpIA9OXPJ9DH+hv9IU+ZukxwG0tcOoIXA7vzn2uJjWAsIaABpNqaDZU1xWwyCzlT2q1CGYM0XB1C0EEECvGi4ZaU48m6aZYMyVtPiDzOCW/Je0H8A/cFv2OXH7+zv2mOeSNjIwGPc0VqT2SW1OPJVGcp8RQuuWy3nyNtLgRoDEEfaHBb6RmjFo8GU6NXGDnmtfCPofeo1pzuWt7S3sCopUN2VFME3p6jfKDJfJk7R9opnVjgkmapStYusy4YNUOCGqHBAyItaEg4DEYRiMcEjWpWtQHA7G0VXonJl1bHZz/tM/pC85tmW4ubOtJBCyLQY8MAaDUg0Gyqx1YuVUaRao1M9y2mppCTjtBCZNzWnyLlWDPQ/wAg39x9ychz0Y9qzin6/wCywei/gd/cmPua0+Qd6FvrvjLGNB3NFRwNEzZrxEkTXjDSaD1FU7Zn19SlRS5Q/sQcsz9Sl7lznNOR/C3qKfyBj5pF0PLM/U5e5c0zXvpZr0NT9w30ly3l/EyY+4rCKFabIa5NdNrH/dwmprsLtoHm2rMPefUus5DWHQskI3ygyO/7uNP/AC0KtabjDgcTTWi1tggkmfgGNLz3AVA+OK8vXreTp5nyONXSOLj3k/A8y77ndturuyQD+Y5jPNXSPoC8+XazSlYDvcp9NHhyIm/Bq7mu/VRjxnYlQL+sc5DXsDiHE7N1OIV5TejJJaW6RpvAXVFryS78ES7JHlna2jD0InWW0PNWfZ9ykxtDcBhv+Kp+Kd4qGuIFdxRGk+Qlb6Oc6SAKbJRqjMDym2lLJTMQxSGONenmlRm7U+CgByq1ma9//wBGL/t/QVjy5aHIC8GxW+F7jQVIr3tIHrCjUX0sqL5PSMbl5pyrb9btG76WT+sr0dDJVtRsOK85ZZf62fnI8juLiVyemtSZtqe0oy9JL0l7kmq9A5RZdtQLqomsq0lKib2CVLZQRfVAOqEUTago4W4HuRYIJr8EGOwSYxgUcI2obAONyNj0iJCLagBbZMU8x6inaU/EhjXZ6OuEVs0B3atlf2iit2toBRV+TTh/CQf8bK+ZoqrM0rhsC85Pg6X2UuWn+il7vYub5tDSxXsf9lg6ucul5b/6OTu9i5nm6p/AXrx1cf8AWVd3pMle4qJfWu33N2XxR+LBGR+z/K4kRUjvHrC7nYIRWCXxoWM87aj2K9ZWuAizP56YybuHKVvpa4Lg1zP+sMrx9hXpLL+7TPd87AKkNDx3sOkfRVeZ5gYpQ7xSD0xV+m5g0Z6nZt57O940I/tEYdNiqbAyWJ/b0q/ia7jXcriz2sOAc0jEA1rsRzN0jUmvOvpW/FfcXKZVXndU5IeKljgaEHfurwU+wzEMAdiQnzaDo6IcaJMIoEpU+hx65OekYpTwnY20OIRycgtWZDDG4FFAzapOq7FUUTOwVm2WkQy1KCMNThCsgaIUy6XfTR/qHrUV7eSk3Z98z9Q9aT6Guz07cj6wsr4o9S895b4W2f8AWV364jSFn6R6lwXOA2lum/UuT0/ZtqdGYclNFElL0l2nOKB7BRA9hOSx0Z3onsAjHEqLLoTE/sEJEZwKeEf0dUTIhq670rQUNQDaij3p6CPsEnzc0LPGNEovsKGIRtSWHEp+FmBruSYIwQ4lF9gl0MBPR7Qmw6icY/FUyT0lkMdKysB4U9CuWw6J5E9FTZBillj7leOwdt+OS8qJ2S7KXLhtLHJ3ewrmWbxp8H3sQfwRDv7Ttq6Zl076nJ3ewrmubs//ADb2/RF/U5bL+JkL3FQ84HlsXWbvvIyXcJG/bsz6kcWu7ftPRcnI3LaZuL7a2Qwyn6OYap1dx/A4+rzrqkrVk2dNsVrbNEHDFrh61wrOJkcYZnFo7JxaeXD2Lol1W91gtT7LKewSTGTwO5X1+XZHaoi14BqNu8dy5ovZ1KfQ5LJWjy84ubhU9VsLrcTZmkn8J9qLK/IqWyuJLasNdFw2H3Hiqu6781YDJB2Rv4eZd0kYRaKd7nD8R6lKjlfT7TupV7Pdscp0o3ih3cEUeTx8YdEWgpkcWDHHaULRdrmjFB02PMb0JbW5w7RqaYKmJF1e+RkkFlimJBbJTDhUVTM+RsjbG204aJwI4KukviWRjY3vJYzYOCekveQxCLTcYwfs7ui5dvUpc+f0b5Q+PBBfdbqaVMOKYdYzStMFNbI7QI0jQpjTIw3cCuijErpBjirfIuJrrdZw8AtMgBHHaq2VqtckBS22c/7jfWpl7WOPZ6MgjDQA3ADYuBZyjW8bQdnb832QvQEZwXAs5bf/AKE/6h/S1cXpn9Rrqe0x9E7FAXODRtJA6lKEGzmnIhomo2j31C9BnOXmVmSEti1YlH3jajGuzajyjyOmskUMkgFJRVvStCod839NaiwzPLtAUbyG9He2UE1oZGyWQubEKNB2DABc6jqcW/ybNx5LK+8ipbNZIZ300ZaUA3VGkEm25EzRWGO1uA1chAGOzSrSqgXjlBPNFHDI8ujjpot4YU9SO05RTvszbM6QmFlKN7tnRJR1eLfn9Dcok92Rcwu8Wyg1RPHEVNK91UzBkdM6wutYaNU0kGh50Jp3qO/KSf8AhRZdM6mtdHuNfWjhymnbZXWVryIXbW95BI6pY6tdrv8AQZQ8/A7Y8k5ZbHLaW00IyQfNSvrUe68lZprPNOwVZD9rHlVNwX5MyB8DXERv+0OKK778mhikijfRkv2xx3epOtWnyu+PwCcOCncxBikugqmyxdBkemslIWiyRaOAMbeujj6VPmBNeSrMlJvqcB/22f0hWTnb15KOt9lDltJWxydy59m8A8GXpx0WDzVNFvMsz9Ul7veueZAPpd16D8sfrcuiv7Zn/kVLil2a0aDwdgdgcdhGwpso9xB2EUXWuCWdSbCL3sgbpaNsgFQ7YZANh9h5+ZU+T+WD4nmC0jRe00OltCoMmb4dFK2jyx7cWuHtG8cQuhXvcMN7R6QAhtgGBGyTmDvHpG9EtJTVMjPF8FmyaOZha4NkjdtacQe7geax1+5m4p6ussoY446uT1ByzTrbbLsl0JmmgPOhHIrVXfnFieBpYHmsluaXHaKajPlHPL0zXW6znGFx5sxHoVY26bW3AtlHmPuXerLlS0jsS+atR6U+zKD8zf2tTfqY+ULbkcndmwm4j9wRNzXT8v3Bbn5VWbyreoR/KuzeVb1WG/qGm2jCHNdPw/8AQTgzXz8B+4LdjK2zeWZ1CV8r7LT75nUJb+oPBGEGbOfgP3BGc189NnpC3Tcr7L5VnVLOWVm8q3qEt/UDbiYH5qZiN3UKbcea+WKdkji0NY4O21rTctl8s7L5VnUI/lnZfKt6hJ62o+AwSL9gXOcrs3UtptT5WU0X0O2h+yAa1Wo+Wdl8qzqE4MtrJ5ZvULOMpQdopq+DnJzUzgUoP3BJdmrn8UfuC6SctbJ5ZnUJs5a2TyzeoW2/qEYROcuzWz+L/wCmpPzXT+If3NXSPlnZPLM6hI+Wdk8szqEb8/ge2jnHzYT+If3NRnNhP4h/c33rohy0snlmdQiOWtk8szqnvz+BbaOf/NfNo10XB1cWkt6g7EhmbCcg9gjkS015Ci6H8uLJ5ZvUIvlzZPLN6oWvP4DBHOvmztHk3dW+9H82No8Q9W+9dF+XFk8szqEr5a2TyzOoRvz+BYI5y3NnaPFdTvb7027NdaK0DT5yPeulfLSyeWZ1SPlnZa/fM6o3pjwRbXRZtVZ4oztYxrT3gAFTXnBZ1uWll3zMr3hF8trL5ZvULmSZoLyzd9Tk7lzfIV1LBefNsfSrlc5c5wIzGYotGQOGJrs6LE3DlBqoLTFT78NH7SSuuMG9Myb+olEIgUkI6rcQ9G8GgJpwI3LS3NlMY6Ry97XD0OY7cVk6p+O1YaLhpN57QeIWsZURKNnW48pIp2au2MbNHulAGkP1N3d4wVHemZ6C0gvsNoGP4CVirPbHx4sdpNH7h71bWHKRodWpY7iDon0YK/wZ0Vl45r7xgJweRxaSR6FXnJq3Da54/wCzgujQZeTMGExc38wr6UmbOJNU4Rkbjy6KHXwUkzk3gRpr20b7jA/GpA2+dLqiysSILiHjoG4x46l1SkrDEgi4h4yWLgHjKYChVFhiQhcI8YJRyfHjhTGlAFOwxIHgHdpBGLh/MFORhKwpFebg/MEPAH5grCqPGiVhiV5uD8wQ8AY/aCsAUHOTsMSudcGODhTvQGT54hWJKMH0IsMSt8AHiErwAd7gp+kUdUWFFc7J4+MEYyfIxq0qwqgHIyDErTcB4jqjdk8aVqFOclvb2R3e1GQYlYcnzxCHyfPEKaJCj1iMgxIAuQjeKJ1l2UNSR3KScURKTdjxQtpqlFMpbSpKFFCqKiAcgA9L4/wlulqMRXvSKFJTsVDmG0Fw86da/wDOfQop2pUadixG3IBGUTUwDa1LPpWoyCuHXTax47EeOO87grfOBk2wM17AGkGjgMNKuwhSFnPt6NCiBKYWGjARUQQAAjCCKiQCuCCJBMYaBQCCBAIRxgnYiC2ObWBpnkBaD2N+P4gkHRkxZzwKS9tKbea6fFlKdfqxZSBp6OlQUpWldmzes3nGjAtQwA7AOApXEpIaMkk1SzxTJbinQCqoieiMpIPFAAKSWox6kdUANhK00uqIoGJBRtCFEaQB1TrqN3Y+pNtw2pL3VRQC3zOO892xaG6sjHz2YzNcK46LN50Ss2G1wC1dyWK8Iw0RBzW/a0XYN9PHkplx0Bl5rO5pIcCCNoIoQiaV1ea5W2qP61G1sgFA5hFe8HeORVdZM3sQaQ55canEDduSzQHNDvR1SaKSy75DQhjqHZgVsQazNvb3iV0Y+7Iq7l3KbnJvbBkAP5ncuCsLisbbBZDJJQPIqa7+DQudXnbzNK6Q7Seg4KfcwXyRgjCcs1mdIdFgJJ3DFWzsjrTSurJ3807GUqOqXPZnMNHNIPPBN1QhgBQQCOqBB1QRVQSAUxpcaAVO6ikm7Jdmrd0KK7bdqZWyAB2ga0WwZnJe401DSd2OPqRyBkXXZKNsbuhVtk3bZrJIXthc/SbQggjfXat3d1/Olskkxio5laM40xWckzkyNwMDR6PYlyws0j8oZBZROIu0dse8Y7RgsFlFbJrXKJDE5tABgDsG9WpzkPH8pvX+ycizjSboAacP7BJJoRkBd0laat3QpD7skp927oV1K98oTDZ4pmxhzpKVHCoqs8c5jxUGFvWnsTtjMI4EYbCiKlXjatbK+QgAvcTQbqqLRMd2BGiQBQwD0UVUCcUNJAeAVQ0uqKqCABVAlEShpIGSbv8AvWCn42+tbPLq/wCaGcMjeWt0AaAb6nftWKsJ+kZ+pvrC0ecX/VD/AIx6yor6ga4KKW+ZnEkyvx/Mem1LivCcDCSUf9nKvqtVZcuy1jW6lh0QBXjQdybvwLgpbguzXztZu2nuC7BDZWMaGgNo0YcqLiUFqcx1WktPEKzsmVdoa4HTLuIOIK0asgtst8pDO/VMHYYep9yh3Jk0ZayS9iIbScK9ylHLGM4mztL+PNVN7ZRyz4Hss3NbsS56KLu2ZTsh+jsjQNH+YRieYVScqbTpV1rq+aipg5CqKCi8vXKMzxNY9g0wftjeFTApIKMORwAYQBRIIAUgiqgUAGStDkKB/GRg0I7W3jRZwFTLpvIwStkaAS3ZXfVIDpt5ZVSQyujFmLmjDSbsPoVDnIjFIHBoFQa0Hdgoxzly+TYqjKHKh9r0dJoboVpTmlQkqKYFbrNtQieoBIAPrwWEBVvcGUj7IXlrQ7TptrhTYm1YzeXdlI+WZsbrOWtJ2nENw7li8uIwLbIAABgcO5WQzlSUrq2V86zV83qbRK6VwALqYDoklQEMlEiqiqqGGEC5CqNzgkARSSUVUaADLtiIo5YdHbwSA5AhRQCTVFVBXQ7BJouB4EHoVt58qLFaKGeI6QFK09oWDqhVS1fIGzZZ7sd+NzanZUinoSm3Vd4/n+lYrSRsRQrEawcUC8cVYm7GVO1GLqZjtS3SsCuEg4ozKFPN1s5oNupld6N2h4EAyDiEZlHFWJuhnP0e5JN1M5/ARuIWBA1o4ozKOKn+Cmc0XgpnP4CW4gUCBrhxR64cVNF0s5oeCmc0bqBadkTWCm0JOuHFTDdbOaV4JZzRuoe3RCMw4ohMOKmm6mcCh4KZzQtQe2yHrhxQ17eKlm62c0XgpnNG6LBkTXN4oa5vEKWbqZzQF0s57t6NxBgyLHaG1xI2ItaDvUnwUzmi8Fs5o3EChfBF17eKGuHFSfBbOaIXWym9LdQYMjGdvFGZW8U+66WV3pJupnNPdQYMZM44hATgb06LsZzRG7Wc0t1D22NyTA41CQZW8U+btZzSTdrOae4gwY1rRxRGccU667m80RsDeae4LARrhxRa8cU4bubz9HuQ8Ht5/H+EtxDwGtaOKcjkFERsLeacjsDab01NMW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AutoShape 9" descr="data:image/jpeg;base64,/9j/4AAQSkZJRgABAQAAAQABAAD/2wCEAAkGBhQSERUUExQWFRQUGRoYFxcVGBgXHRQYGBcYFxcXFxcYHCYeGBwkHBwXHy8gIycpLCwsFx4xNTAqNSYrLCkBCQoKDgwOGg8PGiwkHyQsLCwsLCwsLCwsLCwsLCwsLCwsLCwsLCwsLCwsLCwsLCwsLCwsLCwsLCwsLCwsLCwsLP/AABEIALwBDAMBIgACEQEDEQH/xAAcAAAABwEBAAAAAAAAAAAAAAAAAQIDBAUGBwj/xABEEAABAwEDCQIJCgUFAQAAAAABAAIDEQQFIQYHEhMxQVFhkSJxFVJTgaGxwdHwFhcjJDIzQmJykhRDsuHxNGNzgqIl/8QAGQEAAwEBAQAAAAAAAAAAAAAAAAECAwQF/8QAKhEAAgIBBAEDBAEFAAAAAAAAAAECERIDEyExQQQyUSJhcaEzFCNCgfD/2gAMAwEAAhEDEQA/AMTWvLz7/Ohpb6lQPCIxR+EG80WaE9ruZShWnX/CgC3t5pfhBvE/HwEWMnHz9/JGDj8YfGKg+EGgbcfYiF8MptH+Uk7An6Wwj34ow72e5QTe0fjD4AQ8Ks8YfBqhsZZNfRw38N4oT/dJL8PjYVBF6x+MFINo7On+HjuxRYUOvkqKVPx6+9FI7v3epQ3XgzxhtRC3Npi4Y7ENiJJd60CSo4trPGCJtsbxHeiwJIPvRb0wLY3iEP4pvjBFgSNMovjemRaW8QiNoHEe5FgSA5ByYbOOIStcOKGxjwG9LDuaY1w4hG2cY4jqEWIkBxQBTQnA3oa8cR1Ssofr/hHpY4/GxMa8cU6x1fanYh0vwSWoj6klDBB47EK8UXtSmMLjTf8AGxDBCeqLWLYXRm8mlZpvIiG3tbaU4bvOqq/7vsthNJpg4+K0aT/O3YO8rNasW6Q2mUOtrsqU7FpU2H0qvtWWrB9zDs3yO9jaU6qIzLWbcyH9lfWVf1eETcSukjo4g7UYUa1Wqr3EDAkkdU1/ElPEi6JwKOqgi1HglC1Hglix2i6ui5pLVK2KMYuB8waKn0LQfNJaeDeqpsicqG2S0iWQOLaEHR24ilV02zZ3rG4gHWCu8t2dColKUekOlIxfzSWrg3r6UTs1FpAxaABtNdg405YruMJqKjZtHOqVOyjHng139JWa12ysDhLs29D9/H0d7k8/ImTQ0DaWaAoKdrdiNy3LLxBKXaLW2iHn8/otKPwc5GbxxrSaLz1HsRfNlaiAdX3YjYtZeNsrE8U3H1LpllH0bSfFBPRLdcexSivBwR2bK1D+WeoVFbrGYXmMihZ2XA8RtXcZ85NiaSNbWmGDXH0rjOWl+Mntcskf2XuLhu2netYTczNxx7KyoQJUM2goNnK0onIl4JccekaDaTQd5wCgi0FT7ktoZPG5/wBlrgT3AgpNNIaastxkLaj/ACnoHIe0j+U/nhsXaIMurC6n1iPHjh61e1BGFCCMNmNQsd9dFYM4RHm+tQ2aGOP22lNfN7aPyfvHvW2eaJGkuX+omn4/7/ZpjEyEWQVqGwNx/M1QvkTajsjety6Q8aeddHu0AxM/SPUtNLXbbyFKPHB53tmTM0bSXBzSNxOPfTgtVmzudlosN4OeKvhax8bsatIEhI7jQA/2XQ8trqjMEk2j9K1haHDxTuI3rn+a+2aFjvQAVrE31SD2rbUk3BtCh2Vpdik1RaSIOWtjJFksjpHhjAXOdgAPj0rqWTGRrLOA99HS0qXHZH3e9N5C5L6hge4fTSCv/G07veqHO5lpqm/wULsXCszgcQDsZ3naeXeuKc3qSwj0XxErMv8AOzQus9idswfPx4iLgPzdOK5VovleT2nOcakmpJPEpy77C6Z9B5zwWxsV3NiFBt3niuyGnHTVIwbcjNnJ57Y3PdQUBNFWR2c0XQHwhwLTsOBHLgmGXLD4p6rRS4JlExTgk6ARkoVQIMMCPVj4CLToj1oUlUDQHBLY0JOkhpIA9OXPJ9DH+hv9IU+ZukxwG0tcOoIXA7vzn2uJjWAsIaABpNqaDZU1xWwyCzlT2q1CGYM0XB1C0EEECvGi4ZaU48m6aZYMyVtPiDzOCW/Je0H8A/cFv2OXH7+zv2mOeSNjIwGPc0VqT2SW1OPJVGcp8RQuuWy3nyNtLgRoDEEfaHBb6RmjFo8GU6NXGDnmtfCPofeo1pzuWt7S3sCopUN2VFME3p6jfKDJfJk7R9opnVjgkmapStYusy4YNUOCGqHBAyItaEg4DEYRiMcEjWpWtQHA7G0VXonJl1bHZz/tM/pC85tmW4ubOtJBCyLQY8MAaDUg0Gyqx1YuVUaRao1M9y2mppCTjtBCZNzWnyLlWDPQ/wAg39x9ychz0Y9qzin6/wCywei/gd/cmPua0+Qd6FvrvjLGNB3NFRwNEzZrxEkTXjDSaD1FU7Zn19SlRS5Q/sQcsz9Sl7lznNOR/C3qKfyBj5pF0PLM/U5e5c0zXvpZr0NT9w30ly3l/EyY+4rCKFabIa5NdNrH/dwmprsLtoHm2rMPefUus5DWHQskI3ygyO/7uNP/AC0KtabjDgcTTWi1tggkmfgGNLz3AVA+OK8vXreTp5nyONXSOLj3k/A8y77ndturuyQD+Y5jPNXSPoC8+XazSlYDvcp9NHhyIm/Bq7mu/VRjxnYlQL+sc5DXsDiHE7N1OIV5TejJJaW6RpvAXVFryS78ES7JHlna2jD0InWW0PNWfZ9ykxtDcBhv+Kp+Kd4qGuIFdxRGk+Qlb6Oc6SAKbJRqjMDym2lLJTMQxSGONenmlRm7U+CgByq1ma9//wBGL/t/QVjy5aHIC8GxW+F7jQVIr3tIHrCjUX0sqL5PSMbl5pyrb9btG76WT+sr0dDJVtRsOK85ZZf62fnI8juLiVyemtSZtqe0oy9JL0l7kmq9A5RZdtQLqomsq0lKib2CVLZQRfVAOqEUTago4W4HuRYIJr8EGOwSYxgUcI2obAONyNj0iJCLagBbZMU8x6inaU/EhjXZ6OuEVs0B3atlf2iit2toBRV+TTh/CQf8bK+ZoqrM0rhsC85Pg6X2UuWn+il7vYub5tDSxXsf9lg6ucul5b/6OTu9i5nm6p/AXrx1cf8AWVd3pMle4qJfWu33N2XxR+LBGR+z/K4kRUjvHrC7nYIRWCXxoWM87aj2K9ZWuAizP56YybuHKVvpa4Lg1zP+sMrx9hXpLL+7TPd87AKkNDx3sOkfRVeZ5gYpQ7xSD0xV+m5g0Z6nZt57O940I/tEYdNiqbAyWJ/b0q/ia7jXcriz2sOAc0jEA1rsRzN0jUmvOvpW/FfcXKZVXndU5IeKljgaEHfurwU+wzEMAdiQnzaDo6IcaJMIoEpU+hx65OekYpTwnY20OIRycgtWZDDG4FFAzapOq7FUUTOwVm2WkQy1KCMNThCsgaIUy6XfTR/qHrUV7eSk3Z98z9Q9aT6Guz07cj6wsr4o9S895b4W2f8AWV364jSFn6R6lwXOA2lum/UuT0/ZtqdGYclNFElL0l2nOKB7BRA9hOSx0Z3onsAjHEqLLoTE/sEJEZwKeEf0dUTIhq670rQUNQDaij3p6CPsEnzc0LPGNEovsKGIRtSWHEp+FmBruSYIwQ4lF9gl0MBPR7Qmw6icY/FUyT0lkMdKysB4U9CuWw6J5E9FTZBillj7leOwdt+OS8qJ2S7KXLhtLHJ3ewrmWbxp8H3sQfwRDv7Ttq6Zl076nJ3ewrmubs//ADb2/RF/U5bL+JkL3FQ84HlsXWbvvIyXcJG/bsz6kcWu7ftPRcnI3LaZuL7a2Qwyn6OYap1dx/A4+rzrqkrVk2dNsVrbNEHDFrh61wrOJkcYZnFo7JxaeXD2Lol1W91gtT7LKewSTGTwO5X1+XZHaoi14BqNu8dy5ovZ1KfQ5LJWjy84ubhU9VsLrcTZmkn8J9qLK/IqWyuJLasNdFw2H3Hiqu6781YDJB2Rv4eZd0kYRaKd7nD8R6lKjlfT7TupV7Pdscp0o3ih3cEUeTx8YdEWgpkcWDHHaULRdrmjFB02PMb0JbW5w7RqaYKmJF1e+RkkFlimJBbJTDhUVTM+RsjbG204aJwI4KukviWRjY3vJYzYOCekveQxCLTcYwfs7ui5dvUpc+f0b5Q+PBBfdbqaVMOKYdYzStMFNbI7QI0jQpjTIw3cCuijErpBjirfIuJrrdZw8AtMgBHHaq2VqtckBS22c/7jfWpl7WOPZ6MgjDQA3ADYuBZyjW8bQdnb832QvQEZwXAs5bf/AKE/6h/S1cXpn9Rrqe0x9E7FAXODRtJA6lKEGzmnIhomo2j31C9BnOXmVmSEti1YlH3jajGuzajyjyOmskUMkgFJRVvStCod839NaiwzPLtAUbyG9He2UE1oZGyWQubEKNB2DABc6jqcW/ybNx5LK+8ipbNZIZ300ZaUA3VGkEm25EzRWGO1uA1chAGOzSrSqgXjlBPNFHDI8ujjpot4YU9SO05RTvszbM6QmFlKN7tnRJR1eLfn9Dcok92Rcwu8Wyg1RPHEVNK91UzBkdM6wutYaNU0kGh50Jp3qO/KSf8AhRZdM6mtdHuNfWjhymnbZXWVryIXbW95BI6pY6tdrv8AQZQ8/A7Y8k5ZbHLaW00IyQfNSvrUe68lZprPNOwVZD9rHlVNwX5MyB8DXERv+0OKK778mhikijfRkv2xx3epOtWnyu+PwCcOCncxBikugqmyxdBkemslIWiyRaOAMbeujj6VPmBNeSrMlJvqcB/22f0hWTnb15KOt9lDltJWxydy59m8A8GXpx0WDzVNFvMsz9Ul7veueZAPpd16D8sfrcuiv7Zn/kVLil2a0aDwdgdgcdhGwpso9xB2EUXWuCWdSbCL3sgbpaNsgFQ7YZANh9h5+ZU+T+WD4nmC0jRe00OltCoMmb4dFK2jyx7cWuHtG8cQuhXvcMN7R6QAhtgGBGyTmDvHpG9EtJTVMjPF8FmyaOZha4NkjdtacQe7geax1+5m4p6ussoY446uT1ByzTrbbLsl0JmmgPOhHIrVXfnFieBpYHmsluaXHaKajPlHPL0zXW6znGFx5sxHoVY26bW3AtlHmPuXerLlS0jsS+atR6U+zKD8zf2tTfqY+ULbkcndmwm4j9wRNzXT8v3Bbn5VWbyreoR/KuzeVb1WG/qGm2jCHNdPw/8AQTgzXz8B+4LdjK2zeWZ1CV8r7LT75nUJb+oPBGEGbOfgP3BGc189NnpC3Tcr7L5VnVLOWVm8q3qEt/UDbiYH5qZiN3UKbcea+WKdkji0NY4O21rTctl8s7L5VnUI/lnZfKt6hJ62o+AwSL9gXOcrs3UtptT5WU0X0O2h+yAa1Wo+Wdl8qzqE4MtrJ5ZvULOMpQdopq+DnJzUzgUoP3BJdmrn8UfuC6SctbJ5ZnUJs5a2TyzeoW2/qEYROcuzWz+L/wCmpPzXT+If3NXSPlnZPLM6hI+Wdk8szqEb8/ge2jnHzYT+If3NRnNhP4h/c33rohy0snlmdQiOWtk8szqnvz+BbaOf/NfNo10XB1cWkt6g7EhmbCcg9gjkS015Ci6H8uLJ5ZvUIvlzZPLN6oWvP4DBHOvmztHk3dW+9H82No8Q9W+9dF+XFk8szqEr5a2TyzOoRvz+BYI5y3NnaPFdTvb7027NdaK0DT5yPeulfLSyeWZ1SPlnZa/fM6o3pjwRbXRZtVZ4oztYxrT3gAFTXnBZ1uWll3zMr3hF8trL5ZvULmSZoLyzd9Tk7lzfIV1LBefNsfSrlc5c5wIzGYotGQOGJrs6LE3DlBqoLTFT78NH7SSuuMG9Myb+olEIgUkI6rcQ9G8GgJpwI3LS3NlMY6Ry97XD0OY7cVk6p+O1YaLhpN57QeIWsZURKNnW48pIp2au2MbNHulAGkP1N3d4wVHemZ6C0gvsNoGP4CVirPbHx4sdpNH7h71bWHKRodWpY7iDon0YK/wZ0Vl45r7xgJweRxaSR6FXnJq3Da54/wCzgujQZeTMGExc38wr6UmbOJNU4Rkbjy6KHXwUkzk3gRpr20b7jA/GpA2+dLqiysSILiHjoG4x46l1SkrDEgi4h4yWLgHjKYChVFhiQhcI8YJRyfHjhTGlAFOwxIHgHdpBGLh/MFORhKwpFebg/MEPAH5grCqPGiVhiV5uD8wQ8AY/aCsAUHOTsMSudcGODhTvQGT54hWJKMH0IsMSt8AHiErwAd7gp+kUdUWFFc7J4+MEYyfIxq0qwqgHIyDErTcB4jqjdk8aVqFOclvb2R3e1GQYlYcnzxCHyfPEKaJCj1iMgxIAuQjeKJ1l2UNSR3KScURKTdjxQtpqlFMpbSpKFFCqKiAcgA9L4/wlulqMRXvSKFJTsVDmG0Fw86da/wDOfQop2pUadixG3IBGUTUwDa1LPpWoyCuHXTax47EeOO87grfOBk2wM17AGkGjgMNKuwhSFnPt6NCiBKYWGjARUQQAAjCCKiQCuCCJBMYaBQCCBAIRxgnYiC2ObWBpnkBaD2N+P4gkHRkxZzwKS9tKbea6fFlKdfqxZSBp6OlQUpWldmzes3nGjAtQwA7AOApXEpIaMkk1SzxTJbinQCqoieiMpIPFAAKSWox6kdUANhK00uqIoGJBRtCFEaQB1TrqN3Y+pNtw2pL3VRQC3zOO892xaG6sjHz2YzNcK46LN50Ss2G1wC1dyWK8Iw0RBzW/a0XYN9PHkplx0Bl5rO5pIcCCNoIoQiaV1ea5W2qP61G1sgFA5hFe8HeORVdZM3sQaQ55canEDduSzQHNDvR1SaKSy75DQhjqHZgVsQazNvb3iV0Y+7Iq7l3KbnJvbBkAP5ncuCsLisbbBZDJJQPIqa7+DQudXnbzNK6Q7Seg4KfcwXyRgjCcs1mdIdFgJJ3DFWzsjrTSurJ3807GUqOqXPZnMNHNIPPBN1QhgBQQCOqBB1QRVQSAUxpcaAVO6ikm7Jdmrd0KK7bdqZWyAB2ga0WwZnJe401DSd2OPqRyBkXXZKNsbuhVtk3bZrJIXthc/SbQggjfXat3d1/Olskkxio5laM40xWckzkyNwMDR6PYlyws0j8oZBZROIu0dse8Y7RgsFlFbJrXKJDE5tABgDsG9WpzkPH8pvX+ycizjSboAacP7BJJoRkBd0laat3QpD7skp927oV1K98oTDZ4pmxhzpKVHCoqs8c5jxUGFvWnsTtjMI4EYbCiKlXjatbK+QgAvcTQbqqLRMd2BGiQBQwD0UVUCcUNJAeAVQ0uqKqCABVAlEShpIGSbv8AvWCn42+tbPLq/wCaGcMjeWt0AaAb6nftWKsJ+kZ+pvrC0ecX/VD/AIx6yor6ga4KKW+ZnEkyvx/Mem1LivCcDCSUf9nKvqtVZcuy1jW6lh0QBXjQdybvwLgpbguzXztZu2nuC7BDZWMaGgNo0YcqLiUFqcx1WktPEKzsmVdoa4HTLuIOIK0asgtst8pDO/VMHYYep9yh3Jk0ZayS9iIbScK9ylHLGM4mztL+PNVN7ZRyz4Hss3NbsS56KLu2ZTsh+jsjQNH+YRieYVScqbTpV1rq+aipg5CqKCi8vXKMzxNY9g0wftjeFTApIKMORwAYQBRIIAUgiqgUAGStDkKB/GRg0I7W3jRZwFTLpvIwStkaAS3ZXfVIDpt5ZVSQyujFmLmjDSbsPoVDnIjFIHBoFQa0Hdgoxzly+TYqjKHKh9r0dJoboVpTmlQkqKYFbrNtQieoBIAPrwWEBVvcGUj7IXlrQ7TptrhTYm1YzeXdlI+WZsbrOWtJ2nENw7li8uIwLbIAABgcO5WQzlSUrq2V86zV83qbRK6VwALqYDoklQEMlEiqiqqGGEC5CqNzgkARSSUVUaADLtiIo5YdHbwSA5AhRQCTVFVBXQ7BJouB4EHoVt58qLFaKGeI6QFK09oWDqhVS1fIGzZZ7sd+NzanZUinoSm3Vd4/n+lYrSRsRQrEawcUC8cVYm7GVO1GLqZjtS3SsCuEg4ozKFPN1s5oNupld6N2h4EAyDiEZlHFWJuhnP0e5JN1M5/ARuIWBA1o4ozKOKn+Cmc0XgpnP4CW4gUCBrhxR64cVNF0s5oeCmc0bqBadkTWCm0JOuHFTDdbOaV4JZzRuoe3RCMw4ohMOKmm6mcCh4KZzQtQe2yHrhxQ17eKlm62c0XgpnNG6LBkTXN4oa5vEKWbqZzQF0s57t6NxBgyLHaG1xI2ItaDvUnwUzmi8Fs5o3EChfBF17eKGuHFSfBbOaIXWym9LdQYMjGdvFGZW8U+66WV3pJupnNPdQYMZM44hATgb06LsZzRG7Wc0t1D22NyTA41CQZW8U+btZzSTdrOae4gwY1rRxRGccU667m80RsDeae4LARrhxRa8cU4bubz9HuQ8Ht5/H+EtxDwGtaOKcjkFERsLeacjsDab01NMW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AutoShape 11" descr="data:image/jpeg;base64,/9j/4AAQSkZJRgABAQAAAQABAAD/2wCEAAkGBhQSEBQUExMSFRQVFBcUFRcUFxcVFRcXFxcVFBUUFxQXHCYeFxklGhcUHy8gJCcpLCwsFx4xNTAqNSYrLCkBCQoKDgwOGg8PGiwkHCQsLCwsLCwsLCwsLCwsLCwsLCwsLCwpLCwpKSwsLCwsLCwpLCksLCwsLCwsLCwsLCwsKf/AABEIALoBDwMBIgACEQEDEQH/xAAcAAAABwEBAAAAAAAAAAAAAAAAAQIEBQYHAwj/xABSEAABAwEDBQgPBAcHAwUBAAABAAIDEQQFEgYhMVGSExciQVJUkdEHFBUWGDRTYXGBk6Gi0uEjMkKxJDNDYnOUwURydIKys9NjpPElNWTC8Aj/xAAZAQEBAQEBAQAAAAAAAAAAAAAAAQIDBAX/xAAmEQEBAQABAwQCAgMBAAAAAAAAARESAiFRAxMxQQRhFFIiQqEy/9oADAMBAAIRAxEAPwDKoQzC2rW6BxDUF0MjOJjNkdSbxDgj0D8kKE6Au3O/DHEtzm8luyOpS2S9qjjtDDJHG5pNCHMY4dDgQohsGtS90ZPyTOAY31nQnTu9i/DdLDd1ikYCLLZDm8hD8idx3BYz/Y7J/Lw/IozIy5DZ4gHuxHzqzNc3zLvZPDh3NRkvZOaWT+Xh+RGMl7JzSyfy8PyKQa9KBXPI3tR3etY+Z2T+Xh+RKGS1j5nZP5eH5FIYkoFZyNaju9ax8zsn8vD8iHerY+Z2T+Xh+RSQKOqmQ2ot+Sljpmslk/l4fkTV2SFlH9lsvsIfkU9VcnOWp2KjoslrHTxSyfy8PyKq3vcNmEhpZrMPRDEP/qr6w5iqffB+0K4+t26XT0vlCdxLPzez+xi+VJNyWfm9n9jH8qfEoivn3qevDLuJZ+b2f2Mfyojctn5vZ/Yx/KnySU5Lhkbls/N7P7GP5Ubbls/N7P7GP5U8CMJyq4ZG5LPzez+yj+VJNzWfm9n9jH8qfFJKm0wz7jWfm9n9lH8qSblg5vZ/ZR/KnyIq8qmGBuaDyEHso/lSO48HkIPZR/Kn5SCryXDE3RB5CD2Ufyo+40HkIPZR/KnpCIlXTDB1zweQg9lH8q5uuiDyEHso/lUiVyeFramIa9LFFHC97Yog5gxAiNgILSCKECo0Lacmr0NohDzpKxy//FZv7hWqZA+KNXX07scfU+Xl+zQ5m11D8grDdeTE1opgYQNZzK/ZH5AwtghleMTnxRvz/vMa7+qvFmsjWCjWgL19M2489+NZ9dXYrAAMhJP/AO4lbLBkyIgA0Uop7EBpRdst1r0ZJ8OHLTKSwvzUcUntB/KKc2m82s41wF9sXO41EpBmAqumNRsN6NcaAp+FK1HTEurXJuurCs6roClApAR1UUbnLiSlkriSko7NPBKp17O+0KtwPBKpt5u+0PpXn/Kv+MdvRn+RriRApJQC+br2YWCkkowiU0AOQqiqgFdMGXJJKMoEKy6CxIkVUMS1lQCiIScaNjqq/HyoiUkpblzqmmBVJcEpIctSoi8oPFZv4ZWp5A+KNWW3+P0Wb+GVqWQPijV6PSvavP6vyh8nD+h2X/DQf7LFKMXDJi62Gw2UkuqbNAdP/SYpUXSzlO2ivX09rrz272M5GimdcDAzWpV10sOkuPrKLuDF5+ld/djh7dQ8thjcM5CQ26o9YU2Lji86HcSKuhY9yeG50VFR3expqCE/Y4a137ixaj0nrR9xohr6Ss3rizprnRLYEvuWz97pPWiN2M8+0etZ2NYOqIqrwTF17SwCR4jhs7XFocaF0hzVz6irD2mOU7pPWn1o7rkUntMcp3SURsQ1u6Souun4SqbeP6w+lW7tEa3dJXN10RnPQFcvV9P3Jmt9HXxuqYQiAVz7jx8kIu48fJC8v8S/2d/fnhTqIK4m54+SERuiPUE/iXye/PCnUQoribnj1BF3Gj5IV/iX+3/D354U4hECriblj1BEblj1BWfi2fZ788Kc5JAVyNxx6giNxx6gt+xfKe9PCmEIMCuXe/GfwhJOTsXJCl/G37PfnhUCEghW6XJiMgigBPGNI86zeyPkfJKwuo6KR8Z9LTmPrV/i3N09+eEzRJATYXc8/jHmR9yZB+MZxX6fkk/Hvk9+G2UPis38MrT8gfFGrLL/ALmkbZpnEto1jic/FSuZankD4o1dOno4OfV18ldyeygDbHZhqs0A6ImKTblGs8ue6Gmzwk488MZ++/jY06AU+bcjNTtt/WuvJy4xd++QIjlKFSxcMXJ+J/Wh3Bi5A6XdanI4xdO+dF3zjjKpvcKHkN6T1pQuGHybPf1qauRcO+bzoDKMayqgLih8nH0HrRi44vJs9/WnJcW7vkHnXKTKgDj6SP6qsdwovJs6PqldxYh+zj2VNMJuK+h3StsmIHEyAcWejSrKMoRym7Q61RcnbtjFrtkeBuBoio3SAXYnGnrorALhs/kI/WFr6iYm++NvLZtDrQGUTaffZtN61BvuCzn9jGPQD1pHe9Z6fqWe/rTVxPuylZy2bQ60RymZy2bTetQfcCz+RZ7+tK7hWfyEXQetTTE33ys5bNpvWiOUzOWzab1qF7h2fyMfQetGLjs/kY+g9aaYmO+RvLZtt60sZQNzcNm0OtQvcOz+Rj6D1odwrPX9TH0HrV0xMuykZX77NtvWj75G8tm03rUN3Cs/kIuj6odw7P5CLZ+qaYmjlGzls2m9aI5Rt5bNpvWobuJZ/IQ7P1RdxLP5CHZ+qaYmRlG3lt2m9aUcohym7QUIbks/N4dlF3Fs/kIdlNhib7428pvSOtDviHKHSNKge4tnr+oi2fqiNy2fm8XQetDE8cofOOkLKrXfO5W+2uFDimr0ip/NXXuRZ/IR9B61VrPdcUt6zt3NhaxjXAUzAkNzgetXeyY4OyuPENX/AIzIOywOY6tGc/141aTk5EP2UeyuZyci8lH0Kc4vFUL0yrMkMjKffaRX00C2/IHxRqy3KDJ6JllmcImAtjJBFagjQdK1LIHxRqlukmMIsWWBZFG2o4MbG9DQP6Lr38HWrfdF23e6ywY7NUmGIuNdLtzZU5vPUp13rXXzT4nda3kY7qFLl64cYTc9kKRaKMkrqr4kfTjd1pQyOurmfxv61OM8rrOWdkGSuddhl67WtCOR91cyG2/rRjJK6uYt2ndanGLrPe/x3KQ7/na1oYyVuuviLOl3WljJe6+Yx9LutS9M8ndnPf8AO5SI5eu1rSBkzdnMI/ejOS92H+wx+9Mi91T7H14btNa5ON25A+oPCuxcm8F02aGva0DYsX3sNeFTRp1Z+ldUufRCy5N7XbRG0Ehxq4NAaKkk6BRItFswupgldmrVjKjprpUfaLayeOgjtBFatLWkcJtaZ661BJWW3B5cMLmltKhwppFQdKcAqDu+0bkwufFaMZAMjiMQq0aQa5hRP7PeOMtpFKA7Q4gBtNZNdCthKfVQxJKUsqMFGCkgo0Bko6pJKFUB1QRVRK6BVEXIVSaqAnuoKnMNJ9A0lMLsvQTtcQCMLqa8x0HoTm0ziNjnu0NFT1es5k0uiybnEKijnkvcNRdxeoUC19J9n5Cosl7ts152lxI4QYPgaVd2zNJoHNrqrnVdyryOskrHzEyi0Eiuf7Ogo0Cnook79iunfwwji6UBldHrCgWdjSIiu6SDNq6ij3so/LPHqPWsyKkr9yjY+yzNBzuYW9K1bIHxRqwy8ux+2GF8omJwNx0z56UNFueQPijVRnFxj9Hg/gxf7bVKhRtwt/RoP4MX+21SgC2yDDQrqEgDOlKVQKaWe890nfBFHI98bQ59MDQAcw4T3CpqntFUhlK2x3lOXMc/dYmAYSBTCQamvpWdyi2iyz18Xk24P+RGLNPzd+3B/wAiqzuzTAD4vNm/eYlN7NUPFZpttnUpv6VaBZ5+bv8AaQf8iHa9o5u/2kH/ACKsN7NMPN5faM6krfpg5vLo8ozo0Kcv0LJ2vaObP9pB/wAib3hLPDFJK+zPwRtL3YZISQ1oqSAH1KhXdmiAfsJNIH32+s6NCTauyrFabPPG2B4LoZG1xtNMTXNBIp61OVz4EvbrS42bHFiBc1jhQVdR2E6M+ehTe5WFrnNBlMQaC3dW4aOLiXUzetPbn8Xg/gxf7bV2AfJIIYaboQC5zs7IWHNjfTSTnwsrVxHEASOlmdVkZnfKZX41xa0DdMJdSTcxV2AtPF6aI7lDg14O6YQ4CPdBR2HCOL0qQvSxOsbhie6Szu0TPpjjca1bKRQYSaYXAACuE0zLphWfjs1n2IBGjojooEJhfl69rRbpgc/hNaGtIBJcaDOcwUjRQOWQ/R2/xov9SluTVRY7IP8A8c+2iSu/083/AO4hVCdag2goTm1pL7ya05w7QTpHEndNX3v8PNv+4hRd/juau/mIVQRfbNT/AHLt3YaPwu9ydxdnZevH9kd7eJSeT2UvbT3tMJjwtDq42vBzgU4Og51movhpdhwuz01K55Affl/uV+Nrf6LWdxLS3VIbRukhxsxVDGE8X3KtNAaKUoX6QWt1cbvTTQPN/wCE6KKitupmOZjGgAU9Cp9+ZZxEOja17iHUqaNbUHPnrX3K5OCxm2/rH15bvzKftVxg7IDAM8D/AFPHUg7L9lf1ElP7zepUpi7UNFMRZb2yzZLBJGIngvaW1q0gVzVW05A+KNXnq1vEMIbhDpJhUk/gjJpmHKK9C5AeKNSKzvJ9wNmgIII3GMZjXQxtR6aqVYFRuxTJ+jSjVK09LPor01dLMrI0oIIwFhQIWYZbuw28H/pn/TX+i1CizPL9n6dH5206WlY6vmKo7qEk001KKLR60lxLcx9BXNh8y0HjbODxpYsQ18VePi4k0zOcMVQNBpStEBE2ml1cBNKD7+KlNOimeqB8LANfGPen13RBgkArVzXDoBz0UObOyp4T6Y2AcEVwkVcdOkFSd2uOcUNGxuqf8poojYLsLzYYtzw4+14sGL7tdzbnKXcd9bljiMZY5uF73F4kdI6TEMbnBoq7gU0UAoBQCiPJnPYrN/h4v9ACrGVlvENsdUhodDEc+YGjp60r6R0r1+lJfWsv7Zv/AJ1bb6ytbHA9zmbo2gaWZuEHuaymfNThKKycvkYCH/Zsr9mJH4nBtPul1M9Do46aa6VSbdfjZGYA9pLnR5gQTmkYdA9CvdwMbhY2jQXj0uJoKCvFUkCnrWfy86LJF9PunopWuGJpDhrBqOlLooiBpZO05xj4LgSKniY4gaDm9OhTFF5ZdjZJCgMsR+jj+NF/qVgIUFlgP0f0SR/mnV8DGrwlo4UPGB1hCRgJrXiI6Ui2Va81FfxZtRzhco7SCaEEDPnGfi1enMtMur4AePV7lynk4Q86J9p0UHFn4qHUuQlrxKjtC8B7SdYqtL7Hhq+XzRN84NZCa+5ZhAwucANJWm9jhlHzfwo/9bupBeqIkpCiyrk4LGLxbwnnixu/MraHLHbW2pd6T+av0lPMjLi7YnDn4hBGQ6VzcxIz4WA6yR0VWmXfdN3TF0QZFujgTUB5pnocL9GY00KsZB24dqzQgUfG8y5vJvAje7DxlpDD6D5lL5KZHzskbJVoJBDMLg5rxxiugHMMxouXV19X+vy3JMVTL/J51mnwmhaI24DraCB06FtuQHijVl/ZftBrEyuJwqC6lOC3CHD01d0AFahkB4o1dZErEOxM/gTjzxn3OC0FoWSZKyy2XE9jx9oxtQW1HE4esVPSrB32WjlM2PqunVdxzX5qMKgnKy08tmwOtEMrLTy2bA61hdaC1Zz2QmUtkB10/qF177LVy2bA61XMor8klni3Ut4JGcCnHx+brWbO8VH2+5JHSOcMNCajhD3jiUfa7HuZAJqaVzaFamW9nG9nSEzvCyxTOB3ZraClMxr70FXzpbWu4h7inMdiedDfzT2yWF5cA7gt4yK5s3XRVXGx3bI8VzAVoK5ifVqUvd13OjbJiIOJpAoa6AU7suCNtMYOcmpIGldJrYzA7hs+6fxDUpajRskzWwWX/Dx/lRP7ZZBI3C7Qs3ycyttDLLExu50Y3AKtJNATT8SfuyvtR/Ewf5K/mVrr79VpLkWJ2R0J1g6QdR4s3GnrYXMaGGN5bUfcGJjqaK0zj3FU7vrtXlG+zakHKe1+V+BnUs2aur3Z7OS/G5uGmcA/eJpQE00ADiT0FZv30WvyvwM6kO+m1+W+BnUmZ2NaRVV7LibBY3u00ezR53Yf6qsjKy1eVB9LG/0CispMqLQ+Jscj2lj3tDuAAcxDhnHnATNNQNvu17n1AzUA000KHxnUrOLQ0mmJtfSFHuuUnMx7SdJBzKyoiMR1JOeqmxkzaCKhrT6Dn96RFcDxUS1YeLMmwCw3S9r2PIzferUaKalfux26sto/dZG33uNfeqgLQwUGNuYU0jizJVzXjNHLPuMpYCW1oGkGgNPvAqo2ZESsxN92s/2l/qbH8qSb4tfOpfg+VTF1pcjsx9Cx1x4R9J/NSbr4tOetokI464fzooVkqB/d95PgkbJE8se3QR58xBGggjSDmVhPZGtO54AIWitQWx0oeMgVwg+pVEScSN71PgTsl4xz2OdlpkfuzX9sQPrUvkIa18TtYdhb0LcsgPFGrzZM/N0fmF6TyA8UarFZBd2QNrdBC9sQIdFG4cNmhzGuGk6iusmQNsaKmEAeeRnWtGum+GRWCy1zntWz5h/BYoW876dIc5zahoXSdGuN6sUGW4pm6Y/ib1rg+75BpZ7x1qz2u0lQtqkJXWelGL11FmMjS33hcJY2k1LAT56J69pXJ0PmW/Y6fKe51eDQtYP2Y6AubrRGNLDspy+DzJvJZ1z6vT6Z8VudVpHdGEfhPQUXdSHUegrk6xV4lyN3+ZcLHU5N5QHSPci7oWfkjZTQ3f5kRsJ1LK4k2XxEBQZh5gj7ux+foKiu0jqRdpHUU2GJfu7H5+gou7sfn6CogWI6kO0TqTYYlu7sfn6ERv6Pz9Ciu0zqRdpHUmwxKd34/wB7oRG/ojxE+pRXaJ1IjYTqTYYljfkWo9CLu1DyT0KK7ROpF2idRTTEt3Zh1HoSTfEHJPQoztE6kXaB1K6Yk+61n5PwpTL6hb91pHoFFFGwnUk9pHUmwxMHKCLU7oRx33G40zj0qENiOpF2o4cSvYxZ5TwSRySR0KuhxU3YbQ10YaSAQKEHMuna0XJbtnrViIyywOIrVvrNEuazOHG3pUk3ch+FnreetBzouTHtu+ZMRAuB94/ML09kB4o1eeLU6LAaNZXiIe6ta6sS9D5AeKNRqIm4MnmvsVlcW6bLAdJ8jGnbsk2cn3lSWSX/ALfZP8LB/ssUyArtZ4xT35FxHS34lxOQcJ/D8RV3wIBinKrxijnICHk+9IOQEPJ96vuFFgCm1cUPe8h5PxFEexxByTtFX3CNSPCFLpigHsbwcj4iiPY1g5B2loGFDCpxVn29rByDtIb2sHIdtLQcKGFTgM+HYzs/IdtI97Oz8g7S0CiFE4DP97Kz8l20i3srPyDtLQsKLCE4QZ87sZWfkO2kN7Gz8g7S0DANSGAKcIuqCOxlZ+QdpDexs/IO0Vf8IQwBOCKDvY2fkfEUW9jZ+R8RV+wDUjwjUrwgoW9lZvJ/EUB2MrN5P4lfcIR4VOEFC3s7N5P4kR7Glm8n8SvuFDCrwgoB7GVm8n8RXGTsU2c8of5q/wBFouEIsA1JxGXWrsNwv+69zfTwkzd2DmH9v8H1WvYAhhVwY6ewYzy52Pqi3i4+cHYHWthwIsCZfIw+/wDsOss1lmnE7nGKMyAYQK4c9KrUMgfFGodkBn/pVt/w0n5I8gfFWqwYxdf/APQE8EEUQskBEUbIwS99SGNDATT0J34SFo5nBtvWOq7x5W2Y2Gz2eVskoZubZI6yNoG2gyyFhMpjBdGSzE2Nr+EeFSoNFr8JG0czg23oeEjaOZwbb1Q2XjYxbpJAwCDBwG7mH8PCwEhjqMFXYzQtwitAG8Fzez72sAiGGEmQxkOBYKBxFiYaOx6aR2xwdTMZh6QF38JK0czg23oeElaOZwbb1Su71kZeAlhjwQmGSMgxtko58UsYcY+C00xMqBSoB0kkltJarHJPYwxgawSME2IYG4C6MFrjU4iKSkyZqh4H4UF+8JK0czg23oeElaOZwbb1TJL8sf2seAlj3MqWRhrMQgtkO7NixcHC+aFwYDn3M5xVKt0thdZLU6MRtc6UiFpbSWm6wuYQMRLGiITAjO3PndXCCFx8JK0czg23oeElaOZwbb1RYr7sm5lroi5xiY0Oc3EQ+OzSAYXF3BabRuRIGloIpTgnrlTftjnNofGw7pLM6Rp3MMPCfjxFwcaAMqws43cOqC6+ElaOZwbb0PCStHM4Nt6p945VWaWARuZWsLAaRNbhkjsjIWFrg6v61gJPG2gIzUUfet4WF1shfFA8WYYN1jrwyA81bizDFueFuLjIqakkkNA8JK0czg23oeEnaOZwbb1V35XWVkcjYYwBimLGuia5p3aGBhLiSKN3SN5LMNM7aUDQEzN63aBHggfwLS9xxjEXRYpTGCK5+CYGlpcc7HEfeJIXTwk7RzODbeh4SVo5nBtvVMsl83fjhMlnPBiwPwtAaSIbMA9zeEHndRbKkitHsPEMJRXtZpp7GHCNkcME0bg+MYAQ+0yREjF9r9+PMaEurXTUhdPCStHM4Nt6HhJWjmcG29UZl6Xfw6wOzzscCB+AOgxUGLgijbVwNB3Zmf7MJdoyiskssTpYQY22cxlkcYjo4TukGHC7jZwcXEXnMaZwu3hJWjmcG29DwkrRzODbeqZbMorG6zmFkJaCJHngiolc17o3Ndiq0B7o2GmlsYzcSVPfN27sSyzkRObE0tc0Pc1u6P3WhqKSbnubQ4ZyWk1qSSFx8JO0czg23oeElaOZwbb1nVzW6yMipPEXu3VrnAN4T46s4DJMYMJAEtTQ4sbc3BTqe9rERM0Q/frRwjDTiFnIa5nC+yabTRxaPwmmfQgvfhJWjmcG29DwkrRzODbeqi6+rtNpkebORG5kjWNDQxo+2fufBBdQmDc2kihDqkGvCS7iynsUIaDG4AxwCTDHWSsc9lllAl3QE4tzncCAC3FG2vBGELX4Sdo5nBtvQ8JO0czg23qlXdbbFI6BhjYwta1uJ7Q1hf2u8F0hLqP/AEjc3AOoCAQS0Eoor6skdotzcAfZppmmMMZQmFlqEmBrnEOiBiBodNQ2usBdvCStHM4Nt6HhJ2jmcG29Z2232Xt0vwfY4aDgAjdNzDTLuOKmDdav3OtADTiT6K9LuBa7cHACZv2bm7p9kJ5pSS8vGI7k+KMimfc61zoLt4Sdo5nBtvQ8JK0czg23rN7HeFnFmdHJHWRxldiDRUGkO4gOqCGgieo/eGnisnfNdo3Zgs7hBIIXYMAc+rO2Gnh1bgcGyRcIacDq53EkLJ4SVo5nBtvReEjaOZwbb1SbRfF3ujfSzOa90NBQCm6kSk04XBAkdC6oH3YyylHI8qr7sdojjbAx0RjxNFWChYHzviY0A8D74LjU4i+ubDnC1Xv2eZ7XBJZnWWFrZmGIuDnktDs1QDx51s2QPijV5Isv6xv95v5het8gPFGoMyv3sGRiT7BsgZ+8/Eemijd49/JdtfRehUEHnrePfyXbX0Q3j38l219F6FQQeet49/JdtfRDePfqdtL0Kgg89bx79Ttr6Ibx79TtpehUEHnrePfyXbX0Q3j38l219F6FQQeet49/JdtfRDePfyXbX0XoVBB563j38l219EN49/JdtfRehUEHnrePfyXbX0Q3j36nbS9CoIPPW8e/U7aQ3j38l219F6FQQeet49/JdtfRDePfyXbX0XoVBB563j38l219EN49/JdtfRehUEHnrePfyXbX0Q3j38l219F6FQQeet49+p219EN49/JdtL0Kgg89bx7+S7a+iG8e/ku2vovQqCDz1vHv5Ltr6Ibx7+S7a+i9CoIPPW8e/ku2vohvHv5Ltr6L0Kgg8+R9hJ4cDR2Yg6VtOSl2ugs7WO0hTS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AutoShape 13" descr="data:image/jpeg;base64,/9j/4AAQSkZJRgABAQAAAQABAAD/2wCEAAkGBhQSEBQUExMSFRQVFBcUFRcUFxcVFRcXFxcVFBUUFxQXHCYeFxklGhcUHy8gJCcpLCwsFx4xNTAqNSYrLCkBCQoKDgwOGg8PGiwkHCQsLCwsLCwsLCwsLCwsLCwsLCwsLCwpLCwpKSwsLCwsLCwpLCksLCwsLCwsLCwsLCwsKf/AABEIALoBDwMBIgACEQEDEQH/xAAcAAAABwEBAAAAAAAAAAAAAAAAAQIEBQYHAwj/xABSEAABAwEDBQgPBAcHAwUBAAABAAIDEQQFEgYhMVGSExciQVJUkdEHFBUWGDRTYXGBk6Gi0uEjMkKxJDNDYnOUwURydIKys9NjpPElNWTC8Aj/xAAZAQEBAQEBAQAAAAAAAAAAAAAAAQIDBAX/xAAmEQEBAQABAwQCAgMBAAAAAAAAARESAiFRAxMxQQRhFFIiQqEy/9oADAMBAAIRAxEAPwDKoQzC2rW6BxDUF0MjOJjNkdSbxDgj0D8kKE6Au3O/DHEtzm8luyOpS2S9qjjtDDJHG5pNCHMY4dDgQohsGtS90ZPyTOAY31nQnTu9i/DdLDd1ikYCLLZDm8hD8idx3BYz/Y7J/Lw/IozIy5DZ4gHuxHzqzNc3zLvZPDh3NRkvZOaWT+Xh+RGMl7JzSyfy8PyKQa9KBXPI3tR3etY+Z2T+Xh+RKGS1j5nZP5eH5FIYkoFZyNaju9ax8zsn8vD8iHerY+Z2T+Xh+RSQKOqmQ2ot+Sljpmslk/l4fkTV2SFlH9lsvsIfkU9VcnOWp2KjoslrHTxSyfy8PyKq3vcNmEhpZrMPRDEP/qr6w5iqffB+0K4+t26XT0vlCdxLPzez+xi+VJNyWfm9n9jH8qfEoivn3qevDLuJZ+b2f2Mfyojctn5vZ/Yx/KnySU5Lhkbls/N7P7GP5Ubbls/N7P7GP5U8CMJyq4ZG5LPzez+yj+VJNzWfm9n9jH8qfFJKm0wz7jWfm9n9lH8qSblg5vZ/ZR/KnyIq8qmGBuaDyEHso/lSO48HkIPZR/Kn5SCryXDE3RB5CD2Ufyo+40HkIPZR/KnpCIlXTDB1zweQg9lH8q5uuiDyEHso/lUiVyeFramIa9LFFHC97Yog5gxAiNgILSCKECo0Lacmr0NohDzpKxy//FZv7hWqZA+KNXX07scfU+Xl+zQ5m11D8grDdeTE1opgYQNZzK/ZH5AwtghleMTnxRvz/vMa7+qvFmsjWCjWgL19M2489+NZ9dXYrAAMhJP/AO4lbLBkyIgA0Uop7EBpRdst1r0ZJ8OHLTKSwvzUcUntB/KKc2m82s41wF9sXO41EpBmAqumNRsN6NcaAp+FK1HTEurXJuurCs6roClApAR1UUbnLiSlkriSko7NPBKp17O+0KtwPBKpt5u+0PpXn/Kv+MdvRn+RriRApJQC+br2YWCkkowiU0AOQqiqgFdMGXJJKMoEKy6CxIkVUMS1lQCiIScaNjqq/HyoiUkpblzqmmBVJcEpIctSoi8oPFZv4ZWp5A+KNWW3+P0Wb+GVqWQPijV6PSvavP6vyh8nD+h2X/DQf7LFKMXDJi62Gw2UkuqbNAdP/SYpUXSzlO2ivX09rrz272M5GimdcDAzWpV10sOkuPrKLuDF5+ld/djh7dQ8thjcM5CQ26o9YU2Lji86HcSKuhY9yeG50VFR3expqCE/Y4a137ixaj0nrR9xohr6Ss3rizprnRLYEvuWz97pPWiN2M8+0etZ2NYOqIqrwTF17SwCR4jhs7XFocaF0hzVz6irD2mOU7pPWn1o7rkUntMcp3SURsQ1u6Souun4SqbeP6w+lW7tEa3dJXN10RnPQFcvV9P3Jmt9HXxuqYQiAVz7jx8kIu48fJC8v8S/2d/fnhTqIK4m54+SERuiPUE/iXye/PCnUQoribnj1BF3Gj5IV/iX+3/D354U4hECriblj1BEblj1BWfi2fZ788Kc5JAVyNxx6giNxx6gt+xfKe9PCmEIMCuXe/GfwhJOTsXJCl/G37PfnhUCEghW6XJiMgigBPGNI86zeyPkfJKwuo6KR8Z9LTmPrV/i3N09+eEzRJATYXc8/jHmR9yZB+MZxX6fkk/Hvk9+G2UPis38MrT8gfFGrLL/ALmkbZpnEto1jic/FSuZankD4o1dOno4OfV18ldyeygDbHZhqs0A6ImKTblGs8ue6Gmzwk488MZ++/jY06AU+bcjNTtt/WuvJy4xd++QIjlKFSxcMXJ+J/Wh3Bi5A6XdanI4xdO+dF3zjjKpvcKHkN6T1pQuGHybPf1qauRcO+bzoDKMayqgLih8nH0HrRi44vJs9/WnJcW7vkHnXKTKgDj6SP6qsdwovJs6PqldxYh+zj2VNMJuK+h3StsmIHEyAcWejSrKMoRym7Q61RcnbtjFrtkeBuBoio3SAXYnGnrorALhs/kI/WFr6iYm++NvLZtDrQGUTaffZtN61BvuCzn9jGPQD1pHe9Z6fqWe/rTVxPuylZy2bQ60RymZy2bTetQfcCz+RZ7+tK7hWfyEXQetTTE33ys5bNpvWiOUzOWzab1qF7h2fyMfQetGLjs/kY+g9aaYmO+RvLZtt60sZQNzcNm0OtQvcOz+Rj6D1odwrPX9TH0HrV0xMuykZX77NtvWj75G8tm03rUN3Cs/kIuj6odw7P5CLZ+qaYmjlGzls2m9aI5Rt5bNpvWobuJZ/IQ7P1RdxLP5CHZ+qaYmRlG3lt2m9aUcohym7QUIbks/N4dlF3Fs/kIdlNhib7428pvSOtDviHKHSNKge4tnr+oi2fqiNy2fm8XQetDE8cofOOkLKrXfO5W+2uFDimr0ip/NXXuRZ/IR9B61VrPdcUt6zt3NhaxjXAUzAkNzgetXeyY4OyuPENX/AIzIOywOY6tGc/141aTk5EP2UeyuZyci8lH0Kc4vFUL0yrMkMjKffaRX00C2/IHxRqy3KDJ6JllmcImAtjJBFagjQdK1LIHxRqlukmMIsWWBZFG2o4MbG9DQP6Lr38HWrfdF23e6ywY7NUmGIuNdLtzZU5vPUp13rXXzT4nda3kY7qFLl64cYTc9kKRaKMkrqr4kfTjd1pQyOurmfxv61OM8rrOWdkGSuddhl67WtCOR91cyG2/rRjJK6uYt2ndanGLrPe/x3KQ7/na1oYyVuuviLOl3WljJe6+Yx9LutS9M8ndnPf8AO5SI5eu1rSBkzdnMI/ejOS92H+wx+9Mi91T7H14btNa5ON25A+oPCuxcm8F02aGva0DYsX3sNeFTRp1Z+ldUufRCy5N7XbRG0Ehxq4NAaKkk6BRItFswupgldmrVjKjprpUfaLayeOgjtBFatLWkcJtaZ661BJWW3B5cMLmltKhwppFQdKcAqDu+0bkwufFaMZAMjiMQq0aQa5hRP7PeOMtpFKA7Q4gBtNZNdCthKfVQxJKUsqMFGCkgo0Bko6pJKFUB1QRVRK6BVEXIVSaqAnuoKnMNJ9A0lMLsvQTtcQCMLqa8x0HoTm0ziNjnu0NFT1es5k0uiybnEKijnkvcNRdxeoUC19J9n5Cosl7ts152lxI4QYPgaVd2zNJoHNrqrnVdyryOskrHzEyi0Eiuf7Ogo0Cnook79iunfwwji6UBldHrCgWdjSIiu6SDNq6ij3so/LPHqPWsyKkr9yjY+yzNBzuYW9K1bIHxRqwy8ux+2GF8omJwNx0z56UNFueQPijVRnFxj9Hg/gxf7bVKhRtwt/RoP4MX+21SgC2yDDQrqEgDOlKVQKaWe890nfBFHI98bQ59MDQAcw4T3CpqntFUhlK2x3lOXMc/dYmAYSBTCQamvpWdyi2iyz18Xk24P+RGLNPzd+3B/wAiqzuzTAD4vNm/eYlN7NUPFZpttnUpv6VaBZ5+bv8AaQf8iHa9o5u/2kH/ACKsN7NMPN5faM6krfpg5vLo8ozo0Kcv0LJ2vaObP9pB/wAib3hLPDFJK+zPwRtL3YZISQ1oqSAH1KhXdmiAfsJNIH32+s6NCTauyrFabPPG2B4LoZG1xtNMTXNBIp61OVz4EvbrS42bHFiBc1jhQVdR2E6M+ehTe5WFrnNBlMQaC3dW4aOLiXUzetPbn8Xg/gxf7bV2AfJIIYaboQC5zs7IWHNjfTSTnwsrVxHEASOlmdVkZnfKZX41xa0DdMJdSTcxV2AtPF6aI7lDg14O6YQ4CPdBR2HCOL0qQvSxOsbhie6Szu0TPpjjca1bKRQYSaYXAACuE0zLphWfjs1n2IBGjojooEJhfl69rRbpgc/hNaGtIBJcaDOcwUjRQOWQ/R2/xov9SluTVRY7IP8A8c+2iSu/083/AO4hVCdag2goTm1pL7ya05w7QTpHEndNX3v8PNv+4hRd/juau/mIVQRfbNT/AHLt3YaPwu9ydxdnZevH9kd7eJSeT2UvbT3tMJjwtDq42vBzgU4Og51movhpdhwuz01K55Affl/uV+Nrf6LWdxLS3VIbRukhxsxVDGE8X3KtNAaKUoX6QWt1cbvTTQPN/wCE6KKitupmOZjGgAU9Cp9+ZZxEOja17iHUqaNbUHPnrX3K5OCxm2/rH15bvzKftVxg7IDAM8D/AFPHUg7L9lf1ElP7zepUpi7UNFMRZb2yzZLBJGIngvaW1q0gVzVW05A+KNXnq1vEMIbhDpJhUk/gjJpmHKK9C5AeKNSKzvJ9wNmgIII3GMZjXQxtR6aqVYFRuxTJ+jSjVK09LPor01dLMrI0oIIwFhQIWYZbuw28H/pn/TX+i1CizPL9n6dH5206WlY6vmKo7qEk001KKLR60lxLcx9BXNh8y0HjbODxpYsQ18VePi4k0zOcMVQNBpStEBE2ml1cBNKD7+KlNOimeqB8LANfGPen13RBgkArVzXDoBz0UObOyp4T6Y2AcEVwkVcdOkFSd2uOcUNGxuqf8poojYLsLzYYtzw4+14sGL7tdzbnKXcd9bljiMZY5uF73F4kdI6TEMbnBoq7gU0UAoBQCiPJnPYrN/h4v9ACrGVlvENsdUhodDEc+YGjp60r6R0r1+lJfWsv7Zv/AJ1bb6ytbHA9zmbo2gaWZuEHuaymfNThKKycvkYCH/Zsr9mJH4nBtPul1M9Do46aa6VSbdfjZGYA9pLnR5gQTmkYdA9CvdwMbhY2jQXj0uJoKCvFUkCnrWfy86LJF9PunopWuGJpDhrBqOlLooiBpZO05xj4LgSKniY4gaDm9OhTFF5ZdjZJCgMsR+jj+NF/qVgIUFlgP0f0SR/mnV8DGrwlo4UPGB1hCRgJrXiI6Ui2Va81FfxZtRzhco7SCaEEDPnGfi1enMtMur4AePV7lynk4Q86J9p0UHFn4qHUuQlrxKjtC8B7SdYqtL7Hhq+XzRN84NZCa+5ZhAwucANJWm9jhlHzfwo/9bupBeqIkpCiyrk4LGLxbwnnixu/MraHLHbW2pd6T+av0lPMjLi7YnDn4hBGQ6VzcxIz4WA6yR0VWmXfdN3TF0QZFujgTUB5pnocL9GY00KsZB24dqzQgUfG8y5vJvAje7DxlpDD6D5lL5KZHzskbJVoJBDMLg5rxxiugHMMxouXV19X+vy3JMVTL/J51mnwmhaI24DraCB06FtuQHijVl/ZftBrEyuJwqC6lOC3CHD01d0AFahkB4o1dZErEOxM/gTjzxn3OC0FoWSZKyy2XE9jx9oxtQW1HE4esVPSrB32WjlM2PqunVdxzX5qMKgnKy08tmwOtEMrLTy2bA61hdaC1Zz2QmUtkB10/qF177LVy2bA61XMor8klni3Ut4JGcCnHx+brWbO8VH2+5JHSOcMNCajhD3jiUfa7HuZAJqaVzaFamW9nG9nSEzvCyxTOB3ZraClMxr70FXzpbWu4h7inMdiedDfzT2yWF5cA7gt4yK5s3XRVXGx3bI8VzAVoK5ifVqUvd13OjbJiIOJpAoa6AU7suCNtMYOcmpIGldJrYzA7hs+6fxDUpajRskzWwWX/Dx/lRP7ZZBI3C7Qs3ycyttDLLExu50Y3AKtJNATT8SfuyvtR/Ewf5K/mVrr79VpLkWJ2R0J1g6QdR4s3GnrYXMaGGN5bUfcGJjqaK0zj3FU7vrtXlG+zakHKe1+V+BnUs2aur3Z7OS/G5uGmcA/eJpQE00ADiT0FZv30WvyvwM6kO+m1+W+BnUmZ2NaRVV7LibBY3u00ezR53Yf6qsjKy1eVB9LG/0CispMqLQ+Jscj2lj3tDuAAcxDhnHnATNNQNvu17n1AzUA000KHxnUrOLQ0mmJtfSFHuuUnMx7SdJBzKyoiMR1JOeqmxkzaCKhrT6Dn96RFcDxUS1YeLMmwCw3S9r2PIzferUaKalfux26sto/dZG33uNfeqgLQwUGNuYU0jizJVzXjNHLPuMpYCW1oGkGgNPvAqo2ZESsxN92s/2l/qbH8qSb4tfOpfg+VTF1pcjsx9Cx1x4R9J/NSbr4tOetokI464fzooVkqB/d95PgkbJE8se3QR58xBGggjSDmVhPZGtO54AIWitQWx0oeMgVwg+pVEScSN71PgTsl4xz2OdlpkfuzX9sQPrUvkIa18TtYdhb0LcsgPFGrzZM/N0fmF6TyA8UarFZBd2QNrdBC9sQIdFG4cNmhzGuGk6iusmQNsaKmEAeeRnWtGum+GRWCy1zntWz5h/BYoW876dIc5zahoXSdGuN6sUGW4pm6Y/ib1rg+75BpZ7x1qz2u0lQtqkJXWelGL11FmMjS33hcJY2k1LAT56J69pXJ0PmW/Y6fKe51eDQtYP2Y6AubrRGNLDspy+DzJvJZ1z6vT6Z8VudVpHdGEfhPQUXdSHUegrk6xV4lyN3+ZcLHU5N5QHSPci7oWfkjZTQ3f5kRsJ1LK4k2XxEBQZh5gj7ux+foKiu0jqRdpHUU2GJfu7H5+gou7sfn6CogWI6kO0TqTYYlu7sfn6ERv6Pz9Ciu0zqRdpHUmwxKd34/wB7oRG/ojxE+pRXaJ1IjYTqTYYljfkWo9CLu1DyT0KK7ROpF2idRTTEt3Zh1HoSTfEHJPQoztE6kXaB1K6Yk+61n5PwpTL6hb91pHoFFFGwnUk9pHUmwxMHKCLU7oRx33G40zj0qENiOpF2o4cSvYxZ5TwSRySR0KuhxU3YbQ10YaSAQKEHMuna0XJbtnrViIyywOIrVvrNEuazOHG3pUk3ch+FnreetBzouTHtu+ZMRAuB94/ML09kB4o1eeLU6LAaNZXiIe6ta6sS9D5AeKNRqIm4MnmvsVlcW6bLAdJ8jGnbsk2cn3lSWSX/ALfZP8LB/ssUyArtZ4xT35FxHS34lxOQcJ/D8RV3wIBinKrxijnICHk+9IOQEPJ96vuFFgCm1cUPe8h5PxFEexxByTtFX3CNSPCFLpigHsbwcj4iiPY1g5B2loGFDCpxVn29rByDtIb2sHIdtLQcKGFTgM+HYzs/IdtI97Oz8g7S0CiFE4DP97Kz8l20i3srPyDtLQsKLCE4QZ87sZWfkO2kN7Gz8g7S0DANSGAKcIuqCOxlZ+QdpDexs/IO0Vf8IQwBOCKDvY2fkfEUW9jZ+R8RV+wDUjwjUrwgoW9lZvJ/EUB2MrN5P4lfcIR4VOEFC3s7N5P4kR7Glm8n8SvuFDCrwgoB7GVm8n8RXGTsU2c8of5q/wBFouEIsA1JxGXWrsNwv+69zfTwkzd2DmH9v8H1WvYAhhVwY6ewYzy52Pqi3i4+cHYHWthwIsCZfIw+/wDsOss1lmnE7nGKMyAYQK4c9KrUMgfFGodkBn/pVt/w0n5I8gfFWqwYxdf/APQE8EEUQskBEUbIwS99SGNDATT0J34SFo5nBtvWOq7x5W2Y2Gz2eVskoZubZI6yNoG2gyyFhMpjBdGSzE2Nr+EeFSoNFr8JG0czg23oeEjaOZwbb1Q2XjYxbpJAwCDBwG7mH8PCwEhjqMFXYzQtwitAG8Fzez72sAiGGEmQxkOBYKBxFiYaOx6aR2xwdTMZh6QF38JK0czg23oeElaOZwbb1Su71kZeAlhjwQmGSMgxtko58UsYcY+C00xMqBSoB0kkltJarHJPYwxgawSME2IYG4C6MFrjU4iKSkyZqh4H4UF+8JK0czg23oeElaOZwbb1TJL8sf2seAlj3MqWRhrMQgtkO7NixcHC+aFwYDn3M5xVKt0thdZLU6MRtc6UiFpbSWm6wuYQMRLGiITAjO3PndXCCFx8JK0czg23oeElaOZwbb1RYr7sm5lroi5xiY0Oc3EQ+OzSAYXF3BabRuRIGloIpTgnrlTftjnNofGw7pLM6Rp3MMPCfjxFwcaAMqws43cOqC6+ElaOZwbb0PCStHM4Nt6p945VWaWARuZWsLAaRNbhkjsjIWFrg6v61gJPG2gIzUUfet4WF1shfFA8WYYN1jrwyA81bizDFueFuLjIqakkkNA8JK0czg23oeEnaOZwbb1V35XWVkcjYYwBimLGuia5p3aGBhLiSKN3SN5LMNM7aUDQEzN63aBHggfwLS9xxjEXRYpTGCK5+CYGlpcc7HEfeJIXTwk7RzODbeh4SVo5nBtvVMsl83fjhMlnPBiwPwtAaSIbMA9zeEHndRbKkitHsPEMJRXtZpp7GHCNkcME0bg+MYAQ+0yREjF9r9+PMaEurXTUhdPCStHM4Nt6HhJWjmcG29UZl6Xfw6wOzzscCB+AOgxUGLgijbVwNB3Zmf7MJdoyiskssTpYQY22cxlkcYjo4TukGHC7jZwcXEXnMaZwu3hJWjmcG29DwkrRzODbeqZbMorG6zmFkJaCJHngiolc17o3Ndiq0B7o2GmlsYzcSVPfN27sSyzkRObE0tc0Pc1u6P3WhqKSbnubQ4ZyWk1qSSFx8JO0czg23oeElaOZwbb1nVzW6yMipPEXu3VrnAN4T46s4DJMYMJAEtTQ4sbc3BTqe9rERM0Q/frRwjDTiFnIa5nC+yabTRxaPwmmfQgvfhJWjmcG29DwkrRzODbeqi6+rtNpkebORG5kjWNDQxo+2fufBBdQmDc2kihDqkGvCS7iynsUIaDG4AxwCTDHWSsc9lllAl3QE4tzncCAC3FG2vBGELX4Sdo5nBtvQ8JO0czg23qlXdbbFI6BhjYwta1uJ7Q1hf2u8F0hLqP/AEjc3AOoCAQS0Eoor6skdotzcAfZppmmMMZQmFlqEmBrnEOiBiBodNQ2usBdvCStHM4Nt6HhJ2jmcG29Z2232Xt0vwfY4aDgAjdNzDTLuOKmDdav3OtADTiT6K9LuBa7cHACZv2bm7p9kJ5pSS8vGI7k+KMimfc61zoLt4Sdo5nBtvQ8JK0czg23rN7HeFnFmdHJHWRxldiDRUGkO4gOqCGgieo/eGnisnfNdo3Zgs7hBIIXYMAc+rO2Gnh1bgcGyRcIacDq53EkLJ4SVo5nBtvReEjaOZwbb1SbRfF3ujfSzOa90NBQCm6kSk04XBAkdC6oH3YyylHI8qr7sdojjbAx0RjxNFWChYHzviY0A8D74LjU4i+ubDnC1Xv2eZ7XBJZnWWFrZmGIuDnktDs1QDx51s2QPijV5Isv6xv95v5het8gPFGoMyv3sGRiT7BsgZ+8/Eemijd49/JdtfRehUEHnrePfyXbX0Q3j38l219F6FQQeet49/JdtfRDePfqdtL0Kgg89bx79Ttr6Ibx79TtpehUEHnrePfyXbX0Q3j38l219F6FQQeet49/JdtfRDePfyXbX0XoVBB563j38l219EN49/JdtfRehUEHnrePfyXbX0Q3j36nbS9CoIPPW8e/U7aQ3j38l219F6FQQeet49/JdtfRDePfyXbX0XoVBB563j38l219EN49/JdtfRehUEHnrePfyXbX0Q3j38l219F6FQQeet49+p219EN49/JdtL0Kgg89bx7+S7a+iG8e/ku2vovQqCDz1vHv5Ltr6Ibx7+S7a+i9CoIPPW8e/ku2vohvHv5Ltr6L0Kgg8+R9hJ4cDR2Yg6VtOSl2ugs7WO0hTS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50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229200"/>
            <a:ext cx="1944216" cy="95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C1DB9F-EB36-4159-BAD4-AD4D30CE1C24}" type="slidenum">
              <a:rPr lang="zh-TW" altLang="en-US"/>
              <a:pPr>
                <a:defRPr/>
              </a:pPr>
              <a:t>35</a:t>
            </a:fld>
            <a:r>
              <a:rPr lang="en-US" altLang="zh-TW"/>
              <a:t> 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Ports and Connectors (continued)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6984776" cy="5328592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charset="-120"/>
              </a:rPr>
              <a:t>Ports for multimedia</a:t>
            </a:r>
          </a:p>
          <a:p>
            <a:pPr lvl="1" eaLnBrk="1" hangingPunct="1"/>
            <a:r>
              <a:rPr lang="en-US" altLang="zh-TW" sz="1800" i="1" dirty="0" smtClean="0">
                <a:solidFill>
                  <a:schemeClr val="accent2"/>
                </a:solidFill>
                <a:ea typeface="新細明體" charset="-120"/>
              </a:rPr>
              <a:t>Video ports</a:t>
            </a:r>
            <a:r>
              <a:rPr lang="en-US" altLang="zh-TW" sz="1800" i="1" dirty="0" smtClean="0">
                <a:ea typeface="新細明體" charset="-120"/>
              </a:rPr>
              <a:t> </a:t>
            </a:r>
            <a:r>
              <a:rPr lang="en-US" altLang="zh-TW" sz="1800" dirty="0" smtClean="0">
                <a:ea typeface="新細明體" charset="-120"/>
              </a:rPr>
              <a:t>for media hardware such as DVD </a:t>
            </a:r>
          </a:p>
          <a:p>
            <a:pPr lvl="1" eaLnBrk="1" hangingPunct="1">
              <a:buNone/>
            </a:pPr>
            <a:r>
              <a:rPr lang="en-US" altLang="zh-TW" sz="1800" dirty="0" smtClean="0">
                <a:ea typeface="新細明體" charset="-120"/>
              </a:rPr>
              <a:t>      players, televisions and projectors </a:t>
            </a:r>
          </a:p>
          <a:p>
            <a:pPr lvl="1" eaLnBrk="1" hangingPunct="1"/>
            <a:r>
              <a:rPr lang="en-US" altLang="zh-TW" sz="1800" i="1" dirty="0" smtClean="0">
                <a:solidFill>
                  <a:srgbClr val="0000FF"/>
                </a:solidFill>
                <a:ea typeface="新細明體" charset="-120"/>
              </a:rPr>
              <a:t>Audio ports </a:t>
            </a:r>
            <a:r>
              <a:rPr lang="en-US" altLang="zh-TW" sz="1800" dirty="0" smtClean="0">
                <a:solidFill>
                  <a:srgbClr val="000066"/>
                </a:solidFill>
                <a:ea typeface="新細明體" charset="-120"/>
              </a:rPr>
              <a:t>for speakers and microphones</a:t>
            </a:r>
          </a:p>
          <a:p>
            <a:pPr lvl="1" eaLnBrk="1" hangingPunct="1"/>
            <a:r>
              <a:rPr lang="en-US" altLang="zh-TW" sz="1800" i="1" dirty="0" smtClean="0">
                <a:solidFill>
                  <a:srgbClr val="0000FF"/>
                </a:solidFill>
                <a:ea typeface="新細明體" charset="-120"/>
              </a:rPr>
              <a:t>HDMI </a:t>
            </a:r>
            <a:r>
              <a:rPr lang="en-US" altLang="zh-TW" sz="1800" dirty="0" smtClean="0">
                <a:solidFill>
                  <a:srgbClr val="000066"/>
                </a:solidFill>
                <a:ea typeface="新細明體" charset="-120"/>
              </a:rPr>
              <a:t>for high definition video and audio</a:t>
            </a:r>
          </a:p>
          <a:p>
            <a:pPr lvl="1" eaLnBrk="1" hangingPunct="1"/>
            <a:r>
              <a:rPr lang="en-US" altLang="zh-TW" sz="1800" i="1" dirty="0" smtClean="0">
                <a:solidFill>
                  <a:srgbClr val="0000FF"/>
                </a:solidFill>
                <a:ea typeface="新細明體" charset="-120"/>
              </a:rPr>
              <a:t>MIDI </a:t>
            </a:r>
            <a:r>
              <a:rPr lang="en-US" altLang="zh-TW" sz="1800" dirty="0" smtClean="0">
                <a:solidFill>
                  <a:srgbClr val="000066"/>
                </a:solidFill>
                <a:ea typeface="新細明體" charset="-120"/>
              </a:rPr>
              <a:t>for musical instruments</a:t>
            </a:r>
          </a:p>
          <a:p>
            <a:pPr eaLnBrk="1" hangingPunct="1"/>
            <a:r>
              <a:rPr lang="en-US" altLang="zh-TW" sz="2000" dirty="0" smtClean="0">
                <a:ea typeface="新細明體" charset="-120"/>
              </a:rPr>
              <a:t>Legacy ports</a:t>
            </a:r>
          </a:p>
          <a:p>
            <a:pPr lvl="1" eaLnBrk="1" hangingPunct="1"/>
            <a:r>
              <a:rPr lang="en-US" altLang="zh-TW" sz="1800" i="1" dirty="0" err="1" smtClean="0">
                <a:solidFill>
                  <a:schemeClr val="accent2"/>
                </a:solidFill>
                <a:ea typeface="新細明體" charset="-120"/>
              </a:rPr>
              <a:t>Firewire</a:t>
            </a:r>
            <a:r>
              <a:rPr lang="en-US" altLang="zh-TW" sz="1800" dirty="0" smtClean="0">
                <a:ea typeface="新細明體" charset="-120"/>
              </a:rPr>
              <a:t> (IEEE 1394) for digital cameras</a:t>
            </a:r>
            <a:endParaRPr lang="en-US" altLang="zh-TW" sz="1800" i="1" dirty="0" smtClean="0">
              <a:ea typeface="新細明體" charset="-120"/>
            </a:endParaRPr>
          </a:p>
          <a:p>
            <a:pPr lvl="1" eaLnBrk="1" hangingPunct="1"/>
            <a:r>
              <a:rPr lang="en-US" altLang="zh-TW" sz="1800" i="1" dirty="0" smtClean="0">
                <a:solidFill>
                  <a:schemeClr val="accent2"/>
                </a:solidFill>
                <a:ea typeface="新細明體" charset="-120"/>
              </a:rPr>
              <a:t>Modem port</a:t>
            </a:r>
            <a:r>
              <a:rPr lang="en-US" altLang="zh-TW" sz="1800" i="1" dirty="0" smtClean="0">
                <a:ea typeface="新細明體" charset="-120"/>
              </a:rPr>
              <a:t> </a:t>
            </a:r>
            <a:r>
              <a:rPr lang="en-US" altLang="zh-TW" sz="1800" dirty="0" smtClean="0">
                <a:ea typeface="新細明體" charset="-120"/>
              </a:rPr>
              <a:t>for connecting telephone lines</a:t>
            </a:r>
          </a:p>
          <a:p>
            <a:pPr lvl="1"/>
            <a:r>
              <a:rPr lang="en-US" altLang="zh-TW" sz="1800" i="1" dirty="0" smtClean="0">
                <a:solidFill>
                  <a:schemeClr val="accent2"/>
                </a:solidFill>
                <a:ea typeface="新細明體" charset="-120"/>
              </a:rPr>
              <a:t>Serial port</a:t>
            </a:r>
            <a:r>
              <a:rPr lang="en-US" altLang="zh-TW" sz="1800" dirty="0" smtClean="0">
                <a:ea typeface="新細明體" charset="-120"/>
              </a:rPr>
              <a:t> for attaching devices that send/receive </a:t>
            </a:r>
          </a:p>
          <a:p>
            <a:pPr lvl="1">
              <a:buNone/>
            </a:pPr>
            <a:r>
              <a:rPr lang="en-US" altLang="zh-TW" sz="1800" dirty="0" smtClean="0">
                <a:ea typeface="新細明體" charset="-120"/>
              </a:rPr>
              <a:t>	messages one bit at a time 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sz="1600" dirty="0" smtClean="0">
                <a:ea typeface="新細明體" charset="-120"/>
              </a:rPr>
              <a:t>E.g., </a:t>
            </a:r>
            <a:r>
              <a:rPr lang="en-US" altLang="zh-TW" sz="1600" i="1" dirty="0" smtClean="0">
                <a:ea typeface="新細明體" charset="-120"/>
              </a:rPr>
              <a:t>PS/2 ports</a:t>
            </a:r>
            <a:r>
              <a:rPr lang="en-US" altLang="zh-TW" sz="1600" dirty="0" smtClean="0">
                <a:ea typeface="新細明體" charset="-120"/>
              </a:rPr>
              <a:t> for keyboard and mouse</a:t>
            </a:r>
            <a:endParaRPr lang="en-US" altLang="zh-TW" dirty="0" smtClean="0">
              <a:ea typeface="新細明體" charset="-120"/>
            </a:endParaRPr>
          </a:p>
          <a:p>
            <a:pPr lvl="1"/>
            <a:r>
              <a:rPr lang="en-US" altLang="zh-TW" sz="1800" i="1" dirty="0" smtClean="0">
                <a:solidFill>
                  <a:schemeClr val="accent2"/>
                </a:solidFill>
                <a:ea typeface="新細明體" charset="-120"/>
              </a:rPr>
              <a:t>Parallel port</a:t>
            </a:r>
            <a:r>
              <a:rPr lang="en-US" altLang="zh-TW" sz="1800" dirty="0" smtClean="0">
                <a:ea typeface="新細明體" charset="-120"/>
              </a:rPr>
              <a:t> for attaching devices that send/receive bits in groups</a:t>
            </a:r>
          </a:p>
          <a:p>
            <a:pPr lvl="2"/>
            <a:r>
              <a:rPr lang="en-US" altLang="zh-TW" sz="1600" dirty="0" smtClean="0">
                <a:ea typeface="新細明體" charset="-120"/>
              </a:rPr>
              <a:t>E.g., </a:t>
            </a:r>
            <a:r>
              <a:rPr lang="en-US" altLang="zh-TW" sz="1600" i="1" dirty="0" smtClean="0">
                <a:ea typeface="新細明體" charset="-120"/>
              </a:rPr>
              <a:t>DB-25</a:t>
            </a:r>
            <a:r>
              <a:rPr lang="en-US" altLang="zh-TW" sz="1600" dirty="0" smtClean="0">
                <a:ea typeface="新細明體" charset="-120"/>
              </a:rPr>
              <a:t> parallel port for printers</a:t>
            </a:r>
            <a:endParaRPr lang="en-US" altLang="zh-TW" dirty="0" smtClean="0">
              <a:ea typeface="新細明體" charset="-120"/>
            </a:endParaRPr>
          </a:p>
          <a:p>
            <a:pPr lvl="1" eaLnBrk="1" hangingPunct="1"/>
            <a:r>
              <a:rPr lang="en-US" altLang="zh-TW" sz="1800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IrDA </a:t>
            </a:r>
            <a:r>
              <a:rPr lang="en-US" altLang="zh-TW" sz="1800" dirty="0" smtClean="0">
                <a:ea typeface="新細明體" charset="-120"/>
              </a:rPr>
              <a:t>for short-range data exchange over infrared light</a:t>
            </a:r>
          </a:p>
        </p:txBody>
      </p:sp>
      <p:sp>
        <p:nvSpPr>
          <p:cNvPr id="43014" name="Text Box 69"/>
          <p:cNvSpPr txBox="1">
            <a:spLocks noChangeArrowheads="1"/>
          </p:cNvSpPr>
          <p:nvPr/>
        </p:nvSpPr>
        <p:spPr bwMode="auto">
          <a:xfrm>
            <a:off x="6299646" y="4293096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solidFill>
                  <a:schemeClr val="folHlink"/>
                </a:solidFill>
                <a:latin typeface="Cambria" pitchFamily="18" charset="0"/>
                <a:ea typeface="新細明體" charset="-120"/>
              </a:rPr>
              <a:t>See </a:t>
            </a:r>
            <a:r>
              <a:rPr lang="en-US" altLang="zh-TW" sz="1400" dirty="0" smtClean="0">
                <a:solidFill>
                  <a:schemeClr val="folHlink"/>
                </a:solidFill>
                <a:latin typeface="Cambria" pitchFamily="18" charset="0"/>
                <a:ea typeface="新細明體" charset="-120"/>
              </a:rPr>
              <a:t>[7] </a:t>
            </a:r>
            <a:r>
              <a:rPr lang="en-US" altLang="zh-TW" sz="1400" dirty="0">
                <a:solidFill>
                  <a:schemeClr val="folHlink"/>
                </a:solidFill>
                <a:latin typeface="Cambria" pitchFamily="18" charset="0"/>
                <a:ea typeface="新細明體" charset="-120"/>
              </a:rPr>
              <a:t>for pictures and guide</a:t>
            </a:r>
          </a:p>
        </p:txBody>
      </p:sp>
      <p:sp>
        <p:nvSpPr>
          <p:cNvPr id="63496" name="AutoShape 8" descr="data:image/jpeg;base64,/9j/4AAQSkZJRgABAQAAAQABAAD/2wCEAAkGBhMSEBQUExQUEhQVFhwWGRgVFR0cFxwcFxUXGB0WFxYhHSceIBwlHhgcIi8hIzMtLC44HCAxQTAsNyYrLCkBCQoKBQUFDQUFDSkYEhgpKSkpKSkpKSkpKSkpKSkpKSkpKSkpKSkpKSkpKSkpKSkpKSkpKSkpKSkpKSkpKSkpKf/AABEIAGsAewMBIgACEQEDEQH/xAAcAAACAgMBAQAAAAAAAAAAAAAABQQGAgMHCAH/xABCEAACAQMCAwQHBQUFCQEAAAABAgMABBESIQUxQQYTUXEHIjJCYYGRFCOhsdEVJDOSwVJUYoLhFzVDU2NylNLwFv/EABQBAQAAAAAAAAAAAAAAAAAAAAD/xAAUEQEAAAAAAAAAAAAAAAAAAAAA/9oADAMBAAIRAxEAPwDuNFFFAUUUUBRRUa94lFCA0skcQJwDI4UE4JwCSN8A0EmiqpfelLhsQObhXIOnEasx542wMEfEVXeI+nW2XIhgllIOxcrGpHU59Zh5FfpQdNorhnEvTfePqEUcMIJyDguwHgSSFPnpFV2+9IfEZdWq6kAbmEwgHwUqAw5dDQekLm6SNS8jKijmzEBR03Y7Cq9xH0k8Oh1BrlGK42jy5OfDSCD9a85XNy8jFpGaRjzZ2LMcbDLEk1roO33vpys11COKeXA9U4VFJxyOW1AZ2J0nyNVziPp0uWz3MEUQK4y7NIwO/rA+qPDYg8vjiuZ0UFn4h6TOIzZzcsgK6SIgEGDnfIGQd+YIPKlP/wClu/71df8AkS/+9LqKD1ZfcWhhx30scWrOO8dVzjGcaiM4yPqKrN56WuGx4+/Mmc/w42bGMc9tuf4GvPGK+0HY7z08xDHdWsjc895IqY5YxpD5688dOedq3eemu/dQFWCI5zlUJJ2O2GYjHX5VQKKB7f8Abq/m9u6mxqLYRtABOeWjBxvy5UkJLNndmY8zzJJ6nqSTzNY1usbnu5Y5CofQ6vpJwG0sGwSNwMigvx9EjRtN3shKJbGRCoALyhXJiHP2dG/XccqztOy0MUcjpaG8kWKz0xszYL3CMZDheXTnsKrVx29u3bOsDDzOBjI/eBh1IOxABIGeWTUCTtRdnV+8SrrVVbQ2kMEXSoOnHIbUFr7c8MtobRltguPt7DOxYBbZcx6+ZUPnFUGimdvw+JdHfySIZAGUIgbSrcnfJGx56V3xvQLKKezcDWKUxt6zJbzSOM7a4xMBjkdOVXz+eK0do5F7xFWOOICKJiETHrSRIzZJJJGTtk0CmiiigKKKKAooooCjFFfGkC7k4328/ADqaC133ZqEssURZZy7aVc+rKoZV0KekntEZ2blzFIOMIBcTBQAokYAAYAwcYx8q2cQ+0MymfTE2Nai4kWJsOxbUqnfBOa0T2Mwj75kLREnMyHvIs9Q0i8jv1oI9FfAa+0BTa04qztEiWwmuUULGV1M2F2UtF7JK9GJA2GQaWW9q8siRRjVJIwRAeWT1PwAyT8BTa6uxDFLHbO0drEQtxcpjvrmQ4BSNuiDOy5xgZ3zQabq9nVWgmntYmX1GV2zLgNq0NIkZJAbfGTWjiHDbiONJpkJicDTMra4yMAKC3NegAYCvnELS2W6tY4IBNG41l2LHvA2VJz0C8zywR8KZWXEltjLNZFpbRGCXFu/rROjc2QHfbfc+GdxQIqKYdoOGJb3BSI6oJEWeE/9OQZ05/wnb6UvoCiiigKKKKDGR8Anw/8AsCrBDG1odEYQ33dmSaV90tEIzoQHbvccz4nHlF7KWyyX9uG9hGaZvKFC/wCYB+VR4+OIkJ79SxvzI8jqfvBl9K4ztgbnFBo7RLAIoZtUl7LOcmSVjyUjKEb4bfGOn0p3BJ9kkf7BI5KIJJrVzriZT7SHPvgcxz2+VPOBdlY4IEjfEjJKZQ2/tZwGHkAPhtVas+6s+ImNB3k80mnJJEaJI2dPLUXxzPKg1cesI0MM9uMW12hkjX/lupxJD8icjzpbTWf/AHVCOg4hMI/+3uzqx88UqoGnAJe7W9nHtQWbaD1DTSCLUPiBnBrUJVbuuGsmVeONldchlkeMyFyPeXLfDYVJ7KaXmltnOlby3a3BPISA60J+eac9m2jkCRToq3dodBDe2NA0hgeq48x+FA3t+CxrCkYUepGYwcb4ZQG/mO5qi8Iu44TcWiINKxyGeR8kuUQqNK+6MnbOedX+Di0DtpSaJ28FkUn6A5qr3kUNw72trojiz3l3cL7KRgliC/U56Z+HjgIHHG/d+GA+0LM58cGX1PwpTUvjHERcXDSKuiMBYolPNYoxpQH4ndj51EoCiiigKKKKBn2WvVhvoHcgIWMTE8gJVKZPwyRTThHB4svYXKffW0hMZOzlC2oMjDfzA8fOqs6Agg7g7U9j45BPGkfEElZ4toruA/fqByVx72PHf5HchfNVVXj6RJMVgj72/uCFTqyZXTr8FAA/rypEeA8OEne/tOZmzrwlo/e6s55k4z8azl4vHErR2MckIcESXEzarqQHmARsinrjc0GPHXRTDaxMHjs1KF15PM5zK48QCAoPwpdWKIAABsBWVB8YZ8R1BBwQRuCD0IPWn0vaCC5C/b4ZGlQALdWpCy4G33i9SPEZ8hSICt8djI3JGPy2+tBJXhvCIzlW4hN/g0rGCP7LMQNvKseIcYMkYhjjS2tgciGPfUR78z83b8OVZx8BkPPSvmf0qQnZ8D23+g/qaBNRTr7PapzbV88/ltR+1IE9iPP+UD86BTHbs3sqT5Ct44TL/YP1H61Lk7Qt7qgeZJ/StH7bl8R/KKCBRTePs83vMB5DNbf2VCntvnzIFAjr6qE8gT5CnX2m2TkNXyJ/E18ftAB7CfXb8BQL4+Fyt7h+e351Kj7PueZUfjWEnHZDywvkP1qM99I/vMfgP0FAzHBI19t/yFH7qng31P8ApWHDux97caTFbTuGGQxQhCPESNhfxqx8P9DHEJMF+6gBGfXfUw+BVQRnyNBXv23GvsR/kK0ydoHPIKPxrpnDfQOgwZ7lm29ZYkC7/B21bf5fpVi4d6IOHRadUbzEE7yyEg5zsyLpQ4z4dB1oODvxOVttZ8ht+VS+H9mLy50mK3nlDEgNobRkZz94cIORG5+HOvSHD+zlrBp7mCKPTkgqgBGc5w2M9TTLFB58sPRBxGTGqNIRqwe8kGQNvWAXVkb+OdjVk4d6B22M90B624ijzlds4Zjs3PoQNjvyrr9FBRuH+hvh0eNSyzENqzJIemPVKoFUrt1B5npTb/Zzw3+5wfyVY6KDyabh395m8iad2fYDiMudNpPtjOte7555d4Vzy6Zx8xXo60sI4893GkecZ0KFzjOM4G/M/WpNBwqz9CF82dbwRYxj1mbPPwUY/wBasPDvQREP49zI3q8olVMNt7zasjn0H9K6pRQVGx9FHDYv+B3pxgmV2fPx0k6QfICrHZcIhh/hRRx7afUQKcDpkDOKl0UBiiiigKKKKAooooCiiigKK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AutoShape 10" descr="data:image/jpeg;base64,/9j/4AAQSkZJRgABAQAAAQABAAD/2wCEAAkGBhMSEBQUExQUEhQVFhwWGRgVFR0cFxwcFxUXGB0WFxYhHSceIBwlHhgcIi8hIzMtLC44HCAxQTAsNyYrLCkBCQoKBQUFDQUFDSkYEhgpKSkpKSkpKSkpKSkpKSkpKSkpKSkpKSkpKSkpKSkpKSkpKSkpKSkpKSkpKSkpKSkpKf/AABEIAGsAewMBIgACEQEDEQH/xAAcAAACAgMBAQAAAAAAAAAAAAAABQQGAgMHCAH/xABCEAACAQMCAwQHBQUFCQEAAAABAgMABBESIQUxQQYTUXEHIjJCYYGRFCOhsdEVJDOSwVJUYoLhFzVDU2NylNLwFv/EABQBAQAAAAAAAAAAAAAAAAAAAAD/xAAUEQEAAAAAAAAAAAAAAAAAAAAA/9oADAMBAAIRAxEAPwDuNFFFAUUUUBRRUa94lFCA0skcQJwDI4UE4JwCSN8A0EmiqpfelLhsQObhXIOnEasx542wMEfEVXeI+nW2XIhgllIOxcrGpHU59Zh5FfpQdNorhnEvTfePqEUcMIJyDguwHgSSFPnpFV2+9IfEZdWq6kAbmEwgHwUqAw5dDQekLm6SNS8jKijmzEBR03Y7Cq9xH0k8Oh1BrlGK42jy5OfDSCD9a85XNy8jFpGaRjzZ2LMcbDLEk1roO33vpys11COKeXA9U4VFJxyOW1AZ2J0nyNVziPp0uWz3MEUQK4y7NIwO/rA+qPDYg8vjiuZ0UFn4h6TOIzZzcsgK6SIgEGDnfIGQd+YIPKlP/wClu/71df8AkS/+9LqKD1ZfcWhhx30scWrOO8dVzjGcaiM4yPqKrN56WuGx4+/Mmc/w42bGMc9tuf4GvPGK+0HY7z08xDHdWsjc895IqY5YxpD5688dOedq3eemu/dQFWCI5zlUJJ2O2GYjHX5VQKKB7f8Abq/m9u6mxqLYRtABOeWjBxvy5UkJLNndmY8zzJJ6nqSTzNY1usbnu5Y5CofQ6vpJwG0sGwSNwMigvx9EjRtN3shKJbGRCoALyhXJiHP2dG/XccqztOy0MUcjpaG8kWKz0xszYL3CMZDheXTnsKrVx29u3bOsDDzOBjI/eBh1IOxABIGeWTUCTtRdnV+8SrrVVbQ2kMEXSoOnHIbUFr7c8MtobRltguPt7DOxYBbZcx6+ZUPnFUGimdvw+JdHfySIZAGUIgbSrcnfJGx56V3xvQLKKezcDWKUxt6zJbzSOM7a4xMBjkdOVXz+eK0do5F7xFWOOICKJiETHrSRIzZJJJGTtk0CmiiigKKKKAooooCjFFfGkC7k4328/ADqaC133ZqEssURZZy7aVc+rKoZV0KekntEZ2blzFIOMIBcTBQAokYAAYAwcYx8q2cQ+0MymfTE2Nai4kWJsOxbUqnfBOa0T2Mwj75kLREnMyHvIs9Q0i8jv1oI9FfAa+0BTa04qztEiWwmuUULGV1M2F2UtF7JK9GJA2GQaWW9q8siRRjVJIwRAeWT1PwAyT8BTa6uxDFLHbO0drEQtxcpjvrmQ4BSNuiDOy5xgZ3zQabq9nVWgmntYmX1GV2zLgNq0NIkZJAbfGTWjiHDbiONJpkJicDTMra4yMAKC3NegAYCvnELS2W6tY4IBNG41l2LHvA2VJz0C8zywR8KZWXEltjLNZFpbRGCXFu/rROjc2QHfbfc+GdxQIqKYdoOGJb3BSI6oJEWeE/9OQZ05/wnb6UvoCiiigKKKKDGR8Anw/8AsCrBDG1odEYQ33dmSaV90tEIzoQHbvccz4nHlF7KWyyX9uG9hGaZvKFC/wCYB+VR4+OIkJ79SxvzI8jqfvBl9K4ztgbnFBo7RLAIoZtUl7LOcmSVjyUjKEb4bfGOn0p3BJ9kkf7BI5KIJJrVzriZT7SHPvgcxz2+VPOBdlY4IEjfEjJKZQ2/tZwGHkAPhtVas+6s+ImNB3k80mnJJEaJI2dPLUXxzPKg1cesI0MM9uMW12hkjX/lupxJD8icjzpbTWf/AHVCOg4hMI/+3uzqx88UqoGnAJe7W9nHtQWbaD1DTSCLUPiBnBrUJVbuuGsmVeONldchlkeMyFyPeXLfDYVJ7KaXmltnOlby3a3BPISA60J+eac9m2jkCRToq3dodBDe2NA0hgeq48x+FA3t+CxrCkYUepGYwcb4ZQG/mO5qi8Iu44TcWiINKxyGeR8kuUQqNK+6MnbOedX+Di0DtpSaJ28FkUn6A5qr3kUNw72trojiz3l3cL7KRgliC/U56Z+HjgIHHG/d+GA+0LM58cGX1PwpTUvjHERcXDSKuiMBYolPNYoxpQH4ndj51EoCiiigKKKKBn2WvVhvoHcgIWMTE8gJVKZPwyRTThHB4svYXKffW0hMZOzlC2oMjDfzA8fOqs6Agg7g7U9j45BPGkfEElZ4toruA/fqByVx72PHf5HchfNVVXj6RJMVgj72/uCFTqyZXTr8FAA/rypEeA8OEne/tOZmzrwlo/e6s55k4z8azl4vHErR2MckIcESXEzarqQHmARsinrjc0GPHXRTDaxMHjs1KF15PM5zK48QCAoPwpdWKIAABsBWVB8YZ8R1BBwQRuCD0IPWn0vaCC5C/b4ZGlQALdWpCy4G33i9SPEZ8hSICt8djI3JGPy2+tBJXhvCIzlW4hN/g0rGCP7LMQNvKseIcYMkYhjjS2tgciGPfUR78z83b8OVZx8BkPPSvmf0qQnZ8D23+g/qaBNRTr7PapzbV88/ltR+1IE9iPP+UD86BTHbs3sqT5Ct44TL/YP1H61Lk7Qt7qgeZJ/StH7bl8R/KKCBRTePs83vMB5DNbf2VCntvnzIFAjr6qE8gT5CnX2m2TkNXyJ/E18ftAB7CfXb8BQL4+Fyt7h+e351Kj7PueZUfjWEnHZDywvkP1qM99I/vMfgP0FAzHBI19t/yFH7qng31P8ApWHDux97caTFbTuGGQxQhCPESNhfxqx8P9DHEJMF+6gBGfXfUw+BVQRnyNBXv23GvsR/kK0ydoHPIKPxrpnDfQOgwZ7lm29ZYkC7/B21bf5fpVi4d6IOHRadUbzEE7yyEg5zsyLpQ4z4dB1oODvxOVttZ8ht+VS+H9mLy50mK3nlDEgNobRkZz94cIORG5+HOvSHD+zlrBp7mCKPTkgqgBGc5w2M9TTLFB58sPRBxGTGqNIRqwe8kGQNvWAXVkb+OdjVk4d6B22M90B624ijzlds4Zjs3PoQNjvyrr9FBRuH+hvh0eNSyzENqzJIemPVKoFUrt1B5npTb/Zzw3+5wfyVY6KDyabh395m8iad2fYDiMudNpPtjOte7555d4Vzy6Zx8xXo60sI4893GkecZ0KFzjOM4G/M/WpNBwqz9CF82dbwRYxj1mbPPwUY/wBasPDvQREP49zI3q8olVMNt7zasjn0H9K6pRQVGx9FHDYv+B3pxgmV2fPx0k6QfICrHZcIhh/hRRx7afUQKcDpkDOKl0UBiiiigKKKKAooooCiiigKK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0" name="AutoShape 12" descr="data:image/jpeg;base64,/9j/4AAQSkZJRgABAQAAAQABAAD/2wCEAAkGBhMSEBQUExQUEhQVFhwWGRgVFR0cFxwcFxUXGB0WFxYhHSceIBwlHhgcIi8hIzMtLC44HCAxQTAsNyYrLCkBCQoKBQUFDQUFDSkYEhgpKSkpKSkpKSkpKSkpKSkpKSkpKSkpKSkpKSkpKSkpKSkpKSkpKSkpKSkpKSkpKSkpKf/AABEIAGsAewMBIgACEQEDEQH/xAAcAAACAgMBAQAAAAAAAAAAAAAABQQGAgMHCAH/xABCEAACAQMCAwQHBQUFCQEAAAABAgMABBESIQUxQQYTUXEHIjJCYYGRFCOhsdEVJDOSwVJUYoLhFzVDU2NylNLwFv/EABQBAQAAAAAAAAAAAAAAAAAAAAD/xAAUEQEAAAAAAAAAAAAAAAAAAAAA/9oADAMBAAIRAxEAPwDuNFFFAUUUUBRRUa94lFCA0skcQJwDI4UE4JwCSN8A0EmiqpfelLhsQObhXIOnEasx542wMEfEVXeI+nW2XIhgllIOxcrGpHU59Zh5FfpQdNorhnEvTfePqEUcMIJyDguwHgSSFPnpFV2+9IfEZdWq6kAbmEwgHwUqAw5dDQekLm6SNS8jKijmzEBR03Y7Cq9xH0k8Oh1BrlGK42jy5OfDSCD9a85XNy8jFpGaRjzZ2LMcbDLEk1roO33vpys11COKeXA9U4VFJxyOW1AZ2J0nyNVziPp0uWz3MEUQK4y7NIwO/rA+qPDYg8vjiuZ0UFn4h6TOIzZzcsgK6SIgEGDnfIGQd+YIPKlP/wClu/71df8AkS/+9LqKD1ZfcWhhx30scWrOO8dVzjGcaiM4yPqKrN56WuGx4+/Mmc/w42bGMc9tuf4GvPGK+0HY7z08xDHdWsjc895IqY5YxpD5688dOedq3eemu/dQFWCI5zlUJJ2O2GYjHX5VQKKB7f8Abq/m9u6mxqLYRtABOeWjBxvy5UkJLNndmY8zzJJ6nqSTzNY1usbnu5Y5CofQ6vpJwG0sGwSNwMigvx9EjRtN3shKJbGRCoALyhXJiHP2dG/XccqztOy0MUcjpaG8kWKz0xszYL3CMZDheXTnsKrVx29u3bOsDDzOBjI/eBh1IOxABIGeWTUCTtRdnV+8SrrVVbQ2kMEXSoOnHIbUFr7c8MtobRltguPt7DOxYBbZcx6+ZUPnFUGimdvw+JdHfySIZAGUIgbSrcnfJGx56V3xvQLKKezcDWKUxt6zJbzSOM7a4xMBjkdOVXz+eK0do5F7xFWOOICKJiETHrSRIzZJJJGTtk0CmiiigKKKKAooooCjFFfGkC7k4328/ADqaC133ZqEssURZZy7aVc+rKoZV0KekntEZ2blzFIOMIBcTBQAokYAAYAwcYx8q2cQ+0MymfTE2Nai4kWJsOxbUqnfBOa0T2Mwj75kLREnMyHvIs9Q0i8jv1oI9FfAa+0BTa04qztEiWwmuUULGV1M2F2UtF7JK9GJA2GQaWW9q8siRRjVJIwRAeWT1PwAyT8BTa6uxDFLHbO0drEQtxcpjvrmQ4BSNuiDOy5xgZ3zQabq9nVWgmntYmX1GV2zLgNq0NIkZJAbfGTWjiHDbiONJpkJicDTMra4yMAKC3NegAYCvnELS2W6tY4IBNG41l2LHvA2VJz0C8zywR8KZWXEltjLNZFpbRGCXFu/rROjc2QHfbfc+GdxQIqKYdoOGJb3BSI6oJEWeE/9OQZ05/wnb6UvoCiiigKKKKDGR8Anw/8AsCrBDG1odEYQ33dmSaV90tEIzoQHbvccz4nHlF7KWyyX9uG9hGaZvKFC/wCYB+VR4+OIkJ79SxvzI8jqfvBl9K4ztgbnFBo7RLAIoZtUl7LOcmSVjyUjKEb4bfGOn0p3BJ9kkf7BI5KIJJrVzriZT7SHPvgcxz2+VPOBdlY4IEjfEjJKZQ2/tZwGHkAPhtVas+6s+ImNB3k80mnJJEaJI2dPLUXxzPKg1cesI0MM9uMW12hkjX/lupxJD8icjzpbTWf/AHVCOg4hMI/+3uzqx88UqoGnAJe7W9nHtQWbaD1DTSCLUPiBnBrUJVbuuGsmVeONldchlkeMyFyPeXLfDYVJ7KaXmltnOlby3a3BPISA60J+eac9m2jkCRToq3dodBDe2NA0hgeq48x+FA3t+CxrCkYUepGYwcb4ZQG/mO5qi8Iu44TcWiINKxyGeR8kuUQqNK+6MnbOedX+Di0DtpSaJ28FkUn6A5qr3kUNw72trojiz3l3cL7KRgliC/U56Z+HjgIHHG/d+GA+0LM58cGX1PwpTUvjHERcXDSKuiMBYolPNYoxpQH4ndj51EoCiiigKKKKBn2WvVhvoHcgIWMTE8gJVKZPwyRTThHB4svYXKffW0hMZOzlC2oMjDfzA8fOqs6Agg7g7U9j45BPGkfEElZ4toruA/fqByVx72PHf5HchfNVVXj6RJMVgj72/uCFTqyZXTr8FAA/rypEeA8OEne/tOZmzrwlo/e6s55k4z8azl4vHErR2MckIcESXEzarqQHmARsinrjc0GPHXRTDaxMHjs1KF15PM5zK48QCAoPwpdWKIAABsBWVB8YZ8R1BBwQRuCD0IPWn0vaCC5C/b4ZGlQALdWpCy4G33i9SPEZ8hSICt8djI3JGPy2+tBJXhvCIzlW4hN/g0rGCP7LMQNvKseIcYMkYhjjS2tgciGPfUR78z83b8OVZx8BkPPSvmf0qQnZ8D23+g/qaBNRTr7PapzbV88/ltR+1IE9iPP+UD86BTHbs3sqT5Ct44TL/YP1H61Lk7Qt7qgeZJ/StH7bl8R/KKCBRTePs83vMB5DNbf2VCntvnzIFAjr6qE8gT5CnX2m2TkNXyJ/E18ftAB7CfXb8BQL4+Fyt7h+e351Kj7PueZUfjWEnHZDywvkP1qM99I/vMfgP0FAzHBI19t/yFH7qng31P8ApWHDux97caTFbTuGGQxQhCPESNhfxqx8P9DHEJMF+6gBGfXfUw+BVQRnyNBXv23GvsR/kK0ydoHPIKPxrpnDfQOgwZ7lm29ZYkC7/B21bf5fpVi4d6IOHRadUbzEE7yyEg5zsyLpQ4z4dB1oODvxOVttZ8ht+VS+H9mLy50mK3nlDEgNobRkZz94cIORG5+HOvSHD+zlrBp7mCKPTkgqgBGc5w2M9TTLFB58sPRBxGTGqNIRqwe8kGQNvWAXVkb+OdjVk4d6B22M90B624ijzlds4Zjs3PoQNjvyrr9FBRuH+hvh0eNSyzENqzJIemPVKoFUrt1B5npTb/Zzw3+5wfyVY6KDyabh395m8iad2fYDiMudNpPtjOte7555d4Vzy6Zx8xXo60sI4893GkecZ0KFzjOM4G/M/WpNBwqz9CF82dbwRYxj1mbPPwUY/wBasPDvQREP49zI3q8olVMNt7zasjn0H9K6pRQVGx9FHDYv+B3pxgmV2fPx0k6QfICrHZcIhh/hRRx7afUQKcDpkDOKl0UBiiiigKKKKAooooCiiigKK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AutoShape 14" descr="data:image/jpeg;base64,/9j/4AAQSkZJRgABAQAAAQABAAD/2wCEAAkGBhMSEBQUExQUEhQVFhwWGRgVFR0cFxwcFxUXGB0WFxYhHSceIBwlHhgcIi8hIzMtLC44HCAxQTAsNyYrLCkBCQoKBQUFDQUFDSkYEhgpKSkpKSkpKSkpKSkpKSkpKSkpKSkpKSkpKSkpKSkpKSkpKSkpKSkpKSkpKSkpKSkpKf/AABEIAGsAewMBIgACEQEDEQH/xAAcAAACAgMBAQAAAAAAAAAAAAAABQQGAgMHCAH/xABCEAACAQMCAwQHBQUFCQEAAAABAgMABBESIQUxQQYTUXEHIjJCYYGRFCOhsdEVJDOSwVJUYoLhFzVDU2NylNLwFv/EABQBAQAAAAAAAAAAAAAAAAAAAAD/xAAUEQEAAAAAAAAAAAAAAAAAAAAA/9oADAMBAAIRAxEAPwDuNFFFAUUUUBRRUa94lFCA0skcQJwDI4UE4JwCSN8A0EmiqpfelLhsQObhXIOnEasx542wMEfEVXeI+nW2XIhgllIOxcrGpHU59Zh5FfpQdNorhnEvTfePqEUcMIJyDguwHgSSFPnpFV2+9IfEZdWq6kAbmEwgHwUqAw5dDQekLm6SNS8jKijmzEBR03Y7Cq9xH0k8Oh1BrlGK42jy5OfDSCD9a85XNy8jFpGaRjzZ2LMcbDLEk1roO33vpys11COKeXA9U4VFJxyOW1AZ2J0nyNVziPp0uWz3MEUQK4y7NIwO/rA+qPDYg8vjiuZ0UFn4h6TOIzZzcsgK6SIgEGDnfIGQd+YIPKlP/wClu/71df8AkS/+9LqKD1ZfcWhhx30scWrOO8dVzjGcaiM4yPqKrN56WuGx4+/Mmc/w42bGMc9tuf4GvPGK+0HY7z08xDHdWsjc895IqY5YxpD5688dOedq3eemu/dQFWCI5zlUJJ2O2GYjHX5VQKKB7f8Abq/m9u6mxqLYRtABOeWjBxvy5UkJLNndmY8zzJJ6nqSTzNY1usbnu5Y5CofQ6vpJwG0sGwSNwMigvx9EjRtN3shKJbGRCoALyhXJiHP2dG/XccqztOy0MUcjpaG8kWKz0xszYL3CMZDheXTnsKrVx29u3bOsDDzOBjI/eBh1IOxABIGeWTUCTtRdnV+8SrrVVbQ2kMEXSoOnHIbUFr7c8MtobRltguPt7DOxYBbZcx6+ZUPnFUGimdvw+JdHfySIZAGUIgbSrcnfJGx56V3xvQLKKezcDWKUxt6zJbzSOM7a4xMBjkdOVXz+eK0do5F7xFWOOICKJiETHrSRIzZJJJGTtk0CmiiigKKKKAooooCjFFfGkC7k4328/ADqaC133ZqEssURZZy7aVc+rKoZV0KekntEZ2blzFIOMIBcTBQAokYAAYAwcYx8q2cQ+0MymfTE2Nai4kWJsOxbUqnfBOa0T2Mwj75kLREnMyHvIs9Q0i8jv1oI9FfAa+0BTa04qztEiWwmuUULGV1M2F2UtF7JK9GJA2GQaWW9q8siRRjVJIwRAeWT1PwAyT8BTa6uxDFLHbO0drEQtxcpjvrmQ4BSNuiDOy5xgZ3zQabq9nVWgmntYmX1GV2zLgNq0NIkZJAbfGTWjiHDbiONJpkJicDTMra4yMAKC3NegAYCvnELS2W6tY4IBNG41l2LHvA2VJz0C8zywR8KZWXEltjLNZFpbRGCXFu/rROjc2QHfbfc+GdxQIqKYdoOGJb3BSI6oJEWeE/9OQZ05/wnb6UvoCiiigKKKKDGR8Anw/8AsCrBDG1odEYQ33dmSaV90tEIzoQHbvccz4nHlF7KWyyX9uG9hGaZvKFC/wCYB+VR4+OIkJ79SxvzI8jqfvBl9K4ztgbnFBo7RLAIoZtUl7LOcmSVjyUjKEb4bfGOn0p3BJ9kkf7BI5KIJJrVzriZT7SHPvgcxz2+VPOBdlY4IEjfEjJKZQ2/tZwGHkAPhtVas+6s+ImNB3k80mnJJEaJI2dPLUXxzPKg1cesI0MM9uMW12hkjX/lupxJD8icjzpbTWf/AHVCOg4hMI/+3uzqx88UqoGnAJe7W9nHtQWbaD1DTSCLUPiBnBrUJVbuuGsmVeONldchlkeMyFyPeXLfDYVJ7KaXmltnOlby3a3BPISA60J+eac9m2jkCRToq3dodBDe2NA0hgeq48x+FA3t+CxrCkYUepGYwcb4ZQG/mO5qi8Iu44TcWiINKxyGeR8kuUQqNK+6MnbOedX+Di0DtpSaJ28FkUn6A5qr3kUNw72trojiz3l3cL7KRgliC/U56Z+HjgIHHG/d+GA+0LM58cGX1PwpTUvjHERcXDSKuiMBYolPNYoxpQH4ndj51EoCiiigKKKKBn2WvVhvoHcgIWMTE8gJVKZPwyRTThHB4svYXKffW0hMZOzlC2oMjDfzA8fOqs6Agg7g7U9j45BPGkfEElZ4toruA/fqByVx72PHf5HchfNVVXj6RJMVgj72/uCFTqyZXTr8FAA/rypEeA8OEne/tOZmzrwlo/e6s55k4z8azl4vHErR2MckIcESXEzarqQHmARsinrjc0GPHXRTDaxMHjs1KF15PM5zK48QCAoPwpdWKIAABsBWVB8YZ8R1BBwQRuCD0IPWn0vaCC5C/b4ZGlQALdWpCy4G33i9SPEZ8hSICt8djI3JGPy2+tBJXhvCIzlW4hN/g0rGCP7LMQNvKseIcYMkYhjjS2tgciGPfUR78z83b8OVZx8BkPPSvmf0qQnZ8D23+g/qaBNRTr7PapzbV88/ltR+1IE9iPP+UD86BTHbs3sqT5Ct44TL/YP1H61Lk7Qt7qgeZJ/StH7bl8R/KKCBRTePs83vMB5DNbf2VCntvnzIFAjr6qE8gT5CnX2m2TkNXyJ/E18ftAB7CfXb8BQL4+Fyt7h+e351Kj7PueZUfjWEnHZDywvkP1qM99I/vMfgP0FAzHBI19t/yFH7qng31P8ApWHDux97caTFbTuGGQxQhCPESNhfxqx8P9DHEJMF+6gBGfXfUw+BVQRnyNBXv23GvsR/kK0ydoHPIKPxrpnDfQOgwZ7lm29ZYkC7/B21bf5fpVi4d6IOHRadUbzEE7yyEg5zsyLpQ4z4dB1oODvxOVttZ8ht+VS+H9mLy50mK3nlDEgNobRkZz94cIORG5+HOvSHD+zlrBp7mCKPTkgqgBGc5w2M9TTLFB58sPRBxGTGqNIRqwe8kGQNvWAXVkb+OdjVk4d6B22M90B624ijzlds4Zjs3PoQNjvyrr9FBRuH+hvh0eNSyzENqzJIemPVKoFUrt1B5npTb/Zzw3+5wfyVY6KDyabh395m8iad2fYDiMudNpPtjOte7555d4Vzy6Zx8xXo60sI4893GkecZ0KFzjOM4G/M/WpNBwqz9CF82dbwRYxj1mbPPwUY/wBasPDvQREP49zI3q8olVMNt7zasjn0H9K6pRQVGx9FHDYv+B3pxgmV2fPx0k6QfICrHZcIhh/hRRx7afUQKcDpkDOKl0UBiiiigKKKKAooooCiiigKK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4" name="AutoShape 16" descr="data:image/jpeg;base64,/9j/4AAQSkZJRgABAQAAAQABAAD/2wCEAAkGBhMSEBQUExQUEhQVFhwWGRgVFR0cFxwcFxUXGB0WFxYhHSceIBwlHhgcIi8hIzMtLC44HCAxQTAsNyYrLCkBCQoKBQUFDQUFDSkYEhgpKSkpKSkpKSkpKSkpKSkpKSkpKSkpKSkpKSkpKSkpKSkpKSkpKSkpKSkpKSkpKSkpKf/AABEIAGsAewMBIgACEQEDEQH/xAAcAAACAgMBAQAAAAAAAAAAAAAABQQGAgMHCAH/xABCEAACAQMCAwQHBQUFCQEAAAABAgMABBESIQUxQQYTUXEHIjJCYYGRFCOhsdEVJDOSwVJUYoLhFzVDU2NylNLwFv/EABQBAQAAAAAAAAAAAAAAAAAAAAD/xAAUEQEAAAAAAAAAAAAAAAAAAAAA/9oADAMBAAIRAxEAPwDuNFFFAUUUUBRRUa94lFCA0skcQJwDI4UE4JwCSN8A0EmiqpfelLhsQObhXIOnEasx542wMEfEVXeI+nW2XIhgllIOxcrGpHU59Zh5FfpQdNorhnEvTfePqEUcMIJyDguwHgSSFPnpFV2+9IfEZdWq6kAbmEwgHwUqAw5dDQekLm6SNS8jKijmzEBR03Y7Cq9xH0k8Oh1BrlGK42jy5OfDSCD9a85XNy8jFpGaRjzZ2LMcbDLEk1roO33vpys11COKeXA9U4VFJxyOW1AZ2J0nyNVziPp0uWz3MEUQK4y7NIwO/rA+qPDYg8vjiuZ0UFn4h6TOIzZzcsgK6SIgEGDnfIGQd+YIPKlP/wClu/71df8AkS/+9LqKD1ZfcWhhx30scWrOO8dVzjGcaiM4yPqKrN56WuGx4+/Mmc/w42bGMc9tuf4GvPGK+0HY7z08xDHdWsjc895IqY5YxpD5688dOedq3eemu/dQFWCI5zlUJJ2O2GYjHX5VQKKB7f8Abq/m9u6mxqLYRtABOeWjBxvy5UkJLNndmY8zzJJ6nqSTzNY1usbnu5Y5CofQ6vpJwG0sGwSNwMigvx9EjRtN3shKJbGRCoALyhXJiHP2dG/XccqztOy0MUcjpaG8kWKz0xszYL3CMZDheXTnsKrVx29u3bOsDDzOBjI/eBh1IOxABIGeWTUCTtRdnV+8SrrVVbQ2kMEXSoOnHIbUFr7c8MtobRltguPt7DOxYBbZcx6+ZUPnFUGimdvw+JdHfySIZAGUIgbSrcnfJGx56V3xvQLKKezcDWKUxt6zJbzSOM7a4xMBjkdOVXz+eK0do5F7xFWOOICKJiETHrSRIzZJJJGTtk0CmiiigKKKKAooooCjFFfGkC7k4328/ADqaC133ZqEssURZZy7aVc+rKoZV0KekntEZ2blzFIOMIBcTBQAokYAAYAwcYx8q2cQ+0MymfTE2Nai4kWJsOxbUqnfBOa0T2Mwj75kLREnMyHvIs9Q0i8jv1oI9FfAa+0BTa04qztEiWwmuUULGV1M2F2UtF7JK9GJA2GQaWW9q8siRRjVJIwRAeWT1PwAyT8BTa6uxDFLHbO0drEQtxcpjvrmQ4BSNuiDOy5xgZ3zQabq9nVWgmntYmX1GV2zLgNq0NIkZJAbfGTWjiHDbiONJpkJicDTMra4yMAKC3NegAYCvnELS2W6tY4IBNG41l2LHvA2VJz0C8zywR8KZWXEltjLNZFpbRGCXFu/rROjc2QHfbfc+GdxQIqKYdoOGJb3BSI6oJEWeE/9OQZ05/wnb6UvoCiiigKKKKDGR8Anw/8AsCrBDG1odEYQ33dmSaV90tEIzoQHbvccz4nHlF7KWyyX9uG9hGaZvKFC/wCYB+VR4+OIkJ79SxvzI8jqfvBl9K4ztgbnFBo7RLAIoZtUl7LOcmSVjyUjKEb4bfGOn0p3BJ9kkf7BI5KIJJrVzriZT7SHPvgcxz2+VPOBdlY4IEjfEjJKZQ2/tZwGHkAPhtVas+6s+ImNB3k80mnJJEaJI2dPLUXxzPKg1cesI0MM9uMW12hkjX/lupxJD8icjzpbTWf/AHVCOg4hMI/+3uzqx88UqoGnAJe7W9nHtQWbaD1DTSCLUPiBnBrUJVbuuGsmVeONldchlkeMyFyPeXLfDYVJ7KaXmltnOlby3a3BPISA60J+eac9m2jkCRToq3dodBDe2NA0hgeq48x+FA3t+CxrCkYUepGYwcb4ZQG/mO5qi8Iu44TcWiINKxyGeR8kuUQqNK+6MnbOedX+Di0DtpSaJ28FkUn6A5qr3kUNw72trojiz3l3cL7KRgliC/U56Z+HjgIHHG/d+GA+0LM58cGX1PwpTUvjHERcXDSKuiMBYolPNYoxpQH4ndj51EoCiiigKKKKBn2WvVhvoHcgIWMTE8gJVKZPwyRTThHB4svYXKffW0hMZOzlC2oMjDfzA8fOqs6Agg7g7U9j45BPGkfEElZ4toruA/fqByVx72PHf5HchfNVVXj6RJMVgj72/uCFTqyZXTr8FAA/rypEeA8OEne/tOZmzrwlo/e6s55k4z8azl4vHErR2MckIcESXEzarqQHmARsinrjc0GPHXRTDaxMHjs1KF15PM5zK48QCAoPwpdWKIAABsBWVB8YZ8R1BBwQRuCD0IPWn0vaCC5C/b4ZGlQALdWpCy4G33i9SPEZ8hSICt8djI3JGPy2+tBJXhvCIzlW4hN/g0rGCP7LMQNvKseIcYMkYhjjS2tgciGPfUR78z83b8OVZx8BkPPSvmf0qQnZ8D23+g/qaBNRTr7PapzbV88/ltR+1IE9iPP+UD86BTHbs3sqT5Ct44TL/YP1H61Lk7Qt7qgeZJ/StH7bl8R/KKCBRTePs83vMB5DNbf2VCntvnzIFAjr6qE8gT5CnX2m2TkNXyJ/E18ftAB7CfXb8BQL4+Fyt7h+e351Kj7PueZUfjWEnHZDywvkP1qM99I/vMfgP0FAzHBI19t/yFH7qng31P8ApWHDux97caTFbTuGGQxQhCPESNhfxqx8P9DHEJMF+6gBGfXfUw+BVQRnyNBXv23GvsR/kK0ydoHPIKPxrpnDfQOgwZ7lm29ZYkC7/B21bf5fpVi4d6IOHRadUbzEE7yyEg5zsyLpQ4z4dB1oODvxOVttZ8ht+VS+H9mLy50mK3nlDEgNobRkZz94cIORG5+HOvSHD+zlrBp7mCKPTkgqgBGc5w2M9TTLFB58sPRBxGTGqNIRqwe8kGQNvWAXVkb+OdjVk4d6B22M90B624ijzlds4Zjs3PoQNjvyrr9FBRuH+hvh0eNSyzENqzJIemPVKoFUrt1B5npTb/Zzw3+5wfyVY6KDyabh395m8iad2fYDiMudNpPtjOte7555d4Vzy6Zx8xXo60sI4893GkecZ0KFzjOM4G/M/WpNBwqz9CF82dbwRYxj1mbPPwUY/wBasPDvQREP49zI3q8olVMNt7zasjn0H9K6pRQVGx9FHDYv+B3pxgmV2fPx0k6QfICrHZcIhh/hRRx7afUQKcDpkDOKl0UBiiiigKKKKAooooCiiigKK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AutoShape 18" descr="data:image/jpeg;base64,/9j/4AAQSkZJRgABAQAAAQABAAD/2wCEAAkGBhMSERUTExMWFRIVFhgaGBYYGBgYHBcbFx0cGhccFxwYHSceFx8jHRgVHzIgIycpLC0sGB4xNTAqNScrLCkBCQoKDgwOFA8PGCkcFhwpKSkpKSkpKSkpKSksKSkpLCkpKSksKSkuKSkpKSwpKSkpLCkpLCwpLCkpLCwpKSwpLP/AABEIAG0AoAMBIgACEQEDEQH/xAAcAAABBQEBAQAAAAAAAAAAAAAFAQIEBgcDAAj/xABDEAACAQIDBAcECAMGBwEAAAABAgMAEQQhMQUSQVEGBxMiYXGBMpGhsRQjQlJigsHwcpLxCBWistHhJCUzQ1Nj0hb/xAAXAQEBAQEAAAAAAAAAAAAAAAAAAQID/8QAHBEBAQEAAgMBAAAAAAAAAAAAAAERITECQVES/9oADAMBAAIRAxEAPwCpyyZ5V4MaTjTgK6uToslPVsqZGle3M7Ee6qOjuTqfdXrngaI7D6Nz4lrRRl7GxbRB5scvTWrxs/qlawM2IAP3Y0v/AIn/APmpbi5Wbrf+lOCn9n9K1aTqogt3cROD5REeo7P9RVb271cYqG7oExCDM7o7OTL8OYPoamxcqnI9uflTgCeNvXWuiRqT3d7e4qRYj36+lK48P3+lVkxJLEWyFelkuTmT6/px5162hzsc9fSmPx8MqBwkOVyfLl4Cm34lrD3WtpnlXgDby4fr50S2P0YxGJJ7KMnmdFGhsWIAB0yBJ8KpgQzXta+oyufHSkIsNSPM/r+9K0LC9UUpvvzRIeQV5B43G9GPnUXanVbiowTEYJV1t9ZE2evtM6nwzrOxrFEkkzBubG+nnzFLvXHLzvXTEQlHMcitFIMikgFzY8GvY1xaOxsRpw099XWSGThf0/rTe1z4illTK3799cwp+XjQKdacppDrXQJQORL+tXboP0E+lfXTXGHGgGRkI8dQvjqeFBuhfR04vErGco170h/Dy82OXvol1v8AWE0Z/uzAncYC0zrluC2UakaZe0eGQ4mpbjUg50q64cDs6+HwyCeVMtyMhY0I4M+dz4KD6VmW0uvnarOSpihHBViBt6yXNVzB7LCaZtz/ANOVNxvR5pGLb4F7ZEGubWrJgOvfaqHeYxSqMiGiAB9Y90j31qXQjrqwuPdYZV+jYhvZDNdHPJXsM/BgPC9Yhs/ZRiUqSGufH9ahbW2PYF0FrZlR8SKGvoPrC6ELJG2IiB7VM2A4jiRblnlWZYbGBxusO8NfxD98K0XqX6cHH4QwztvYjD2VibEyRn2GPMjNT6E61nfTrAnB7QkUCyliyn8JsxA8LH/DV0sPJ/f70pgc+hpd6+Y4jLTT1o30O6PDF4kIf+mtmc5+yDp+Y930blXXqaxBfoP0HM1p58oNVF7GS3G/BPHj4Cn9KOu7CYP6jAxDEOndBXuwpbkVF3z+7l40F63OnbySnZmEO5HGLYiRfT6pbaKLi/M2GgN8+w2EEalUyvqedtCa5dtzgWxfXztVmJV4ox91YlIH8+8fjRzo7/aIxCMFxsCSJxaMGNx42JKtlw7vnWdt0ZP/AJPh/vUvE4JWXdOdhYHiLUw1uvSDY+F2tgvpOEIcgEiwza2ZRhqrisiwmJ7wiY/wE8+Rvr/SndU3Sp9n7RSFm+oxDLG4vkC2UbjkQSATyJoj1s7J+i7RbdFkltIvgTe9vzBx7qkuUsRXU8fa5cq4jL4V0SYOitxOtM3s9Mr11nLGnlBp505FHOmE505Mj61Ean0SnTAbJnxzrmQ8lvvCPuxrlzN/5yaw3ZwaUviJDvSzOzFjxuSSfU1sPWETF0YRVPtR4YHxDlWPxrHHnMeFVlyO6AOObcvGsXt0EgyiwJAJ0z18qkKtA9jYSUuTOH+r0D7wsx8D4Ud3sh89fOohXiJUkAkIN5jYkKBkS33RmMzlmOdR5E8KdjULRSKC3fUjI23rZqDbUXzscsqj4ro9LgpI96ZJsNMt45lPdY8RZu8jAggqRlRcSOq7aZwe2oVBskrmJhnmsns3tybcNXTr0hC4qF7ZtGovnrd1+RX3Vm2xGvtfDEajEQfB0J+VaN1/YsfSYEGoRb+F3NqlVVtjS78K+FxfyrUOjOKGA2PiMcVuxDMvjufVxDyL3P5mrJejZ+rblvcfStJ6fp2fRdAMt4QX/M4Y/E1veGZGWbMiYp2jktJKTIzHMksb3J/mPrXdZBvFQe8oBI5A6VB2u7NHHDEGLlEYgfcC8fWumz4BDEocgO7e/wC6L+GfvqLiaKiNKpJAYXGRHKu8z7oLHILmTUHa2yo3TtUkKzZkrbulQLqVYZ7x5U0DNtLYq3EZfrWodcWJ7fA7Mxn25Y+8eZ3Uf4EyfzVle08SHRLcavvWNi/+VbHgv3xCzEch3FX5N7qzez0C7ExF4yOIJ/2qcDn+tCOjmYkPC+tFjwrr49ObqRmTSKRcUkhzpKDSukuHbGdGO4LskMZtz+jsA3rZCaxvYbLJCt8zGbWvllmpI0OptWz9UW2VZJcDJY+1IgOjI1hKtuNib+T+FZP0x6KzbHxjd0thnN0bgyk5KTwYVi9ukBNt7blEjxjIWtnmTfXM551OxOMEAhjVrAkb99QptcnlqadsiKFizhg8hJN2ADDwtc2865bX2YkkyEswaQ7tt247tsyb5VA3bWJnWYyIWIKou8bMDYHdC30Fhl61MmmQxiWRVuAG0Gthax+VS8RCix98hY7WJbS1gDbiTY6C5oJs3ZU2PkTC4VGZV+8dc/abgo5DhY0Ub6p9hNi9orLosZ32PItf5DePoKb1jdIPpeOklBugJ3f4V7qe/wBq3jV22vhodi4A4SN97FyoO2dct1TbeHDNj3QNd3O2eeUphTJKFyux3m5Dw8LaetY9l+LD0eQrCpIOZJ4ca1PbGAON6NMiZvHHcAfega5Xx7o4VnkS7qgC9gNK0Hqo28Fd8I+j/WR30uBaRfVQGt4PXazhmdsl2RjQ+HDZXjXdYnhu6X8LWoTsntHk7aW5RVZrsMufdq0dZHQGXZeIeSJC+ClztqFBN9xrZ5HQ0Iw234HXdPcFrbraAaWBrCh2DnMyzqASzXZQeXD1yrjsp2Usjm1gDZuHlRDZ2LghVySgJY2CneO7wFT9idF8VtWbcw8JSPIPO4sFXxPH+EZmmydqD7F2U2Nxaog7gIueAUak+dSOme1BNim3T9XEojj8lyy8zc+tX/pZJhtjYU4DB/WYuVQJ5ftW4gW9m/LgKzXZuyGlcg23Usztw8v0qZyW8YL7Bh3YRf7WdELX99MQWAsLDgOVdFOYrrmRzPdPnSHSnEZ14NwtQO2fjnglSaI7siMGU8PENzBF1I5E+FbNgtq4HbWGMUgUvYb8LEb8bW1XmOTDI+eVYq1NOGuQwNnXRhkRUsXVt6Qf2dftYLEWP3JQR7mX/ShMXURtfT6TCF8JZch5dnXLC9J8TCu5ckcCr2FvIg/OicfSLaDkhYyR472V7WtbDn58a58/F0T2X/Z5Xe38Zi3ltqqKRl/ExJHuo7tfaWD2Lh2TBwxxEggyHUkZcbvM1zpp6VXII9pyC24RoO5G7c+JgUDXnQvE9F40kMuNxC9rnZSUmlH8McPdH8TOAONqcrqqYqabFzX3WeRySiHUk5l5DoMs9bAC54VLwGyhDcXDt9pxoT+Hw+etGJMUm6Ugi7KNrb7M29LNbQSuAAFyuI1AXibmo65V0njIxaQpb0pEmdGV0YrIhDKw1BGhHlfTjcinkZfrTW/f+1aNalsfrBweMiEOKUCYizxGN5Fa2rIVUixzyJBFVvavVzsOaTfEksN9VRZQP8SG1UjE4UOLEXzvfiPKhs+zGJzeQ+TH5XrnfH4utQ2X0S6P4Tv7pxDXy7UPJb8pVU9SCab0i640t9F2bh2kmYboyCIg8FU3PwFZrgej2Hv9bJJbj3ZG9wVhf31aMFtLBYVd2DDyyEjMuRAp/i3C8h/mXyrP5q6D4XoTPIzvI4efMzSubRQD/wBj6b34RnyFdMUsaKIYLmFDcyMu6076F2H2V+6nAZnM5SNpbcmxG6shVYk9iGNQkakcQo1PibkcLVFkGmldJMRHtS8vMUpFe41alPNetSFs/G5pwFqDwGVL48aaTy0p4W9B5G/fGpWDjlIaSPtd0aum/ZbcymVRH0NuWX6Vo00WLGKw/wBELrgFWEoyndi3BYyGbgWPeuGudKKoO5NJuEtM6yNuoSzsGbktzZjcjIc6lr0YxIRpPo0ixgEs27ugbl94nysfcat0WDXEfR3w+52EGOnd7sqiNDIjqxDEWUhTa33hQnaOKD4PEFWvv7SZ1F8yhS6kDUDO+mppRXUGVv60oWktbI5X8qlw7NZoZJ/+3E0Yb898x5WH84oiKR7v3emleHwoviNgSRmRW7rx4dJitsz2hRdzXUF7E/hNTcV0RQSGOPEdoY54o5lMbIUErhA6XuHAJI87VDFXZeFIYqKHYUrSypDHJL2UjoSqk2CsygtbIE7t69/+axJyMVj+JkT/ADuKCXs3oZ26ruyASPh2mUGwW4l7JUv+LnwNqG7S2R2EUDNvq8olLowA3DG+5a2vO9HmjmEPZMsK/wDDrDvNisPlaUzbwAe4vpbha9cNsF8V2Xb4zBhooym809y2dwW3FOfAnjrU1VW3acR4UW/umEa43D/lE7/KKl/u3CDM46/guGmPxa1VAVqYRnUzaUUSkdlI8gsblo+zz4W7xvUUa1Qr604Ck3NfOn9llRNFI8Jg90b8+I3rZhIFyPIFpBelUYAaHGN5iBPkWoZucKcuGyveoaJfSsENMPiW88Qg/wAsVP8A7zwwBAwjbp1VsTMQfRAooYsNPWHO16pqc+1YbZYKAeb4hvnJSR7YA9nCYPT7UG/8ZGNQTDS9lbjp8ahqWdtyG9kgQEEEJhoE1y13CR5g0Y6PdKI8NCsRTtFaWSSdCNd1VEAUnL2kDHlu+hrm54608r86A5iulBlBaQM0rYdI2bIAsuI7YkG5IXdsoyuLDKwvXTE9KU7VniiZe1xEc0paS7P2RDKi2UCNb3P2j8qrxSkMfGi69ipN92cj2nZiPF2Zjnx9o1y3BbQe6uyxUjR6+H7zqprgFHIe6l3q6hOfK/urzxltT8BRXFkINc3FSBF4144bxpojlKaENx5ipX0fXOkMVuPG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8" name="AutoShape 20" descr="data:image/jpeg;base64,/9j/4AAQSkZJRgABAQAAAQABAAD/2wCEAAkGBhMSERUTExMWFRIVFhgaGBYYGBgYHBcbFx0cGhccFxwYHSceFx8jHRgVHzIgIycpLC0sGB4xNTAqNScrLCkBCQoKDgwOFA8PGCkcFhwpKSkpKSkpKSkpKSksKSkpLCkpKSksKSkuKSkpKSwpKSkpLCkpLCwpLCkpLCwpKSwpLP/AABEIAG0AoAMBIgACEQEDEQH/xAAcAAABBQEBAQAAAAAAAAAAAAAFAQIEBgcDAAj/xABDEAACAQIDBAcECAMGBwEAAAABAgMAEQQhMQUSQVEGBxMiYXGBMpGhsRQjQlJigsHwcpLxCBWistHhJCUzQ1Nj0hb/xAAXAQEBAQEAAAAAAAAAAAAAAAAAAQID/8QAHBEBAQEAAgMBAAAAAAAAAAAAAAERITECQVES/9oADAMBAAIRAxEAPwCpyyZ5V4MaTjTgK6uToslPVsqZGle3M7Ee6qOjuTqfdXrngaI7D6Nz4lrRRl7GxbRB5scvTWrxs/qlawM2IAP3Y0v/AIn/APmpbi5Wbrf+lOCn9n9K1aTqogt3cROD5REeo7P9RVb271cYqG7oExCDM7o7OTL8OYPoamxcqnI9uflTgCeNvXWuiRqT3d7e4qRYj36+lK48P3+lVkxJLEWyFelkuTmT6/px5162hzsc9fSmPx8MqBwkOVyfLl4Cm34lrD3WtpnlXgDby4fr50S2P0YxGJJ7KMnmdFGhsWIAB0yBJ8KpgQzXta+oyufHSkIsNSPM/r+9K0LC9UUpvvzRIeQV5B43G9GPnUXanVbiowTEYJV1t9ZE2evtM6nwzrOxrFEkkzBubG+nnzFLvXHLzvXTEQlHMcitFIMikgFzY8GvY1xaOxsRpw099XWSGThf0/rTe1z4illTK3799cwp+XjQKdacppDrXQJQORL+tXboP0E+lfXTXGHGgGRkI8dQvjqeFBuhfR04vErGco170h/Dy82OXvol1v8AWE0Z/uzAncYC0zrluC2UakaZe0eGQ4mpbjUg50q64cDs6+HwyCeVMtyMhY0I4M+dz4KD6VmW0uvnarOSpihHBViBt6yXNVzB7LCaZtz/ANOVNxvR5pGLb4F7ZEGubWrJgOvfaqHeYxSqMiGiAB9Y90j31qXQjrqwuPdYZV+jYhvZDNdHPJXsM/BgPC9Yhs/ZRiUqSGufH9ahbW2PYF0FrZlR8SKGvoPrC6ELJG2IiB7VM2A4jiRblnlWZYbGBxusO8NfxD98K0XqX6cHH4QwztvYjD2VibEyRn2GPMjNT6E61nfTrAnB7QkUCyliyn8JsxA8LH/DV0sPJ/f70pgc+hpd6+Y4jLTT1o30O6PDF4kIf+mtmc5+yDp+Y930blXXqaxBfoP0HM1p58oNVF7GS3G/BPHj4Cn9KOu7CYP6jAxDEOndBXuwpbkVF3z+7l40F63OnbySnZmEO5HGLYiRfT6pbaKLi/M2GgN8+w2EEalUyvqedtCa5dtzgWxfXztVmJV4ox91YlIH8+8fjRzo7/aIxCMFxsCSJxaMGNx42JKtlw7vnWdt0ZP/AJPh/vUvE4JWXdOdhYHiLUw1uvSDY+F2tgvpOEIcgEiwza2ZRhqrisiwmJ7wiY/wE8+Rvr/SndU3Sp9n7RSFm+oxDLG4vkC2UbjkQSATyJoj1s7J+i7RbdFkltIvgTe9vzBx7qkuUsRXU8fa5cq4jL4V0SYOitxOtM3s9Mr11nLGnlBp505FHOmE505Mj61Ean0SnTAbJnxzrmQ8lvvCPuxrlzN/5yaw3ZwaUviJDvSzOzFjxuSSfU1sPWETF0YRVPtR4YHxDlWPxrHHnMeFVlyO6AOObcvGsXt0EgyiwJAJ0z18qkKtA9jYSUuTOH+r0D7wsx8D4Ud3sh89fOohXiJUkAkIN5jYkKBkS33RmMzlmOdR5E8KdjULRSKC3fUjI23rZqDbUXzscsqj4ro9LgpI96ZJsNMt45lPdY8RZu8jAggqRlRcSOq7aZwe2oVBskrmJhnmsns3tybcNXTr0hC4qF7ZtGovnrd1+RX3Vm2xGvtfDEajEQfB0J+VaN1/YsfSYEGoRb+F3NqlVVtjS78K+FxfyrUOjOKGA2PiMcVuxDMvjufVxDyL3P5mrJejZ+rblvcfStJ6fp2fRdAMt4QX/M4Y/E1veGZGWbMiYp2jktJKTIzHMksb3J/mPrXdZBvFQe8oBI5A6VB2u7NHHDEGLlEYgfcC8fWumz4BDEocgO7e/wC6L+GfvqLiaKiNKpJAYXGRHKu8z7oLHILmTUHa2yo3TtUkKzZkrbulQLqVYZ7x5U0DNtLYq3EZfrWodcWJ7fA7Mxn25Y+8eZ3Uf4EyfzVle08SHRLcavvWNi/+VbHgv3xCzEch3FX5N7qzez0C7ExF4yOIJ/2qcDn+tCOjmYkPC+tFjwrr49ObqRmTSKRcUkhzpKDSukuHbGdGO4LskMZtz+jsA3rZCaxvYbLJCt8zGbWvllmpI0OptWz9UW2VZJcDJY+1IgOjI1hKtuNib+T+FZP0x6KzbHxjd0thnN0bgyk5KTwYVi9ukBNt7blEjxjIWtnmTfXM551OxOMEAhjVrAkb99QptcnlqadsiKFizhg8hJN2ADDwtc2865bX2YkkyEswaQ7tt247tsyb5VA3bWJnWYyIWIKou8bMDYHdC30Fhl61MmmQxiWRVuAG0Gthax+VS8RCix98hY7WJbS1gDbiTY6C5oJs3ZU2PkTC4VGZV+8dc/abgo5DhY0Ub6p9hNi9orLosZ32PItf5DePoKb1jdIPpeOklBugJ3f4V7qe/wBq3jV22vhodi4A4SN97FyoO2dct1TbeHDNj3QNd3O2eeUphTJKFyux3m5Dw8LaetY9l+LD0eQrCpIOZJ4ca1PbGAON6NMiZvHHcAfega5Xx7o4VnkS7qgC9gNK0Hqo28Fd8I+j/WR30uBaRfVQGt4PXazhmdsl2RjQ+HDZXjXdYnhu6X8LWoTsntHk7aW5RVZrsMufdq0dZHQGXZeIeSJC+ClztqFBN9xrZ5HQ0Iw234HXdPcFrbraAaWBrCh2DnMyzqASzXZQeXD1yrjsp2Usjm1gDZuHlRDZ2LghVySgJY2CneO7wFT9idF8VtWbcw8JSPIPO4sFXxPH+EZmmydqD7F2U2Nxaog7gIueAUak+dSOme1BNim3T9XEojj8lyy8zc+tX/pZJhtjYU4DB/WYuVQJ5ftW4gW9m/LgKzXZuyGlcg23Usztw8v0qZyW8YL7Bh3YRf7WdELX99MQWAsLDgOVdFOYrrmRzPdPnSHSnEZ14NwtQO2fjnglSaI7siMGU8PENzBF1I5E+FbNgtq4HbWGMUgUvYb8LEb8bW1XmOTDI+eVYq1NOGuQwNnXRhkRUsXVt6Qf2dftYLEWP3JQR7mX/ShMXURtfT6TCF8JZch5dnXLC9J8TCu5ckcCr2FvIg/OicfSLaDkhYyR472V7WtbDn58a58/F0T2X/Z5Xe38Zi3ltqqKRl/ExJHuo7tfaWD2Lh2TBwxxEggyHUkZcbvM1zpp6VXII9pyC24RoO5G7c+JgUDXnQvE9F40kMuNxC9rnZSUmlH8McPdH8TOAONqcrqqYqabFzX3WeRySiHUk5l5DoMs9bAC54VLwGyhDcXDt9pxoT+Hw+etGJMUm6Ugi7KNrb7M29LNbQSuAAFyuI1AXibmo65V0njIxaQpb0pEmdGV0YrIhDKw1BGhHlfTjcinkZfrTW/f+1aNalsfrBweMiEOKUCYizxGN5Fa2rIVUixzyJBFVvavVzsOaTfEksN9VRZQP8SG1UjE4UOLEXzvfiPKhs+zGJzeQ+TH5XrnfH4utQ2X0S6P4Tv7pxDXy7UPJb8pVU9SCab0i640t9F2bh2kmYboyCIg8FU3PwFZrgej2Hv9bJJbj3ZG9wVhf31aMFtLBYVd2DDyyEjMuRAp/i3C8h/mXyrP5q6D4XoTPIzvI4efMzSubRQD/wBj6b34RnyFdMUsaKIYLmFDcyMu6076F2H2V+6nAZnM5SNpbcmxG6shVYk9iGNQkakcQo1PibkcLVFkGmldJMRHtS8vMUpFe41alPNetSFs/G5pwFqDwGVL48aaTy0p4W9B5G/fGpWDjlIaSPtd0aum/ZbcymVRH0NuWX6Vo00WLGKw/wBELrgFWEoyndi3BYyGbgWPeuGudKKoO5NJuEtM6yNuoSzsGbktzZjcjIc6lr0YxIRpPo0ixgEs27ugbl94nysfcat0WDXEfR3w+52EGOnd7sqiNDIjqxDEWUhTa33hQnaOKD4PEFWvv7SZ1F8yhS6kDUDO+mppRXUGVv60oWktbI5X8qlw7NZoZJ/+3E0Yb898x5WH84oiKR7v3emleHwoviNgSRmRW7rx4dJitsz2hRdzXUF7E/hNTcV0RQSGOPEdoY54o5lMbIUErhA6XuHAJI87VDFXZeFIYqKHYUrSypDHJL2UjoSqk2CsygtbIE7t69/+axJyMVj+JkT/ADuKCXs3oZ26ruyASPh2mUGwW4l7JUv+LnwNqG7S2R2EUDNvq8olLowA3DG+5a2vO9HmjmEPZMsK/wDDrDvNisPlaUzbwAe4vpbha9cNsF8V2Xb4zBhooym809y2dwW3FOfAnjrU1VW3acR4UW/umEa43D/lE7/KKl/u3CDM46/guGmPxa1VAVqYRnUzaUUSkdlI8gsblo+zz4W7xvUUa1Qr604Ck3NfOn9llRNFI8Jg90b8+I3rZhIFyPIFpBelUYAaHGN5iBPkWoZucKcuGyveoaJfSsENMPiW88Qg/wAsVP8A7zwwBAwjbp1VsTMQfRAooYsNPWHO16pqc+1YbZYKAeb4hvnJSR7YA9nCYPT7UG/8ZGNQTDS9lbjp8ahqWdtyG9kgQEEEJhoE1y13CR5g0Y6PdKI8NCsRTtFaWSSdCNd1VEAUnL2kDHlu+hrm54608r86A5iulBlBaQM0rYdI2bIAsuI7YkG5IXdsoyuLDKwvXTE9KU7VniiZe1xEc0paS7P2RDKi2UCNb3P2j8qrxSkMfGi69ipN92cj2nZiPF2Zjnx9o1y3BbQe6uyxUjR6+H7zqprgFHIe6l3q6hOfK/urzxltT8BRXFkINc3FSBF4144bxpojlKaENx5ipX0fXOkMVuPG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4" descr="https://encrypted-tbn3.google.com/images?q=tbn:ANd9GcR_Z7ZddRk_IKTQ5Q0ZeZ1t-M6zxsk9vovnr4kNx7jNMMp51A4U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1872208" cy="1497768"/>
          </a:xfrm>
          <a:prstGeom prst="rect">
            <a:avLst/>
          </a:prstGeom>
          <a:noFill/>
        </p:spPr>
      </p:pic>
      <p:pic>
        <p:nvPicPr>
          <p:cNvPr id="21" name="Picture 22" descr="http://www.planetoftunes.com/sequence/se_media/midi_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16162"/>
            <a:ext cx="1905000" cy="1304926"/>
          </a:xfrm>
          <a:prstGeom prst="rect">
            <a:avLst/>
          </a:prstGeom>
          <a:noFill/>
        </p:spPr>
      </p:pic>
      <p:pic>
        <p:nvPicPr>
          <p:cNvPr id="22" name="Picture 24" descr="S-Video 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340768"/>
            <a:ext cx="904875" cy="476250"/>
          </a:xfrm>
          <a:prstGeom prst="rect">
            <a:avLst/>
          </a:prstGeom>
          <a:noFill/>
        </p:spPr>
      </p:pic>
      <p:pic>
        <p:nvPicPr>
          <p:cNvPr id="23" name="Picture 26" descr="COMPONENT video 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988840"/>
            <a:ext cx="936104" cy="2126293"/>
          </a:xfrm>
          <a:prstGeom prst="rect">
            <a:avLst/>
          </a:prstGeom>
          <a:noFill/>
        </p:spPr>
      </p:pic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453336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2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2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2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2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2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2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2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2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Mid-term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Section I: </a:t>
            </a:r>
            <a:r>
              <a:rPr lang="en-GB" b="1" dirty="0" smtClean="0"/>
              <a:t>True/False questions</a:t>
            </a:r>
          </a:p>
          <a:p>
            <a:endParaRPr lang="en-GB" b="1" dirty="0"/>
          </a:p>
          <a:p>
            <a:pPr lvl="0"/>
            <a:r>
              <a:rPr lang="en-GB" dirty="0" smtClean="0"/>
              <a:t>Example: </a:t>
            </a:r>
          </a:p>
          <a:p>
            <a:pPr lvl="0"/>
            <a:r>
              <a:rPr lang="en-GB" dirty="0" err="1" smtClean="0"/>
              <a:t>Nonvolatile</a:t>
            </a:r>
            <a:r>
              <a:rPr lang="en-GB" dirty="0" smtClean="0"/>
              <a:t> </a:t>
            </a:r>
            <a:r>
              <a:rPr lang="en-GB" dirty="0"/>
              <a:t>memory loses its contents when the power is removed from a computer.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Jean Wang / CS1102 - Lec04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148AB0-242D-48C1-AF3B-B97C278DA0B6}" type="slidenum">
              <a:rPr lang="zh-TW" altLang="en-US" smtClean="0"/>
              <a:pPr>
                <a:defRPr/>
              </a:pPr>
              <a:t>36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4309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Mid-term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Section II: Matching </a:t>
            </a:r>
            <a:r>
              <a:rPr lang="en-GB" b="1" dirty="0" smtClean="0"/>
              <a:t>question</a:t>
            </a:r>
            <a:endParaRPr lang="en-US" dirty="0"/>
          </a:p>
          <a:p>
            <a:endParaRPr lang="en-GB" b="1" dirty="0"/>
          </a:p>
          <a:p>
            <a:r>
              <a:rPr lang="en-GB" sz="1600" u="sng" dirty="0" smtClean="0"/>
              <a:t>Given A list of Key words</a:t>
            </a:r>
            <a:r>
              <a:rPr lang="en-GB" sz="1600" u="sng" dirty="0"/>
              <a:t>:</a:t>
            </a:r>
            <a:endParaRPr lang="en-US" sz="1600" dirty="0"/>
          </a:p>
          <a:p>
            <a:pPr marL="800100" lvl="1" indent="-342900">
              <a:buFont typeface="+mj-lt"/>
              <a:buAutoNum type="alphaUcPeriod"/>
            </a:pPr>
            <a:r>
              <a:rPr lang="en-GB" sz="1600" dirty="0"/>
              <a:t>Hardware</a:t>
            </a:r>
            <a:endParaRPr lang="en-US" sz="1600" dirty="0"/>
          </a:p>
          <a:p>
            <a:pPr marL="800100" lvl="1" indent="-342900">
              <a:buFont typeface="+mj-lt"/>
              <a:buAutoNum type="alphaUcPeriod"/>
            </a:pPr>
            <a:r>
              <a:rPr lang="en-GB" sz="1600" dirty="0"/>
              <a:t>Software</a:t>
            </a:r>
            <a:endParaRPr lang="en-US" sz="1600" dirty="0"/>
          </a:p>
          <a:p>
            <a:pPr marL="800100" lvl="1" indent="-342900">
              <a:buFont typeface="+mj-lt"/>
              <a:buAutoNum type="alphaUcPeriod"/>
            </a:pPr>
            <a:r>
              <a:rPr lang="en-GB" sz="1600" dirty="0"/>
              <a:t>Input device</a:t>
            </a:r>
            <a:endParaRPr lang="en-US" sz="1600" dirty="0"/>
          </a:p>
          <a:p>
            <a:pPr marL="800100" lvl="1" indent="-342900">
              <a:buFont typeface="+mj-lt"/>
              <a:buAutoNum type="alphaUcPeriod"/>
            </a:pPr>
            <a:r>
              <a:rPr lang="en-GB" sz="1600" dirty="0"/>
              <a:t>Output device</a:t>
            </a:r>
            <a:endParaRPr lang="en-US" sz="1600" dirty="0"/>
          </a:p>
          <a:p>
            <a:pPr marL="800100" lvl="1" indent="-342900">
              <a:buFont typeface="+mj-lt"/>
              <a:buAutoNum type="alphaUcPeriod"/>
            </a:pPr>
            <a:r>
              <a:rPr lang="en-GB" sz="1600" dirty="0"/>
              <a:t>Internet</a:t>
            </a:r>
            <a:endParaRPr lang="en-US" sz="1600" dirty="0"/>
          </a:p>
          <a:p>
            <a:pPr marL="800100" lvl="1" indent="-342900">
              <a:buFont typeface="+mj-lt"/>
              <a:buAutoNum type="alphaUcPeriod"/>
            </a:pPr>
            <a:r>
              <a:rPr lang="en-GB" sz="1600" dirty="0"/>
              <a:t>Peripheral </a:t>
            </a:r>
            <a:r>
              <a:rPr lang="en-GB" sz="1600" dirty="0" smtClean="0"/>
              <a:t>device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sz="1600" smtClean="0"/>
              <a:t>…………..</a:t>
            </a:r>
            <a:endParaRPr lang="en-US" sz="1600" dirty="0"/>
          </a:p>
          <a:p>
            <a:pPr lvl="0"/>
            <a:r>
              <a:rPr lang="en-GB" dirty="0" smtClean="0"/>
              <a:t>Example:</a:t>
            </a:r>
          </a:p>
          <a:p>
            <a:r>
              <a:rPr lang="en-GB" dirty="0"/>
              <a:t>Displays, prints, or transmits results</a:t>
            </a:r>
            <a:endParaRPr lang="en-US" dirty="0"/>
          </a:p>
          <a:p>
            <a:pPr lvl="0"/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Jean Wang / CS1102 - Lec04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148AB0-242D-48C1-AF3B-B97C278DA0B6}" type="slidenum">
              <a:rPr lang="zh-TW" altLang="en-US" smtClean="0"/>
              <a:pPr>
                <a:defRPr/>
              </a:pPr>
              <a:t>37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9947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Mid-term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Section III: Multiple-choices </a:t>
            </a:r>
            <a:r>
              <a:rPr lang="en-GB" b="1" dirty="0" smtClean="0"/>
              <a:t>questions</a:t>
            </a:r>
            <a:endParaRPr lang="en-GB" b="1" dirty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Example: </a:t>
            </a:r>
          </a:p>
          <a:p>
            <a:pPr lvl="0"/>
            <a:r>
              <a:rPr lang="en-GB" dirty="0"/>
              <a:t>Where is data saved permanently?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GB" dirty="0"/>
              <a:t>Memory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GB" dirty="0"/>
              <a:t>CPU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GB" dirty="0"/>
              <a:t>Storage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GB" dirty="0"/>
              <a:t>Printer</a:t>
            </a:r>
            <a:endParaRPr lang="en-US" dirty="0"/>
          </a:p>
          <a:p>
            <a:pPr marL="0" lvl="0" indent="0">
              <a:buNone/>
            </a:pPr>
            <a:r>
              <a:rPr lang="en-GB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Jean Wang / CS1102 - Lec04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148AB0-242D-48C1-AF3B-B97C278DA0B6}" type="slidenum">
              <a:rPr lang="zh-TW" altLang="en-US" smtClean="0"/>
              <a:pPr>
                <a:defRPr/>
              </a:pPr>
              <a:t>38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1639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2EF689-BD26-4FC5-B401-ECA9F6B8D0E8}" type="slidenum">
              <a:rPr lang="zh-TW" altLang="en-US"/>
              <a:pPr>
                <a:defRPr/>
              </a:pPr>
              <a:t>39</a:t>
            </a:fld>
            <a:r>
              <a:rPr lang="en-US" altLang="zh-TW"/>
              <a:t> </a:t>
            </a:r>
          </a:p>
        </p:txBody>
      </p:sp>
      <p:sp>
        <p:nvSpPr>
          <p:cNvPr id="4403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Lesson Summary</a:t>
            </a:r>
          </a:p>
        </p:txBody>
      </p:sp>
      <p:sp>
        <p:nvSpPr>
          <p:cNvPr id="4403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charset="-120"/>
              </a:rPr>
              <a:t>Peripherals allow computer to communicate with the outside world or store information for later use</a:t>
            </a:r>
          </a:p>
          <a:p>
            <a:pPr eaLnBrk="1" hangingPunct="1"/>
            <a:r>
              <a:rPr lang="en-US" altLang="zh-TW" sz="2000" dirty="0" smtClean="0">
                <a:ea typeface="新細明體" charset="-120"/>
              </a:rPr>
              <a:t>The most common input devices today are the keyboards and some types of pointing devices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A mouse is a standard pointing device with most desktop PCs; its alternatives include touchpad, pointing-stick, and trackballs</a:t>
            </a:r>
          </a:p>
          <a:p>
            <a:pPr lvl="1" eaLnBrk="1" hangingPunct="1"/>
            <a:endParaRPr lang="en-US" altLang="zh-TW" sz="1000" dirty="0" smtClean="0">
              <a:ea typeface="新細明體" charset="-120"/>
            </a:endParaRPr>
          </a:p>
          <a:p>
            <a:pPr eaLnBrk="1" hangingPunct="1"/>
            <a:r>
              <a:rPr lang="en-US" altLang="zh-TW" sz="2000" dirty="0" smtClean="0">
                <a:ea typeface="新細明體" charset="-120"/>
              </a:rPr>
              <a:t>For output, most computers include a display device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A CRT monitor produces an image by firing electrons toward the screen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LCD technology produces an image by manipulating light within a layers of liquid crystal cells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Image quality for a display device is a factor of screen size, resolution, dot pitch, color depth, etc.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input?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input?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93913-2778-40A2-B469-66CEEA93B115}" type="slidenum">
              <a:rPr lang="zh-TW" altLang="en-US" smtClean="0"/>
              <a:pPr>
                <a:defRPr/>
              </a:pPr>
              <a:t>4</a:t>
            </a:fld>
            <a:r>
              <a:rPr lang="en-US" altLang="zh-TW" smtClean="0"/>
              <a:t> </a:t>
            </a:r>
            <a:endParaRPr lang="en-US" altLang="zh-TW"/>
          </a:p>
        </p:txBody>
      </p:sp>
      <p:pic>
        <p:nvPicPr>
          <p:cNvPr id="6" name="Picture 5" descr="Fig5-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071688"/>
            <a:ext cx="70786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DBA425-4D2C-4FC6-AB33-2C1C93CA4A01}" type="slidenum">
              <a:rPr lang="zh-TW" altLang="en-US"/>
              <a:pPr>
                <a:defRPr/>
              </a:pPr>
              <a:t>40</a:t>
            </a:fld>
            <a:r>
              <a:rPr lang="en-US" altLang="zh-TW"/>
              <a:t> </a:t>
            </a:r>
          </a:p>
        </p:txBody>
      </p:sp>
      <p:sp>
        <p:nvSpPr>
          <p:cNvPr id="4506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Lesson Summary (continued)</a:t>
            </a:r>
          </a:p>
        </p:txBody>
      </p:sp>
      <p:sp>
        <p:nvSpPr>
          <p:cNvPr id="4506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charset="-120"/>
              </a:rPr>
              <a:t>Printers fall into two general kinds: non-impact and impact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When evaluating printers for purchase, several criteria need to be considered: image quality, print speed, duty cycle and etc.</a:t>
            </a:r>
          </a:p>
          <a:p>
            <a:pPr eaLnBrk="1" hangingPunct="1"/>
            <a:r>
              <a:rPr lang="en-US" altLang="zh-TW" sz="2000" dirty="0" smtClean="0">
                <a:ea typeface="新細明體" charset="-120"/>
              </a:rPr>
              <a:t>External devices, such as those used for input and output, are connected to the system by ports on the back or front of the computer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Different ports have different sizes measured in different number of pins or holes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D0CD9-6C7A-4BE2-B925-7254C4E1CAFE}" type="slidenum">
              <a:rPr lang="zh-TW" altLang="en-US"/>
              <a:pPr>
                <a:defRPr/>
              </a:pPr>
              <a:t>41</a:t>
            </a:fld>
            <a:r>
              <a:rPr lang="en-US" altLang="zh-TW" dirty="0"/>
              <a:t> 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Reference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39750" y="1285875"/>
            <a:ext cx="8280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1800" dirty="0">
                <a:latin typeface="Cambria" pitchFamily="18" charset="0"/>
                <a:ea typeface="新細明體" charset="-120"/>
              </a:rPr>
              <a:t>[1] HowStuffWorks.com – How Computer Mice Work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600" dirty="0">
                <a:latin typeface="Cambria" pitchFamily="18" charset="0"/>
                <a:ea typeface="新細明體" charset="-120"/>
                <a:hlinkClick r:id="rId3"/>
              </a:rPr>
              <a:t>http://computer.howstuffworks.com/mouse.htm</a:t>
            </a:r>
            <a:endParaRPr lang="en-US" altLang="zh-TW" sz="1600" dirty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1800" dirty="0" smtClean="0">
                <a:latin typeface="Cambria" pitchFamily="18" charset="0"/>
                <a:ea typeface="新細明體" charset="-120"/>
              </a:rPr>
              <a:t>[2] HowStuffWorks.com – How Sound Card Works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600" dirty="0" smtClean="0">
                <a:latin typeface="Cambria" pitchFamily="18" charset="0"/>
                <a:ea typeface="新細明體" charset="-120"/>
                <a:hlinkClick r:id="rId4"/>
              </a:rPr>
              <a:t>http://computer.howstuffworks.com/sound-card.htm</a:t>
            </a:r>
            <a:endParaRPr lang="en-US" altLang="zh-TW" sz="1800" dirty="0" smtClean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1800" dirty="0" smtClean="0">
                <a:latin typeface="Cambria" pitchFamily="18" charset="0"/>
                <a:ea typeface="新細明體" charset="-120"/>
              </a:rPr>
              <a:t>[3] HowStuffWorks.com – How Scanners Work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600" dirty="0" smtClean="0">
                <a:latin typeface="Cambria" pitchFamily="18" charset="0"/>
                <a:ea typeface="新細明體" charset="-120"/>
                <a:hlinkClick r:id="rId5"/>
              </a:rPr>
              <a:t>http://computer.howstuffworks.com/scanner.htm</a:t>
            </a:r>
            <a:endParaRPr lang="en-US" altLang="zh-TW" sz="1800" dirty="0" smtClean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1800" dirty="0" smtClean="0">
                <a:latin typeface="Cambria" pitchFamily="18" charset="0"/>
                <a:ea typeface="新細明體" charset="-120"/>
              </a:rPr>
              <a:t>[4]Wikipedia - Computer display standards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600" dirty="0" smtClean="0">
                <a:latin typeface="Cambria" pitchFamily="18" charset="0"/>
                <a:ea typeface="新細明體" charset="-120"/>
                <a:hlinkClick r:id="rId6"/>
              </a:rPr>
              <a:t>http://en.wikipedia.org/wiki/Computer_display_standard</a:t>
            </a:r>
            <a:endParaRPr lang="en-US" altLang="zh-TW" sz="1800" dirty="0" smtClean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1800" dirty="0" smtClean="0">
                <a:latin typeface="Cambria" pitchFamily="18" charset="0"/>
                <a:ea typeface="新細明體" charset="-120"/>
              </a:rPr>
              <a:t>[5] </a:t>
            </a:r>
            <a:r>
              <a:rPr lang="en-US" altLang="zh-TW" sz="1800" dirty="0">
                <a:latin typeface="Cambria" pitchFamily="18" charset="0"/>
                <a:ea typeface="新細明體" charset="-120"/>
              </a:rPr>
              <a:t>HowStuffWorks.com – How Laser Printers Work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600" dirty="0">
                <a:latin typeface="Cambria" pitchFamily="18" charset="0"/>
                <a:ea typeface="新細明體" charset="-120"/>
                <a:hlinkClick r:id="rId7"/>
              </a:rPr>
              <a:t>http://computer.howstuffworks.com/laser-printer.htm</a:t>
            </a:r>
            <a:endParaRPr lang="en-US" altLang="zh-TW" sz="1600" dirty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1800" dirty="0" smtClean="0">
                <a:latin typeface="Cambria" pitchFamily="18" charset="0"/>
                <a:ea typeface="新細明體" charset="-120"/>
              </a:rPr>
              <a:t>[6] </a:t>
            </a:r>
            <a:r>
              <a:rPr lang="en-US" altLang="zh-TW" sz="1800" dirty="0">
                <a:latin typeface="Cambria" pitchFamily="18" charset="0"/>
                <a:ea typeface="新細明體" charset="-120"/>
              </a:rPr>
              <a:t>HowStuffWorks.com – How Inkjet Printers Work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600" dirty="0">
                <a:latin typeface="Cambria" pitchFamily="18" charset="0"/>
                <a:ea typeface="新細明體" charset="-120"/>
                <a:hlinkClick r:id="rId8"/>
              </a:rPr>
              <a:t>http://computer.howstuffworks.com/inkjet-printer.htm</a:t>
            </a:r>
            <a:endParaRPr lang="en-US" altLang="zh-TW" sz="1600" dirty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</a:pPr>
            <a:r>
              <a:rPr lang="en-US" altLang="zh-TW" sz="1800" dirty="0" smtClean="0">
                <a:latin typeface="Cambria" pitchFamily="18" charset="0"/>
                <a:ea typeface="新細明體" charset="-120"/>
              </a:rPr>
              <a:t>[7] </a:t>
            </a:r>
            <a:r>
              <a:rPr lang="en-US" altLang="zh-TW" sz="1800" dirty="0">
                <a:latin typeface="Cambria" pitchFamily="18" charset="0"/>
                <a:ea typeface="新細明體" charset="-120"/>
              </a:rPr>
              <a:t>HP – Guide to cables, connections, and ports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600" dirty="0" smtClean="0">
                <a:latin typeface="Cambria" pitchFamily="18" charset="0"/>
                <a:ea typeface="新細明體" charset="-120"/>
                <a:hlinkClick r:id="rId9"/>
              </a:rPr>
              <a:t>http://h71036.www7.hp.com/hho/cache/315100-0-0-225-121.html</a:t>
            </a:r>
            <a:endParaRPr lang="en-US" altLang="zh-TW" sz="1600" dirty="0" smtClean="0">
              <a:latin typeface="Cambria" pitchFamily="18" charset="0"/>
              <a:ea typeface="新細明體" charset="-120"/>
            </a:endParaRPr>
          </a:p>
          <a:p>
            <a:pPr marL="838200" lvl="1" indent="-381000" algn="just">
              <a:spcBef>
                <a:spcPct val="20000"/>
              </a:spcBef>
            </a:pPr>
            <a:endParaRPr lang="en-US" altLang="zh-TW" sz="1600" dirty="0">
              <a:latin typeface="Cambria" pitchFamily="18" charset="0"/>
              <a:ea typeface="新細明體" charset="-120"/>
            </a:endParaRP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endParaRPr lang="en-US" altLang="zh-TW" sz="1600" dirty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endParaRPr lang="en-US" altLang="zh-TW" sz="1800" dirty="0">
              <a:latin typeface="Cambria" pitchFamily="18" charset="0"/>
              <a:ea typeface="新細明體" charset="-12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0B9C86-DB08-4293-9E7F-FBEEEE83C59D}" type="slidenum">
              <a:rPr lang="zh-TW" altLang="en-US"/>
              <a:pPr>
                <a:defRPr/>
              </a:pPr>
              <a:t>42</a:t>
            </a:fld>
            <a:r>
              <a:rPr lang="en-US" altLang="zh-TW"/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5541962" cy="4681537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zh-TW" sz="2000" i="1" dirty="0" smtClean="0">
                <a:solidFill>
                  <a:srgbClr val="660099"/>
                </a:solidFill>
                <a:ea typeface="新細明體" charset="-120"/>
              </a:rPr>
              <a:t>Lec04b-Q1</a:t>
            </a:r>
            <a:r>
              <a:rPr lang="en-US" altLang="zh-TW" sz="2000" dirty="0" smtClean="0">
                <a:solidFill>
                  <a:srgbClr val="660099"/>
                </a:solidFill>
                <a:ea typeface="新細明體" charset="-120"/>
              </a:rPr>
              <a:t>: </a:t>
            </a:r>
            <a:r>
              <a:rPr lang="en-US" altLang="zh-TW" sz="2000" dirty="0" smtClean="0">
                <a:ea typeface="新細明體" charset="-120"/>
              </a:rPr>
              <a:t>for a SXGA display with True Color setting, how much display memory is needed for one screen's display?</a:t>
            </a:r>
          </a:p>
          <a:p>
            <a:pPr eaLnBrk="1" hangingPunct="1">
              <a:spcBef>
                <a:spcPct val="10000"/>
              </a:spcBef>
            </a:pPr>
            <a:endParaRPr lang="en-US" altLang="zh-TW" sz="1800" dirty="0" smtClean="0">
              <a:ea typeface="新細明體" charset="-12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zh-TW" sz="2000" i="1" dirty="0" smtClean="0">
                <a:solidFill>
                  <a:srgbClr val="660099"/>
                </a:solidFill>
                <a:ea typeface="新細明體" charset="-120"/>
              </a:rPr>
              <a:t>Lec04b-Q2: </a:t>
            </a:r>
            <a:r>
              <a:rPr lang="en-US" altLang="zh-TW" sz="2000" dirty="0" smtClean="0">
                <a:ea typeface="新細明體" charset="-120"/>
              </a:rPr>
              <a:t>list 4 other names for graphic card</a:t>
            </a:r>
          </a:p>
          <a:p>
            <a:pPr eaLnBrk="1" hangingPunct="1">
              <a:spcBef>
                <a:spcPct val="10000"/>
              </a:spcBef>
            </a:pPr>
            <a:endParaRPr lang="en-US" altLang="zh-TW" sz="1800" dirty="0" smtClean="0">
              <a:ea typeface="新細明體" charset="-12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zh-TW" sz="2000" i="1" dirty="0" smtClean="0">
                <a:solidFill>
                  <a:srgbClr val="660099"/>
                </a:solidFill>
                <a:ea typeface="新細明體" charset="-120"/>
              </a:rPr>
              <a:t>Lec04b-Q3</a:t>
            </a:r>
            <a:r>
              <a:rPr lang="en-US" altLang="zh-TW" sz="2000" dirty="0" smtClean="0">
                <a:solidFill>
                  <a:srgbClr val="660099"/>
                </a:solidFill>
                <a:ea typeface="新細明體" charset="-120"/>
              </a:rPr>
              <a:t>: </a:t>
            </a:r>
            <a:r>
              <a:rPr lang="en-US" altLang="zh-TW" sz="2000" dirty="0" smtClean="0">
                <a:ea typeface="新細明體" charset="-120"/>
              </a:rPr>
              <a:t>what hardware devices are connected by those circled ports?</a:t>
            </a:r>
            <a:endParaRPr lang="zh-TW" altLang="en-US" sz="2000" dirty="0" smtClean="0">
              <a:ea typeface="新細明體" charset="-120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  <a:ln>
            <a:solidFill>
              <a:srgbClr val="FFFF99"/>
            </a:solidFill>
          </a:ln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660099"/>
                </a:solidFill>
                <a:ea typeface="新細明體" charset="-120"/>
              </a:rPr>
              <a:t>For you to explore after class</a:t>
            </a:r>
          </a:p>
        </p:txBody>
      </p:sp>
      <p:pic>
        <p:nvPicPr>
          <p:cNvPr id="6150" name="Picture 5" descr="lightbol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476250"/>
            <a:ext cx="6715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484313"/>
            <a:ext cx="170021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62" name="Oval 10"/>
          <p:cNvSpPr>
            <a:spLocks noChangeArrowheads="1"/>
          </p:cNvSpPr>
          <p:nvPr/>
        </p:nvSpPr>
        <p:spPr bwMode="auto">
          <a:xfrm>
            <a:off x="7524750" y="2997200"/>
            <a:ext cx="576263" cy="201612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4363" name="Oval 11"/>
          <p:cNvSpPr>
            <a:spLocks noChangeArrowheads="1"/>
          </p:cNvSpPr>
          <p:nvPr/>
        </p:nvSpPr>
        <p:spPr bwMode="auto">
          <a:xfrm>
            <a:off x="7956550" y="2924175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b="1">
                <a:latin typeface="Comic Sans MS" pitchFamily="66" charset="0"/>
                <a:ea typeface="新細明體" charset="-120"/>
              </a:rPr>
              <a:t>5</a:t>
            </a:r>
          </a:p>
        </p:txBody>
      </p:sp>
      <p:sp>
        <p:nvSpPr>
          <p:cNvPr id="484367" name="Oval 15"/>
          <p:cNvSpPr>
            <a:spLocks noChangeArrowheads="1"/>
          </p:cNvSpPr>
          <p:nvPr/>
        </p:nvSpPr>
        <p:spPr bwMode="auto">
          <a:xfrm>
            <a:off x="6948488" y="3933825"/>
            <a:ext cx="504825" cy="13668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4368" name="Oval 16"/>
          <p:cNvSpPr>
            <a:spLocks noChangeArrowheads="1"/>
          </p:cNvSpPr>
          <p:nvPr/>
        </p:nvSpPr>
        <p:spPr bwMode="auto">
          <a:xfrm>
            <a:off x="6804025" y="3860800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b="1">
                <a:latin typeface="Comic Sans MS" pitchFamily="66" charset="0"/>
                <a:ea typeface="新細明體" charset="-120"/>
              </a:rPr>
              <a:t>4</a:t>
            </a:r>
          </a:p>
        </p:txBody>
      </p:sp>
      <p:sp>
        <p:nvSpPr>
          <p:cNvPr id="484369" name="Oval 17"/>
          <p:cNvSpPr>
            <a:spLocks noChangeArrowheads="1"/>
          </p:cNvSpPr>
          <p:nvPr/>
        </p:nvSpPr>
        <p:spPr bwMode="auto">
          <a:xfrm>
            <a:off x="6877050" y="2133600"/>
            <a:ext cx="647700" cy="7905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4370" name="Oval 18"/>
          <p:cNvSpPr>
            <a:spLocks noChangeArrowheads="1"/>
          </p:cNvSpPr>
          <p:nvPr/>
        </p:nvSpPr>
        <p:spPr bwMode="auto">
          <a:xfrm>
            <a:off x="6732588" y="2205038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b="1">
                <a:latin typeface="Comic Sans MS" pitchFamily="66" charset="0"/>
                <a:ea typeface="新細明體" charset="-120"/>
              </a:rPr>
              <a:t>2</a:t>
            </a:r>
          </a:p>
        </p:txBody>
      </p:sp>
      <p:sp>
        <p:nvSpPr>
          <p:cNvPr id="484371" name="Oval 19"/>
          <p:cNvSpPr>
            <a:spLocks noChangeArrowheads="1"/>
          </p:cNvSpPr>
          <p:nvPr/>
        </p:nvSpPr>
        <p:spPr bwMode="auto">
          <a:xfrm>
            <a:off x="7524750" y="2205038"/>
            <a:ext cx="576263" cy="71913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4372" name="Oval 20"/>
          <p:cNvSpPr>
            <a:spLocks noChangeArrowheads="1"/>
          </p:cNvSpPr>
          <p:nvPr/>
        </p:nvSpPr>
        <p:spPr bwMode="auto">
          <a:xfrm>
            <a:off x="7956550" y="2205038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b="1">
                <a:latin typeface="Comic Sans MS" pitchFamily="66" charset="0"/>
                <a:ea typeface="新細明體" charset="-120"/>
              </a:rPr>
              <a:t>3</a:t>
            </a:r>
          </a:p>
        </p:txBody>
      </p:sp>
      <p:sp>
        <p:nvSpPr>
          <p:cNvPr id="484373" name="Oval 21"/>
          <p:cNvSpPr>
            <a:spLocks noChangeArrowheads="1"/>
          </p:cNvSpPr>
          <p:nvPr/>
        </p:nvSpPr>
        <p:spPr bwMode="auto">
          <a:xfrm>
            <a:off x="6659563" y="1628775"/>
            <a:ext cx="1657350" cy="5032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4374" name="Oval 22"/>
          <p:cNvSpPr>
            <a:spLocks noChangeArrowheads="1"/>
          </p:cNvSpPr>
          <p:nvPr/>
        </p:nvSpPr>
        <p:spPr bwMode="auto">
          <a:xfrm>
            <a:off x="6659563" y="1557338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b="1">
                <a:latin typeface="Comic Sans MS" pitchFamily="66" charset="0"/>
                <a:ea typeface="新細明體" charset="-120"/>
              </a:rPr>
              <a:t>1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0608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8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8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62" grpId="0" animBg="1"/>
      <p:bldP spid="484363" grpId="0" animBg="1"/>
      <p:bldP spid="484367" grpId="0" animBg="1"/>
      <p:bldP spid="484368" grpId="0" animBg="1"/>
      <p:bldP spid="484369" grpId="0" animBg="1"/>
      <p:bldP spid="484370" grpId="0" animBg="1"/>
      <p:bldP spid="484371" grpId="0" animBg="1"/>
      <p:bldP spid="484372" grpId="0" animBg="1"/>
      <p:bldP spid="484373" grpId="0" animBg="1"/>
      <p:bldP spid="4843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8D3F5-FD9E-4AEC-B040-2DA6574081E4}" type="slidenum">
              <a:rPr lang="zh-TW" altLang="en-US"/>
              <a:pPr>
                <a:defRPr/>
              </a:pPr>
              <a:t>5</a:t>
            </a:fld>
            <a:r>
              <a:rPr lang="en-US" altLang="zh-TW"/>
              <a:t> 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Input: From Person to Processor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50879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Input</a:t>
            </a:r>
            <a:r>
              <a:rPr lang="en-US" altLang="zh-TW" dirty="0" smtClean="0">
                <a:ea typeface="新細明體" charset="-120"/>
              </a:rPr>
              <a:t> – data or instructions entered into the computers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Data include characters, numbers, images, audio and video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Instructions can be in the form of programs, commands, user responses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A </a:t>
            </a:r>
            <a:r>
              <a:rPr lang="en-US" altLang="zh-TW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program</a:t>
            </a:r>
            <a:r>
              <a:rPr lang="en-US" altLang="zh-TW" dirty="0" smtClean="0">
                <a:ea typeface="新細明體" charset="-120"/>
              </a:rPr>
              <a:t> is a series of related instructions that tells a computer what tasks to perform and how to perform them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A</a:t>
            </a:r>
            <a:r>
              <a:rPr lang="en-US" altLang="zh-TW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 command</a:t>
            </a:r>
            <a:r>
              <a:rPr lang="en-US" altLang="zh-TW" dirty="0" smtClean="0">
                <a:ea typeface="新細明體" charset="-120"/>
              </a:rPr>
              <a:t> is an instruction that is issued by a </a:t>
            </a:r>
            <a:r>
              <a:rPr lang="en-US" altLang="zh-TW" dirty="0">
                <a:ea typeface="新細明體" charset="-120"/>
              </a:rPr>
              <a:t>user </a:t>
            </a:r>
            <a:r>
              <a:rPr lang="en-US" altLang="zh-TW" dirty="0" smtClean="0">
                <a:ea typeface="新細明體" charset="-120"/>
              </a:rPr>
              <a:t>and triggers the execution of a program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A user </a:t>
            </a:r>
            <a:r>
              <a:rPr lang="en-US" altLang="zh-TW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response</a:t>
            </a:r>
            <a:r>
              <a:rPr lang="en-US" altLang="zh-TW" dirty="0" smtClean="0">
                <a:ea typeface="新細明體" charset="-120"/>
              </a:rPr>
              <a:t> is an instruction that a user issues by replying to a question displayed by a program</a:t>
            </a:r>
          </a:p>
          <a:p>
            <a:pPr lvl="2" eaLnBrk="1" hangingPunct="1">
              <a:defRPr/>
            </a:pPr>
            <a:endParaRPr lang="en-US" altLang="zh-TW" dirty="0" smtClean="0">
              <a:ea typeface="新細明體" charset="-120"/>
            </a:endParaRPr>
          </a:p>
          <a:p>
            <a:pPr eaLnBrk="1" hangingPunct="1">
              <a:buNone/>
              <a:defRPr/>
            </a:pPr>
            <a:endParaRPr lang="zh-TW" altLang="en-US" dirty="0" smtClean="0">
              <a:ea typeface="新細明體" charset="-12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input device</a:t>
            </a:r>
            <a:r>
              <a:rPr lang="en-US" b="1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any hardware component that allows users to enter data and instructions into a computer.  T</a:t>
            </a:r>
            <a:r>
              <a:rPr lang="en-US" altLang="zh-TW" dirty="0" smtClean="0">
                <a:ea typeface="新細明體" charset="-120"/>
              </a:rPr>
              <a:t>hree major types of input devices: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Keyboard type devices – converts user typed </a:t>
            </a:r>
            <a:r>
              <a:rPr lang="en-US" altLang="zh-TW" u="sng" dirty="0" smtClean="0">
                <a:ea typeface="新細明體" charset="-120"/>
              </a:rPr>
              <a:t>characters</a:t>
            </a:r>
            <a:r>
              <a:rPr lang="en-US" altLang="zh-TW" dirty="0" smtClean="0">
                <a:ea typeface="新細明體" charset="-120"/>
              </a:rPr>
              <a:t> into computer readable form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Pointing devices – control </a:t>
            </a:r>
            <a:r>
              <a:rPr lang="en-US" altLang="zh-TW" u="sng" dirty="0" smtClean="0">
                <a:ea typeface="新細明體" charset="-120"/>
              </a:rPr>
              <a:t>the position of cursor</a:t>
            </a:r>
            <a:r>
              <a:rPr lang="en-US" altLang="zh-TW" dirty="0" smtClean="0">
                <a:ea typeface="新細明體" charset="-120"/>
              </a:rPr>
              <a:t> or pointer on the screen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Digitizing devices – converts </a:t>
            </a:r>
            <a:r>
              <a:rPr lang="en-US" altLang="zh-TW" u="sng" dirty="0" smtClean="0">
                <a:ea typeface="新細明體" charset="-120"/>
              </a:rPr>
              <a:t>other forms of data</a:t>
            </a:r>
            <a:r>
              <a:rPr lang="en-US" altLang="zh-TW" dirty="0" smtClean="0">
                <a:ea typeface="新細明體" charset="-120"/>
              </a:rPr>
              <a:t> into computer readable form (binary digits)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148AB0-242D-48C1-AF3B-B97C278DA0B6}" type="slidenum">
              <a:rPr lang="zh-TW" altLang="en-US" smtClean="0"/>
              <a:pPr>
                <a:defRPr/>
              </a:pPr>
              <a:t>6</a:t>
            </a:fld>
            <a:r>
              <a:rPr lang="en-US" altLang="zh-TW" smtClean="0"/>
              <a:t> </a:t>
            </a:r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AC2B39-3015-4AB8-9303-635FD5C7CE4C}" type="slidenum">
              <a:rPr lang="zh-TW" altLang="en-US"/>
              <a:pPr>
                <a:defRPr/>
              </a:pPr>
              <a:t>7</a:t>
            </a:fld>
            <a:r>
              <a:rPr lang="en-US" altLang="zh-TW"/>
              <a:t> </a:t>
            </a:r>
          </a:p>
        </p:txBody>
      </p:sp>
      <p:sp>
        <p:nvSpPr>
          <p:cNvPr id="10244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Keyboards</a:t>
            </a:r>
          </a:p>
        </p:txBody>
      </p:sp>
      <p:sp>
        <p:nvSpPr>
          <p:cNvPr id="2314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1555750"/>
            <a:ext cx="4030663" cy="4969594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Keyboards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Used to enter letters, numbers and special characters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Types of keyboards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Standard keyboards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Based on the typewriter’s QWERTY layout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Ergonomic keyboards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To address possible medical problems </a:t>
            </a:r>
          </a:p>
        </p:txBody>
      </p:sp>
      <p:pic>
        <p:nvPicPr>
          <p:cNvPr id="1024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41947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6588" y="2708275"/>
            <a:ext cx="34274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508500"/>
            <a:ext cx="374491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1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1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1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1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1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82ECE6-7CE7-4C68-AE9D-564D368635A8}" type="slidenum">
              <a:rPr lang="zh-TW" altLang="en-US"/>
              <a:pPr>
                <a:defRPr/>
              </a:pPr>
              <a:t>8</a:t>
            </a:fld>
            <a:r>
              <a:rPr lang="en-US" altLang="zh-TW"/>
              <a:t> 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Keyboards  (continued)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84313"/>
            <a:ext cx="4214813" cy="468153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Types of keyboards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Wireless/cordless keyboard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Communicate with a receiver attached to a port on the system unit through infrared (IR), radio frequency (RF) or Bluetooth connections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Folding keyboard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Used with handheld devices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Visual keyboard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Laser projection</a:t>
            </a:r>
          </a:p>
        </p:txBody>
      </p:sp>
      <p:pic>
        <p:nvPicPr>
          <p:cNvPr id="11270" name="Picture 7" descr="computer-folding-keyboard-3000L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12875"/>
            <a:ext cx="33813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508500"/>
            <a:ext cx="25939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Keyboards for Mobile Devices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Keyboards on mobile devices typically are smaller and/or have fewer keys</a:t>
            </a:r>
          </a:p>
          <a:p>
            <a:r>
              <a:rPr lang="en-US" dirty="0" smtClean="0"/>
              <a:t>Some phones have predictive text input, which saves time when entering text using the phone’s keypad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5300A5-6A3F-4567-BF50-0396E5D3D6BF}" type="slidenum">
              <a:rPr lang="zh-TW" altLang="en-US" smtClean="0"/>
              <a:pPr>
                <a:defRPr/>
              </a:pPr>
              <a:t>9</a:t>
            </a:fld>
            <a:r>
              <a:rPr lang="en-US" altLang="zh-TW" dirty="0" smtClean="0"/>
              <a:t> </a:t>
            </a:r>
            <a:endParaRPr lang="en-US" altLang="zh-TW" dirty="0"/>
          </a:p>
        </p:txBody>
      </p:sp>
      <p:pic>
        <p:nvPicPr>
          <p:cNvPr id="6" name="Picture 5" descr="Fig5-0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56992"/>
            <a:ext cx="59912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309411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Lec04b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66"/>
      </a:dk1>
      <a:lt1>
        <a:srgbClr val="FFFFFF"/>
      </a:lt1>
      <a:dk2>
        <a:srgbClr val="FF0066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56"/>
      </a:accent4>
      <a:accent5>
        <a:srgbClr val="FFE2B8"/>
      </a:accent5>
      <a:accent6>
        <a:srgbClr val="0000E7"/>
      </a:accent6>
      <a:hlink>
        <a:srgbClr val="0000FF"/>
      </a:hlink>
      <a:folHlink>
        <a:srgbClr val="4D4D4D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0000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3366"/>
        </a:dk1>
        <a:lt1>
          <a:srgbClr val="FFFFFF"/>
        </a:lt1>
        <a:dk2>
          <a:srgbClr val="FF0066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2A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FF0066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FF0066"/>
        </a:dk2>
        <a:lt2>
          <a:srgbClr val="F8F8F8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FF0066"/>
        </a:dk2>
        <a:lt2>
          <a:srgbClr val="777777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11686</TotalTime>
  <Words>3168</Words>
  <Application>Microsoft Office PowerPoint</Application>
  <PresentationFormat>On-screen Show (4:3)</PresentationFormat>
  <Paragraphs>504</Paragraphs>
  <Slides>42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Bitmap Image</vt:lpstr>
      <vt:lpstr>CS1102 Lec04b   Hardware – Input, Output &amp; Ports</vt:lpstr>
      <vt:lpstr>Objectives</vt:lpstr>
      <vt:lpstr>CS1102 Lec04   Hardware – Input</vt:lpstr>
      <vt:lpstr>What is input?</vt:lpstr>
      <vt:lpstr>Input: From Person to Processor</vt:lpstr>
      <vt:lpstr>Input Devices</vt:lpstr>
      <vt:lpstr>Keyboards</vt:lpstr>
      <vt:lpstr>Keyboards  (continued)</vt:lpstr>
      <vt:lpstr>Keyboards for Mobile Devices</vt:lpstr>
      <vt:lpstr>How Keyboards Work?</vt:lpstr>
      <vt:lpstr>Pointing Devices</vt:lpstr>
      <vt:lpstr>Other Pointing Devices</vt:lpstr>
      <vt:lpstr>Other Pointing Devices</vt:lpstr>
      <vt:lpstr>Digitizing Devices</vt:lpstr>
      <vt:lpstr>Digital Cameras</vt:lpstr>
      <vt:lpstr>Digital Cameras (cont’d)</vt:lpstr>
      <vt:lpstr>Audio Input</vt:lpstr>
      <vt:lpstr>Video Input</vt:lpstr>
      <vt:lpstr>Game Controllers</vt:lpstr>
      <vt:lpstr>Scanners</vt:lpstr>
      <vt:lpstr>Other Input Devices</vt:lpstr>
      <vt:lpstr>Other Input Devices</vt:lpstr>
      <vt:lpstr>CS1102 Lec04   Hardware – Output</vt:lpstr>
      <vt:lpstr>Output: From Pulses to People</vt:lpstr>
      <vt:lpstr>Screen Display - Monitor</vt:lpstr>
      <vt:lpstr>Monitor Measurements</vt:lpstr>
      <vt:lpstr>Graphics Card</vt:lpstr>
      <vt:lpstr>Printers</vt:lpstr>
      <vt:lpstr>Laser Printer and Inkjet Printer</vt:lpstr>
      <vt:lpstr>Printer Measurements</vt:lpstr>
      <vt:lpstr>Audio Output</vt:lpstr>
      <vt:lpstr>Combining Input and Output</vt:lpstr>
      <vt:lpstr>CS1101 Lec04   Hardware – Ports</vt:lpstr>
      <vt:lpstr>Ports and Connectors</vt:lpstr>
      <vt:lpstr>Ports and Connectors (continued)</vt:lpstr>
      <vt:lpstr>Mid-term quiz</vt:lpstr>
      <vt:lpstr>Mid-term quiz</vt:lpstr>
      <vt:lpstr>Mid-term quiz</vt:lpstr>
      <vt:lpstr>Lesson Summary</vt:lpstr>
      <vt:lpstr>Lesson Summary (continued)</vt:lpstr>
      <vt:lpstr>Reference</vt:lpstr>
      <vt:lpstr>For you to explore after class</vt:lpstr>
    </vt:vector>
  </TitlesOfParts>
  <Company>Honeywell Industrial Controls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CS1102 Lecture Slides</dc:title>
  <dc:creator>JeanWang</dc:creator>
  <cp:lastModifiedBy>Prof. JIA Xiaohua</cp:lastModifiedBy>
  <cp:revision>5128</cp:revision>
  <dcterms:created xsi:type="dcterms:W3CDTF">2001-04-08T17:27:26Z</dcterms:created>
  <dcterms:modified xsi:type="dcterms:W3CDTF">2013-10-11T06:24:03Z</dcterms:modified>
</cp:coreProperties>
</file>