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57" r:id="rId3"/>
    <p:sldId id="343" r:id="rId4"/>
    <p:sldId id="258" r:id="rId5"/>
    <p:sldId id="259" r:id="rId6"/>
    <p:sldId id="281" r:id="rId7"/>
    <p:sldId id="269" r:id="rId8"/>
    <p:sldId id="363" r:id="rId9"/>
    <p:sldId id="362" r:id="rId10"/>
    <p:sldId id="349" r:id="rId11"/>
    <p:sldId id="364" r:id="rId12"/>
    <p:sldId id="365" r:id="rId13"/>
    <p:sldId id="366" r:id="rId14"/>
    <p:sldId id="367" r:id="rId15"/>
    <p:sldId id="285" r:id="rId16"/>
    <p:sldId id="350" r:id="rId17"/>
    <p:sldId id="354" r:id="rId18"/>
    <p:sldId id="274" r:id="rId19"/>
    <p:sldId id="368" r:id="rId20"/>
    <p:sldId id="369" r:id="rId21"/>
    <p:sldId id="317" r:id="rId22"/>
    <p:sldId id="292" r:id="rId23"/>
    <p:sldId id="275" r:id="rId24"/>
    <p:sldId id="351" r:id="rId25"/>
    <p:sldId id="318" r:id="rId26"/>
    <p:sldId id="303" r:id="rId27"/>
    <p:sldId id="293" r:id="rId28"/>
    <p:sldId id="348" r:id="rId29"/>
    <p:sldId id="305" r:id="rId30"/>
    <p:sldId id="320" r:id="rId31"/>
    <p:sldId id="352" r:id="rId32"/>
    <p:sldId id="321" r:id="rId33"/>
    <p:sldId id="355" r:id="rId34"/>
    <p:sldId id="370" r:id="rId35"/>
    <p:sldId id="327" r:id="rId36"/>
    <p:sldId id="371" r:id="rId37"/>
    <p:sldId id="329" r:id="rId38"/>
    <p:sldId id="332" r:id="rId39"/>
    <p:sldId id="333" r:id="rId40"/>
    <p:sldId id="372" r:id="rId41"/>
    <p:sldId id="336" r:id="rId42"/>
    <p:sldId id="337" r:id="rId43"/>
    <p:sldId id="338" r:id="rId44"/>
    <p:sldId id="373" r:id="rId45"/>
    <p:sldId id="339" r:id="rId46"/>
    <p:sldId id="340" r:id="rId47"/>
    <p:sldId id="315" r:id="rId48"/>
    <p:sldId id="306" r:id="rId49"/>
    <p:sldId id="357" r:id="rId50"/>
    <p:sldId id="279" r:id="rId51"/>
    <p:sldId id="280" r:id="rId52"/>
    <p:sldId id="344" r:id="rId53"/>
    <p:sldId id="283" r:id="rId54"/>
    <p:sldId id="345" r:id="rId55"/>
    <p:sldId id="359" r:id="rId56"/>
    <p:sldId id="374" r:id="rId57"/>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99"/>
    <a:srgbClr val="33CC33"/>
    <a:srgbClr val="FF3300"/>
    <a:srgbClr val="CCFFFF"/>
    <a:srgbClr val="666633"/>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77327" autoAdjust="0"/>
  </p:normalViewPr>
  <p:slideViewPr>
    <p:cSldViewPr>
      <p:cViewPr>
        <p:scale>
          <a:sx n="75" d="100"/>
          <a:sy n="75" d="100"/>
        </p:scale>
        <p:origin x="-816" y="-56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5861"/>
    </p:cViewPr>
  </p:sorterViewPr>
  <p:notesViewPr>
    <p:cSldViewPr>
      <p:cViewPr>
        <p:scale>
          <a:sx n="100" d="100"/>
          <a:sy n="100" d="100"/>
        </p:scale>
        <p:origin x="-2419" y="173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slide" Target="slides/slide29.xml"/><Relationship Id="rId7" Type="http://schemas.openxmlformats.org/officeDocument/2006/relationships/slide" Target="slides/slide41.xml"/><Relationship Id="rId2" Type="http://schemas.openxmlformats.org/officeDocument/2006/relationships/slide" Target="slides/slide27.xml"/><Relationship Id="rId1" Type="http://schemas.openxmlformats.org/officeDocument/2006/relationships/slide" Target="slides/slide26.xml"/><Relationship Id="rId6" Type="http://schemas.openxmlformats.org/officeDocument/2006/relationships/slide" Target="slides/slide39.xml"/><Relationship Id="rId5" Type="http://schemas.openxmlformats.org/officeDocument/2006/relationships/slide" Target="slides/slide38.xml"/><Relationship Id="rId10" Type="http://schemas.openxmlformats.org/officeDocument/2006/relationships/slide" Target="slides/slide46.xml"/><Relationship Id="rId4" Type="http://schemas.openxmlformats.org/officeDocument/2006/relationships/slide" Target="slides/slide35.xml"/><Relationship Id="rId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1" y="1"/>
            <a:ext cx="3076672" cy="511054"/>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defTabSz="914690">
              <a:defRPr sz="1200"/>
            </a:lvl1pPr>
          </a:lstStyle>
          <a:p>
            <a:pPr>
              <a:defRPr/>
            </a:pPr>
            <a:endParaRPr lang="en-US" altLang="zh-TW"/>
          </a:p>
        </p:txBody>
      </p:sp>
      <p:sp>
        <p:nvSpPr>
          <p:cNvPr id="231427" name="Rectangle 3"/>
          <p:cNvSpPr>
            <a:spLocks noGrp="1" noChangeArrowheads="1"/>
          </p:cNvSpPr>
          <p:nvPr>
            <p:ph type="dt" sz="quarter" idx="1"/>
          </p:nvPr>
        </p:nvSpPr>
        <p:spPr bwMode="auto">
          <a:xfrm>
            <a:off x="4021088" y="1"/>
            <a:ext cx="3076672" cy="511054"/>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defTabSz="914690">
              <a:defRPr sz="1200"/>
            </a:lvl1pPr>
          </a:lstStyle>
          <a:p>
            <a:pPr>
              <a:defRPr/>
            </a:pPr>
            <a:endParaRPr lang="en-US" altLang="zh-TW"/>
          </a:p>
        </p:txBody>
      </p:sp>
      <p:sp>
        <p:nvSpPr>
          <p:cNvPr id="231428" name="Rectangle 4"/>
          <p:cNvSpPr>
            <a:spLocks noGrp="1" noChangeArrowheads="1"/>
          </p:cNvSpPr>
          <p:nvPr>
            <p:ph type="ftr" sz="quarter" idx="2"/>
          </p:nvPr>
        </p:nvSpPr>
        <p:spPr bwMode="auto">
          <a:xfrm>
            <a:off x="1" y="9721869"/>
            <a:ext cx="3076672" cy="511054"/>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defTabSz="914690">
              <a:defRPr sz="1200"/>
            </a:lvl1pPr>
          </a:lstStyle>
          <a:p>
            <a:pPr>
              <a:defRPr/>
            </a:pPr>
            <a:endParaRPr lang="en-US" altLang="zh-TW"/>
          </a:p>
        </p:txBody>
      </p:sp>
      <p:sp>
        <p:nvSpPr>
          <p:cNvPr id="231429" name="Rectangle 5"/>
          <p:cNvSpPr>
            <a:spLocks noGrp="1" noChangeArrowheads="1"/>
          </p:cNvSpPr>
          <p:nvPr>
            <p:ph type="sldNum" sz="quarter" idx="3"/>
          </p:nvPr>
        </p:nvSpPr>
        <p:spPr bwMode="auto">
          <a:xfrm>
            <a:off x="4021088" y="9721869"/>
            <a:ext cx="3076672" cy="511054"/>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defTabSz="914690">
              <a:defRPr sz="1200"/>
            </a:lvl1pPr>
          </a:lstStyle>
          <a:p>
            <a:pPr>
              <a:defRPr/>
            </a:pPr>
            <a:fld id="{EBAD5392-654F-43B5-B8DC-640C6C961E6A}" type="slidenum">
              <a:rPr lang="zh-TW" altLang="en-US"/>
              <a:pPr>
                <a:defRPr/>
              </a:pPr>
              <a:t>‹#›</a:t>
            </a:fld>
            <a:endParaRPr lang="en-US" altLang="zh-TW"/>
          </a:p>
        </p:txBody>
      </p:sp>
    </p:spTree>
    <p:extLst>
      <p:ext uri="{BB962C8B-B14F-4D97-AF65-F5344CB8AC3E}">
        <p14:creationId xmlns:p14="http://schemas.microsoft.com/office/powerpoint/2010/main" val="3087069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76672" cy="511054"/>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defTabSz="990366">
              <a:defRPr sz="1300"/>
            </a:lvl1pPr>
          </a:lstStyle>
          <a:p>
            <a:pPr>
              <a:defRPr/>
            </a:pPr>
            <a:endParaRPr lang="en-US" altLang="zh-TW"/>
          </a:p>
        </p:txBody>
      </p:sp>
      <p:sp>
        <p:nvSpPr>
          <p:cNvPr id="5123" name="Rectangle 3"/>
          <p:cNvSpPr>
            <a:spLocks noGrp="1" noChangeArrowheads="1"/>
          </p:cNvSpPr>
          <p:nvPr>
            <p:ph type="dt" idx="1"/>
          </p:nvPr>
        </p:nvSpPr>
        <p:spPr bwMode="auto">
          <a:xfrm>
            <a:off x="4021088" y="1"/>
            <a:ext cx="3076672" cy="511054"/>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defTabSz="990366">
              <a:defRPr sz="1300"/>
            </a:lvl1pPr>
          </a:lstStyle>
          <a:p>
            <a:pPr>
              <a:defRPr/>
            </a:pPr>
            <a:endParaRPr lang="en-US" altLang="zh-TW"/>
          </a:p>
        </p:txBody>
      </p:sp>
      <p:sp>
        <p:nvSpPr>
          <p:cNvPr id="58372" name="Rectangle 4"/>
          <p:cNvSpPr>
            <a:spLocks noGrp="1" noRot="1" noChangeAspect="1" noChangeArrowheads="1" noTextEdit="1"/>
          </p:cNvSpPr>
          <p:nvPr>
            <p:ph type="sldImg" idx="2"/>
          </p:nvPr>
        </p:nvSpPr>
        <p:spPr bwMode="auto">
          <a:xfrm>
            <a:off x="993775" y="769938"/>
            <a:ext cx="5113338" cy="38354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10239" y="4860088"/>
            <a:ext cx="5678824" cy="4604561"/>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1" y="9721869"/>
            <a:ext cx="3076672" cy="511054"/>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defTabSz="990366">
              <a:defRPr sz="1300"/>
            </a:lvl1pPr>
          </a:lstStyle>
          <a:p>
            <a:pPr>
              <a:defRPr/>
            </a:pPr>
            <a:endParaRPr lang="en-US" altLang="zh-TW"/>
          </a:p>
        </p:txBody>
      </p:sp>
      <p:sp>
        <p:nvSpPr>
          <p:cNvPr id="5127" name="Rectangle 7"/>
          <p:cNvSpPr>
            <a:spLocks noGrp="1" noChangeArrowheads="1"/>
          </p:cNvSpPr>
          <p:nvPr>
            <p:ph type="sldNum" sz="quarter" idx="5"/>
          </p:nvPr>
        </p:nvSpPr>
        <p:spPr bwMode="auto">
          <a:xfrm>
            <a:off x="4021088" y="9721869"/>
            <a:ext cx="3076672" cy="511054"/>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defTabSz="990366">
              <a:defRPr sz="1300"/>
            </a:lvl1pPr>
          </a:lstStyle>
          <a:p>
            <a:pPr>
              <a:defRPr/>
            </a:pPr>
            <a:fld id="{87AA7CD5-8475-4572-83EC-3620643FA7C4}" type="slidenum">
              <a:rPr lang="zh-TW" altLang="en-US"/>
              <a:pPr>
                <a:defRPr/>
              </a:pPr>
              <a:t>‹#›</a:t>
            </a:fld>
            <a:endParaRPr lang="en-US" altLang="zh-TW"/>
          </a:p>
        </p:txBody>
      </p:sp>
    </p:spTree>
    <p:extLst>
      <p:ext uri="{BB962C8B-B14F-4D97-AF65-F5344CB8AC3E}">
        <p14:creationId xmlns:p14="http://schemas.microsoft.com/office/powerpoint/2010/main" val="841255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5F0F7B4-8D16-41F6-B1DA-C6EAD6BD5146}" type="slidenum">
              <a:rPr lang="zh-TW" altLang="en-US" smtClean="0"/>
              <a:pPr/>
              <a:t>1</a:t>
            </a:fld>
            <a:endParaRPr lang="en-US" altLang="zh-TW" smtClean="0"/>
          </a:p>
        </p:txBody>
      </p:sp>
      <p:sp>
        <p:nvSpPr>
          <p:cNvPr id="5939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This is for 1.5 weeks</a:t>
            </a:r>
          </a:p>
          <a:p>
            <a:r>
              <a:rPr lang="en-US" dirty="0" smtClean="0"/>
              <a:t>1</a:t>
            </a:r>
            <a:r>
              <a:rPr lang="en-US" baseline="30000" dirty="0" smtClean="0"/>
              <a:t>st</a:t>
            </a:r>
            <a:r>
              <a:rPr lang="en-US" baseline="0" dirty="0" smtClean="0"/>
              <a:t> hour finishes p.13</a:t>
            </a:r>
          </a:p>
          <a:p>
            <a:r>
              <a:rPr lang="en-US" baseline="0" dirty="0" smtClean="0"/>
              <a:t>2</a:t>
            </a:r>
            <a:r>
              <a:rPr lang="en-US" baseline="30000" dirty="0" smtClean="0"/>
              <a:t>nd</a:t>
            </a:r>
            <a:r>
              <a:rPr lang="en-US" baseline="0" dirty="0" smtClean="0"/>
              <a:t> hour (whole week) </a:t>
            </a:r>
            <a:r>
              <a:rPr lang="en-US" baseline="0" smtClean="0"/>
              <a:t>finishes p.24</a:t>
            </a:r>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Slide Number Placeholder 3"/>
          <p:cNvSpPr>
            <a:spLocks noGrp="1"/>
          </p:cNvSpPr>
          <p:nvPr>
            <p:ph type="sldNum" sz="quarter" idx="5"/>
          </p:nvPr>
        </p:nvSpPr>
        <p:spPr>
          <a:noFill/>
        </p:spPr>
        <p:txBody>
          <a:bodyPr/>
          <a:lstStyle/>
          <a:p>
            <a:fld id="{3DD68C57-55B1-4B18-BDF1-0C48E06D9689}" type="slidenum">
              <a:rPr lang="zh-TW" altLang="en-US" smtClean="0"/>
              <a:pPr/>
              <a:t>10</a:t>
            </a:fld>
            <a:endParaRPr lang="en-US" altLang="zh-TW" smtClean="0"/>
          </a:p>
        </p:txBody>
      </p:sp>
      <p:sp>
        <p:nvSpPr>
          <p:cNvPr id="68612"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?Fetch</a:t>
            </a:r>
            <a:r>
              <a:rPr lang="en-US" baseline="0" dirty="0" smtClean="0"/>
              <a:t> instruction into where: the instruction-register in control unit; </a:t>
            </a:r>
          </a:p>
          <a:p>
            <a:r>
              <a:rPr lang="en-US" baseline="0" dirty="0" smtClean="0"/>
              <a:t>? Move data from memory to where: registers. (2) is done by control unit.</a:t>
            </a:r>
            <a:endParaRPr lang="en-US" dirty="0" smtClean="0"/>
          </a:p>
          <a:p>
            <a:r>
              <a:rPr lang="en-US" dirty="0" smtClean="0"/>
              <a:t>All operations are done in registers. (3)</a:t>
            </a:r>
            <a:r>
              <a:rPr lang="en-US" baseline="0" dirty="0" smtClean="0"/>
              <a:t> is done in ALU</a:t>
            </a:r>
            <a:endParaRPr lang="en-US" dirty="0" smtClean="0"/>
          </a:p>
          <a:p>
            <a:r>
              <a:rPr lang="en-US" dirty="0" smtClean="0"/>
              <a:t>Store</a:t>
            </a:r>
            <a:r>
              <a:rPr lang="en-US" baseline="0" dirty="0" smtClean="0"/>
              <a:t> result in register back to </a:t>
            </a:r>
            <a:r>
              <a:rPr lang="en-US" baseline="0" dirty="0" smtClean="0"/>
              <a:t>memory</a:t>
            </a:r>
          </a:p>
          <a:p>
            <a:r>
              <a:rPr lang="en-US" baseline="0" dirty="0" smtClean="0"/>
              <a:t>See the tutorial (animation for last two programs)</a:t>
            </a:r>
            <a:endParaRPr lang="en-US" baseline="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there are 2bits for operation-code!</a:t>
            </a:r>
            <a:endParaRPr lang="en-US" dirty="0"/>
          </a:p>
        </p:txBody>
      </p:sp>
      <p:sp>
        <p:nvSpPr>
          <p:cNvPr id="4" name="Slide Number Placeholder 3"/>
          <p:cNvSpPr>
            <a:spLocks noGrp="1"/>
          </p:cNvSpPr>
          <p:nvPr>
            <p:ph type="sldNum" sz="quarter" idx="10"/>
          </p:nvPr>
        </p:nvSpPr>
        <p:spPr/>
        <p:txBody>
          <a:bodyPr/>
          <a:lstStyle/>
          <a:p>
            <a:pPr>
              <a:defRPr/>
            </a:pPr>
            <a:fld id="{87AA7CD5-8475-4572-83EC-3620643FA7C4}" type="slidenum">
              <a:rPr lang="zh-TW" altLang="en-US" smtClean="0"/>
              <a:pPr>
                <a:defRPr/>
              </a:pPr>
              <a:t>11</a:t>
            </a:fld>
            <a:endParaRPr lang="en-US" altLang="zh-TW"/>
          </a:p>
        </p:txBody>
      </p:sp>
    </p:spTree>
    <p:extLst>
      <p:ext uri="{BB962C8B-B14F-4D97-AF65-F5344CB8AC3E}">
        <p14:creationId xmlns:p14="http://schemas.microsoft.com/office/powerpoint/2010/main" val="21596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 data</a:t>
            </a:r>
            <a:r>
              <a:rPr lang="en-US" baseline="0" dirty="0" smtClean="0"/>
              <a:t> input to ALU for operations (see animation on p10)</a:t>
            </a:r>
            <a:endParaRPr lang="en-US" dirty="0"/>
          </a:p>
        </p:txBody>
      </p:sp>
      <p:sp>
        <p:nvSpPr>
          <p:cNvPr id="4" name="Slide Number Placeholder 3"/>
          <p:cNvSpPr>
            <a:spLocks noGrp="1"/>
          </p:cNvSpPr>
          <p:nvPr>
            <p:ph type="sldNum" sz="quarter" idx="10"/>
          </p:nvPr>
        </p:nvSpPr>
        <p:spPr/>
        <p:txBody>
          <a:bodyPr/>
          <a:lstStyle/>
          <a:p>
            <a:pPr>
              <a:defRPr/>
            </a:pPr>
            <a:fld id="{87AA7CD5-8475-4572-83EC-3620643FA7C4}" type="slidenum">
              <a:rPr lang="zh-TW" altLang="en-US" smtClean="0"/>
              <a:pPr>
                <a:defRPr/>
              </a:pPr>
              <a:t>13</a:t>
            </a:fld>
            <a:endParaRPr lang="en-US" altLang="zh-TW"/>
          </a:p>
        </p:txBody>
      </p:sp>
    </p:spTree>
    <p:extLst>
      <p:ext uri="{BB962C8B-B14F-4D97-AF65-F5344CB8AC3E}">
        <p14:creationId xmlns:p14="http://schemas.microsoft.com/office/powerpoint/2010/main" val="391810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which register value comes through to ALU</a:t>
            </a:r>
            <a:endParaRPr lang="en-US" dirty="0"/>
          </a:p>
        </p:txBody>
      </p:sp>
      <p:sp>
        <p:nvSpPr>
          <p:cNvPr id="4" name="Slide Number Placeholder 3"/>
          <p:cNvSpPr>
            <a:spLocks noGrp="1"/>
          </p:cNvSpPr>
          <p:nvPr>
            <p:ph type="sldNum" sz="quarter" idx="10"/>
          </p:nvPr>
        </p:nvSpPr>
        <p:spPr/>
        <p:txBody>
          <a:bodyPr/>
          <a:lstStyle/>
          <a:p>
            <a:pPr>
              <a:defRPr/>
            </a:pPr>
            <a:fld id="{87AA7CD5-8475-4572-83EC-3620643FA7C4}" type="slidenum">
              <a:rPr lang="zh-TW" altLang="en-US" smtClean="0"/>
              <a:pPr>
                <a:defRPr/>
              </a:pPr>
              <a:t>14</a:t>
            </a:fld>
            <a:endParaRPr lang="en-US" altLang="zh-TW"/>
          </a:p>
        </p:txBody>
      </p:sp>
    </p:spTree>
    <p:extLst>
      <p:ext uri="{BB962C8B-B14F-4D97-AF65-F5344CB8AC3E}">
        <p14:creationId xmlns:p14="http://schemas.microsoft.com/office/powerpoint/2010/main" val="213641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12C5224-FB6B-4404-95E5-F14B942F7537}" type="slidenum">
              <a:rPr lang="zh-TW" altLang="en-US" smtClean="0"/>
              <a:pPr/>
              <a:t>15</a:t>
            </a:fld>
            <a:endParaRPr lang="en-US" altLang="zh-TW" smtClean="0"/>
          </a:p>
        </p:txBody>
      </p:sp>
      <p:sp>
        <p:nvSpPr>
          <p:cNvPr id="69635" name="Rectangle 2"/>
          <p:cNvSpPr>
            <a:spLocks noGrp="1" noRot="1" noChangeAspect="1" noChangeArrowheads="1" noTextEdit="1"/>
          </p:cNvSpPr>
          <p:nvPr>
            <p:ph type="sldImg"/>
          </p:nvPr>
        </p:nvSpPr>
        <p:spPr>
          <a:ln/>
        </p:spPr>
      </p:sp>
      <p:sp>
        <p:nvSpPr>
          <p:cNvPr id="6963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CPU</a:t>
            </a:r>
            <a:r>
              <a:rPr lang="en-US" baseline="0" dirty="0" smtClean="0"/>
              <a:t> speed also depends on some other parameters…</a:t>
            </a:r>
            <a:endParaRPr lang="en-US" dirty="0" smtClean="0"/>
          </a:p>
          <a:p>
            <a:r>
              <a:rPr lang="en-US" dirty="0" smtClean="0"/>
              <a:t>The execution</a:t>
            </a:r>
            <a:r>
              <a:rPr lang="en-US" baseline="0" dirty="0" smtClean="0"/>
              <a:t> of an instruction is divided into several mini-steps, such as, decode instruction, </a:t>
            </a:r>
            <a:r>
              <a:rPr lang="en-US" baseline="0" dirty="0" err="1" smtClean="0"/>
              <a:t>mov</a:t>
            </a:r>
            <a:r>
              <a:rPr lang="en-US" baseline="0" dirty="0" smtClean="0"/>
              <a:t> data from </a:t>
            </a:r>
            <a:r>
              <a:rPr lang="en-US" baseline="0" dirty="0" err="1" smtClean="0"/>
              <a:t>mem</a:t>
            </a:r>
            <a:r>
              <a:rPr lang="en-US" baseline="0" dirty="0" smtClean="0"/>
              <a:t> to </a:t>
            </a:r>
            <a:r>
              <a:rPr lang="en-US" baseline="0" dirty="0" err="1" smtClean="0"/>
              <a:t>regi</a:t>
            </a:r>
            <a:r>
              <a:rPr lang="en-US" baseline="0" dirty="0" smtClean="0"/>
              <a:t>, arithmetic operation, </a:t>
            </a:r>
          </a:p>
          <a:p>
            <a:r>
              <a:rPr lang="en-US" baseline="0" dirty="0" smtClean="0"/>
              <a:t>These mini-steps must be perfectly synchronized.</a:t>
            </a:r>
          </a:p>
          <a:p>
            <a:r>
              <a:rPr lang="en-US" baseline="0" dirty="0" smtClean="0"/>
              <a:t>Computer speed depends on how small slice clock can be synchronized…</a:t>
            </a:r>
          </a:p>
          <a:p>
            <a:r>
              <a:rPr lang="en-US" baseline="0" dirty="0" smtClean="0"/>
              <a:t>CPU speed is sometimes measured as 3.2GHz. This’s NOT exactly CPU speed (a 3GHz Intel chip may have different CPU speed from a 3GHz ARM chip). MIPS is more reflecting CPU speed.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Slide Number Placeholder 3"/>
          <p:cNvSpPr>
            <a:spLocks noGrp="1"/>
          </p:cNvSpPr>
          <p:nvPr>
            <p:ph type="sldNum" sz="quarter" idx="5"/>
          </p:nvPr>
        </p:nvSpPr>
        <p:spPr>
          <a:noFill/>
        </p:spPr>
        <p:txBody>
          <a:bodyPr/>
          <a:lstStyle/>
          <a:p>
            <a:fld id="{91CD2CAD-24C2-462A-BA5C-28B5D01AA2A1}" type="slidenum">
              <a:rPr lang="zh-TW" altLang="en-US" smtClean="0"/>
              <a:pPr/>
              <a:t>16</a:t>
            </a:fld>
            <a:endParaRPr lang="en-US" altLang="zh-TW" smtClean="0"/>
          </a:p>
        </p:txBody>
      </p:sp>
      <p:pic>
        <p:nvPicPr>
          <p:cNvPr id="70660" name="Picture 5"/>
          <p:cNvPicPr>
            <a:picLocks noChangeAspect="1" noChangeArrowheads="1"/>
          </p:cNvPicPr>
          <p:nvPr/>
        </p:nvPicPr>
        <p:blipFill>
          <a:blip r:embed="rId3"/>
          <a:srcRect/>
          <a:stretch>
            <a:fillRect/>
          </a:stretch>
        </p:blipFill>
        <p:spPr bwMode="auto">
          <a:xfrm>
            <a:off x="5226838" y="895588"/>
            <a:ext cx="587665" cy="614068"/>
          </a:xfrm>
          <a:prstGeom prst="rect">
            <a:avLst/>
          </a:prstGeom>
          <a:noFill/>
          <a:ln w="9525">
            <a:noFill/>
            <a:miter lim="800000"/>
            <a:headEnd/>
            <a:tailEnd/>
          </a:ln>
        </p:spPr>
      </p:pic>
      <p:sp>
        <p:nvSpPr>
          <p:cNvPr id="70661" name="Notes Placeholder 6"/>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7" name="Notes Placeholder 6"/>
          <p:cNvSpPr>
            <a:spLocks noGrp="1"/>
          </p:cNvSpPr>
          <p:nvPr>
            <p:ph type="body" sz="quarter" idx="10"/>
          </p:nvPr>
        </p:nvSpPr>
        <p:spPr/>
        <p:txBody>
          <a:bodyPr>
            <a:normAutofit/>
          </a:bodyPr>
          <a:lstStyle/>
          <a:p>
            <a:r>
              <a:rPr lang="en-US" dirty="0" smtClean="0"/>
              <a:t>Difficulty: load distribution</a:t>
            </a:r>
            <a:r>
              <a:rPr lang="en-US" baseline="0" dirty="0" smtClean="0"/>
              <a:t> on multi-cores</a:t>
            </a:r>
          </a:p>
          <a:p>
            <a:r>
              <a:rPr lang="en-US" baseline="0" dirty="0" smtClean="0"/>
              <a:t>Since the H/W cost is too low, chip </a:t>
            </a:r>
            <a:r>
              <a:rPr lang="en-US" baseline="0" dirty="0" err="1" smtClean="0"/>
              <a:t>manufactors</a:t>
            </a:r>
            <a:r>
              <a:rPr lang="en-US" baseline="0" dirty="0" smtClean="0"/>
              <a:t> simply makes multi-core chips. But many OS don’t really make use of all the cores…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AMD</a:t>
            </a:r>
            <a:r>
              <a:rPr lang="en-US" baseline="0" dirty="0" smtClean="0"/>
              <a:t> (advanced Micro Devices) has launched several law suits against Intel for unfair competition or monopoly of markets</a:t>
            </a:r>
          </a:p>
          <a:p>
            <a:r>
              <a:rPr lang="en-US" baseline="0" dirty="0" smtClean="0"/>
              <a:t>Intel 80% and AMD 20% market share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See web a dell notebook “Notebook and Netbooks” click in </a:t>
            </a:r>
            <a:r>
              <a:rPr lang="en-US" baseline="0" smtClean="0"/>
              <a:t>an expensive one: specifications….</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87AA7CD5-8475-4572-83EC-3620643FA7C4}" type="slidenum">
              <a:rPr lang="zh-TW" altLang="en-US" smtClean="0"/>
              <a:pPr>
                <a:defRPr/>
              </a:pPr>
              <a:t>17</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2DEADBC-1224-4E26-89A3-FCFE74AB1403}" type="slidenum">
              <a:rPr lang="zh-TW" altLang="en-US" smtClean="0"/>
              <a:pPr/>
              <a:t>18</a:t>
            </a:fld>
            <a:endParaRPr lang="en-US" altLang="zh-TW" smtClean="0"/>
          </a:p>
        </p:txBody>
      </p:sp>
      <p:sp>
        <p:nvSpPr>
          <p:cNvPr id="71683" name="Rectangle 2"/>
          <p:cNvSpPr>
            <a:spLocks noGrp="1" noRot="1" noChangeAspect="1" noChangeArrowheads="1" noTextEdit="1"/>
          </p:cNvSpPr>
          <p:nvPr>
            <p:ph type="sldImg"/>
          </p:nvPr>
        </p:nvSpPr>
        <p:spPr>
          <a:ln/>
        </p:spPr>
      </p:sp>
      <p:sp>
        <p:nvSpPr>
          <p:cNvPr id="71684"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Main memory</a:t>
            </a:r>
          </a:p>
          <a:p>
            <a:r>
              <a:rPr lang="en-US" dirty="0" smtClean="0"/>
              <a:t>10G is a good size nowadays</a:t>
            </a:r>
            <a:r>
              <a:rPr lang="en-US" dirty="0" smtClean="0"/>
              <a: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DDR (double data</a:t>
            </a:r>
            <a:r>
              <a:rPr lang="en-US" baseline="0" dirty="0" smtClean="0"/>
              <a:t> rate)</a:t>
            </a:r>
            <a:r>
              <a:rPr lang="en-US" dirty="0" smtClean="0"/>
              <a:t>-SDRAM</a:t>
            </a:r>
            <a:r>
              <a:rPr lang="en-US" baseline="0" dirty="0" smtClean="0"/>
              <a:t> (synchronous dynamic RAM), DDR 2 SDRAM (DDR is always combined with SDRAM)</a:t>
            </a:r>
          </a:p>
          <a:p>
            <a:r>
              <a:rPr lang="en-US" baseline="0" dirty="0" smtClean="0"/>
              <a:t>RDRAM (Rambus Dynamic) RAM is an alternative of SDRAM, but more expensive, less popular.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7AA7CD5-8475-4572-83EC-3620643FA7C4}" type="slidenum">
              <a:rPr lang="zh-TW" altLang="en-US" smtClean="0"/>
              <a:pPr>
                <a:defRPr/>
              </a:pPr>
              <a:t>19</a:t>
            </a:fld>
            <a:endParaRPr lang="en-US" altLang="zh-TW"/>
          </a:p>
        </p:txBody>
      </p:sp>
    </p:spTree>
    <p:extLst>
      <p:ext uri="{BB962C8B-B14F-4D97-AF65-F5344CB8AC3E}">
        <p14:creationId xmlns:p14="http://schemas.microsoft.com/office/powerpoint/2010/main" val="1976385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2003392-8DD3-4488-A908-706CBE9F5394}" type="slidenum">
              <a:rPr lang="zh-TW" altLang="en-US" smtClean="0"/>
              <a:pPr/>
              <a:t>20</a:t>
            </a:fld>
            <a:endParaRPr lang="en-US" altLang="zh-TW" smtClean="0"/>
          </a:p>
        </p:txBody>
      </p:sp>
      <p:sp>
        <p:nvSpPr>
          <p:cNvPr id="73731" name="Rectangle 2"/>
          <p:cNvSpPr>
            <a:spLocks noGrp="1" noRot="1" noChangeAspect="1" noChangeArrowheads="1" noTextEdit="1"/>
          </p:cNvSpPr>
          <p:nvPr>
            <p:ph type="sldImg"/>
          </p:nvPr>
        </p:nvSpPr>
        <p:spPr>
          <a:ln/>
        </p:spPr>
      </p:sp>
      <p:sp>
        <p:nvSpPr>
          <p:cNvPr id="73732"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are files brought to memory? E.g., this</a:t>
            </a:r>
            <a:r>
              <a:rPr lang="en-US" baseline="0" dirty="0" smtClean="0"/>
              <a:t> </a:t>
            </a:r>
            <a:r>
              <a:rPr lang="en-US" baseline="0" dirty="0" err="1" smtClean="0"/>
              <a:t>ppt</a:t>
            </a:r>
            <a:r>
              <a:rPr lang="en-US" baseline="0" dirty="0" smtClean="0"/>
              <a:t> file is stored on disk, when I edit it or display it: two files are in memory: </a:t>
            </a:r>
            <a:r>
              <a:rPr lang="en-US" baseline="0" dirty="0" err="1" smtClean="0"/>
              <a:t>ppt</a:t>
            </a:r>
            <a:r>
              <a:rPr lang="en-US" baseline="0" dirty="0" smtClean="0"/>
              <a:t> s/w and this </a:t>
            </a:r>
            <a:r>
              <a:rPr lang="en-US" baseline="0" dirty="0" err="1" smtClean="0"/>
              <a:t>ppt</a:t>
            </a:r>
            <a:r>
              <a:rPr lang="en-US" baseline="0" dirty="0" smtClean="0"/>
              <a:t> file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do you need large size of memory for your notebook:</a:t>
            </a:r>
            <a:r>
              <a:rPr lang="en-US" baseline="0" dirty="0" smtClean="0"/>
              <a:t> to store more files, or larger movies?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memory size affect your computer speed?</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963BA02-1D21-4C18-AAA6-C41F80DDB040}" type="slidenum">
              <a:rPr lang="zh-TW" altLang="en-US" smtClean="0"/>
              <a:pPr/>
              <a:t>2</a:t>
            </a:fld>
            <a:endParaRPr lang="en-US" altLang="zh-TW"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A80F209-D215-42B3-81D0-A366F93A2353}" type="slidenum">
              <a:rPr lang="zh-TW" altLang="en-US" smtClean="0"/>
              <a:pPr/>
              <a:t>21</a:t>
            </a:fld>
            <a:endParaRPr lang="en-US" altLang="zh-TW" smtClean="0"/>
          </a:p>
        </p:txBody>
      </p:sp>
      <p:sp>
        <p:nvSpPr>
          <p:cNvPr id="72707" name="Rectangle 2"/>
          <p:cNvSpPr>
            <a:spLocks noGrp="1" noRot="1" noChangeAspect="1" noChangeArrowheads="1" noTextEdit="1"/>
          </p:cNvSpPr>
          <p:nvPr>
            <p:ph type="sldImg"/>
          </p:nvPr>
        </p:nvSpPr>
        <p:spPr>
          <a:ln/>
        </p:spPr>
      </p:sp>
      <p:sp>
        <p:nvSpPr>
          <p:cNvPr id="72708"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Note: data</a:t>
            </a:r>
            <a:r>
              <a:rPr lang="en-US" baseline="0" dirty="0" smtClean="0"/>
              <a:t> and instructions are stored together in the same format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228F0F3-C5CD-4741-9C59-05DD72E95ECC}" type="slidenum">
              <a:rPr lang="zh-TW" altLang="en-US" smtClean="0"/>
              <a:pPr/>
              <a:t>22</a:t>
            </a:fld>
            <a:endParaRPr lang="en-US" altLang="zh-TW" smtClean="0"/>
          </a:p>
        </p:txBody>
      </p:sp>
      <p:sp>
        <p:nvSpPr>
          <p:cNvPr id="74755" name="Rectangle 2"/>
          <p:cNvSpPr>
            <a:spLocks noGrp="1" noRot="1" noChangeAspect="1" noChangeArrowheads="1" noTextEdit="1"/>
          </p:cNvSpPr>
          <p:nvPr>
            <p:ph type="sldImg"/>
          </p:nvPr>
        </p:nvSpPr>
        <p:spPr>
          <a:ln/>
        </p:spPr>
      </p:sp>
      <p:sp>
        <p:nvSpPr>
          <p:cNvPr id="7475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sz="1200" b="0" kern="1200" dirty="0" smtClean="0">
                <a:solidFill>
                  <a:schemeClr val="tx1"/>
                </a:solidFill>
                <a:effectLst/>
                <a:latin typeface="Times New Roman" pitchFamily="18" charset="0"/>
                <a:ea typeface="+mn-ea"/>
                <a:cs typeface="+mn-cs"/>
              </a:rPr>
              <a:t>ONY ELECTRONICS INC. - VAIO T Series </a:t>
            </a:r>
            <a:r>
              <a:rPr lang="en-US" sz="1200" b="0" kern="1200" dirty="0" err="1" smtClean="0">
                <a:solidFill>
                  <a:schemeClr val="tx1"/>
                </a:solidFill>
                <a:effectLst/>
                <a:latin typeface="Times New Roman" pitchFamily="18" charset="0"/>
                <a:ea typeface="+mn-ea"/>
                <a:cs typeface="+mn-cs"/>
              </a:rPr>
              <a:t>Ultrabook</a:t>
            </a:r>
            <a:r>
              <a:rPr lang="en-US" sz="1200" b="0" kern="1200" dirty="0" smtClean="0">
                <a:solidFill>
                  <a:schemeClr val="tx1"/>
                </a:solidFill>
                <a:effectLst/>
                <a:latin typeface="Times New Roman" pitchFamily="18" charset="0"/>
                <a:ea typeface="+mn-ea"/>
                <a:cs typeface="+mn-cs"/>
              </a:rPr>
              <a:t> 15.5" Touch-Screen Laptop - 8GB Memory</a:t>
            </a:r>
          </a:p>
          <a:p>
            <a:r>
              <a:rPr lang="en-US" b="1" dirty="0" smtClean="0">
                <a:effectLst/>
              </a:rPr>
              <a:t>Model:</a:t>
            </a:r>
            <a:r>
              <a:rPr lang="en-US" dirty="0" smtClean="0">
                <a:effectLst/>
              </a:rPr>
              <a:t> SVT15112CX</a:t>
            </a:r>
          </a:p>
          <a:p>
            <a:r>
              <a:rPr lang="en-US" dirty="0" smtClean="0">
                <a:effectLst/>
              </a:rPr>
              <a:t> </a:t>
            </a:r>
            <a:r>
              <a:rPr lang="en-US" sz="1200" b="0" kern="1200" dirty="0" smtClean="0">
                <a:solidFill>
                  <a:schemeClr val="tx1"/>
                </a:solidFill>
                <a:effectLst/>
                <a:latin typeface="Times New Roman" pitchFamily="18" charset="0"/>
                <a:ea typeface="+mn-ea"/>
                <a:cs typeface="+mn-cs"/>
              </a:rPr>
              <a:t>Specifications</a:t>
            </a:r>
          </a:p>
          <a:p>
            <a:r>
              <a:rPr lang="en-US" dirty="0" err="1" smtClean="0">
                <a:effectLst/>
              </a:rPr>
              <a:t>Specs:Details:Description</a:t>
            </a:r>
            <a:r>
              <a:rPr lang="en-US" dirty="0" smtClean="0">
                <a:effectLst/>
              </a:rPr>
              <a:t>:</a:t>
            </a:r>
          </a:p>
          <a:p>
            <a:r>
              <a:rPr lang="en-US" dirty="0" smtClean="0">
                <a:effectLst/>
              </a:rPr>
              <a:t>Processor </a:t>
            </a:r>
            <a:r>
              <a:rPr lang="en-US" dirty="0" err="1" smtClean="0">
                <a:effectLst/>
              </a:rPr>
              <a:t>BrandIntel®ProcessorIntel</a:t>
            </a:r>
            <a:r>
              <a:rPr lang="en-US" dirty="0" smtClean="0">
                <a:effectLst/>
              </a:rPr>
              <a:t>® 3rd Generation Core™ i5(Also known as the </a:t>
            </a:r>
            <a:r>
              <a:rPr lang="en-US" i="1" dirty="0" smtClean="0">
                <a:effectLst/>
              </a:rPr>
              <a:t>CPU</a:t>
            </a:r>
            <a:r>
              <a:rPr lang="en-US" dirty="0" smtClean="0">
                <a:effectLst/>
              </a:rPr>
              <a:t>). The part of the computer that interprets and executes instructions. Think of it as the brain of the computer. Processor Speed1.8GHz (with Turbo Boost up to 2.7GHz)</a:t>
            </a:r>
          </a:p>
          <a:p>
            <a:r>
              <a:rPr lang="en-US" dirty="0" smtClean="0">
                <a:effectLst/>
              </a:rPr>
              <a:t>How fast a computer processor carries out instructions. In general, faster is better, but processor speeds across brands may not be equivalent (i.e., a 3.0GHz AMD processor may not be the same speed as a 3.0GHz Intel processor).</a:t>
            </a:r>
          </a:p>
          <a:p>
            <a:endParaRPr lang="en-US" dirty="0" smtClean="0">
              <a:effectLst/>
            </a:endParaRPr>
          </a:p>
          <a:p>
            <a:r>
              <a:rPr lang="en-US" dirty="0" smtClean="0">
                <a:effectLst/>
              </a:rPr>
              <a:t>Display </a:t>
            </a:r>
            <a:r>
              <a:rPr lang="en-US" dirty="0" err="1" smtClean="0">
                <a:effectLst/>
              </a:rPr>
              <a:t>TypeHigh</a:t>
            </a:r>
            <a:r>
              <a:rPr lang="en-US" dirty="0" smtClean="0">
                <a:effectLst/>
              </a:rPr>
              <a:t>-definition LED-backlit capacitive touch screen (1920 x 1080)Technology used to display text and images on the screen. </a:t>
            </a:r>
          </a:p>
          <a:p>
            <a:endParaRPr lang="en-US" dirty="0" smtClean="0">
              <a:effectLst/>
            </a:endParaRPr>
          </a:p>
          <a:p>
            <a:r>
              <a:rPr lang="en-US" dirty="0" smtClean="0">
                <a:effectLst/>
              </a:rPr>
              <a:t>Cache Memory3M BA small segment of memory that stores frequently used information for fast access by the processor, improving response time.</a:t>
            </a:r>
          </a:p>
          <a:p>
            <a:endParaRPr lang="en-US" dirty="0" smtClean="0">
              <a:effectLst/>
            </a:endParaRPr>
          </a:p>
          <a:p>
            <a:r>
              <a:rPr lang="en-US" dirty="0" smtClean="0">
                <a:effectLst/>
              </a:rPr>
              <a:t>System Memory (RAM)8GB The memory a computer uses to run its operating system, applications and active data files. Greater amounts of RAM improve speed and enable more applications to run at once. </a:t>
            </a:r>
          </a:p>
          <a:p>
            <a:endParaRPr lang="en-US" dirty="0" smtClean="0">
              <a:effectLst/>
            </a:endParaRPr>
          </a:p>
          <a:p>
            <a:r>
              <a:rPr lang="en-US" dirty="0" smtClean="0">
                <a:effectLst/>
              </a:rPr>
              <a:t>Computer Hard Drive Size774GBCapacity for storing programs, photos, video, music and other electronic information. </a:t>
            </a:r>
          </a:p>
          <a:p>
            <a:r>
              <a:rPr lang="en-US" dirty="0" smtClean="0">
                <a:effectLst/>
              </a:rPr>
              <a:t>Built-in </a:t>
            </a:r>
            <a:r>
              <a:rPr lang="en-US" dirty="0" err="1" smtClean="0">
                <a:effectLst/>
              </a:rPr>
              <a:t>WebcamYesModemNoneDevice</a:t>
            </a:r>
            <a:r>
              <a:rPr lang="en-US" dirty="0" smtClean="0">
                <a:effectLst/>
              </a:rPr>
              <a:t> that allows a computer to send and receive information over telephone or cable lines.</a:t>
            </a:r>
          </a:p>
          <a:p>
            <a:r>
              <a:rPr lang="en-US" dirty="0" err="1" smtClean="0">
                <a:effectLst/>
              </a:rPr>
              <a:t>NetworkingBuilt</a:t>
            </a:r>
            <a:r>
              <a:rPr lang="en-US" dirty="0" smtClean="0">
                <a:effectLst/>
              </a:rPr>
              <a:t>-in 10Base-T/100Base-TX/1000Base-T Gigabit Ethernet </a:t>
            </a:r>
            <a:r>
              <a:rPr lang="en-US" dirty="0" err="1" smtClean="0">
                <a:effectLst/>
              </a:rPr>
              <a:t>LANAbility</a:t>
            </a:r>
            <a:r>
              <a:rPr lang="en-US" dirty="0" smtClean="0">
                <a:effectLst/>
              </a:rPr>
              <a:t> to connect to other devices on a network using Ethernet, Wi-Fi (wireless; 802.11), Bluetooth, etc. </a:t>
            </a:r>
          </a:p>
          <a:p>
            <a:r>
              <a:rPr lang="en-US" dirty="0" smtClean="0">
                <a:effectLst/>
              </a:rPr>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0E379B4-2FB2-4484-A5E1-41FFA63207A8}" type="slidenum">
              <a:rPr lang="zh-TW" altLang="en-US" smtClean="0"/>
              <a:pPr/>
              <a:t>23</a:t>
            </a:fld>
            <a:endParaRPr lang="en-US" altLang="zh-TW" smtClean="0"/>
          </a:p>
        </p:txBody>
      </p:sp>
      <p:sp>
        <p:nvSpPr>
          <p:cNvPr id="75779" name="Rectangle 2"/>
          <p:cNvSpPr>
            <a:spLocks noGrp="1" noRot="1" noChangeAspect="1" noChangeArrowheads="1" noTextEdit="1"/>
          </p:cNvSpPr>
          <p:nvPr>
            <p:ph type="sldImg"/>
          </p:nvPr>
        </p:nvSpPr>
        <p:spPr>
          <a:ln/>
        </p:spPr>
      </p:sp>
      <p:sp>
        <p:nvSpPr>
          <p:cNvPr id="75780"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Usually size of MB (2M, 4M, 8M).</a:t>
            </a:r>
          </a:p>
          <a:p>
            <a:r>
              <a:rPr lang="en-US" dirty="0" smtClean="0"/>
              <a:t>See 3 levels of cache</a:t>
            </a:r>
          </a:p>
          <a:p>
            <a:r>
              <a:rPr lang="en-US" dirty="0" smtClean="0"/>
              <a:t>See Fig:</a:t>
            </a:r>
            <a:r>
              <a:rPr lang="en-US" baseline="0" dirty="0" smtClean="0"/>
              <a:t> CPU chip contains: control unit + ALU + registers + Cache!</a:t>
            </a:r>
            <a:endParaRPr lang="en-US" dirty="0" smtClean="0"/>
          </a:p>
          <a:p>
            <a:r>
              <a:rPr lang="en-US" dirty="0" smtClean="0"/>
              <a:t>Access</a:t>
            </a:r>
            <a:r>
              <a:rPr lang="en-US" baseline="0" dirty="0" smtClean="0"/>
              <a:t> speed: </a:t>
            </a:r>
            <a:r>
              <a:rPr lang="en-US" dirty="0" smtClean="0"/>
              <a:t>cache </a:t>
            </a:r>
            <a:r>
              <a:rPr lang="en-US" dirty="0" smtClean="0"/>
              <a:t>– memory - disk</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Slide Number Placeholder 3"/>
          <p:cNvSpPr>
            <a:spLocks noGrp="1"/>
          </p:cNvSpPr>
          <p:nvPr>
            <p:ph type="sldNum" sz="quarter" idx="5"/>
          </p:nvPr>
        </p:nvSpPr>
        <p:spPr>
          <a:noFill/>
        </p:spPr>
        <p:txBody>
          <a:bodyPr/>
          <a:lstStyle/>
          <a:p>
            <a:fld id="{DD120198-E616-4C7A-806B-57ED113501F2}" type="slidenum">
              <a:rPr lang="zh-TW" altLang="en-US" smtClean="0"/>
              <a:pPr/>
              <a:t>24</a:t>
            </a:fld>
            <a:endParaRPr lang="en-US" altLang="zh-TW" smtClean="0"/>
          </a:p>
        </p:txBody>
      </p:sp>
      <p:sp>
        <p:nvSpPr>
          <p:cNvPr id="76804"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CMOS: store configuration. It’s changeable! (but ROM is NOT changeable), NOT hard-disk either.</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A3AF96F-FB1F-4015-B157-D4E097E8CA82}" type="slidenum">
              <a:rPr lang="zh-TW" altLang="en-US" smtClean="0"/>
              <a:pPr/>
              <a:t>25</a:t>
            </a:fld>
            <a:endParaRPr lang="en-US" altLang="zh-TW" smtClean="0"/>
          </a:p>
        </p:txBody>
      </p:sp>
      <p:sp>
        <p:nvSpPr>
          <p:cNvPr id="77827" name="Rectangle 2"/>
          <p:cNvSpPr>
            <a:spLocks noGrp="1" noRot="1" noChangeAspect="1" noChangeArrowheads="1" noTextEdit="1"/>
          </p:cNvSpPr>
          <p:nvPr>
            <p:ph type="sldImg"/>
          </p:nvPr>
        </p:nvSpPr>
        <p:spPr>
          <a:ln/>
        </p:spPr>
      </p:sp>
      <p:sp>
        <p:nvSpPr>
          <p:cNvPr id="77828"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 Can your</a:t>
            </a:r>
            <a:r>
              <a:rPr lang="en-US" baseline="0" dirty="0" smtClean="0"/>
              <a:t> PC run a program that is larger than its memory: Yes</a:t>
            </a:r>
          </a:p>
          <a:p>
            <a:r>
              <a:rPr lang="en-US" baseline="0" dirty="0" smtClean="0"/>
              <a:t>….</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D7603CC-58C2-466F-A97F-FC0F521E4C11}" type="slidenum">
              <a:rPr lang="zh-TW" altLang="en-US" smtClean="0"/>
              <a:pPr/>
              <a:t>26</a:t>
            </a:fld>
            <a:endParaRPr lang="en-US" altLang="zh-TW" smtClean="0"/>
          </a:p>
        </p:txBody>
      </p:sp>
      <p:sp>
        <p:nvSpPr>
          <p:cNvPr id="78851" name="Rectangle 2"/>
          <p:cNvSpPr>
            <a:spLocks noGrp="1" noRot="1" noChangeAspect="1" noChangeArrowheads="1" noTextEdit="1"/>
          </p:cNvSpPr>
          <p:nvPr>
            <p:ph type="sldImg"/>
          </p:nvPr>
        </p:nvSpPr>
        <p:spPr>
          <a:ln/>
        </p:spPr>
      </p:sp>
      <p:sp>
        <p:nvSpPr>
          <p:cNvPr id="78852"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Buses are embedded</a:t>
            </a:r>
            <a:r>
              <a:rPr lang="en-US" baseline="0" dirty="0" smtClean="0"/>
              <a:t> in motherboard, connecting all components.</a:t>
            </a:r>
            <a:endParaRPr lang="en-US" dirty="0" smtClean="0"/>
          </a:p>
          <a:p>
            <a:r>
              <a:rPr lang="en-US" dirty="0" smtClean="0"/>
              <a:t>Bus width is very important to computer speed.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6956CD8-5646-46C4-981A-9145D2BAE617}" type="slidenum">
              <a:rPr lang="zh-TW" altLang="en-US" smtClean="0"/>
              <a:pPr/>
              <a:t>27</a:t>
            </a:fld>
            <a:endParaRPr lang="en-US" altLang="zh-TW" smtClean="0"/>
          </a:p>
        </p:txBody>
      </p:sp>
      <p:sp>
        <p:nvSpPr>
          <p:cNvPr id="79875" name="Rectangle 2"/>
          <p:cNvSpPr>
            <a:spLocks noGrp="1" noRot="1" noChangeAspect="1" noChangeArrowheads="1" noTextEdit="1"/>
          </p:cNvSpPr>
          <p:nvPr>
            <p:ph type="sldImg"/>
          </p:nvPr>
        </p:nvSpPr>
        <p:spPr>
          <a:ln/>
        </p:spPr>
      </p:sp>
      <p:sp>
        <p:nvSpPr>
          <p:cNvPr id="7987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C0719CC-43F0-44BD-B429-29CC2664FCDA}" type="slidenum">
              <a:rPr lang="zh-TW" altLang="en-US" smtClean="0"/>
              <a:pPr/>
              <a:t>28</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Disk controller / network card / sound card /video card are all pre-installed in your PC</a:t>
            </a:r>
          </a:p>
          <a:p>
            <a:r>
              <a:rPr lang="en-US" dirty="0" smtClean="0"/>
              <a:t>Wireless card..</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BDEA814-9CE8-469B-9144-63D877CC9CED}" type="slidenum">
              <a:rPr lang="zh-TW" altLang="en-US" smtClean="0"/>
              <a:pPr/>
              <a:t>29</a:t>
            </a:fld>
            <a:endParaRPr lang="en-US" altLang="zh-TW"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zh-TW"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E6B83D6-7E22-457A-85ED-C324DEED2344}" type="slidenum">
              <a:rPr lang="zh-TW" altLang="en-US" smtClean="0"/>
              <a:pPr/>
              <a:t>30</a:t>
            </a:fld>
            <a:endParaRPr lang="en-US" altLang="zh-TW"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ltLang="zh-TW" dirty="0" smtClean="0"/>
              <a:t>Medium: magnet, electronic, optical</a:t>
            </a:r>
            <a:endParaRPr lang="zh-TW"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F824089-A6AC-4A27-A896-C8535AE4A71E}" type="slidenum">
              <a:rPr lang="zh-TW" altLang="en-US" smtClean="0"/>
              <a:pPr/>
              <a:t>3</a:t>
            </a:fld>
            <a:endParaRPr lang="en-US" altLang="zh-TW"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12C0DF16-1551-41E6-90DA-391A9870161D}" type="slidenum">
              <a:rPr lang="zh-TW" altLang="en-US" smtClean="0"/>
              <a:pPr/>
              <a:t>31</a:t>
            </a:fld>
            <a:endParaRPr lang="en-US" altLang="zh-TW"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06DB5F3-0C59-421A-9E8E-D7425EC23336}" type="slidenum">
              <a:rPr lang="zh-TW" altLang="en-US" smtClean="0"/>
              <a:pPr/>
              <a:t>32</a:t>
            </a:fld>
            <a:endParaRPr lang="en-US" altLang="zh-TW" smtClean="0"/>
          </a:p>
        </p:txBody>
      </p:sp>
      <p:sp>
        <p:nvSpPr>
          <p:cNvPr id="84995" name="Rectangle 2"/>
          <p:cNvSpPr>
            <a:spLocks noGrp="1" noRot="1" noChangeAspect="1" noChangeArrowheads="1" noTextEdit="1"/>
          </p:cNvSpPr>
          <p:nvPr>
            <p:ph type="sldImg"/>
          </p:nvPr>
        </p:nvSpPr>
        <p:spPr>
          <a:ln/>
        </p:spPr>
      </p:sp>
      <p:sp>
        <p:nvSpPr>
          <p:cNvPr id="8499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data: petabytes</a:t>
            </a:r>
            <a:endParaRPr lang="en-US" dirty="0"/>
          </a:p>
        </p:txBody>
      </p:sp>
      <p:sp>
        <p:nvSpPr>
          <p:cNvPr id="4" name="Slide Number Placeholder 3"/>
          <p:cNvSpPr>
            <a:spLocks noGrp="1"/>
          </p:cNvSpPr>
          <p:nvPr>
            <p:ph type="sldNum" sz="quarter" idx="10"/>
          </p:nvPr>
        </p:nvSpPr>
        <p:spPr/>
        <p:txBody>
          <a:bodyPr/>
          <a:lstStyle/>
          <a:p>
            <a:pPr>
              <a:defRPr/>
            </a:pPr>
            <a:fld id="{87AA7CD5-8475-4572-83EC-3620643FA7C4}" type="slidenum">
              <a:rPr lang="zh-TW" altLang="en-US" smtClean="0"/>
              <a:pPr>
                <a:defRPr/>
              </a:pPr>
              <a:t>33</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42057FB-6AFA-46B8-BD10-FD4CDE29EC83}" type="slidenum">
              <a:rPr lang="zh-TW" altLang="en-US" smtClean="0"/>
              <a:pPr/>
              <a:t>34</a:t>
            </a:fld>
            <a:endParaRPr lang="en-US" altLang="zh-TW" smtClean="0"/>
          </a:p>
        </p:txBody>
      </p:sp>
      <p:sp>
        <p:nvSpPr>
          <p:cNvPr id="86019" name="Rectangle 2"/>
          <p:cNvSpPr>
            <a:spLocks noGrp="1" noRot="1" noChangeAspect="1" noChangeArrowheads="1" noTextEdit="1"/>
          </p:cNvSpPr>
          <p:nvPr>
            <p:ph type="sldImg"/>
          </p:nvPr>
        </p:nvSpPr>
        <p:spPr>
          <a:ln/>
        </p:spPr>
      </p:sp>
      <p:sp>
        <p:nvSpPr>
          <p:cNvPr id="86020"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CD5F8BB-9019-4219-95DF-7740414E2251}" type="slidenum">
              <a:rPr lang="zh-TW" altLang="en-US" smtClean="0"/>
              <a:pPr/>
              <a:t>35</a:t>
            </a:fld>
            <a:endParaRPr lang="en-US" altLang="zh-TW" smtClean="0"/>
          </a:p>
        </p:txBody>
      </p:sp>
      <p:sp>
        <p:nvSpPr>
          <p:cNvPr id="90115" name="Rectangle 2"/>
          <p:cNvSpPr>
            <a:spLocks noGrp="1" noRot="1" noChangeAspect="1" noChangeArrowheads="1" noTextEdit="1"/>
          </p:cNvSpPr>
          <p:nvPr>
            <p:ph type="sldImg"/>
          </p:nvPr>
        </p:nvSpPr>
        <p:spPr>
          <a:ln/>
        </p:spPr>
      </p:sp>
      <p:sp>
        <p:nvSpPr>
          <p:cNvPr id="9011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Tracks, sectors, disk r/w</a:t>
            </a:r>
            <a:r>
              <a:rPr lang="en-US" baseline="0" dirty="0" smtClean="0"/>
              <a:t> head, </a:t>
            </a:r>
            <a:r>
              <a:rPr lang="en-US" dirty="0" smtClean="0"/>
              <a:t>spin, seek</a:t>
            </a:r>
            <a:r>
              <a:rPr lang="en-US" baseline="0" dirty="0" smtClean="0"/>
              <a:t> -&gt;</a:t>
            </a:r>
          </a:p>
          <a:p>
            <a:r>
              <a:rPr lang="en-US" baseline="0" dirty="0" smtClean="0"/>
              <a:t>? If I want to read sector 7, 1</a:t>
            </a:r>
            <a:r>
              <a:rPr lang="en-US" baseline="0" smtClean="0"/>
              <a:t>) disk-arm </a:t>
            </a:r>
            <a:r>
              <a:rPr lang="en-US" baseline="0" dirty="0" smtClean="0"/>
              <a:t>moves to the right track; 2) waiting for the right sector rotating to the position under the disk-arm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Magnetic disks: keep it away from strong magnets, change bits and correct file systems</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C8CEC1A-4B31-4313-8883-B67CC507AA50}" type="slidenum">
              <a:rPr lang="zh-TW" altLang="en-US" smtClean="0"/>
              <a:pPr/>
              <a:t>36</a:t>
            </a:fld>
            <a:endParaRPr lang="en-US" altLang="zh-TW" smtClean="0"/>
          </a:p>
        </p:txBody>
      </p:sp>
      <p:sp>
        <p:nvSpPr>
          <p:cNvPr id="87043" name="Rectangle 2"/>
          <p:cNvSpPr>
            <a:spLocks noGrp="1" noRot="1" noChangeAspect="1" noChangeArrowheads="1" noTextEdit="1"/>
          </p:cNvSpPr>
          <p:nvPr>
            <p:ph type="sldImg"/>
          </p:nvPr>
        </p:nvSpPr>
        <p:spPr>
          <a:ln/>
        </p:spPr>
      </p:sp>
      <p:sp>
        <p:nvSpPr>
          <p:cNvPr id="87044" name="Notes Placeholder 4"/>
          <p:cNvSpPr>
            <a:spLocks noGrp="1"/>
          </p:cNvSpPr>
          <p:nvPr/>
        </p:nvSpPr>
        <p:spPr bwMode="auto">
          <a:xfrm>
            <a:off x="710239" y="4860087"/>
            <a:ext cx="5678824" cy="4604561"/>
          </a:xfrm>
          <a:prstGeom prst="rect">
            <a:avLst/>
          </a:prstGeom>
        </p:spPr>
        <p:txBody>
          <a:bodyPr lIns="95571" tIns="47786" rIns="95571" bIns="47786"/>
          <a:lstStyle/>
          <a:p>
            <a:pPr eaLnBrk="0" hangingPunct="0">
              <a:spcBef>
                <a:spcPct val="30000"/>
              </a:spcBef>
            </a:pPr>
            <a:endParaRPr lang="en-US" sz="1200"/>
          </a:p>
        </p:txBody>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61734BA-FA8A-4FD2-8B05-7FC0358DB730}" type="slidenum">
              <a:rPr lang="zh-TW" altLang="en-US" smtClean="0"/>
              <a:pPr/>
              <a:t>37</a:t>
            </a:fld>
            <a:endParaRPr lang="en-US" altLang="zh-TW" smtClean="0"/>
          </a:p>
        </p:txBody>
      </p:sp>
      <p:sp>
        <p:nvSpPr>
          <p:cNvPr id="93187" name="Rectangle 2"/>
          <p:cNvSpPr>
            <a:spLocks noGrp="1" noRot="1" noChangeAspect="1" noChangeArrowheads="1" noTextEdit="1"/>
          </p:cNvSpPr>
          <p:nvPr>
            <p:ph type="sldImg"/>
          </p:nvPr>
        </p:nvSpPr>
        <p:spPr>
          <a:ln/>
        </p:spPr>
      </p:sp>
      <p:sp>
        <p:nvSpPr>
          <p:cNvPr id="93188"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revolutions per minute:</a:t>
            </a:r>
            <a:r>
              <a:rPr lang="en-US" baseline="0" dirty="0" smtClean="0"/>
              <a:t> find right sector</a:t>
            </a:r>
          </a:p>
          <a:p>
            <a:r>
              <a:rPr lang="en-US" baseline="0" dirty="0" smtClean="0"/>
              <a:t>Seek time: find right track</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953AD02-E26E-4B47-A5A0-063D8ED1E010}" type="slidenum">
              <a:rPr lang="zh-TW" altLang="en-US" smtClean="0"/>
              <a:pPr/>
              <a:t>38</a:t>
            </a:fld>
            <a:endParaRPr lang="en-US" altLang="zh-TW" smtClean="0"/>
          </a:p>
        </p:txBody>
      </p:sp>
      <p:sp>
        <p:nvSpPr>
          <p:cNvPr id="92163" name="Rectangle 2"/>
          <p:cNvSpPr>
            <a:spLocks noGrp="1" noRot="1" noChangeAspect="1" noChangeArrowheads="1" noTextEdit="1"/>
          </p:cNvSpPr>
          <p:nvPr>
            <p:ph type="sldImg"/>
          </p:nvPr>
        </p:nvSpPr>
        <p:spPr>
          <a:ln/>
        </p:spPr>
      </p:sp>
      <p:sp>
        <p:nvSpPr>
          <p:cNvPr id="92164"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SATA: serial ATA (Advanced Technology</a:t>
            </a:r>
            <a:r>
              <a:rPr lang="en-US" baseline="0" dirty="0" smtClean="0"/>
              <a:t> Attachment)</a:t>
            </a:r>
          </a:p>
          <a:p>
            <a:r>
              <a:rPr lang="en-US" baseline="0" dirty="0" smtClean="0"/>
              <a:t>IDE (Integrated Drive Electronics, IBM’s term) == ATA</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AD4503A-6CC9-4550-9A24-F3CDB6D3D874}" type="slidenum">
              <a:rPr lang="zh-TW" altLang="en-US" smtClean="0"/>
              <a:pPr/>
              <a:t>39</a:t>
            </a:fld>
            <a:endParaRPr lang="en-US" altLang="zh-TW" smtClean="0"/>
          </a:p>
        </p:txBody>
      </p:sp>
      <p:sp>
        <p:nvSpPr>
          <p:cNvPr id="96259" name="Rectangle 2"/>
          <p:cNvSpPr>
            <a:spLocks noGrp="1" noRot="1" noChangeAspect="1" noChangeArrowheads="1" noTextEdit="1"/>
          </p:cNvSpPr>
          <p:nvPr>
            <p:ph type="sldImg"/>
          </p:nvPr>
        </p:nvSpPr>
        <p:spPr>
          <a:ln/>
        </p:spPr>
      </p:sp>
      <p:sp>
        <p:nvSpPr>
          <p:cNvPr id="96260"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Change the laser reflection angle… (burn a disc)</a:t>
            </a:r>
          </a:p>
          <a:p>
            <a:r>
              <a:rPr lang="en-US" dirty="0" smtClean="0"/>
              <a:t>Large capacity but Much</a:t>
            </a:r>
            <a:r>
              <a:rPr lang="en-US" baseline="0" dirty="0" smtClean="0"/>
              <a:t> c</a:t>
            </a:r>
            <a:r>
              <a:rPr lang="en-US" dirty="0" smtClean="0"/>
              <a:t>heaper than hard-disk</a:t>
            </a:r>
          </a:p>
          <a:p>
            <a:r>
              <a:rPr lang="en-US" dirty="0" smtClean="0"/>
              <a:t>If the surface dirty, it cannot be read.</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BDA8DA5-B561-4D54-801D-3C719C109C6F}" type="slidenum">
              <a:rPr lang="zh-TW" altLang="en-US" smtClean="0"/>
              <a:pPr/>
              <a:t>41</a:t>
            </a:fld>
            <a:endParaRPr lang="en-US" altLang="zh-TW" smtClean="0"/>
          </a:p>
        </p:txBody>
      </p:sp>
      <p:sp>
        <p:nvSpPr>
          <p:cNvPr id="99331" name="Rectangle 2"/>
          <p:cNvSpPr>
            <a:spLocks noGrp="1" noRot="1" noChangeAspect="1" noChangeArrowheads="1" noTextEdit="1"/>
          </p:cNvSpPr>
          <p:nvPr>
            <p:ph type="sldImg"/>
          </p:nvPr>
        </p:nvSpPr>
        <p:spPr>
          <a:ln/>
        </p:spPr>
      </p:sp>
      <p:sp>
        <p:nvSpPr>
          <p:cNvPr id="99332"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Used to distribute s/w or music, but not anymore due to the Internet downloading and USB</a:t>
            </a:r>
          </a:p>
          <a:p>
            <a:r>
              <a:rPr lang="en-US" dirty="0" smtClean="0"/>
              <a:t>48X</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920990E-B7AD-488C-9F18-334676DAC4FF}" type="slidenum">
              <a:rPr lang="zh-TW" altLang="en-US" smtClean="0"/>
              <a:pPr/>
              <a:t>4</a:t>
            </a:fld>
            <a:endParaRPr lang="en-US" altLang="zh-TW" smtClean="0"/>
          </a:p>
        </p:txBody>
      </p:sp>
      <p:sp>
        <p:nvSpPr>
          <p:cNvPr id="63491" name="Rectangle 2"/>
          <p:cNvSpPr>
            <a:spLocks noGrp="1" noRot="1" noChangeAspect="1" noChangeArrowheads="1" noTextEdit="1"/>
          </p:cNvSpPr>
          <p:nvPr>
            <p:ph type="sldImg"/>
          </p:nvPr>
        </p:nvSpPr>
        <p:spPr>
          <a:ln/>
        </p:spPr>
      </p:sp>
      <p:sp>
        <p:nvSpPr>
          <p:cNvPr id="63492"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2" name="Notes Placeholder 1"/>
          <p:cNvSpPr>
            <a:spLocks noGrp="1"/>
          </p:cNvSpPr>
          <p:nvPr>
            <p:ph type="body" idx="1"/>
          </p:nvPr>
        </p:nvSpPr>
        <p:spPr/>
        <p:txBody>
          <a:bodyPr/>
          <a:lstStyle/>
          <a:p>
            <a:r>
              <a:rPr lang="en-US" dirty="0" smtClean="0"/>
              <a:t>If storage is regarded</a:t>
            </a:r>
            <a:r>
              <a:rPr lang="en-US" baseline="0" dirty="0" smtClean="0"/>
              <a:t> as I/O, a computer basically input, process, output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4C7142C-FC47-4C4E-8F23-F174E50D9441}" type="slidenum">
              <a:rPr lang="zh-TW" altLang="en-US" smtClean="0"/>
              <a:pPr/>
              <a:t>42</a:t>
            </a:fld>
            <a:endParaRPr lang="en-US" altLang="zh-TW" smtClean="0"/>
          </a:p>
        </p:txBody>
      </p:sp>
      <p:sp>
        <p:nvSpPr>
          <p:cNvPr id="100355" name="Rectangle 2"/>
          <p:cNvSpPr>
            <a:spLocks noGrp="1" noRot="1" noChangeAspect="1" noChangeArrowheads="1" noTextEdit="1"/>
          </p:cNvSpPr>
          <p:nvPr>
            <p:ph type="sldImg"/>
          </p:nvPr>
        </p:nvSpPr>
        <p:spPr>
          <a:ln/>
        </p:spPr>
      </p:sp>
      <p:sp>
        <p:nvSpPr>
          <p:cNvPr id="10035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DVD higher capacity</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B584169-D20D-472F-BCE2-927BAC6200EB}" type="slidenum">
              <a:rPr lang="zh-TW" altLang="en-US" smtClean="0"/>
              <a:pPr/>
              <a:t>43</a:t>
            </a:fld>
            <a:endParaRPr lang="en-US" altLang="zh-TW" smtClean="0"/>
          </a:p>
        </p:txBody>
      </p:sp>
      <p:sp>
        <p:nvSpPr>
          <p:cNvPr id="102403" name="Rectangle 2"/>
          <p:cNvSpPr>
            <a:spLocks noGrp="1" noRot="1" noChangeAspect="1" noChangeArrowheads="1" noTextEdit="1"/>
          </p:cNvSpPr>
          <p:nvPr>
            <p:ph type="sldImg"/>
          </p:nvPr>
        </p:nvSpPr>
        <p:spPr>
          <a:ln/>
        </p:spPr>
      </p:sp>
      <p:sp>
        <p:nvSpPr>
          <p:cNvPr id="102404"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Flash memory is an example:</a:t>
            </a:r>
            <a:r>
              <a:rPr lang="en-US" baseline="0" dirty="0" smtClean="0"/>
              <a:t> store data in millions of micro-transistors.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30D55D3-C209-4846-8714-C58A72F2047F}" type="slidenum">
              <a:rPr lang="zh-TW" altLang="en-US" smtClean="0"/>
              <a:pPr/>
              <a:t>45</a:t>
            </a:fld>
            <a:endParaRPr lang="en-US" altLang="zh-TW" smtClean="0"/>
          </a:p>
        </p:txBody>
      </p:sp>
      <p:sp>
        <p:nvSpPr>
          <p:cNvPr id="103427" name="Rectangle 2"/>
          <p:cNvSpPr>
            <a:spLocks noGrp="1" noRot="1" noChangeAspect="1" noChangeArrowheads="1" noTextEdit="1"/>
          </p:cNvSpPr>
          <p:nvPr>
            <p:ph type="sldImg"/>
          </p:nvPr>
        </p:nvSpPr>
        <p:spPr>
          <a:ln/>
        </p:spPr>
      </p:sp>
      <p:sp>
        <p:nvSpPr>
          <p:cNvPr id="103428"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i="1" dirty="0" smtClean="0">
                <a:solidFill>
                  <a:schemeClr val="tx1">
                    <a:lumMod val="60000"/>
                    <a:lumOff val="40000"/>
                  </a:schemeClr>
                </a:solidFill>
              </a:rPr>
              <a:t>Flash memory</a:t>
            </a:r>
            <a:r>
              <a:rPr lang="en-US" dirty="0" smtClean="0"/>
              <a:t> : Nonvolatile memory that can be erased electronically and rewritten</a:t>
            </a:r>
          </a:p>
          <a:p>
            <a:r>
              <a:rPr lang="en-US" dirty="0" smtClean="0"/>
              <a:t>Used for phones, pagers, portable computers, handheld computers, PDAs </a:t>
            </a:r>
          </a:p>
          <a:p>
            <a:r>
              <a:rPr lang="en-US" dirty="0" smtClean="0"/>
              <a:t>It has the tendency to replace hard disk.</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5586C11-DABB-4CE6-824F-D348C14FE8D7}" type="slidenum">
              <a:rPr lang="zh-TW" altLang="en-US" smtClean="0"/>
              <a:pPr/>
              <a:t>46</a:t>
            </a:fld>
            <a:endParaRPr lang="en-US" altLang="zh-TW" smtClean="0"/>
          </a:p>
        </p:txBody>
      </p:sp>
      <p:sp>
        <p:nvSpPr>
          <p:cNvPr id="105475" name="Rectangle 2"/>
          <p:cNvSpPr>
            <a:spLocks noGrp="1" noRot="1" noChangeAspect="1" noChangeArrowheads="1" noTextEdit="1"/>
          </p:cNvSpPr>
          <p:nvPr>
            <p:ph type="sldImg"/>
          </p:nvPr>
        </p:nvSpPr>
        <p:spPr>
          <a:ln/>
        </p:spPr>
      </p:sp>
      <p:sp>
        <p:nvSpPr>
          <p:cNvPr id="10547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USB drive: interface that r/w contents in USB</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D1DE1F7-4F38-425A-B1E5-EC91E5238273}" type="slidenum">
              <a:rPr lang="zh-TW" altLang="en-US" smtClean="0"/>
              <a:pPr/>
              <a:t>47</a:t>
            </a:fld>
            <a:endParaRPr lang="en-US" altLang="zh-TW"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altLang="zh-TW" dirty="0" smtClean="0"/>
              <a:t>4 steps of boot</a:t>
            </a:r>
            <a:r>
              <a:rPr lang="en-US" altLang="zh-TW" baseline="0" dirty="0" smtClean="0"/>
              <a:t> up: 1) load BIOS, 2) run-BIOS to check device setting, 3) load windows (OS), 4) run OS (then, u see user interface)</a:t>
            </a:r>
            <a:endParaRPr lang="zh-TW"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F29DC5C-DD33-46E5-A1E8-2889C56FE17D}" type="slidenum">
              <a:rPr lang="zh-TW" altLang="en-US" smtClean="0"/>
              <a:pPr/>
              <a:t>48</a:t>
            </a:fld>
            <a:endParaRPr lang="en-US" altLang="zh-TW" smtClean="0"/>
          </a:p>
        </p:txBody>
      </p:sp>
      <p:sp>
        <p:nvSpPr>
          <p:cNvPr id="106499" name="Rectangle 2"/>
          <p:cNvSpPr>
            <a:spLocks noGrp="1" noRot="1" noChangeAspect="1" noChangeArrowheads="1" noTextEdit="1"/>
          </p:cNvSpPr>
          <p:nvPr>
            <p:ph type="sldImg"/>
          </p:nvPr>
        </p:nvSpPr>
        <p:spPr>
          <a:xfrm>
            <a:off x="993775" y="769938"/>
            <a:ext cx="5114925" cy="3835400"/>
          </a:xfrm>
          <a:ln/>
        </p:spPr>
      </p:sp>
      <p:sp>
        <p:nvSpPr>
          <p:cNvPr id="106500"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Bootstrap:</a:t>
            </a:r>
            <a:r>
              <a:rPr lang="en-US" baseline="0" dirty="0" smtClean="0"/>
              <a:t> </a:t>
            </a:r>
            <a:r>
              <a:rPr lang="en-US" dirty="0" smtClean="0"/>
              <a:t>Load</a:t>
            </a:r>
            <a:r>
              <a:rPr lang="en-US" baseline="0" dirty="0" smtClean="0"/>
              <a:t> BIOS (store in ROM) and check all the devices, then load OS into memory and starts run it.</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Sleep</a:t>
            </a:r>
            <a:r>
              <a:rPr lang="en-US" baseline="0" dirty="0" smtClean="0"/>
              <a:t> mode: programs, </a:t>
            </a:r>
            <a:r>
              <a:rPr lang="en-US" baseline="0" dirty="0" err="1" smtClean="0"/>
              <a:t>tmp</a:t>
            </a:r>
            <a:r>
              <a:rPr lang="en-US" baseline="0" dirty="0" smtClean="0"/>
              <a:t> data are all in RAM (so it can wakeup immediately).</a:t>
            </a:r>
            <a:endParaRPr lang="en-US" dirty="0"/>
          </a:p>
        </p:txBody>
      </p:sp>
      <p:sp>
        <p:nvSpPr>
          <p:cNvPr id="4" name="Slide Number Placeholder 3"/>
          <p:cNvSpPr>
            <a:spLocks noGrp="1"/>
          </p:cNvSpPr>
          <p:nvPr>
            <p:ph type="sldNum" sz="quarter" idx="10"/>
          </p:nvPr>
        </p:nvSpPr>
        <p:spPr/>
        <p:txBody>
          <a:bodyPr/>
          <a:lstStyle/>
          <a:p>
            <a:pPr>
              <a:defRPr/>
            </a:pPr>
            <a:fld id="{87AA7CD5-8475-4572-83EC-3620643FA7C4}" type="slidenum">
              <a:rPr lang="zh-TW" altLang="en-US" smtClean="0"/>
              <a:pPr>
                <a:defRPr/>
              </a:pPr>
              <a:t>49</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1FD1950-EF56-40A9-BD75-E39280985362}" type="slidenum">
              <a:rPr lang="zh-TW" altLang="en-US" smtClean="0"/>
              <a:pPr/>
              <a:t>50</a:t>
            </a:fld>
            <a:endParaRPr lang="en-US" altLang="zh-TW"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zh-TW"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03677A5-5398-42B8-92FE-524D57AE19A7}" type="slidenum">
              <a:rPr lang="zh-TW" altLang="en-US" smtClean="0"/>
              <a:pPr/>
              <a:t>51</a:t>
            </a:fld>
            <a:endParaRPr lang="en-US" altLang="zh-TW" smtClean="0"/>
          </a:p>
        </p:txBody>
      </p:sp>
      <p:sp>
        <p:nvSpPr>
          <p:cNvPr id="110595" name="Rectangle 2"/>
          <p:cNvSpPr>
            <a:spLocks noGrp="1" noRot="1" noChangeAspect="1" noChangeArrowheads="1" noTextEdit="1"/>
          </p:cNvSpPr>
          <p:nvPr>
            <p:ph type="sldImg"/>
          </p:nvPr>
        </p:nvSpPr>
        <p:spPr>
          <a:ln/>
        </p:spPr>
      </p:sp>
      <p:sp>
        <p:nvSpPr>
          <p:cNvPr id="11059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p>
        </p:txBody>
      </p:sp>
      <p:sp>
        <p:nvSpPr>
          <p:cNvPr id="111620" name="Slide Number Placeholder 3"/>
          <p:cNvSpPr>
            <a:spLocks noGrp="1"/>
          </p:cNvSpPr>
          <p:nvPr>
            <p:ph type="sldNum" sz="quarter" idx="5"/>
          </p:nvPr>
        </p:nvSpPr>
        <p:spPr>
          <a:noFill/>
        </p:spPr>
        <p:txBody>
          <a:bodyPr/>
          <a:lstStyle/>
          <a:p>
            <a:fld id="{733A6A6D-F889-4DDC-817F-5F0B77C8F39F}" type="slidenum">
              <a:rPr lang="zh-TW" altLang="en-US" smtClean="0"/>
              <a:pPr/>
              <a:t>52</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B6765DC-485F-4336-8859-22E03A9F4476}" type="slidenum">
              <a:rPr lang="zh-TW" altLang="en-US" smtClean="0"/>
              <a:pPr/>
              <a:t>5</a:t>
            </a:fld>
            <a:endParaRPr lang="en-US" altLang="zh-TW" smtClean="0"/>
          </a:p>
        </p:txBody>
      </p:sp>
      <p:sp>
        <p:nvSpPr>
          <p:cNvPr id="64515" name="Rectangle 2"/>
          <p:cNvSpPr>
            <a:spLocks noGrp="1" noRot="1" noChangeAspect="1" noChangeArrowheads="1" noTextEdit="1"/>
          </p:cNvSpPr>
          <p:nvPr>
            <p:ph type="sldImg"/>
          </p:nvPr>
        </p:nvSpPr>
        <p:spPr>
          <a:ln/>
        </p:spPr>
      </p:sp>
      <p:sp>
        <p:nvSpPr>
          <p:cNvPr id="64516"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CPU,</a:t>
            </a:r>
            <a:r>
              <a:rPr lang="en-US" baseline="0" dirty="0" smtClean="0"/>
              <a:t> RAM, Hard-disk, sound card and video card</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8D5C6F6-1767-43BF-9B42-4811B5EADA86}" type="slidenum">
              <a:rPr lang="zh-TW" altLang="en-US" smtClean="0"/>
              <a:pPr/>
              <a:t>53</a:t>
            </a:fld>
            <a:endParaRPr lang="en-US" altLang="zh-TW" smtClean="0"/>
          </a:p>
        </p:txBody>
      </p:sp>
      <p:sp>
        <p:nvSpPr>
          <p:cNvPr id="112643" name="Rectangle 2"/>
          <p:cNvSpPr>
            <a:spLocks noGrp="1" noRot="1" noChangeAspect="1" noChangeArrowheads="1" noTextEdit="1"/>
          </p:cNvSpPr>
          <p:nvPr>
            <p:ph type="sldImg"/>
          </p:nvPr>
        </p:nvSpPr>
        <p:spPr>
          <a:ln/>
        </p:spPr>
      </p:sp>
      <p:sp>
        <p:nvSpPr>
          <p:cNvPr id="112644"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CADC954B-7D16-4EFC-A0C4-0D37C47E51FE}" type="slidenum">
              <a:rPr lang="zh-TW" altLang="en-US" smtClean="0"/>
              <a:pPr/>
              <a:t>54</a:t>
            </a:fld>
            <a:endParaRPr lang="en-US" altLang="zh-TW"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8" name="Slide Number Placeholder 3"/>
          <p:cNvSpPr>
            <a:spLocks noGrp="1"/>
          </p:cNvSpPr>
          <p:nvPr>
            <p:ph type="sldNum" sz="quarter" idx="5"/>
          </p:nvPr>
        </p:nvSpPr>
        <p:spPr>
          <a:noFill/>
        </p:spPr>
        <p:txBody>
          <a:bodyPr/>
          <a:lstStyle/>
          <a:p>
            <a:fld id="{9168B441-18FA-4984-B783-F2588F373129}" type="slidenum">
              <a:rPr lang="zh-TW" altLang="en-US" smtClean="0"/>
              <a:pPr/>
              <a:t>55</a:t>
            </a:fld>
            <a:endParaRPr lang="en-US" altLang="zh-TW"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8FFC38-06FD-4DA5-AF33-2EFEDE265F5F}" type="slidenum">
              <a:rPr lang="zh-TW" altLang="en-US" smtClean="0"/>
              <a:pPr/>
              <a:t>56</a:t>
            </a:fld>
            <a:endParaRPr lang="en-US" altLang="zh-TW" smtClean="0"/>
          </a:p>
        </p:txBody>
      </p:sp>
      <p:sp>
        <p:nvSpPr>
          <p:cNvPr id="67587" name="Rectangle 2"/>
          <p:cNvSpPr>
            <a:spLocks noGrp="1" noRot="1" noChangeAspect="1" noChangeArrowheads="1" noTextEdit="1"/>
          </p:cNvSpPr>
          <p:nvPr>
            <p:ph type="sldImg"/>
          </p:nvPr>
        </p:nvSpPr>
        <p:spPr>
          <a:ln/>
        </p:spPr>
      </p:sp>
      <p:sp>
        <p:nvSpPr>
          <p:cNvPr id="67588"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Von </a:t>
            </a:r>
            <a:r>
              <a:rPr lang="en-US" dirty="0" err="1" smtClean="0"/>
              <a:t>Neumman</a:t>
            </a:r>
            <a:r>
              <a:rPr lang="en-US" dirty="0" smtClean="0"/>
              <a:t> developed his idea about computer in 1945. Called Von </a:t>
            </a:r>
            <a:r>
              <a:rPr lang="en-US" dirty="0" err="1" smtClean="0"/>
              <a:t>Neumman</a:t>
            </a:r>
            <a:r>
              <a:rPr lang="en-US" dirty="0" smtClean="0"/>
              <a:t> architecture.</a:t>
            </a:r>
          </a:p>
          <a:p>
            <a:r>
              <a:rPr lang="en-US" dirty="0" smtClean="0"/>
              <a:t>Three points….</a:t>
            </a:r>
          </a:p>
          <a:p>
            <a:r>
              <a:rPr lang="en-US" dirty="0" smtClean="0"/>
              <a:t>Even nowadays, computers still follows this architecture. People may argue</a:t>
            </a:r>
            <a:r>
              <a:rPr lang="en-US" baseline="0" dirty="0" smtClean="0"/>
              <a:t> 3</a:t>
            </a:r>
            <a:r>
              <a:rPr lang="en-US" baseline="30000" dirty="0" smtClean="0"/>
              <a:t>rd</a:t>
            </a:r>
            <a:r>
              <a:rPr lang="en-US" baseline="0" dirty="0" smtClean="0"/>
              <a:t> point “sequential execution”, </a:t>
            </a:r>
            <a:r>
              <a:rPr lang="en-US" baseline="0" dirty="0" err="1" smtClean="0"/>
              <a:t>bcs</a:t>
            </a:r>
            <a:r>
              <a:rPr lang="en-US" baseline="0" dirty="0" smtClean="0"/>
              <a:t> we’ve parallel machines. But in parallel architecture, if you look at each individual processor, it’s still sequential execution.</a:t>
            </a:r>
          </a:p>
          <a:p>
            <a:r>
              <a:rPr lang="en-US" baseline="0" dirty="0" smtClean="0"/>
              <a:t>Von </a:t>
            </a:r>
            <a:r>
              <a:rPr lang="en-US" baseline="0" dirty="0" err="1" smtClean="0"/>
              <a:t>Neumman’s</a:t>
            </a:r>
            <a:r>
              <a:rPr lang="en-US" baseline="0" dirty="0" smtClean="0"/>
              <a:t> architecture was actually inspired by another great man’s work: Allan Turing, who designed Turing machine in 1936.</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3E54623-89D2-46D2-B117-E235BF082618}" type="slidenum">
              <a:rPr lang="zh-TW" altLang="en-US" smtClean="0"/>
              <a:pPr/>
              <a:t>6</a:t>
            </a:fld>
            <a:endParaRPr lang="en-US" altLang="zh-TW" smtClean="0"/>
          </a:p>
        </p:txBody>
      </p:sp>
      <p:sp>
        <p:nvSpPr>
          <p:cNvPr id="65539" name="Rectangle 2"/>
          <p:cNvSpPr>
            <a:spLocks noGrp="1" noRot="1" noChangeAspect="1" noChangeArrowheads="1" noTextEdit="1"/>
          </p:cNvSpPr>
          <p:nvPr>
            <p:ph type="sldImg"/>
          </p:nvPr>
        </p:nvSpPr>
        <p:spPr>
          <a:ln/>
        </p:spPr>
      </p:sp>
      <p:sp>
        <p:nvSpPr>
          <p:cNvPr id="65540"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Motherboard</a:t>
            </a:r>
            <a:r>
              <a:rPr lang="en-US" baseline="0" dirty="0" smtClean="0"/>
              <a:t> contains all communication highways to interconnect all components</a:t>
            </a:r>
            <a:r>
              <a:rPr lang="en-US" baseline="0" dirty="0" smtClean="0"/>
              <a:t>.</a:t>
            </a:r>
          </a:p>
          <a:p>
            <a:r>
              <a:rPr lang="en-US" baseline="0" dirty="0" smtClean="0"/>
              <a:t>See Video – Part One: from 1min – 4min.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697FB8F-A9F7-4A32-9B66-E376BEEDCC6F}" type="slidenum">
              <a:rPr lang="zh-TW" altLang="en-US" smtClean="0"/>
              <a:pPr/>
              <a:t>7</a:t>
            </a:fld>
            <a:endParaRPr lang="en-US" altLang="zh-TW" smtClean="0"/>
          </a:p>
        </p:txBody>
      </p:sp>
      <p:sp>
        <p:nvSpPr>
          <p:cNvPr id="66563" name="Rectangle 2"/>
          <p:cNvSpPr>
            <a:spLocks noGrp="1" noRot="1" noChangeAspect="1" noChangeArrowheads="1" noTextEdit="1"/>
          </p:cNvSpPr>
          <p:nvPr>
            <p:ph type="sldImg"/>
          </p:nvPr>
        </p:nvSpPr>
        <p:spPr>
          <a:ln/>
        </p:spPr>
      </p:sp>
      <p:sp>
        <p:nvSpPr>
          <p:cNvPr id="66564"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CPU also has registers and some</a:t>
            </a:r>
            <a:r>
              <a:rPr lang="en-US" baseline="0" dirty="0" smtClean="0"/>
              <a:t> small size </a:t>
            </a:r>
            <a:r>
              <a:rPr lang="en-US" baseline="0" dirty="0" smtClean="0"/>
              <a:t>cache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8FFC38-06FD-4DA5-AF33-2EFEDE265F5F}" type="slidenum">
              <a:rPr lang="zh-TW" altLang="en-US" smtClean="0"/>
              <a:pPr/>
              <a:t>8</a:t>
            </a:fld>
            <a:endParaRPr lang="en-US" altLang="zh-TW" smtClean="0"/>
          </a:p>
        </p:txBody>
      </p:sp>
      <p:sp>
        <p:nvSpPr>
          <p:cNvPr id="67587" name="Rectangle 2"/>
          <p:cNvSpPr>
            <a:spLocks noGrp="1" noRot="1" noChangeAspect="1" noChangeArrowheads="1" noTextEdit="1"/>
          </p:cNvSpPr>
          <p:nvPr>
            <p:ph type="sldImg"/>
          </p:nvPr>
        </p:nvSpPr>
        <p:spPr>
          <a:ln/>
        </p:spPr>
      </p:sp>
      <p:sp>
        <p:nvSpPr>
          <p:cNvPr id="67588"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r>
              <a:rPr lang="en-US" dirty="0" smtClean="0"/>
              <a:t>Typically a machine</a:t>
            </a:r>
            <a:r>
              <a:rPr lang="en-US" baseline="0" dirty="0" smtClean="0"/>
              <a:t> has 32 or 64 registers.</a:t>
            </a:r>
          </a:p>
          <a:p>
            <a:r>
              <a:rPr lang="en-US" dirty="0" smtClean="0"/>
              <a:t>Registers: data registers (e.g.,</a:t>
            </a:r>
            <a:r>
              <a:rPr lang="en-US" baseline="0" dirty="0" smtClean="0"/>
              <a:t> 32 full-adders)</a:t>
            </a:r>
            <a:endParaRPr lang="en-US" dirty="0" smtClean="0"/>
          </a:p>
          <a:p>
            <a:r>
              <a:rPr lang="en-US" dirty="0" smtClean="0"/>
              <a:t>Control registers: program counter (PC), instruction register,</a:t>
            </a:r>
            <a:r>
              <a:rPr lang="en-US" baseline="0" dirty="0" smtClean="0"/>
              <a:t> program status word (</a:t>
            </a:r>
            <a:r>
              <a:rPr lang="en-US" baseline="0" dirty="0" err="1" smtClean="0"/>
              <a:t>psw</a:t>
            </a:r>
            <a:r>
              <a:rPr lang="en-US" baseline="0" dirty="0" smtClean="0"/>
              <a:t>).</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8FFC38-06FD-4DA5-AF33-2EFEDE265F5F}" type="slidenum">
              <a:rPr lang="zh-TW" altLang="en-US" smtClean="0"/>
              <a:pPr/>
              <a:t>9</a:t>
            </a:fld>
            <a:endParaRPr lang="en-US" altLang="zh-TW" smtClean="0"/>
          </a:p>
        </p:txBody>
      </p:sp>
      <p:sp>
        <p:nvSpPr>
          <p:cNvPr id="67587" name="Rectangle 2"/>
          <p:cNvSpPr>
            <a:spLocks noGrp="1" noRot="1" noChangeAspect="1" noChangeArrowheads="1" noTextEdit="1"/>
          </p:cNvSpPr>
          <p:nvPr>
            <p:ph type="sldImg"/>
          </p:nvPr>
        </p:nvSpPr>
        <p:spPr>
          <a:ln/>
        </p:spPr>
      </p:sp>
      <p:sp>
        <p:nvSpPr>
          <p:cNvPr id="67588" name="Notes Placeholder 4"/>
          <p:cNvSpPr>
            <a:spLocks noGrp="1"/>
          </p:cNvSpPr>
          <p:nvPr/>
        </p:nvSpPr>
        <p:spPr bwMode="auto">
          <a:xfrm>
            <a:off x="710239" y="4860088"/>
            <a:ext cx="5678824" cy="4604561"/>
          </a:xfrm>
          <a:prstGeom prst="rect">
            <a:avLst/>
          </a:prstGeom>
        </p:spPr>
        <p:txBody>
          <a:bodyPr lIns="99040" tIns="49521" rIns="99040" bIns="49521"/>
          <a:lstStyle/>
          <a:p>
            <a:pPr eaLnBrk="0" hangingPunct="0">
              <a:spcBef>
                <a:spcPct val="30000"/>
              </a:spcBef>
            </a:pPr>
            <a:endParaRPr lang="en-US" sz="1200" dirty="0"/>
          </a:p>
        </p:txBody>
      </p:sp>
      <p:sp>
        <p:nvSpPr>
          <p:cNvPr id="6" name="Notes Placeholder 5"/>
          <p:cNvSpPr>
            <a:spLocks noGrp="1"/>
          </p:cNvSpPr>
          <p:nvPr>
            <p:ph type="body" sz="quarter" idx="10"/>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Draw a CPU-box (Decode and ALU units, IR and PC registers) and Memory-box</a:t>
            </a:r>
          </a:p>
          <a:p>
            <a:r>
              <a:rPr lang="en-US" dirty="0" smtClean="0"/>
              <a:t>Points</a:t>
            </a:r>
            <a:r>
              <a:rPr lang="en-US" dirty="0" smtClean="0"/>
              <a:t>: how is a program compiled,</a:t>
            </a:r>
            <a:r>
              <a:rPr lang="en-US" baseline="0" dirty="0" smtClean="0"/>
              <a:t> loaded into memory and executed!</a:t>
            </a:r>
            <a:endParaRPr lang="en-US" dirty="0" smtClean="0"/>
          </a:p>
          <a:p>
            <a:r>
              <a:rPr lang="en-US" dirty="0" smtClean="0"/>
              <a:t>C program at left, compiled into Machine code.</a:t>
            </a:r>
            <a:r>
              <a:rPr lang="en-US" baseline="0" dirty="0" smtClean="0"/>
              <a:t> Assembly is a human readable form of machine code</a:t>
            </a:r>
            <a:r>
              <a:rPr lang="en-US" baseline="0" dirty="0" smtClean="0"/>
              <a:t>.</a:t>
            </a:r>
          </a:p>
          <a:p>
            <a:r>
              <a:rPr lang="en-US" baseline="0" dirty="0" smtClean="0"/>
              <a:t>Note</a:t>
            </a:r>
            <a:r>
              <a:rPr lang="en-US" baseline="0" dirty="0" smtClean="0"/>
              <a:t>: </a:t>
            </a:r>
            <a:r>
              <a:rPr lang="en-US" baseline="0" dirty="0" err="1" smtClean="0"/>
              <a:t>mov</a:t>
            </a:r>
            <a:r>
              <a:rPr lang="en-US" baseline="0" dirty="0" smtClean="0"/>
              <a:t> </a:t>
            </a:r>
            <a:r>
              <a:rPr lang="en-US" baseline="0" dirty="0" err="1" smtClean="0"/>
              <a:t>reg</a:t>
            </a:r>
            <a:r>
              <a:rPr lang="en-US" baseline="0" dirty="0" smtClean="0"/>
              <a:t> </a:t>
            </a:r>
            <a:r>
              <a:rPr lang="en-US" baseline="0" dirty="0" err="1" smtClean="0"/>
              <a:t>dword</a:t>
            </a:r>
            <a:r>
              <a:rPr lang="en-US" baseline="0" dirty="0" smtClean="0"/>
              <a:t> </a:t>
            </a:r>
            <a:r>
              <a:rPr lang="en-US" baseline="0" dirty="0" err="1" smtClean="0"/>
              <a:t>addr</a:t>
            </a:r>
            <a:r>
              <a:rPr lang="en-US" baseline="0" dirty="0" smtClean="0"/>
              <a:t> and move </a:t>
            </a:r>
            <a:r>
              <a:rPr lang="en-US" baseline="0" dirty="0" err="1" smtClean="0"/>
              <a:t>addr</a:t>
            </a:r>
            <a:r>
              <a:rPr lang="en-US" baseline="0" dirty="0" smtClean="0"/>
              <a:t> </a:t>
            </a:r>
            <a:r>
              <a:rPr lang="en-US" baseline="0" dirty="0" err="1" smtClean="0"/>
              <a:t>reg</a:t>
            </a:r>
            <a:r>
              <a:rPr lang="en-US" baseline="0" dirty="0" smtClean="0"/>
              <a:t>; “</a:t>
            </a:r>
            <a:r>
              <a:rPr lang="en-US" baseline="0" dirty="0" err="1" smtClean="0"/>
              <a:t>eax</a:t>
            </a:r>
            <a:r>
              <a:rPr lang="en-US" baseline="0" dirty="0" smtClean="0"/>
              <a:t>” is a register; “</a:t>
            </a:r>
            <a:r>
              <a:rPr lang="en-US" baseline="0" dirty="0" err="1" smtClean="0"/>
              <a:t>ptr</a:t>
            </a:r>
            <a:r>
              <a:rPr lang="en-US" baseline="0" dirty="0" smtClean="0"/>
              <a:t> [</a:t>
            </a:r>
            <a:r>
              <a:rPr lang="en-US" baseline="0" dirty="0" err="1" smtClean="0"/>
              <a:t>var</a:t>
            </a:r>
            <a:r>
              <a:rPr lang="en-US" baseline="0" dirty="0" smtClean="0"/>
              <a:t>]” is </a:t>
            </a:r>
            <a:r>
              <a:rPr lang="en-US" baseline="0" dirty="0" err="1" smtClean="0"/>
              <a:t>addr</a:t>
            </a:r>
            <a:r>
              <a:rPr lang="en-US" baseline="0" dirty="0" smtClean="0"/>
              <a:t> of </a:t>
            </a:r>
            <a:r>
              <a:rPr lang="en-US" baseline="0" dirty="0" err="1" smtClean="0"/>
              <a:t>var</a:t>
            </a:r>
            <a:r>
              <a:rPr lang="en-US" baseline="0" dirty="0" smtClean="0"/>
              <a:t>; “</a:t>
            </a:r>
            <a:r>
              <a:rPr lang="en-US" baseline="0" dirty="0" err="1" smtClean="0"/>
              <a:t>dword</a:t>
            </a:r>
            <a:r>
              <a:rPr lang="en-US" baseline="0" dirty="0" smtClean="0"/>
              <a:t>” == 32bits value.</a:t>
            </a:r>
          </a:p>
          <a:p>
            <a:r>
              <a:rPr lang="en-US" baseline="0" dirty="0" smtClean="0"/>
              <a:t>In Intel x86 assembly, EAX is a 32bits registers; other 32bits registers are EBX, ECX and EDX.</a:t>
            </a:r>
          </a:p>
          <a:p>
            <a:r>
              <a:rPr lang="en-US" baseline="0" dirty="0" smtClean="0"/>
              <a:t>Briefly explain “instruction execution cycle” -&gt;</a:t>
            </a:r>
          </a:p>
          <a:p>
            <a:r>
              <a:rPr lang="en-US" baseline="0" dirty="0" smtClean="0"/>
              <a:t>When you run </a:t>
            </a:r>
            <a:r>
              <a:rPr lang="en-US" baseline="0" dirty="0" err="1" smtClean="0"/>
              <a:t>Javascript</a:t>
            </a:r>
            <a:r>
              <a:rPr lang="en-US" baseline="0" dirty="0" smtClean="0"/>
              <a:t>, you didn’t compile it and you never see the machine code?: there’s an java-script interpret inside every browser and this interpreter execute script-code line by line.</a:t>
            </a:r>
            <a:endParaRPr lang="en-US" dirty="0"/>
          </a:p>
        </p:txBody>
      </p:sp>
    </p:spTree>
    <p:extLst>
      <p:ext uri="{BB962C8B-B14F-4D97-AF65-F5344CB8AC3E}">
        <p14:creationId xmlns:p14="http://schemas.microsoft.com/office/powerpoint/2010/main" val="2321722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onfuse_8002_11103"/>
          <p:cNvPicPr>
            <a:picLocks noChangeAspect="1" noChangeArrowheads="1"/>
          </p:cNvPicPr>
          <p:nvPr userDrawn="1"/>
        </p:nvPicPr>
        <p:blipFill>
          <a:blip r:embed="rId2" cstate="print"/>
          <a:srcRect/>
          <a:stretch>
            <a:fillRect/>
          </a:stretch>
        </p:blipFill>
        <p:spPr bwMode="auto">
          <a:xfrm>
            <a:off x="0" y="981075"/>
            <a:ext cx="2828925" cy="5200650"/>
          </a:xfrm>
          <a:prstGeom prst="rect">
            <a:avLst/>
          </a:prstGeom>
          <a:noFill/>
          <a:ln w="9525">
            <a:noFill/>
            <a:miter lim="800000"/>
            <a:headEnd/>
            <a:tailEnd/>
          </a:ln>
        </p:spPr>
      </p:pic>
      <p:sp>
        <p:nvSpPr>
          <p:cNvPr id="3074" name="Rectangle 2"/>
          <p:cNvSpPr>
            <a:spLocks noGrp="1" noChangeArrowheads="1"/>
          </p:cNvSpPr>
          <p:nvPr>
            <p:ph type="ctrTitle"/>
          </p:nvPr>
        </p:nvSpPr>
        <p:spPr>
          <a:xfrm>
            <a:off x="2590800" y="304800"/>
            <a:ext cx="6248400" cy="4495800"/>
          </a:xfrm>
        </p:spPr>
        <p:txBody>
          <a:bodyPr/>
          <a:lstStyle>
            <a:lvl1pPr>
              <a:defRPr sz="4000"/>
            </a:lvl1pPr>
          </a:lstStyle>
          <a:p>
            <a:r>
              <a:rPr lang="en-US" altLang="zh-TW"/>
              <a:t>Click to edit Master title style</a:t>
            </a:r>
          </a:p>
        </p:txBody>
      </p:sp>
      <p:sp>
        <p:nvSpPr>
          <p:cNvPr id="3075" name="Rectangle 3"/>
          <p:cNvSpPr>
            <a:spLocks noGrp="1" noChangeArrowheads="1"/>
          </p:cNvSpPr>
          <p:nvPr>
            <p:ph type="subTitle" idx="1"/>
          </p:nvPr>
        </p:nvSpPr>
        <p:spPr>
          <a:xfrm>
            <a:off x="2590800" y="4953000"/>
            <a:ext cx="6248400" cy="1219200"/>
          </a:xfrm>
        </p:spPr>
        <p:txBody>
          <a:bodyPr/>
          <a:lstStyle>
            <a:lvl1pPr marL="0" indent="0" algn="ctr">
              <a:buFont typeface="Wingdings" pitchFamily="2" charset="2"/>
              <a:buNone/>
              <a:defRPr>
                <a:solidFill>
                  <a:srgbClr val="660099"/>
                </a:solidFill>
                <a:latin typeface="Cambria" pitchFamily="18" charset="0"/>
              </a:defRPr>
            </a:lvl1pPr>
          </a:lstStyle>
          <a:p>
            <a:r>
              <a:rPr lang="en-US" altLang="zh-TW" dirty="0"/>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sz="1400" b="0">
                <a:solidFill>
                  <a:schemeClr val="tx1"/>
                </a:solidFill>
                <a:latin typeface="Times New Roman" pitchFamily="18" charset="0"/>
              </a:defRPr>
            </a:lvl1pPr>
          </a:lstStyle>
          <a:p>
            <a:pPr>
              <a:defRPr/>
            </a:pPr>
            <a:r>
              <a:rPr lang="zh-TW" altLang="en-US"/>
              <a:t>CS1101</a:t>
            </a:r>
            <a:endParaRPr lang="en-US" altLang="zh-TW"/>
          </a:p>
        </p:txBody>
      </p:sp>
      <p:sp>
        <p:nvSpPr>
          <p:cNvPr id="6"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a:xfrm>
            <a:off x="6553200" y="6248400"/>
            <a:ext cx="1905000" cy="457200"/>
          </a:xfrm>
        </p:spPr>
        <p:txBody>
          <a:bodyPr/>
          <a:lstStyle>
            <a:lvl1pPr algn="r">
              <a:defRPr sz="1400" b="0">
                <a:solidFill>
                  <a:schemeClr val="tx1"/>
                </a:solidFill>
                <a:latin typeface="Times New Roman" pitchFamily="18" charset="0"/>
              </a:defRPr>
            </a:lvl1pPr>
          </a:lstStyle>
          <a:p>
            <a:pPr>
              <a:defRPr/>
            </a:pPr>
            <a:fld id="{BC4994F8-9AEB-4DA0-9016-0168A5386E28}" type="slidenum">
              <a:rPr lang="zh-TW" altLang="en-US"/>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atin typeface="Cambria" pitchFamily="18" charset="0"/>
              </a:defRPr>
            </a:lvl1pPr>
          </a:lstStyle>
          <a:p>
            <a:pPr>
              <a:defRPr/>
            </a:pPr>
            <a:r>
              <a:rPr lang="en-US" altLang="zh-TW" smtClean="0"/>
              <a:t>    </a:t>
            </a:r>
            <a:r>
              <a:rPr lang="en-US" altLang="zh-TW" smtClean="0">
                <a:solidFill>
                  <a:srgbClr val="FF0066"/>
                </a:solidFill>
              </a:rPr>
              <a:t>CS1101 - Lec03</a:t>
            </a:r>
            <a:endParaRPr lang="en-US" altLang="zh-TW">
              <a:solidFill>
                <a:schemeClr val="accent2"/>
              </a:solidFill>
            </a:endParaRPr>
          </a:p>
        </p:txBody>
      </p:sp>
      <p:sp>
        <p:nvSpPr>
          <p:cNvPr id="5" name="Rectangle 6"/>
          <p:cNvSpPr>
            <a:spLocks noGrp="1" noChangeArrowheads="1"/>
          </p:cNvSpPr>
          <p:nvPr>
            <p:ph type="sldNum" sz="quarter" idx="11"/>
          </p:nvPr>
        </p:nvSpPr>
        <p:spPr>
          <a:ln/>
        </p:spPr>
        <p:txBody>
          <a:bodyPr/>
          <a:lstStyle>
            <a:lvl1pPr>
              <a:defRPr>
                <a:latin typeface="Cambria" pitchFamily="18" charset="0"/>
              </a:defRPr>
            </a:lvl1pPr>
          </a:lstStyle>
          <a:p>
            <a:pPr>
              <a:defRPr/>
            </a:pPr>
            <a:fld id="{47F68605-489D-4113-8647-FE7D5DDC278D}" type="slidenum">
              <a:rPr lang="zh-TW" altLang="en-US" smtClean="0"/>
              <a:pPr>
                <a:defRPr/>
              </a:pPr>
              <a:t>‹#›</a:t>
            </a:fld>
            <a:r>
              <a:rPr lang="en-US" altLang="zh-TW" smtClean="0"/>
              <a:t> </a:t>
            </a:r>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0350"/>
            <a:ext cx="1943100" cy="5905500"/>
          </a:xfrm>
        </p:spPr>
        <p:txBody>
          <a:bodyPr vert="eaVert"/>
          <a:lstStyle>
            <a:lvl1pPr>
              <a:defRPr>
                <a:latin typeface="Cambria" pitchFamily="18"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60350"/>
            <a:ext cx="5676900" cy="5905500"/>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atin typeface="Cambria" pitchFamily="18" charset="0"/>
              </a:defRPr>
            </a:lvl1pPr>
          </a:lstStyle>
          <a:p>
            <a:pPr>
              <a:defRPr/>
            </a:pPr>
            <a:r>
              <a:rPr lang="en-US" altLang="zh-TW" smtClean="0"/>
              <a:t>    </a:t>
            </a:r>
            <a:r>
              <a:rPr lang="en-US" altLang="zh-TW" smtClean="0">
                <a:solidFill>
                  <a:srgbClr val="FF0066"/>
                </a:solidFill>
              </a:rPr>
              <a:t>CS1101 - Lec03</a:t>
            </a:r>
            <a:endParaRPr lang="en-US" altLang="zh-TW">
              <a:solidFill>
                <a:schemeClr val="accent2"/>
              </a:solidFill>
            </a:endParaRPr>
          </a:p>
        </p:txBody>
      </p:sp>
      <p:sp>
        <p:nvSpPr>
          <p:cNvPr id="5" name="Rectangle 6"/>
          <p:cNvSpPr>
            <a:spLocks noGrp="1" noChangeArrowheads="1"/>
          </p:cNvSpPr>
          <p:nvPr>
            <p:ph type="sldNum" sz="quarter" idx="11"/>
          </p:nvPr>
        </p:nvSpPr>
        <p:spPr>
          <a:ln/>
        </p:spPr>
        <p:txBody>
          <a:bodyPr/>
          <a:lstStyle>
            <a:lvl1pPr>
              <a:defRPr>
                <a:latin typeface="Cambria" pitchFamily="18" charset="0"/>
              </a:defRPr>
            </a:lvl1pPr>
          </a:lstStyle>
          <a:p>
            <a:pPr>
              <a:defRPr/>
            </a:pPr>
            <a:fld id="{883602B3-AE9F-425B-8C61-EBCD13C23D97}" type="slidenum">
              <a:rPr lang="zh-TW" altLang="en-US" smtClean="0"/>
              <a:pPr>
                <a:defRPr/>
              </a:pPr>
              <a:t>‹#›</a:t>
            </a:fld>
            <a:r>
              <a:rPr lang="en-US" altLang="zh-TW" smtClean="0"/>
              <a:t> </a:t>
            </a:r>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829816" y="6248400"/>
            <a:ext cx="2878088" cy="457200"/>
          </a:xfrm>
          <a:prstGeom prst="rect">
            <a:avLst/>
          </a:prstGeom>
          <a:ln/>
        </p:spPr>
        <p:txBody>
          <a:bodyPr/>
          <a:lstStyle>
            <a:lvl1pPr>
              <a:defRPr/>
            </a:lvl1pPr>
          </a:lstStyle>
          <a:p>
            <a:pPr>
              <a:defRPr/>
            </a:pPr>
            <a:r>
              <a:rPr lang="en-US" altLang="zh-TW" dirty="0" smtClean="0"/>
              <a:t>    </a:t>
            </a:r>
            <a:r>
              <a:rPr lang="en-US" altLang="zh-TW" dirty="0" smtClean="0">
                <a:solidFill>
                  <a:srgbClr val="FF0066"/>
                </a:solidFill>
              </a:rPr>
              <a:t>Jean Wang / CS1102 - Lec04</a:t>
            </a:r>
            <a:endParaRPr lang="en-US" altLang="zh-TW" dirty="0">
              <a:solidFill>
                <a:schemeClr val="accent2"/>
              </a:solidFill>
            </a:endParaRPr>
          </a:p>
        </p:txBody>
      </p:sp>
      <p:sp>
        <p:nvSpPr>
          <p:cNvPr id="5" name="Rectangle 6"/>
          <p:cNvSpPr>
            <a:spLocks noGrp="1" noChangeArrowheads="1"/>
          </p:cNvSpPr>
          <p:nvPr>
            <p:ph type="sldNum" sz="quarter" idx="11"/>
          </p:nvPr>
        </p:nvSpPr>
        <p:spPr>
          <a:ln/>
        </p:spPr>
        <p:txBody>
          <a:bodyPr/>
          <a:lstStyle>
            <a:lvl1pPr>
              <a:defRPr>
                <a:latin typeface="Cambria" pitchFamily="18" charset="0"/>
              </a:defRPr>
            </a:lvl1pPr>
          </a:lstStyle>
          <a:p>
            <a:pPr>
              <a:defRPr/>
            </a:pPr>
            <a:fld id="{4BC299D5-BDE8-41C1-BE8E-C9192E6E090C}" type="slidenum">
              <a:rPr lang="zh-TW" altLang="en-US" smtClean="0"/>
              <a:pPr>
                <a:defRPr/>
              </a:pPr>
              <a:t>‹#›</a:t>
            </a:fld>
            <a:r>
              <a:rPr lang="en-US" altLang="zh-TW" dirty="0" smtClean="0"/>
              <a:t> </a:t>
            </a:r>
            <a:endParaRPr lang="en-US" altLang="zh-TW"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mbr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xfrm>
            <a:off x="794792" y="6248400"/>
            <a:ext cx="1905000" cy="457200"/>
          </a:xfrm>
          <a:prstGeom prst="rect">
            <a:avLst/>
          </a:prstGeom>
          <a:ln/>
        </p:spPr>
        <p:txBody>
          <a:bodyPr/>
          <a:lstStyle>
            <a:lvl1pPr>
              <a:defRPr/>
            </a:lvl1pPr>
          </a:lstStyle>
          <a:p>
            <a:pPr>
              <a:defRPr/>
            </a:pPr>
            <a:r>
              <a:rPr lang="en-US" altLang="zh-TW"/>
              <a:t>    </a:t>
            </a:r>
            <a:r>
              <a:rPr lang="en-US" altLang="zh-TW">
                <a:solidFill>
                  <a:srgbClr val="FF0066"/>
                </a:solidFill>
              </a:rPr>
              <a:t>CS1101 - Lec03</a:t>
            </a:r>
            <a:endParaRPr lang="en-US" altLang="zh-TW">
              <a:solidFill>
                <a:schemeClr val="accent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40D530A-0852-450D-9CA9-EAED1319F587}"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4313"/>
            <a:ext cx="3810000" cy="4681537"/>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4313"/>
            <a:ext cx="3810000" cy="4681537"/>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794792" y="6248400"/>
            <a:ext cx="1905000" cy="457200"/>
          </a:xfrm>
          <a:prstGeom prst="rect">
            <a:avLst/>
          </a:prstGeom>
          <a:ln/>
        </p:spPr>
        <p:txBody>
          <a:bodyPr/>
          <a:lstStyle>
            <a:lvl1pPr>
              <a:defRPr/>
            </a:lvl1pPr>
          </a:lstStyle>
          <a:p>
            <a:pPr>
              <a:defRPr/>
            </a:pPr>
            <a:r>
              <a:rPr lang="en-US" altLang="zh-TW" dirty="0"/>
              <a:t>    </a:t>
            </a:r>
            <a:r>
              <a:rPr lang="en-US" altLang="zh-TW" dirty="0">
                <a:solidFill>
                  <a:srgbClr val="FF0066"/>
                </a:solidFill>
              </a:rPr>
              <a:t>CS1101 - Lec03</a:t>
            </a:r>
            <a:endParaRPr lang="en-US" altLang="zh-TW" dirty="0">
              <a:solidFill>
                <a:schemeClr val="accent2"/>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9C59450-2E79-48AB-BAC6-67A48E7DC2D9}"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mbria"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mbria" pitchFamily="18"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atin typeface="Cambria" pitchFamily="18" charset="0"/>
              </a:defRPr>
            </a:lvl1pPr>
          </a:lstStyle>
          <a:p>
            <a:pPr>
              <a:defRPr/>
            </a:pPr>
            <a:r>
              <a:rPr lang="en-US" altLang="zh-TW" smtClean="0"/>
              <a:t>    </a:t>
            </a:r>
            <a:r>
              <a:rPr lang="en-US" altLang="zh-TW" smtClean="0">
                <a:solidFill>
                  <a:srgbClr val="FF0066"/>
                </a:solidFill>
              </a:rPr>
              <a:t>CS1101 - Lec03</a:t>
            </a:r>
            <a:endParaRPr lang="en-US" altLang="zh-TW">
              <a:solidFill>
                <a:schemeClr val="accent2"/>
              </a:solidFill>
            </a:endParaRPr>
          </a:p>
        </p:txBody>
      </p:sp>
      <p:sp>
        <p:nvSpPr>
          <p:cNvPr id="8" name="Rectangle 6"/>
          <p:cNvSpPr>
            <a:spLocks noGrp="1" noChangeArrowheads="1"/>
          </p:cNvSpPr>
          <p:nvPr>
            <p:ph type="sldNum" sz="quarter" idx="11"/>
          </p:nvPr>
        </p:nvSpPr>
        <p:spPr>
          <a:ln/>
        </p:spPr>
        <p:txBody>
          <a:bodyPr/>
          <a:lstStyle>
            <a:lvl1pPr>
              <a:defRPr>
                <a:latin typeface="Cambria" pitchFamily="18" charset="0"/>
              </a:defRPr>
            </a:lvl1pPr>
          </a:lstStyle>
          <a:p>
            <a:pPr>
              <a:defRPr/>
            </a:pPr>
            <a:fld id="{8B0F0A1A-636D-46FE-8126-C2171AD2BBCC}" type="slidenum">
              <a:rPr lang="zh-TW" altLang="en-US" smtClean="0"/>
              <a:pPr>
                <a:defRPr/>
              </a:pPr>
              <a:t>‹#›</a:t>
            </a:fld>
            <a:r>
              <a:rPr lang="en-US" altLang="zh-TW" smtClean="0"/>
              <a:t> </a:t>
            </a:r>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r>
              <a:rPr lang="en-US" altLang="zh-TW"/>
              <a:t>    </a:t>
            </a:r>
            <a:r>
              <a:rPr lang="en-US" altLang="zh-TW">
                <a:solidFill>
                  <a:srgbClr val="FF0066"/>
                </a:solidFill>
              </a:rPr>
              <a:t>CS1101 - Lec03</a:t>
            </a:r>
            <a:endParaRPr lang="en-US" altLang="zh-TW">
              <a:solidFill>
                <a:schemeClr val="accent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9647B5CC-F611-4C32-B4AB-D7A744B02713}"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r>
              <a:rPr lang="en-US" altLang="zh-TW"/>
              <a:t>    </a:t>
            </a:r>
            <a:r>
              <a:rPr lang="en-US" altLang="zh-TW">
                <a:solidFill>
                  <a:srgbClr val="FF0066"/>
                </a:solidFill>
              </a:rPr>
              <a:t>CS1101 - Lec03</a:t>
            </a:r>
            <a:endParaRPr lang="en-US" altLang="zh-TW">
              <a:solidFill>
                <a:schemeClr val="accent2"/>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D3BBF0B-1E9F-4B7A-B2DE-C102756C0A73}" type="slidenum">
              <a:rPr lang="zh-TW" altLang="en-US"/>
              <a:pPr>
                <a:defRPr/>
              </a:pPr>
              <a:t>‹#›</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Cambria" pitchFamily="18" charset="0"/>
              </a:defRPr>
            </a:lvl1pPr>
            <a:lvl2pPr>
              <a:defRPr sz="2800">
                <a:latin typeface="Cambria" pitchFamily="18" charset="0"/>
              </a:defRPr>
            </a:lvl2pPr>
            <a:lvl3pPr>
              <a:defRPr sz="2400">
                <a:latin typeface="Cambria" pitchFamily="18" charset="0"/>
              </a:defRPr>
            </a:lvl3pPr>
            <a:lvl4pPr>
              <a:defRPr sz="2000">
                <a:latin typeface="Cambria" pitchFamily="18" charset="0"/>
              </a:defRPr>
            </a:lvl4pPr>
            <a:lvl5pPr>
              <a:defRPr sz="2000">
                <a:latin typeface="Cambria"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atin typeface="Cambria" pitchFamily="18" charset="0"/>
              </a:defRPr>
            </a:lvl1pPr>
          </a:lstStyle>
          <a:p>
            <a:pPr>
              <a:defRPr/>
            </a:pPr>
            <a:r>
              <a:rPr lang="en-US" altLang="zh-TW" smtClean="0"/>
              <a:t>    </a:t>
            </a:r>
            <a:r>
              <a:rPr lang="en-US" altLang="zh-TW" smtClean="0">
                <a:solidFill>
                  <a:srgbClr val="FF0066"/>
                </a:solidFill>
              </a:rPr>
              <a:t>CS1101 - Lec03</a:t>
            </a:r>
            <a:endParaRPr lang="en-US" altLang="zh-TW">
              <a:solidFill>
                <a:schemeClr val="accent2"/>
              </a:solidFill>
            </a:endParaRPr>
          </a:p>
        </p:txBody>
      </p:sp>
      <p:sp>
        <p:nvSpPr>
          <p:cNvPr id="6" name="Rectangle 6"/>
          <p:cNvSpPr>
            <a:spLocks noGrp="1" noChangeArrowheads="1"/>
          </p:cNvSpPr>
          <p:nvPr>
            <p:ph type="sldNum" sz="quarter" idx="11"/>
          </p:nvPr>
        </p:nvSpPr>
        <p:spPr>
          <a:ln/>
        </p:spPr>
        <p:txBody>
          <a:bodyPr/>
          <a:lstStyle>
            <a:lvl1pPr>
              <a:defRPr>
                <a:latin typeface="Cambria" pitchFamily="18" charset="0"/>
              </a:defRPr>
            </a:lvl1pPr>
          </a:lstStyle>
          <a:p>
            <a:pPr>
              <a:defRPr/>
            </a:pPr>
            <a:fld id="{E37835AD-5B0C-4AA8-93AB-10CDE2FED0AD}" type="slidenum">
              <a:rPr lang="zh-TW" altLang="en-US" smtClean="0"/>
              <a:pPr>
                <a:defRPr/>
              </a:pPr>
              <a:t>‹#›</a:t>
            </a:fld>
            <a:r>
              <a:rPr lang="en-US" altLang="zh-TW" smtClean="0"/>
              <a:t> </a:t>
            </a:r>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mbria"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mbria"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mbr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atin typeface="Cambria" pitchFamily="18" charset="0"/>
              </a:defRPr>
            </a:lvl1pPr>
          </a:lstStyle>
          <a:p>
            <a:pPr>
              <a:defRPr/>
            </a:pPr>
            <a:r>
              <a:rPr lang="en-US" altLang="zh-TW" smtClean="0"/>
              <a:t>    </a:t>
            </a:r>
            <a:r>
              <a:rPr lang="en-US" altLang="zh-TW" smtClean="0">
                <a:solidFill>
                  <a:srgbClr val="FF0066"/>
                </a:solidFill>
              </a:rPr>
              <a:t>CS1101 - Lec03</a:t>
            </a:r>
            <a:endParaRPr lang="en-US" altLang="zh-TW">
              <a:solidFill>
                <a:schemeClr val="accent2"/>
              </a:solidFill>
            </a:endParaRPr>
          </a:p>
        </p:txBody>
      </p:sp>
      <p:sp>
        <p:nvSpPr>
          <p:cNvPr id="6" name="Rectangle 6"/>
          <p:cNvSpPr>
            <a:spLocks noGrp="1" noChangeArrowheads="1"/>
          </p:cNvSpPr>
          <p:nvPr>
            <p:ph type="sldNum" sz="quarter" idx="11"/>
          </p:nvPr>
        </p:nvSpPr>
        <p:spPr>
          <a:ln/>
        </p:spPr>
        <p:txBody>
          <a:bodyPr/>
          <a:lstStyle>
            <a:lvl1pPr>
              <a:defRPr>
                <a:latin typeface="Cambria" pitchFamily="18" charset="0"/>
              </a:defRPr>
            </a:lvl1pPr>
          </a:lstStyle>
          <a:p>
            <a:pPr>
              <a:defRPr/>
            </a:pPr>
            <a:fld id="{FDCAB5BB-F312-41BB-818D-3B3242B21A21}" type="slidenum">
              <a:rPr lang="zh-TW" altLang="en-US" smtClean="0"/>
              <a:pPr>
                <a:defRPr/>
              </a:pPr>
              <a:t>‹#›</a:t>
            </a:fld>
            <a:r>
              <a:rPr lang="en-US" altLang="zh-TW" smtClean="0"/>
              <a:t> </a:t>
            </a:r>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603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7" name="Rectangle 3"/>
          <p:cNvSpPr>
            <a:spLocks noGrp="1" noChangeArrowheads="1"/>
          </p:cNvSpPr>
          <p:nvPr>
            <p:ph type="body" idx="1"/>
          </p:nvPr>
        </p:nvSpPr>
        <p:spPr bwMode="auto">
          <a:xfrm>
            <a:off x="685800" y="1484313"/>
            <a:ext cx="7772400" cy="4681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altLang="zh-TW" sz="2400" b="0" i="0" u="none" strike="noStrike" kern="0" cap="none" spc="0" normalizeH="0" baseline="0" noProof="0" dirty="0" smtClean="0">
                <a:ln>
                  <a:noFill/>
                </a:ln>
                <a:solidFill>
                  <a:srgbClr val="000066"/>
                </a:solidFill>
                <a:effectLst/>
                <a:uLnTx/>
                <a:uFillTx/>
                <a:latin typeface="Cambria" pitchFamily="18" charset="0"/>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8"/>
              <a:tabLst/>
              <a:defRPr/>
            </a:pPr>
            <a:r>
              <a:rPr kumimoji="0" lang="en-US" altLang="zh-TW" sz="2000" b="0" i="0" u="none" strike="noStrike" kern="0" cap="none" spc="0" normalizeH="0" baseline="0" noProof="0" dirty="0" smtClean="0">
                <a:ln>
                  <a:noFill/>
                </a:ln>
                <a:solidFill>
                  <a:srgbClr val="000066"/>
                </a:solidFill>
                <a:effectLst/>
                <a:uLnTx/>
                <a:uFillTx/>
                <a:latin typeface="Cambria" pitchFamily="18" charset="0"/>
              </a:rPr>
              <a:t>Second level</a:t>
            </a:r>
          </a:p>
          <a:p>
            <a:pPr marL="1143000" marR="0" lvl="2" indent="-228600" algn="l" defTabSz="914400" rtl="0" eaLnBrk="0" fontAlgn="base" latinLnBrk="0" hangingPunct="0">
              <a:lnSpc>
                <a:spcPct val="100000"/>
              </a:lnSpc>
              <a:spcBef>
                <a:spcPct val="20000"/>
              </a:spcBef>
              <a:spcAft>
                <a:spcPct val="0"/>
              </a:spcAft>
              <a:buClrTx/>
              <a:buSzTx/>
              <a:buFont typeface="Wingdings" pitchFamily="2" charset="2"/>
              <a:buChar char="7"/>
              <a:tabLst/>
              <a:defRPr/>
            </a:pPr>
            <a:r>
              <a:rPr kumimoji="0" lang="en-US" altLang="zh-TW" sz="1800" b="0" i="0" u="none" strike="noStrike" kern="0" cap="none" spc="0" normalizeH="0" baseline="0" noProof="0" dirty="0" smtClean="0">
                <a:ln>
                  <a:noFill/>
                </a:ln>
                <a:solidFill>
                  <a:srgbClr val="000066"/>
                </a:solidFill>
                <a:effectLst/>
                <a:uLnTx/>
                <a:uFillTx/>
                <a:latin typeface="Cambria" pitchFamily="18" charset="0"/>
              </a:rPr>
              <a:t>Third level</a:t>
            </a:r>
          </a:p>
          <a:p>
            <a:pPr marL="1600200" marR="0" lvl="3" indent="-228600" algn="l" defTabSz="914400" rtl="0" eaLnBrk="0" fontAlgn="base" latinLnBrk="0" hangingPunct="0">
              <a:lnSpc>
                <a:spcPct val="100000"/>
              </a:lnSpc>
              <a:spcBef>
                <a:spcPct val="20000"/>
              </a:spcBef>
              <a:spcAft>
                <a:spcPct val="0"/>
              </a:spcAft>
              <a:buClrTx/>
              <a:buSzTx/>
              <a:buFont typeface="Wingdings" pitchFamily="2" charset="2"/>
              <a:buChar char="þ"/>
              <a:tabLst/>
              <a:defRPr/>
            </a:pPr>
            <a:r>
              <a:rPr kumimoji="0" lang="en-US" altLang="zh-TW" sz="1600" b="0" i="0" u="none" strike="noStrike" kern="0" cap="none" spc="0" normalizeH="0" baseline="0" noProof="0" dirty="0" smtClean="0">
                <a:ln>
                  <a:noFill/>
                </a:ln>
                <a:solidFill>
                  <a:srgbClr val="000066"/>
                </a:solidFill>
                <a:effectLst/>
                <a:uLnTx/>
                <a:uFillTx/>
                <a:latin typeface="Cambria" pitchFamily="18" charset="0"/>
              </a:rPr>
              <a:t>Fourth level</a:t>
            </a:r>
          </a:p>
          <a:p>
            <a:pPr marL="2057400" marR="0" lvl="4" indent="-2286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altLang="zh-TW" sz="1400" b="0" i="0" u="none" strike="noStrike" kern="0" cap="none" spc="0" normalizeH="0" baseline="0" noProof="0" dirty="0" smtClean="0">
                <a:ln>
                  <a:noFill/>
                </a:ln>
                <a:solidFill>
                  <a:srgbClr val="000066"/>
                </a:solidFill>
                <a:effectLst/>
                <a:uLnTx/>
                <a:uFillTx/>
                <a:latin typeface="Cambria" pitchFamily="18" charset="0"/>
              </a:rPr>
              <a:t>Fifth level</a:t>
            </a:r>
            <a:endParaRPr lang="en-US" altLang="zh-TW" dirty="0" smtClean="0"/>
          </a:p>
        </p:txBody>
      </p:sp>
      <p:pic>
        <p:nvPicPr>
          <p:cNvPr id="1029" name="Picture 12" descr="computer_love_27770"/>
          <p:cNvPicPr>
            <a:picLocks noChangeAspect="1" noChangeArrowheads="1"/>
          </p:cNvPicPr>
          <p:nvPr/>
        </p:nvPicPr>
        <p:blipFill>
          <a:blip r:embed="rId13" cstate="print">
            <a:lum bright="70000" contrast="-70000"/>
          </a:blip>
          <a:srcRect/>
          <a:stretch>
            <a:fillRect/>
          </a:stretch>
        </p:blipFill>
        <p:spPr bwMode="auto">
          <a:xfrm>
            <a:off x="6040438" y="3760788"/>
            <a:ext cx="3571875" cy="3097212"/>
          </a:xfrm>
          <a:prstGeom prst="rect">
            <a:avLst/>
          </a:prstGeom>
          <a:noFill/>
          <a:ln w="9525">
            <a:noFill/>
            <a:miter lim="800000"/>
            <a:headEnd/>
            <a:tailEnd/>
          </a:ln>
        </p:spPr>
      </p:pic>
      <p:pic>
        <p:nvPicPr>
          <p:cNvPr id="1030" name="Picture 13" descr="ulogo_l"/>
          <p:cNvPicPr>
            <a:picLocks noChangeAspect="1" noChangeArrowheads="1"/>
          </p:cNvPicPr>
          <p:nvPr/>
        </p:nvPicPr>
        <p:blipFill>
          <a:blip r:embed="rId14" cstate="print"/>
          <a:srcRect/>
          <a:stretch>
            <a:fillRect/>
          </a:stretch>
        </p:blipFill>
        <p:spPr bwMode="auto">
          <a:xfrm>
            <a:off x="684213" y="6237288"/>
            <a:ext cx="288925" cy="280987"/>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7204075"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rgbClr val="FF0066"/>
                </a:solidFill>
                <a:latin typeface="Cambria" pitchFamily="18" charset="0"/>
                <a:ea typeface="新細明體" charset="-120"/>
              </a:defRPr>
            </a:lvl1pPr>
          </a:lstStyle>
          <a:p>
            <a:pPr>
              <a:defRPr/>
            </a:pPr>
            <a:fld id="{737B55EA-59F7-46E9-B93C-A413D6A6893E}" type="slidenum">
              <a:rPr lang="zh-TW" altLang="en-US" smtClean="0"/>
              <a:pPr>
                <a:defRPr/>
              </a:pPr>
              <a:t>‹#›</a:t>
            </a:fld>
            <a:r>
              <a:rPr lang="en-US" altLang="zh-TW" dirty="0" smtClean="0"/>
              <a:t> </a:t>
            </a:r>
            <a:endParaRPr lang="en-US" altLang="zh-TW" dirty="0"/>
          </a:p>
        </p:txBody>
      </p:sp>
      <p:sp>
        <p:nvSpPr>
          <p:cNvPr id="8" name="Rectangle 4"/>
          <p:cNvSpPr>
            <a:spLocks noGrp="1" noChangeArrowheads="1"/>
          </p:cNvSpPr>
          <p:nvPr>
            <p:ph type="dt" sz="half" idx="2"/>
          </p:nvPr>
        </p:nvSpPr>
        <p:spPr bwMode="auto">
          <a:xfrm>
            <a:off x="829816" y="6248400"/>
            <a:ext cx="28060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660099"/>
                </a:solidFill>
                <a:latin typeface="Cambria" pitchFamily="18" charset="0"/>
                <a:ea typeface="新細明體" charset="-120"/>
              </a:defRPr>
            </a:lvl1pPr>
          </a:lstStyle>
          <a:p>
            <a:pPr>
              <a:defRPr/>
            </a:pPr>
            <a:r>
              <a:rPr lang="en-US" altLang="zh-TW" dirty="0" smtClean="0"/>
              <a:t>    </a:t>
            </a:r>
            <a:r>
              <a:rPr lang="en-US" altLang="zh-TW" dirty="0" smtClean="0">
                <a:solidFill>
                  <a:srgbClr val="FF0066"/>
                </a:solidFill>
              </a:rPr>
              <a:t>Jean Wang /CS1101 – Lec04</a:t>
            </a:r>
            <a:endParaRPr lang="en-US" altLang="zh-TW"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p:txStyles>
    <p:titleStyle>
      <a:lvl1pPr algn="ctr" rtl="0" eaLnBrk="0" fontAlgn="base" hangingPunct="0">
        <a:spcBef>
          <a:spcPct val="0"/>
        </a:spcBef>
        <a:spcAft>
          <a:spcPct val="0"/>
        </a:spcAft>
        <a:defRPr sz="3600" b="1">
          <a:solidFill>
            <a:srgbClr val="FF0066"/>
          </a:solidFill>
          <a:latin typeface="Cambria" pitchFamily="18" charset="0"/>
          <a:ea typeface="+mj-ea"/>
          <a:cs typeface="+mj-cs"/>
        </a:defRPr>
      </a:lvl1pPr>
      <a:lvl2pPr algn="ctr" rtl="0" eaLnBrk="0" fontAlgn="base" hangingPunct="0">
        <a:spcBef>
          <a:spcPct val="0"/>
        </a:spcBef>
        <a:spcAft>
          <a:spcPct val="0"/>
        </a:spcAft>
        <a:defRPr sz="3600">
          <a:solidFill>
            <a:srgbClr val="FF0066"/>
          </a:solidFill>
          <a:latin typeface="Comic Sans MS" pitchFamily="66" charset="0"/>
        </a:defRPr>
      </a:lvl2pPr>
      <a:lvl3pPr algn="ctr" rtl="0" eaLnBrk="0" fontAlgn="base" hangingPunct="0">
        <a:spcBef>
          <a:spcPct val="0"/>
        </a:spcBef>
        <a:spcAft>
          <a:spcPct val="0"/>
        </a:spcAft>
        <a:defRPr sz="3600">
          <a:solidFill>
            <a:srgbClr val="FF0066"/>
          </a:solidFill>
          <a:latin typeface="Comic Sans MS" pitchFamily="66" charset="0"/>
        </a:defRPr>
      </a:lvl3pPr>
      <a:lvl4pPr algn="ctr" rtl="0" eaLnBrk="0" fontAlgn="base" hangingPunct="0">
        <a:spcBef>
          <a:spcPct val="0"/>
        </a:spcBef>
        <a:spcAft>
          <a:spcPct val="0"/>
        </a:spcAft>
        <a:defRPr sz="3600">
          <a:solidFill>
            <a:srgbClr val="FF0066"/>
          </a:solidFill>
          <a:latin typeface="Comic Sans MS" pitchFamily="66" charset="0"/>
        </a:defRPr>
      </a:lvl4pPr>
      <a:lvl5pPr algn="ctr" rtl="0" eaLnBrk="0" fontAlgn="base" hangingPunct="0">
        <a:spcBef>
          <a:spcPct val="0"/>
        </a:spcBef>
        <a:spcAft>
          <a:spcPct val="0"/>
        </a:spcAft>
        <a:defRPr sz="3600">
          <a:solidFill>
            <a:srgbClr val="FF0066"/>
          </a:solidFill>
          <a:latin typeface="Comic Sans MS" pitchFamily="66" charset="0"/>
        </a:defRPr>
      </a:lvl5pPr>
      <a:lvl6pPr marL="457200" algn="ctr" rtl="0" fontAlgn="base">
        <a:spcBef>
          <a:spcPct val="0"/>
        </a:spcBef>
        <a:spcAft>
          <a:spcPct val="0"/>
        </a:spcAft>
        <a:defRPr sz="3600">
          <a:solidFill>
            <a:srgbClr val="FF0066"/>
          </a:solidFill>
          <a:latin typeface="Comic Sans MS" pitchFamily="66" charset="0"/>
        </a:defRPr>
      </a:lvl6pPr>
      <a:lvl7pPr marL="914400" algn="ctr" rtl="0" fontAlgn="base">
        <a:spcBef>
          <a:spcPct val="0"/>
        </a:spcBef>
        <a:spcAft>
          <a:spcPct val="0"/>
        </a:spcAft>
        <a:defRPr sz="3600">
          <a:solidFill>
            <a:srgbClr val="FF0066"/>
          </a:solidFill>
          <a:latin typeface="Comic Sans MS" pitchFamily="66" charset="0"/>
        </a:defRPr>
      </a:lvl7pPr>
      <a:lvl8pPr marL="1371600" algn="ctr" rtl="0" fontAlgn="base">
        <a:spcBef>
          <a:spcPct val="0"/>
        </a:spcBef>
        <a:spcAft>
          <a:spcPct val="0"/>
        </a:spcAft>
        <a:defRPr sz="3600">
          <a:solidFill>
            <a:srgbClr val="FF0066"/>
          </a:solidFill>
          <a:latin typeface="Comic Sans MS" pitchFamily="66" charset="0"/>
        </a:defRPr>
      </a:lvl8pPr>
      <a:lvl9pPr marL="1828800" algn="ctr" rtl="0" fontAlgn="base">
        <a:spcBef>
          <a:spcPct val="0"/>
        </a:spcBef>
        <a:spcAft>
          <a:spcPct val="0"/>
        </a:spcAft>
        <a:defRPr sz="3600">
          <a:solidFill>
            <a:srgbClr val="FF0066"/>
          </a:solidFill>
          <a:latin typeface="Comic Sans MS" pitchFamily="66" charset="0"/>
        </a:defRPr>
      </a:lvl9pPr>
    </p:titleStyle>
    <p:body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4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Tx/>
        <a:buSzTx/>
        <a:buFont typeface="Wingdings" pitchFamily="2" charset="2"/>
        <a:buChar char="8"/>
        <a:tabLst/>
        <a:defRPr sz="200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Tx/>
        <a:buFont typeface="Wingdings" pitchFamily="2" charset="2"/>
        <a:buChar char="7"/>
        <a:tabLst/>
        <a:defRPr>
          <a:solidFill>
            <a:schemeClr val="tx1"/>
          </a:solidFill>
          <a:latin typeface="+mn-lt"/>
        </a:defRPr>
      </a:lvl3pPr>
      <a:lvl4pPr marL="1600200" marR="0" indent="-228600" algn="l" defTabSz="914400" rtl="0" eaLnBrk="0" fontAlgn="base" latinLnBrk="0" hangingPunct="0">
        <a:lnSpc>
          <a:spcPct val="100000"/>
        </a:lnSpc>
        <a:spcBef>
          <a:spcPct val="20000"/>
        </a:spcBef>
        <a:spcAft>
          <a:spcPct val="0"/>
        </a:spcAft>
        <a:buClrTx/>
        <a:buSzTx/>
        <a:buFont typeface="Wingdings" pitchFamily="2" charset="2"/>
        <a:buChar char="þ"/>
        <a:tabLst/>
        <a:defRPr sz="1600">
          <a:solidFill>
            <a:schemeClr val="tx1"/>
          </a:solidFill>
          <a:latin typeface="+mn-lt"/>
        </a:defRPr>
      </a:lvl4pPr>
      <a:lvl5pPr marL="2057400" marR="0" indent="-228600" algn="l" defTabSz="914400" rtl="0" eaLnBrk="0" fontAlgn="base" latinLnBrk="0" hangingPunct="0">
        <a:lnSpc>
          <a:spcPct val="100000"/>
        </a:lnSpc>
        <a:spcBef>
          <a:spcPct val="20000"/>
        </a:spcBef>
        <a:spcAft>
          <a:spcPct val="0"/>
        </a:spcAft>
        <a:buClrTx/>
        <a:buSzTx/>
        <a:buFont typeface="Wingdings" pitchFamily="2" charset="2"/>
        <a:buChar char="Ø"/>
        <a:tabLst/>
        <a:defRPr sz="1400">
          <a:solidFill>
            <a:schemeClr val="tx1"/>
          </a:solidFill>
          <a:latin typeface="+mn-lt"/>
        </a:defRPr>
      </a:lvl5pPr>
      <a:lvl6pPr marL="2514600" indent="-228600" algn="l" rtl="0" fontAlgn="base">
        <a:spcBef>
          <a:spcPct val="20000"/>
        </a:spcBef>
        <a:spcAft>
          <a:spcPct val="0"/>
        </a:spcAft>
        <a:buFont typeface="Wingdings" pitchFamily="2" charset="2"/>
        <a:buChar char="ü"/>
        <a:defRPr sz="1400">
          <a:solidFill>
            <a:schemeClr val="tx1"/>
          </a:solidFill>
          <a:latin typeface="+mn-lt"/>
        </a:defRPr>
      </a:lvl6pPr>
      <a:lvl7pPr marL="2971800" indent="-228600" algn="l" rtl="0" fontAlgn="base">
        <a:spcBef>
          <a:spcPct val="20000"/>
        </a:spcBef>
        <a:spcAft>
          <a:spcPct val="0"/>
        </a:spcAft>
        <a:buFont typeface="Wingdings" pitchFamily="2" charset="2"/>
        <a:buChar char="ü"/>
        <a:defRPr sz="1400">
          <a:solidFill>
            <a:schemeClr val="tx1"/>
          </a:solidFill>
          <a:latin typeface="+mn-lt"/>
        </a:defRPr>
      </a:lvl7pPr>
      <a:lvl8pPr marL="3429000" indent="-228600" algn="l" rtl="0" fontAlgn="base">
        <a:spcBef>
          <a:spcPct val="20000"/>
        </a:spcBef>
        <a:spcAft>
          <a:spcPct val="0"/>
        </a:spcAft>
        <a:buFont typeface="Wingdings" pitchFamily="2" charset="2"/>
        <a:buChar char="ü"/>
        <a:defRPr sz="1400">
          <a:solidFill>
            <a:schemeClr val="tx1"/>
          </a:solidFill>
          <a:latin typeface="+mn-lt"/>
        </a:defRPr>
      </a:lvl8pPr>
      <a:lvl9pPr marL="3886200" indent="-228600" algn="l" rtl="0" fontAlgn="base">
        <a:spcBef>
          <a:spcPct val="20000"/>
        </a:spcBef>
        <a:spcAft>
          <a:spcPct val="0"/>
        </a:spcAft>
        <a:buFont typeface="Wingdings" pitchFamily="2" charset="2"/>
        <a:buChar char="ü"/>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ourses.cs.vt.edu/~csonline/MachineArchitecture/Lessons/CPU/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ront_side_b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storagereview.com/guide2000/ref/hdd/index.html" TargetMode="External"/><Relationship Id="rId3" Type="http://schemas.openxmlformats.org/officeDocument/2006/relationships/hyperlink" Target="http://www.youtube.com/watch?v=QQQ30QoF_-8" TargetMode="External"/><Relationship Id="rId7" Type="http://schemas.openxmlformats.org/officeDocument/2006/relationships/hyperlink" Target="http://www.pcguide.com/ref/mbsys/bios/bootSequence-c.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en.wikipedia.org/wiki/Million_instructions_per_second" TargetMode="External"/><Relationship Id="rId5" Type="http://schemas.openxmlformats.org/officeDocument/2006/relationships/hyperlink" Target="http://homepage.cs.uri.edu/faculty/wolfe/book/Readings/Reading04.htm" TargetMode="External"/><Relationship Id="rId4" Type="http://schemas.openxmlformats.org/officeDocument/2006/relationships/hyperlink" Target="http://www.onlinecomputertips.com/tutorials/new_computer.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computer.howstuffworks.com/hard-disk.ht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steves-digicams.com/flash_memory.html" TargetMode="External"/><Relationship Id="rId5" Type="http://schemas.openxmlformats.org/officeDocument/2006/relationships/hyperlink" Target="http://www.videohelp.com/dvd" TargetMode="External"/><Relationship Id="rId4" Type="http://schemas.openxmlformats.org/officeDocument/2006/relationships/hyperlink" Target="http://computer.howstuffworks.com/cd.ht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SNz6VVpWI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90800" y="304800"/>
            <a:ext cx="6248400" cy="3700463"/>
          </a:xfrm>
        </p:spPr>
        <p:txBody>
          <a:bodyPr/>
          <a:lstStyle/>
          <a:p>
            <a:pPr eaLnBrk="1" hangingPunct="1"/>
            <a:r>
              <a:rPr lang="en-US" altLang="zh-TW" dirty="0" smtClean="0">
                <a:ea typeface="新細明體" charset="-120"/>
              </a:rPr>
              <a:t>CS1102 </a:t>
            </a:r>
            <a:r>
              <a:rPr lang="en-US" altLang="zh-TW" dirty="0" smtClean="0">
                <a:ea typeface="新細明體" charset="-120"/>
              </a:rPr>
              <a:t>Lec04 </a:t>
            </a:r>
            <a:r>
              <a:rPr lang="en-US" altLang="zh-TW" dirty="0" smtClean="0">
                <a:ea typeface="新細明體" charset="-120"/>
              </a:rPr>
              <a:t/>
            </a:r>
            <a:br>
              <a:rPr lang="en-US" altLang="zh-TW" dirty="0" smtClean="0">
                <a:ea typeface="新細明體" charset="-120"/>
              </a:rPr>
            </a:br>
            <a:r>
              <a:rPr lang="en-US" altLang="zh-TW" dirty="0" smtClean="0">
                <a:ea typeface="新細明體" charset="-120"/>
              </a:rPr>
              <a:t>Hardware </a:t>
            </a:r>
            <a:br>
              <a:rPr lang="en-US" altLang="zh-TW" dirty="0" smtClean="0">
                <a:ea typeface="新細明體" charset="-120"/>
              </a:rPr>
            </a:br>
            <a:r>
              <a:rPr lang="en-US" altLang="zh-TW" dirty="0" smtClean="0">
                <a:latin typeface="Times New Roman" pitchFamily="18" charset="0"/>
                <a:ea typeface="新細明體" charset="-120"/>
              </a:rPr>
              <a:t>–</a:t>
            </a:r>
            <a:r>
              <a:rPr lang="en-US" altLang="zh-TW" dirty="0" smtClean="0">
                <a:ea typeface="新細明體" charset="-120"/>
              </a:rPr>
              <a:t> Inside the Box</a:t>
            </a:r>
          </a:p>
        </p:txBody>
      </p:sp>
      <p:sp>
        <p:nvSpPr>
          <p:cNvPr id="3075" name="Rectangle 3"/>
          <p:cNvSpPr>
            <a:spLocks noGrp="1" noChangeArrowheads="1"/>
          </p:cNvSpPr>
          <p:nvPr>
            <p:ph type="subTitle" idx="1"/>
          </p:nvPr>
        </p:nvSpPr>
        <p:spPr>
          <a:xfrm>
            <a:off x="2411413" y="4292600"/>
            <a:ext cx="6248400" cy="1724025"/>
          </a:xfrm>
        </p:spPr>
        <p:txBody>
          <a:bodyPr/>
          <a:lstStyle/>
          <a:p>
            <a:pPr algn="r" eaLnBrk="1" hangingPunct="1">
              <a:spcBef>
                <a:spcPct val="10000"/>
              </a:spcBef>
            </a:pPr>
            <a:endParaRPr lang="en-US" altLang="zh-TW" sz="2000" dirty="0" smtClean="0">
              <a:ea typeface="新細明體" charset="-120"/>
            </a:endParaRPr>
          </a:p>
          <a:p>
            <a:pPr algn="r" eaLnBrk="1" hangingPunct="1">
              <a:spcBef>
                <a:spcPct val="10000"/>
              </a:spcBef>
            </a:pPr>
            <a:r>
              <a:rPr lang="en-US" altLang="zh-TW" sz="2000" b="1" dirty="0" smtClean="0">
                <a:ea typeface="新細明體" charset="-120"/>
              </a:rPr>
              <a:t>Computer </a:t>
            </a:r>
            <a:r>
              <a:rPr lang="en-US" altLang="zh-TW" sz="2000" b="1" dirty="0" smtClean="0">
                <a:ea typeface="新細明體" charset="-120"/>
              </a:rPr>
              <a:t>Science Department</a:t>
            </a:r>
          </a:p>
          <a:p>
            <a:pPr algn="r" eaLnBrk="1" hangingPunct="1">
              <a:spcBef>
                <a:spcPct val="10000"/>
              </a:spcBef>
            </a:pPr>
            <a:r>
              <a:rPr lang="en-US" altLang="zh-TW" sz="2000" b="1" dirty="0" smtClean="0">
                <a:ea typeface="新細明體" charset="-120"/>
              </a:rPr>
              <a:t>City University of Hong Kong</a:t>
            </a:r>
          </a:p>
        </p:txBody>
      </p:sp>
      <p:pic>
        <p:nvPicPr>
          <p:cNvPr id="3076" name="Picture 4" descr="ulogo_l"/>
          <p:cNvPicPr>
            <a:picLocks noChangeAspect="1" noChangeArrowheads="1"/>
          </p:cNvPicPr>
          <p:nvPr/>
        </p:nvPicPr>
        <p:blipFill>
          <a:blip r:embed="rId3" cstate="print"/>
          <a:srcRect/>
          <a:stretch>
            <a:fillRect/>
          </a:stretch>
        </p:blipFill>
        <p:spPr bwMode="auto">
          <a:xfrm>
            <a:off x="3849624" y="4727448"/>
            <a:ext cx="937375" cy="914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Machine Cycle</a:t>
            </a:r>
          </a:p>
        </p:txBody>
      </p:sp>
      <p:sp>
        <p:nvSpPr>
          <p:cNvPr id="12291" name="Content Placeholder 2"/>
          <p:cNvSpPr>
            <a:spLocks noGrp="1"/>
          </p:cNvSpPr>
          <p:nvPr>
            <p:ph idx="1"/>
          </p:nvPr>
        </p:nvSpPr>
        <p:spPr>
          <a:xfrm>
            <a:off x="642938" y="1357313"/>
            <a:ext cx="7772400" cy="4681537"/>
          </a:xfrm>
        </p:spPr>
        <p:txBody>
          <a:bodyPr/>
          <a:lstStyle/>
          <a:p>
            <a:r>
              <a:rPr lang="en-US" smtClean="0"/>
              <a:t>For every instruction, a processor repeats a set of four basic operations, which comprise a</a:t>
            </a:r>
            <a:r>
              <a:rPr lang="en-US" altLang="zh-TW" smtClean="0">
                <a:ea typeface="新細明體" charset="-120"/>
              </a:rPr>
              <a:t> </a:t>
            </a:r>
            <a:r>
              <a:rPr lang="en-US" altLang="zh-TW" i="1" smtClean="0">
                <a:solidFill>
                  <a:schemeClr val="accent2"/>
                </a:solidFill>
                <a:ea typeface="新細明體" charset="-120"/>
              </a:rPr>
              <a:t>machine cycle</a:t>
            </a:r>
            <a:endParaRPr lang="en-US" altLang="zh-TW" smtClean="0">
              <a:ea typeface="新細明體" charset="-120"/>
            </a:endParaRPr>
          </a:p>
        </p:txBody>
      </p:sp>
      <p:sp>
        <p:nvSpPr>
          <p:cNvPr id="5" name="Slide Number Placeholder 4"/>
          <p:cNvSpPr>
            <a:spLocks noGrp="1"/>
          </p:cNvSpPr>
          <p:nvPr>
            <p:ph type="sldNum" sz="quarter" idx="11"/>
          </p:nvPr>
        </p:nvSpPr>
        <p:spPr/>
        <p:txBody>
          <a:bodyPr/>
          <a:lstStyle/>
          <a:p>
            <a:pPr>
              <a:defRPr/>
            </a:pPr>
            <a:fld id="{D89CA540-A876-420D-B373-1ED861DC8E85}" type="slidenum">
              <a:rPr lang="zh-TW" altLang="en-US" smtClean="0"/>
              <a:pPr>
                <a:defRPr/>
              </a:pPr>
              <a:t>10</a:t>
            </a:fld>
            <a:r>
              <a:rPr lang="en-US" altLang="zh-TW" smtClean="0"/>
              <a:t> </a:t>
            </a:r>
            <a:endParaRPr lang="en-US" altLang="zh-TW"/>
          </a:p>
        </p:txBody>
      </p:sp>
      <p:pic>
        <p:nvPicPr>
          <p:cNvPr id="6" name="Picture 5" descr="Fig4-05.gif"/>
          <p:cNvPicPr>
            <a:picLocks noChangeAspect="1"/>
          </p:cNvPicPr>
          <p:nvPr/>
        </p:nvPicPr>
        <p:blipFill>
          <a:blip r:embed="rId3" cstate="print"/>
          <a:srcRect/>
          <a:stretch>
            <a:fillRect/>
          </a:stretch>
        </p:blipFill>
        <p:spPr bwMode="auto">
          <a:xfrm>
            <a:off x="4264769" y="2510906"/>
            <a:ext cx="5040226" cy="3672407"/>
          </a:xfrm>
          <a:prstGeom prst="rect">
            <a:avLst/>
          </a:prstGeom>
          <a:noFill/>
          <a:ln w="9525">
            <a:noFill/>
            <a:miter lim="800000"/>
            <a:headEnd/>
            <a:tailEnd/>
          </a:ln>
        </p:spPr>
      </p:pic>
      <p:sp>
        <p:nvSpPr>
          <p:cNvPr id="7" name="TextBox 6"/>
          <p:cNvSpPr txBox="1"/>
          <p:nvPr/>
        </p:nvSpPr>
        <p:spPr>
          <a:xfrm>
            <a:off x="357189" y="2276872"/>
            <a:ext cx="4214812" cy="3908762"/>
          </a:xfrm>
          <a:prstGeom prst="rect">
            <a:avLst/>
          </a:prstGeom>
          <a:noFill/>
        </p:spPr>
        <p:txBody>
          <a:bodyPr wrap="square">
            <a:spAutoFit/>
          </a:bodyPr>
          <a:lstStyle/>
          <a:p>
            <a:pPr marL="457200" indent="-457200">
              <a:buFontTx/>
              <a:buAutoNum type="arabicPeriod"/>
              <a:defRPr/>
            </a:pPr>
            <a:r>
              <a:rPr lang="en-US" altLang="zh-TW" sz="2000" u="sng" dirty="0">
                <a:latin typeface="Cambria" pitchFamily="18" charset="0"/>
                <a:ea typeface="新細明體" charset="-120"/>
              </a:rPr>
              <a:t>Fetch</a:t>
            </a:r>
            <a:r>
              <a:rPr lang="en-US" altLang="zh-TW" sz="2000" dirty="0">
                <a:latin typeface="Cambria" pitchFamily="18" charset="0"/>
                <a:ea typeface="新細明體" charset="-120"/>
              </a:rPr>
              <a:t> program instructions stored in the main memory</a:t>
            </a:r>
          </a:p>
          <a:p>
            <a:pPr marL="457200" indent="-457200">
              <a:buFontTx/>
              <a:buAutoNum type="arabicPeriod"/>
              <a:defRPr/>
            </a:pPr>
            <a:r>
              <a:rPr lang="en-US" altLang="zh-TW" sz="2000" u="sng" dirty="0">
                <a:solidFill>
                  <a:srgbClr val="000066"/>
                </a:solidFill>
                <a:latin typeface="Cambria" pitchFamily="18" charset="0"/>
                <a:ea typeface="新細明體" charset="-120"/>
              </a:rPr>
              <a:t>Decode</a:t>
            </a:r>
            <a:r>
              <a:rPr lang="en-US" altLang="zh-TW" sz="2000" dirty="0">
                <a:solidFill>
                  <a:srgbClr val="000066"/>
                </a:solidFill>
                <a:latin typeface="Cambria" pitchFamily="18" charset="0"/>
                <a:ea typeface="新細明體" charset="-120"/>
              </a:rPr>
              <a:t> what the instruction  means and </a:t>
            </a:r>
            <a:r>
              <a:rPr lang="en-US" altLang="zh-TW" sz="2000" dirty="0" smtClean="0">
                <a:solidFill>
                  <a:srgbClr val="000066"/>
                </a:solidFill>
                <a:latin typeface="Cambria" pitchFamily="18" charset="0"/>
                <a:ea typeface="新細明體" charset="-120"/>
              </a:rPr>
              <a:t>direct </a:t>
            </a:r>
            <a:r>
              <a:rPr lang="en-US" altLang="zh-TW" sz="2000" dirty="0">
                <a:solidFill>
                  <a:srgbClr val="000066"/>
                </a:solidFill>
                <a:latin typeface="Cambria" pitchFamily="18" charset="0"/>
                <a:ea typeface="新細明體" charset="-120"/>
              </a:rPr>
              <a:t>the necessary data to be moved from the memory</a:t>
            </a:r>
            <a:endParaRPr lang="en-US" altLang="zh-TW" sz="2000" dirty="0">
              <a:latin typeface="Cambria" pitchFamily="18" charset="0"/>
              <a:ea typeface="新細明體" charset="-120"/>
            </a:endParaRPr>
          </a:p>
          <a:p>
            <a:pPr marL="457200" indent="-457200">
              <a:buFontTx/>
              <a:buAutoNum type="arabicPeriod"/>
              <a:defRPr/>
            </a:pPr>
            <a:r>
              <a:rPr lang="en-US" altLang="zh-TW" sz="2000" dirty="0">
                <a:solidFill>
                  <a:srgbClr val="000066"/>
                </a:solidFill>
                <a:latin typeface="Cambria" pitchFamily="18" charset="0"/>
                <a:ea typeface="新細明體" charset="-120"/>
              </a:rPr>
              <a:t>Perform the actual operation (</a:t>
            </a:r>
            <a:r>
              <a:rPr lang="en-US" altLang="zh-TW" sz="2000" u="sng" dirty="0">
                <a:solidFill>
                  <a:srgbClr val="000066"/>
                </a:solidFill>
                <a:latin typeface="Cambria" pitchFamily="18" charset="0"/>
                <a:ea typeface="新細明體" charset="-120"/>
              </a:rPr>
              <a:t>execute</a:t>
            </a:r>
            <a:r>
              <a:rPr lang="en-US" altLang="zh-TW" sz="2000" dirty="0">
                <a:solidFill>
                  <a:srgbClr val="000066"/>
                </a:solidFill>
                <a:latin typeface="Cambria" pitchFamily="18" charset="0"/>
                <a:ea typeface="新細明體" charset="-120"/>
              </a:rPr>
              <a:t>) on the data</a:t>
            </a:r>
          </a:p>
          <a:p>
            <a:pPr marL="457200" indent="-457200">
              <a:buFontTx/>
              <a:buAutoNum type="arabicPeriod"/>
              <a:defRPr/>
            </a:pPr>
            <a:r>
              <a:rPr lang="en-US" altLang="zh-TW" sz="2000" dirty="0">
                <a:latin typeface="Cambria" pitchFamily="18" charset="0"/>
                <a:ea typeface="新細明體" charset="-120"/>
              </a:rPr>
              <a:t>Store the result of the operation back to memory</a:t>
            </a:r>
          </a:p>
          <a:p>
            <a:pPr>
              <a:defRPr/>
            </a:pPr>
            <a:r>
              <a:rPr lang="en-US" sz="1800" dirty="0" smtClean="0">
                <a:latin typeface="Cambria" pitchFamily="18" charset="0"/>
              </a:rPr>
              <a:t>See tutorial:</a:t>
            </a:r>
          </a:p>
          <a:p>
            <a:pPr>
              <a:defRPr/>
            </a:pPr>
            <a:r>
              <a:rPr lang="en-US" sz="1200" dirty="0">
                <a:hlinkClick r:id="rId4"/>
              </a:rPr>
              <a:t>http://courses.cs.vt.edu/~csonline/MachineArchitecture/Lessons/CPU/index.html</a:t>
            </a:r>
            <a:endParaRPr lang="en-US" sz="1200" dirty="0">
              <a:latin typeface="Cambria" pitchFamily="18" charset="0"/>
            </a:endParaRPr>
          </a:p>
        </p:txBody>
      </p:sp>
      <p:sp>
        <p:nvSpPr>
          <p:cNvPr id="9"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Circuits inside CPU - Decoder (I)</a:t>
            </a:r>
            <a:endParaRPr lang="en-US" dirty="0"/>
          </a:p>
        </p:txBody>
      </p:sp>
      <p:sp>
        <p:nvSpPr>
          <p:cNvPr id="3" name="Content Placeholder 2"/>
          <p:cNvSpPr>
            <a:spLocks noGrp="1"/>
          </p:cNvSpPr>
          <p:nvPr>
            <p:ph idx="1"/>
          </p:nvPr>
        </p:nvSpPr>
        <p:spPr/>
        <p:txBody>
          <a:bodyPr/>
          <a:lstStyle/>
          <a:p>
            <a:r>
              <a:rPr lang="en-US" dirty="0" smtClean="0"/>
              <a:t> </a:t>
            </a:r>
            <a:r>
              <a:rPr lang="en-US" b="1" dirty="0" smtClean="0">
                <a:solidFill>
                  <a:srgbClr val="FF0066"/>
                </a:solidFill>
              </a:rPr>
              <a:t>Decoder</a:t>
            </a:r>
            <a:r>
              <a:rPr lang="en-US" dirty="0" smtClean="0">
                <a:solidFill>
                  <a:srgbClr val="FF0066"/>
                </a:solidFill>
              </a:rPr>
              <a:t> </a:t>
            </a:r>
            <a:r>
              <a:rPr lang="en-US" dirty="0" smtClean="0"/>
              <a:t>circuit </a:t>
            </a:r>
          </a:p>
          <a:p>
            <a:pPr lvl="1" indent="-374904"/>
            <a:r>
              <a:rPr lang="en-US" dirty="0" smtClean="0"/>
              <a:t>A </a:t>
            </a:r>
            <a:r>
              <a:rPr lang="en-US" dirty="0"/>
              <a:t>circuit that has </a:t>
            </a:r>
            <a:r>
              <a:rPr lang="en-US" b="1" i="1" dirty="0" smtClean="0"/>
              <a:t>N</a:t>
            </a:r>
            <a:r>
              <a:rPr lang="en-US" b="1" dirty="0" smtClean="0"/>
              <a:t> input lines (A)</a:t>
            </a:r>
            <a:r>
              <a:rPr lang="en-US" dirty="0" smtClean="0"/>
              <a:t> numbered </a:t>
            </a:r>
            <a:r>
              <a:rPr lang="en-US" i="1" dirty="0" smtClean="0"/>
              <a:t>0, 1, 2, …, N-1</a:t>
            </a:r>
            <a:r>
              <a:rPr lang="en-US" dirty="0" smtClean="0"/>
              <a:t> and </a:t>
            </a:r>
            <a:r>
              <a:rPr lang="en-US" b="1" i="1" dirty="0" smtClean="0"/>
              <a:t>2</a:t>
            </a:r>
            <a:r>
              <a:rPr lang="en-US" b="1" i="1" baseline="30000" dirty="0" smtClean="0"/>
              <a:t>N</a:t>
            </a:r>
            <a:r>
              <a:rPr lang="en-US" b="1" dirty="0" smtClean="0"/>
              <a:t> output lines (D)</a:t>
            </a:r>
            <a:r>
              <a:rPr lang="en-US" dirty="0" smtClean="0"/>
              <a:t> numbered </a:t>
            </a:r>
            <a:r>
              <a:rPr lang="en-US" i="1" dirty="0" smtClean="0"/>
              <a:t>0, 1, 2, …, </a:t>
            </a:r>
            <a:r>
              <a:rPr lang="en-US" i="1" dirty="0"/>
              <a:t>2</a:t>
            </a:r>
            <a:r>
              <a:rPr lang="en-US" i="1" baseline="30000" dirty="0"/>
              <a:t>N</a:t>
            </a:r>
            <a:r>
              <a:rPr lang="en-US" i="1" dirty="0"/>
              <a:t> </a:t>
            </a:r>
            <a:r>
              <a:rPr lang="en-US" i="1" dirty="0" smtClean="0"/>
              <a:t>-1  </a:t>
            </a:r>
            <a:r>
              <a:rPr lang="en-US" dirty="0" smtClean="0"/>
              <a:t> </a:t>
            </a:r>
          </a:p>
          <a:p>
            <a:pPr lvl="1" indent="-374904"/>
            <a:r>
              <a:rPr lang="en-US" dirty="0" smtClean="0"/>
              <a:t>Its job is to determine the value represented on its </a:t>
            </a:r>
            <a:r>
              <a:rPr lang="en-US" i="1" dirty="0" smtClean="0"/>
              <a:t>N</a:t>
            </a:r>
            <a:r>
              <a:rPr lang="en-US" dirty="0" smtClean="0"/>
              <a:t> input lines and then </a:t>
            </a:r>
            <a:r>
              <a:rPr lang="en-US" u="sng" dirty="0" smtClean="0"/>
              <a:t>send a signal (i.e., a value 1) on the single output</a:t>
            </a:r>
            <a:r>
              <a:rPr lang="en-US" dirty="0" smtClean="0"/>
              <a:t> line that has the identification number</a:t>
            </a:r>
          </a:p>
          <a:p>
            <a:pPr lvl="1" indent="-374904"/>
            <a:r>
              <a:rPr lang="en-US" dirty="0" smtClean="0"/>
              <a:t>E.g., </a:t>
            </a:r>
          </a:p>
          <a:p>
            <a:pPr lvl="1" indent="-374904"/>
            <a:endParaRPr lang="en-US" dirty="0" smtClean="0"/>
          </a:p>
          <a:p>
            <a:pPr lvl="1" indent="-374904"/>
            <a:endParaRPr lang="en-US" dirty="0" smtClean="0"/>
          </a:p>
          <a:p>
            <a:pPr lvl="1" indent="-374904"/>
            <a:endParaRPr lang="en-US" dirty="0"/>
          </a:p>
          <a:p>
            <a:pPr marL="457200" lvl="1" indent="0">
              <a:buNone/>
            </a:pPr>
            <a:r>
              <a:rPr lang="en-US" dirty="0" smtClean="0"/>
              <a:t> </a:t>
            </a:r>
            <a:endParaRPr lang="en-US" dirty="0"/>
          </a:p>
          <a:p>
            <a:pPr lvl="1"/>
            <a:endParaRPr lang="en-US" dirty="0"/>
          </a:p>
        </p:txBody>
      </p:sp>
      <p:sp>
        <p:nvSpPr>
          <p:cNvPr id="4" name="Date Placeholder 3"/>
          <p:cNvSpPr>
            <a:spLocks noGrp="1"/>
          </p:cNvSpPr>
          <p:nvPr>
            <p:ph type="dt" sz="half" idx="10"/>
          </p:nvPr>
        </p:nvSpPr>
        <p:spPr/>
        <p:txBody>
          <a:bodyPr/>
          <a:lstStyle/>
          <a:p>
            <a:pPr>
              <a:defRPr/>
            </a:pPr>
            <a:r>
              <a:rPr lang="en-US" altLang="zh-TW" smtClean="0"/>
              <a:t>    </a:t>
            </a:r>
            <a:r>
              <a:rPr lang="en-US" altLang="zh-TW" smtClean="0">
                <a:solidFill>
                  <a:srgbClr val="FF0066"/>
                </a:solidFill>
              </a:rPr>
              <a:t>Jean Wang / CS1102 - Lec04</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11</a:t>
            </a:fld>
            <a:r>
              <a:rPr lang="en-US" altLang="zh-TW" smtClean="0"/>
              <a:t> </a:t>
            </a:r>
            <a:endParaRPr lang="en-US" altLang="zh-TW" dirty="0"/>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645024"/>
            <a:ext cx="46767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35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Circuits inside CPU - Decoder (II)</a:t>
            </a:r>
            <a:endParaRPr lang="en-US" dirty="0"/>
          </a:p>
        </p:txBody>
      </p:sp>
      <p:sp>
        <p:nvSpPr>
          <p:cNvPr id="3" name="Content Placeholder 2"/>
          <p:cNvSpPr>
            <a:spLocks noGrp="1"/>
          </p:cNvSpPr>
          <p:nvPr>
            <p:ph idx="1"/>
          </p:nvPr>
        </p:nvSpPr>
        <p:spPr/>
        <p:txBody>
          <a:bodyPr/>
          <a:lstStyle/>
          <a:p>
            <a:r>
              <a:rPr lang="en-US" dirty="0" smtClean="0"/>
              <a:t>An example of using a decoder in CPU control unit</a:t>
            </a:r>
          </a:p>
          <a:p>
            <a:pPr lvl="1" indent="-374904"/>
            <a:r>
              <a:rPr lang="en-US" dirty="0" smtClean="0"/>
              <a:t>Suppose we use 2-digits of one instruction (in binary) to represent the operation</a:t>
            </a:r>
          </a:p>
          <a:p>
            <a:pPr lvl="1" indent="-374904"/>
            <a:r>
              <a:rPr lang="en-US" dirty="0" smtClean="0"/>
              <a:t>A decoder interprets the operation code and sends out a signal on the correct output line</a:t>
            </a:r>
          </a:p>
          <a:p>
            <a:pPr lvl="1" indent="-374904"/>
            <a:r>
              <a:rPr lang="en-US" dirty="0"/>
              <a:t>The output signal is used to select the proper arithmetic circuit and cause it to perform the desired operation</a:t>
            </a:r>
          </a:p>
        </p:txBody>
      </p:sp>
      <p:sp>
        <p:nvSpPr>
          <p:cNvPr id="4" name="Date Placeholder 3"/>
          <p:cNvSpPr>
            <a:spLocks noGrp="1"/>
          </p:cNvSpPr>
          <p:nvPr>
            <p:ph type="dt" sz="half" idx="10"/>
          </p:nvPr>
        </p:nvSpPr>
        <p:spPr/>
        <p:txBody>
          <a:bodyPr/>
          <a:lstStyle/>
          <a:p>
            <a:pPr>
              <a:defRPr/>
            </a:pPr>
            <a:r>
              <a:rPr lang="en-US" altLang="zh-TW" smtClean="0"/>
              <a:t>    </a:t>
            </a:r>
            <a:r>
              <a:rPr lang="en-US" altLang="zh-TW" smtClean="0">
                <a:solidFill>
                  <a:srgbClr val="FF0066"/>
                </a:solidFill>
              </a:rPr>
              <a:t>Jean Wang / CS1102 - Lec04</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12</a:t>
            </a:fld>
            <a:r>
              <a:rPr lang="en-US" altLang="zh-TW" smtClean="0"/>
              <a:t> </a:t>
            </a:r>
            <a:endParaRPr lang="en-US" altLang="zh-TW" dirty="0"/>
          </a:p>
        </p:txBody>
      </p:sp>
      <p:sp>
        <p:nvSpPr>
          <p:cNvPr id="7" name="Rounded Rectangle 6"/>
          <p:cNvSpPr/>
          <p:nvPr/>
        </p:nvSpPr>
        <p:spPr>
          <a:xfrm>
            <a:off x="3275856" y="4293096"/>
            <a:ext cx="2160240" cy="1944216"/>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35896" y="4849705"/>
            <a:ext cx="1584176" cy="830997"/>
          </a:xfrm>
          <a:prstGeom prst="rect">
            <a:avLst/>
          </a:prstGeom>
          <a:noFill/>
        </p:spPr>
        <p:txBody>
          <a:bodyPr wrap="square" rtlCol="0">
            <a:spAutoFit/>
          </a:bodyPr>
          <a:lstStyle/>
          <a:p>
            <a:r>
              <a:rPr lang="en-US" dirty="0" smtClean="0"/>
              <a:t>Decoder Circuit</a:t>
            </a:r>
            <a:endParaRPr lang="en-US" dirty="0"/>
          </a:p>
        </p:txBody>
      </p:sp>
      <p:cxnSp>
        <p:nvCxnSpPr>
          <p:cNvPr id="10" name="Straight Arrow Connector 9"/>
          <p:cNvCxnSpPr/>
          <p:nvPr/>
        </p:nvCxnSpPr>
        <p:spPr>
          <a:xfrm>
            <a:off x="2195736" y="4699077"/>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95736" y="5063138"/>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36096" y="4699077"/>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36096" y="5085184"/>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36096" y="5506489"/>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36096" y="5949280"/>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1720" y="4039715"/>
            <a:ext cx="1224136" cy="338554"/>
          </a:xfrm>
          <a:prstGeom prst="rect">
            <a:avLst/>
          </a:prstGeom>
          <a:noFill/>
        </p:spPr>
        <p:txBody>
          <a:bodyPr wrap="square" rtlCol="0">
            <a:spAutoFit/>
          </a:bodyPr>
          <a:lstStyle/>
          <a:p>
            <a:r>
              <a:rPr lang="en-US" sz="1600" b="1" dirty="0" smtClean="0"/>
              <a:t>Input lines</a:t>
            </a:r>
            <a:endParaRPr lang="en-US" sz="1600" b="1" dirty="0"/>
          </a:p>
        </p:txBody>
      </p:sp>
      <p:sp>
        <p:nvSpPr>
          <p:cNvPr id="17" name="TextBox 16"/>
          <p:cNvSpPr txBox="1"/>
          <p:nvPr/>
        </p:nvSpPr>
        <p:spPr>
          <a:xfrm>
            <a:off x="5496952" y="4039715"/>
            <a:ext cx="1451312" cy="338554"/>
          </a:xfrm>
          <a:prstGeom prst="rect">
            <a:avLst/>
          </a:prstGeom>
          <a:noFill/>
        </p:spPr>
        <p:txBody>
          <a:bodyPr wrap="square" rtlCol="0">
            <a:spAutoFit/>
          </a:bodyPr>
          <a:lstStyle/>
          <a:p>
            <a:r>
              <a:rPr lang="en-US" sz="1600" b="1" dirty="0" smtClean="0"/>
              <a:t>Output lines</a:t>
            </a:r>
            <a:endParaRPr lang="en-US" sz="1600" b="1" dirty="0"/>
          </a:p>
        </p:txBody>
      </p:sp>
      <p:sp>
        <p:nvSpPr>
          <p:cNvPr id="18" name="Right Brace 17"/>
          <p:cNvSpPr/>
          <p:nvPr/>
        </p:nvSpPr>
        <p:spPr>
          <a:xfrm>
            <a:off x="1763688" y="4437112"/>
            <a:ext cx="432048" cy="889358"/>
          </a:xfrm>
          <a:prstGeom prst="rightBrac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375008" y="4401418"/>
            <a:ext cx="1676712" cy="1323439"/>
          </a:xfrm>
          <a:prstGeom prst="rect">
            <a:avLst/>
          </a:prstGeom>
          <a:noFill/>
        </p:spPr>
        <p:txBody>
          <a:bodyPr wrap="square" rtlCol="0">
            <a:spAutoFit/>
          </a:bodyPr>
          <a:lstStyle/>
          <a:p>
            <a:r>
              <a:rPr lang="en-US" sz="1600" b="1" dirty="0" smtClean="0">
                <a:solidFill>
                  <a:schemeClr val="bg2">
                    <a:lumMod val="75000"/>
                  </a:schemeClr>
                </a:solidFill>
              </a:rPr>
              <a:t>Operation code:</a:t>
            </a:r>
          </a:p>
          <a:p>
            <a:r>
              <a:rPr lang="en-US" sz="1600" b="1" dirty="0" smtClean="0">
                <a:solidFill>
                  <a:schemeClr val="bg2">
                    <a:lumMod val="75000"/>
                  </a:schemeClr>
                </a:solidFill>
              </a:rPr>
              <a:t>00</a:t>
            </a:r>
            <a:r>
              <a:rPr lang="en-US" sz="1600" b="1" baseline="-25000" dirty="0">
                <a:solidFill>
                  <a:schemeClr val="bg2">
                    <a:lumMod val="75000"/>
                  </a:schemeClr>
                </a:solidFill>
              </a:rPr>
              <a:t>2</a:t>
            </a:r>
            <a:r>
              <a:rPr lang="en-US" sz="1600" b="1" dirty="0" smtClean="0">
                <a:solidFill>
                  <a:schemeClr val="bg2">
                    <a:lumMod val="75000"/>
                  </a:schemeClr>
                </a:solidFill>
              </a:rPr>
              <a:t> = add</a:t>
            </a:r>
          </a:p>
          <a:p>
            <a:r>
              <a:rPr lang="en-US" sz="1600" b="1" dirty="0" smtClean="0">
                <a:solidFill>
                  <a:schemeClr val="bg2">
                    <a:lumMod val="75000"/>
                  </a:schemeClr>
                </a:solidFill>
              </a:rPr>
              <a:t>01</a:t>
            </a:r>
            <a:r>
              <a:rPr lang="en-US" sz="1600" b="1" baseline="-25000" dirty="0">
                <a:solidFill>
                  <a:schemeClr val="bg2">
                    <a:lumMod val="75000"/>
                  </a:schemeClr>
                </a:solidFill>
              </a:rPr>
              <a:t>2</a:t>
            </a:r>
            <a:r>
              <a:rPr lang="en-US" sz="1600" b="1" dirty="0" smtClean="0">
                <a:solidFill>
                  <a:schemeClr val="bg2">
                    <a:lumMod val="75000"/>
                  </a:schemeClr>
                </a:solidFill>
              </a:rPr>
              <a:t> = subtract</a:t>
            </a:r>
          </a:p>
          <a:p>
            <a:r>
              <a:rPr lang="en-US" sz="1600" b="1" dirty="0" smtClean="0">
                <a:solidFill>
                  <a:schemeClr val="bg2">
                    <a:lumMod val="75000"/>
                  </a:schemeClr>
                </a:solidFill>
              </a:rPr>
              <a:t>10</a:t>
            </a:r>
            <a:r>
              <a:rPr lang="en-US" sz="1600" b="1" baseline="-25000" dirty="0">
                <a:solidFill>
                  <a:schemeClr val="bg2">
                    <a:lumMod val="75000"/>
                  </a:schemeClr>
                </a:solidFill>
              </a:rPr>
              <a:t>2</a:t>
            </a:r>
            <a:r>
              <a:rPr lang="en-US" sz="1600" b="1" dirty="0" smtClean="0">
                <a:solidFill>
                  <a:schemeClr val="bg2">
                    <a:lumMod val="75000"/>
                  </a:schemeClr>
                </a:solidFill>
              </a:rPr>
              <a:t> = multiply</a:t>
            </a:r>
          </a:p>
          <a:p>
            <a:r>
              <a:rPr lang="en-US" sz="1600" b="1" dirty="0" smtClean="0">
                <a:solidFill>
                  <a:schemeClr val="bg2">
                    <a:lumMod val="75000"/>
                  </a:schemeClr>
                </a:solidFill>
              </a:rPr>
              <a:t>11</a:t>
            </a:r>
            <a:r>
              <a:rPr lang="en-US" sz="1600" b="1" baseline="-25000" dirty="0">
                <a:solidFill>
                  <a:schemeClr val="bg2">
                    <a:lumMod val="75000"/>
                  </a:schemeClr>
                </a:solidFill>
              </a:rPr>
              <a:t>2</a:t>
            </a:r>
            <a:r>
              <a:rPr lang="en-US" sz="1600" b="1" dirty="0" smtClean="0">
                <a:solidFill>
                  <a:schemeClr val="bg2">
                    <a:lumMod val="75000"/>
                  </a:schemeClr>
                </a:solidFill>
              </a:rPr>
              <a:t> = divide</a:t>
            </a:r>
            <a:endParaRPr lang="en-US" sz="1600" b="1" dirty="0">
              <a:solidFill>
                <a:schemeClr val="bg2">
                  <a:lumMod val="75000"/>
                </a:schemeClr>
              </a:solidFill>
            </a:endParaRPr>
          </a:p>
        </p:txBody>
      </p:sp>
      <p:sp>
        <p:nvSpPr>
          <p:cNvPr id="21" name="TextBox 20"/>
          <p:cNvSpPr txBox="1"/>
          <p:nvPr/>
        </p:nvSpPr>
        <p:spPr>
          <a:xfrm>
            <a:off x="5652120" y="4755411"/>
            <a:ext cx="864096" cy="338554"/>
          </a:xfrm>
          <a:prstGeom prst="rect">
            <a:avLst/>
          </a:prstGeom>
          <a:noFill/>
        </p:spPr>
        <p:txBody>
          <a:bodyPr wrap="square" rtlCol="0">
            <a:spAutoFit/>
          </a:bodyPr>
          <a:lstStyle/>
          <a:p>
            <a:r>
              <a:rPr lang="en-US" sz="1600" b="1" dirty="0" smtClean="0"/>
              <a:t>01</a:t>
            </a:r>
            <a:r>
              <a:rPr lang="en-US" sz="1600" b="1" baseline="-25000" dirty="0"/>
              <a:t>2</a:t>
            </a:r>
            <a:r>
              <a:rPr lang="en-US" sz="1600" b="1" dirty="0" smtClean="0"/>
              <a:t> (1)</a:t>
            </a:r>
            <a:endParaRPr lang="en-US" sz="1600" b="1" dirty="0"/>
          </a:p>
        </p:txBody>
      </p:sp>
      <p:sp>
        <p:nvSpPr>
          <p:cNvPr id="22" name="TextBox 21"/>
          <p:cNvSpPr txBox="1"/>
          <p:nvPr/>
        </p:nvSpPr>
        <p:spPr>
          <a:xfrm>
            <a:off x="5652120" y="4386590"/>
            <a:ext cx="864096" cy="338554"/>
          </a:xfrm>
          <a:prstGeom prst="rect">
            <a:avLst/>
          </a:prstGeom>
          <a:noFill/>
        </p:spPr>
        <p:txBody>
          <a:bodyPr wrap="square" rtlCol="0">
            <a:spAutoFit/>
          </a:bodyPr>
          <a:lstStyle/>
          <a:p>
            <a:r>
              <a:rPr lang="en-US" sz="1600" b="1" dirty="0" smtClean="0"/>
              <a:t>00</a:t>
            </a:r>
            <a:r>
              <a:rPr lang="en-US" sz="1600" b="1" baseline="-25000" dirty="0" smtClean="0"/>
              <a:t>2</a:t>
            </a:r>
            <a:r>
              <a:rPr lang="en-US" sz="1600" b="1" dirty="0" smtClean="0"/>
              <a:t> (0)</a:t>
            </a:r>
            <a:endParaRPr lang="en-US" sz="1600" b="1" dirty="0"/>
          </a:p>
        </p:txBody>
      </p:sp>
      <p:sp>
        <p:nvSpPr>
          <p:cNvPr id="23" name="TextBox 22"/>
          <p:cNvSpPr txBox="1"/>
          <p:nvPr/>
        </p:nvSpPr>
        <p:spPr>
          <a:xfrm>
            <a:off x="5652120" y="5157192"/>
            <a:ext cx="864096" cy="338554"/>
          </a:xfrm>
          <a:prstGeom prst="rect">
            <a:avLst/>
          </a:prstGeom>
          <a:noFill/>
        </p:spPr>
        <p:txBody>
          <a:bodyPr wrap="square" rtlCol="0">
            <a:spAutoFit/>
          </a:bodyPr>
          <a:lstStyle/>
          <a:p>
            <a:r>
              <a:rPr lang="en-US" sz="1600" b="1" dirty="0" smtClean="0"/>
              <a:t>10</a:t>
            </a:r>
            <a:r>
              <a:rPr lang="en-US" sz="1600" b="1" baseline="-25000" dirty="0"/>
              <a:t>2</a:t>
            </a:r>
            <a:r>
              <a:rPr lang="en-US" sz="1600" b="1" dirty="0" smtClean="0"/>
              <a:t> (2)</a:t>
            </a:r>
            <a:endParaRPr lang="en-US" sz="1600" b="1" dirty="0"/>
          </a:p>
        </p:txBody>
      </p:sp>
      <p:sp>
        <p:nvSpPr>
          <p:cNvPr id="24" name="TextBox 23"/>
          <p:cNvSpPr txBox="1"/>
          <p:nvPr/>
        </p:nvSpPr>
        <p:spPr>
          <a:xfrm>
            <a:off x="5652120" y="5610726"/>
            <a:ext cx="864096" cy="338554"/>
          </a:xfrm>
          <a:prstGeom prst="rect">
            <a:avLst/>
          </a:prstGeom>
          <a:noFill/>
        </p:spPr>
        <p:txBody>
          <a:bodyPr wrap="square" rtlCol="0">
            <a:spAutoFit/>
          </a:bodyPr>
          <a:lstStyle/>
          <a:p>
            <a:r>
              <a:rPr lang="en-US" sz="1600" b="1" dirty="0" smtClean="0"/>
              <a:t>11</a:t>
            </a:r>
            <a:r>
              <a:rPr lang="en-US" sz="1600" b="1" baseline="-25000" dirty="0"/>
              <a:t>2</a:t>
            </a:r>
            <a:r>
              <a:rPr lang="en-US" sz="1600" b="1" dirty="0" smtClean="0"/>
              <a:t> (3)</a:t>
            </a:r>
            <a:endParaRPr lang="en-US" sz="1600" b="1" dirty="0"/>
          </a:p>
        </p:txBody>
      </p:sp>
      <p:sp>
        <p:nvSpPr>
          <p:cNvPr id="25" name="Cloud 24"/>
          <p:cNvSpPr/>
          <p:nvPr/>
        </p:nvSpPr>
        <p:spPr>
          <a:xfrm>
            <a:off x="6588224" y="4437112"/>
            <a:ext cx="1728192" cy="415568"/>
          </a:xfrm>
          <a:prstGeom prst="cloud">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75000"/>
                  </a:schemeClr>
                </a:solidFill>
                <a:latin typeface="Cambria" panose="02040503050406030204" pitchFamily="18" charset="0"/>
              </a:rPr>
              <a:t>Add circuit</a:t>
            </a:r>
            <a:endParaRPr lang="en-US" sz="1400" b="1" dirty="0">
              <a:solidFill>
                <a:schemeClr val="bg2">
                  <a:lumMod val="75000"/>
                </a:schemeClr>
              </a:solidFill>
              <a:latin typeface="Cambria" panose="02040503050406030204" pitchFamily="18" charset="0"/>
            </a:endParaRPr>
          </a:p>
        </p:txBody>
      </p:sp>
      <p:sp>
        <p:nvSpPr>
          <p:cNvPr id="26" name="Cloud 25"/>
          <p:cNvSpPr/>
          <p:nvPr/>
        </p:nvSpPr>
        <p:spPr>
          <a:xfrm>
            <a:off x="6516216" y="4872137"/>
            <a:ext cx="2304256" cy="415568"/>
          </a:xfrm>
          <a:prstGeom prst="cloud">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75000"/>
                  </a:schemeClr>
                </a:solidFill>
                <a:latin typeface="Cambria" panose="02040503050406030204" pitchFamily="18" charset="0"/>
              </a:rPr>
              <a:t>Subtract circuit</a:t>
            </a:r>
            <a:endParaRPr lang="en-US" sz="1400" b="1" dirty="0">
              <a:solidFill>
                <a:schemeClr val="bg2">
                  <a:lumMod val="75000"/>
                </a:schemeClr>
              </a:solidFill>
              <a:latin typeface="Cambria" panose="02040503050406030204" pitchFamily="18" charset="0"/>
            </a:endParaRPr>
          </a:p>
        </p:txBody>
      </p:sp>
      <p:sp>
        <p:nvSpPr>
          <p:cNvPr id="27" name="Cloud 26"/>
          <p:cNvSpPr/>
          <p:nvPr/>
        </p:nvSpPr>
        <p:spPr>
          <a:xfrm>
            <a:off x="6528752" y="5314384"/>
            <a:ext cx="2363728" cy="415568"/>
          </a:xfrm>
          <a:prstGeom prst="cloud">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75000"/>
                  </a:schemeClr>
                </a:solidFill>
                <a:latin typeface="Cambria" panose="02040503050406030204" pitchFamily="18" charset="0"/>
              </a:rPr>
              <a:t>Multiply circuit</a:t>
            </a:r>
            <a:endParaRPr lang="en-US" sz="1400" b="1" dirty="0">
              <a:solidFill>
                <a:schemeClr val="bg2">
                  <a:lumMod val="75000"/>
                </a:schemeClr>
              </a:solidFill>
              <a:latin typeface="Cambria" panose="02040503050406030204" pitchFamily="18" charset="0"/>
            </a:endParaRPr>
          </a:p>
        </p:txBody>
      </p:sp>
      <p:sp>
        <p:nvSpPr>
          <p:cNvPr id="28" name="Cloud 27"/>
          <p:cNvSpPr/>
          <p:nvPr/>
        </p:nvSpPr>
        <p:spPr>
          <a:xfrm>
            <a:off x="6588224" y="5733256"/>
            <a:ext cx="2016224" cy="415568"/>
          </a:xfrm>
          <a:prstGeom prst="cloud">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75000"/>
                  </a:schemeClr>
                </a:solidFill>
                <a:latin typeface="Cambria" panose="02040503050406030204" pitchFamily="18" charset="0"/>
              </a:rPr>
              <a:t>Divide circuit</a:t>
            </a:r>
            <a:endParaRPr lang="en-US" sz="1400" b="1" dirty="0">
              <a:solidFill>
                <a:schemeClr val="bg2">
                  <a:lumMod val="75000"/>
                </a:schemeClr>
              </a:solidFill>
              <a:latin typeface="Cambria" panose="02040503050406030204" pitchFamily="18" charset="0"/>
            </a:endParaRPr>
          </a:p>
        </p:txBody>
      </p:sp>
    </p:spTree>
    <p:extLst>
      <p:ext uri="{BB962C8B-B14F-4D97-AF65-F5344CB8AC3E}">
        <p14:creationId xmlns:p14="http://schemas.microsoft.com/office/powerpoint/2010/main" val="41174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917776"/>
            <a:ext cx="44354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Circuits inside CPU – Multiplexor (I)</a:t>
            </a:r>
            <a:endParaRPr lang="en-US" dirty="0"/>
          </a:p>
        </p:txBody>
      </p:sp>
      <p:sp>
        <p:nvSpPr>
          <p:cNvPr id="3" name="Content Placeholder 2"/>
          <p:cNvSpPr>
            <a:spLocks noGrp="1"/>
          </p:cNvSpPr>
          <p:nvPr>
            <p:ph idx="1"/>
          </p:nvPr>
        </p:nvSpPr>
        <p:spPr>
          <a:xfrm>
            <a:off x="757808" y="1484313"/>
            <a:ext cx="7702624" cy="3312839"/>
          </a:xfrm>
        </p:spPr>
        <p:txBody>
          <a:bodyPr/>
          <a:lstStyle/>
          <a:p>
            <a:pPr lvl="0"/>
            <a:r>
              <a:rPr lang="en-US" b="1" dirty="0" smtClean="0"/>
              <a:t> </a:t>
            </a:r>
            <a:r>
              <a:rPr lang="en-US" b="1" dirty="0" smtClean="0">
                <a:solidFill>
                  <a:srgbClr val="FF0066"/>
                </a:solidFill>
              </a:rPr>
              <a:t>Multiplexor</a:t>
            </a:r>
            <a:r>
              <a:rPr lang="en-US" dirty="0" smtClean="0">
                <a:solidFill>
                  <a:srgbClr val="FF0066"/>
                </a:solidFill>
              </a:rPr>
              <a:t> </a:t>
            </a:r>
            <a:r>
              <a:rPr lang="en-US" dirty="0">
                <a:solidFill>
                  <a:srgbClr val="000066"/>
                </a:solidFill>
              </a:rPr>
              <a:t>circuit </a:t>
            </a:r>
          </a:p>
          <a:p>
            <a:pPr lvl="1" indent="-374904"/>
            <a:r>
              <a:rPr lang="en-US" dirty="0" smtClean="0"/>
              <a:t>A circuit that has </a:t>
            </a:r>
            <a:r>
              <a:rPr lang="en-US" b="1" i="1" dirty="0" smtClean="0"/>
              <a:t>2</a:t>
            </a:r>
            <a:r>
              <a:rPr lang="en-US" b="1" i="1" baseline="30000" dirty="0" smtClean="0"/>
              <a:t>N</a:t>
            </a:r>
            <a:r>
              <a:rPr lang="en-US" b="1" dirty="0" smtClean="0"/>
              <a:t> input lines (D) </a:t>
            </a:r>
            <a:r>
              <a:rPr lang="en-US" dirty="0" smtClean="0"/>
              <a:t>numbered </a:t>
            </a:r>
            <a:r>
              <a:rPr lang="en-US" i="1" dirty="0" smtClean="0"/>
              <a:t>0</a:t>
            </a:r>
            <a:r>
              <a:rPr lang="en-US" i="1" dirty="0"/>
              <a:t>, 1, 2, …, 2</a:t>
            </a:r>
            <a:r>
              <a:rPr lang="en-US" i="1" baseline="30000" dirty="0"/>
              <a:t>N</a:t>
            </a:r>
            <a:r>
              <a:rPr lang="en-US" i="1" dirty="0"/>
              <a:t> -</a:t>
            </a:r>
            <a:r>
              <a:rPr lang="en-US" i="1" dirty="0" smtClean="0"/>
              <a:t>1</a:t>
            </a:r>
            <a:r>
              <a:rPr lang="en-US" dirty="0" smtClean="0"/>
              <a:t>,  </a:t>
            </a:r>
            <a:r>
              <a:rPr lang="en-US" b="1" i="1" dirty="0" smtClean="0"/>
              <a:t>N</a:t>
            </a:r>
            <a:r>
              <a:rPr lang="en-US" b="1" dirty="0" smtClean="0"/>
              <a:t> selector lines (S) </a:t>
            </a:r>
            <a:r>
              <a:rPr lang="en-US" dirty="0" smtClean="0"/>
              <a:t>representing binary values from </a:t>
            </a:r>
            <a:r>
              <a:rPr lang="en-US" i="1" dirty="0" smtClean="0"/>
              <a:t>00...0</a:t>
            </a:r>
            <a:r>
              <a:rPr lang="en-US" i="1" baseline="-25000" dirty="0" smtClean="0"/>
              <a:t>2</a:t>
            </a:r>
            <a:r>
              <a:rPr lang="en-US" dirty="0" smtClean="0"/>
              <a:t> to </a:t>
            </a:r>
            <a:r>
              <a:rPr lang="en-US" i="1" dirty="0" smtClean="0"/>
              <a:t>11…1</a:t>
            </a:r>
            <a:r>
              <a:rPr lang="en-US" i="1" baseline="-25000" dirty="0"/>
              <a:t>2</a:t>
            </a:r>
            <a:r>
              <a:rPr lang="en-US" dirty="0" smtClean="0"/>
              <a:t> and</a:t>
            </a:r>
            <a:r>
              <a:rPr lang="en-US" b="1" dirty="0" smtClean="0"/>
              <a:t> 1 output line (F)</a:t>
            </a:r>
          </a:p>
          <a:p>
            <a:pPr lvl="1" indent="-374904"/>
            <a:r>
              <a:rPr lang="en-US" dirty="0" smtClean="0"/>
              <a:t>Its job is to </a:t>
            </a:r>
            <a:r>
              <a:rPr lang="en-US" u="sng" dirty="0"/>
              <a:t>select exactly one of its </a:t>
            </a:r>
            <a:r>
              <a:rPr lang="en-US" i="1" u="sng" dirty="0"/>
              <a:t>2</a:t>
            </a:r>
            <a:r>
              <a:rPr lang="en-US" i="1" u="sng" baseline="30000" dirty="0"/>
              <a:t>N</a:t>
            </a:r>
            <a:r>
              <a:rPr lang="en-US" u="sng" dirty="0"/>
              <a:t> inputs</a:t>
            </a:r>
            <a:r>
              <a:rPr lang="en-US" dirty="0"/>
              <a:t> according to the </a:t>
            </a:r>
            <a:r>
              <a:rPr lang="en-US" i="1" dirty="0"/>
              <a:t>N</a:t>
            </a:r>
            <a:r>
              <a:rPr lang="en-US" dirty="0"/>
              <a:t> selector </a:t>
            </a:r>
            <a:r>
              <a:rPr lang="en-US" dirty="0" smtClean="0"/>
              <a:t>lines (can be interpreted as </a:t>
            </a:r>
            <a:r>
              <a:rPr lang="en-US" dirty="0"/>
              <a:t>the identification </a:t>
            </a:r>
            <a:r>
              <a:rPr lang="en-US" dirty="0" smtClean="0"/>
              <a:t>number of the input line) </a:t>
            </a:r>
            <a:r>
              <a:rPr lang="en-US" dirty="0"/>
              <a:t>and </a:t>
            </a:r>
            <a:r>
              <a:rPr lang="en-US" u="sng" dirty="0"/>
              <a:t>copy </a:t>
            </a:r>
            <a:r>
              <a:rPr lang="en-US" u="sng" dirty="0" smtClean="0"/>
              <a:t>that input line </a:t>
            </a:r>
            <a:r>
              <a:rPr lang="en-US" u="sng" dirty="0"/>
              <a:t>value onto the </a:t>
            </a:r>
            <a:r>
              <a:rPr lang="en-US" u="sng" dirty="0" smtClean="0"/>
              <a:t>output</a:t>
            </a:r>
          </a:p>
          <a:p>
            <a:pPr lvl="1" indent="-374904"/>
            <a:r>
              <a:rPr lang="en-US" u="sng" dirty="0" smtClean="0"/>
              <a:t>E.g., </a:t>
            </a:r>
          </a:p>
          <a:p>
            <a:pPr marL="457200" lvl="1" indent="0">
              <a:buNone/>
            </a:pPr>
            <a:endParaRPr lang="en-US" dirty="0"/>
          </a:p>
        </p:txBody>
      </p:sp>
      <p:sp>
        <p:nvSpPr>
          <p:cNvPr id="4" name="Date Placeholder 3"/>
          <p:cNvSpPr>
            <a:spLocks noGrp="1"/>
          </p:cNvSpPr>
          <p:nvPr>
            <p:ph type="dt" sz="half" idx="10"/>
          </p:nvPr>
        </p:nvSpPr>
        <p:spPr/>
        <p:txBody>
          <a:bodyPr/>
          <a:lstStyle/>
          <a:p>
            <a:pPr>
              <a:defRPr/>
            </a:pPr>
            <a:r>
              <a:rPr lang="en-US" altLang="zh-TW" smtClean="0"/>
              <a:t>    </a:t>
            </a:r>
            <a:r>
              <a:rPr lang="en-US" altLang="zh-TW" smtClean="0">
                <a:solidFill>
                  <a:srgbClr val="FF0066"/>
                </a:solidFill>
              </a:rPr>
              <a:t>Jean Wang / CS1102 - Lec04</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13</a:t>
            </a:fld>
            <a:r>
              <a:rPr lang="en-US" altLang="zh-TW" smtClean="0"/>
              <a:t> </a:t>
            </a:r>
            <a:endParaRPr lang="en-US" altLang="zh-TW" dirty="0"/>
          </a:p>
        </p:txBody>
      </p:sp>
      <p:sp>
        <p:nvSpPr>
          <p:cNvPr id="7" name="Rectangle 6"/>
          <p:cNvSpPr/>
          <p:nvPr/>
        </p:nvSpPr>
        <p:spPr>
          <a:xfrm>
            <a:off x="3419872" y="4221088"/>
            <a:ext cx="2376264" cy="2448272"/>
          </a:xfrm>
          <a:prstGeom prst="rect">
            <a:avLst/>
          </a:prstGeom>
          <a:noFill/>
          <a:ln w="9525">
            <a:solidFill>
              <a:schemeClr val="tx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Cloud Callout 7"/>
          <p:cNvSpPr/>
          <p:nvPr/>
        </p:nvSpPr>
        <p:spPr>
          <a:xfrm>
            <a:off x="251520" y="4524489"/>
            <a:ext cx="2088232" cy="1568808"/>
          </a:xfrm>
          <a:prstGeom prst="cloudCallout">
            <a:avLst>
              <a:gd name="adj1" fmla="val 84402"/>
              <a:gd name="adj2" fmla="val 52331"/>
            </a:avLst>
          </a:prstGeom>
          <a:solidFill>
            <a:schemeClr val="bg1"/>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705253"/>
            <a:ext cx="449263"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705252"/>
            <a:ext cx="449263"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76151" y="4941168"/>
            <a:ext cx="1836204" cy="1015663"/>
          </a:xfrm>
          <a:prstGeom prst="rect">
            <a:avLst/>
          </a:prstGeom>
          <a:noFill/>
        </p:spPr>
        <p:txBody>
          <a:bodyPr wrap="square" rtlCol="0">
            <a:spAutoFit/>
          </a:bodyPr>
          <a:lstStyle/>
          <a:p>
            <a:r>
              <a:rPr lang="en-US" sz="1200" dirty="0" smtClean="0">
                <a:solidFill>
                  <a:schemeClr val="bg2">
                    <a:lumMod val="50000"/>
                  </a:schemeClr>
                </a:solidFill>
                <a:latin typeface="Cambria" panose="02040503050406030204" pitchFamily="18" charset="0"/>
              </a:rPr>
              <a:t>Those multi-input AND gates and OR gates  can be easily made </a:t>
            </a:r>
            <a:r>
              <a:rPr lang="en-US" sz="1200" dirty="0">
                <a:solidFill>
                  <a:schemeClr val="bg2">
                    <a:lumMod val="50000"/>
                  </a:schemeClr>
                </a:solidFill>
                <a:latin typeface="Cambria" panose="02040503050406030204" pitchFamily="18" charset="0"/>
              </a:rPr>
              <a:t>from the standard two-input gates.</a:t>
            </a:r>
          </a:p>
        </p:txBody>
      </p:sp>
    </p:spTree>
    <p:extLst>
      <p:ext uri="{BB962C8B-B14F-4D97-AF65-F5344CB8AC3E}">
        <p14:creationId xmlns:p14="http://schemas.microsoft.com/office/powerpoint/2010/main" val="62005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350"/>
            <a:ext cx="7918648" cy="1143000"/>
          </a:xfrm>
        </p:spPr>
        <p:txBody>
          <a:bodyPr/>
          <a:lstStyle/>
          <a:p>
            <a:r>
              <a:rPr lang="en-US" dirty="0"/>
              <a:t>Circuits inside CPU – Multiplexor </a:t>
            </a:r>
            <a:r>
              <a:rPr lang="en-US" dirty="0" smtClean="0"/>
              <a:t>(II)</a:t>
            </a:r>
            <a:endParaRPr lang="en-US" dirty="0"/>
          </a:p>
        </p:txBody>
      </p:sp>
      <p:sp>
        <p:nvSpPr>
          <p:cNvPr id="3" name="Content Placeholder 2"/>
          <p:cNvSpPr>
            <a:spLocks noGrp="1"/>
          </p:cNvSpPr>
          <p:nvPr>
            <p:ph idx="1"/>
          </p:nvPr>
        </p:nvSpPr>
        <p:spPr/>
        <p:txBody>
          <a:bodyPr/>
          <a:lstStyle/>
          <a:p>
            <a:r>
              <a:rPr lang="en-US" dirty="0"/>
              <a:t>An example of using a </a:t>
            </a:r>
            <a:r>
              <a:rPr lang="en-US" dirty="0" smtClean="0"/>
              <a:t>multiplexor in </a:t>
            </a:r>
            <a:r>
              <a:rPr lang="en-US" dirty="0"/>
              <a:t>CPU control unit</a:t>
            </a:r>
          </a:p>
          <a:p>
            <a:pPr lvl="1" indent="-374904"/>
            <a:r>
              <a:rPr lang="en-US" dirty="0" smtClean="0"/>
              <a:t>Suppose we have 4 registers in CPU having data values stored inside </a:t>
            </a:r>
            <a:endParaRPr lang="en-US" dirty="0"/>
          </a:p>
          <a:p>
            <a:pPr lvl="1" indent="-374904"/>
            <a:r>
              <a:rPr lang="en-US" dirty="0"/>
              <a:t>A </a:t>
            </a:r>
            <a:r>
              <a:rPr lang="en-US" dirty="0" smtClean="0"/>
              <a:t>multiplexor is used to select the correct register according to the input identification number in the selection lines, and send its content out</a:t>
            </a:r>
            <a:endParaRPr lang="en-US" dirty="0"/>
          </a:p>
        </p:txBody>
      </p:sp>
      <p:sp>
        <p:nvSpPr>
          <p:cNvPr id="4" name="Date Placeholder 3"/>
          <p:cNvSpPr>
            <a:spLocks noGrp="1"/>
          </p:cNvSpPr>
          <p:nvPr>
            <p:ph type="dt" sz="half" idx="10"/>
          </p:nvPr>
        </p:nvSpPr>
        <p:spPr>
          <a:xfrm>
            <a:off x="1117848" y="6237288"/>
            <a:ext cx="2878088" cy="457200"/>
          </a:xfrm>
        </p:spPr>
        <p:txBody>
          <a:bodyPr/>
          <a:lstStyle/>
          <a:p>
            <a:pPr>
              <a:defRPr/>
            </a:pPr>
            <a:r>
              <a:rPr lang="en-US" altLang="zh-TW" dirty="0" smtClean="0"/>
              <a:t>    </a:t>
            </a:r>
            <a:r>
              <a:rPr lang="en-US" altLang="zh-TW" dirty="0" smtClean="0">
                <a:solidFill>
                  <a:srgbClr val="FF0066"/>
                </a:solidFill>
              </a:rPr>
              <a:t>Jean Wang / CS1102 - Lec04</a:t>
            </a:r>
            <a:endParaRPr lang="en-US" altLang="zh-TW" dirty="0">
              <a:solidFill>
                <a:schemeClr val="accent2"/>
              </a:solidFill>
            </a:endParaRPr>
          </a:p>
        </p:txBody>
      </p:sp>
      <p:sp>
        <p:nvSpPr>
          <p:cNvPr id="5" name="Slide Number Placeholder 4"/>
          <p:cNvSpPr>
            <a:spLocks noGrp="1"/>
          </p:cNvSpPr>
          <p:nvPr>
            <p:ph type="sldNum" sz="quarter" idx="11"/>
          </p:nvPr>
        </p:nvSpPr>
        <p:spPr>
          <a:xfrm>
            <a:off x="7204075" y="6237288"/>
            <a:ext cx="1905000" cy="457200"/>
          </a:xfrm>
        </p:spPr>
        <p:txBody>
          <a:bodyPr/>
          <a:lstStyle/>
          <a:p>
            <a:pPr>
              <a:defRPr/>
            </a:pPr>
            <a:fld id="{4BC299D5-BDE8-41C1-BE8E-C9192E6E090C}" type="slidenum">
              <a:rPr lang="zh-TW" altLang="en-US" smtClean="0"/>
              <a:pPr>
                <a:defRPr/>
              </a:pPr>
              <a:t>14</a:t>
            </a:fld>
            <a:r>
              <a:rPr lang="en-US" altLang="zh-TW" dirty="0" smtClean="0"/>
              <a:t> </a:t>
            </a:r>
            <a:endParaRPr lang="en-US" altLang="zh-TW" dirty="0"/>
          </a:p>
        </p:txBody>
      </p:sp>
      <p:sp>
        <p:nvSpPr>
          <p:cNvPr id="6" name="Rounded Rectangle 5"/>
          <p:cNvSpPr/>
          <p:nvPr/>
        </p:nvSpPr>
        <p:spPr>
          <a:xfrm>
            <a:off x="3563888" y="3526269"/>
            <a:ext cx="2160240" cy="1944216"/>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23928" y="4082878"/>
            <a:ext cx="1656184" cy="830997"/>
          </a:xfrm>
          <a:prstGeom prst="rect">
            <a:avLst/>
          </a:prstGeom>
          <a:noFill/>
        </p:spPr>
        <p:txBody>
          <a:bodyPr wrap="square" rtlCol="0">
            <a:spAutoFit/>
          </a:bodyPr>
          <a:lstStyle/>
          <a:p>
            <a:r>
              <a:rPr lang="en-US" dirty="0" smtClean="0"/>
              <a:t>Multiplexor Circuit</a:t>
            </a:r>
            <a:endParaRPr lang="en-US" dirty="0"/>
          </a:p>
        </p:txBody>
      </p:sp>
      <p:cxnSp>
        <p:nvCxnSpPr>
          <p:cNvPr id="8" name="Straight Arrow Connector 7"/>
          <p:cNvCxnSpPr/>
          <p:nvPr/>
        </p:nvCxnSpPr>
        <p:spPr>
          <a:xfrm>
            <a:off x="2483768" y="3932250"/>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83768" y="4296311"/>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24128" y="4318357"/>
            <a:ext cx="1224136" cy="2179"/>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39652" y="5301208"/>
            <a:ext cx="1224136" cy="338554"/>
          </a:xfrm>
          <a:prstGeom prst="rect">
            <a:avLst/>
          </a:prstGeom>
          <a:noFill/>
        </p:spPr>
        <p:txBody>
          <a:bodyPr wrap="square" rtlCol="0">
            <a:spAutoFit/>
          </a:bodyPr>
          <a:lstStyle/>
          <a:p>
            <a:r>
              <a:rPr lang="en-US" sz="1600" b="1" dirty="0" smtClean="0"/>
              <a:t>Registers</a:t>
            </a:r>
            <a:endParaRPr lang="en-US" sz="1600" b="1" dirty="0"/>
          </a:p>
        </p:txBody>
      </p:sp>
      <p:sp>
        <p:nvSpPr>
          <p:cNvPr id="15" name="TextBox 14"/>
          <p:cNvSpPr txBox="1"/>
          <p:nvPr/>
        </p:nvSpPr>
        <p:spPr>
          <a:xfrm>
            <a:off x="5786392" y="3931437"/>
            <a:ext cx="1451312" cy="338554"/>
          </a:xfrm>
          <a:prstGeom prst="rect">
            <a:avLst/>
          </a:prstGeom>
          <a:noFill/>
        </p:spPr>
        <p:txBody>
          <a:bodyPr wrap="square" rtlCol="0">
            <a:spAutoFit/>
          </a:bodyPr>
          <a:lstStyle/>
          <a:p>
            <a:r>
              <a:rPr lang="en-US" sz="1600" b="1" dirty="0" smtClean="0"/>
              <a:t>Output line</a:t>
            </a:r>
            <a:endParaRPr lang="en-US" sz="1600" b="1" dirty="0"/>
          </a:p>
        </p:txBody>
      </p:sp>
      <p:sp>
        <p:nvSpPr>
          <p:cNvPr id="23" name="Cloud 22"/>
          <p:cNvSpPr/>
          <p:nvPr/>
        </p:nvSpPr>
        <p:spPr>
          <a:xfrm>
            <a:off x="6967016" y="3905102"/>
            <a:ext cx="1656184" cy="830868"/>
          </a:xfrm>
          <a:prstGeom prst="cloud">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2">
                    <a:lumMod val="75000"/>
                  </a:schemeClr>
                </a:solidFill>
                <a:latin typeface="Cambria" panose="02040503050406030204" pitchFamily="18" charset="0"/>
              </a:rPr>
              <a:t>ALU </a:t>
            </a:r>
            <a:r>
              <a:rPr lang="en-US" sz="1400" b="1" dirty="0" smtClean="0">
                <a:solidFill>
                  <a:schemeClr val="bg2">
                    <a:lumMod val="75000"/>
                  </a:schemeClr>
                </a:solidFill>
                <a:latin typeface="Cambria" panose="02040503050406030204" pitchFamily="18" charset="0"/>
              </a:rPr>
              <a:t>circuits</a:t>
            </a:r>
            <a:endParaRPr lang="en-US" sz="1400" b="1" dirty="0">
              <a:solidFill>
                <a:schemeClr val="bg2">
                  <a:lumMod val="75000"/>
                </a:schemeClr>
              </a:solidFill>
              <a:latin typeface="Cambria" panose="02040503050406030204" pitchFamily="18" charset="0"/>
            </a:endParaRPr>
          </a:p>
        </p:txBody>
      </p:sp>
      <p:cxnSp>
        <p:nvCxnSpPr>
          <p:cNvPr id="26" name="Straight Arrow Connector 25"/>
          <p:cNvCxnSpPr/>
          <p:nvPr/>
        </p:nvCxnSpPr>
        <p:spPr>
          <a:xfrm>
            <a:off x="2483768" y="4641040"/>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83768" y="4983295"/>
            <a:ext cx="1080120" cy="0"/>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051720" y="3776944"/>
            <a:ext cx="360040" cy="293838"/>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051720" y="4131178"/>
            <a:ext cx="360040" cy="293838"/>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51720" y="4497024"/>
            <a:ext cx="360040" cy="293838"/>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51720" y="4851258"/>
            <a:ext cx="360040" cy="293838"/>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583668" y="3735824"/>
            <a:ext cx="612068" cy="338554"/>
          </a:xfrm>
          <a:prstGeom prst="rect">
            <a:avLst/>
          </a:prstGeom>
          <a:noFill/>
        </p:spPr>
        <p:txBody>
          <a:bodyPr wrap="square" rtlCol="0">
            <a:spAutoFit/>
          </a:bodyPr>
          <a:lstStyle/>
          <a:p>
            <a:r>
              <a:rPr lang="en-US" sz="1600" b="1" dirty="0" smtClean="0"/>
              <a:t>R0</a:t>
            </a:r>
            <a:endParaRPr lang="en-US" sz="1600" b="1" dirty="0"/>
          </a:p>
        </p:txBody>
      </p:sp>
      <p:sp>
        <p:nvSpPr>
          <p:cNvPr id="33" name="TextBox 32"/>
          <p:cNvSpPr txBox="1"/>
          <p:nvPr/>
        </p:nvSpPr>
        <p:spPr>
          <a:xfrm>
            <a:off x="1583668" y="4086462"/>
            <a:ext cx="612068" cy="338554"/>
          </a:xfrm>
          <a:prstGeom prst="rect">
            <a:avLst/>
          </a:prstGeom>
          <a:noFill/>
        </p:spPr>
        <p:txBody>
          <a:bodyPr wrap="square" rtlCol="0">
            <a:spAutoFit/>
          </a:bodyPr>
          <a:lstStyle/>
          <a:p>
            <a:r>
              <a:rPr lang="en-US" sz="1600" b="1" dirty="0" smtClean="0"/>
              <a:t>R1</a:t>
            </a:r>
            <a:endParaRPr lang="en-US" sz="1600" b="1" dirty="0"/>
          </a:p>
        </p:txBody>
      </p:sp>
      <p:sp>
        <p:nvSpPr>
          <p:cNvPr id="34" name="TextBox 33"/>
          <p:cNvSpPr txBox="1"/>
          <p:nvPr/>
        </p:nvSpPr>
        <p:spPr>
          <a:xfrm>
            <a:off x="1583668" y="4452308"/>
            <a:ext cx="612068" cy="338554"/>
          </a:xfrm>
          <a:prstGeom prst="rect">
            <a:avLst/>
          </a:prstGeom>
          <a:noFill/>
        </p:spPr>
        <p:txBody>
          <a:bodyPr wrap="square" rtlCol="0">
            <a:spAutoFit/>
          </a:bodyPr>
          <a:lstStyle/>
          <a:p>
            <a:r>
              <a:rPr lang="en-US" sz="1600" b="1" dirty="0" smtClean="0"/>
              <a:t>R2</a:t>
            </a:r>
            <a:endParaRPr lang="en-US" sz="1600" b="1" dirty="0"/>
          </a:p>
        </p:txBody>
      </p:sp>
      <p:sp>
        <p:nvSpPr>
          <p:cNvPr id="35" name="TextBox 34"/>
          <p:cNvSpPr txBox="1"/>
          <p:nvPr/>
        </p:nvSpPr>
        <p:spPr>
          <a:xfrm>
            <a:off x="1583668" y="4843899"/>
            <a:ext cx="612068" cy="338554"/>
          </a:xfrm>
          <a:prstGeom prst="rect">
            <a:avLst/>
          </a:prstGeom>
          <a:noFill/>
        </p:spPr>
        <p:txBody>
          <a:bodyPr wrap="square" rtlCol="0">
            <a:spAutoFit/>
          </a:bodyPr>
          <a:lstStyle/>
          <a:p>
            <a:r>
              <a:rPr lang="en-US" sz="1600" b="1" dirty="0" smtClean="0"/>
              <a:t>R3</a:t>
            </a:r>
            <a:endParaRPr lang="en-US" sz="1600" b="1" dirty="0"/>
          </a:p>
        </p:txBody>
      </p:sp>
      <p:cxnSp>
        <p:nvCxnSpPr>
          <p:cNvPr id="36" name="Straight Arrow Connector 35"/>
          <p:cNvCxnSpPr/>
          <p:nvPr/>
        </p:nvCxnSpPr>
        <p:spPr>
          <a:xfrm flipV="1">
            <a:off x="4283968" y="5470486"/>
            <a:ext cx="0" cy="466698"/>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860032" y="5470486"/>
            <a:ext cx="0" cy="466698"/>
          </a:xfrm>
          <a:prstGeom prst="straightConnector1">
            <a:avLst/>
          </a:prstGeom>
          <a:ln w="19050">
            <a:solidFill>
              <a:schemeClr val="accent2">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03848" y="5960993"/>
            <a:ext cx="3961524" cy="338554"/>
          </a:xfrm>
          <a:prstGeom prst="rect">
            <a:avLst/>
          </a:prstGeom>
          <a:noFill/>
        </p:spPr>
        <p:txBody>
          <a:bodyPr wrap="square" rtlCol="0">
            <a:spAutoFit/>
          </a:bodyPr>
          <a:lstStyle/>
          <a:p>
            <a:r>
              <a:rPr lang="en-US" sz="1600" b="1" dirty="0" smtClean="0"/>
              <a:t>Selection lines </a:t>
            </a:r>
            <a:r>
              <a:rPr lang="en-US" sz="1600" dirty="0" smtClean="0"/>
              <a:t>(input 00</a:t>
            </a:r>
            <a:r>
              <a:rPr lang="en-US" sz="1600" baseline="-25000" dirty="0" smtClean="0"/>
              <a:t>2</a:t>
            </a:r>
            <a:r>
              <a:rPr lang="en-US" sz="1600" dirty="0" smtClean="0"/>
              <a:t>, 01</a:t>
            </a:r>
            <a:r>
              <a:rPr lang="en-US" sz="1600" baseline="-25000" dirty="0"/>
              <a:t>2</a:t>
            </a:r>
            <a:r>
              <a:rPr lang="en-US" sz="1600" dirty="0" smtClean="0"/>
              <a:t>, 10</a:t>
            </a:r>
            <a:r>
              <a:rPr lang="en-US" sz="1600" baseline="-25000" dirty="0"/>
              <a:t>2</a:t>
            </a:r>
            <a:r>
              <a:rPr lang="en-US" sz="1600" dirty="0" smtClean="0"/>
              <a:t>, or 11</a:t>
            </a:r>
            <a:r>
              <a:rPr lang="en-US" sz="1600" baseline="-25000" dirty="0" smtClean="0"/>
              <a:t>2</a:t>
            </a:r>
            <a:r>
              <a:rPr lang="en-US" sz="1600" dirty="0" smtClean="0"/>
              <a:t>)</a:t>
            </a:r>
            <a:endParaRPr lang="en-US" sz="1600" dirty="0"/>
          </a:p>
        </p:txBody>
      </p:sp>
      <p:sp>
        <p:nvSpPr>
          <p:cNvPr id="42" name="TextBox 41"/>
          <p:cNvSpPr txBox="1"/>
          <p:nvPr/>
        </p:nvSpPr>
        <p:spPr>
          <a:xfrm>
            <a:off x="5769024" y="4397416"/>
            <a:ext cx="1179240" cy="1077218"/>
          </a:xfrm>
          <a:prstGeom prst="rect">
            <a:avLst/>
          </a:prstGeom>
          <a:noFill/>
        </p:spPr>
        <p:txBody>
          <a:bodyPr wrap="square" rtlCol="0">
            <a:spAutoFit/>
          </a:bodyPr>
          <a:lstStyle/>
          <a:p>
            <a:r>
              <a:rPr lang="en-US" sz="1600" dirty="0" smtClean="0"/>
              <a:t>(data value from the selected register)</a:t>
            </a:r>
            <a:endParaRPr lang="en-US" sz="1600" dirty="0"/>
          </a:p>
        </p:txBody>
      </p:sp>
    </p:spTree>
    <p:extLst>
      <p:ext uri="{BB962C8B-B14F-4D97-AF65-F5344CB8AC3E}">
        <p14:creationId xmlns:p14="http://schemas.microsoft.com/office/powerpoint/2010/main" val="57141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zh-TW" smtClean="0">
                <a:ea typeface="新細明體" charset="-120"/>
              </a:rPr>
              <a:t>How to Measure CPU's Quality</a:t>
            </a:r>
          </a:p>
        </p:txBody>
      </p:sp>
      <p:sp>
        <p:nvSpPr>
          <p:cNvPr id="7" name="Content Placeholder 6"/>
          <p:cNvSpPr>
            <a:spLocks noGrp="1"/>
          </p:cNvSpPr>
          <p:nvPr>
            <p:ph idx="1"/>
          </p:nvPr>
        </p:nvSpPr>
        <p:spPr>
          <a:xfrm>
            <a:off x="685800" y="1484313"/>
            <a:ext cx="7772400" cy="4897015"/>
          </a:xfrm>
        </p:spPr>
        <p:txBody>
          <a:bodyPr/>
          <a:lstStyle/>
          <a:p>
            <a:r>
              <a:rPr lang="en-US" altLang="zh-TW" sz="2200" b="1" i="1" dirty="0" smtClean="0">
                <a:solidFill>
                  <a:schemeClr val="tx2"/>
                </a:solidFill>
                <a:ea typeface="新細明體" charset="-120"/>
              </a:rPr>
              <a:t>Clock speed </a:t>
            </a:r>
            <a:r>
              <a:rPr lang="en-US" altLang="zh-TW" sz="2200" dirty="0" smtClean="0">
                <a:ea typeface="新細明體" charset="-120"/>
              </a:rPr>
              <a:t>of the processor</a:t>
            </a:r>
          </a:p>
          <a:p>
            <a:pPr lvl="1"/>
            <a:r>
              <a:rPr lang="en-US" dirty="0" smtClean="0"/>
              <a:t>System clock generates regular electronic pulses for synchronizing the operating pace of components of system unit; i.e., controls timing of all computer operations</a:t>
            </a:r>
          </a:p>
          <a:p>
            <a:pPr lvl="1"/>
            <a:r>
              <a:rPr lang="en-US" dirty="0" smtClean="0"/>
              <a:t>The clock speed is measured in units called Gigahertz (GHz)</a:t>
            </a:r>
          </a:p>
          <a:p>
            <a:pPr lvl="1"/>
            <a:r>
              <a:rPr lang="en-US" dirty="0" smtClean="0"/>
              <a:t>Processor speed can also be measured in millions of instructions per second (</a:t>
            </a:r>
            <a:r>
              <a:rPr lang="en-US" dirty="0" smtClean="0">
                <a:solidFill>
                  <a:schemeClr val="tx1">
                    <a:lumMod val="60000"/>
                    <a:lumOff val="40000"/>
                  </a:schemeClr>
                </a:solidFill>
              </a:rPr>
              <a:t>MIPS</a:t>
            </a:r>
            <a:r>
              <a:rPr lang="en-US" dirty="0" smtClean="0"/>
              <a:t>)</a:t>
            </a:r>
          </a:p>
          <a:p>
            <a:r>
              <a:rPr lang="en-US" sz="2200" b="1" i="1" dirty="0" smtClean="0">
                <a:solidFill>
                  <a:srgbClr val="FF0066"/>
                </a:solidFill>
              </a:rPr>
              <a:t>Word size </a:t>
            </a:r>
            <a:r>
              <a:rPr lang="en-US" sz="2200" dirty="0" smtClean="0"/>
              <a:t>of the processor</a:t>
            </a:r>
          </a:p>
          <a:p>
            <a:pPr lvl="1"/>
            <a:r>
              <a:rPr lang="en-US" dirty="0" smtClean="0"/>
              <a:t>The number of bits a CPU can process at one time</a:t>
            </a:r>
          </a:p>
          <a:p>
            <a:pPr lvl="1"/>
            <a:r>
              <a:rPr lang="en-US" dirty="0" smtClean="0"/>
              <a:t>Today’s PCs typically have 32-bit or 64-bit processors</a:t>
            </a:r>
          </a:p>
          <a:p>
            <a:r>
              <a:rPr lang="en-US" sz="2200" b="1" i="1" dirty="0" smtClean="0">
                <a:solidFill>
                  <a:srgbClr val="FF0066"/>
                </a:solidFill>
              </a:rPr>
              <a:t>Cache</a:t>
            </a:r>
          </a:p>
          <a:p>
            <a:r>
              <a:rPr lang="en-US" sz="2200" dirty="0" smtClean="0"/>
              <a:t>The speed of a computer also depends on the number of processors, architecture </a:t>
            </a:r>
            <a:r>
              <a:rPr lang="en-US" sz="2200" smtClean="0"/>
              <a:t>of processors, </a:t>
            </a:r>
            <a:r>
              <a:rPr lang="en-US" sz="2200" dirty="0" smtClean="0"/>
              <a:t>and …</a:t>
            </a:r>
          </a:p>
          <a:p>
            <a:endParaRPr lang="en-US" dirty="0"/>
          </a:p>
        </p:txBody>
      </p:sp>
      <p:sp>
        <p:nvSpPr>
          <p:cNvPr id="8"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6" name="Slide Number Placeholder 4"/>
          <p:cNvSpPr>
            <a:spLocks noGrp="1"/>
          </p:cNvSpPr>
          <p:nvPr>
            <p:ph type="sldNum" sz="quarter" idx="11"/>
          </p:nvPr>
        </p:nvSpPr>
        <p:spPr/>
        <p:txBody>
          <a:bodyPr/>
          <a:lstStyle/>
          <a:p>
            <a:pPr>
              <a:defRPr/>
            </a:pPr>
            <a:fld id="{BEDA21A0-2E0D-4C2F-9EE2-49AE97AEFB7D}" type="slidenum">
              <a:rPr lang="zh-TW" altLang="en-US"/>
              <a:pPr>
                <a:defRPr/>
              </a:pPr>
              <a:t>15</a:t>
            </a:fld>
            <a:r>
              <a:rPr lang="en-US" altLang="zh-TW" dirty="0"/>
              <a:t> </a:t>
            </a:r>
          </a:p>
        </p:txBody>
      </p:sp>
      <p:sp>
        <p:nvSpPr>
          <p:cNvPr id="13317" name="Text Box 4"/>
          <p:cNvSpPr txBox="1">
            <a:spLocks noChangeArrowheads="1"/>
          </p:cNvSpPr>
          <p:nvPr/>
        </p:nvSpPr>
        <p:spPr bwMode="auto">
          <a:xfrm>
            <a:off x="4787776" y="6525344"/>
            <a:ext cx="4176712" cy="314325"/>
          </a:xfrm>
          <a:prstGeom prst="rect">
            <a:avLst/>
          </a:prstGeom>
          <a:noFill/>
          <a:ln w="9525">
            <a:solidFill>
              <a:schemeClr val="folHlink"/>
            </a:solidFill>
            <a:miter lim="800000"/>
            <a:headEnd/>
            <a:tailEnd/>
          </a:ln>
        </p:spPr>
        <p:txBody>
          <a:bodyPr>
            <a:spAutoFit/>
          </a:bodyPr>
          <a:lstStyle/>
          <a:p>
            <a:pPr>
              <a:spcBef>
                <a:spcPct val="50000"/>
              </a:spcBef>
            </a:pPr>
            <a:r>
              <a:rPr lang="en-US" altLang="zh-TW" sz="1400" dirty="0">
                <a:solidFill>
                  <a:schemeClr val="folHlink"/>
                </a:solidFill>
                <a:latin typeface="Cambria" pitchFamily="18" charset="0"/>
                <a:ea typeface="新細明體" charset="-120"/>
              </a:rPr>
              <a:t>See reference </a:t>
            </a:r>
            <a:r>
              <a:rPr lang="en-US" altLang="zh-TW" sz="1400" dirty="0" smtClean="0">
                <a:solidFill>
                  <a:schemeClr val="folHlink"/>
                </a:solidFill>
                <a:latin typeface="Cambria" pitchFamily="18" charset="0"/>
                <a:ea typeface="新細明體" charset="-120"/>
              </a:rPr>
              <a:t>[4] </a:t>
            </a:r>
            <a:r>
              <a:rPr lang="en-US" altLang="zh-TW" sz="1400" dirty="0">
                <a:solidFill>
                  <a:schemeClr val="folHlink"/>
                </a:solidFill>
                <a:latin typeface="Cambria" pitchFamily="18" charset="0"/>
                <a:ea typeface="新細明體" charset="-120"/>
              </a:rPr>
              <a:t>for "evolution of processors"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Multi-Core Processors</a:t>
            </a:r>
          </a:p>
        </p:txBody>
      </p:sp>
      <p:sp>
        <p:nvSpPr>
          <p:cNvPr id="3" name="Content Placeholder 2"/>
          <p:cNvSpPr>
            <a:spLocks noGrp="1"/>
          </p:cNvSpPr>
          <p:nvPr>
            <p:ph idx="1"/>
          </p:nvPr>
        </p:nvSpPr>
        <p:spPr>
          <a:xfrm>
            <a:off x="685800" y="1484313"/>
            <a:ext cx="7772400" cy="4825007"/>
          </a:xfrm>
        </p:spPr>
        <p:txBody>
          <a:bodyPr/>
          <a:lstStyle/>
          <a:p>
            <a:pPr>
              <a:defRPr/>
            </a:pPr>
            <a:r>
              <a:rPr lang="en-US" dirty="0" smtClean="0"/>
              <a:t>Most processor chip manufacturers now offer </a:t>
            </a:r>
            <a:r>
              <a:rPr lang="en-US" b="1" i="1" dirty="0" smtClean="0">
                <a:solidFill>
                  <a:schemeClr val="tx1">
                    <a:lumMod val="60000"/>
                    <a:lumOff val="40000"/>
                  </a:schemeClr>
                </a:solidFill>
              </a:rPr>
              <a:t>multi-core</a:t>
            </a:r>
            <a:r>
              <a:rPr lang="en-US" dirty="0" smtClean="0"/>
              <a:t> processors</a:t>
            </a:r>
          </a:p>
          <a:p>
            <a:pPr lvl="1">
              <a:defRPr/>
            </a:pPr>
            <a:r>
              <a:rPr lang="en-US" dirty="0" smtClean="0"/>
              <a:t>A </a:t>
            </a:r>
            <a:r>
              <a:rPr lang="en-US" i="1" dirty="0" smtClean="0">
                <a:solidFill>
                  <a:schemeClr val="tx1">
                    <a:lumMod val="60000"/>
                    <a:lumOff val="40000"/>
                  </a:schemeClr>
                </a:solidFill>
              </a:rPr>
              <a:t>core</a:t>
            </a:r>
            <a:r>
              <a:rPr lang="en-US" dirty="0" smtClean="0"/>
              <a:t> contains the circuitry necessary to execute instructions independent of the other(s)</a:t>
            </a:r>
          </a:p>
          <a:p>
            <a:pPr lvl="1">
              <a:defRPr/>
            </a:pPr>
            <a:r>
              <a:rPr lang="en-US" dirty="0" smtClean="0"/>
              <a:t>A multi-core processor is a single chip with two or more separate processor cores</a:t>
            </a:r>
          </a:p>
          <a:p>
            <a:pPr lvl="2">
              <a:defRPr/>
            </a:pPr>
            <a:r>
              <a:rPr lang="en-US" dirty="0" smtClean="0"/>
              <a:t> The most common ones today are </a:t>
            </a:r>
            <a:r>
              <a:rPr lang="en-US" i="1" dirty="0" smtClean="0">
                <a:solidFill>
                  <a:schemeClr val="tx1">
                    <a:lumMod val="60000"/>
                    <a:lumOff val="40000"/>
                  </a:schemeClr>
                </a:solidFill>
              </a:rPr>
              <a:t>dual-core</a:t>
            </a:r>
            <a:r>
              <a:rPr lang="en-US" dirty="0" smtClean="0">
                <a:solidFill>
                  <a:schemeClr val="tx1">
                    <a:lumMod val="60000"/>
                    <a:lumOff val="40000"/>
                  </a:schemeClr>
                </a:solidFill>
              </a:rPr>
              <a:t> </a:t>
            </a:r>
            <a:r>
              <a:rPr lang="en-US" dirty="0" smtClean="0"/>
              <a:t>(2), </a:t>
            </a:r>
            <a:r>
              <a:rPr lang="en-US" i="1" dirty="0" smtClean="0">
                <a:solidFill>
                  <a:schemeClr val="tx1">
                    <a:lumMod val="60000"/>
                    <a:lumOff val="40000"/>
                  </a:schemeClr>
                </a:solidFill>
              </a:rPr>
              <a:t>quad-core</a:t>
            </a:r>
            <a:r>
              <a:rPr lang="en-US" dirty="0" smtClean="0"/>
              <a:t> (4), and </a:t>
            </a:r>
            <a:r>
              <a:rPr lang="en-US" i="1" dirty="0" err="1" smtClean="0">
                <a:solidFill>
                  <a:schemeClr val="tx1">
                    <a:lumMod val="60000"/>
                    <a:lumOff val="40000"/>
                  </a:schemeClr>
                </a:solidFill>
              </a:rPr>
              <a:t>hexa</a:t>
            </a:r>
            <a:r>
              <a:rPr lang="en-US" i="1" dirty="0" smtClean="0">
                <a:solidFill>
                  <a:schemeClr val="tx1">
                    <a:lumMod val="60000"/>
                    <a:lumOff val="40000"/>
                  </a:schemeClr>
                </a:solidFill>
              </a:rPr>
              <a:t>-core</a:t>
            </a:r>
            <a:r>
              <a:rPr lang="en-US" dirty="0" smtClean="0"/>
              <a:t> (6)</a:t>
            </a:r>
          </a:p>
          <a:p>
            <a:pPr lvl="2">
              <a:defRPr/>
            </a:pPr>
            <a:r>
              <a:rPr lang="en-US" dirty="0" smtClean="0"/>
              <a:t> Each core generally runs at a slower clock speed than a single-core processor, but multi-core processors typically increases overall performance</a:t>
            </a:r>
          </a:p>
          <a:p>
            <a:pPr lvl="2">
              <a:defRPr/>
            </a:pPr>
            <a:r>
              <a:rPr lang="en-US" dirty="0" smtClean="0"/>
              <a:t> But the amount of performance gained by the use of a multi-core processor </a:t>
            </a:r>
            <a:r>
              <a:rPr lang="en-US" u="sng" dirty="0" smtClean="0"/>
              <a:t>depends very much on the software</a:t>
            </a:r>
            <a:endParaRPr lang="en-US" dirty="0" smtClean="0"/>
          </a:p>
          <a:p>
            <a:pPr lvl="1">
              <a:defRPr/>
            </a:pPr>
            <a:endParaRPr lang="en-US" sz="1400" dirty="0"/>
          </a:p>
        </p:txBody>
      </p:sp>
      <p:sp>
        <p:nvSpPr>
          <p:cNvPr id="5" name="Slide Number Placeholder 4"/>
          <p:cNvSpPr>
            <a:spLocks noGrp="1"/>
          </p:cNvSpPr>
          <p:nvPr>
            <p:ph type="sldNum" sz="quarter" idx="11"/>
          </p:nvPr>
        </p:nvSpPr>
        <p:spPr/>
        <p:txBody>
          <a:bodyPr/>
          <a:lstStyle/>
          <a:p>
            <a:pPr>
              <a:defRPr/>
            </a:pPr>
            <a:fld id="{7136593E-46FF-4DA5-95A9-C7F0B1D1801B}" type="slidenum">
              <a:rPr lang="zh-TW" altLang="en-US" smtClean="0"/>
              <a:pPr>
                <a:defRPr/>
              </a:pPr>
              <a:t>16</a:t>
            </a:fld>
            <a:r>
              <a:rPr lang="en-US" altLang="zh-TW" smtClean="0"/>
              <a:t> </a:t>
            </a:r>
            <a:endParaRPr lang="en-US" altLang="zh-TW"/>
          </a:p>
        </p:txBody>
      </p:sp>
      <p:sp>
        <p:nvSpPr>
          <p:cNvPr id="7"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Available CPU for PCs</a:t>
            </a:r>
            <a:endParaRPr lang="en-US" dirty="0"/>
          </a:p>
        </p:txBody>
      </p:sp>
      <p:sp>
        <p:nvSpPr>
          <p:cNvPr id="3" name="Content Placeholder 2"/>
          <p:cNvSpPr>
            <a:spLocks noGrp="1"/>
          </p:cNvSpPr>
          <p:nvPr>
            <p:ph idx="1"/>
          </p:nvPr>
        </p:nvSpPr>
        <p:spPr>
          <a:xfrm>
            <a:off x="685800" y="1484313"/>
            <a:ext cx="4462264" cy="4681537"/>
          </a:xfrm>
        </p:spPr>
        <p:txBody>
          <a:bodyPr/>
          <a:lstStyle/>
          <a:p>
            <a:r>
              <a:rPr lang="en-US" dirty="0" smtClean="0"/>
              <a:t>The leading manufacturers of personal computer processor chips are </a:t>
            </a:r>
            <a:r>
              <a:rPr lang="en-US" i="1" dirty="0" smtClean="0">
                <a:solidFill>
                  <a:schemeClr val="tx1">
                    <a:lumMod val="60000"/>
                    <a:lumOff val="40000"/>
                  </a:schemeClr>
                </a:solidFill>
              </a:rPr>
              <a:t>Intel</a:t>
            </a:r>
            <a:r>
              <a:rPr lang="en-US" dirty="0" smtClean="0"/>
              <a:t> and </a:t>
            </a:r>
            <a:r>
              <a:rPr lang="en-US" i="1" dirty="0" smtClean="0">
                <a:solidFill>
                  <a:schemeClr val="tx1">
                    <a:lumMod val="60000"/>
                    <a:lumOff val="40000"/>
                  </a:schemeClr>
                </a:solidFill>
              </a:rPr>
              <a:t>AMD</a:t>
            </a:r>
          </a:p>
          <a:p>
            <a:r>
              <a:rPr lang="en-US" dirty="0" smtClean="0"/>
              <a:t>Other manufacturers for server/mainframes include:</a:t>
            </a:r>
          </a:p>
          <a:p>
            <a:pPr lvl="1"/>
            <a:r>
              <a:rPr lang="en-US" dirty="0" smtClean="0"/>
              <a:t> IBM, DEC, HP, Sun Microsystems, etc</a:t>
            </a:r>
          </a:p>
          <a:p>
            <a:endParaRPr lang="en-US" dirty="0"/>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17</a:t>
            </a:fld>
            <a:r>
              <a:rPr lang="en-US" altLang="zh-TW" smtClean="0"/>
              <a:t> </a:t>
            </a:r>
            <a:endParaRPr lang="en-US" altLang="zh-TW"/>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124744"/>
            <a:ext cx="3963546" cy="5560115"/>
          </a:xfrm>
          <a:prstGeom prst="rect">
            <a:avLst/>
          </a:prstGeom>
        </p:spPr>
      </p:pic>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8BA16922-CC41-4C7E-B016-40523D4495A5}" type="slidenum">
              <a:rPr lang="zh-TW" altLang="en-US"/>
              <a:pPr>
                <a:defRPr/>
              </a:pPr>
              <a:t>18</a:t>
            </a:fld>
            <a:r>
              <a:rPr lang="en-US" altLang="zh-TW"/>
              <a:t> </a:t>
            </a:r>
          </a:p>
        </p:txBody>
      </p:sp>
      <p:sp>
        <p:nvSpPr>
          <p:cNvPr id="15364" name="Rectangle 14"/>
          <p:cNvSpPr>
            <a:spLocks noGrp="1" noChangeArrowheads="1"/>
          </p:cNvSpPr>
          <p:nvPr>
            <p:ph type="title"/>
          </p:nvPr>
        </p:nvSpPr>
        <p:spPr/>
        <p:txBody>
          <a:bodyPr/>
          <a:lstStyle/>
          <a:p>
            <a:pPr eaLnBrk="1" hangingPunct="1"/>
            <a:r>
              <a:rPr lang="en-US" altLang="zh-TW" smtClean="0">
                <a:ea typeface="新細明體" charset="-120"/>
              </a:rPr>
              <a:t>The Computer’s Memory</a:t>
            </a:r>
          </a:p>
        </p:txBody>
      </p:sp>
      <p:sp>
        <p:nvSpPr>
          <p:cNvPr id="100367" name="Rectangle 15"/>
          <p:cNvSpPr>
            <a:spLocks noGrp="1" noChangeArrowheads="1"/>
          </p:cNvSpPr>
          <p:nvPr>
            <p:ph type="body" idx="1"/>
          </p:nvPr>
        </p:nvSpPr>
        <p:spPr>
          <a:xfrm>
            <a:off x="685800" y="1484313"/>
            <a:ext cx="7990656" cy="4681537"/>
          </a:xfrm>
        </p:spPr>
        <p:txBody>
          <a:bodyPr/>
          <a:lstStyle/>
          <a:p>
            <a:pPr eaLnBrk="1" hangingPunct="1"/>
            <a:r>
              <a:rPr lang="en-US" altLang="zh-TW" b="1" i="1" dirty="0" smtClean="0">
                <a:solidFill>
                  <a:srgbClr val="FF0066"/>
                </a:solidFill>
                <a:ea typeface="新細明體" charset="-120"/>
              </a:rPr>
              <a:t>RAM</a:t>
            </a:r>
            <a:r>
              <a:rPr lang="en-US" altLang="zh-TW" dirty="0" smtClean="0">
                <a:ea typeface="新細明體" charset="-120"/>
              </a:rPr>
              <a:t> (random access memory) - memory chips that can be read and written by the processors</a:t>
            </a:r>
          </a:p>
          <a:p>
            <a:pPr lvl="1" eaLnBrk="1" hangingPunct="1"/>
            <a:r>
              <a:rPr lang="en-US" altLang="zh-TW" dirty="0" smtClean="0">
                <a:ea typeface="新細明體" charset="-120"/>
              </a:rPr>
              <a:t>Also called </a:t>
            </a:r>
            <a:r>
              <a:rPr lang="en-US" altLang="zh-TW" i="1" dirty="0" smtClean="0">
                <a:solidFill>
                  <a:schemeClr val="accent2"/>
                </a:solidFill>
                <a:ea typeface="新細明體" charset="-120"/>
              </a:rPr>
              <a:t>main memory</a:t>
            </a:r>
            <a:r>
              <a:rPr lang="en-US" altLang="zh-TW" dirty="0" smtClean="0">
                <a:ea typeface="新細明體" charset="-120"/>
              </a:rPr>
              <a:t> or </a:t>
            </a:r>
            <a:r>
              <a:rPr lang="en-US" altLang="zh-TW" i="1" dirty="0" smtClean="0">
                <a:solidFill>
                  <a:schemeClr val="accent2"/>
                </a:solidFill>
                <a:ea typeface="新細明體" charset="-120"/>
              </a:rPr>
              <a:t>primary storage</a:t>
            </a:r>
          </a:p>
          <a:p>
            <a:pPr lvl="1" eaLnBrk="1" hangingPunct="1"/>
            <a:r>
              <a:rPr lang="en-US" altLang="zh-TW" dirty="0" smtClean="0">
                <a:ea typeface="新細明體" charset="-120"/>
              </a:rPr>
              <a:t>Used to </a:t>
            </a:r>
            <a:r>
              <a:rPr lang="en-US" altLang="zh-TW" b="1" u="sng" dirty="0" smtClean="0">
                <a:ea typeface="新細明體" charset="-120"/>
              </a:rPr>
              <a:t>temporarily</a:t>
            </a:r>
            <a:r>
              <a:rPr lang="en-US" altLang="zh-TW" dirty="0" smtClean="0">
                <a:ea typeface="新細明體" charset="-120"/>
              </a:rPr>
              <a:t> store programs </a:t>
            </a:r>
            <a:r>
              <a:rPr lang="en-US" altLang="zh-TW" dirty="0" smtClean="0">
                <a:solidFill>
                  <a:srgbClr val="FF0000"/>
                </a:solidFill>
                <a:ea typeface="新細明體" charset="-120"/>
              </a:rPr>
              <a:t>that are currently running </a:t>
            </a:r>
            <a:r>
              <a:rPr lang="en-US" altLang="zh-TW" dirty="0" smtClean="0">
                <a:ea typeface="新細明體" charset="-120"/>
              </a:rPr>
              <a:t>or data </a:t>
            </a:r>
            <a:r>
              <a:rPr lang="en-US" altLang="zh-TW" dirty="0" smtClean="0">
                <a:solidFill>
                  <a:srgbClr val="FF0000"/>
                </a:solidFill>
                <a:ea typeface="新細明體" charset="-120"/>
              </a:rPr>
              <a:t>under processing</a:t>
            </a:r>
            <a:r>
              <a:rPr lang="en-US" altLang="zh-TW" u="sng" dirty="0" smtClean="0">
                <a:solidFill>
                  <a:srgbClr val="FF0000"/>
                </a:solidFill>
                <a:ea typeface="新細明體" charset="-120"/>
              </a:rPr>
              <a:t> </a:t>
            </a:r>
            <a:endParaRPr lang="en-US" altLang="zh-TW" b="1" u="sng" dirty="0" smtClean="0">
              <a:solidFill>
                <a:srgbClr val="FF0000"/>
              </a:solidFill>
              <a:ea typeface="新細明體" charset="-120"/>
            </a:endParaRPr>
          </a:p>
          <a:p>
            <a:pPr lvl="1" eaLnBrk="1" hangingPunct="1"/>
            <a:r>
              <a:rPr lang="en-US" altLang="zh-TW" u="sng" dirty="0" smtClean="0">
                <a:ea typeface="新細明體" charset="-120"/>
              </a:rPr>
              <a:t>Quickly accessed by CPU</a:t>
            </a:r>
            <a:endParaRPr lang="en-US" altLang="zh-TW" dirty="0" smtClean="0">
              <a:ea typeface="新細明體" charset="-120"/>
            </a:endParaRPr>
          </a:p>
          <a:p>
            <a:pPr lvl="1" eaLnBrk="1" hangingPunct="1"/>
            <a:r>
              <a:rPr lang="en-US" altLang="zh-TW" dirty="0" smtClean="0">
                <a:ea typeface="新細明體" charset="-120"/>
              </a:rPr>
              <a:t>When power goes off, everything in RAM is lost  (</a:t>
            </a:r>
            <a:r>
              <a:rPr lang="en-US" altLang="zh-TW" b="1" i="1" dirty="0" smtClean="0">
                <a:solidFill>
                  <a:schemeClr val="accent2"/>
                </a:solidFill>
                <a:ea typeface="新細明體" charset="-120"/>
              </a:rPr>
              <a:t>volatile</a:t>
            </a:r>
            <a:r>
              <a:rPr lang="en-US" altLang="zh-TW" dirty="0" smtClean="0">
                <a:ea typeface="新細明體" charset="-120"/>
              </a:rPr>
              <a:t>)</a:t>
            </a:r>
          </a:p>
          <a:p>
            <a:pPr lvl="1" eaLnBrk="1" hangingPunct="1"/>
            <a:endParaRPr lang="zh-TW" altLang="en-US" dirty="0" smtClean="0">
              <a:ea typeface="新細明體" charset="-120"/>
            </a:endParaRPr>
          </a:p>
        </p:txBody>
      </p:sp>
      <p:pic>
        <p:nvPicPr>
          <p:cNvPr id="8" name="Picture 7" descr="CFig4-20.gif"/>
          <p:cNvPicPr>
            <a:picLocks noChangeAspect="1"/>
          </p:cNvPicPr>
          <p:nvPr/>
        </p:nvPicPr>
        <p:blipFill>
          <a:blip r:embed="rId3" cstate="print"/>
          <a:stretch>
            <a:fillRect/>
          </a:stretch>
        </p:blipFill>
        <p:spPr>
          <a:xfrm>
            <a:off x="5148064" y="4221088"/>
            <a:ext cx="3733681" cy="2636912"/>
          </a:xfrm>
          <a:prstGeom prst="rect">
            <a:avLst/>
          </a:prstGeom>
        </p:spPr>
      </p:pic>
      <p:sp>
        <p:nvSpPr>
          <p:cNvPr id="10"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036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003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036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003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036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03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0367">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03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0367">
                                            <p:txEl>
                                              <p:pRg st="4" end="4"/>
                                            </p:txEl>
                                          </p:spTgt>
                                        </p:tgtEl>
                                        <p:attrNameLst>
                                          <p:attrName>ppt_c</p:attrName>
                                        </p:attrNameLst>
                                      </p:cBhvr>
                                      <p:to>
                                        <a:schemeClr val="bg2"/>
                                      </p:to>
                                    </p:animClr>
                                  </p:subTnLst>
                                </p:cTn>
                              </p:par>
                            </p:childTnLst>
                          </p:cTn>
                        </p:par>
                        <p:par>
                          <p:cTn id="15" fill="hold">
                            <p:stCondLst>
                              <p:cond delay="0"/>
                            </p:stCondLst>
                            <p:childTnLst>
                              <p:par>
                                <p:cTn id="16" presetID="9" presetClass="entr" presetSubtype="0" fill="hold" nodeType="afterEffect">
                                  <p:stCondLst>
                                    <p:cond delay="200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ea typeface="新細明體" charset="-120"/>
              </a:rPr>
              <a:t>RAM - Primary Memory</a:t>
            </a:r>
            <a:endParaRPr lang="en-US" dirty="0"/>
          </a:p>
        </p:txBody>
      </p:sp>
      <p:sp>
        <p:nvSpPr>
          <p:cNvPr id="3" name="Content Placeholder 2"/>
          <p:cNvSpPr>
            <a:spLocks noGrp="1"/>
          </p:cNvSpPr>
          <p:nvPr>
            <p:ph idx="1"/>
          </p:nvPr>
        </p:nvSpPr>
        <p:spPr/>
        <p:txBody>
          <a:bodyPr/>
          <a:lstStyle/>
          <a:p>
            <a:r>
              <a:rPr lang="en-US" dirty="0"/>
              <a:t>Two common types of RAM chips </a:t>
            </a:r>
            <a:r>
              <a:rPr lang="en-US" dirty="0" smtClean="0"/>
              <a:t>exist</a:t>
            </a:r>
          </a:p>
          <a:p>
            <a:pPr lvl="1"/>
            <a:r>
              <a:rPr lang="en-US" dirty="0"/>
              <a:t> </a:t>
            </a:r>
            <a:r>
              <a:rPr lang="en-US" dirty="0" smtClean="0"/>
              <a:t>Dynamic RAM (DRAM) : needs to be refreshed periodically</a:t>
            </a:r>
          </a:p>
          <a:p>
            <a:pPr lvl="2"/>
            <a:r>
              <a:rPr lang="en-US" dirty="0"/>
              <a:t> </a:t>
            </a:r>
            <a:r>
              <a:rPr lang="en-US" dirty="0" smtClean="0"/>
              <a:t> slower, more power hungry, but cheaper</a:t>
            </a:r>
          </a:p>
          <a:p>
            <a:pPr lvl="2"/>
            <a:r>
              <a:rPr lang="en-US" dirty="0"/>
              <a:t> </a:t>
            </a:r>
            <a:r>
              <a:rPr lang="en-US" dirty="0" smtClean="0"/>
              <a:t> Often used in main memory</a:t>
            </a:r>
          </a:p>
          <a:p>
            <a:pPr lvl="1"/>
            <a:r>
              <a:rPr lang="en-US" dirty="0"/>
              <a:t> </a:t>
            </a:r>
            <a:r>
              <a:rPr lang="en-US" dirty="0" smtClean="0"/>
              <a:t>Static RAM (SRAM):  </a:t>
            </a:r>
            <a:r>
              <a:rPr lang="en-US" dirty="0"/>
              <a:t>does not need to be refreshed </a:t>
            </a:r>
            <a:endParaRPr lang="en-US" dirty="0" smtClean="0"/>
          </a:p>
          <a:p>
            <a:pPr lvl="2"/>
            <a:r>
              <a:rPr lang="en-US" dirty="0"/>
              <a:t> </a:t>
            </a:r>
            <a:r>
              <a:rPr lang="en-US" dirty="0" smtClean="0"/>
              <a:t> faster, consumes less power, but more expensive</a:t>
            </a:r>
          </a:p>
          <a:p>
            <a:pPr lvl="2"/>
            <a:r>
              <a:rPr lang="en-US" dirty="0"/>
              <a:t> </a:t>
            </a:r>
            <a:r>
              <a:rPr lang="en-US" dirty="0" smtClean="0"/>
              <a:t> often used in</a:t>
            </a:r>
          </a:p>
          <a:p>
            <a:pPr marL="914400" lvl="2" indent="0">
              <a:buNone/>
            </a:pPr>
            <a:r>
              <a:rPr lang="en-US" i="1" dirty="0" smtClean="0"/>
              <a:t>cache memory</a:t>
            </a:r>
            <a:endParaRPr lang="en-US" i="1" dirty="0"/>
          </a:p>
        </p:txBody>
      </p:sp>
      <p:sp>
        <p:nvSpPr>
          <p:cNvPr id="4" name="Date Placeholder 3"/>
          <p:cNvSpPr>
            <a:spLocks noGrp="1"/>
          </p:cNvSpPr>
          <p:nvPr>
            <p:ph type="dt" sz="half" idx="10"/>
          </p:nvPr>
        </p:nvSpPr>
        <p:spPr/>
        <p:txBody>
          <a:bodyPr/>
          <a:lstStyle/>
          <a:p>
            <a:pPr>
              <a:defRPr/>
            </a:pPr>
            <a:r>
              <a:rPr lang="en-US" altLang="zh-TW" smtClean="0"/>
              <a:t>    </a:t>
            </a:r>
            <a:r>
              <a:rPr lang="en-US" altLang="zh-TW" smtClean="0">
                <a:solidFill>
                  <a:srgbClr val="FF0066"/>
                </a:solidFill>
              </a:rPr>
              <a:t>Jean Wang / CS1102 - Lec04</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19</a:t>
            </a:fld>
            <a:r>
              <a:rPr lang="en-US" altLang="zh-TW" smtClean="0"/>
              <a:t> </a:t>
            </a:r>
            <a:endParaRPr lang="en-US" altLang="zh-TW"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738984"/>
            <a:ext cx="5173952" cy="2819400"/>
          </a:xfrm>
          <a:prstGeom prst="rect">
            <a:avLst/>
          </a:prstGeom>
        </p:spPr>
      </p:pic>
    </p:spTree>
    <p:extLst>
      <p:ext uri="{BB962C8B-B14F-4D97-AF65-F5344CB8AC3E}">
        <p14:creationId xmlns:p14="http://schemas.microsoft.com/office/powerpoint/2010/main" val="206684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4"/>
          <p:cNvSpPr>
            <a:spLocks noGrp="1" noChangeArrowheads="1"/>
          </p:cNvSpPr>
          <p:nvPr>
            <p:ph type="title"/>
          </p:nvPr>
        </p:nvSpPr>
        <p:spPr/>
        <p:txBody>
          <a:bodyPr/>
          <a:lstStyle/>
          <a:p>
            <a:pPr eaLnBrk="1" hangingPunct="1"/>
            <a:r>
              <a:rPr lang="en-US" altLang="zh-TW" dirty="0" smtClean="0">
                <a:ea typeface="新細明體" charset="-120"/>
              </a:rPr>
              <a:t>Objectives</a:t>
            </a:r>
          </a:p>
        </p:txBody>
      </p:sp>
      <p:sp>
        <p:nvSpPr>
          <p:cNvPr id="7" name="Content Placeholder 6"/>
          <p:cNvSpPr>
            <a:spLocks noGrp="1"/>
          </p:cNvSpPr>
          <p:nvPr>
            <p:ph idx="1"/>
          </p:nvPr>
        </p:nvSpPr>
        <p:spPr>
          <a:xfrm>
            <a:off x="685800" y="1484313"/>
            <a:ext cx="7990656" cy="4897015"/>
          </a:xfrm>
        </p:spPr>
        <p:txBody>
          <a:bodyPr/>
          <a:lstStyle/>
          <a:p>
            <a:r>
              <a:rPr lang="en-US" dirty="0" smtClean="0"/>
              <a:t>Identify the basic functions and hardware components of a computer</a:t>
            </a:r>
          </a:p>
          <a:p>
            <a:r>
              <a:rPr lang="en-US" dirty="0" smtClean="0"/>
              <a:t>Identify motherboard, CPU, RAM, adapter cards, and other components inside the system unit</a:t>
            </a:r>
          </a:p>
          <a:p>
            <a:r>
              <a:rPr lang="en-US" dirty="0" smtClean="0"/>
              <a:t>Describe the components of a processor and how they complete a machine cycle</a:t>
            </a:r>
          </a:p>
          <a:p>
            <a:r>
              <a:rPr lang="en-US" dirty="0" smtClean="0"/>
              <a:t>Explain how RAM works for CPU</a:t>
            </a:r>
          </a:p>
          <a:p>
            <a:r>
              <a:rPr lang="en-US" dirty="0" smtClean="0"/>
              <a:t>Differentiate among the various types of memory</a:t>
            </a:r>
          </a:p>
          <a:p>
            <a:r>
              <a:rPr lang="en-US" dirty="0" smtClean="0"/>
              <a:t>Describe why buses are needed in a computer</a:t>
            </a:r>
          </a:p>
          <a:p>
            <a:r>
              <a:rPr lang="en-US" dirty="0" smtClean="0"/>
              <a:t>Describe why expansion slots and adapter cards are needed in a computer</a:t>
            </a:r>
          </a:p>
          <a:p>
            <a:endParaRPr lang="en-US" sz="2800" dirty="0"/>
          </a:p>
        </p:txBody>
      </p:sp>
      <p:sp>
        <p:nvSpPr>
          <p:cNvPr id="6"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06BA38F8-61F2-4310-8719-7914CF6F0369}" type="slidenum">
              <a:rPr lang="zh-TW" altLang="en-US"/>
              <a:pPr>
                <a:defRPr/>
              </a:pPr>
              <a:t>2</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DAC79AAF-9BFB-42D0-8A43-2706290FBAEF}" type="slidenum">
              <a:rPr lang="zh-TW" altLang="en-US"/>
              <a:pPr>
                <a:defRPr/>
              </a:pPr>
              <a:t>20</a:t>
            </a:fld>
            <a:r>
              <a:rPr lang="en-US" altLang="zh-TW"/>
              <a:t> </a:t>
            </a:r>
          </a:p>
        </p:txBody>
      </p:sp>
      <p:sp>
        <p:nvSpPr>
          <p:cNvPr id="17412" name="Rectangle 2"/>
          <p:cNvSpPr>
            <a:spLocks noGrp="1" noChangeArrowheads="1"/>
          </p:cNvSpPr>
          <p:nvPr>
            <p:ph type="title"/>
          </p:nvPr>
        </p:nvSpPr>
        <p:spPr/>
        <p:txBody>
          <a:bodyPr/>
          <a:lstStyle/>
          <a:p>
            <a:pPr eaLnBrk="1" hangingPunct="1"/>
            <a:r>
              <a:rPr lang="en-US" altLang="zh-TW" smtClean="0">
                <a:ea typeface="新細明體" charset="-120"/>
              </a:rPr>
              <a:t>RAM - Primary Memory</a:t>
            </a:r>
          </a:p>
        </p:txBody>
      </p:sp>
      <p:sp>
        <p:nvSpPr>
          <p:cNvPr id="17413" name="Rectangle 3"/>
          <p:cNvSpPr>
            <a:spLocks noGrp="1" noChangeArrowheads="1"/>
          </p:cNvSpPr>
          <p:nvPr>
            <p:ph type="body" idx="1"/>
          </p:nvPr>
        </p:nvSpPr>
        <p:spPr>
          <a:xfrm>
            <a:off x="685800" y="1484313"/>
            <a:ext cx="7270750" cy="4465637"/>
          </a:xfrm>
        </p:spPr>
        <p:txBody>
          <a:bodyPr/>
          <a:lstStyle/>
          <a:p>
            <a:pPr eaLnBrk="1" hangingPunct="1"/>
            <a:r>
              <a:rPr lang="en-US" altLang="zh-TW" dirty="0" smtClean="0">
                <a:ea typeface="新細明體" charset="-120"/>
              </a:rPr>
              <a:t>Temporarily stores information for the CPU</a:t>
            </a:r>
          </a:p>
          <a:p>
            <a:pPr lvl="1" eaLnBrk="1" hangingPunct="1"/>
            <a:r>
              <a:rPr lang="en-US" altLang="zh-TW" b="1" dirty="0" smtClean="0">
                <a:ea typeface="新細明體" charset="-120"/>
              </a:rPr>
              <a:t>Software </a:t>
            </a:r>
            <a:r>
              <a:rPr lang="en-US" altLang="zh-TW" dirty="0" smtClean="0">
                <a:ea typeface="新細明體" charset="-120"/>
              </a:rPr>
              <a:t>(instructions)</a:t>
            </a:r>
          </a:p>
          <a:p>
            <a:pPr lvl="2" eaLnBrk="1" hangingPunct="1"/>
            <a:r>
              <a:rPr lang="en-US" altLang="zh-TW" dirty="0" smtClean="0">
                <a:ea typeface="新細明體" charset="-120"/>
              </a:rPr>
              <a:t>Operating system</a:t>
            </a:r>
          </a:p>
          <a:p>
            <a:pPr lvl="2" eaLnBrk="1" hangingPunct="1"/>
            <a:r>
              <a:rPr lang="en-US" altLang="zh-TW" dirty="0" smtClean="0">
                <a:ea typeface="新細明體" charset="-120"/>
              </a:rPr>
              <a:t>Application software</a:t>
            </a:r>
          </a:p>
          <a:p>
            <a:pPr lvl="1" eaLnBrk="1" hangingPunct="1"/>
            <a:r>
              <a:rPr lang="en-US" altLang="zh-TW" b="1" dirty="0" smtClean="0">
                <a:ea typeface="新細明體" charset="-120"/>
              </a:rPr>
              <a:t>Data under processing</a:t>
            </a:r>
          </a:p>
          <a:p>
            <a:pPr lvl="2" eaLnBrk="1" hangingPunct="1"/>
            <a:r>
              <a:rPr lang="en-US" altLang="zh-TW" dirty="0" smtClean="0">
                <a:ea typeface="新細明體" charset="-120"/>
              </a:rPr>
              <a:t>Documents, slides,  </a:t>
            </a:r>
          </a:p>
          <a:p>
            <a:pPr lvl="2" eaLnBrk="1" hangingPunct="1">
              <a:buFont typeface="Comic Sans MS" pitchFamily="66" charset="0"/>
              <a:buNone/>
            </a:pPr>
            <a:r>
              <a:rPr lang="en-US" altLang="zh-TW" dirty="0" smtClean="0">
                <a:ea typeface="新細明體" charset="-120"/>
              </a:rPr>
              <a:t>   spreadsheets, etc</a:t>
            </a:r>
          </a:p>
          <a:p>
            <a:pPr eaLnBrk="1" hangingPunct="1"/>
            <a:r>
              <a:rPr lang="en-US" altLang="zh-TW" dirty="0" smtClean="0">
                <a:ea typeface="新細明體" charset="-120"/>
              </a:rPr>
              <a:t>RAM capacity</a:t>
            </a:r>
          </a:p>
          <a:p>
            <a:pPr lvl="1" eaLnBrk="1" hangingPunct="1"/>
            <a:r>
              <a:rPr lang="en-US" altLang="zh-TW" dirty="0" smtClean="0">
                <a:ea typeface="新細明體" charset="-120"/>
              </a:rPr>
              <a:t>Measured in </a:t>
            </a:r>
            <a:r>
              <a:rPr lang="en-US" altLang="zh-TW" i="1" dirty="0" smtClean="0">
                <a:solidFill>
                  <a:srgbClr val="FF0066"/>
                </a:solidFill>
                <a:ea typeface="新細明體" charset="-120"/>
              </a:rPr>
              <a:t>MB</a:t>
            </a:r>
            <a:r>
              <a:rPr lang="en-US" altLang="zh-TW" dirty="0" smtClean="0">
                <a:ea typeface="新細明體" charset="-120"/>
              </a:rPr>
              <a:t> or </a:t>
            </a:r>
            <a:r>
              <a:rPr lang="en-US" altLang="zh-TW" i="1" dirty="0" smtClean="0">
                <a:solidFill>
                  <a:srgbClr val="FF0066"/>
                </a:solidFill>
                <a:ea typeface="新細明體" charset="-120"/>
              </a:rPr>
              <a:t>GB</a:t>
            </a:r>
          </a:p>
          <a:p>
            <a:pPr lvl="1" eaLnBrk="1" hangingPunct="1"/>
            <a:r>
              <a:rPr lang="en-US" altLang="zh-TW" dirty="0" smtClean="0">
                <a:ea typeface="新細明體" charset="-120"/>
              </a:rPr>
              <a:t>Common capacity: </a:t>
            </a:r>
            <a:endParaRPr lang="en-US" altLang="zh-TW" u="sng" dirty="0" smtClean="0">
              <a:ea typeface="新細明體" charset="-120"/>
            </a:endParaRPr>
          </a:p>
        </p:txBody>
      </p:sp>
      <p:pic>
        <p:nvPicPr>
          <p:cNvPr id="17414" name="Picture 7"/>
          <p:cNvPicPr>
            <a:picLocks noChangeAspect="1" noChangeArrowheads="1"/>
          </p:cNvPicPr>
          <p:nvPr/>
        </p:nvPicPr>
        <p:blipFill>
          <a:blip r:embed="rId3" cstate="print"/>
          <a:srcRect/>
          <a:stretch>
            <a:fillRect/>
          </a:stretch>
        </p:blipFill>
        <p:spPr bwMode="auto">
          <a:xfrm>
            <a:off x="4857750" y="2714625"/>
            <a:ext cx="3805238" cy="3044825"/>
          </a:xfrm>
          <a:prstGeom prst="rect">
            <a:avLst/>
          </a:prstGeom>
          <a:noFill/>
          <a:ln w="9525">
            <a:noFill/>
            <a:miter lim="800000"/>
            <a:headEnd/>
            <a:tailEnd/>
          </a:ln>
        </p:spPr>
      </p:pic>
      <p:sp>
        <p:nvSpPr>
          <p:cNvPr id="163850" name="Text Box 10"/>
          <p:cNvSpPr txBox="1">
            <a:spLocks noChangeArrowheads="1"/>
          </p:cNvSpPr>
          <p:nvPr/>
        </p:nvSpPr>
        <p:spPr bwMode="auto">
          <a:xfrm>
            <a:off x="1619250" y="5229225"/>
            <a:ext cx="2808288" cy="701675"/>
          </a:xfrm>
          <a:prstGeom prst="rect">
            <a:avLst/>
          </a:prstGeom>
          <a:noFill/>
          <a:ln w="9525">
            <a:noFill/>
            <a:miter lim="800000"/>
            <a:headEnd/>
            <a:tailEnd/>
          </a:ln>
        </p:spPr>
        <p:txBody>
          <a:bodyPr>
            <a:spAutoFit/>
          </a:bodyPr>
          <a:lstStyle/>
          <a:p>
            <a:pPr>
              <a:spcBef>
                <a:spcPct val="50000"/>
              </a:spcBef>
            </a:pPr>
            <a:r>
              <a:rPr lang="en-US" altLang="zh-TW" sz="2000" dirty="0" smtClean="0">
                <a:latin typeface="Cambria" pitchFamily="18" charset="0"/>
                <a:ea typeface="新細明體" charset="-120"/>
              </a:rPr>
              <a:t>256MB</a:t>
            </a:r>
            <a:r>
              <a:rPr lang="en-US" altLang="zh-TW" sz="2000" dirty="0">
                <a:latin typeface="Cambria" pitchFamily="18" charset="0"/>
                <a:ea typeface="新細明體" charset="-120"/>
              </a:rPr>
              <a:t>, 512MB, 1G, 2G, 4G, </a:t>
            </a:r>
            <a:r>
              <a:rPr lang="en-US" altLang="zh-TW" sz="2000" dirty="0" smtClean="0">
                <a:latin typeface="Cambria" pitchFamily="18" charset="0"/>
                <a:ea typeface="新細明體" charset="-120"/>
              </a:rPr>
              <a:t>8G, …</a:t>
            </a:r>
            <a:endParaRPr lang="en-US" altLang="zh-TW" sz="2000" dirty="0">
              <a:latin typeface="Cambria" pitchFamily="18" charset="0"/>
              <a:ea typeface="新細明體" charset="-120"/>
            </a:endParaRPr>
          </a:p>
        </p:txBody>
      </p:sp>
      <p:sp>
        <p:nvSpPr>
          <p:cNvPr id="9"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extLst>
      <p:ext uri="{BB962C8B-B14F-4D97-AF65-F5344CB8AC3E}">
        <p14:creationId xmlns:p14="http://schemas.microsoft.com/office/powerpoint/2010/main" val="297904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50"/>
                                        </p:tgtEl>
                                        <p:attrNameLst>
                                          <p:attrName>style.visibility</p:attrName>
                                        </p:attrNameLst>
                                      </p:cBhvr>
                                      <p:to>
                                        <p:strVal val="visible"/>
                                      </p:to>
                                    </p:set>
                                    <p:animEffect transition="in" filter="diamond(in)">
                                      <p:cBhvr>
                                        <p:cTn id="7" dur="500"/>
                                        <p:tgtEl>
                                          <p:spTgt spid="163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4"/>
          <p:cNvSpPr>
            <a:spLocks noGrp="1"/>
          </p:cNvSpPr>
          <p:nvPr>
            <p:ph type="sldNum" sz="quarter" idx="11"/>
          </p:nvPr>
        </p:nvSpPr>
        <p:spPr/>
        <p:txBody>
          <a:bodyPr/>
          <a:lstStyle/>
          <a:p>
            <a:pPr>
              <a:defRPr/>
            </a:pPr>
            <a:fld id="{99014022-6CBA-4F29-96D1-50D17122CB56}" type="slidenum">
              <a:rPr lang="zh-TW" altLang="en-US"/>
              <a:pPr>
                <a:defRPr/>
              </a:pPr>
              <a:t>21</a:t>
            </a:fld>
            <a:r>
              <a:rPr lang="en-US" altLang="zh-TW"/>
              <a:t> </a:t>
            </a:r>
          </a:p>
        </p:txBody>
      </p:sp>
      <p:sp>
        <p:nvSpPr>
          <p:cNvPr id="16388" name="Rectangle 2"/>
          <p:cNvSpPr>
            <a:spLocks noGrp="1" noChangeArrowheads="1"/>
          </p:cNvSpPr>
          <p:nvPr>
            <p:ph type="title"/>
          </p:nvPr>
        </p:nvSpPr>
        <p:spPr/>
        <p:txBody>
          <a:bodyPr/>
          <a:lstStyle/>
          <a:p>
            <a:pPr eaLnBrk="1" hangingPunct="1"/>
            <a:r>
              <a:rPr lang="en-US" altLang="zh-TW" smtClean="0">
                <a:ea typeface="新細明體" charset="-120"/>
              </a:rPr>
              <a:t>How RAM Works ?</a:t>
            </a:r>
          </a:p>
        </p:txBody>
      </p:sp>
      <p:sp>
        <p:nvSpPr>
          <p:cNvPr id="16389" name="Rectangle 3"/>
          <p:cNvSpPr>
            <a:spLocks noGrp="1" noChangeArrowheads="1"/>
          </p:cNvSpPr>
          <p:nvPr>
            <p:ph type="body" idx="1"/>
          </p:nvPr>
        </p:nvSpPr>
        <p:spPr/>
        <p:txBody>
          <a:bodyPr/>
          <a:lstStyle/>
          <a:p>
            <a:pPr eaLnBrk="1" hangingPunct="1"/>
            <a:r>
              <a:rPr lang="en-US" altLang="zh-TW" dirty="0" smtClean="0">
                <a:ea typeface="新細明體" charset="-120"/>
              </a:rPr>
              <a:t>The location in memory for each instruction and each piece of data is identified by an </a:t>
            </a:r>
            <a:r>
              <a:rPr lang="en-US" altLang="zh-TW" i="1" dirty="0" smtClean="0">
                <a:solidFill>
                  <a:schemeClr val="accent2"/>
                </a:solidFill>
                <a:ea typeface="新細明體" charset="-120"/>
              </a:rPr>
              <a:t>address</a:t>
            </a:r>
            <a:r>
              <a:rPr lang="en-US" altLang="zh-TW" dirty="0" smtClean="0">
                <a:ea typeface="新細明體" charset="-120"/>
              </a:rPr>
              <a:t> </a:t>
            </a:r>
          </a:p>
          <a:p>
            <a:pPr lvl="1" eaLnBrk="1" hangingPunct="1"/>
            <a:r>
              <a:rPr lang="en-US" altLang="zh-TW" dirty="0" smtClean="0">
                <a:ea typeface="新細明體" charset="-120"/>
              </a:rPr>
              <a:t>Each location in memory has a unique address number</a:t>
            </a:r>
          </a:p>
        </p:txBody>
      </p:sp>
      <p:grpSp>
        <p:nvGrpSpPr>
          <p:cNvPr id="2" name="Group 42"/>
          <p:cNvGrpSpPr>
            <a:grpSpLocks/>
          </p:cNvGrpSpPr>
          <p:nvPr/>
        </p:nvGrpSpPr>
        <p:grpSpPr bwMode="auto">
          <a:xfrm>
            <a:off x="2195513" y="3068638"/>
            <a:ext cx="2160587" cy="3025775"/>
            <a:chOff x="1383" y="1933"/>
            <a:chExt cx="1361" cy="1906"/>
          </a:xfrm>
        </p:grpSpPr>
        <p:sp>
          <p:nvSpPr>
            <p:cNvPr id="16415" name="Rectangle 9"/>
            <p:cNvSpPr>
              <a:spLocks noChangeArrowheads="1"/>
            </p:cNvSpPr>
            <p:nvPr/>
          </p:nvSpPr>
          <p:spPr bwMode="auto">
            <a:xfrm>
              <a:off x="1383" y="1933"/>
              <a:ext cx="1361" cy="318"/>
            </a:xfrm>
            <a:prstGeom prst="rect">
              <a:avLst/>
            </a:prstGeom>
            <a:solidFill>
              <a:srgbClr val="FFFFCC"/>
            </a:solidFill>
            <a:ln w="9525">
              <a:solidFill>
                <a:schemeClr val="tx1"/>
              </a:solidFill>
              <a:miter lim="800000"/>
              <a:headEnd/>
              <a:tailEnd/>
            </a:ln>
          </p:spPr>
          <p:txBody>
            <a:bodyPr wrap="none" anchor="ctr"/>
            <a:lstStyle/>
            <a:p>
              <a:pPr algn="ctr"/>
              <a:endParaRPr lang="en-US" altLang="zh-TW" sz="1600">
                <a:latin typeface="Cambria" pitchFamily="18" charset="0"/>
                <a:ea typeface="新細明體" charset="-120"/>
              </a:endParaRPr>
            </a:p>
          </p:txBody>
        </p:sp>
        <p:sp>
          <p:nvSpPr>
            <p:cNvPr id="16416" name="Rectangle 10"/>
            <p:cNvSpPr>
              <a:spLocks noChangeArrowheads="1"/>
            </p:cNvSpPr>
            <p:nvPr/>
          </p:nvSpPr>
          <p:spPr bwMode="auto">
            <a:xfrm>
              <a:off x="1383" y="2251"/>
              <a:ext cx="1361" cy="318"/>
            </a:xfrm>
            <a:prstGeom prst="rect">
              <a:avLst/>
            </a:prstGeom>
            <a:solidFill>
              <a:srgbClr val="FFFFCC"/>
            </a:solidFill>
            <a:ln w="9525">
              <a:solidFill>
                <a:schemeClr val="tx1"/>
              </a:solidFill>
              <a:miter lim="800000"/>
              <a:headEnd/>
              <a:tailEnd/>
            </a:ln>
          </p:spPr>
          <p:txBody>
            <a:bodyPr wrap="none" anchor="ctr"/>
            <a:lstStyle/>
            <a:p>
              <a:endParaRPr lang="en-US" altLang="zh-TW" sz="1600">
                <a:latin typeface="Cambria" pitchFamily="18" charset="0"/>
                <a:ea typeface="新細明體" charset="-120"/>
              </a:endParaRPr>
            </a:p>
          </p:txBody>
        </p:sp>
        <p:sp>
          <p:nvSpPr>
            <p:cNvPr id="16417" name="Rectangle 11"/>
            <p:cNvSpPr>
              <a:spLocks noChangeArrowheads="1"/>
            </p:cNvSpPr>
            <p:nvPr/>
          </p:nvSpPr>
          <p:spPr bwMode="auto">
            <a:xfrm>
              <a:off x="1383" y="2568"/>
              <a:ext cx="1361" cy="318"/>
            </a:xfrm>
            <a:prstGeom prst="rect">
              <a:avLst/>
            </a:prstGeom>
            <a:solidFill>
              <a:srgbClr val="FFFFCC"/>
            </a:solidFill>
            <a:ln w="9525">
              <a:solidFill>
                <a:schemeClr val="tx1"/>
              </a:solidFill>
              <a:miter lim="800000"/>
              <a:headEnd/>
              <a:tailEnd/>
            </a:ln>
          </p:spPr>
          <p:txBody>
            <a:bodyPr wrap="none" anchor="ctr"/>
            <a:lstStyle/>
            <a:p>
              <a:endParaRPr lang="en-US" altLang="zh-TW" sz="1600">
                <a:latin typeface="Cambria" pitchFamily="18" charset="0"/>
                <a:ea typeface="新細明體" charset="-120"/>
              </a:endParaRPr>
            </a:p>
          </p:txBody>
        </p:sp>
        <p:sp>
          <p:nvSpPr>
            <p:cNvPr id="16418" name="Rectangle 12"/>
            <p:cNvSpPr>
              <a:spLocks noChangeArrowheads="1"/>
            </p:cNvSpPr>
            <p:nvPr/>
          </p:nvSpPr>
          <p:spPr bwMode="auto">
            <a:xfrm>
              <a:off x="1383" y="2886"/>
              <a:ext cx="1361" cy="318"/>
            </a:xfrm>
            <a:prstGeom prst="rect">
              <a:avLst/>
            </a:prstGeom>
            <a:solidFill>
              <a:srgbClr val="FFFFCC"/>
            </a:solidFill>
            <a:ln w="9525">
              <a:solidFill>
                <a:schemeClr val="tx1"/>
              </a:solidFill>
              <a:miter lim="800000"/>
              <a:headEnd/>
              <a:tailEnd/>
            </a:ln>
          </p:spPr>
          <p:txBody>
            <a:bodyPr wrap="none" anchor="ctr"/>
            <a:lstStyle/>
            <a:p>
              <a:endParaRPr lang="en-US" altLang="zh-TW" sz="1600">
                <a:latin typeface="Cambria" pitchFamily="18" charset="0"/>
                <a:ea typeface="新細明體" charset="-120"/>
              </a:endParaRPr>
            </a:p>
          </p:txBody>
        </p:sp>
        <p:sp>
          <p:nvSpPr>
            <p:cNvPr id="16419" name="Rectangle 13"/>
            <p:cNvSpPr>
              <a:spLocks noChangeArrowheads="1"/>
            </p:cNvSpPr>
            <p:nvPr/>
          </p:nvSpPr>
          <p:spPr bwMode="auto">
            <a:xfrm>
              <a:off x="1383" y="3203"/>
              <a:ext cx="1361" cy="318"/>
            </a:xfrm>
            <a:prstGeom prst="rect">
              <a:avLst/>
            </a:prstGeom>
            <a:solidFill>
              <a:srgbClr val="FFFFCC"/>
            </a:solidFill>
            <a:ln w="9525">
              <a:solidFill>
                <a:schemeClr val="tx1"/>
              </a:solidFill>
              <a:miter lim="800000"/>
              <a:headEnd/>
              <a:tailEnd/>
            </a:ln>
          </p:spPr>
          <p:txBody>
            <a:bodyPr wrap="none" anchor="ctr"/>
            <a:lstStyle/>
            <a:p>
              <a:endParaRPr lang="en-US" altLang="zh-TW" sz="1600">
                <a:latin typeface="Cambria" pitchFamily="18" charset="0"/>
                <a:ea typeface="新細明體" charset="-120"/>
              </a:endParaRPr>
            </a:p>
          </p:txBody>
        </p:sp>
        <p:sp>
          <p:nvSpPr>
            <p:cNvPr id="16420" name="Rectangle 14"/>
            <p:cNvSpPr>
              <a:spLocks noChangeArrowheads="1"/>
            </p:cNvSpPr>
            <p:nvPr/>
          </p:nvSpPr>
          <p:spPr bwMode="auto">
            <a:xfrm>
              <a:off x="1383" y="3521"/>
              <a:ext cx="1361" cy="318"/>
            </a:xfrm>
            <a:prstGeom prst="rect">
              <a:avLst/>
            </a:prstGeom>
            <a:solidFill>
              <a:srgbClr val="FFFFCC"/>
            </a:solidFill>
            <a:ln w="9525">
              <a:solidFill>
                <a:schemeClr val="tx1"/>
              </a:solidFill>
              <a:miter lim="800000"/>
              <a:headEnd/>
              <a:tailEnd/>
            </a:ln>
          </p:spPr>
          <p:txBody>
            <a:bodyPr wrap="none" anchor="ctr"/>
            <a:lstStyle/>
            <a:p>
              <a:endParaRPr lang="en-US">
                <a:latin typeface="Cambria" pitchFamily="18" charset="0"/>
              </a:endParaRPr>
            </a:p>
          </p:txBody>
        </p:sp>
      </p:grpSp>
      <p:grpSp>
        <p:nvGrpSpPr>
          <p:cNvPr id="3" name="Group 43"/>
          <p:cNvGrpSpPr>
            <a:grpSpLocks/>
          </p:cNvGrpSpPr>
          <p:nvPr/>
        </p:nvGrpSpPr>
        <p:grpSpPr bwMode="auto">
          <a:xfrm>
            <a:off x="1258888" y="2708275"/>
            <a:ext cx="981075" cy="2857500"/>
            <a:chOff x="793" y="1706"/>
            <a:chExt cx="618" cy="1800"/>
          </a:xfrm>
        </p:grpSpPr>
        <p:sp>
          <p:nvSpPr>
            <p:cNvPr id="16409" name="Text Box 15"/>
            <p:cNvSpPr txBox="1">
              <a:spLocks noChangeArrowheads="1"/>
            </p:cNvSpPr>
            <p:nvPr/>
          </p:nvSpPr>
          <p:spPr bwMode="auto">
            <a:xfrm>
              <a:off x="793" y="1706"/>
              <a:ext cx="618" cy="212"/>
            </a:xfrm>
            <a:prstGeom prst="rect">
              <a:avLst/>
            </a:prstGeom>
            <a:noFill/>
            <a:ln w="9525">
              <a:noFill/>
              <a:miter lim="800000"/>
              <a:headEnd/>
              <a:tailEnd/>
            </a:ln>
          </p:spPr>
          <p:txBody>
            <a:bodyPr wrap="none">
              <a:spAutoFit/>
            </a:bodyPr>
            <a:lstStyle/>
            <a:p>
              <a:r>
                <a:rPr lang="en-US" altLang="zh-TW" sz="1600" b="1" dirty="0">
                  <a:solidFill>
                    <a:srgbClr val="666633"/>
                  </a:solidFill>
                  <a:latin typeface="Cambria" pitchFamily="18" charset="0"/>
                  <a:ea typeface="新細明體" charset="-120"/>
                </a:rPr>
                <a:t>Address</a:t>
              </a:r>
            </a:p>
          </p:txBody>
        </p:sp>
        <p:sp>
          <p:nvSpPr>
            <p:cNvPr id="16410" name="Text Box 16"/>
            <p:cNvSpPr txBox="1">
              <a:spLocks noChangeArrowheads="1"/>
            </p:cNvSpPr>
            <p:nvPr/>
          </p:nvSpPr>
          <p:spPr bwMode="auto">
            <a:xfrm>
              <a:off x="864" y="2038"/>
              <a:ext cx="403" cy="213"/>
            </a:xfrm>
            <a:prstGeom prst="rect">
              <a:avLst/>
            </a:prstGeom>
            <a:noFill/>
            <a:ln w="9525">
              <a:noFill/>
              <a:miter lim="800000"/>
              <a:headEnd/>
              <a:tailEnd/>
            </a:ln>
          </p:spPr>
          <p:txBody>
            <a:bodyPr wrap="none">
              <a:spAutoFit/>
            </a:bodyPr>
            <a:lstStyle/>
            <a:p>
              <a:r>
                <a:rPr lang="en-US" altLang="zh-TW" sz="1600">
                  <a:solidFill>
                    <a:srgbClr val="666633"/>
                  </a:solidFill>
                  <a:latin typeface="Cambria" pitchFamily="18" charset="0"/>
                  <a:ea typeface="新細明體" charset="-120"/>
                </a:rPr>
                <a:t>8000</a:t>
              </a:r>
            </a:p>
          </p:txBody>
        </p:sp>
        <p:sp>
          <p:nvSpPr>
            <p:cNvPr id="16411" name="Text Box 17"/>
            <p:cNvSpPr txBox="1">
              <a:spLocks noChangeArrowheads="1"/>
            </p:cNvSpPr>
            <p:nvPr/>
          </p:nvSpPr>
          <p:spPr bwMode="auto">
            <a:xfrm>
              <a:off x="864" y="2341"/>
              <a:ext cx="403" cy="213"/>
            </a:xfrm>
            <a:prstGeom prst="rect">
              <a:avLst/>
            </a:prstGeom>
            <a:noFill/>
            <a:ln w="9525">
              <a:noFill/>
              <a:miter lim="800000"/>
              <a:headEnd/>
              <a:tailEnd/>
            </a:ln>
          </p:spPr>
          <p:txBody>
            <a:bodyPr wrap="none">
              <a:spAutoFit/>
            </a:bodyPr>
            <a:lstStyle/>
            <a:p>
              <a:r>
                <a:rPr lang="en-US" altLang="zh-TW" sz="1600">
                  <a:solidFill>
                    <a:srgbClr val="666633"/>
                  </a:solidFill>
                  <a:latin typeface="Cambria" pitchFamily="18" charset="0"/>
                  <a:ea typeface="新細明體" charset="-120"/>
                </a:rPr>
                <a:t>8004</a:t>
              </a:r>
            </a:p>
          </p:txBody>
        </p:sp>
        <p:sp>
          <p:nvSpPr>
            <p:cNvPr id="16412" name="Text Box 18"/>
            <p:cNvSpPr txBox="1">
              <a:spLocks noChangeArrowheads="1"/>
            </p:cNvSpPr>
            <p:nvPr/>
          </p:nvSpPr>
          <p:spPr bwMode="auto">
            <a:xfrm>
              <a:off x="864" y="2673"/>
              <a:ext cx="403" cy="213"/>
            </a:xfrm>
            <a:prstGeom prst="rect">
              <a:avLst/>
            </a:prstGeom>
            <a:noFill/>
            <a:ln w="9525">
              <a:noFill/>
              <a:miter lim="800000"/>
              <a:headEnd/>
              <a:tailEnd/>
            </a:ln>
          </p:spPr>
          <p:txBody>
            <a:bodyPr wrap="none">
              <a:spAutoFit/>
            </a:bodyPr>
            <a:lstStyle/>
            <a:p>
              <a:r>
                <a:rPr lang="en-US" altLang="zh-TW" sz="1600">
                  <a:solidFill>
                    <a:srgbClr val="666633"/>
                  </a:solidFill>
                  <a:latin typeface="Cambria" pitchFamily="18" charset="0"/>
                  <a:ea typeface="新細明體" charset="-120"/>
                </a:rPr>
                <a:t>8008</a:t>
              </a:r>
            </a:p>
          </p:txBody>
        </p:sp>
        <p:sp>
          <p:nvSpPr>
            <p:cNvPr id="16413" name="Text Box 19"/>
            <p:cNvSpPr txBox="1">
              <a:spLocks noChangeArrowheads="1"/>
            </p:cNvSpPr>
            <p:nvPr/>
          </p:nvSpPr>
          <p:spPr bwMode="auto">
            <a:xfrm>
              <a:off x="864" y="2991"/>
              <a:ext cx="404" cy="213"/>
            </a:xfrm>
            <a:prstGeom prst="rect">
              <a:avLst/>
            </a:prstGeom>
            <a:noFill/>
            <a:ln w="9525">
              <a:noFill/>
              <a:miter lim="800000"/>
              <a:headEnd/>
              <a:tailEnd/>
            </a:ln>
          </p:spPr>
          <p:txBody>
            <a:bodyPr wrap="none">
              <a:spAutoFit/>
            </a:bodyPr>
            <a:lstStyle/>
            <a:p>
              <a:r>
                <a:rPr lang="en-US" altLang="zh-TW" sz="1600">
                  <a:solidFill>
                    <a:srgbClr val="666633"/>
                  </a:solidFill>
                  <a:latin typeface="Cambria" pitchFamily="18" charset="0"/>
                  <a:ea typeface="新細明體" charset="-120"/>
                </a:rPr>
                <a:t>800C</a:t>
              </a:r>
            </a:p>
          </p:txBody>
        </p:sp>
        <p:sp>
          <p:nvSpPr>
            <p:cNvPr id="16414" name="Text Box 20"/>
            <p:cNvSpPr txBox="1">
              <a:spLocks noChangeArrowheads="1"/>
            </p:cNvSpPr>
            <p:nvPr/>
          </p:nvSpPr>
          <p:spPr bwMode="auto">
            <a:xfrm>
              <a:off x="884" y="3294"/>
              <a:ext cx="408" cy="212"/>
            </a:xfrm>
            <a:prstGeom prst="rect">
              <a:avLst/>
            </a:prstGeom>
            <a:noFill/>
            <a:ln w="9525">
              <a:noFill/>
              <a:miter lim="800000"/>
              <a:headEnd/>
              <a:tailEnd/>
            </a:ln>
          </p:spPr>
          <p:txBody>
            <a:bodyPr wrap="none">
              <a:spAutoFit/>
            </a:bodyPr>
            <a:lstStyle/>
            <a:p>
              <a:r>
                <a:rPr lang="en-US" altLang="zh-TW" sz="1600">
                  <a:solidFill>
                    <a:srgbClr val="666633"/>
                  </a:solidFill>
                  <a:latin typeface="Cambria" pitchFamily="18" charset="0"/>
                  <a:ea typeface="新細明體" charset="-120"/>
                </a:rPr>
                <a:t>8010</a:t>
              </a:r>
            </a:p>
          </p:txBody>
        </p:sp>
      </p:grpSp>
      <p:sp>
        <p:nvSpPr>
          <p:cNvPr id="227349" name="Text Box 21"/>
          <p:cNvSpPr txBox="1">
            <a:spLocks noChangeArrowheads="1"/>
          </p:cNvSpPr>
          <p:nvPr/>
        </p:nvSpPr>
        <p:spPr bwMode="auto">
          <a:xfrm>
            <a:off x="2441575" y="2708275"/>
            <a:ext cx="970137" cy="338554"/>
          </a:xfrm>
          <a:prstGeom prst="rect">
            <a:avLst/>
          </a:prstGeom>
          <a:noFill/>
          <a:ln w="9525">
            <a:noFill/>
            <a:miter lim="800000"/>
            <a:headEnd/>
            <a:tailEnd/>
          </a:ln>
        </p:spPr>
        <p:txBody>
          <a:bodyPr wrap="none">
            <a:spAutoFit/>
          </a:bodyPr>
          <a:lstStyle/>
          <a:p>
            <a:r>
              <a:rPr lang="en-US" altLang="zh-TW" sz="1600" b="1">
                <a:solidFill>
                  <a:srgbClr val="666633"/>
                </a:solidFill>
                <a:latin typeface="Cambria" pitchFamily="18" charset="0"/>
                <a:ea typeface="新細明體" charset="-120"/>
              </a:rPr>
              <a:t>Memory</a:t>
            </a:r>
          </a:p>
        </p:txBody>
      </p:sp>
      <p:sp>
        <p:nvSpPr>
          <p:cNvPr id="227354" name="Line 26"/>
          <p:cNvSpPr>
            <a:spLocks noChangeShapeType="1"/>
          </p:cNvSpPr>
          <p:nvPr/>
        </p:nvSpPr>
        <p:spPr bwMode="auto">
          <a:xfrm flipH="1" flipV="1">
            <a:off x="4427538" y="3357563"/>
            <a:ext cx="1584325" cy="503237"/>
          </a:xfrm>
          <a:prstGeom prst="line">
            <a:avLst/>
          </a:prstGeom>
          <a:noFill/>
          <a:ln w="9525">
            <a:solidFill>
              <a:schemeClr val="tx1"/>
            </a:solidFill>
            <a:round/>
            <a:headEnd type="triangle" w="med" len="med"/>
            <a:tailEnd/>
          </a:ln>
        </p:spPr>
        <p:txBody>
          <a:bodyPr/>
          <a:lstStyle/>
          <a:p>
            <a:endParaRPr lang="en-US">
              <a:latin typeface="Cambria" pitchFamily="18" charset="0"/>
            </a:endParaRPr>
          </a:p>
        </p:txBody>
      </p:sp>
      <p:sp>
        <p:nvSpPr>
          <p:cNvPr id="227355" name="Text Box 27"/>
          <p:cNvSpPr txBox="1">
            <a:spLocks noChangeArrowheads="1"/>
          </p:cNvSpPr>
          <p:nvPr/>
        </p:nvSpPr>
        <p:spPr bwMode="auto">
          <a:xfrm>
            <a:off x="4716463" y="3213100"/>
            <a:ext cx="1511300" cy="336550"/>
          </a:xfrm>
          <a:prstGeom prst="rect">
            <a:avLst/>
          </a:prstGeom>
          <a:noFill/>
          <a:ln w="9525">
            <a:noFill/>
            <a:miter lim="800000"/>
            <a:headEnd/>
            <a:tailEnd/>
          </a:ln>
        </p:spPr>
        <p:txBody>
          <a:bodyPr>
            <a:spAutoFit/>
          </a:bodyPr>
          <a:lstStyle/>
          <a:p>
            <a:pPr>
              <a:spcBef>
                <a:spcPct val="50000"/>
              </a:spcBef>
            </a:pPr>
            <a:r>
              <a:rPr lang="en-US" altLang="zh-TW" sz="1600">
                <a:latin typeface="Cambria" pitchFamily="18" charset="0"/>
                <a:ea typeface="新細明體" charset="-120"/>
              </a:rPr>
              <a:t>instruction</a:t>
            </a:r>
          </a:p>
        </p:txBody>
      </p:sp>
      <p:sp>
        <p:nvSpPr>
          <p:cNvPr id="227356" name="Line 28"/>
          <p:cNvSpPr>
            <a:spLocks noChangeShapeType="1"/>
          </p:cNvSpPr>
          <p:nvPr/>
        </p:nvSpPr>
        <p:spPr bwMode="auto">
          <a:xfrm flipH="1">
            <a:off x="4500563" y="4221163"/>
            <a:ext cx="1511300" cy="71437"/>
          </a:xfrm>
          <a:prstGeom prst="line">
            <a:avLst/>
          </a:prstGeom>
          <a:noFill/>
          <a:ln w="9525">
            <a:solidFill>
              <a:schemeClr val="tx1"/>
            </a:solidFill>
            <a:round/>
            <a:headEnd type="triangle" w="med" len="med"/>
            <a:tailEnd/>
          </a:ln>
        </p:spPr>
        <p:txBody>
          <a:bodyPr/>
          <a:lstStyle/>
          <a:p>
            <a:endParaRPr lang="en-US">
              <a:latin typeface="Cambria" pitchFamily="18" charset="0"/>
            </a:endParaRPr>
          </a:p>
        </p:txBody>
      </p:sp>
      <p:sp>
        <p:nvSpPr>
          <p:cNvPr id="227359" name="Text Box 31"/>
          <p:cNvSpPr txBox="1">
            <a:spLocks noChangeArrowheads="1"/>
          </p:cNvSpPr>
          <p:nvPr/>
        </p:nvSpPr>
        <p:spPr bwMode="auto">
          <a:xfrm>
            <a:off x="4787900" y="3933825"/>
            <a:ext cx="1511300" cy="336550"/>
          </a:xfrm>
          <a:prstGeom prst="rect">
            <a:avLst/>
          </a:prstGeom>
          <a:noFill/>
          <a:ln w="9525">
            <a:noFill/>
            <a:miter lim="800000"/>
            <a:headEnd/>
            <a:tailEnd/>
          </a:ln>
        </p:spPr>
        <p:txBody>
          <a:bodyPr>
            <a:spAutoFit/>
          </a:bodyPr>
          <a:lstStyle/>
          <a:p>
            <a:pPr>
              <a:spcBef>
                <a:spcPct val="50000"/>
              </a:spcBef>
            </a:pPr>
            <a:r>
              <a:rPr lang="en-US" altLang="zh-TW" sz="1600">
                <a:latin typeface="Cambria" pitchFamily="18" charset="0"/>
                <a:ea typeface="新細明體" charset="-120"/>
              </a:rPr>
              <a:t>data</a:t>
            </a:r>
          </a:p>
        </p:txBody>
      </p:sp>
      <p:sp>
        <p:nvSpPr>
          <p:cNvPr id="227360" name="Line 32"/>
          <p:cNvSpPr>
            <a:spLocks noChangeShapeType="1"/>
          </p:cNvSpPr>
          <p:nvPr/>
        </p:nvSpPr>
        <p:spPr bwMode="auto">
          <a:xfrm flipH="1">
            <a:off x="4500563" y="4292600"/>
            <a:ext cx="1511300" cy="504825"/>
          </a:xfrm>
          <a:prstGeom prst="line">
            <a:avLst/>
          </a:prstGeom>
          <a:noFill/>
          <a:ln w="9525">
            <a:solidFill>
              <a:schemeClr val="tx1"/>
            </a:solidFill>
            <a:round/>
            <a:headEnd type="triangle" w="med" len="med"/>
            <a:tailEnd/>
          </a:ln>
        </p:spPr>
        <p:txBody>
          <a:bodyPr/>
          <a:lstStyle/>
          <a:p>
            <a:endParaRPr lang="en-US">
              <a:latin typeface="Cambria" pitchFamily="18" charset="0"/>
            </a:endParaRPr>
          </a:p>
        </p:txBody>
      </p:sp>
      <p:grpSp>
        <p:nvGrpSpPr>
          <p:cNvPr id="4" name="Group 41"/>
          <p:cNvGrpSpPr>
            <a:grpSpLocks/>
          </p:cNvGrpSpPr>
          <p:nvPr/>
        </p:nvGrpSpPr>
        <p:grpSpPr bwMode="auto">
          <a:xfrm>
            <a:off x="2195513" y="3068638"/>
            <a:ext cx="2160587" cy="3025775"/>
            <a:chOff x="4059" y="1933"/>
            <a:chExt cx="1361" cy="1906"/>
          </a:xfrm>
        </p:grpSpPr>
        <p:sp>
          <p:nvSpPr>
            <p:cNvPr id="16403" name="Rectangle 33"/>
            <p:cNvSpPr>
              <a:spLocks noChangeArrowheads="1"/>
            </p:cNvSpPr>
            <p:nvPr/>
          </p:nvSpPr>
          <p:spPr bwMode="auto">
            <a:xfrm>
              <a:off x="4059" y="1933"/>
              <a:ext cx="1361" cy="318"/>
            </a:xfrm>
            <a:prstGeom prst="rect">
              <a:avLst/>
            </a:prstGeom>
            <a:noFill/>
            <a:ln w="9525">
              <a:noFill/>
              <a:miter lim="800000"/>
              <a:headEnd/>
              <a:tailEnd/>
            </a:ln>
          </p:spPr>
          <p:txBody>
            <a:bodyPr wrap="none" anchor="ctr"/>
            <a:lstStyle/>
            <a:p>
              <a:pPr algn="ctr"/>
              <a:r>
                <a:rPr lang="en-US" altLang="zh-TW" sz="1600">
                  <a:latin typeface="Cambria" pitchFamily="18" charset="0"/>
                  <a:ea typeface="新細明體" charset="-120"/>
                </a:rPr>
                <a:t>salary = rate * hours</a:t>
              </a:r>
            </a:p>
          </p:txBody>
        </p:sp>
        <p:sp>
          <p:nvSpPr>
            <p:cNvPr id="16404" name="Rectangle 34"/>
            <p:cNvSpPr>
              <a:spLocks noChangeArrowheads="1"/>
            </p:cNvSpPr>
            <p:nvPr/>
          </p:nvSpPr>
          <p:spPr bwMode="auto">
            <a:xfrm>
              <a:off x="4059" y="2251"/>
              <a:ext cx="1361" cy="318"/>
            </a:xfrm>
            <a:prstGeom prst="rect">
              <a:avLst/>
            </a:prstGeom>
            <a:noFill/>
            <a:ln w="9525">
              <a:noFill/>
              <a:miter lim="800000"/>
              <a:headEnd/>
              <a:tailEnd/>
            </a:ln>
          </p:spPr>
          <p:txBody>
            <a:bodyPr wrap="none" anchor="ctr"/>
            <a:lstStyle/>
            <a:p>
              <a:endParaRPr lang="en-US" altLang="zh-TW" sz="1600">
                <a:latin typeface="Cambria" pitchFamily="18" charset="0"/>
                <a:ea typeface="新細明體" charset="-120"/>
              </a:endParaRPr>
            </a:p>
          </p:txBody>
        </p:sp>
        <p:sp>
          <p:nvSpPr>
            <p:cNvPr id="16405" name="Rectangle 35"/>
            <p:cNvSpPr>
              <a:spLocks noChangeArrowheads="1"/>
            </p:cNvSpPr>
            <p:nvPr/>
          </p:nvSpPr>
          <p:spPr bwMode="auto">
            <a:xfrm>
              <a:off x="4059" y="2568"/>
              <a:ext cx="1361" cy="318"/>
            </a:xfrm>
            <a:prstGeom prst="rect">
              <a:avLst/>
            </a:prstGeom>
            <a:noFill/>
            <a:ln w="9525">
              <a:noFill/>
              <a:miter lim="800000"/>
              <a:headEnd/>
              <a:tailEnd/>
            </a:ln>
          </p:spPr>
          <p:txBody>
            <a:bodyPr wrap="none" anchor="ctr"/>
            <a:lstStyle/>
            <a:p>
              <a:r>
                <a:rPr lang="en-US" altLang="zh-TW" sz="1600">
                  <a:latin typeface="Cambria" pitchFamily="18" charset="0"/>
                  <a:ea typeface="新細明體" charset="-120"/>
                </a:rPr>
                <a:t>rate: 80</a:t>
              </a:r>
            </a:p>
          </p:txBody>
        </p:sp>
        <p:sp>
          <p:nvSpPr>
            <p:cNvPr id="16406" name="Rectangle 36"/>
            <p:cNvSpPr>
              <a:spLocks noChangeArrowheads="1"/>
            </p:cNvSpPr>
            <p:nvPr/>
          </p:nvSpPr>
          <p:spPr bwMode="auto">
            <a:xfrm>
              <a:off x="4059" y="2886"/>
              <a:ext cx="1361" cy="318"/>
            </a:xfrm>
            <a:prstGeom prst="rect">
              <a:avLst/>
            </a:prstGeom>
            <a:noFill/>
            <a:ln w="9525">
              <a:noFill/>
              <a:miter lim="800000"/>
              <a:headEnd/>
              <a:tailEnd/>
            </a:ln>
          </p:spPr>
          <p:txBody>
            <a:bodyPr wrap="none" anchor="ctr"/>
            <a:lstStyle/>
            <a:p>
              <a:r>
                <a:rPr lang="en-US" altLang="zh-TW" sz="1600">
                  <a:latin typeface="Cambria" pitchFamily="18" charset="0"/>
                  <a:ea typeface="新細明體" charset="-120"/>
                </a:rPr>
                <a:t>hours: 4</a:t>
              </a:r>
            </a:p>
          </p:txBody>
        </p:sp>
        <p:sp>
          <p:nvSpPr>
            <p:cNvPr id="16407" name="Rectangle 37"/>
            <p:cNvSpPr>
              <a:spLocks noChangeArrowheads="1"/>
            </p:cNvSpPr>
            <p:nvPr/>
          </p:nvSpPr>
          <p:spPr bwMode="auto">
            <a:xfrm>
              <a:off x="4059" y="3203"/>
              <a:ext cx="1361" cy="318"/>
            </a:xfrm>
            <a:prstGeom prst="rect">
              <a:avLst/>
            </a:prstGeom>
            <a:noFill/>
            <a:ln w="9525">
              <a:noFill/>
              <a:miter lim="800000"/>
              <a:headEnd/>
              <a:tailEnd/>
            </a:ln>
          </p:spPr>
          <p:txBody>
            <a:bodyPr wrap="none" anchor="ctr"/>
            <a:lstStyle/>
            <a:p>
              <a:r>
                <a:rPr lang="en-US" altLang="zh-TW" sz="1600">
                  <a:latin typeface="Cambria" pitchFamily="18" charset="0"/>
                  <a:ea typeface="新細明體" charset="-120"/>
                </a:rPr>
                <a:t>salary: 0</a:t>
              </a:r>
            </a:p>
          </p:txBody>
        </p:sp>
        <p:sp>
          <p:nvSpPr>
            <p:cNvPr id="16408" name="Rectangle 38"/>
            <p:cNvSpPr>
              <a:spLocks noChangeArrowheads="1"/>
            </p:cNvSpPr>
            <p:nvPr/>
          </p:nvSpPr>
          <p:spPr bwMode="auto">
            <a:xfrm>
              <a:off x="4059" y="3521"/>
              <a:ext cx="1361" cy="318"/>
            </a:xfrm>
            <a:prstGeom prst="rect">
              <a:avLst/>
            </a:prstGeom>
            <a:noFill/>
            <a:ln w="9525">
              <a:noFill/>
              <a:miter lim="800000"/>
              <a:headEnd/>
              <a:tailEnd/>
            </a:ln>
          </p:spPr>
          <p:txBody>
            <a:bodyPr wrap="none" anchor="ctr"/>
            <a:lstStyle/>
            <a:p>
              <a:endParaRPr lang="en-US">
                <a:latin typeface="Cambria" pitchFamily="18" charset="0"/>
              </a:endParaRPr>
            </a:p>
          </p:txBody>
        </p:sp>
      </p:grpSp>
      <p:sp>
        <p:nvSpPr>
          <p:cNvPr id="227374" name="Rectangle 46"/>
          <p:cNvSpPr>
            <a:spLocks noChangeArrowheads="1"/>
          </p:cNvSpPr>
          <p:nvPr/>
        </p:nvSpPr>
        <p:spPr bwMode="auto">
          <a:xfrm>
            <a:off x="6227763" y="3500438"/>
            <a:ext cx="1441450" cy="1295400"/>
          </a:xfrm>
          <a:prstGeom prst="rect">
            <a:avLst/>
          </a:prstGeom>
          <a:solidFill>
            <a:srgbClr val="B2B2B2"/>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altLang="zh-TW" b="1" dirty="0">
                <a:solidFill>
                  <a:srgbClr val="666633"/>
                </a:solidFill>
                <a:latin typeface="Cambria" pitchFamily="18" charset="0"/>
                <a:ea typeface="新細明體" charset="-120"/>
              </a:rPr>
              <a:t>CPU</a:t>
            </a:r>
          </a:p>
        </p:txBody>
      </p:sp>
      <p:sp>
        <p:nvSpPr>
          <p:cNvPr id="227375" name="Line 47"/>
          <p:cNvSpPr>
            <a:spLocks noChangeShapeType="1"/>
          </p:cNvSpPr>
          <p:nvPr/>
        </p:nvSpPr>
        <p:spPr bwMode="auto">
          <a:xfrm flipH="1">
            <a:off x="4500563" y="4797425"/>
            <a:ext cx="1584325" cy="576263"/>
          </a:xfrm>
          <a:prstGeom prst="line">
            <a:avLst/>
          </a:prstGeom>
          <a:noFill/>
          <a:ln w="9525">
            <a:solidFill>
              <a:schemeClr val="tx1"/>
            </a:solidFill>
            <a:round/>
            <a:headEnd/>
            <a:tailEnd type="triangle" w="med" len="med"/>
          </a:ln>
        </p:spPr>
        <p:txBody>
          <a:bodyPr/>
          <a:lstStyle/>
          <a:p>
            <a:endParaRPr lang="en-US">
              <a:latin typeface="Cambria" pitchFamily="18" charset="0"/>
            </a:endParaRPr>
          </a:p>
        </p:txBody>
      </p:sp>
      <p:sp>
        <p:nvSpPr>
          <p:cNvPr id="227376" name="Text Box 48"/>
          <p:cNvSpPr txBox="1">
            <a:spLocks noChangeArrowheads="1"/>
          </p:cNvSpPr>
          <p:nvPr/>
        </p:nvSpPr>
        <p:spPr bwMode="auto">
          <a:xfrm>
            <a:off x="4859338" y="5157788"/>
            <a:ext cx="1511300" cy="336550"/>
          </a:xfrm>
          <a:prstGeom prst="rect">
            <a:avLst/>
          </a:prstGeom>
          <a:noFill/>
          <a:ln w="9525">
            <a:noFill/>
            <a:miter lim="800000"/>
            <a:headEnd/>
            <a:tailEnd/>
          </a:ln>
        </p:spPr>
        <p:txBody>
          <a:bodyPr>
            <a:spAutoFit/>
          </a:bodyPr>
          <a:lstStyle/>
          <a:p>
            <a:pPr>
              <a:spcBef>
                <a:spcPct val="50000"/>
              </a:spcBef>
            </a:pPr>
            <a:r>
              <a:rPr lang="en-US" altLang="zh-TW" sz="1600">
                <a:latin typeface="Cambria" pitchFamily="18" charset="0"/>
                <a:ea typeface="新細明體" charset="-120"/>
              </a:rPr>
              <a:t>result</a:t>
            </a:r>
          </a:p>
        </p:txBody>
      </p:sp>
      <p:sp>
        <p:nvSpPr>
          <p:cNvPr id="227351" name="Text Box 23"/>
          <p:cNvSpPr txBox="1">
            <a:spLocks noChangeArrowheads="1"/>
          </p:cNvSpPr>
          <p:nvPr/>
        </p:nvSpPr>
        <p:spPr bwMode="auto">
          <a:xfrm>
            <a:off x="2914650" y="5157788"/>
            <a:ext cx="936625" cy="336550"/>
          </a:xfrm>
          <a:prstGeom prst="rect">
            <a:avLst/>
          </a:prstGeom>
          <a:solidFill>
            <a:srgbClr val="FFFF66"/>
          </a:solidFill>
          <a:ln w="9525">
            <a:noFill/>
            <a:miter lim="800000"/>
            <a:headEnd/>
            <a:tailEnd/>
          </a:ln>
        </p:spPr>
        <p:txBody>
          <a:bodyPr>
            <a:spAutoFit/>
          </a:bodyPr>
          <a:lstStyle/>
          <a:p>
            <a:pPr>
              <a:spcBef>
                <a:spcPct val="50000"/>
              </a:spcBef>
            </a:pPr>
            <a:r>
              <a:rPr lang="en-US" altLang="zh-TW" sz="1600">
                <a:solidFill>
                  <a:schemeClr val="accent2"/>
                </a:solidFill>
                <a:latin typeface="Cambria" pitchFamily="18" charset="0"/>
                <a:ea typeface="新細明體" charset="-120"/>
              </a:rPr>
              <a:t>320</a:t>
            </a:r>
          </a:p>
        </p:txBody>
      </p:sp>
      <p:sp>
        <p:nvSpPr>
          <p:cNvPr id="3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7349"/>
                                        </p:tgtEl>
                                        <p:attrNameLst>
                                          <p:attrName>style.visibility</p:attrName>
                                        </p:attrNameLst>
                                      </p:cBhvr>
                                      <p:to>
                                        <p:strVal val="visible"/>
                                      </p:to>
                                    </p:set>
                                    <p:animEffect transition="in" filter="wipe(up)">
                                      <p:cBhvr>
                                        <p:cTn id="10" dur="500"/>
                                        <p:tgtEl>
                                          <p:spTgt spid="2273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27374"/>
                                        </p:tgtEl>
                                        <p:attrNameLst>
                                          <p:attrName>style.visibility</p:attrName>
                                        </p:attrNameLst>
                                      </p:cBhvr>
                                      <p:to>
                                        <p:strVal val="visible"/>
                                      </p:to>
                                    </p:set>
                                    <p:animEffect transition="in" filter="checkerboard(across)">
                                      <p:cBhvr>
                                        <p:cTn id="26" dur="500"/>
                                        <p:tgtEl>
                                          <p:spTgt spid="22737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7355"/>
                                        </p:tgtEl>
                                        <p:attrNameLst>
                                          <p:attrName>style.visibility</p:attrName>
                                        </p:attrNameLst>
                                      </p:cBhvr>
                                      <p:to>
                                        <p:strVal val="visible"/>
                                      </p:to>
                                    </p:set>
                                    <p:animEffect transition="in" filter="wipe(left)">
                                      <p:cBhvr>
                                        <p:cTn id="31" dur="500"/>
                                        <p:tgtEl>
                                          <p:spTgt spid="22735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27354"/>
                                        </p:tgtEl>
                                        <p:attrNameLst>
                                          <p:attrName>style.visibility</p:attrName>
                                        </p:attrNameLst>
                                      </p:cBhvr>
                                      <p:to>
                                        <p:strVal val="visible"/>
                                      </p:to>
                                    </p:set>
                                    <p:animEffect transition="in" filter="wipe(left)">
                                      <p:cBhvr>
                                        <p:cTn id="34" dur="500"/>
                                        <p:tgtEl>
                                          <p:spTgt spid="2273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7359"/>
                                        </p:tgtEl>
                                        <p:attrNameLst>
                                          <p:attrName>style.visibility</p:attrName>
                                        </p:attrNameLst>
                                      </p:cBhvr>
                                      <p:to>
                                        <p:strVal val="visible"/>
                                      </p:to>
                                    </p:set>
                                    <p:animEffect transition="in" filter="wipe(left)">
                                      <p:cBhvr>
                                        <p:cTn id="39" dur="500"/>
                                        <p:tgtEl>
                                          <p:spTgt spid="22735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7356"/>
                                        </p:tgtEl>
                                        <p:attrNameLst>
                                          <p:attrName>style.visibility</p:attrName>
                                        </p:attrNameLst>
                                      </p:cBhvr>
                                      <p:to>
                                        <p:strVal val="visible"/>
                                      </p:to>
                                    </p:set>
                                    <p:animEffect transition="in" filter="wipe(left)">
                                      <p:cBhvr>
                                        <p:cTn id="42" dur="500"/>
                                        <p:tgtEl>
                                          <p:spTgt spid="22735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7360"/>
                                        </p:tgtEl>
                                        <p:attrNameLst>
                                          <p:attrName>style.visibility</p:attrName>
                                        </p:attrNameLst>
                                      </p:cBhvr>
                                      <p:to>
                                        <p:strVal val="visible"/>
                                      </p:to>
                                    </p:set>
                                    <p:animEffect transition="in" filter="wipe(left)">
                                      <p:cBhvr>
                                        <p:cTn id="45" dur="500"/>
                                        <p:tgtEl>
                                          <p:spTgt spid="2273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27375"/>
                                        </p:tgtEl>
                                        <p:attrNameLst>
                                          <p:attrName>style.visibility</p:attrName>
                                        </p:attrNameLst>
                                      </p:cBhvr>
                                      <p:to>
                                        <p:strVal val="visible"/>
                                      </p:to>
                                    </p:set>
                                    <p:animEffect transition="in" filter="wipe(right)">
                                      <p:cBhvr>
                                        <p:cTn id="50" dur="500"/>
                                        <p:tgtEl>
                                          <p:spTgt spid="22737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27376"/>
                                        </p:tgtEl>
                                        <p:attrNameLst>
                                          <p:attrName>style.visibility</p:attrName>
                                        </p:attrNameLst>
                                      </p:cBhvr>
                                      <p:to>
                                        <p:strVal val="visible"/>
                                      </p:to>
                                    </p:set>
                                    <p:animEffect transition="in" filter="wipe(right)">
                                      <p:cBhvr>
                                        <p:cTn id="53" dur="500"/>
                                        <p:tgtEl>
                                          <p:spTgt spid="22737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227351"/>
                                        </p:tgtEl>
                                        <p:attrNameLst>
                                          <p:attrName>style.visibility</p:attrName>
                                        </p:attrNameLst>
                                      </p:cBhvr>
                                      <p:to>
                                        <p:strVal val="visible"/>
                                      </p:to>
                                    </p:set>
                                    <p:animEffect transition="in" filter="wipe(right)">
                                      <p:cBhvr>
                                        <p:cTn id="58" dur="500"/>
                                        <p:tgtEl>
                                          <p:spTgt spid="22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9" grpId="0"/>
      <p:bldP spid="227354" grpId="0" animBg="1"/>
      <p:bldP spid="227355" grpId="0"/>
      <p:bldP spid="227356" grpId="0" animBg="1"/>
      <p:bldP spid="227359" grpId="0"/>
      <p:bldP spid="227360" grpId="0" animBg="1"/>
      <p:bldP spid="227374" grpId="0" animBg="1"/>
      <p:bldP spid="227375" grpId="0" animBg="1"/>
      <p:bldP spid="227376" grpId="0"/>
      <p:bldP spid="2273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altLang="zh-TW" smtClean="0">
                <a:ea typeface="新細明體" charset="-120"/>
              </a:rPr>
              <a:t>Memory Access Time</a:t>
            </a:r>
          </a:p>
        </p:txBody>
      </p:sp>
      <p:sp>
        <p:nvSpPr>
          <p:cNvPr id="9" name="Content Placeholder 8"/>
          <p:cNvSpPr>
            <a:spLocks noGrp="1"/>
          </p:cNvSpPr>
          <p:nvPr>
            <p:ph idx="1"/>
          </p:nvPr>
        </p:nvSpPr>
        <p:spPr/>
        <p:txBody>
          <a:bodyPr/>
          <a:lstStyle/>
          <a:p>
            <a:r>
              <a:rPr lang="en-US" dirty="0" smtClean="0"/>
              <a:t>Access time - amount of time it takes                    </a:t>
            </a:r>
            <a:br>
              <a:rPr lang="en-US" dirty="0" smtClean="0"/>
            </a:br>
            <a:r>
              <a:rPr lang="en-US" dirty="0" smtClean="0"/>
              <a:t>processor to read data from memory</a:t>
            </a:r>
          </a:p>
          <a:p>
            <a:pPr lvl="1"/>
            <a:r>
              <a:rPr lang="en-US" dirty="0" smtClean="0"/>
              <a:t>Measured in nanoseconds (ns), one billionth of a second</a:t>
            </a:r>
          </a:p>
          <a:p>
            <a:pPr lvl="2"/>
            <a:r>
              <a:rPr lang="en-US" dirty="0" smtClean="0"/>
              <a:t> RAM access times range from 0.5 ns to about 10 ns </a:t>
            </a:r>
          </a:p>
          <a:p>
            <a:pPr lvl="1"/>
            <a:r>
              <a:rPr lang="en-US" dirty="0" smtClean="0"/>
              <a:t>Also measured in millions of cycles per second (</a:t>
            </a:r>
            <a:r>
              <a:rPr lang="en-US" dirty="0" smtClean="0">
                <a:solidFill>
                  <a:schemeClr val="tx1">
                    <a:lumMod val="60000"/>
                    <a:lumOff val="40000"/>
                  </a:schemeClr>
                </a:solidFill>
              </a:rPr>
              <a:t>MHz</a:t>
            </a:r>
            <a:r>
              <a:rPr lang="en-US" dirty="0" smtClean="0"/>
              <a:t>)</a:t>
            </a:r>
          </a:p>
          <a:p>
            <a:pPr lvl="2"/>
            <a:r>
              <a:rPr lang="en-US" dirty="0" smtClean="0"/>
              <a:t> Today's memory normally has clock speed ranging from 133MHz to 1600MHz</a:t>
            </a:r>
          </a:p>
          <a:p>
            <a:pPr lvl="1"/>
            <a:r>
              <a:rPr lang="en-US" dirty="0" smtClean="0"/>
              <a:t>Much faster than hard-disk access, which is in range of milliseconds (ms)</a:t>
            </a:r>
          </a:p>
          <a:p>
            <a:pPr lvl="2"/>
            <a:r>
              <a:rPr lang="en-US" dirty="0" smtClean="0"/>
              <a:t> Hard disk access times range from 3 ms to about 15 ms </a:t>
            </a:r>
          </a:p>
          <a:p>
            <a:pPr lvl="1"/>
            <a:r>
              <a:rPr lang="en-US" dirty="0" smtClean="0"/>
              <a:t>Slower compared with CPU speed </a:t>
            </a:r>
          </a:p>
          <a:p>
            <a:pPr lvl="2"/>
            <a:r>
              <a:rPr lang="en-US" dirty="0" smtClean="0"/>
              <a:t> E.g., </a:t>
            </a:r>
          </a:p>
          <a:p>
            <a:pPr lvl="2">
              <a:buNone/>
            </a:pPr>
            <a:r>
              <a:rPr lang="en-US" dirty="0" smtClean="0"/>
              <a:t>Intel  Core 2 Extreme QX9770	- 59,455 MIPS at 3.2 GHz</a:t>
            </a:r>
          </a:p>
          <a:p>
            <a:endParaRPr lang="en-US" dirty="0"/>
          </a:p>
        </p:txBody>
      </p:sp>
      <p:sp>
        <p:nvSpPr>
          <p:cNvPr id="8"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6" name="Slide Number Placeholder 4"/>
          <p:cNvSpPr>
            <a:spLocks noGrp="1"/>
          </p:cNvSpPr>
          <p:nvPr>
            <p:ph type="sldNum" sz="quarter" idx="11"/>
          </p:nvPr>
        </p:nvSpPr>
        <p:spPr/>
        <p:txBody>
          <a:bodyPr/>
          <a:lstStyle/>
          <a:p>
            <a:pPr>
              <a:defRPr/>
            </a:pPr>
            <a:fld id="{1BC45FC4-0542-4DBA-A33B-207BCD18DA17}" type="slidenum">
              <a:rPr lang="zh-TW" altLang="en-US"/>
              <a:pPr>
                <a:defRPr/>
              </a:pPr>
              <a:t>22</a:t>
            </a:fld>
            <a:r>
              <a:rPr lang="en-US" altLang="zh-TW"/>
              <a:t> </a:t>
            </a:r>
          </a:p>
        </p:txBody>
      </p:sp>
      <p:sp>
        <p:nvSpPr>
          <p:cNvPr id="18437" name="AutoShape 6"/>
          <p:cNvSpPr>
            <a:spLocks noChangeArrowheads="1"/>
          </p:cNvSpPr>
          <p:nvPr/>
        </p:nvSpPr>
        <p:spPr bwMode="auto">
          <a:xfrm>
            <a:off x="7380312" y="981075"/>
            <a:ext cx="1763688" cy="1295400"/>
          </a:xfrm>
          <a:prstGeom prst="cloudCallout">
            <a:avLst>
              <a:gd name="adj1" fmla="val -102449"/>
              <a:gd name="adj2" fmla="val 55639"/>
            </a:avLst>
          </a:prstGeom>
          <a:solidFill>
            <a:srgbClr val="FFCCCC"/>
          </a:solidFill>
          <a:ln w="9525">
            <a:solidFill>
              <a:schemeClr val="tx1"/>
            </a:solidFill>
            <a:round/>
            <a:headEnd/>
            <a:tailEnd/>
          </a:ln>
        </p:spPr>
        <p:txBody>
          <a:bodyPr tIns="0" bIns="0"/>
          <a:lstStyle/>
          <a:p>
            <a:pPr algn="ctr"/>
            <a:r>
              <a:rPr lang="en-US" altLang="zh-TW" sz="1400" dirty="0">
                <a:latin typeface="Cambria" pitchFamily="18" charset="0"/>
                <a:ea typeface="新細明體" charset="-120"/>
              </a:rPr>
              <a:t>It takes 1/10 of a second to blink your eye !</a:t>
            </a:r>
            <a:endParaRPr lang="zh-TW" altLang="en-US" sz="1400" dirty="0">
              <a:latin typeface="Cambria" pitchFamily="18" charset="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Rectangle 18"/>
          <p:cNvSpPr>
            <a:spLocks noGrp="1" noChangeArrowheads="1"/>
          </p:cNvSpPr>
          <p:nvPr>
            <p:ph type="title"/>
          </p:nvPr>
        </p:nvSpPr>
        <p:spPr/>
        <p:txBody>
          <a:bodyPr/>
          <a:lstStyle/>
          <a:p>
            <a:pPr eaLnBrk="1" hangingPunct="1"/>
            <a:r>
              <a:rPr lang="en-US" altLang="zh-TW" dirty="0" smtClean="0">
                <a:ea typeface="新細明體" charset="-120"/>
              </a:rPr>
              <a:t>Cache Memory</a:t>
            </a:r>
          </a:p>
        </p:txBody>
      </p:sp>
      <p:sp>
        <p:nvSpPr>
          <p:cNvPr id="8" name="Content Placeholder 7"/>
          <p:cNvSpPr>
            <a:spLocks noGrp="1"/>
          </p:cNvSpPr>
          <p:nvPr>
            <p:ph idx="1"/>
          </p:nvPr>
        </p:nvSpPr>
        <p:spPr/>
        <p:txBody>
          <a:bodyPr/>
          <a:lstStyle/>
          <a:p>
            <a:r>
              <a:rPr lang="en-US" b="1" i="1" dirty="0" smtClean="0">
                <a:solidFill>
                  <a:srgbClr val="FF0066"/>
                </a:solidFill>
              </a:rPr>
              <a:t>Cache memory</a:t>
            </a:r>
          </a:p>
          <a:p>
            <a:pPr lvl="1"/>
            <a:r>
              <a:rPr lang="en-US" dirty="0" smtClean="0"/>
              <a:t>A very small amount of memory located either inside or very close to CPU</a:t>
            </a:r>
          </a:p>
          <a:p>
            <a:pPr lvl="1"/>
            <a:r>
              <a:rPr lang="en-US" dirty="0" smtClean="0"/>
              <a:t>Supplies the CPU with the frequently used instructions and data </a:t>
            </a:r>
          </a:p>
          <a:p>
            <a:pPr lvl="1"/>
            <a:r>
              <a:rPr lang="en-US" dirty="0" smtClean="0"/>
              <a:t>Faster than RAM but more expensive</a:t>
            </a:r>
            <a:endParaRPr lang="en-US" dirty="0"/>
          </a:p>
        </p:txBody>
      </p:sp>
      <p:sp>
        <p:nvSpPr>
          <p:cNvPr id="9"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6" name="Slide Number Placeholder 4"/>
          <p:cNvSpPr>
            <a:spLocks noGrp="1"/>
          </p:cNvSpPr>
          <p:nvPr>
            <p:ph type="sldNum" sz="quarter" idx="11"/>
          </p:nvPr>
        </p:nvSpPr>
        <p:spPr/>
        <p:txBody>
          <a:bodyPr/>
          <a:lstStyle/>
          <a:p>
            <a:pPr>
              <a:defRPr/>
            </a:pPr>
            <a:fld id="{53132C68-0D64-43E3-A707-B4B49133E285}" type="slidenum">
              <a:rPr lang="zh-TW" altLang="en-US"/>
              <a:pPr>
                <a:defRPr/>
              </a:pPr>
              <a:t>23</a:t>
            </a:fld>
            <a:r>
              <a:rPr lang="en-US" altLang="zh-TW"/>
              <a:t> </a:t>
            </a:r>
          </a:p>
        </p:txBody>
      </p:sp>
      <p:sp>
        <p:nvSpPr>
          <p:cNvPr id="19462" name="Line 12"/>
          <p:cNvSpPr>
            <a:spLocks noChangeShapeType="1"/>
          </p:cNvSpPr>
          <p:nvPr/>
        </p:nvSpPr>
        <p:spPr bwMode="auto">
          <a:xfrm>
            <a:off x="381000" y="5410200"/>
            <a:ext cx="8458200" cy="0"/>
          </a:xfrm>
          <a:prstGeom prst="line">
            <a:avLst/>
          </a:prstGeom>
          <a:noFill/>
          <a:ln w="9525">
            <a:noFill/>
            <a:round/>
            <a:headEnd/>
            <a:tailEnd/>
          </a:ln>
        </p:spPr>
        <p:txBody>
          <a:bodyPr wrap="none" anchor="ctr"/>
          <a:lstStyle/>
          <a:p>
            <a:endParaRPr lang="en-US"/>
          </a:p>
        </p:txBody>
      </p:sp>
      <p:pic>
        <p:nvPicPr>
          <p:cNvPr id="7" name="Picture 6" descr="Fig4-22.gif"/>
          <p:cNvPicPr>
            <a:picLocks noChangeAspect="1"/>
          </p:cNvPicPr>
          <p:nvPr/>
        </p:nvPicPr>
        <p:blipFill>
          <a:blip r:embed="rId3" cstate="print"/>
          <a:srcRect/>
          <a:stretch>
            <a:fillRect/>
          </a:stretch>
        </p:blipFill>
        <p:spPr bwMode="auto">
          <a:xfrm>
            <a:off x="2362200" y="3714750"/>
            <a:ext cx="5638800" cy="3143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60350"/>
            <a:ext cx="8101013" cy="1143000"/>
          </a:xfrm>
        </p:spPr>
        <p:txBody>
          <a:bodyPr/>
          <a:lstStyle/>
          <a:p>
            <a:r>
              <a:rPr lang="en-US" altLang="zh-TW" dirty="0" smtClean="0">
                <a:ea typeface="新細明體" charset="-120"/>
              </a:rPr>
              <a:t>ROM &amp; CMOS Memory</a:t>
            </a:r>
            <a:endParaRPr lang="en-US" dirty="0" smtClean="0"/>
          </a:p>
        </p:txBody>
      </p:sp>
      <p:sp>
        <p:nvSpPr>
          <p:cNvPr id="20483" name="Content Placeholder 2"/>
          <p:cNvSpPr>
            <a:spLocks noGrp="1"/>
          </p:cNvSpPr>
          <p:nvPr>
            <p:ph idx="1"/>
          </p:nvPr>
        </p:nvSpPr>
        <p:spPr>
          <a:xfrm>
            <a:off x="685800" y="1484313"/>
            <a:ext cx="8458200" cy="4681537"/>
          </a:xfrm>
        </p:spPr>
        <p:txBody>
          <a:bodyPr/>
          <a:lstStyle/>
          <a:p>
            <a:r>
              <a:rPr lang="en-US" altLang="zh-TW" b="1" i="1" dirty="0" smtClean="0">
                <a:solidFill>
                  <a:srgbClr val="FF0066"/>
                </a:solidFill>
                <a:ea typeface="新細明體" charset="-120"/>
              </a:rPr>
              <a:t>ROM</a:t>
            </a:r>
            <a:r>
              <a:rPr lang="en-US" altLang="zh-TW" dirty="0" smtClean="0">
                <a:ea typeface="新細明體" charset="-120"/>
              </a:rPr>
              <a:t> (read-only memory)</a:t>
            </a:r>
            <a:r>
              <a:rPr lang="en-US" altLang="zh-TW" sz="2000" dirty="0" smtClean="0">
                <a:ea typeface="新細明體" charset="-120"/>
              </a:rPr>
              <a:t> </a:t>
            </a:r>
          </a:p>
          <a:p>
            <a:pPr lvl="1"/>
            <a:r>
              <a:rPr lang="en-US" altLang="zh-TW" dirty="0" smtClean="0">
                <a:ea typeface="新細明體" charset="-120"/>
              </a:rPr>
              <a:t>Information is stored “</a:t>
            </a:r>
            <a:r>
              <a:rPr lang="en-US" altLang="zh-TW" u="sng" dirty="0" smtClean="0">
                <a:ea typeface="新細明體" charset="-120"/>
              </a:rPr>
              <a:t>permanently”</a:t>
            </a:r>
            <a:r>
              <a:rPr lang="en-US" altLang="zh-TW" dirty="0" smtClean="0">
                <a:ea typeface="新細明體" charset="-120"/>
              </a:rPr>
              <a:t> by the manufacturer</a:t>
            </a:r>
          </a:p>
          <a:p>
            <a:pPr lvl="1"/>
            <a:r>
              <a:rPr lang="en-US" altLang="zh-TW" dirty="0" smtClean="0">
                <a:ea typeface="新細明體" charset="-120"/>
              </a:rPr>
              <a:t>Contains the computer’s </a:t>
            </a:r>
            <a:r>
              <a:rPr lang="en-US" altLang="zh-TW" b="1" u="sng" dirty="0" smtClean="0">
                <a:ea typeface="新細明體" charset="-120"/>
              </a:rPr>
              <a:t>startup routine</a:t>
            </a:r>
            <a:endParaRPr lang="en-US" altLang="zh-TW" b="1" dirty="0" smtClean="0">
              <a:ea typeface="新細明體" charset="-120"/>
            </a:endParaRPr>
          </a:p>
          <a:p>
            <a:pPr lvl="1"/>
            <a:r>
              <a:rPr lang="en-US" altLang="zh-TW" dirty="0" smtClean="0">
                <a:ea typeface="新細明體" charset="-120"/>
              </a:rPr>
              <a:t>Data is not lost when computer’s power is off (</a:t>
            </a:r>
            <a:r>
              <a:rPr lang="en-US" altLang="zh-TW" b="1" i="1" dirty="0" smtClean="0">
                <a:solidFill>
                  <a:schemeClr val="accent2"/>
                </a:solidFill>
                <a:ea typeface="新細明體" charset="-120"/>
              </a:rPr>
              <a:t>nonvolatile</a:t>
            </a:r>
            <a:r>
              <a:rPr lang="en-US" altLang="zh-TW" dirty="0" smtClean="0">
                <a:ea typeface="新細明體" charset="-120"/>
              </a:rPr>
              <a:t>)</a:t>
            </a:r>
          </a:p>
          <a:p>
            <a:pPr lvl="1"/>
            <a:r>
              <a:rPr lang="en-US" altLang="zh-TW" dirty="0" smtClean="0">
                <a:ea typeface="新細明體" charset="-120"/>
              </a:rPr>
              <a:t>On a PC, ROM contains the </a:t>
            </a:r>
            <a:r>
              <a:rPr lang="en-US" altLang="zh-TW" b="1" i="1" dirty="0" smtClean="0">
                <a:solidFill>
                  <a:schemeClr val="accent2"/>
                </a:solidFill>
                <a:ea typeface="新細明體" charset="-120"/>
              </a:rPr>
              <a:t>BIOS</a:t>
            </a:r>
            <a:r>
              <a:rPr lang="en-US" altLang="zh-TW" dirty="0" smtClean="0">
                <a:ea typeface="新細明體" charset="-120"/>
              </a:rPr>
              <a:t> (Basic </a:t>
            </a:r>
            <a:r>
              <a:rPr lang="en-US" altLang="zh-TW" dirty="0" err="1" smtClean="0">
                <a:ea typeface="新細明體" charset="-120"/>
              </a:rPr>
              <a:t>Input/Output</a:t>
            </a:r>
            <a:r>
              <a:rPr lang="en-US" altLang="zh-TW" dirty="0" smtClean="0">
                <a:ea typeface="新細明體" charset="-120"/>
              </a:rPr>
              <a:t> System)</a:t>
            </a:r>
          </a:p>
          <a:p>
            <a:pPr lvl="1">
              <a:buFont typeface="Wingdings" pitchFamily="2" charset="2"/>
              <a:buNone/>
            </a:pPr>
            <a:endParaRPr lang="en-US" altLang="zh-TW" sz="1100" dirty="0" smtClean="0">
              <a:solidFill>
                <a:schemeClr val="tx2"/>
              </a:solidFill>
              <a:ea typeface="新細明體" charset="-120"/>
            </a:endParaRPr>
          </a:p>
          <a:p>
            <a:r>
              <a:rPr lang="en-US" altLang="zh-TW" b="1" i="1" dirty="0" smtClean="0">
                <a:solidFill>
                  <a:schemeClr val="tx2"/>
                </a:solidFill>
                <a:ea typeface="新細明體" charset="-120"/>
              </a:rPr>
              <a:t>CMOS</a:t>
            </a:r>
            <a:r>
              <a:rPr lang="en-US" altLang="zh-TW" i="1" dirty="0" smtClean="0">
                <a:solidFill>
                  <a:schemeClr val="accent2"/>
                </a:solidFill>
                <a:ea typeface="新細明體" charset="-120"/>
              </a:rPr>
              <a:t> </a:t>
            </a:r>
            <a:r>
              <a:rPr lang="en-US" altLang="zh-TW" dirty="0" smtClean="0">
                <a:ea typeface="新細明體" charset="-120"/>
              </a:rPr>
              <a:t>(complementary metal oxide semiconductor memory) </a:t>
            </a:r>
          </a:p>
          <a:p>
            <a:pPr lvl="1"/>
            <a:r>
              <a:rPr lang="en-US" altLang="zh-TW" dirty="0" smtClean="0">
                <a:ea typeface="新細明體" charset="-120"/>
              </a:rPr>
              <a:t>Special low-energy kind of RAM; </a:t>
            </a:r>
            <a:r>
              <a:rPr lang="en-US" altLang="zh-TW" u="sng" dirty="0" smtClean="0">
                <a:ea typeface="新細明體" charset="-120"/>
              </a:rPr>
              <a:t>uses battery power</a:t>
            </a:r>
            <a:r>
              <a:rPr lang="en-US" altLang="zh-TW" dirty="0" smtClean="0">
                <a:ea typeface="新細明體" charset="-120"/>
              </a:rPr>
              <a:t> to retain information when other power is turned off </a:t>
            </a:r>
          </a:p>
          <a:p>
            <a:pPr lvl="1"/>
            <a:r>
              <a:rPr lang="en-US" altLang="zh-TW" dirty="0" smtClean="0">
                <a:ea typeface="新細明體" charset="-120"/>
              </a:rPr>
              <a:t>Stores computer configuration settings, such as date and time, hard disk and memory capacity, and keyboard and display type</a:t>
            </a:r>
            <a:endParaRPr lang="en-US" sz="2400" dirty="0" smtClean="0"/>
          </a:p>
        </p:txBody>
      </p:sp>
      <p:sp>
        <p:nvSpPr>
          <p:cNvPr id="5" name="Slide Number Placeholder 4"/>
          <p:cNvSpPr>
            <a:spLocks noGrp="1"/>
          </p:cNvSpPr>
          <p:nvPr>
            <p:ph type="sldNum" sz="quarter" idx="11"/>
          </p:nvPr>
        </p:nvSpPr>
        <p:spPr/>
        <p:txBody>
          <a:bodyPr/>
          <a:lstStyle/>
          <a:p>
            <a:pPr>
              <a:defRPr/>
            </a:pPr>
            <a:fld id="{93E7D9D5-0CA7-46D3-8D85-8920B0FDBAE9}" type="slidenum">
              <a:rPr lang="zh-TW" altLang="en-US" smtClean="0"/>
              <a:pPr>
                <a:defRPr/>
              </a:pPr>
              <a:t>24</a:t>
            </a:fld>
            <a:r>
              <a:rPr lang="en-US" altLang="zh-TW" smtClean="0"/>
              <a:t> </a:t>
            </a:r>
            <a:endParaRPr lang="en-US" altLang="zh-TW"/>
          </a:p>
        </p:txBody>
      </p:sp>
      <p:sp>
        <p:nvSpPr>
          <p:cNvPr id="7"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zh-TW" dirty="0" smtClean="0">
                <a:ea typeface="新細明體" charset="-120"/>
              </a:rPr>
              <a:t>Virtual Memory</a:t>
            </a:r>
          </a:p>
        </p:txBody>
      </p:sp>
      <p:sp>
        <p:nvSpPr>
          <p:cNvPr id="7" name="Content Placeholder 6"/>
          <p:cNvSpPr>
            <a:spLocks noGrp="1"/>
          </p:cNvSpPr>
          <p:nvPr>
            <p:ph idx="1"/>
          </p:nvPr>
        </p:nvSpPr>
        <p:spPr/>
        <p:txBody>
          <a:bodyPr/>
          <a:lstStyle/>
          <a:p>
            <a:r>
              <a:rPr lang="en-US" i="1" dirty="0" smtClean="0">
                <a:solidFill>
                  <a:schemeClr val="tx1">
                    <a:lumMod val="60000"/>
                    <a:lumOff val="40000"/>
                  </a:schemeClr>
                </a:solidFill>
              </a:rPr>
              <a:t>Virtual memory</a:t>
            </a:r>
          </a:p>
          <a:p>
            <a:pPr lvl="1"/>
            <a:r>
              <a:rPr lang="en-US" dirty="0" smtClean="0"/>
              <a:t>Virtual memory is created by Operating System to expand the size of main memory by swapping out memory content to hard disk when it is not in use and swapping it in when it is in use.</a:t>
            </a:r>
          </a:p>
          <a:p>
            <a:pPr lvl="1"/>
            <a:r>
              <a:rPr lang="en-US" dirty="0" smtClean="0"/>
              <a:t>Virtual memory allows CPU to run a much larger size of software than its physical memory size. </a:t>
            </a:r>
          </a:p>
          <a:p>
            <a:pPr lvl="1"/>
            <a:r>
              <a:rPr lang="en-US" dirty="0" smtClean="0"/>
              <a:t>Good – no longer get “insufficient memory” error</a:t>
            </a:r>
          </a:p>
          <a:p>
            <a:pPr lvl="1"/>
            <a:r>
              <a:rPr lang="en-US" dirty="0" smtClean="0"/>
              <a:t>Bad - performance is very slow when accessing VM</a:t>
            </a:r>
          </a:p>
          <a:p>
            <a:endParaRPr lang="en-US" dirty="0"/>
          </a:p>
        </p:txBody>
      </p:sp>
      <p:sp>
        <p:nvSpPr>
          <p:cNvPr id="8"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6" name="Slide Number Placeholder 4"/>
          <p:cNvSpPr>
            <a:spLocks noGrp="1"/>
          </p:cNvSpPr>
          <p:nvPr>
            <p:ph type="sldNum" sz="quarter" idx="11"/>
          </p:nvPr>
        </p:nvSpPr>
        <p:spPr/>
        <p:txBody>
          <a:bodyPr/>
          <a:lstStyle/>
          <a:p>
            <a:pPr>
              <a:defRPr/>
            </a:pPr>
            <a:fld id="{31DF418E-05AF-446F-A9D6-6D7CDC8473D3}" type="slidenum">
              <a:rPr lang="zh-TW" altLang="en-US"/>
              <a:pPr>
                <a:defRPr/>
              </a:pPr>
              <a:t>25</a:t>
            </a:fld>
            <a:r>
              <a:rPr lang="en-US" altLang="zh-TW"/>
              <a:t> </a:t>
            </a:r>
          </a:p>
        </p:txBody>
      </p:sp>
      <p:sp>
        <p:nvSpPr>
          <p:cNvPr id="21509" name="Line 4"/>
          <p:cNvSpPr>
            <a:spLocks noChangeShapeType="1"/>
          </p:cNvSpPr>
          <p:nvPr/>
        </p:nvSpPr>
        <p:spPr bwMode="auto">
          <a:xfrm>
            <a:off x="381000" y="5410200"/>
            <a:ext cx="8458200" cy="0"/>
          </a:xfrm>
          <a:prstGeom prst="line">
            <a:avLst/>
          </a:prstGeom>
          <a:noFill/>
          <a:ln w="9525">
            <a:noFill/>
            <a:round/>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A4BD1112-67FE-4D48-BD3D-866D5669064D}" type="slidenum">
              <a:rPr lang="zh-TW" altLang="en-US"/>
              <a:pPr>
                <a:defRPr/>
              </a:pPr>
              <a:t>26</a:t>
            </a:fld>
            <a:r>
              <a:rPr lang="en-US" altLang="zh-TW"/>
              <a:t> </a:t>
            </a:r>
          </a:p>
        </p:txBody>
      </p:sp>
      <p:sp>
        <p:nvSpPr>
          <p:cNvPr id="22532" name="Rectangle 8"/>
          <p:cNvSpPr>
            <a:spLocks noGrp="1" noChangeArrowheads="1"/>
          </p:cNvSpPr>
          <p:nvPr>
            <p:ph type="title"/>
          </p:nvPr>
        </p:nvSpPr>
        <p:spPr/>
        <p:txBody>
          <a:bodyPr/>
          <a:lstStyle/>
          <a:p>
            <a:pPr eaLnBrk="1" hangingPunct="1"/>
            <a:r>
              <a:rPr lang="en-US" altLang="zh-TW" smtClean="0">
                <a:ea typeface="新細明體" charset="-120"/>
              </a:rPr>
              <a:t>Buses</a:t>
            </a:r>
          </a:p>
        </p:txBody>
      </p:sp>
      <p:sp>
        <p:nvSpPr>
          <p:cNvPr id="22533" name="Rectangle 9"/>
          <p:cNvSpPr>
            <a:spLocks noGrp="1" noChangeArrowheads="1"/>
          </p:cNvSpPr>
          <p:nvPr>
            <p:ph type="body" idx="1"/>
          </p:nvPr>
        </p:nvSpPr>
        <p:spPr>
          <a:xfrm>
            <a:off x="684212" y="1196975"/>
            <a:ext cx="5111923" cy="5184775"/>
          </a:xfrm>
        </p:spPr>
        <p:txBody>
          <a:bodyPr/>
          <a:lstStyle/>
          <a:p>
            <a:pPr eaLnBrk="1" hangingPunct="1">
              <a:defRPr/>
            </a:pPr>
            <a:r>
              <a:rPr lang="en-US" altLang="zh-TW" dirty="0" smtClean="0">
                <a:ea typeface="新細明體" charset="-120"/>
              </a:rPr>
              <a:t>A </a:t>
            </a:r>
            <a:r>
              <a:rPr lang="en-US" altLang="zh-TW" b="1" i="1" dirty="0" smtClean="0">
                <a:solidFill>
                  <a:srgbClr val="FF0066"/>
                </a:solidFill>
                <a:ea typeface="新細明體" charset="-120"/>
              </a:rPr>
              <a:t>bus</a:t>
            </a:r>
            <a:r>
              <a:rPr lang="en-US" altLang="zh-TW" dirty="0" smtClean="0">
                <a:ea typeface="新細明體" charset="-120"/>
              </a:rPr>
              <a:t> - a group of wires that support communication among the various electronic components</a:t>
            </a:r>
          </a:p>
          <a:p>
            <a:pPr lvl="1" eaLnBrk="1" hangingPunct="1">
              <a:defRPr/>
            </a:pPr>
            <a:r>
              <a:rPr lang="en-US" altLang="zh-TW" i="1" dirty="0" smtClean="0">
                <a:solidFill>
                  <a:schemeClr val="accent2"/>
                </a:solidFill>
                <a:ea typeface="新細明體" charset="-120"/>
              </a:rPr>
              <a:t>Bus width</a:t>
            </a:r>
            <a:r>
              <a:rPr lang="en-US" altLang="zh-TW" dirty="0" smtClean="0">
                <a:ea typeface="新細明體" charset="-120"/>
              </a:rPr>
              <a:t> is number of bits transmitted at one time</a:t>
            </a:r>
          </a:p>
          <a:p>
            <a:pPr lvl="2" eaLnBrk="1" hangingPunct="1">
              <a:defRPr/>
            </a:pPr>
            <a:r>
              <a:rPr lang="en-US" altLang="zh-TW" dirty="0" smtClean="0">
                <a:ea typeface="新細明體" charset="-120"/>
              </a:rPr>
              <a:t>The wider, the faster</a:t>
            </a:r>
          </a:p>
          <a:p>
            <a:pPr eaLnBrk="1" hangingPunct="1">
              <a:defRPr/>
            </a:pPr>
            <a:r>
              <a:rPr lang="en-US" altLang="zh-TW" dirty="0" smtClean="0">
                <a:ea typeface="新細明體" charset="-120"/>
              </a:rPr>
              <a:t>Example</a:t>
            </a:r>
          </a:p>
          <a:p>
            <a:pPr lvl="1" eaLnBrk="1" hangingPunct="1">
              <a:defRPr/>
            </a:pPr>
            <a:r>
              <a:rPr lang="en-US" altLang="zh-TW" i="1" dirty="0" smtClean="0">
                <a:ea typeface="新細明體" charset="-120"/>
                <a:hlinkClick r:id="rId3" tooltip="Front side bus"/>
              </a:rPr>
              <a:t>Front side bus</a:t>
            </a:r>
            <a:r>
              <a:rPr lang="en-US" altLang="zh-TW" i="1" dirty="0" smtClean="0">
                <a:ea typeface="新細明體" charset="-120"/>
              </a:rPr>
              <a:t>: </a:t>
            </a:r>
            <a:r>
              <a:rPr lang="en-US" altLang="zh-TW" dirty="0" smtClean="0">
                <a:ea typeface="新細明體" charset="-120"/>
              </a:rPr>
              <a:t>connect CPU with memory</a:t>
            </a:r>
          </a:p>
          <a:p>
            <a:pPr lvl="1" eaLnBrk="1" hangingPunct="1">
              <a:defRPr/>
            </a:pPr>
            <a:r>
              <a:rPr lang="en-US" altLang="zh-TW" i="1" dirty="0" smtClean="0">
                <a:ea typeface="新細明體" charset="-120"/>
                <a:hlinkClick r:id="rId3" tooltip="Front side bus"/>
              </a:rPr>
              <a:t>Back side bus</a:t>
            </a:r>
            <a:r>
              <a:rPr lang="en-US" altLang="zh-TW" i="1" dirty="0" smtClean="0">
                <a:ea typeface="新細明體" charset="-120"/>
              </a:rPr>
              <a:t>: connect CPU with  cache</a:t>
            </a:r>
            <a:endParaRPr lang="en-US" altLang="zh-TW" dirty="0" smtClean="0">
              <a:ea typeface="新細明體" charset="-120"/>
            </a:endParaRPr>
          </a:p>
          <a:p>
            <a:pPr lvl="1" eaLnBrk="1" hangingPunct="1">
              <a:defRPr/>
            </a:pPr>
            <a:r>
              <a:rPr lang="en-US" altLang="zh-TW" i="1" u="sng" dirty="0" smtClean="0">
                <a:solidFill>
                  <a:schemeClr val="tx1">
                    <a:lumMod val="60000"/>
                    <a:lumOff val="40000"/>
                  </a:schemeClr>
                </a:solidFill>
                <a:ea typeface="新細明體" charset="-120"/>
              </a:rPr>
              <a:t>Expansion buses</a:t>
            </a:r>
            <a:r>
              <a:rPr lang="en-US" altLang="zh-TW" dirty="0" smtClean="0">
                <a:ea typeface="新細明體" charset="-120"/>
              </a:rPr>
              <a:t>: connect  expansion slots to CPU and memory</a:t>
            </a:r>
          </a:p>
        </p:txBody>
      </p:sp>
      <p:pic>
        <p:nvPicPr>
          <p:cNvPr id="193543" name="Picture 7" descr="04-069 fig4-35"/>
          <p:cNvPicPr>
            <a:picLocks noChangeAspect="1" noChangeArrowheads="1"/>
          </p:cNvPicPr>
          <p:nvPr/>
        </p:nvPicPr>
        <p:blipFill>
          <a:blip r:embed="rId4" cstate="print"/>
          <a:srcRect/>
          <a:stretch>
            <a:fillRect/>
          </a:stretch>
        </p:blipFill>
        <p:spPr bwMode="auto">
          <a:xfrm>
            <a:off x="5724128" y="1340768"/>
            <a:ext cx="2207220" cy="2662052"/>
          </a:xfrm>
          <a:prstGeom prst="rect">
            <a:avLst/>
          </a:prstGeom>
          <a:noFill/>
          <a:effectLst>
            <a:outerShdw dist="35921" dir="2700000" algn="ctr" rotWithShape="0">
              <a:srgbClr val="808080">
                <a:alpha val="50000"/>
              </a:srgbClr>
            </a:outerShdw>
          </a:effectLst>
        </p:spPr>
      </p:pic>
      <p:pic>
        <p:nvPicPr>
          <p:cNvPr id="8" name="Picture 2" descr="C:\Users\Zouharis\Documents\Laurie\McGraw Hill Computing Essentials 2013\CE_2013_ArtFiles\ole16821_ch06\ole16821_0608.jpg"/>
          <p:cNvPicPr>
            <a:picLocks noChangeAspect="1" noChangeArrowheads="1"/>
          </p:cNvPicPr>
          <p:nvPr/>
        </p:nvPicPr>
        <p:blipFill>
          <a:blip r:embed="rId5" cstate="print"/>
          <a:srcRect/>
          <a:stretch>
            <a:fillRect/>
          </a:stretch>
        </p:blipFill>
        <p:spPr bwMode="auto">
          <a:xfrm>
            <a:off x="5652120" y="4077072"/>
            <a:ext cx="2468562" cy="2106613"/>
          </a:xfrm>
          <a:prstGeom prst="rect">
            <a:avLst/>
          </a:prstGeom>
          <a:noFill/>
          <a:ln w="9525">
            <a:noFill/>
            <a:miter lim="800000"/>
            <a:headEnd/>
            <a:tailEnd/>
          </a:ln>
        </p:spPr>
      </p:pic>
      <p:sp>
        <p:nvSpPr>
          <p:cNvPr id="9"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D97FA38C-B4CE-4662-9E60-CF5A3F369F72}" type="slidenum">
              <a:rPr lang="zh-TW" altLang="en-US"/>
              <a:pPr>
                <a:defRPr/>
              </a:pPr>
              <a:t>27</a:t>
            </a:fld>
            <a:r>
              <a:rPr lang="en-US" altLang="zh-TW"/>
              <a:t> </a:t>
            </a:r>
          </a:p>
        </p:txBody>
      </p:sp>
      <p:sp>
        <p:nvSpPr>
          <p:cNvPr id="23556" name="Rectangle 7"/>
          <p:cNvSpPr>
            <a:spLocks noGrp="1" noChangeArrowheads="1"/>
          </p:cNvSpPr>
          <p:nvPr>
            <p:ph type="title"/>
          </p:nvPr>
        </p:nvSpPr>
        <p:spPr/>
        <p:txBody>
          <a:bodyPr/>
          <a:lstStyle/>
          <a:p>
            <a:pPr eaLnBrk="1" hangingPunct="1"/>
            <a:r>
              <a:rPr lang="en-US" altLang="zh-TW" dirty="0" smtClean="0">
                <a:ea typeface="新細明體" charset="-120"/>
              </a:rPr>
              <a:t>Expansion Slots and Adapter Cards</a:t>
            </a:r>
          </a:p>
        </p:txBody>
      </p:sp>
      <p:sp>
        <p:nvSpPr>
          <p:cNvPr id="23557" name="Rectangle 8"/>
          <p:cNvSpPr>
            <a:spLocks noGrp="1" noChangeArrowheads="1"/>
          </p:cNvSpPr>
          <p:nvPr>
            <p:ph type="body" idx="1"/>
          </p:nvPr>
        </p:nvSpPr>
        <p:spPr>
          <a:xfrm>
            <a:off x="685800" y="1484313"/>
            <a:ext cx="5399088" cy="4681537"/>
          </a:xfrm>
        </p:spPr>
        <p:txBody>
          <a:bodyPr/>
          <a:lstStyle/>
          <a:p>
            <a:pPr eaLnBrk="1" hangingPunct="1"/>
            <a:r>
              <a:rPr lang="en-US" altLang="zh-TW" dirty="0" smtClean="0">
                <a:ea typeface="新細明體" charset="-120"/>
              </a:rPr>
              <a:t>An </a:t>
            </a:r>
            <a:r>
              <a:rPr lang="en-US" altLang="zh-TW" i="1" dirty="0" smtClean="0">
                <a:solidFill>
                  <a:schemeClr val="tx2"/>
                </a:solidFill>
                <a:ea typeface="新細明體" charset="-120"/>
              </a:rPr>
              <a:t>adapter card</a:t>
            </a:r>
          </a:p>
          <a:p>
            <a:pPr lvl="1" eaLnBrk="1" hangingPunct="1"/>
            <a:r>
              <a:rPr lang="en-US" altLang="zh-TW" dirty="0" smtClean="0">
                <a:ea typeface="新細明體" charset="-120"/>
              </a:rPr>
              <a:t>Enhances system unit OR provides connections to peripheral devices</a:t>
            </a:r>
          </a:p>
          <a:p>
            <a:pPr lvl="1" eaLnBrk="1" hangingPunct="1"/>
            <a:r>
              <a:rPr lang="en-US" altLang="zh-TW" dirty="0" smtClean="0">
                <a:ea typeface="新細明體" charset="-120"/>
              </a:rPr>
              <a:t>Also called an </a:t>
            </a:r>
            <a:r>
              <a:rPr lang="en-US" altLang="zh-TW" i="1" dirty="0" smtClean="0">
                <a:solidFill>
                  <a:schemeClr val="accent2"/>
                </a:solidFill>
                <a:ea typeface="新細明體" charset="-120"/>
              </a:rPr>
              <a:t>expansion card</a:t>
            </a:r>
          </a:p>
          <a:p>
            <a:pPr eaLnBrk="1" hangingPunct="1"/>
            <a:r>
              <a:rPr lang="en-US" altLang="zh-TW" dirty="0" smtClean="0">
                <a:ea typeface="新細明體" charset="-120"/>
              </a:rPr>
              <a:t>An </a:t>
            </a:r>
            <a:r>
              <a:rPr lang="en-US" altLang="zh-TW" i="1" dirty="0" smtClean="0">
                <a:solidFill>
                  <a:schemeClr val="tx2"/>
                </a:solidFill>
                <a:ea typeface="新細明體" charset="-120"/>
              </a:rPr>
              <a:t>expansion slot</a:t>
            </a:r>
            <a:r>
              <a:rPr lang="en-US" altLang="zh-TW" dirty="0" smtClean="0">
                <a:ea typeface="新細明體" charset="-120"/>
              </a:rPr>
              <a:t> is</a:t>
            </a:r>
          </a:p>
          <a:p>
            <a:pPr lvl="1" eaLnBrk="1" hangingPunct="1"/>
            <a:r>
              <a:rPr lang="en-US" altLang="zh-TW" dirty="0" smtClean="0">
                <a:ea typeface="新細明體" charset="-120"/>
              </a:rPr>
              <a:t>An opening, or socket, </a:t>
            </a:r>
            <a:r>
              <a:rPr lang="en-US" altLang="zh-TW" u="sng" dirty="0" smtClean="0">
                <a:ea typeface="新細明體" charset="-120"/>
              </a:rPr>
              <a:t>on the motherboard </a:t>
            </a:r>
            <a:r>
              <a:rPr lang="en-US" altLang="zh-TW" dirty="0" smtClean="0">
                <a:ea typeface="新細明體" charset="-120"/>
              </a:rPr>
              <a:t>that can hold </a:t>
            </a:r>
          </a:p>
          <a:p>
            <a:pPr lvl="1" eaLnBrk="1" hangingPunct="1">
              <a:buNone/>
            </a:pPr>
            <a:r>
              <a:rPr lang="en-US" altLang="zh-TW" dirty="0" smtClean="0">
                <a:ea typeface="新細明體" charset="-120"/>
              </a:rPr>
              <a:t>     an adapter card</a:t>
            </a:r>
          </a:p>
          <a:p>
            <a:pPr lvl="2" eaLnBrk="1" hangingPunct="1"/>
            <a:r>
              <a:rPr lang="en-US" altLang="zh-TW" i="1" dirty="0" smtClean="0">
                <a:ea typeface="新細明體" charset="-120"/>
              </a:rPr>
              <a:t>ISA, PCI</a:t>
            </a:r>
            <a:r>
              <a:rPr lang="en-US" altLang="zh-TW" dirty="0" smtClean="0">
                <a:ea typeface="新細明體" charset="-120"/>
              </a:rPr>
              <a:t>, </a:t>
            </a:r>
            <a:r>
              <a:rPr lang="en-US" altLang="zh-TW" i="1" dirty="0" smtClean="0">
                <a:ea typeface="新細明體" charset="-120"/>
              </a:rPr>
              <a:t>PCI-E</a:t>
            </a:r>
            <a:r>
              <a:rPr lang="en-US" altLang="zh-TW" dirty="0" smtClean="0">
                <a:ea typeface="新細明體" charset="-120"/>
              </a:rPr>
              <a:t>, </a:t>
            </a:r>
            <a:r>
              <a:rPr lang="en-US" altLang="zh-TW" i="1" dirty="0" smtClean="0">
                <a:ea typeface="新細明體" charset="-120"/>
              </a:rPr>
              <a:t>AGP</a:t>
            </a:r>
          </a:p>
          <a:p>
            <a:pPr lvl="1" eaLnBrk="1" hangingPunct="1"/>
            <a:r>
              <a:rPr lang="en-US" altLang="zh-TW" dirty="0" smtClean="0">
                <a:ea typeface="新細明體" charset="-120"/>
              </a:rPr>
              <a:t>With </a:t>
            </a:r>
            <a:r>
              <a:rPr lang="en-US" altLang="zh-TW" i="1" dirty="0" smtClean="0">
                <a:solidFill>
                  <a:schemeClr val="accent2"/>
                </a:solidFill>
                <a:ea typeface="新細明體" charset="-120"/>
              </a:rPr>
              <a:t>Plug and Play</a:t>
            </a:r>
            <a:r>
              <a:rPr lang="en-US" altLang="zh-TW" dirty="0" smtClean="0">
                <a:ea typeface="新細明體" charset="-120"/>
              </a:rPr>
              <a:t>, the computer automatically configures cards and other devices as you install them</a:t>
            </a:r>
          </a:p>
        </p:txBody>
      </p:sp>
      <p:pic>
        <p:nvPicPr>
          <p:cNvPr id="23558" name="Picture 9"/>
          <p:cNvPicPr>
            <a:picLocks noChangeAspect="1" noChangeArrowheads="1"/>
          </p:cNvPicPr>
          <p:nvPr/>
        </p:nvPicPr>
        <p:blipFill>
          <a:blip r:embed="rId3" cstate="print"/>
          <a:srcRect/>
          <a:stretch>
            <a:fillRect/>
          </a:stretch>
        </p:blipFill>
        <p:spPr bwMode="auto">
          <a:xfrm>
            <a:off x="5435600" y="2276475"/>
            <a:ext cx="3457575" cy="2530475"/>
          </a:xfrm>
          <a:prstGeom prst="rect">
            <a:avLst/>
          </a:prstGeom>
          <a:noFill/>
          <a:ln w="9525">
            <a:noFill/>
            <a:miter lim="800000"/>
            <a:headEnd/>
            <a:tailEnd/>
          </a:ln>
        </p:spPr>
      </p:pic>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CF06718E-0586-4BE4-AEA3-782112B7AA34}" type="slidenum">
              <a:rPr lang="zh-TW" altLang="en-US"/>
              <a:pPr>
                <a:defRPr/>
              </a:pPr>
              <a:t>28</a:t>
            </a:fld>
            <a:r>
              <a:rPr lang="en-US" altLang="zh-TW"/>
              <a:t> </a:t>
            </a:r>
          </a:p>
        </p:txBody>
      </p:sp>
      <p:sp>
        <p:nvSpPr>
          <p:cNvPr id="24580" name="Rectangle 2"/>
          <p:cNvSpPr>
            <a:spLocks noGrp="1" noChangeArrowheads="1"/>
          </p:cNvSpPr>
          <p:nvPr>
            <p:ph type="title"/>
          </p:nvPr>
        </p:nvSpPr>
        <p:spPr/>
        <p:txBody>
          <a:bodyPr/>
          <a:lstStyle/>
          <a:p>
            <a:pPr eaLnBrk="1" hangingPunct="1"/>
            <a:r>
              <a:rPr lang="en-US" altLang="zh-TW" dirty="0" smtClean="0">
                <a:ea typeface="新細明體" charset="-120"/>
              </a:rPr>
              <a:t>Expansion Slots and Adapter Cards</a:t>
            </a:r>
          </a:p>
        </p:txBody>
      </p:sp>
      <p:pic>
        <p:nvPicPr>
          <p:cNvPr id="9" name="Content Placeholder 12" descr="Fig4-26.gif"/>
          <p:cNvPicPr>
            <a:picLocks noGrp="1" noChangeAspect="1"/>
          </p:cNvPicPr>
          <p:nvPr>
            <p:ph idx="1"/>
          </p:nvPr>
        </p:nvPicPr>
        <p:blipFill>
          <a:blip r:embed="rId3" cstate="print"/>
          <a:stretch>
            <a:fillRect/>
          </a:stretch>
        </p:blipFill>
        <p:spPr>
          <a:xfrm>
            <a:off x="2411760" y="1556792"/>
            <a:ext cx="5138718" cy="4681537"/>
          </a:xfrm>
        </p:spPr>
      </p:pic>
      <p:sp>
        <p:nvSpPr>
          <p:cNvPr id="6"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C5903C7D-20E0-4AA1-A9FB-BF97CDDAF38D}" type="slidenum">
              <a:rPr lang="zh-TW" altLang="en-US"/>
              <a:pPr>
                <a:defRPr/>
              </a:pPr>
              <a:t>29</a:t>
            </a:fld>
            <a:r>
              <a:rPr lang="en-US" altLang="zh-TW"/>
              <a:t> </a:t>
            </a:r>
          </a:p>
        </p:txBody>
      </p:sp>
      <p:sp>
        <p:nvSpPr>
          <p:cNvPr id="25604" name="Rectangle 7"/>
          <p:cNvSpPr>
            <a:spLocks noGrp="1" noChangeArrowheads="1"/>
          </p:cNvSpPr>
          <p:nvPr>
            <p:ph type="title"/>
          </p:nvPr>
        </p:nvSpPr>
        <p:spPr/>
        <p:txBody>
          <a:bodyPr/>
          <a:lstStyle/>
          <a:p>
            <a:pPr eaLnBrk="1" hangingPunct="1"/>
            <a:r>
              <a:rPr lang="en-US" altLang="zh-TW" smtClean="0">
                <a:ea typeface="新細明體" charset="-120"/>
              </a:rPr>
              <a:t>Bays</a:t>
            </a:r>
          </a:p>
        </p:txBody>
      </p:sp>
      <p:sp>
        <p:nvSpPr>
          <p:cNvPr id="25605" name="Rectangle 5"/>
          <p:cNvSpPr>
            <a:spLocks noChangeArrowheads="1"/>
          </p:cNvSpPr>
          <p:nvPr/>
        </p:nvSpPr>
        <p:spPr bwMode="auto">
          <a:xfrm>
            <a:off x="304800" y="1524000"/>
            <a:ext cx="3962400" cy="2743200"/>
          </a:xfrm>
          <a:prstGeom prst="rect">
            <a:avLst/>
          </a:prstGeom>
          <a:noFill/>
          <a:ln w="9525">
            <a:noFill/>
            <a:miter lim="800000"/>
            <a:headEnd/>
            <a:tailEnd/>
          </a:ln>
        </p:spPr>
        <p:txBody>
          <a:bodyPr/>
          <a:lstStyle/>
          <a:p>
            <a:pPr marL="609600" lvl="1" indent="-495300" eaLnBrk="0" hangingPunct="0">
              <a:spcBef>
                <a:spcPct val="5000"/>
              </a:spcBef>
              <a:buClr>
                <a:srgbClr val="D94439"/>
              </a:buClr>
              <a:buSzPct val="75000"/>
              <a:buFont typeface="Wingdings" pitchFamily="2" charset="2"/>
              <a:buChar char="Ø"/>
            </a:pPr>
            <a:endParaRPr kumimoji="1" lang="en-US" altLang="zh-TW" sz="2600" b="1">
              <a:solidFill>
                <a:srgbClr val="000000"/>
              </a:solidFill>
              <a:ea typeface="新細明體" charset="-120"/>
            </a:endParaRPr>
          </a:p>
        </p:txBody>
      </p:sp>
      <p:pic>
        <p:nvPicPr>
          <p:cNvPr id="195590" name="Picture 6" descr="04-069_04_36_silo"/>
          <p:cNvPicPr>
            <a:picLocks noChangeAspect="1" noChangeArrowheads="1"/>
          </p:cNvPicPr>
          <p:nvPr/>
        </p:nvPicPr>
        <p:blipFill>
          <a:blip r:embed="rId3" cstate="print"/>
          <a:srcRect/>
          <a:stretch>
            <a:fillRect/>
          </a:stretch>
        </p:blipFill>
        <p:spPr bwMode="auto">
          <a:xfrm>
            <a:off x="4191000" y="1295400"/>
            <a:ext cx="4572000" cy="4572000"/>
          </a:xfrm>
          <a:prstGeom prst="rect">
            <a:avLst/>
          </a:prstGeom>
          <a:noFill/>
          <a:effectLst>
            <a:outerShdw dist="107763" dir="2700000" algn="ctr" rotWithShape="0">
              <a:srgbClr val="808080">
                <a:alpha val="50000"/>
              </a:srgbClr>
            </a:outerShdw>
          </a:effectLst>
        </p:spPr>
      </p:pic>
      <p:sp>
        <p:nvSpPr>
          <p:cNvPr id="25607" name="Rectangle 9"/>
          <p:cNvSpPr>
            <a:spLocks noGrp="1" noChangeArrowheads="1"/>
          </p:cNvSpPr>
          <p:nvPr>
            <p:ph type="body" idx="1"/>
          </p:nvPr>
        </p:nvSpPr>
        <p:spPr>
          <a:xfrm>
            <a:off x="685800" y="1484313"/>
            <a:ext cx="3598863" cy="4681537"/>
          </a:xfrm>
        </p:spPr>
        <p:txBody>
          <a:bodyPr/>
          <a:lstStyle/>
          <a:p>
            <a:pPr eaLnBrk="1" hangingPunct="1"/>
            <a:r>
              <a:rPr lang="en-US" altLang="zh-TW" dirty="0" smtClean="0">
                <a:ea typeface="新細明體" charset="-120"/>
              </a:rPr>
              <a:t>A </a:t>
            </a:r>
            <a:r>
              <a:rPr lang="en-US" altLang="zh-TW" i="1" dirty="0" smtClean="0">
                <a:solidFill>
                  <a:schemeClr val="accent2"/>
                </a:solidFill>
                <a:ea typeface="新細明體" charset="-120"/>
              </a:rPr>
              <a:t>bay</a:t>
            </a:r>
            <a:r>
              <a:rPr lang="en-US" altLang="zh-TW" dirty="0" smtClean="0">
                <a:ea typeface="新細明體" charset="-120"/>
              </a:rPr>
              <a:t> - an open area inside system unit used to install additional equipment</a:t>
            </a:r>
          </a:p>
          <a:p>
            <a:pPr eaLnBrk="1" hangingPunct="1"/>
            <a:r>
              <a:rPr lang="en-US" altLang="zh-TW" dirty="0" smtClean="0">
                <a:ea typeface="新細明體" charset="-120"/>
              </a:rPr>
              <a:t>Drive bays typically hold disk drives</a:t>
            </a:r>
          </a:p>
          <a:p>
            <a:pPr eaLnBrk="1" hangingPunct="1"/>
            <a:endParaRPr lang="zh-TW" altLang="en-US" dirty="0" smtClean="0">
              <a:ea typeface="新細明體" charset="-120"/>
            </a:endParaRPr>
          </a:p>
        </p:txBody>
      </p:sp>
      <p:sp>
        <p:nvSpPr>
          <p:cNvPr id="9"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altLang="zh-TW" smtClean="0">
                <a:ea typeface="新細明體" charset="-120"/>
              </a:rPr>
              <a:t>Objectives (cont'd)</a:t>
            </a:r>
            <a:endParaRPr lang="zh-TW" altLang="en-US" smtClean="0">
              <a:ea typeface="新細明體" charset="-120"/>
            </a:endParaRPr>
          </a:p>
        </p:txBody>
      </p:sp>
      <p:sp>
        <p:nvSpPr>
          <p:cNvPr id="7" name="Content Placeholder 6"/>
          <p:cNvSpPr>
            <a:spLocks noGrp="1"/>
          </p:cNvSpPr>
          <p:nvPr>
            <p:ph idx="1"/>
          </p:nvPr>
        </p:nvSpPr>
        <p:spPr/>
        <p:txBody>
          <a:bodyPr/>
          <a:lstStyle/>
          <a:p>
            <a:r>
              <a:rPr lang="en-US" sz="2200" dirty="0" smtClean="0"/>
              <a:t>Differentiate between storage devices and storage media</a:t>
            </a:r>
          </a:p>
          <a:p>
            <a:r>
              <a:rPr lang="en-US" sz="2200" dirty="0" smtClean="0"/>
              <a:t>Describe the quality characteristics of an hard disk including  capacity, revolution per minute, transfer rate and access time</a:t>
            </a:r>
          </a:p>
          <a:p>
            <a:r>
              <a:rPr lang="en-US" sz="2200" dirty="0" smtClean="0"/>
              <a:t>Differentiate among CD-ROMs, recordable CDs, rewritable CDs, DVD-ROMs, recordable DVDs, and rewritable DVDs</a:t>
            </a:r>
          </a:p>
          <a:p>
            <a:r>
              <a:rPr lang="en-US" sz="2200" dirty="0" smtClean="0"/>
              <a:t>Identify the uses of magnetic tape and flash memory</a:t>
            </a:r>
          </a:p>
          <a:p>
            <a:r>
              <a:rPr lang="en-US" sz="2200" dirty="0" smtClean="0"/>
              <a:t>Explain the advantages of solid state storage over magnetic hard disks</a:t>
            </a:r>
          </a:p>
          <a:p>
            <a:r>
              <a:rPr lang="en-US" sz="2200" dirty="0" smtClean="0"/>
              <a:t>Briefly describe a PC's system booting-up sequence, and discover how ROM, CMOS, RAM and hard disk take part in the booting-up sequence</a:t>
            </a:r>
          </a:p>
          <a:p>
            <a:endParaRPr lang="en-US" sz="2200" dirty="0"/>
          </a:p>
        </p:txBody>
      </p:sp>
      <p:sp>
        <p:nvSpPr>
          <p:cNvPr id="6"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25D719F5-BDEA-461A-BDBE-D1363520D6CB}" type="slidenum">
              <a:rPr lang="zh-TW" altLang="en-US"/>
              <a:pPr>
                <a:defRPr/>
              </a:pPr>
              <a:t>3</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EDA9DB4-7C5F-4D09-AA26-891DB3DA7460}" type="slidenum">
              <a:rPr lang="zh-TW" altLang="en-US"/>
              <a:pPr>
                <a:defRPr/>
              </a:pPr>
              <a:t>30</a:t>
            </a:fld>
            <a:r>
              <a:rPr lang="en-US" altLang="zh-TW"/>
              <a:t> </a:t>
            </a:r>
          </a:p>
        </p:txBody>
      </p:sp>
      <p:sp>
        <p:nvSpPr>
          <p:cNvPr id="26628" name="Rectangle 2"/>
          <p:cNvSpPr>
            <a:spLocks noGrp="1" noChangeArrowheads="1"/>
          </p:cNvSpPr>
          <p:nvPr>
            <p:ph type="title"/>
          </p:nvPr>
        </p:nvSpPr>
        <p:spPr/>
        <p:txBody>
          <a:bodyPr/>
          <a:lstStyle/>
          <a:p>
            <a:pPr eaLnBrk="1" hangingPunct="1"/>
            <a:r>
              <a:rPr lang="en-US" altLang="zh-TW" smtClean="0">
                <a:ea typeface="新細明體" charset="-120"/>
              </a:rPr>
              <a:t>Storage Medium &amp; Devices</a:t>
            </a:r>
          </a:p>
        </p:txBody>
      </p:sp>
      <p:sp>
        <p:nvSpPr>
          <p:cNvPr id="26629" name="Rectangle 3"/>
          <p:cNvSpPr>
            <a:spLocks noGrp="1" noChangeArrowheads="1"/>
          </p:cNvSpPr>
          <p:nvPr>
            <p:ph type="body" idx="1"/>
          </p:nvPr>
        </p:nvSpPr>
        <p:spPr>
          <a:xfrm>
            <a:off x="685800" y="1482725"/>
            <a:ext cx="8280400" cy="4537075"/>
          </a:xfrm>
        </p:spPr>
        <p:txBody>
          <a:bodyPr/>
          <a:lstStyle/>
          <a:p>
            <a:pPr eaLnBrk="1" hangingPunct="1"/>
            <a:r>
              <a:rPr lang="en-US" altLang="zh-TW" dirty="0" smtClean="0">
                <a:ea typeface="新細明體" charset="-120"/>
              </a:rPr>
              <a:t>Storage - holds data, programs, and information for future use, even when the computer is turned off</a:t>
            </a:r>
          </a:p>
          <a:p>
            <a:pPr lvl="1" eaLnBrk="1" hangingPunct="1"/>
            <a:r>
              <a:rPr lang="en-US" altLang="zh-TW" i="1" dirty="0" smtClean="0">
                <a:solidFill>
                  <a:srgbClr val="FF0066"/>
                </a:solidFill>
                <a:ea typeface="新細明體" charset="-120"/>
              </a:rPr>
              <a:t>Storage medium</a:t>
            </a:r>
            <a:r>
              <a:rPr lang="en-US" altLang="zh-TW" dirty="0" smtClean="0">
                <a:ea typeface="新細明體" charset="-120"/>
              </a:rPr>
              <a:t> is the physical material on which data is stored</a:t>
            </a:r>
          </a:p>
          <a:p>
            <a:pPr lvl="2" eaLnBrk="1" hangingPunct="1"/>
            <a:r>
              <a:rPr lang="en-US" altLang="zh-TW" dirty="0" smtClean="0">
                <a:ea typeface="新細明體" charset="-120"/>
              </a:rPr>
              <a:t> E.g., flash memory, floppy disks, hard disks, CDs, DVDs</a:t>
            </a:r>
          </a:p>
          <a:p>
            <a:pPr lvl="2" eaLnBrk="1" hangingPunct="1"/>
            <a:r>
              <a:rPr lang="en-US" altLang="zh-TW" dirty="0" smtClean="0">
                <a:solidFill>
                  <a:schemeClr val="accent2"/>
                </a:solidFill>
                <a:ea typeface="新細明體" charset="-120"/>
              </a:rPr>
              <a:t> Nonvolatile</a:t>
            </a:r>
            <a:r>
              <a:rPr lang="en-US" altLang="zh-TW" dirty="0" smtClean="0">
                <a:ea typeface="新細明體" charset="-120"/>
              </a:rPr>
              <a:t> - contents retained when power is off</a:t>
            </a:r>
          </a:p>
          <a:p>
            <a:pPr lvl="1" eaLnBrk="1" hangingPunct="1"/>
            <a:endParaRPr lang="en-US" altLang="zh-TW" sz="1000" i="1" dirty="0" smtClean="0">
              <a:ea typeface="新細明體" charset="-120"/>
            </a:endParaRPr>
          </a:p>
          <a:p>
            <a:pPr lvl="1" eaLnBrk="1" hangingPunct="1"/>
            <a:r>
              <a:rPr lang="en-US" altLang="zh-TW" i="1" dirty="0" smtClean="0">
                <a:solidFill>
                  <a:srgbClr val="FF0066"/>
                </a:solidFill>
                <a:ea typeface="新細明體" charset="-120"/>
              </a:rPr>
              <a:t>Storage devices</a:t>
            </a:r>
            <a:r>
              <a:rPr lang="en-US" altLang="zh-TW" dirty="0" smtClean="0">
                <a:ea typeface="新細明體" charset="-120"/>
              </a:rPr>
              <a:t> are the hardware that write data to, and read data from the storage medium</a:t>
            </a:r>
          </a:p>
          <a:p>
            <a:pPr lvl="2" eaLnBrk="1" hangingPunct="1"/>
            <a:r>
              <a:rPr lang="en-US" altLang="zh-TW" dirty="0" smtClean="0">
                <a:ea typeface="新細明體" charset="-120"/>
              </a:rPr>
              <a:t> E.g., floppy disk drive, hard disk drive, USB key drive</a:t>
            </a:r>
          </a:p>
          <a:p>
            <a:pPr lvl="2" eaLnBrk="1" hangingPunct="1"/>
            <a:r>
              <a:rPr lang="en-US" altLang="zh-TW" dirty="0" smtClean="0">
                <a:solidFill>
                  <a:schemeClr val="accent2"/>
                </a:solidFill>
                <a:ea typeface="新細明體" charset="-120"/>
              </a:rPr>
              <a:t> Writing</a:t>
            </a:r>
            <a:r>
              <a:rPr lang="en-US" altLang="zh-TW" dirty="0" smtClean="0">
                <a:ea typeface="新細明體" charset="-120"/>
              </a:rPr>
              <a:t> data </a:t>
            </a:r>
            <a:r>
              <a:rPr lang="en-US" altLang="zh-TW" u="sng" dirty="0" smtClean="0">
                <a:ea typeface="新細明體" charset="-120"/>
              </a:rPr>
              <a:t>from memory</a:t>
            </a:r>
            <a:r>
              <a:rPr lang="en-US" altLang="zh-TW" dirty="0" smtClean="0">
                <a:ea typeface="新細明體" charset="-120"/>
              </a:rPr>
              <a:t> to storage medium</a:t>
            </a:r>
          </a:p>
          <a:p>
            <a:pPr lvl="2" eaLnBrk="1" hangingPunct="1"/>
            <a:r>
              <a:rPr lang="en-US" altLang="zh-TW" dirty="0" smtClean="0">
                <a:solidFill>
                  <a:schemeClr val="accent2"/>
                </a:solidFill>
                <a:ea typeface="新細明體" charset="-120"/>
              </a:rPr>
              <a:t> Reading</a:t>
            </a:r>
            <a:r>
              <a:rPr lang="en-US" altLang="zh-TW" dirty="0" smtClean="0">
                <a:ea typeface="新細明體" charset="-120"/>
              </a:rPr>
              <a:t> data from storage medium </a:t>
            </a:r>
            <a:r>
              <a:rPr lang="en-US" altLang="zh-TW" u="sng" dirty="0" smtClean="0">
                <a:ea typeface="新細明體" charset="-120"/>
              </a:rPr>
              <a:t>to memory</a:t>
            </a:r>
          </a:p>
          <a:p>
            <a:pPr lvl="2" eaLnBrk="1" hangingPunct="1"/>
            <a:endParaRPr lang="en-US" altLang="zh-TW" dirty="0" smtClean="0">
              <a:ea typeface="新細明體" charset="-120"/>
            </a:endParaRPr>
          </a:p>
        </p:txBody>
      </p:sp>
      <p:sp>
        <p:nvSpPr>
          <p:cNvPr id="7"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Storage Examples</a:t>
            </a:r>
          </a:p>
        </p:txBody>
      </p:sp>
      <p:sp>
        <p:nvSpPr>
          <p:cNvPr id="5" name="Slide Number Placeholder 4"/>
          <p:cNvSpPr>
            <a:spLocks noGrp="1"/>
          </p:cNvSpPr>
          <p:nvPr>
            <p:ph type="sldNum" sz="quarter" idx="11"/>
          </p:nvPr>
        </p:nvSpPr>
        <p:spPr/>
        <p:txBody>
          <a:bodyPr/>
          <a:lstStyle/>
          <a:p>
            <a:pPr>
              <a:defRPr/>
            </a:pPr>
            <a:fld id="{5DB2CE8C-7880-4E35-A059-D473961AE20D}" type="slidenum">
              <a:rPr lang="zh-TW" altLang="en-US" smtClean="0"/>
              <a:pPr>
                <a:defRPr/>
              </a:pPr>
              <a:t>31</a:t>
            </a:fld>
            <a:r>
              <a:rPr lang="en-US" altLang="zh-TW" smtClean="0"/>
              <a:t> </a:t>
            </a:r>
            <a:endParaRPr lang="en-US" altLang="zh-TW"/>
          </a:p>
        </p:txBody>
      </p:sp>
      <p:pic>
        <p:nvPicPr>
          <p:cNvPr id="6" name="Content Placeholder 6" descr="CFig7-01.gif"/>
          <p:cNvPicPr>
            <a:picLocks noChangeAspect="1"/>
          </p:cNvPicPr>
          <p:nvPr/>
        </p:nvPicPr>
        <p:blipFill>
          <a:blip r:embed="rId3" cstate="print"/>
          <a:srcRect/>
          <a:stretch>
            <a:fillRect/>
          </a:stretch>
        </p:blipFill>
        <p:spPr bwMode="auto">
          <a:xfrm>
            <a:off x="152400" y="1785938"/>
            <a:ext cx="8839200" cy="3814762"/>
          </a:xfrm>
          <a:prstGeom prst="rect">
            <a:avLst/>
          </a:prstGeom>
          <a:noFill/>
          <a:ln w="9525">
            <a:noFill/>
            <a:miter lim="800000"/>
            <a:headEnd/>
            <a:tailEnd/>
          </a:ln>
        </p:spPr>
      </p:pic>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9F3091C-3A83-4452-9E67-52D9333881A6}" type="slidenum">
              <a:rPr lang="zh-TW" altLang="en-US"/>
              <a:pPr>
                <a:defRPr/>
              </a:pPr>
              <a:t>32</a:t>
            </a:fld>
            <a:r>
              <a:rPr lang="en-US" altLang="zh-TW"/>
              <a:t> </a:t>
            </a:r>
          </a:p>
        </p:txBody>
      </p:sp>
      <p:sp>
        <p:nvSpPr>
          <p:cNvPr id="28676" name="Rectangle 2"/>
          <p:cNvSpPr>
            <a:spLocks noGrp="1" noChangeArrowheads="1"/>
          </p:cNvSpPr>
          <p:nvPr>
            <p:ph type="title"/>
          </p:nvPr>
        </p:nvSpPr>
        <p:spPr/>
        <p:txBody>
          <a:bodyPr/>
          <a:lstStyle/>
          <a:p>
            <a:pPr eaLnBrk="1" hangingPunct="1"/>
            <a:r>
              <a:rPr lang="en-US" altLang="zh-TW" smtClean="0">
                <a:ea typeface="新細明體" charset="-120"/>
              </a:rPr>
              <a:t>Basic Types</a:t>
            </a:r>
            <a:endParaRPr lang="en-US" altLang="zh-TW" dirty="0" smtClean="0">
              <a:ea typeface="新細明體" charset="-120"/>
            </a:endParaRPr>
          </a:p>
        </p:txBody>
      </p:sp>
      <p:sp>
        <p:nvSpPr>
          <p:cNvPr id="28677" name="Rectangle 3"/>
          <p:cNvSpPr>
            <a:spLocks noGrp="1" noChangeArrowheads="1"/>
          </p:cNvSpPr>
          <p:nvPr>
            <p:ph type="body" idx="1"/>
          </p:nvPr>
        </p:nvSpPr>
        <p:spPr/>
        <p:txBody>
          <a:bodyPr/>
          <a:lstStyle/>
          <a:p>
            <a:pPr eaLnBrk="1" hangingPunct="1"/>
            <a:r>
              <a:rPr lang="en-US" altLang="zh-TW" dirty="0" smtClean="0">
                <a:ea typeface="新細明體" charset="-120"/>
              </a:rPr>
              <a:t>Basic storage technologies</a:t>
            </a:r>
          </a:p>
          <a:p>
            <a:pPr lvl="1" eaLnBrk="1" hangingPunct="1"/>
            <a:r>
              <a:rPr lang="en-US" altLang="zh-TW" i="1" dirty="0" smtClean="0">
                <a:solidFill>
                  <a:srgbClr val="FF0066"/>
                </a:solidFill>
                <a:ea typeface="新細明體" charset="-120"/>
              </a:rPr>
              <a:t>Magnetic </a:t>
            </a:r>
            <a:r>
              <a:rPr lang="en-US" altLang="zh-TW" dirty="0" smtClean="0">
                <a:ea typeface="新細明體" charset="-120"/>
              </a:rPr>
              <a:t>storage</a:t>
            </a:r>
          </a:p>
          <a:p>
            <a:pPr lvl="2" eaLnBrk="1" hangingPunct="1"/>
            <a:r>
              <a:rPr lang="en-US" altLang="zh-TW" dirty="0" smtClean="0">
                <a:ea typeface="新細明體" charset="-120"/>
              </a:rPr>
              <a:t> Magnetic storage media use disks or tapes that are </a:t>
            </a:r>
            <a:r>
              <a:rPr lang="en-US" altLang="zh-TW" u="sng" dirty="0" smtClean="0">
                <a:ea typeface="新細明體" charset="-120"/>
              </a:rPr>
              <a:t>coated with magnetically sensitive materials</a:t>
            </a:r>
          </a:p>
          <a:p>
            <a:pPr lvl="1" eaLnBrk="1" hangingPunct="1"/>
            <a:endParaRPr lang="en-US" altLang="zh-TW" i="1" dirty="0" smtClean="0">
              <a:solidFill>
                <a:srgbClr val="FF0066"/>
              </a:solidFill>
              <a:ea typeface="新細明體" charset="-120"/>
            </a:endParaRPr>
          </a:p>
          <a:p>
            <a:pPr lvl="1" eaLnBrk="1" hangingPunct="1"/>
            <a:r>
              <a:rPr lang="en-US" altLang="zh-TW" i="1" dirty="0" smtClean="0">
                <a:solidFill>
                  <a:srgbClr val="FF0066"/>
                </a:solidFill>
                <a:ea typeface="新細明體" charset="-120"/>
              </a:rPr>
              <a:t>Optical </a:t>
            </a:r>
            <a:r>
              <a:rPr lang="en-US" altLang="zh-TW" dirty="0" smtClean="0">
                <a:ea typeface="新細明體" charset="-120"/>
              </a:rPr>
              <a:t>storage</a:t>
            </a:r>
          </a:p>
          <a:p>
            <a:pPr lvl="2" eaLnBrk="1" hangingPunct="1"/>
            <a:r>
              <a:rPr lang="en-US" altLang="zh-TW" dirty="0" smtClean="0">
                <a:ea typeface="新細明體" charset="-120"/>
              </a:rPr>
              <a:t> Optical disks have </a:t>
            </a:r>
            <a:r>
              <a:rPr lang="en-US" altLang="zh-TW" u="sng" dirty="0" smtClean="0">
                <a:ea typeface="新細明體" charset="-120"/>
              </a:rPr>
              <a:t>chemical coatings that can be changed to create a varying surface</a:t>
            </a:r>
            <a:endParaRPr lang="en-US" altLang="zh-TW" dirty="0" smtClean="0">
              <a:ea typeface="新細明體" charset="-120"/>
            </a:endParaRPr>
          </a:p>
          <a:p>
            <a:pPr lvl="1" eaLnBrk="1" hangingPunct="1"/>
            <a:endParaRPr lang="en-US" altLang="zh-TW" i="1" dirty="0" smtClean="0">
              <a:solidFill>
                <a:srgbClr val="FF0066"/>
              </a:solidFill>
              <a:ea typeface="新細明體" charset="-120"/>
            </a:endParaRPr>
          </a:p>
          <a:p>
            <a:pPr lvl="1" eaLnBrk="1" hangingPunct="1"/>
            <a:r>
              <a:rPr lang="en-US" altLang="zh-TW" i="1" dirty="0" smtClean="0">
                <a:solidFill>
                  <a:srgbClr val="FF0066"/>
                </a:solidFill>
                <a:ea typeface="新細明體" charset="-120"/>
              </a:rPr>
              <a:t>Solid state </a:t>
            </a:r>
            <a:r>
              <a:rPr lang="en-US" altLang="zh-TW" dirty="0" smtClean="0">
                <a:ea typeface="新細明體" charset="-120"/>
              </a:rPr>
              <a:t>storage</a:t>
            </a:r>
            <a:endParaRPr lang="en-US" altLang="zh-TW" i="1" dirty="0" smtClean="0">
              <a:solidFill>
                <a:srgbClr val="FF0066"/>
              </a:solidFill>
              <a:ea typeface="新細明體" charset="-120"/>
            </a:endParaRPr>
          </a:p>
          <a:p>
            <a:pPr lvl="2" eaLnBrk="1" hangingPunct="1"/>
            <a:r>
              <a:rPr lang="en-US" altLang="zh-TW" dirty="0" smtClean="0">
                <a:ea typeface="新細明體" charset="-120"/>
              </a:rPr>
              <a:t> Relies on integrated circuits (memory chips) to hold data</a:t>
            </a:r>
          </a:p>
          <a:p>
            <a:pPr lvl="2" eaLnBrk="1" hangingPunct="1"/>
            <a:r>
              <a:rPr lang="en-US" altLang="zh-TW" dirty="0" smtClean="0">
                <a:ea typeface="新細明體" charset="-120"/>
              </a:rPr>
              <a:t> Store data electronically</a:t>
            </a:r>
          </a:p>
        </p:txBody>
      </p:sp>
      <p:sp>
        <p:nvSpPr>
          <p:cNvPr id="7"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a:t>
            </a:r>
            <a:endParaRPr lang="en-US" dirty="0"/>
          </a:p>
        </p:txBody>
      </p:sp>
      <p:sp>
        <p:nvSpPr>
          <p:cNvPr id="3" name="Content Placeholder 2"/>
          <p:cNvSpPr>
            <a:spLocks noGrp="1"/>
          </p:cNvSpPr>
          <p:nvPr>
            <p:ph idx="1"/>
          </p:nvPr>
        </p:nvSpPr>
        <p:spPr/>
        <p:txBody>
          <a:bodyPr/>
          <a:lstStyle/>
          <a:p>
            <a:r>
              <a:rPr lang="en-US" i="1" dirty="0" smtClean="0">
                <a:solidFill>
                  <a:srgbClr val="FF0066"/>
                </a:solidFill>
              </a:rPr>
              <a:t>Capacity</a:t>
            </a:r>
            <a:r>
              <a:rPr lang="en-US" dirty="0" smtClean="0"/>
              <a:t> is the number of bytes a storage medium can hold</a:t>
            </a:r>
          </a:p>
          <a:p>
            <a:endParaRPr lang="en-US" dirty="0"/>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33</a:t>
            </a:fld>
            <a:r>
              <a:rPr lang="en-US" altLang="zh-TW" smtClean="0"/>
              <a:t> </a:t>
            </a:r>
            <a:endParaRPr lang="en-US" altLang="zh-TW"/>
          </a:p>
        </p:txBody>
      </p:sp>
      <p:pic>
        <p:nvPicPr>
          <p:cNvPr id="6" name="Picture 5" descr="Fig7-02.gif"/>
          <p:cNvPicPr>
            <a:picLocks noChangeAspect="1"/>
          </p:cNvPicPr>
          <p:nvPr/>
        </p:nvPicPr>
        <p:blipFill>
          <a:blip r:embed="rId3" cstate="print"/>
          <a:stretch>
            <a:fillRect/>
          </a:stretch>
        </p:blipFill>
        <p:spPr>
          <a:xfrm>
            <a:off x="1835696" y="2348880"/>
            <a:ext cx="6070096" cy="3672408"/>
          </a:xfrm>
          <a:prstGeom prst="rect">
            <a:avLst/>
          </a:prstGeom>
        </p:spPr>
      </p:pic>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altLang="zh-TW" smtClean="0">
                <a:ea typeface="新細明體" charset="-120"/>
              </a:rPr>
              <a:t>Access Time</a:t>
            </a:r>
          </a:p>
        </p:txBody>
      </p:sp>
      <p:sp>
        <p:nvSpPr>
          <p:cNvPr id="29701" name="Rectangle 3"/>
          <p:cNvSpPr>
            <a:spLocks noGrp="1" noChangeArrowheads="1"/>
          </p:cNvSpPr>
          <p:nvPr>
            <p:ph type="body" idx="1"/>
          </p:nvPr>
        </p:nvSpPr>
        <p:spPr/>
        <p:txBody>
          <a:bodyPr/>
          <a:lstStyle/>
          <a:p>
            <a:pPr eaLnBrk="1" hangingPunct="1"/>
            <a:r>
              <a:rPr lang="en-US" altLang="zh-TW" i="1" dirty="0" smtClean="0">
                <a:solidFill>
                  <a:srgbClr val="FF0066"/>
                </a:solidFill>
                <a:ea typeface="新細明體" charset="-120"/>
              </a:rPr>
              <a:t>Access time</a:t>
            </a:r>
            <a:r>
              <a:rPr lang="en-US" altLang="zh-TW" dirty="0" smtClean="0">
                <a:ea typeface="新細明體" charset="-120"/>
              </a:rPr>
              <a:t> refers to the time the storage device takes to locate an item on the storage medium</a:t>
            </a:r>
          </a:p>
        </p:txBody>
      </p:sp>
      <p:sp>
        <p:nvSpPr>
          <p:cNvPr id="29703" name="Rectangle 5"/>
          <p:cNvSpPr>
            <a:spLocks noChangeArrowheads="1"/>
          </p:cNvSpPr>
          <p:nvPr/>
        </p:nvSpPr>
        <p:spPr bwMode="auto">
          <a:xfrm>
            <a:off x="4662488" y="2073275"/>
            <a:ext cx="3441700" cy="685800"/>
          </a:xfrm>
          <a:prstGeom prst="rect">
            <a:avLst/>
          </a:prstGeom>
          <a:noFill/>
          <a:ln w="9525">
            <a:noFill/>
            <a:miter lim="800000"/>
            <a:headEnd/>
            <a:tailEnd/>
          </a:ln>
        </p:spPr>
        <p:txBody>
          <a:bodyPr wrap="none" anchor="ctr"/>
          <a:lstStyle/>
          <a:p>
            <a:endParaRPr lang="en-US">
              <a:latin typeface="Cambria" pitchFamily="18" charset="0"/>
            </a:endParaRPr>
          </a:p>
        </p:txBody>
      </p:sp>
      <p:sp>
        <p:nvSpPr>
          <p:cNvPr id="36" name="Slide Number Placeholder 4"/>
          <p:cNvSpPr>
            <a:spLocks noGrp="1"/>
          </p:cNvSpPr>
          <p:nvPr>
            <p:ph type="sldNum" sz="quarter" idx="11"/>
          </p:nvPr>
        </p:nvSpPr>
        <p:spPr>
          <a:xfrm>
            <a:off x="7204075" y="6237288"/>
            <a:ext cx="1905000" cy="457200"/>
          </a:xfrm>
        </p:spPr>
        <p:txBody>
          <a:bodyPr/>
          <a:lstStyle/>
          <a:p>
            <a:pPr>
              <a:defRPr/>
            </a:pPr>
            <a:fld id="{4BC299D5-BDE8-41C1-BE8E-C9192E6E090C}" type="slidenum">
              <a:rPr lang="zh-TW" altLang="en-US" smtClean="0"/>
              <a:pPr>
                <a:defRPr/>
              </a:pPr>
              <a:t>34</a:t>
            </a:fld>
            <a:r>
              <a:rPr lang="en-US" altLang="zh-TW" smtClean="0"/>
              <a:t> </a:t>
            </a:r>
            <a:endParaRPr lang="en-US" altLang="zh-TW"/>
          </a:p>
        </p:txBody>
      </p:sp>
      <p:sp>
        <p:nvSpPr>
          <p:cNvPr id="37"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pic>
        <p:nvPicPr>
          <p:cNvPr id="3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416175"/>
            <a:ext cx="4038600" cy="4399496"/>
          </a:xfrm>
          <a:prstGeom prst="rect">
            <a:avLst/>
          </a:prstGeom>
        </p:spPr>
      </p:pic>
    </p:spTree>
    <p:extLst>
      <p:ext uri="{BB962C8B-B14F-4D97-AF65-F5344CB8AC3E}">
        <p14:creationId xmlns:p14="http://schemas.microsoft.com/office/powerpoint/2010/main" val="247159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4ECC4130-603A-4A3C-A7ED-B9544626AAD2}" type="slidenum">
              <a:rPr lang="zh-TW" altLang="en-US"/>
              <a:pPr>
                <a:defRPr/>
              </a:pPr>
              <a:t>35</a:t>
            </a:fld>
            <a:r>
              <a:rPr lang="en-US" altLang="zh-TW"/>
              <a:t> </a:t>
            </a:r>
          </a:p>
        </p:txBody>
      </p:sp>
      <p:sp>
        <p:nvSpPr>
          <p:cNvPr id="33796" name="Rectangle 2"/>
          <p:cNvSpPr>
            <a:spLocks noGrp="1" noChangeArrowheads="1"/>
          </p:cNvSpPr>
          <p:nvPr>
            <p:ph type="title"/>
          </p:nvPr>
        </p:nvSpPr>
        <p:spPr/>
        <p:txBody>
          <a:bodyPr/>
          <a:lstStyle/>
          <a:p>
            <a:pPr eaLnBrk="1" hangingPunct="1"/>
            <a:r>
              <a:rPr lang="en-US" altLang="zh-TW" smtClean="0">
                <a:ea typeface="新細明體" charset="-120"/>
              </a:rPr>
              <a:t>Magnetic Disks - Hard Disk</a:t>
            </a:r>
          </a:p>
        </p:txBody>
      </p:sp>
      <p:sp>
        <p:nvSpPr>
          <p:cNvPr id="260099" name="Rectangle 3"/>
          <p:cNvSpPr>
            <a:spLocks noGrp="1" noChangeArrowheads="1"/>
          </p:cNvSpPr>
          <p:nvPr>
            <p:ph type="body" idx="1"/>
          </p:nvPr>
        </p:nvSpPr>
        <p:spPr>
          <a:xfrm>
            <a:off x="611188" y="1484313"/>
            <a:ext cx="4321175" cy="4608512"/>
          </a:xfrm>
        </p:spPr>
        <p:txBody>
          <a:bodyPr/>
          <a:lstStyle/>
          <a:p>
            <a:pPr eaLnBrk="1" hangingPunct="1"/>
            <a:r>
              <a:rPr lang="en-US" altLang="zh-TW" i="1" dirty="0" smtClean="0">
                <a:solidFill>
                  <a:schemeClr val="accent2"/>
                </a:solidFill>
                <a:ea typeface="新細明體" charset="-120"/>
              </a:rPr>
              <a:t>Hard disk drive </a:t>
            </a:r>
            <a:r>
              <a:rPr lang="en-US" altLang="zh-TW" dirty="0" smtClean="0">
                <a:ea typeface="新細明體" charset="-120"/>
              </a:rPr>
              <a:t>or </a:t>
            </a:r>
            <a:r>
              <a:rPr lang="en-US" altLang="zh-TW" i="1" dirty="0" smtClean="0">
                <a:solidFill>
                  <a:schemeClr val="accent2"/>
                </a:solidFill>
                <a:ea typeface="新細明體" charset="-120"/>
              </a:rPr>
              <a:t>HDD</a:t>
            </a:r>
          </a:p>
          <a:p>
            <a:pPr lvl="1" eaLnBrk="1" hangingPunct="1"/>
            <a:r>
              <a:rPr lang="en-US" altLang="zh-TW" dirty="0" smtClean="0">
                <a:ea typeface="新細明體" charset="-120"/>
              </a:rPr>
              <a:t>High-capacity storage</a:t>
            </a:r>
          </a:p>
          <a:p>
            <a:pPr lvl="1" eaLnBrk="1" hangingPunct="1">
              <a:lnSpc>
                <a:spcPct val="90000"/>
              </a:lnSpc>
            </a:pPr>
            <a:r>
              <a:rPr lang="en-US" altLang="zh-TW" dirty="0" smtClean="0">
                <a:ea typeface="新細明體" charset="-120"/>
              </a:rPr>
              <a:t>Consists of several rotating disks, called </a:t>
            </a:r>
            <a:r>
              <a:rPr lang="en-US" altLang="zh-TW" i="1" dirty="0" smtClean="0">
                <a:solidFill>
                  <a:schemeClr val="accent2"/>
                </a:solidFill>
                <a:ea typeface="新細明體" charset="-120"/>
              </a:rPr>
              <a:t>platters</a:t>
            </a:r>
          </a:p>
          <a:p>
            <a:pPr lvl="2" eaLnBrk="1" hangingPunct="1">
              <a:lnSpc>
                <a:spcPct val="90000"/>
              </a:lnSpc>
            </a:pPr>
            <a:r>
              <a:rPr lang="en-US" altLang="zh-TW" dirty="0" smtClean="0">
                <a:ea typeface="新細明體" charset="-120"/>
              </a:rPr>
              <a:t>Stacked vertically</a:t>
            </a:r>
          </a:p>
          <a:p>
            <a:pPr lvl="1" eaLnBrk="1" hangingPunct="1">
              <a:lnSpc>
                <a:spcPct val="90000"/>
              </a:lnSpc>
            </a:pPr>
            <a:endParaRPr lang="en-US" altLang="zh-TW" dirty="0" smtClean="0">
              <a:latin typeface="Arial Unicode MS" pitchFamily="34" charset="-128"/>
              <a:ea typeface="Arial Unicode MS" pitchFamily="34" charset="-128"/>
              <a:cs typeface="Arial Unicode MS" pitchFamily="34" charset="-128"/>
            </a:endParaRPr>
          </a:p>
          <a:p>
            <a:pPr lvl="1" eaLnBrk="1" hangingPunct="1">
              <a:lnSpc>
                <a:spcPct val="90000"/>
              </a:lnSpc>
            </a:pPr>
            <a:r>
              <a:rPr lang="en-US" altLang="zh-TW" dirty="0" smtClean="0">
                <a:ea typeface="新細明體" charset="-120"/>
              </a:rPr>
              <a:t>Components sealed in an airtight case for protection</a:t>
            </a:r>
            <a:endParaRPr lang="en-US" altLang="zh-TW" dirty="0" smtClean="0">
              <a:latin typeface="Arial Unicode MS" pitchFamily="34" charset="-128"/>
              <a:ea typeface="Arial Unicode MS" pitchFamily="34" charset="-128"/>
              <a:cs typeface="Arial Unicode MS" pitchFamily="34" charset="-128"/>
            </a:endParaRPr>
          </a:p>
          <a:p>
            <a:pPr lvl="1" eaLnBrk="1" hangingPunct="1"/>
            <a:endParaRPr lang="zh-TW" altLang="en-US" dirty="0" smtClean="0">
              <a:ea typeface="新細明體" charset="-120"/>
            </a:endParaRPr>
          </a:p>
          <a:p>
            <a:pPr lvl="1" eaLnBrk="1" hangingPunct="1"/>
            <a:r>
              <a:rPr lang="en-US" altLang="zh-TW" dirty="0" smtClean="0">
                <a:ea typeface="新細明體" charset="-120"/>
              </a:rPr>
              <a:t>Common capacity</a:t>
            </a:r>
          </a:p>
          <a:p>
            <a:pPr lvl="2" eaLnBrk="1" hangingPunct="1"/>
            <a:r>
              <a:rPr lang="en-US" altLang="zh-TW" dirty="0" smtClean="0">
                <a:ea typeface="新細明體" charset="-120"/>
              </a:rPr>
              <a:t>200G, 250G, 320G, 750G, 1T, 2T, …</a:t>
            </a:r>
          </a:p>
        </p:txBody>
      </p:sp>
      <p:pic>
        <p:nvPicPr>
          <p:cNvPr id="33798" name="Picture 4" descr="hard_disk_drive"/>
          <p:cNvPicPr>
            <a:picLocks noChangeAspect="1" noChangeArrowheads="1"/>
          </p:cNvPicPr>
          <p:nvPr/>
        </p:nvPicPr>
        <p:blipFill>
          <a:blip r:embed="rId3" cstate="print"/>
          <a:srcRect/>
          <a:stretch>
            <a:fillRect/>
          </a:stretch>
        </p:blipFill>
        <p:spPr bwMode="auto">
          <a:xfrm>
            <a:off x="5076824" y="1318171"/>
            <a:ext cx="3311525" cy="2428875"/>
          </a:xfrm>
          <a:prstGeom prst="rect">
            <a:avLst/>
          </a:prstGeom>
          <a:noFill/>
          <a:ln w="9525">
            <a:noFill/>
            <a:miter lim="800000"/>
            <a:headEnd/>
            <a:tailEnd/>
          </a:ln>
        </p:spPr>
      </p:pic>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pic>
        <p:nvPicPr>
          <p:cNvPr id="9" name="Picture 5"/>
          <p:cNvPicPr>
            <a:picLocks noChangeAspect="1" noChangeArrowheads="1"/>
          </p:cNvPicPr>
          <p:nvPr/>
        </p:nvPicPr>
        <p:blipFill>
          <a:blip r:embed="rId4" cstate="print"/>
          <a:srcRect/>
          <a:stretch>
            <a:fillRect/>
          </a:stretch>
        </p:blipFill>
        <p:spPr bwMode="auto">
          <a:xfrm>
            <a:off x="5078312" y="3753234"/>
            <a:ext cx="2590032" cy="249766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wipe(left)">
                                      <p:cBhvr>
                                        <p:cTn id="7" dur="500"/>
                                        <p:tgtEl>
                                          <p:spTgt spid="26009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0099">
                                            <p:txEl>
                                              <p:pRg st="1" end="1"/>
                                            </p:txEl>
                                          </p:spTgt>
                                        </p:tgtEl>
                                        <p:attrNameLst>
                                          <p:attrName>style.visibility</p:attrName>
                                        </p:attrNameLst>
                                      </p:cBhvr>
                                      <p:to>
                                        <p:strVal val="visible"/>
                                      </p:to>
                                    </p:set>
                                    <p:animEffect transition="in" filter="wipe(left)">
                                      <p:cBhvr>
                                        <p:cTn id="11" dur="500"/>
                                        <p:tgtEl>
                                          <p:spTgt spid="26009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0099">
                                            <p:txEl>
                                              <p:pRg st="2" end="2"/>
                                            </p:txEl>
                                          </p:spTgt>
                                        </p:tgtEl>
                                        <p:attrNameLst>
                                          <p:attrName>style.visibility</p:attrName>
                                        </p:attrNameLst>
                                      </p:cBhvr>
                                      <p:to>
                                        <p:strVal val="visible"/>
                                      </p:to>
                                    </p:set>
                                    <p:animEffect transition="in" filter="wipe(left)">
                                      <p:cBhvr>
                                        <p:cTn id="15" dur="500"/>
                                        <p:tgtEl>
                                          <p:spTgt spid="260099">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0099">
                                            <p:txEl>
                                              <p:pRg st="3" end="3"/>
                                            </p:txEl>
                                          </p:spTgt>
                                        </p:tgtEl>
                                        <p:attrNameLst>
                                          <p:attrName>style.visibility</p:attrName>
                                        </p:attrNameLst>
                                      </p:cBhvr>
                                      <p:to>
                                        <p:strVal val="visible"/>
                                      </p:to>
                                    </p:set>
                                    <p:animEffect transition="in" filter="wipe(left)">
                                      <p:cBhvr>
                                        <p:cTn id="19" dur="500"/>
                                        <p:tgtEl>
                                          <p:spTgt spid="260099">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0099">
                                            <p:txEl>
                                              <p:pRg st="5" end="5"/>
                                            </p:txEl>
                                          </p:spTgt>
                                        </p:tgtEl>
                                        <p:attrNameLst>
                                          <p:attrName>style.visibility</p:attrName>
                                        </p:attrNameLst>
                                      </p:cBhvr>
                                      <p:to>
                                        <p:strVal val="visible"/>
                                      </p:to>
                                    </p:set>
                                    <p:animEffect transition="in" filter="wipe(left)">
                                      <p:cBhvr>
                                        <p:cTn id="23" dur="500"/>
                                        <p:tgtEl>
                                          <p:spTgt spid="260099">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0099">
                                            <p:txEl>
                                              <p:pRg st="7" end="7"/>
                                            </p:txEl>
                                          </p:spTgt>
                                        </p:tgtEl>
                                        <p:attrNameLst>
                                          <p:attrName>style.visibility</p:attrName>
                                        </p:attrNameLst>
                                      </p:cBhvr>
                                      <p:to>
                                        <p:strVal val="visible"/>
                                      </p:to>
                                    </p:set>
                                    <p:animEffect transition="in" filter="wipe(left)">
                                      <p:cBhvr>
                                        <p:cTn id="27" dur="500"/>
                                        <p:tgtEl>
                                          <p:spTgt spid="260099">
                                            <p:txEl>
                                              <p:pRg st="7" end="7"/>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0099">
                                            <p:txEl>
                                              <p:pRg st="8" end="8"/>
                                            </p:txEl>
                                          </p:spTgt>
                                        </p:tgtEl>
                                        <p:attrNameLst>
                                          <p:attrName>style.visibility</p:attrName>
                                        </p:attrNameLst>
                                      </p:cBhvr>
                                      <p:to>
                                        <p:strVal val="visible"/>
                                      </p:to>
                                    </p:set>
                                    <p:animEffect transition="in" filter="wipe(left)">
                                      <p:cBhvr>
                                        <p:cTn id="31" dur="500"/>
                                        <p:tgtEl>
                                          <p:spTgt spid="260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bldLvl="5"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altLang="zh-TW"/>
              <a:t>    </a:t>
            </a:r>
            <a:r>
              <a:rPr lang="en-US" altLang="zh-TW">
                <a:solidFill>
                  <a:srgbClr val="FF0066"/>
                </a:solidFill>
              </a:rPr>
              <a:t>CS1101 - Lec03</a:t>
            </a:r>
            <a:endParaRPr lang="en-US" altLang="zh-TW">
              <a:solidFill>
                <a:schemeClr val="accent2"/>
              </a:solidFill>
            </a:endParaRPr>
          </a:p>
        </p:txBody>
      </p:sp>
      <p:sp>
        <p:nvSpPr>
          <p:cNvPr id="8" name="Slide Number Placeholder 5"/>
          <p:cNvSpPr>
            <a:spLocks noGrp="1"/>
          </p:cNvSpPr>
          <p:nvPr>
            <p:ph type="sldNum" sz="quarter" idx="11"/>
          </p:nvPr>
        </p:nvSpPr>
        <p:spPr/>
        <p:txBody>
          <a:bodyPr/>
          <a:lstStyle/>
          <a:p>
            <a:pPr>
              <a:defRPr/>
            </a:pPr>
            <a:fld id="{66378DDA-20E0-413C-A94E-9EB628D418F2}" type="slidenum">
              <a:rPr lang="zh-TW" altLang="en-US"/>
              <a:pPr>
                <a:defRPr/>
              </a:pPr>
              <a:t>36</a:t>
            </a:fld>
            <a:r>
              <a:rPr lang="en-US" altLang="zh-TW"/>
              <a:t> </a:t>
            </a:r>
          </a:p>
        </p:txBody>
      </p:sp>
      <p:sp>
        <p:nvSpPr>
          <p:cNvPr id="30724" name="Rectangle 2"/>
          <p:cNvSpPr>
            <a:spLocks noGrp="1" noChangeArrowheads="1"/>
          </p:cNvSpPr>
          <p:nvPr>
            <p:ph type="title"/>
          </p:nvPr>
        </p:nvSpPr>
        <p:spPr/>
        <p:txBody>
          <a:bodyPr/>
          <a:lstStyle/>
          <a:p>
            <a:pPr eaLnBrk="1" hangingPunct="1"/>
            <a:r>
              <a:rPr lang="en-US" altLang="zh-TW" sz="3200" smtClean="0">
                <a:ea typeface="新細明體" charset="-120"/>
              </a:rPr>
              <a:t>How data is stored on magnetic media?</a:t>
            </a:r>
          </a:p>
        </p:txBody>
      </p:sp>
      <p:sp>
        <p:nvSpPr>
          <p:cNvPr id="30725" name="Rectangle 4"/>
          <p:cNvSpPr>
            <a:spLocks noGrp="1" noChangeArrowheads="1"/>
          </p:cNvSpPr>
          <p:nvPr>
            <p:ph type="body" sz="half" idx="2"/>
          </p:nvPr>
        </p:nvSpPr>
        <p:spPr>
          <a:xfrm>
            <a:off x="611188" y="1484313"/>
            <a:ext cx="8208962" cy="936625"/>
          </a:xfrm>
        </p:spPr>
        <p:txBody>
          <a:bodyPr/>
          <a:lstStyle/>
          <a:p>
            <a:pPr eaLnBrk="1" hangingPunct="1"/>
            <a:r>
              <a:rPr lang="en-US" altLang="zh-TW" sz="2400" smtClean="0">
                <a:ea typeface="新細明體" charset="-120"/>
              </a:rPr>
              <a:t>Magnetic storage stores data by magnetizing iron particles on the surface</a:t>
            </a:r>
          </a:p>
        </p:txBody>
      </p:sp>
      <p:pic>
        <p:nvPicPr>
          <p:cNvPr id="30726" name="Picture 8"/>
          <p:cNvPicPr>
            <a:picLocks noChangeAspect="1" noChangeArrowheads="1"/>
          </p:cNvPicPr>
          <p:nvPr/>
        </p:nvPicPr>
        <p:blipFill>
          <a:blip r:embed="rId3" cstate="print"/>
          <a:srcRect/>
          <a:stretch>
            <a:fillRect/>
          </a:stretch>
        </p:blipFill>
        <p:spPr bwMode="auto">
          <a:xfrm>
            <a:off x="2124075" y="2852738"/>
            <a:ext cx="6140450" cy="2817812"/>
          </a:xfrm>
          <a:prstGeom prst="rect">
            <a:avLst/>
          </a:prstGeom>
          <a:noFill/>
          <a:ln w="9525">
            <a:noFill/>
            <a:miter lim="800000"/>
            <a:headEnd/>
            <a:tailEnd/>
          </a:ln>
        </p:spPr>
      </p:pic>
      <p:sp>
        <p:nvSpPr>
          <p:cNvPr id="251913" name="Text Box 9"/>
          <p:cNvSpPr txBox="1">
            <a:spLocks noChangeArrowheads="1"/>
          </p:cNvSpPr>
          <p:nvPr/>
        </p:nvSpPr>
        <p:spPr bwMode="auto">
          <a:xfrm>
            <a:off x="684213" y="2492375"/>
            <a:ext cx="1676400" cy="1155700"/>
          </a:xfrm>
          <a:prstGeom prst="rect">
            <a:avLst/>
          </a:prstGeom>
          <a:solidFill>
            <a:schemeClr val="bg1"/>
          </a:solidFill>
          <a:ln w="9525">
            <a:noFill/>
            <a:miter lim="800000"/>
            <a:headEnd/>
            <a:tailEnd/>
          </a:ln>
        </p:spPr>
        <p:txBody>
          <a:bodyPr>
            <a:spAutoFit/>
          </a:bodyPr>
          <a:lstStyle/>
          <a:p>
            <a:pPr eaLnBrk="0" hangingPunct="0">
              <a:spcBef>
                <a:spcPct val="50000"/>
              </a:spcBef>
            </a:pPr>
            <a:r>
              <a:rPr kumimoji="1" lang="en-US" altLang="zh-TW" sz="1400" b="1">
                <a:latin typeface="Comic Sans MS" pitchFamily="66" charset="0"/>
                <a:ea typeface="新細明體" charset="-120"/>
              </a:rPr>
              <a:t>1. </a:t>
            </a:r>
            <a:r>
              <a:rPr kumimoji="1" lang="en-US" altLang="zh-TW" sz="1400">
                <a:latin typeface="Comic Sans MS" pitchFamily="66" charset="0"/>
                <a:ea typeface="新細明體" charset="-120"/>
              </a:rPr>
              <a:t>Before data is stored, particles on the surface are scattered in random patterns.</a:t>
            </a:r>
          </a:p>
        </p:txBody>
      </p:sp>
      <p:sp>
        <p:nvSpPr>
          <p:cNvPr id="251914" name="Text Box 10"/>
          <p:cNvSpPr txBox="1">
            <a:spLocks noChangeArrowheads="1"/>
          </p:cNvSpPr>
          <p:nvPr/>
        </p:nvSpPr>
        <p:spPr bwMode="auto">
          <a:xfrm>
            <a:off x="6011863" y="5373688"/>
            <a:ext cx="2771775" cy="1155700"/>
          </a:xfrm>
          <a:prstGeom prst="rect">
            <a:avLst/>
          </a:prstGeom>
          <a:solidFill>
            <a:schemeClr val="bg1"/>
          </a:solidFill>
          <a:ln w="9525">
            <a:noFill/>
            <a:miter lim="800000"/>
            <a:headEnd/>
            <a:tailEnd/>
          </a:ln>
        </p:spPr>
        <p:txBody>
          <a:bodyPr>
            <a:spAutoFit/>
          </a:bodyPr>
          <a:lstStyle/>
          <a:p>
            <a:pPr eaLnBrk="0" hangingPunct="0">
              <a:spcBef>
                <a:spcPct val="50000"/>
              </a:spcBef>
            </a:pPr>
            <a:r>
              <a:rPr kumimoji="1" lang="en-US" altLang="zh-TW" sz="1400" b="1">
                <a:latin typeface="Comic Sans MS" pitchFamily="66" charset="0"/>
                <a:ea typeface="新細明體" charset="-120"/>
              </a:rPr>
              <a:t>2. </a:t>
            </a:r>
            <a:r>
              <a:rPr kumimoji="1" lang="en-US" altLang="zh-TW" sz="1400">
                <a:latin typeface="Comic Sans MS" pitchFamily="66" charset="0"/>
                <a:ea typeface="新細明體" charset="-120"/>
              </a:rPr>
              <a:t>When storing data, the drive's read/write head magnetizes the particles, and lead them in a positive or negative direction ( 0 or 1).</a:t>
            </a:r>
          </a:p>
        </p:txBody>
      </p:sp>
    </p:spTree>
    <p:extLst>
      <p:ext uri="{BB962C8B-B14F-4D97-AF65-F5344CB8AC3E}">
        <p14:creationId xmlns:p14="http://schemas.microsoft.com/office/powerpoint/2010/main" val="11960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251913"/>
                                        </p:tgtEl>
                                        <p:attrNameLst>
                                          <p:attrName>style.visibility</p:attrName>
                                        </p:attrNameLst>
                                      </p:cBhvr>
                                      <p:to>
                                        <p:strVal val="visible"/>
                                      </p:to>
                                    </p:set>
                                  </p:childTnLst>
                                </p:cTn>
                              </p:par>
                            </p:childTnLst>
                          </p:cTn>
                        </p:par>
                        <p:par>
                          <p:cTn id="7" fill="hold">
                            <p:stCondLst>
                              <p:cond delay="3500"/>
                            </p:stCondLst>
                            <p:childTnLst>
                              <p:par>
                                <p:cTn id="8" presetID="1" presetClass="entr" presetSubtype="0" fill="hold" grpId="0" nodeType="afterEffect">
                                  <p:stCondLst>
                                    <p:cond delay="3000"/>
                                  </p:stCondLst>
                                  <p:childTnLst>
                                    <p:set>
                                      <p:cBhvr>
                                        <p:cTn id="9" dur="1" fill="hold">
                                          <p:stCondLst>
                                            <p:cond delay="499"/>
                                          </p:stCondLst>
                                        </p:cTn>
                                        <p:tgtEl>
                                          <p:spTgt spid="251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3" grpId="0" animBg="1" autoUpdateAnimBg="0"/>
      <p:bldP spid="25191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4"/>
          <p:cNvSpPr>
            <a:spLocks noGrp="1"/>
          </p:cNvSpPr>
          <p:nvPr>
            <p:ph type="sldNum" sz="quarter" idx="11"/>
          </p:nvPr>
        </p:nvSpPr>
        <p:spPr/>
        <p:txBody>
          <a:bodyPr/>
          <a:lstStyle/>
          <a:p>
            <a:pPr>
              <a:defRPr/>
            </a:pPr>
            <a:fld id="{164FACE3-9E0C-45B5-95F7-3338DC5821C4}" type="slidenum">
              <a:rPr lang="zh-TW" altLang="en-US"/>
              <a:pPr>
                <a:defRPr/>
              </a:pPr>
              <a:t>37</a:t>
            </a:fld>
            <a:r>
              <a:rPr lang="en-US" altLang="zh-TW"/>
              <a:t> </a:t>
            </a:r>
          </a:p>
        </p:txBody>
      </p:sp>
      <p:pic>
        <p:nvPicPr>
          <p:cNvPr id="264194" name="Picture 2"/>
          <p:cNvPicPr>
            <a:picLocks noChangeAspect="1" noChangeArrowheads="1"/>
          </p:cNvPicPr>
          <p:nvPr/>
        </p:nvPicPr>
        <p:blipFill>
          <a:blip r:embed="rId3" cstate="print"/>
          <a:srcRect/>
          <a:stretch>
            <a:fillRect/>
          </a:stretch>
        </p:blipFill>
        <p:spPr bwMode="auto">
          <a:xfrm>
            <a:off x="5334000" y="2119313"/>
            <a:ext cx="3427413" cy="3973512"/>
          </a:xfrm>
          <a:prstGeom prst="rect">
            <a:avLst/>
          </a:prstGeom>
          <a:noFill/>
          <a:ln w="9525">
            <a:noFill/>
            <a:miter lim="800000"/>
            <a:headEnd/>
            <a:tailEnd/>
          </a:ln>
        </p:spPr>
      </p:pic>
      <p:sp>
        <p:nvSpPr>
          <p:cNvPr id="36869" name="Rectangle 3"/>
          <p:cNvSpPr>
            <a:spLocks noGrp="1" noChangeArrowheads="1"/>
          </p:cNvSpPr>
          <p:nvPr>
            <p:ph type="title"/>
          </p:nvPr>
        </p:nvSpPr>
        <p:spPr/>
        <p:txBody>
          <a:bodyPr/>
          <a:lstStyle/>
          <a:p>
            <a:pPr eaLnBrk="1" hangingPunct="1"/>
            <a:r>
              <a:rPr lang="en-US" altLang="zh-TW" smtClean="0">
                <a:ea typeface="新細明體" charset="-120"/>
              </a:rPr>
              <a:t>Hard Disk Measurements</a:t>
            </a:r>
          </a:p>
        </p:txBody>
      </p:sp>
      <p:sp>
        <p:nvSpPr>
          <p:cNvPr id="264196" name="Rectangle 4"/>
          <p:cNvSpPr>
            <a:spLocks noGrp="1" noChangeArrowheads="1"/>
          </p:cNvSpPr>
          <p:nvPr>
            <p:ph type="body" idx="1"/>
          </p:nvPr>
        </p:nvSpPr>
        <p:spPr>
          <a:xfrm>
            <a:off x="684213" y="1412875"/>
            <a:ext cx="7772400" cy="692150"/>
          </a:xfrm>
        </p:spPr>
        <p:txBody>
          <a:bodyPr/>
          <a:lstStyle/>
          <a:p>
            <a:pPr eaLnBrk="1" hangingPunct="1"/>
            <a:r>
              <a:rPr lang="en-US" altLang="zh-TW" smtClean="0">
                <a:ea typeface="新細明體" charset="-120"/>
              </a:rPr>
              <a:t>What are characteristics of a hard disk?</a:t>
            </a:r>
            <a:endParaRPr lang="en-US" altLang="zh-TW" smtClean="0">
              <a:ea typeface="Arial Unicode MS" pitchFamily="34" charset="-128"/>
              <a:cs typeface="Arial Unicode MS" pitchFamily="34" charset="-128"/>
            </a:endParaRPr>
          </a:p>
        </p:txBody>
      </p:sp>
      <p:sp>
        <p:nvSpPr>
          <p:cNvPr id="36871" name="Rectangle 5"/>
          <p:cNvSpPr>
            <a:spLocks noChangeArrowheads="1"/>
          </p:cNvSpPr>
          <p:nvPr/>
        </p:nvSpPr>
        <p:spPr bwMode="auto">
          <a:xfrm>
            <a:off x="304800" y="2132013"/>
            <a:ext cx="4851400" cy="3581400"/>
          </a:xfrm>
          <a:prstGeom prst="rect">
            <a:avLst/>
          </a:prstGeom>
          <a:noFill/>
          <a:ln w="9525">
            <a:noFill/>
            <a:miter lim="800000"/>
            <a:headEnd/>
            <a:tailEnd/>
          </a:ln>
        </p:spPr>
        <p:txBody>
          <a:bodyPr wrap="none" anchor="ctr"/>
          <a:lstStyle/>
          <a:p>
            <a:endParaRPr lang="en-US">
              <a:latin typeface="Cambria" pitchFamily="18" charset="0"/>
            </a:endParaRPr>
          </a:p>
        </p:txBody>
      </p:sp>
      <p:sp>
        <p:nvSpPr>
          <p:cNvPr id="36872" name="Text Box 6"/>
          <p:cNvSpPr txBox="1">
            <a:spLocks noChangeArrowheads="1"/>
          </p:cNvSpPr>
          <p:nvPr/>
        </p:nvSpPr>
        <p:spPr bwMode="auto">
          <a:xfrm>
            <a:off x="304800" y="2246313"/>
            <a:ext cx="4724400" cy="366712"/>
          </a:xfrm>
          <a:prstGeom prst="rect">
            <a:avLst/>
          </a:prstGeom>
          <a:noFill/>
          <a:ln w="9525">
            <a:noFill/>
            <a:miter lim="800000"/>
            <a:headEnd/>
            <a:tailEnd/>
          </a:ln>
        </p:spPr>
        <p:txBody>
          <a:bodyPr>
            <a:spAutoFit/>
          </a:bodyPr>
          <a:lstStyle/>
          <a:p>
            <a:pPr algn="ctr" eaLnBrk="0" hangingPunct="0"/>
            <a:r>
              <a:rPr lang="en-US" altLang="zh-TW" sz="1800" b="1" dirty="0">
                <a:latin typeface="Cambria" pitchFamily="18" charset="0"/>
                <a:ea typeface="新細明體" charset="-120"/>
              </a:rPr>
              <a:t>Sample Hard Disk Characteristics</a:t>
            </a:r>
          </a:p>
        </p:txBody>
      </p:sp>
      <p:sp>
        <p:nvSpPr>
          <p:cNvPr id="36873" name="Text Box 7"/>
          <p:cNvSpPr txBox="1">
            <a:spLocks noChangeArrowheads="1"/>
          </p:cNvSpPr>
          <p:nvPr/>
        </p:nvSpPr>
        <p:spPr bwMode="auto">
          <a:xfrm>
            <a:off x="504825" y="2665413"/>
            <a:ext cx="5146675" cy="3028950"/>
          </a:xfrm>
          <a:prstGeom prst="rect">
            <a:avLst/>
          </a:prstGeom>
          <a:noFill/>
          <a:ln w="9525">
            <a:noFill/>
            <a:miter lim="800000"/>
            <a:headEnd/>
            <a:tailEnd/>
          </a:ln>
        </p:spPr>
        <p:txBody>
          <a:bodyPr>
            <a:spAutoFit/>
          </a:bodyPr>
          <a:lstStyle/>
          <a:p>
            <a:pPr eaLnBrk="0" hangingPunct="0">
              <a:lnSpc>
                <a:spcPct val="120000"/>
              </a:lnSpc>
              <a:tabLst>
                <a:tab pos="2806700" algn="l"/>
              </a:tabLst>
            </a:pPr>
            <a:r>
              <a:rPr lang="en-US" altLang="zh-TW" sz="1600" b="1" i="1" dirty="0">
                <a:solidFill>
                  <a:schemeClr val="accent2"/>
                </a:solidFill>
                <a:latin typeface="Cambria" pitchFamily="18" charset="0"/>
                <a:ea typeface="新細明體" charset="-120"/>
              </a:rPr>
              <a:t>Capacity</a:t>
            </a:r>
            <a:r>
              <a:rPr lang="en-US" altLang="zh-TW" sz="1600" dirty="0">
                <a:latin typeface="Cambria" pitchFamily="18" charset="0"/>
                <a:ea typeface="新細明體" charset="-120"/>
              </a:rPr>
              <a:t>	120 GB</a:t>
            </a:r>
          </a:p>
          <a:p>
            <a:pPr eaLnBrk="0" hangingPunct="0">
              <a:lnSpc>
                <a:spcPct val="120000"/>
              </a:lnSpc>
              <a:tabLst>
                <a:tab pos="2806700" algn="l"/>
              </a:tabLst>
            </a:pPr>
            <a:r>
              <a:rPr lang="en-US" altLang="zh-TW" sz="1600" dirty="0">
                <a:latin typeface="Cambria" pitchFamily="18" charset="0"/>
                <a:ea typeface="新細明體" charset="-120"/>
              </a:rPr>
              <a:t>Physical size	3.5’’ for desktop, </a:t>
            </a:r>
          </a:p>
          <a:p>
            <a:pPr eaLnBrk="0" hangingPunct="0">
              <a:lnSpc>
                <a:spcPct val="120000"/>
              </a:lnSpc>
              <a:tabLst>
                <a:tab pos="2806700" algn="l"/>
              </a:tabLst>
            </a:pPr>
            <a:r>
              <a:rPr lang="en-US" altLang="zh-TW" sz="1600" dirty="0">
                <a:latin typeface="Cambria" pitchFamily="18" charset="0"/>
                <a:ea typeface="新細明體" charset="-120"/>
              </a:rPr>
              <a:t>	2.5’’ for notebook</a:t>
            </a:r>
          </a:p>
          <a:p>
            <a:pPr eaLnBrk="0" hangingPunct="0">
              <a:lnSpc>
                <a:spcPct val="120000"/>
              </a:lnSpc>
              <a:tabLst>
                <a:tab pos="2806700" algn="l"/>
              </a:tabLst>
            </a:pPr>
            <a:r>
              <a:rPr lang="en-US" altLang="zh-TW" sz="1600" dirty="0">
                <a:latin typeface="Cambria" pitchFamily="18" charset="0"/>
                <a:ea typeface="新細明體" charset="-120"/>
              </a:rPr>
              <a:t>	1.8’’ for mp3 player</a:t>
            </a:r>
          </a:p>
          <a:p>
            <a:pPr eaLnBrk="0" hangingPunct="0">
              <a:lnSpc>
                <a:spcPct val="120000"/>
              </a:lnSpc>
              <a:tabLst>
                <a:tab pos="2806700" algn="l"/>
              </a:tabLst>
            </a:pPr>
            <a:r>
              <a:rPr lang="en-US" altLang="zh-TW" sz="1600" b="1" i="1" dirty="0">
                <a:solidFill>
                  <a:schemeClr val="accent2"/>
                </a:solidFill>
                <a:latin typeface="Cambria" pitchFamily="18" charset="0"/>
                <a:ea typeface="新細明體" charset="-120"/>
              </a:rPr>
              <a:t>Revolutions per minute</a:t>
            </a:r>
            <a:r>
              <a:rPr lang="en-US" altLang="zh-TW" sz="1600" dirty="0">
                <a:latin typeface="Cambria" pitchFamily="18" charset="0"/>
                <a:ea typeface="新細明體" charset="-120"/>
              </a:rPr>
              <a:t>	</a:t>
            </a:r>
            <a:r>
              <a:rPr lang="en-US" altLang="zh-TW" sz="1600" dirty="0">
                <a:solidFill>
                  <a:srgbClr val="FF0000"/>
                </a:solidFill>
                <a:latin typeface="Cambria" pitchFamily="18" charset="0"/>
                <a:ea typeface="新細明體" charset="-120"/>
              </a:rPr>
              <a:t>7,200 rpm</a:t>
            </a:r>
          </a:p>
          <a:p>
            <a:pPr eaLnBrk="0" hangingPunct="0">
              <a:lnSpc>
                <a:spcPct val="120000"/>
              </a:lnSpc>
              <a:tabLst>
                <a:tab pos="2806700" algn="l"/>
              </a:tabLst>
            </a:pPr>
            <a:r>
              <a:rPr lang="en-US" altLang="zh-TW" sz="1600" dirty="0">
                <a:latin typeface="Cambria" pitchFamily="18" charset="0"/>
                <a:ea typeface="新細明體" charset="-120"/>
              </a:rPr>
              <a:t>Transfer rate	</a:t>
            </a:r>
            <a:r>
              <a:rPr lang="en-US" altLang="zh-TW" sz="1600" dirty="0" smtClean="0">
                <a:latin typeface="Cambria" pitchFamily="18" charset="0"/>
                <a:ea typeface="新細明體" charset="-120"/>
              </a:rPr>
              <a:t>120 </a:t>
            </a:r>
            <a:r>
              <a:rPr lang="en-US" altLang="zh-TW" sz="1600" dirty="0">
                <a:latin typeface="Cambria" pitchFamily="18" charset="0"/>
                <a:ea typeface="新細明體" charset="-120"/>
              </a:rPr>
              <a:t>to </a:t>
            </a:r>
            <a:r>
              <a:rPr lang="en-US" altLang="zh-TW" sz="1600" dirty="0" smtClean="0">
                <a:latin typeface="Cambria" pitchFamily="18" charset="0"/>
                <a:ea typeface="新細明體" charset="-120"/>
              </a:rPr>
              <a:t>300 </a:t>
            </a:r>
            <a:r>
              <a:rPr lang="en-US" altLang="zh-TW" sz="1600" dirty="0">
                <a:latin typeface="Cambria" pitchFamily="18" charset="0"/>
                <a:ea typeface="新細明體" charset="-120"/>
              </a:rPr>
              <a:t>MB/s	</a:t>
            </a:r>
          </a:p>
          <a:p>
            <a:pPr eaLnBrk="0" hangingPunct="0">
              <a:lnSpc>
                <a:spcPct val="120000"/>
              </a:lnSpc>
              <a:tabLst>
                <a:tab pos="2806700" algn="l"/>
              </a:tabLst>
            </a:pPr>
            <a:r>
              <a:rPr lang="en-US" altLang="zh-TW" sz="1600" b="1" i="1" dirty="0">
                <a:solidFill>
                  <a:schemeClr val="accent2"/>
                </a:solidFill>
                <a:latin typeface="Cambria" pitchFamily="18" charset="0"/>
                <a:ea typeface="新細明體" charset="-120"/>
              </a:rPr>
              <a:t>Seek time</a:t>
            </a:r>
            <a:r>
              <a:rPr lang="en-US" altLang="zh-TW" sz="1600" dirty="0">
                <a:latin typeface="Cambria" pitchFamily="18" charset="0"/>
                <a:ea typeface="新細明體" charset="-120"/>
              </a:rPr>
              <a:t>	</a:t>
            </a:r>
            <a:r>
              <a:rPr lang="en-US" altLang="zh-TW" sz="1600" dirty="0">
                <a:solidFill>
                  <a:srgbClr val="FF0000"/>
                </a:solidFill>
                <a:latin typeface="Cambria" pitchFamily="18" charset="0"/>
                <a:ea typeface="新細明體" charset="-120"/>
              </a:rPr>
              <a:t>5ms to 15ms</a:t>
            </a:r>
          </a:p>
          <a:p>
            <a:pPr eaLnBrk="0" hangingPunct="0">
              <a:lnSpc>
                <a:spcPct val="120000"/>
              </a:lnSpc>
              <a:tabLst>
                <a:tab pos="2806700" algn="l"/>
              </a:tabLst>
            </a:pPr>
            <a:r>
              <a:rPr lang="en-US" altLang="zh-TW" sz="1600" dirty="0">
                <a:latin typeface="Cambria" pitchFamily="18" charset="0"/>
                <a:ea typeface="新細明體" charset="-120"/>
              </a:rPr>
              <a:t>Cache	2 to 16 MB</a:t>
            </a:r>
          </a:p>
          <a:p>
            <a:pPr eaLnBrk="0" hangingPunct="0">
              <a:lnSpc>
                <a:spcPct val="120000"/>
              </a:lnSpc>
              <a:tabLst>
                <a:tab pos="2806700" algn="l"/>
              </a:tabLst>
            </a:pPr>
            <a:endParaRPr lang="en-US" altLang="zh-TW" sz="1600" dirty="0">
              <a:latin typeface="Cambria" pitchFamily="18" charset="0"/>
              <a:ea typeface="新細明體" charset="-120"/>
            </a:endParaRPr>
          </a:p>
          <a:p>
            <a:pPr eaLnBrk="0" hangingPunct="0">
              <a:lnSpc>
                <a:spcPct val="120000"/>
              </a:lnSpc>
              <a:tabLst>
                <a:tab pos="2806700" algn="l"/>
              </a:tabLst>
            </a:pPr>
            <a:r>
              <a:rPr lang="en-US" altLang="zh-TW" sz="1600" dirty="0">
                <a:latin typeface="Cambria" pitchFamily="18" charset="0"/>
                <a:ea typeface="新細明體" charset="-120"/>
              </a:rPr>
              <a:t>	</a:t>
            </a:r>
          </a:p>
        </p:txBody>
      </p:sp>
      <p:sp>
        <p:nvSpPr>
          <p:cNvPr id="36874" name="Line 8"/>
          <p:cNvSpPr>
            <a:spLocks noChangeShapeType="1"/>
          </p:cNvSpPr>
          <p:nvPr/>
        </p:nvSpPr>
        <p:spPr bwMode="auto">
          <a:xfrm>
            <a:off x="304800" y="2665413"/>
            <a:ext cx="4851400" cy="0"/>
          </a:xfrm>
          <a:prstGeom prst="line">
            <a:avLst/>
          </a:prstGeom>
          <a:noFill/>
          <a:ln w="57150">
            <a:solidFill>
              <a:schemeClr val="bg2"/>
            </a:solidFill>
            <a:miter lim="800000"/>
            <a:headEnd type="none" w="sm" len="med"/>
            <a:tailEnd type="none" w="sm" len="med"/>
          </a:ln>
        </p:spPr>
        <p:txBody>
          <a:bodyPr wrap="none"/>
          <a:lstStyle/>
          <a:p>
            <a:endParaRPr lang="en-US">
              <a:latin typeface="Cambria" pitchFamily="18" charset="0"/>
            </a:endParaRPr>
          </a:p>
        </p:txBody>
      </p:sp>
      <p:sp>
        <p:nvSpPr>
          <p:cNvPr id="36875" name="Line 9"/>
          <p:cNvSpPr>
            <a:spLocks noChangeShapeType="1"/>
          </p:cNvSpPr>
          <p:nvPr/>
        </p:nvSpPr>
        <p:spPr bwMode="auto">
          <a:xfrm>
            <a:off x="304800" y="3021013"/>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36876" name="Line 10"/>
          <p:cNvSpPr>
            <a:spLocks noChangeShapeType="1"/>
          </p:cNvSpPr>
          <p:nvPr/>
        </p:nvSpPr>
        <p:spPr bwMode="auto">
          <a:xfrm>
            <a:off x="304800" y="3321050"/>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36877" name="Line 11"/>
          <p:cNvSpPr>
            <a:spLocks noChangeShapeType="1"/>
          </p:cNvSpPr>
          <p:nvPr/>
        </p:nvSpPr>
        <p:spPr bwMode="auto">
          <a:xfrm>
            <a:off x="304800" y="3609975"/>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36878" name="Line 12"/>
          <p:cNvSpPr>
            <a:spLocks noChangeShapeType="1"/>
          </p:cNvSpPr>
          <p:nvPr/>
        </p:nvSpPr>
        <p:spPr bwMode="auto">
          <a:xfrm>
            <a:off x="304800" y="3898900"/>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36879" name="Line 13"/>
          <p:cNvSpPr>
            <a:spLocks noChangeShapeType="1"/>
          </p:cNvSpPr>
          <p:nvPr/>
        </p:nvSpPr>
        <p:spPr bwMode="auto">
          <a:xfrm>
            <a:off x="304800" y="4186238"/>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36880" name="Line 14"/>
          <p:cNvSpPr>
            <a:spLocks noChangeShapeType="1"/>
          </p:cNvSpPr>
          <p:nvPr/>
        </p:nvSpPr>
        <p:spPr bwMode="auto">
          <a:xfrm>
            <a:off x="304800" y="4487863"/>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36881" name="Line 15"/>
          <p:cNvSpPr>
            <a:spLocks noChangeShapeType="1"/>
          </p:cNvSpPr>
          <p:nvPr/>
        </p:nvSpPr>
        <p:spPr bwMode="auto">
          <a:xfrm>
            <a:off x="304800" y="4802188"/>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264208" name="Freeform 16"/>
          <p:cNvSpPr>
            <a:spLocks/>
          </p:cNvSpPr>
          <p:nvPr/>
        </p:nvSpPr>
        <p:spPr bwMode="auto">
          <a:xfrm>
            <a:off x="6096000" y="4176713"/>
            <a:ext cx="1905000" cy="1168400"/>
          </a:xfrm>
          <a:custGeom>
            <a:avLst/>
            <a:gdLst>
              <a:gd name="T0" fmla="*/ 0 w 1344"/>
              <a:gd name="T1" fmla="*/ 2147483647 h 688"/>
              <a:gd name="T2" fmla="*/ 2147483647 w 1344"/>
              <a:gd name="T3" fmla="*/ 2147483647 h 688"/>
              <a:gd name="T4" fmla="*/ 2147483647 w 1344"/>
              <a:gd name="T5" fmla="*/ 0 h 688"/>
              <a:gd name="T6" fmla="*/ 0 60000 65536"/>
              <a:gd name="T7" fmla="*/ 0 60000 65536"/>
              <a:gd name="T8" fmla="*/ 0 60000 65536"/>
              <a:gd name="T9" fmla="*/ 0 w 1344"/>
              <a:gd name="T10" fmla="*/ 0 h 688"/>
              <a:gd name="T11" fmla="*/ 1344 w 1344"/>
              <a:gd name="T12" fmla="*/ 688 h 688"/>
            </a:gdLst>
            <a:ahLst/>
            <a:cxnLst>
              <a:cxn ang="T6">
                <a:pos x="T0" y="T1"/>
              </a:cxn>
              <a:cxn ang="T7">
                <a:pos x="T2" y="T3"/>
              </a:cxn>
              <a:cxn ang="T8">
                <a:pos x="T4" y="T5"/>
              </a:cxn>
            </a:cxnLst>
            <a:rect l="T9" t="T10" r="T11" b="T12"/>
            <a:pathLst>
              <a:path w="1344" h="688">
                <a:moveTo>
                  <a:pt x="0" y="384"/>
                </a:moveTo>
                <a:cubicBezTo>
                  <a:pt x="320" y="536"/>
                  <a:pt x="640" y="688"/>
                  <a:pt x="864" y="624"/>
                </a:cubicBezTo>
                <a:cubicBezTo>
                  <a:pt x="1088" y="560"/>
                  <a:pt x="1216" y="280"/>
                  <a:pt x="1344" y="0"/>
                </a:cubicBezTo>
              </a:path>
            </a:pathLst>
          </a:custGeom>
          <a:noFill/>
          <a:ln w="28575" cap="flat" cmpd="sng">
            <a:solidFill>
              <a:schemeClr val="bg2"/>
            </a:solidFill>
            <a:prstDash val="solid"/>
            <a:miter lim="800000"/>
            <a:headEnd type="none" w="med" len="med"/>
            <a:tailEnd type="triangle" w="med" len="med"/>
          </a:ln>
        </p:spPr>
        <p:txBody>
          <a:bodyPr wrap="none"/>
          <a:lstStyle/>
          <a:p>
            <a:endParaRPr lang="en-US">
              <a:latin typeface="Cambria" pitchFamily="18" charset="0"/>
            </a:endParaRPr>
          </a:p>
        </p:txBody>
      </p:sp>
      <p:sp>
        <p:nvSpPr>
          <p:cNvPr id="264209" name="Oval 17"/>
          <p:cNvSpPr>
            <a:spLocks noChangeArrowheads="1"/>
          </p:cNvSpPr>
          <p:nvPr/>
        </p:nvSpPr>
        <p:spPr bwMode="auto">
          <a:xfrm>
            <a:off x="5105400" y="4329113"/>
            <a:ext cx="1143000" cy="1016000"/>
          </a:xfrm>
          <a:prstGeom prst="ellipse">
            <a:avLst/>
          </a:prstGeom>
          <a:solidFill>
            <a:srgbClr val="FFFF99"/>
          </a:solidFill>
          <a:ln w="9525">
            <a:noFill/>
            <a:miter lim="800000"/>
            <a:headEnd/>
            <a:tailEnd/>
          </a:ln>
        </p:spPr>
        <p:txBody>
          <a:bodyPr wrap="none" anchor="ctr"/>
          <a:lstStyle/>
          <a:p>
            <a:pPr algn="ctr" eaLnBrk="0" hangingPunct="0">
              <a:lnSpc>
                <a:spcPct val="85000"/>
              </a:lnSpc>
            </a:pPr>
            <a:r>
              <a:rPr lang="en-US" altLang="zh-TW" sz="1400" b="1" dirty="0">
                <a:solidFill>
                  <a:schemeClr val="tx2"/>
                </a:solidFill>
                <a:latin typeface="Cambria" pitchFamily="18" charset="0"/>
                <a:ea typeface="新細明體" charset="-120"/>
              </a:rPr>
              <a:t>actual</a:t>
            </a:r>
            <a:br>
              <a:rPr lang="en-US" altLang="zh-TW" sz="1400" b="1" dirty="0">
                <a:solidFill>
                  <a:schemeClr val="tx2"/>
                </a:solidFill>
                <a:latin typeface="Cambria" pitchFamily="18" charset="0"/>
                <a:ea typeface="新細明體" charset="-120"/>
              </a:rPr>
            </a:br>
            <a:r>
              <a:rPr lang="en-US" altLang="zh-TW" sz="1400" b="1" dirty="0">
                <a:solidFill>
                  <a:schemeClr val="tx2"/>
                </a:solidFill>
                <a:latin typeface="Cambria" pitchFamily="18" charset="0"/>
                <a:ea typeface="新細明體" charset="-120"/>
              </a:rPr>
              <a:t>disk</a:t>
            </a:r>
            <a:br>
              <a:rPr lang="en-US" altLang="zh-TW" sz="1400" b="1" dirty="0">
                <a:solidFill>
                  <a:schemeClr val="tx2"/>
                </a:solidFill>
                <a:latin typeface="Cambria" pitchFamily="18" charset="0"/>
                <a:ea typeface="新細明體" charset="-120"/>
              </a:rPr>
            </a:br>
            <a:r>
              <a:rPr lang="en-US" altLang="zh-TW" sz="1400" b="1" dirty="0">
                <a:solidFill>
                  <a:schemeClr val="tx2"/>
                </a:solidFill>
                <a:latin typeface="Cambria" pitchFamily="18" charset="0"/>
                <a:ea typeface="新細明體" charset="-120"/>
              </a:rPr>
              <a:t>capacity</a:t>
            </a:r>
          </a:p>
        </p:txBody>
      </p:sp>
      <p:sp>
        <p:nvSpPr>
          <p:cNvPr id="264210" name="Freeform 18"/>
          <p:cNvSpPr>
            <a:spLocks/>
          </p:cNvSpPr>
          <p:nvPr/>
        </p:nvSpPr>
        <p:spPr bwMode="auto">
          <a:xfrm rot="-6701147">
            <a:off x="4203700" y="2933700"/>
            <a:ext cx="1905000" cy="1168400"/>
          </a:xfrm>
          <a:custGeom>
            <a:avLst/>
            <a:gdLst>
              <a:gd name="T0" fmla="*/ 0 w 1344"/>
              <a:gd name="T1" fmla="*/ 2147483647 h 688"/>
              <a:gd name="T2" fmla="*/ 2147483647 w 1344"/>
              <a:gd name="T3" fmla="*/ 2147483647 h 688"/>
              <a:gd name="T4" fmla="*/ 2147483647 w 1344"/>
              <a:gd name="T5" fmla="*/ 0 h 688"/>
              <a:gd name="T6" fmla="*/ 0 60000 65536"/>
              <a:gd name="T7" fmla="*/ 0 60000 65536"/>
              <a:gd name="T8" fmla="*/ 0 60000 65536"/>
              <a:gd name="T9" fmla="*/ 0 w 1344"/>
              <a:gd name="T10" fmla="*/ 0 h 688"/>
              <a:gd name="T11" fmla="*/ 1344 w 1344"/>
              <a:gd name="T12" fmla="*/ 688 h 688"/>
            </a:gdLst>
            <a:ahLst/>
            <a:cxnLst>
              <a:cxn ang="T6">
                <a:pos x="T0" y="T1"/>
              </a:cxn>
              <a:cxn ang="T7">
                <a:pos x="T2" y="T3"/>
              </a:cxn>
              <a:cxn ang="T8">
                <a:pos x="T4" y="T5"/>
              </a:cxn>
            </a:cxnLst>
            <a:rect l="T9" t="T10" r="T11" b="T12"/>
            <a:pathLst>
              <a:path w="1344" h="688">
                <a:moveTo>
                  <a:pt x="0" y="384"/>
                </a:moveTo>
                <a:cubicBezTo>
                  <a:pt x="320" y="536"/>
                  <a:pt x="640" y="688"/>
                  <a:pt x="864" y="624"/>
                </a:cubicBezTo>
                <a:cubicBezTo>
                  <a:pt x="1088" y="560"/>
                  <a:pt x="1216" y="280"/>
                  <a:pt x="1344" y="0"/>
                </a:cubicBezTo>
              </a:path>
            </a:pathLst>
          </a:custGeom>
          <a:noFill/>
          <a:ln w="28575" cap="flat" cmpd="sng">
            <a:solidFill>
              <a:schemeClr val="bg2"/>
            </a:solidFill>
            <a:prstDash val="solid"/>
            <a:miter lim="800000"/>
            <a:headEnd type="triangle" w="med" len="med"/>
            <a:tailEnd type="none" w="med" len="med"/>
          </a:ln>
        </p:spPr>
        <p:txBody>
          <a:bodyPr wrap="none"/>
          <a:lstStyle/>
          <a:p>
            <a:endParaRPr lang="en-US">
              <a:latin typeface="Cambria" pitchFamily="18" charset="0"/>
            </a:endParaRPr>
          </a:p>
        </p:txBody>
      </p:sp>
      <p:sp>
        <p:nvSpPr>
          <p:cNvPr id="36885" name="Line 19"/>
          <p:cNvSpPr>
            <a:spLocks noChangeShapeType="1"/>
          </p:cNvSpPr>
          <p:nvPr/>
        </p:nvSpPr>
        <p:spPr bwMode="auto">
          <a:xfrm>
            <a:off x="323850" y="5084763"/>
            <a:ext cx="4851400" cy="0"/>
          </a:xfrm>
          <a:prstGeom prst="line">
            <a:avLst/>
          </a:prstGeom>
          <a:noFill/>
          <a:ln w="9525">
            <a:solidFill>
              <a:schemeClr val="bg2"/>
            </a:solidFill>
            <a:miter lim="800000"/>
            <a:headEnd type="none" w="sm" len="med"/>
            <a:tailEnd type="none" w="sm" len="med"/>
          </a:ln>
        </p:spPr>
        <p:txBody>
          <a:bodyPr wrap="none"/>
          <a:lstStyle/>
          <a:p>
            <a:endParaRPr lang="en-US">
              <a:latin typeface="Cambria" pitchFamily="18" charset="0"/>
            </a:endParaRPr>
          </a:p>
        </p:txBody>
      </p:sp>
      <p:sp>
        <p:nvSpPr>
          <p:cNvPr id="22"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animEffect transition="in" filter="wipe(left)">
                                      <p:cBhvr>
                                        <p:cTn id="7" dur="500"/>
                                        <p:tgtEl>
                                          <p:spTgt spid="264196">
                                            <p:txEl>
                                              <p:pRg st="0" end="0"/>
                                            </p:txEl>
                                          </p:spTgt>
                                        </p:tgtEl>
                                      </p:cBhvr>
                                    </p:animEffect>
                                  </p:childTnLst>
                                </p:cTn>
                              </p:par>
                            </p:childTnLst>
                          </p:cTn>
                        </p:par>
                        <p:par>
                          <p:cTn id="8" fill="hold">
                            <p:stCondLst>
                              <p:cond delay="500"/>
                            </p:stCondLst>
                            <p:childTnLst>
                              <p:par>
                                <p:cTn id="9" presetID="30" presetClass="entr" presetSubtype="0" fill="hold" nodeType="afterEffect">
                                  <p:stCondLst>
                                    <p:cond delay="2000"/>
                                  </p:stCondLst>
                                  <p:childTnLst>
                                    <p:set>
                                      <p:cBhvr>
                                        <p:cTn id="10" dur="1" fill="hold">
                                          <p:stCondLst>
                                            <p:cond delay="0"/>
                                          </p:stCondLst>
                                        </p:cTn>
                                        <p:tgtEl>
                                          <p:spTgt spid="264194"/>
                                        </p:tgtEl>
                                        <p:attrNameLst>
                                          <p:attrName>style.visibility</p:attrName>
                                        </p:attrNameLst>
                                      </p:cBhvr>
                                      <p:to>
                                        <p:strVal val="visible"/>
                                      </p:to>
                                    </p:set>
                                    <p:animEffect transition="in" filter="fade">
                                      <p:cBhvr>
                                        <p:cTn id="11" dur="800" decel="100000"/>
                                        <p:tgtEl>
                                          <p:spTgt spid="264194"/>
                                        </p:tgtEl>
                                      </p:cBhvr>
                                    </p:animEffect>
                                    <p:anim calcmode="lin" valueType="num">
                                      <p:cBhvr>
                                        <p:cTn id="12" dur="800" decel="100000" fill="hold"/>
                                        <p:tgtEl>
                                          <p:spTgt spid="264194"/>
                                        </p:tgtEl>
                                        <p:attrNameLst>
                                          <p:attrName>style.rotation</p:attrName>
                                        </p:attrNameLst>
                                      </p:cBhvr>
                                      <p:tavLst>
                                        <p:tav tm="0">
                                          <p:val>
                                            <p:fltVal val="-90"/>
                                          </p:val>
                                        </p:tav>
                                        <p:tav tm="100000">
                                          <p:val>
                                            <p:fltVal val="0"/>
                                          </p:val>
                                        </p:tav>
                                      </p:tavLst>
                                    </p:anim>
                                    <p:anim calcmode="lin" valueType="num">
                                      <p:cBhvr>
                                        <p:cTn id="13" dur="800" decel="100000" fill="hold"/>
                                        <p:tgtEl>
                                          <p:spTgt spid="264194"/>
                                        </p:tgtEl>
                                        <p:attrNameLst>
                                          <p:attrName>ppt_x</p:attrName>
                                        </p:attrNameLst>
                                      </p:cBhvr>
                                      <p:tavLst>
                                        <p:tav tm="0">
                                          <p:val>
                                            <p:strVal val="#ppt_x+0.4"/>
                                          </p:val>
                                        </p:tav>
                                        <p:tav tm="100000">
                                          <p:val>
                                            <p:strVal val="#ppt_x-0.05"/>
                                          </p:val>
                                        </p:tav>
                                      </p:tavLst>
                                    </p:anim>
                                    <p:anim calcmode="lin" valueType="num">
                                      <p:cBhvr>
                                        <p:cTn id="14" dur="800" decel="100000" fill="hold"/>
                                        <p:tgtEl>
                                          <p:spTgt spid="26419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6419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64194"/>
                                        </p:tgtEl>
                                        <p:attrNameLst>
                                          <p:attrName>ppt_y</p:attrName>
                                        </p:attrNameLst>
                                      </p:cBhvr>
                                      <p:tavLst>
                                        <p:tav tm="0">
                                          <p:val>
                                            <p:strVal val="#ppt_y+0.1"/>
                                          </p:val>
                                        </p:tav>
                                        <p:tav tm="100000">
                                          <p:val>
                                            <p:strVal val="#ppt_y"/>
                                          </p:val>
                                        </p:tav>
                                      </p:tavLst>
                                    </p:anim>
                                  </p:childTnLst>
                                </p:cTn>
                              </p:par>
                            </p:childTnLst>
                          </p:cTn>
                        </p:par>
                        <p:par>
                          <p:cTn id="17" fill="hold">
                            <p:stCondLst>
                              <p:cond delay="3500"/>
                            </p:stCondLst>
                            <p:childTnLst>
                              <p:par>
                                <p:cTn id="18" presetID="4" presetClass="entr" presetSubtype="32" fill="hold" grpId="0" nodeType="afterEffect">
                                  <p:stCondLst>
                                    <p:cond delay="2000"/>
                                  </p:stCondLst>
                                  <p:childTnLst>
                                    <p:set>
                                      <p:cBhvr>
                                        <p:cTn id="19" dur="1" fill="hold">
                                          <p:stCondLst>
                                            <p:cond delay="0"/>
                                          </p:stCondLst>
                                        </p:cTn>
                                        <p:tgtEl>
                                          <p:spTgt spid="264209"/>
                                        </p:tgtEl>
                                        <p:attrNameLst>
                                          <p:attrName>style.visibility</p:attrName>
                                        </p:attrNameLst>
                                      </p:cBhvr>
                                      <p:to>
                                        <p:strVal val="visible"/>
                                      </p:to>
                                    </p:set>
                                    <p:animEffect transition="in" filter="box(out)">
                                      <p:cBhvr>
                                        <p:cTn id="20" dur="500"/>
                                        <p:tgtEl>
                                          <p:spTgt spid="264209"/>
                                        </p:tgtEl>
                                      </p:cBhvr>
                                    </p:animEffect>
                                  </p:childTnLst>
                                </p:cTn>
                              </p:par>
                            </p:childTnLst>
                          </p:cTn>
                        </p:par>
                        <p:par>
                          <p:cTn id="21" fill="hold">
                            <p:stCondLst>
                              <p:cond delay="6000"/>
                            </p:stCondLst>
                            <p:childTnLst>
                              <p:par>
                                <p:cTn id="22" presetID="22" presetClass="entr" presetSubtype="8" fill="hold" grpId="0" nodeType="afterEffect">
                                  <p:stCondLst>
                                    <p:cond delay="1000"/>
                                  </p:stCondLst>
                                  <p:childTnLst>
                                    <p:set>
                                      <p:cBhvr>
                                        <p:cTn id="23" dur="1" fill="hold">
                                          <p:stCondLst>
                                            <p:cond delay="0"/>
                                          </p:stCondLst>
                                        </p:cTn>
                                        <p:tgtEl>
                                          <p:spTgt spid="264208"/>
                                        </p:tgtEl>
                                        <p:attrNameLst>
                                          <p:attrName>style.visibility</p:attrName>
                                        </p:attrNameLst>
                                      </p:cBhvr>
                                      <p:to>
                                        <p:strVal val="visible"/>
                                      </p:to>
                                    </p:set>
                                    <p:animEffect transition="in" filter="wipe(left)">
                                      <p:cBhvr>
                                        <p:cTn id="24" dur="500"/>
                                        <p:tgtEl>
                                          <p:spTgt spid="264208"/>
                                        </p:tgtEl>
                                      </p:cBhvr>
                                    </p:animEffect>
                                  </p:childTnLst>
                                </p:cTn>
                              </p:par>
                            </p:childTnLst>
                          </p:cTn>
                        </p:par>
                        <p:par>
                          <p:cTn id="25" fill="hold">
                            <p:stCondLst>
                              <p:cond delay="7500"/>
                            </p:stCondLst>
                            <p:childTnLst>
                              <p:par>
                                <p:cTn id="26" presetID="22" presetClass="entr" presetSubtype="8" fill="hold" grpId="0" nodeType="afterEffect">
                                  <p:stCondLst>
                                    <p:cond delay="1000"/>
                                  </p:stCondLst>
                                  <p:childTnLst>
                                    <p:set>
                                      <p:cBhvr>
                                        <p:cTn id="27" dur="1" fill="hold">
                                          <p:stCondLst>
                                            <p:cond delay="0"/>
                                          </p:stCondLst>
                                        </p:cTn>
                                        <p:tgtEl>
                                          <p:spTgt spid="264210"/>
                                        </p:tgtEl>
                                        <p:attrNameLst>
                                          <p:attrName>style.visibility</p:attrName>
                                        </p:attrNameLst>
                                      </p:cBhvr>
                                      <p:to>
                                        <p:strVal val="visible"/>
                                      </p:to>
                                    </p:set>
                                    <p:animEffect transition="in" filter="wipe(left)">
                                      <p:cBhvr>
                                        <p:cTn id="28" dur="500"/>
                                        <p:tgtEl>
                                          <p:spTgt spid="26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build="p" autoUpdateAnimBg="0" advAuto="0"/>
      <p:bldP spid="264208" grpId="0" animBg="1"/>
      <p:bldP spid="264209" grpId="0" animBg="1" autoUpdateAnimBg="0"/>
      <p:bldP spid="2642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altLang="zh-TW" dirty="0" smtClean="0">
                <a:ea typeface="新細明體" charset="-120"/>
              </a:rPr>
              <a:t>Hard Disk Interface</a:t>
            </a:r>
          </a:p>
        </p:txBody>
      </p:sp>
      <p:sp>
        <p:nvSpPr>
          <p:cNvPr id="14" name="Content Placeholder 13"/>
          <p:cNvSpPr>
            <a:spLocks noGrp="1"/>
          </p:cNvSpPr>
          <p:nvPr>
            <p:ph idx="1"/>
          </p:nvPr>
        </p:nvSpPr>
        <p:spPr/>
        <p:txBody>
          <a:bodyPr/>
          <a:lstStyle/>
          <a:p>
            <a:r>
              <a:rPr lang="en-US" dirty="0" smtClean="0"/>
              <a:t>Hard disk interfaces (HDI)</a:t>
            </a:r>
          </a:p>
          <a:p>
            <a:pPr lvl="1"/>
            <a:r>
              <a:rPr lang="en-US" dirty="0" smtClean="0"/>
              <a:t>Through which hard disks connect to the motherboard, also for other storage devices like floppy, CD/DVD drives</a:t>
            </a:r>
          </a:p>
          <a:p>
            <a:pPr lvl="1"/>
            <a:r>
              <a:rPr lang="en-US" dirty="0" smtClean="0"/>
              <a:t> The most common ones are</a:t>
            </a:r>
          </a:p>
          <a:p>
            <a:pPr lvl="2"/>
            <a:r>
              <a:rPr lang="en-US" dirty="0" smtClean="0"/>
              <a:t> </a:t>
            </a:r>
            <a:r>
              <a:rPr lang="en-US" dirty="0" smtClean="0">
                <a:solidFill>
                  <a:schemeClr val="tx1">
                    <a:lumMod val="60000"/>
                    <a:lumOff val="40000"/>
                  </a:schemeClr>
                </a:solidFill>
              </a:rPr>
              <a:t>IDE / ATA </a:t>
            </a:r>
            <a:r>
              <a:rPr lang="en-US" dirty="0" smtClean="0"/>
              <a:t>controller</a:t>
            </a:r>
          </a:p>
          <a:p>
            <a:pPr lvl="2"/>
            <a:r>
              <a:rPr lang="en-US" dirty="0" smtClean="0"/>
              <a:t> </a:t>
            </a:r>
            <a:r>
              <a:rPr lang="en-US" dirty="0" smtClean="0">
                <a:solidFill>
                  <a:schemeClr val="tx1">
                    <a:lumMod val="60000"/>
                    <a:lumOff val="40000"/>
                  </a:schemeClr>
                </a:solidFill>
              </a:rPr>
              <a:t>SATA</a:t>
            </a:r>
            <a:r>
              <a:rPr lang="en-US" dirty="0" smtClean="0"/>
              <a:t> controller</a:t>
            </a:r>
            <a:endParaRPr lang="en-US" dirty="0"/>
          </a:p>
        </p:txBody>
      </p:sp>
      <p:sp>
        <p:nvSpPr>
          <p:cNvPr id="10"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7" name="Slide Number Placeholder 4"/>
          <p:cNvSpPr>
            <a:spLocks noGrp="1"/>
          </p:cNvSpPr>
          <p:nvPr>
            <p:ph type="sldNum" sz="quarter" idx="11"/>
          </p:nvPr>
        </p:nvSpPr>
        <p:spPr/>
        <p:txBody>
          <a:bodyPr/>
          <a:lstStyle/>
          <a:p>
            <a:pPr>
              <a:defRPr/>
            </a:pPr>
            <a:fld id="{5CA586FE-5411-4BA3-A96B-4878300B5A73}" type="slidenum">
              <a:rPr lang="zh-TW" altLang="en-US"/>
              <a:pPr>
                <a:defRPr/>
              </a:pPr>
              <a:t>38</a:t>
            </a:fld>
            <a:r>
              <a:rPr lang="en-US" altLang="zh-TW"/>
              <a:t> </a:t>
            </a:r>
          </a:p>
        </p:txBody>
      </p:sp>
      <p:sp>
        <p:nvSpPr>
          <p:cNvPr id="8" name="Oval 17"/>
          <p:cNvSpPr>
            <a:spLocks noChangeArrowheads="1"/>
          </p:cNvSpPr>
          <p:nvPr/>
        </p:nvSpPr>
        <p:spPr bwMode="auto">
          <a:xfrm>
            <a:off x="899592" y="2924944"/>
            <a:ext cx="720080" cy="360040"/>
          </a:xfrm>
          <a:prstGeom prst="ellipse">
            <a:avLst/>
          </a:prstGeom>
          <a:solidFill>
            <a:srgbClr val="FFFF99"/>
          </a:solidFill>
          <a:ln w="9525">
            <a:noFill/>
            <a:miter lim="800000"/>
            <a:headEnd/>
            <a:tailEnd/>
          </a:ln>
        </p:spPr>
        <p:txBody>
          <a:bodyPr wrap="none" anchor="ctr"/>
          <a:lstStyle/>
          <a:p>
            <a:pPr algn="ctr" eaLnBrk="0" hangingPunct="0">
              <a:lnSpc>
                <a:spcPct val="85000"/>
              </a:lnSpc>
            </a:pPr>
            <a:r>
              <a:rPr lang="en-US" altLang="zh-TW" sz="1400" b="1" dirty="0" smtClean="0">
                <a:solidFill>
                  <a:schemeClr val="tx2"/>
                </a:solidFill>
                <a:latin typeface="Cambria" pitchFamily="18" charset="0"/>
                <a:ea typeface="新細明體" charset="-120"/>
              </a:rPr>
              <a:t>older</a:t>
            </a:r>
            <a:endParaRPr lang="en-US" altLang="zh-TW" sz="1400" b="1" dirty="0">
              <a:solidFill>
                <a:schemeClr val="tx2"/>
              </a:solidFill>
              <a:latin typeface="Cambria" pitchFamily="18" charset="0"/>
              <a:ea typeface="新細明體" charset="-120"/>
            </a:endParaRPr>
          </a:p>
        </p:txBody>
      </p:sp>
      <p:sp>
        <p:nvSpPr>
          <p:cNvPr id="9" name="Oval 17"/>
          <p:cNvSpPr>
            <a:spLocks noChangeArrowheads="1"/>
          </p:cNvSpPr>
          <p:nvPr/>
        </p:nvSpPr>
        <p:spPr bwMode="auto">
          <a:xfrm>
            <a:off x="899592" y="3356992"/>
            <a:ext cx="792088" cy="360040"/>
          </a:xfrm>
          <a:prstGeom prst="ellipse">
            <a:avLst/>
          </a:prstGeom>
          <a:solidFill>
            <a:srgbClr val="FFFF99"/>
          </a:solidFill>
          <a:ln w="9525">
            <a:noFill/>
            <a:miter lim="800000"/>
            <a:headEnd/>
            <a:tailEnd/>
          </a:ln>
        </p:spPr>
        <p:txBody>
          <a:bodyPr wrap="none" anchor="ctr"/>
          <a:lstStyle/>
          <a:p>
            <a:pPr algn="ctr" eaLnBrk="0" hangingPunct="0">
              <a:lnSpc>
                <a:spcPct val="85000"/>
              </a:lnSpc>
            </a:pPr>
            <a:r>
              <a:rPr lang="en-US" altLang="zh-TW" sz="1400" b="1" dirty="0" smtClean="0">
                <a:solidFill>
                  <a:schemeClr val="tx2"/>
                </a:solidFill>
                <a:latin typeface="Cambria" pitchFamily="18" charset="0"/>
                <a:ea typeface="新細明體" charset="-120"/>
              </a:rPr>
              <a:t>newer</a:t>
            </a:r>
            <a:endParaRPr lang="en-US" altLang="zh-TW" sz="1400" b="1" dirty="0">
              <a:solidFill>
                <a:schemeClr val="tx2"/>
              </a:solidFill>
              <a:latin typeface="Cambria" pitchFamily="18" charset="0"/>
              <a:ea typeface="新細明體" charset="-120"/>
            </a:endParaRPr>
          </a:p>
        </p:txBody>
      </p:sp>
      <p:pic>
        <p:nvPicPr>
          <p:cNvPr id="11" name="Picture 6" descr="http://www.pcstats.com/articleimages/200504/hddinstall_mobo.jpg"/>
          <p:cNvPicPr>
            <a:picLocks noChangeAspect="1" noChangeArrowheads="1"/>
          </p:cNvPicPr>
          <p:nvPr/>
        </p:nvPicPr>
        <p:blipFill>
          <a:blip r:embed="rId3" cstate="print"/>
          <a:srcRect/>
          <a:stretch>
            <a:fillRect/>
          </a:stretch>
        </p:blipFill>
        <p:spPr bwMode="auto">
          <a:xfrm>
            <a:off x="5076056" y="2924944"/>
            <a:ext cx="3205361" cy="2599814"/>
          </a:xfrm>
          <a:prstGeom prst="rect">
            <a:avLst/>
          </a:prstGeom>
          <a:noFill/>
        </p:spPr>
      </p:pic>
      <p:pic>
        <p:nvPicPr>
          <p:cNvPr id="12" name="Picture 2" descr="https://encrypted-tbn1.google.com/images?q=tbn:ANd9GcRE6oTxkBhpzQDq6vDGS9t54tXiqAzJ-MUOXM5iEOLCbJLuJzt8WA"/>
          <p:cNvPicPr>
            <a:picLocks noChangeAspect="1" noChangeArrowheads="1"/>
          </p:cNvPicPr>
          <p:nvPr/>
        </p:nvPicPr>
        <p:blipFill>
          <a:blip r:embed="rId4" cstate="print"/>
          <a:srcRect/>
          <a:stretch>
            <a:fillRect/>
          </a:stretch>
        </p:blipFill>
        <p:spPr bwMode="auto">
          <a:xfrm>
            <a:off x="792102" y="3717032"/>
            <a:ext cx="2592288" cy="2360637"/>
          </a:xfrm>
          <a:prstGeom prst="rect">
            <a:avLst/>
          </a:prstGeom>
          <a:noFill/>
        </p:spPr>
      </p:pic>
      <p:pic>
        <p:nvPicPr>
          <p:cNvPr id="13" name="Picture 6" descr="http://www.talktoanit.com/A+/aplus-website/images/sata-cables.jpg"/>
          <p:cNvPicPr>
            <a:picLocks noChangeAspect="1" noChangeArrowheads="1"/>
          </p:cNvPicPr>
          <p:nvPr/>
        </p:nvPicPr>
        <p:blipFill>
          <a:blip r:embed="rId5" cstate="print"/>
          <a:srcRect/>
          <a:stretch>
            <a:fillRect/>
          </a:stretch>
        </p:blipFill>
        <p:spPr bwMode="auto">
          <a:xfrm>
            <a:off x="3384390" y="4260495"/>
            <a:ext cx="2372689" cy="20162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par>
                          <p:cTn id="8" fill="hold">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2A928B3-020E-457B-B4E1-D96DEA8D3120}" type="slidenum">
              <a:rPr lang="zh-TW" altLang="en-US"/>
              <a:pPr>
                <a:defRPr/>
              </a:pPr>
              <a:t>39</a:t>
            </a:fld>
            <a:r>
              <a:rPr lang="en-US" altLang="zh-TW"/>
              <a:t> </a:t>
            </a:r>
          </a:p>
        </p:txBody>
      </p:sp>
      <p:sp>
        <p:nvSpPr>
          <p:cNvPr id="39940" name="Rectangle 2"/>
          <p:cNvSpPr>
            <a:spLocks noGrp="1" noChangeArrowheads="1"/>
          </p:cNvSpPr>
          <p:nvPr>
            <p:ph type="title"/>
          </p:nvPr>
        </p:nvSpPr>
        <p:spPr/>
        <p:txBody>
          <a:bodyPr/>
          <a:lstStyle/>
          <a:p>
            <a:pPr eaLnBrk="1" hangingPunct="1"/>
            <a:r>
              <a:rPr lang="en-US" altLang="zh-TW" smtClean="0">
                <a:ea typeface="新細明體" charset="-120"/>
              </a:rPr>
              <a:t>Optical Storage Media</a:t>
            </a:r>
            <a:endParaRPr lang="en-US" altLang="zh-TW" smtClean="0">
              <a:latin typeface="Arial Unicode MS" pitchFamily="34" charset="-128"/>
              <a:ea typeface="Arial Unicode MS" pitchFamily="34" charset="-128"/>
              <a:cs typeface="Arial Unicode MS" pitchFamily="34" charset="-128"/>
            </a:endParaRPr>
          </a:p>
        </p:txBody>
      </p:sp>
      <p:sp>
        <p:nvSpPr>
          <p:cNvPr id="39941" name="Rectangle 3"/>
          <p:cNvSpPr>
            <a:spLocks noGrp="1" noChangeArrowheads="1"/>
          </p:cNvSpPr>
          <p:nvPr>
            <p:ph type="body" idx="1"/>
          </p:nvPr>
        </p:nvSpPr>
        <p:spPr/>
        <p:txBody>
          <a:bodyPr/>
          <a:lstStyle/>
          <a:p>
            <a:pPr eaLnBrk="1" hangingPunct="1"/>
            <a:r>
              <a:rPr lang="en-US" altLang="zh-TW" b="1" dirty="0" smtClean="0">
                <a:solidFill>
                  <a:schemeClr val="tx1">
                    <a:lumMod val="60000"/>
                    <a:lumOff val="40000"/>
                  </a:schemeClr>
                </a:solidFill>
                <a:ea typeface="新細明體" charset="-120"/>
              </a:rPr>
              <a:t>Optical</a:t>
            </a:r>
            <a:r>
              <a:rPr lang="en-US" altLang="zh-TW" dirty="0" smtClean="0">
                <a:ea typeface="新細明體" charset="-120"/>
              </a:rPr>
              <a:t> storage media</a:t>
            </a:r>
          </a:p>
          <a:p>
            <a:pPr lvl="1" eaLnBrk="1" hangingPunct="1"/>
            <a:r>
              <a:rPr lang="en-US" altLang="zh-TW" dirty="0" smtClean="0">
                <a:ea typeface="新細明體" charset="-120"/>
              </a:rPr>
              <a:t>Use focused laser beams to read/write microscopic patterns of data on plastic disks</a:t>
            </a:r>
          </a:p>
          <a:p>
            <a:pPr lvl="1" eaLnBrk="1" hangingPunct="1"/>
            <a:r>
              <a:rPr lang="en-US" altLang="zh-TW" dirty="0" smtClean="0">
                <a:ea typeface="新細明體" charset="-120"/>
              </a:rPr>
              <a:t>Not as fast as magnetic hard disks</a:t>
            </a:r>
          </a:p>
          <a:p>
            <a:pPr lvl="1" eaLnBrk="1" hangingPunct="1"/>
            <a:r>
              <a:rPr lang="en-US" altLang="zh-TW" dirty="0" smtClean="0">
                <a:ea typeface="新細明體" charset="-120"/>
              </a:rPr>
              <a:t>Types of optical media</a:t>
            </a:r>
          </a:p>
          <a:p>
            <a:pPr lvl="2" eaLnBrk="1" hangingPunct="1"/>
            <a:r>
              <a:rPr lang="en-US" altLang="zh-TW" dirty="0" smtClean="0">
                <a:ea typeface="新細明體" charset="-120"/>
              </a:rPr>
              <a:t>CD-ROM, CD-RW, DVD-ROM, DVD-RW , </a:t>
            </a:r>
            <a:r>
              <a:rPr lang="en-US" altLang="zh-TW" dirty="0" err="1" smtClean="0">
                <a:ea typeface="新細明體" charset="-120"/>
              </a:rPr>
              <a:t>Blu</a:t>
            </a:r>
            <a:r>
              <a:rPr lang="en-US" altLang="zh-TW" dirty="0" smtClean="0">
                <a:ea typeface="新細明體" charset="-120"/>
              </a:rPr>
              <a:t>-Ray (Hi-Def)</a:t>
            </a:r>
          </a:p>
          <a:p>
            <a:pPr lvl="2" eaLnBrk="1" hangingPunct="1"/>
            <a:endParaRPr lang="en-US" altLang="zh-TW" sz="900" dirty="0" smtClean="0">
              <a:ea typeface="新細明體" charset="-120"/>
            </a:endParaRPr>
          </a:p>
          <a:p>
            <a:pPr eaLnBrk="1" hangingPunct="1"/>
            <a:r>
              <a:rPr lang="en-US" altLang="zh-TW" dirty="0" smtClean="0">
                <a:ea typeface="新細明體" charset="-120"/>
              </a:rPr>
              <a:t>Two types of optical storage drives</a:t>
            </a:r>
          </a:p>
          <a:p>
            <a:pPr lvl="1" eaLnBrk="1" hangingPunct="1"/>
            <a:r>
              <a:rPr lang="en-US" altLang="zh-TW" dirty="0" smtClean="0">
                <a:ea typeface="新細明體" charset="-120"/>
              </a:rPr>
              <a:t>Read only</a:t>
            </a:r>
          </a:p>
          <a:p>
            <a:pPr lvl="1" eaLnBrk="1" hangingPunct="1"/>
            <a:r>
              <a:rPr lang="en-US" altLang="zh-TW" dirty="0" smtClean="0">
                <a:ea typeface="新細明體" charset="-120"/>
              </a:rPr>
              <a:t>Read and write</a:t>
            </a:r>
          </a:p>
        </p:txBody>
      </p:sp>
      <p:sp>
        <p:nvSpPr>
          <p:cNvPr id="6"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pPr>
              <a:defRPr/>
            </a:pPr>
            <a:fld id="{30670591-D444-4859-958B-EA49FC401D1A}" type="slidenum">
              <a:rPr lang="zh-TW" altLang="en-US"/>
              <a:pPr>
                <a:defRPr/>
              </a:pPr>
              <a:t>4</a:t>
            </a:fld>
            <a:r>
              <a:rPr lang="en-US" altLang="zh-TW"/>
              <a:t> </a:t>
            </a:r>
          </a:p>
        </p:txBody>
      </p:sp>
      <p:sp>
        <p:nvSpPr>
          <p:cNvPr id="7172" name="Rectangle 13"/>
          <p:cNvSpPr>
            <a:spLocks noGrp="1" noChangeArrowheads="1"/>
          </p:cNvSpPr>
          <p:nvPr>
            <p:ph type="title"/>
          </p:nvPr>
        </p:nvSpPr>
        <p:spPr/>
        <p:txBody>
          <a:bodyPr/>
          <a:lstStyle/>
          <a:p>
            <a:pPr eaLnBrk="1" hangingPunct="1"/>
            <a:r>
              <a:rPr lang="en-US" altLang="zh-TW" smtClean="0">
                <a:ea typeface="新細明體" charset="-120"/>
              </a:rPr>
              <a:t>What Computers Do</a:t>
            </a:r>
          </a:p>
        </p:txBody>
      </p:sp>
      <p:sp>
        <p:nvSpPr>
          <p:cNvPr id="67598" name="Rectangle 14"/>
          <p:cNvSpPr>
            <a:spLocks noGrp="1" noChangeArrowheads="1"/>
          </p:cNvSpPr>
          <p:nvPr>
            <p:ph type="body" idx="1"/>
          </p:nvPr>
        </p:nvSpPr>
        <p:spPr/>
        <p:txBody>
          <a:bodyPr/>
          <a:lstStyle/>
          <a:p>
            <a:pPr eaLnBrk="1" hangingPunct="1"/>
            <a:r>
              <a:rPr lang="en-US" altLang="zh-TW" dirty="0" smtClean="0">
                <a:ea typeface="新細明體" charset="-120"/>
              </a:rPr>
              <a:t>Basic functions of a computer (IPOS)</a:t>
            </a:r>
          </a:p>
          <a:p>
            <a:pPr lvl="1" eaLnBrk="1" hangingPunct="1"/>
            <a:r>
              <a:rPr lang="en-US" altLang="zh-TW" u="sng" dirty="0" smtClean="0">
                <a:ea typeface="新細明體" charset="-120"/>
              </a:rPr>
              <a:t>Input</a:t>
            </a:r>
            <a:r>
              <a:rPr lang="en-US" altLang="zh-TW" dirty="0" smtClean="0">
                <a:ea typeface="新細明體" charset="-120"/>
              </a:rPr>
              <a:t>: accept information from the outside world</a:t>
            </a:r>
          </a:p>
          <a:p>
            <a:pPr lvl="1" eaLnBrk="1" hangingPunct="1"/>
            <a:r>
              <a:rPr lang="en-US" altLang="zh-TW" u="sng" dirty="0" smtClean="0">
                <a:ea typeface="新細明體" charset="-120"/>
              </a:rPr>
              <a:t>Process</a:t>
            </a:r>
            <a:r>
              <a:rPr lang="en-US" altLang="zh-TW" dirty="0" smtClean="0">
                <a:ea typeface="新細明體" charset="-120"/>
              </a:rPr>
              <a:t>: perform arithmetic or logical (decision-making) operations on information</a:t>
            </a:r>
          </a:p>
          <a:p>
            <a:pPr lvl="1" eaLnBrk="1" hangingPunct="1"/>
            <a:r>
              <a:rPr lang="en-US" altLang="zh-TW" u="sng" dirty="0" smtClean="0">
                <a:ea typeface="新細明體" charset="-120"/>
              </a:rPr>
              <a:t>Output</a:t>
            </a:r>
            <a:r>
              <a:rPr lang="en-US" altLang="zh-TW" dirty="0" smtClean="0">
                <a:ea typeface="新細明體" charset="-120"/>
              </a:rPr>
              <a:t>: communicate information to the outside world</a:t>
            </a:r>
          </a:p>
          <a:p>
            <a:pPr lvl="1" eaLnBrk="1" hangingPunct="1"/>
            <a:r>
              <a:rPr lang="en-US" altLang="zh-TW" u="sng" dirty="0" smtClean="0">
                <a:ea typeface="新細明體" charset="-120"/>
              </a:rPr>
              <a:t>Store</a:t>
            </a:r>
            <a:r>
              <a:rPr lang="en-US" altLang="zh-TW" dirty="0" smtClean="0">
                <a:ea typeface="新細明體" charset="-120"/>
              </a:rPr>
              <a:t>: retrieve and store information in storage medium</a:t>
            </a:r>
          </a:p>
        </p:txBody>
      </p:sp>
      <p:sp>
        <p:nvSpPr>
          <p:cNvPr id="7174" name="Line 12"/>
          <p:cNvSpPr>
            <a:spLocks noChangeShapeType="1"/>
          </p:cNvSpPr>
          <p:nvPr/>
        </p:nvSpPr>
        <p:spPr bwMode="auto">
          <a:xfrm>
            <a:off x="381000" y="5410200"/>
            <a:ext cx="8458200" cy="0"/>
          </a:xfrm>
          <a:prstGeom prst="line">
            <a:avLst/>
          </a:prstGeom>
          <a:noFill/>
          <a:ln w="9525">
            <a:noFill/>
            <a:round/>
            <a:headEnd/>
            <a:tailEnd/>
          </a:ln>
        </p:spPr>
        <p:txBody>
          <a:bodyPr wrap="none" anchor="ctr"/>
          <a:lstStyle/>
          <a:p>
            <a:endParaRPr lang="en-US"/>
          </a:p>
        </p:txBody>
      </p:sp>
      <p:pic>
        <p:nvPicPr>
          <p:cNvPr id="7175" name="Picture 23"/>
          <p:cNvPicPr>
            <a:picLocks noChangeAspect="1" noChangeArrowheads="1"/>
          </p:cNvPicPr>
          <p:nvPr/>
        </p:nvPicPr>
        <p:blipFill>
          <a:blip r:embed="rId3" cstate="print"/>
          <a:srcRect/>
          <a:stretch>
            <a:fillRect/>
          </a:stretch>
        </p:blipFill>
        <p:spPr bwMode="auto">
          <a:xfrm>
            <a:off x="3851275" y="3716338"/>
            <a:ext cx="4752975" cy="2925762"/>
          </a:xfrm>
          <a:prstGeom prst="rect">
            <a:avLst/>
          </a:prstGeom>
          <a:noFill/>
          <a:ln w="9525">
            <a:noFill/>
            <a:miter lim="800000"/>
            <a:headEnd/>
            <a:tailEnd/>
          </a:ln>
        </p:spPr>
      </p:pic>
      <p:sp>
        <p:nvSpPr>
          <p:cNvPr id="67608" name="Rectangle 24"/>
          <p:cNvSpPr>
            <a:spLocks noChangeArrowheads="1"/>
          </p:cNvSpPr>
          <p:nvPr/>
        </p:nvSpPr>
        <p:spPr bwMode="auto">
          <a:xfrm>
            <a:off x="755651" y="3860800"/>
            <a:ext cx="3528318" cy="1008063"/>
          </a:xfrm>
          <a:prstGeom prst="rect">
            <a:avLst/>
          </a:prstGeom>
          <a:noFill/>
          <a:ln w="9525">
            <a:noFill/>
            <a:miter lim="800000"/>
            <a:headEnd/>
            <a:tailEnd/>
          </a:ln>
        </p:spPr>
        <p:txBody>
          <a:bodyPr/>
          <a:lstStyle/>
          <a:p>
            <a:pPr marL="342900" lvl="0" indent="-342900">
              <a:spcBef>
                <a:spcPct val="20000"/>
              </a:spcBef>
              <a:buFont typeface="Wingdings" pitchFamily="2" charset="2"/>
              <a:buChar char=":"/>
            </a:pPr>
            <a:r>
              <a:rPr lang="en-US" altLang="zh-TW" kern="0" dirty="0" smtClean="0">
                <a:solidFill>
                  <a:srgbClr val="000066"/>
                </a:solidFill>
                <a:latin typeface="Cambria" pitchFamily="18" charset="0"/>
                <a:ea typeface="新細明體" charset="-120"/>
              </a:rPr>
              <a:t>Basic hardware components of a computer</a:t>
            </a:r>
            <a:endParaRPr lang="en-US" altLang="zh-TW" dirty="0">
              <a:latin typeface="Cambria" pitchFamily="18" charset="0"/>
              <a:ea typeface="新細明體" charset="-120"/>
            </a:endParaRPr>
          </a:p>
        </p:txBody>
      </p:sp>
      <p:sp>
        <p:nvSpPr>
          <p:cNvPr id="9"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598">
                                            <p:txEl>
                                              <p:pRg st="0" end="0"/>
                                            </p:txEl>
                                          </p:spTgt>
                                        </p:tgtEl>
                                        <p:attrNameLst>
                                          <p:attrName>style.visibility</p:attrName>
                                        </p:attrNameLst>
                                      </p:cBhvr>
                                      <p:to>
                                        <p:strVal val="visible"/>
                                      </p:to>
                                    </p:set>
                                    <p:anim calcmode="lin" valueType="num">
                                      <p:cBhvr additive="base">
                                        <p:cTn id="7" dur="500" fill="hold"/>
                                        <p:tgtEl>
                                          <p:spTgt spid="675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98">
                                            <p:txEl>
                                              <p:pRg st="1" end="1"/>
                                            </p:txEl>
                                          </p:spTgt>
                                        </p:tgtEl>
                                        <p:attrNameLst>
                                          <p:attrName>style.visibility</p:attrName>
                                        </p:attrNameLst>
                                      </p:cBhvr>
                                      <p:to>
                                        <p:strVal val="visible"/>
                                      </p:to>
                                    </p:set>
                                    <p:anim calcmode="lin" valueType="num">
                                      <p:cBhvr additive="base">
                                        <p:cTn id="13" dur="500" fill="hold"/>
                                        <p:tgtEl>
                                          <p:spTgt spid="675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98">
                                            <p:txEl>
                                              <p:pRg st="2" end="2"/>
                                            </p:txEl>
                                          </p:spTgt>
                                        </p:tgtEl>
                                        <p:attrNameLst>
                                          <p:attrName>style.visibility</p:attrName>
                                        </p:attrNameLst>
                                      </p:cBhvr>
                                      <p:to>
                                        <p:strVal val="visible"/>
                                      </p:to>
                                    </p:set>
                                    <p:anim calcmode="lin" valueType="num">
                                      <p:cBhvr additive="base">
                                        <p:cTn id="19" dur="500" fill="hold"/>
                                        <p:tgtEl>
                                          <p:spTgt spid="675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98">
                                            <p:txEl>
                                              <p:pRg st="3" end="3"/>
                                            </p:txEl>
                                          </p:spTgt>
                                        </p:tgtEl>
                                        <p:attrNameLst>
                                          <p:attrName>style.visibility</p:attrName>
                                        </p:attrNameLst>
                                      </p:cBhvr>
                                      <p:to>
                                        <p:strVal val="visible"/>
                                      </p:to>
                                    </p:set>
                                    <p:anim calcmode="lin" valueType="num">
                                      <p:cBhvr additive="base">
                                        <p:cTn id="25" dur="500" fill="hold"/>
                                        <p:tgtEl>
                                          <p:spTgt spid="675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7598">
                                            <p:txEl>
                                              <p:pRg st="4" end="4"/>
                                            </p:txEl>
                                          </p:spTgt>
                                        </p:tgtEl>
                                        <p:attrNameLst>
                                          <p:attrName>style.visibility</p:attrName>
                                        </p:attrNameLst>
                                      </p:cBhvr>
                                      <p:to>
                                        <p:strVal val="visible"/>
                                      </p:to>
                                    </p:set>
                                    <p:anim calcmode="lin" valueType="num">
                                      <p:cBhvr additive="base">
                                        <p:cTn id="31" dur="500" fill="hold"/>
                                        <p:tgtEl>
                                          <p:spTgt spid="675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7608">
                                            <p:txEl>
                                              <p:pRg st="0" end="0"/>
                                            </p:txEl>
                                          </p:spTgt>
                                        </p:tgtEl>
                                        <p:attrNameLst>
                                          <p:attrName>style.visibility</p:attrName>
                                        </p:attrNameLst>
                                      </p:cBhvr>
                                      <p:to>
                                        <p:strVal val="visible"/>
                                      </p:to>
                                    </p:set>
                                    <p:anim calcmode="lin" valueType="num">
                                      <p:cBhvr additive="base">
                                        <p:cTn id="37" dur="500" fill="hold"/>
                                        <p:tgtEl>
                                          <p:spTgt spid="6760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6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4" name="Date Placeholder 3"/>
          <p:cNvSpPr>
            <a:spLocks noGrp="1"/>
          </p:cNvSpPr>
          <p:nvPr>
            <p:ph type="dt" sz="half" idx="10"/>
          </p:nvPr>
        </p:nvSpPr>
        <p:spPr/>
        <p:txBody>
          <a:bodyPr/>
          <a:lstStyle/>
          <a:p>
            <a:pPr>
              <a:defRPr/>
            </a:pPr>
            <a:r>
              <a:rPr lang="en-US" altLang="zh-TW" smtClean="0"/>
              <a:t>    </a:t>
            </a:r>
            <a:r>
              <a:rPr lang="en-US" altLang="zh-TW" smtClean="0">
                <a:solidFill>
                  <a:srgbClr val="FF0066"/>
                </a:solidFill>
              </a:rPr>
              <a:t>Jean Wang / CS1102 - Lec04</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40</a:t>
            </a:fld>
            <a:r>
              <a:rPr lang="en-US" altLang="zh-TW" smtClean="0"/>
              <a:t> </a:t>
            </a:r>
            <a:endParaRPr lang="en-US" altLang="zh-TW" dirty="0"/>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52400" y="1679972"/>
            <a:ext cx="8839200" cy="4488656"/>
          </a:xfrm>
          <a:prstGeom prst="rect">
            <a:avLst/>
          </a:prstGeom>
          <a:noFill/>
          <a:ln w="9525">
            <a:noFill/>
            <a:miter lim="800000"/>
            <a:headEnd/>
            <a:tailEnd/>
          </a:ln>
        </p:spPr>
      </p:pic>
    </p:spTree>
    <p:extLst>
      <p:ext uri="{BB962C8B-B14F-4D97-AF65-F5344CB8AC3E}">
        <p14:creationId xmlns:p14="http://schemas.microsoft.com/office/powerpoint/2010/main" val="196763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altLang="zh-TW" dirty="0" smtClean="0">
                <a:ea typeface="新細明體" charset="-120"/>
              </a:rPr>
              <a:t>CD Technology</a:t>
            </a:r>
          </a:p>
        </p:txBody>
      </p:sp>
      <p:sp>
        <p:nvSpPr>
          <p:cNvPr id="9" name="Content Placeholder 8"/>
          <p:cNvSpPr>
            <a:spLocks noGrp="1"/>
          </p:cNvSpPr>
          <p:nvPr>
            <p:ph sz="half" idx="1"/>
          </p:nvPr>
        </p:nvSpPr>
        <p:spPr>
          <a:xfrm>
            <a:off x="395536" y="1484784"/>
            <a:ext cx="4608512" cy="4681537"/>
          </a:xfrm>
        </p:spPr>
        <p:txBody>
          <a:bodyPr/>
          <a:lstStyle/>
          <a:p>
            <a:r>
              <a:rPr lang="en-US" sz="2400" dirty="0" smtClean="0"/>
              <a:t>CD-ROM (</a:t>
            </a:r>
            <a:r>
              <a:rPr lang="en-US" sz="2400" i="1" dirty="0" smtClean="0">
                <a:solidFill>
                  <a:schemeClr val="tx1">
                    <a:lumMod val="60000"/>
                    <a:lumOff val="40000"/>
                  </a:schemeClr>
                </a:solidFill>
              </a:rPr>
              <a:t>Compact Disc Read-Only Memory</a:t>
            </a:r>
            <a:r>
              <a:rPr lang="en-US" sz="2400" dirty="0" smtClean="0"/>
              <a:t>)</a:t>
            </a:r>
          </a:p>
          <a:p>
            <a:pPr lvl="1"/>
            <a:r>
              <a:rPr lang="en-US" sz="2000" dirty="0" smtClean="0"/>
              <a:t>Cannot erase or modify contents</a:t>
            </a:r>
          </a:p>
          <a:p>
            <a:pPr lvl="1"/>
            <a:r>
              <a:rPr lang="en-US" sz="2000" dirty="0" smtClean="0"/>
              <a:t>Typically holds 650 MB to 1 GB</a:t>
            </a:r>
          </a:p>
          <a:p>
            <a:r>
              <a:rPr lang="en-US" sz="2400" dirty="0" smtClean="0"/>
              <a:t>CD-ROM drive speed</a:t>
            </a:r>
          </a:p>
          <a:p>
            <a:pPr lvl="1"/>
            <a:r>
              <a:rPr lang="en-US" sz="2000" dirty="0" smtClean="0"/>
              <a:t>The first generation of “single speed” (1X) of CD-ROM drives is 150 </a:t>
            </a:r>
            <a:r>
              <a:rPr lang="en-US" sz="2000" dirty="0" err="1" smtClean="0"/>
              <a:t>KBps</a:t>
            </a:r>
            <a:endParaRPr lang="en-US" sz="2000" dirty="0" smtClean="0"/>
          </a:p>
          <a:p>
            <a:pPr lvl="1"/>
            <a:r>
              <a:rPr lang="en-US" sz="2000" dirty="0" smtClean="0"/>
              <a:t>Today, the drive speed is expressed as a multiple of the original speed </a:t>
            </a:r>
          </a:p>
          <a:p>
            <a:pPr lvl="1"/>
            <a:r>
              <a:rPr lang="en-US" sz="2000" dirty="0" smtClean="0"/>
              <a:t>Current CD-ROM drives transfer data at speeds of 48X to 75X</a:t>
            </a:r>
            <a:endParaRPr lang="en-US" sz="2000" dirty="0"/>
          </a:p>
        </p:txBody>
      </p:sp>
      <p:sp>
        <p:nvSpPr>
          <p:cNvPr id="10" name="Content Placeholder 9"/>
          <p:cNvSpPr>
            <a:spLocks noGrp="1"/>
          </p:cNvSpPr>
          <p:nvPr>
            <p:ph sz="half" idx="2"/>
          </p:nvPr>
        </p:nvSpPr>
        <p:spPr>
          <a:xfrm>
            <a:off x="5010472" y="1484784"/>
            <a:ext cx="3810000" cy="4681537"/>
          </a:xfrm>
        </p:spPr>
        <p:txBody>
          <a:bodyPr/>
          <a:lstStyle/>
          <a:p>
            <a:r>
              <a:rPr lang="en-US" sz="2400" dirty="0" smtClean="0"/>
              <a:t>CD-R </a:t>
            </a:r>
          </a:p>
          <a:p>
            <a:pPr lvl="1"/>
            <a:r>
              <a:rPr lang="en-US" sz="1800" i="1" dirty="0" smtClean="0">
                <a:solidFill>
                  <a:schemeClr val="tx1">
                    <a:lumMod val="60000"/>
                    <a:lumOff val="40000"/>
                  </a:schemeClr>
                </a:solidFill>
              </a:rPr>
              <a:t>Compact Disk Recordable</a:t>
            </a:r>
          </a:p>
          <a:p>
            <a:pPr lvl="1"/>
            <a:r>
              <a:rPr lang="en-US" sz="1800" dirty="0" smtClean="0"/>
              <a:t>CD-R’s allow you to write the disk once</a:t>
            </a:r>
          </a:p>
          <a:p>
            <a:pPr lvl="1"/>
            <a:r>
              <a:rPr lang="en-US" sz="1800" dirty="0" smtClean="0"/>
              <a:t>Once the disk is written, it </a:t>
            </a:r>
            <a:r>
              <a:rPr lang="en-US" sz="1800" u="sng" dirty="0" smtClean="0"/>
              <a:t>can’t be erased</a:t>
            </a:r>
          </a:p>
          <a:p>
            <a:pPr lvl="1">
              <a:buNone/>
            </a:pPr>
            <a:endParaRPr lang="en-US" sz="2000" u="sng" dirty="0" smtClean="0"/>
          </a:p>
          <a:p>
            <a:r>
              <a:rPr lang="en-US" sz="2400" dirty="0" smtClean="0"/>
              <a:t> </a:t>
            </a:r>
            <a:r>
              <a:rPr lang="en-US" sz="2000" dirty="0" smtClean="0"/>
              <a:t>CD-RW</a:t>
            </a:r>
          </a:p>
          <a:p>
            <a:pPr lvl="1"/>
            <a:r>
              <a:rPr lang="en-US" sz="1800" i="1" dirty="0" smtClean="0">
                <a:solidFill>
                  <a:schemeClr val="tx1">
                    <a:lumMod val="60000"/>
                    <a:lumOff val="40000"/>
                  </a:schemeClr>
                </a:solidFill>
              </a:rPr>
              <a:t>Compact Disk </a:t>
            </a:r>
            <a:r>
              <a:rPr lang="en-US" sz="1800" i="1" dirty="0" err="1" smtClean="0">
                <a:solidFill>
                  <a:schemeClr val="tx1">
                    <a:lumMod val="60000"/>
                    <a:lumOff val="40000"/>
                  </a:schemeClr>
                </a:solidFill>
              </a:rPr>
              <a:t>ReWritable</a:t>
            </a:r>
            <a:endParaRPr lang="en-US" sz="1800" i="1" dirty="0" smtClean="0">
              <a:solidFill>
                <a:schemeClr val="tx1">
                  <a:lumMod val="60000"/>
                  <a:lumOff val="40000"/>
                </a:schemeClr>
              </a:solidFill>
            </a:endParaRPr>
          </a:p>
          <a:p>
            <a:pPr lvl="1"/>
            <a:r>
              <a:rPr lang="en-US" sz="1800" dirty="0" smtClean="0"/>
              <a:t>CD-RW can be erased and written multiple times</a:t>
            </a:r>
            <a:endParaRPr lang="en-US" sz="2000" dirty="0" smtClean="0"/>
          </a:p>
          <a:p>
            <a:endParaRPr lang="en-US" dirty="0"/>
          </a:p>
        </p:txBody>
      </p:sp>
      <p:sp>
        <p:nvSpPr>
          <p:cNvPr id="8"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7" name="Slide Number Placeholder 4"/>
          <p:cNvSpPr>
            <a:spLocks noGrp="1"/>
          </p:cNvSpPr>
          <p:nvPr>
            <p:ph type="sldNum" sz="quarter" idx="11"/>
          </p:nvPr>
        </p:nvSpPr>
        <p:spPr/>
        <p:txBody>
          <a:bodyPr/>
          <a:lstStyle/>
          <a:p>
            <a:pPr>
              <a:defRPr/>
            </a:pPr>
            <a:fld id="{939BDFE3-3F5E-4650-92DD-75406D0BA63E}" type="slidenum">
              <a:rPr lang="zh-TW" altLang="en-US"/>
              <a:pPr>
                <a:defRPr/>
              </a:pPr>
              <a:t>41</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36096FB1-2234-4D2C-9D5C-EC4831EAE6F4}" type="slidenum">
              <a:rPr lang="zh-TW" altLang="en-US"/>
              <a:pPr>
                <a:defRPr/>
              </a:pPr>
              <a:t>42</a:t>
            </a:fld>
            <a:r>
              <a:rPr lang="en-US" altLang="zh-TW"/>
              <a:t> </a:t>
            </a:r>
          </a:p>
        </p:txBody>
      </p:sp>
      <p:sp>
        <p:nvSpPr>
          <p:cNvPr id="44036" name="Rectangle 2"/>
          <p:cNvSpPr>
            <a:spLocks noGrp="1" noChangeArrowheads="1"/>
          </p:cNvSpPr>
          <p:nvPr>
            <p:ph type="title"/>
          </p:nvPr>
        </p:nvSpPr>
        <p:spPr/>
        <p:txBody>
          <a:bodyPr/>
          <a:lstStyle/>
          <a:p>
            <a:pPr eaLnBrk="1" hangingPunct="1"/>
            <a:r>
              <a:rPr lang="en-US" altLang="zh-TW" smtClean="0">
                <a:ea typeface="新細明體" charset="-120"/>
              </a:rPr>
              <a:t>DVD Technology</a:t>
            </a:r>
          </a:p>
        </p:txBody>
      </p:sp>
      <p:sp>
        <p:nvSpPr>
          <p:cNvPr id="280579" name="Rectangle 3"/>
          <p:cNvSpPr>
            <a:spLocks noGrp="1" noChangeArrowheads="1"/>
          </p:cNvSpPr>
          <p:nvPr>
            <p:ph type="body" idx="1"/>
          </p:nvPr>
        </p:nvSpPr>
        <p:spPr>
          <a:xfrm>
            <a:off x="685800" y="1484313"/>
            <a:ext cx="7415213" cy="4608983"/>
          </a:xfrm>
        </p:spPr>
        <p:txBody>
          <a:bodyPr/>
          <a:lstStyle/>
          <a:p>
            <a:pPr eaLnBrk="1" hangingPunct="1"/>
            <a:r>
              <a:rPr lang="en-US" altLang="zh-TW" dirty="0" smtClean="0">
                <a:solidFill>
                  <a:schemeClr val="tx1">
                    <a:lumMod val="60000"/>
                    <a:lumOff val="40000"/>
                  </a:schemeClr>
                </a:solidFill>
                <a:ea typeface="新細明體" charset="-120"/>
              </a:rPr>
              <a:t>DVD</a:t>
            </a:r>
            <a:r>
              <a:rPr lang="en-US" altLang="zh-TW" dirty="0" smtClean="0">
                <a:ea typeface="新細明體" charset="-120"/>
              </a:rPr>
              <a:t> (Digital Versatile Disc or Digital Video Disc)</a:t>
            </a:r>
          </a:p>
          <a:p>
            <a:pPr lvl="1" eaLnBrk="1" hangingPunct="1"/>
            <a:r>
              <a:rPr lang="en-GB" dirty="0" smtClean="0"/>
              <a:t>High capacity optical disk capable of storing 4.7 GB to 17 GB</a:t>
            </a:r>
            <a:endParaRPr lang="en-US" altLang="zh-TW" sz="1800" dirty="0" smtClean="0">
              <a:ea typeface="新細明體" charset="-120"/>
            </a:endParaRPr>
          </a:p>
          <a:p>
            <a:pPr lvl="1" eaLnBrk="1" hangingPunct="1"/>
            <a:r>
              <a:rPr lang="en-US" altLang="zh-TW" sz="1800" dirty="0" smtClean="0">
                <a:ea typeface="新細明體" charset="-120"/>
              </a:rPr>
              <a:t>Single speed (1X) is </a:t>
            </a:r>
            <a:r>
              <a:rPr lang="en-US" altLang="zh-TW" dirty="0" smtClean="0">
                <a:ea typeface="新細明體" charset="-120"/>
              </a:rPr>
              <a:t>1.32 </a:t>
            </a:r>
            <a:r>
              <a:rPr lang="en-US" altLang="zh-TW" dirty="0" err="1" smtClean="0">
                <a:ea typeface="新細明體" charset="-120"/>
              </a:rPr>
              <a:t>MBps</a:t>
            </a:r>
            <a:r>
              <a:rPr lang="en-US" altLang="zh-TW" dirty="0" smtClean="0">
                <a:ea typeface="新細明體" charset="-120"/>
              </a:rPr>
              <a:t>, and recent models are at 18X or 20X</a:t>
            </a:r>
            <a:endParaRPr lang="en-US" altLang="zh-TW" sz="1800" dirty="0" smtClean="0">
              <a:ea typeface="新細明體" charset="-120"/>
            </a:endParaRPr>
          </a:p>
          <a:p>
            <a:pPr lvl="1" eaLnBrk="1" hangingPunct="1"/>
            <a:r>
              <a:rPr lang="en-US" altLang="zh-TW" dirty="0" smtClean="0">
                <a:ea typeface="新細明體" charset="-120"/>
              </a:rPr>
              <a:t>Many types of recordable and rewritable DVDs are available</a:t>
            </a:r>
          </a:p>
          <a:p>
            <a:pPr lvl="2" eaLnBrk="1" hangingPunct="1"/>
            <a:r>
              <a:rPr lang="en-US" altLang="zh-TW" dirty="0" smtClean="0">
                <a:ea typeface="新細明體" charset="-120"/>
              </a:rPr>
              <a:t> Read-Only (ROM)</a:t>
            </a:r>
          </a:p>
          <a:p>
            <a:pPr lvl="2" eaLnBrk="1" hangingPunct="1"/>
            <a:r>
              <a:rPr lang="en-US" altLang="zh-TW" dirty="0" smtClean="0">
                <a:ea typeface="新細明體" charset="-120"/>
              </a:rPr>
              <a:t> Recordable (+R, -R)</a:t>
            </a:r>
          </a:p>
          <a:p>
            <a:pPr lvl="2" eaLnBrk="1" hangingPunct="1"/>
            <a:r>
              <a:rPr lang="en-US" altLang="zh-TW" dirty="0" smtClean="0">
                <a:ea typeface="新細明體" charset="-120"/>
              </a:rPr>
              <a:t> Rewritable (+RW, -RW, RAM)</a:t>
            </a:r>
          </a:p>
          <a:p>
            <a:pPr eaLnBrk="1" hangingPunct="1"/>
            <a:r>
              <a:rPr lang="en-US" altLang="zh-TW" dirty="0" err="1" smtClean="0">
                <a:solidFill>
                  <a:schemeClr val="tx1">
                    <a:lumMod val="60000"/>
                    <a:lumOff val="40000"/>
                  </a:schemeClr>
                </a:solidFill>
                <a:ea typeface="新細明體" charset="-120"/>
              </a:rPr>
              <a:t>Blu</a:t>
            </a:r>
            <a:r>
              <a:rPr lang="en-US" altLang="zh-TW" dirty="0" smtClean="0">
                <a:solidFill>
                  <a:schemeClr val="tx1">
                    <a:lumMod val="60000"/>
                    <a:lumOff val="40000"/>
                  </a:schemeClr>
                </a:solidFill>
                <a:ea typeface="新細明體" charset="-120"/>
              </a:rPr>
              <a:t>-ray</a:t>
            </a:r>
            <a:r>
              <a:rPr lang="en-US" altLang="zh-TW" dirty="0" smtClean="0">
                <a:ea typeface="新細明體" charset="-120"/>
              </a:rPr>
              <a:t> Disc (BDs)</a:t>
            </a:r>
          </a:p>
          <a:p>
            <a:pPr lvl="1" eaLnBrk="1" hangingPunct="1"/>
            <a:r>
              <a:rPr lang="en-US" altLang="zh-TW" dirty="0" smtClean="0">
                <a:ea typeface="新細明體" charset="-120"/>
              </a:rPr>
              <a:t>100 GB storage capacity</a:t>
            </a:r>
          </a:p>
          <a:p>
            <a:pPr lvl="1" eaLnBrk="1" hangingPunct="1"/>
            <a:r>
              <a:rPr lang="en-US" altLang="zh-TW" dirty="0" smtClean="0">
                <a:ea typeface="新細明體" charset="-120"/>
              </a:rPr>
              <a:t>For high-definition (high-def) video</a:t>
            </a:r>
          </a:p>
        </p:txBody>
      </p:sp>
      <p:pic>
        <p:nvPicPr>
          <p:cNvPr id="280580" name="Picture 4" descr="fig06_20"/>
          <p:cNvPicPr>
            <a:picLocks noChangeAspect="1" noChangeArrowheads="1"/>
          </p:cNvPicPr>
          <p:nvPr/>
        </p:nvPicPr>
        <p:blipFill>
          <a:blip r:embed="rId3" cstate="print"/>
          <a:srcRect/>
          <a:stretch>
            <a:fillRect/>
          </a:stretch>
        </p:blipFill>
        <p:spPr bwMode="auto">
          <a:xfrm>
            <a:off x="5505733" y="3717032"/>
            <a:ext cx="3242731" cy="1608130"/>
          </a:xfrm>
          <a:prstGeom prst="rect">
            <a:avLst/>
          </a:prstGeom>
          <a:noFill/>
          <a:ln w="9525">
            <a:noFill/>
            <a:miter lim="800000"/>
            <a:headEnd/>
            <a:tailEnd/>
          </a:ln>
        </p:spPr>
      </p:pic>
      <p:sp>
        <p:nvSpPr>
          <p:cNvPr id="44039" name="Text Box 5"/>
          <p:cNvSpPr txBox="1">
            <a:spLocks noChangeArrowheads="1"/>
          </p:cNvSpPr>
          <p:nvPr/>
        </p:nvSpPr>
        <p:spPr bwMode="auto">
          <a:xfrm>
            <a:off x="5872672" y="5301208"/>
            <a:ext cx="2587760" cy="338554"/>
          </a:xfrm>
          <a:prstGeom prst="rect">
            <a:avLst/>
          </a:prstGeom>
          <a:noFill/>
          <a:ln w="9525">
            <a:noFill/>
            <a:miter lim="800000"/>
            <a:headEnd/>
            <a:tailEnd/>
          </a:ln>
        </p:spPr>
        <p:txBody>
          <a:bodyPr wrap="none">
            <a:spAutoFit/>
          </a:bodyPr>
          <a:lstStyle/>
          <a:p>
            <a:r>
              <a:rPr lang="en-US" altLang="zh-TW" sz="1600" dirty="0">
                <a:solidFill>
                  <a:schemeClr val="folHlink"/>
                </a:solidFill>
                <a:latin typeface="Cambria" pitchFamily="18" charset="0"/>
                <a:ea typeface="新細明體" charset="-120"/>
              </a:rPr>
              <a:t>See reference </a:t>
            </a:r>
            <a:r>
              <a:rPr lang="en-US" altLang="zh-TW" sz="1600" dirty="0" smtClean="0">
                <a:solidFill>
                  <a:schemeClr val="folHlink"/>
                </a:solidFill>
                <a:latin typeface="Cambria" pitchFamily="18" charset="0"/>
                <a:ea typeface="新細明體" charset="-120"/>
              </a:rPr>
              <a:t>[9] </a:t>
            </a:r>
            <a:r>
              <a:rPr lang="en-US" altLang="zh-TW" sz="1600" dirty="0">
                <a:solidFill>
                  <a:schemeClr val="folHlink"/>
                </a:solidFill>
                <a:latin typeface="Cambria" pitchFamily="18" charset="0"/>
                <a:ea typeface="新細明體" charset="-120"/>
              </a:rPr>
              <a:t>for details</a:t>
            </a:r>
          </a:p>
        </p:txBody>
      </p:sp>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wipe(left)">
                                      <p:cBhvr>
                                        <p:cTn id="7" dur="500"/>
                                        <p:tgtEl>
                                          <p:spTgt spid="280579">
                                            <p:txEl>
                                              <p:pRg st="0" end="0"/>
                                            </p:txEl>
                                          </p:spTgt>
                                        </p:tgtEl>
                                      </p:cBhvr>
                                    </p:animEffect>
                                  </p:childTnLst>
                                </p:cTn>
                              </p:par>
                            </p:childTnLst>
                          </p:cTn>
                        </p:par>
                        <p:par>
                          <p:cTn id="8" fill="hold">
                            <p:stCondLst>
                              <p:cond delay="3500"/>
                            </p:stCondLst>
                            <p:childTnLst>
                              <p:par>
                                <p:cTn id="9" presetID="22" presetClass="entr" presetSubtype="8" fill="hold" grpId="0" nodeType="afterEffect">
                                  <p:stCondLst>
                                    <p:cond delay="3000"/>
                                  </p:stCondLst>
                                  <p:childTnLst>
                                    <p:set>
                                      <p:cBhvr>
                                        <p:cTn id="10" dur="1" fill="hold">
                                          <p:stCondLst>
                                            <p:cond delay="0"/>
                                          </p:stCondLst>
                                        </p:cTn>
                                        <p:tgtEl>
                                          <p:spTgt spid="280579">
                                            <p:txEl>
                                              <p:pRg st="1" end="1"/>
                                            </p:txEl>
                                          </p:spTgt>
                                        </p:tgtEl>
                                        <p:attrNameLst>
                                          <p:attrName>style.visibility</p:attrName>
                                        </p:attrNameLst>
                                      </p:cBhvr>
                                      <p:to>
                                        <p:strVal val="visible"/>
                                      </p:to>
                                    </p:set>
                                    <p:animEffect transition="in" filter="wipe(left)">
                                      <p:cBhvr>
                                        <p:cTn id="11" dur="500"/>
                                        <p:tgtEl>
                                          <p:spTgt spid="280579">
                                            <p:txEl>
                                              <p:pRg st="1" end="1"/>
                                            </p:txEl>
                                          </p:spTgt>
                                        </p:tgtEl>
                                      </p:cBhvr>
                                    </p:animEffect>
                                  </p:childTnLst>
                                </p:cTn>
                              </p:par>
                            </p:childTnLst>
                          </p:cTn>
                        </p:par>
                        <p:par>
                          <p:cTn id="12" fill="hold">
                            <p:stCondLst>
                              <p:cond delay="7000"/>
                            </p:stCondLst>
                            <p:childTnLst>
                              <p:par>
                                <p:cTn id="13" presetID="22" presetClass="entr" presetSubtype="8" fill="hold" grpId="0" nodeType="afterEffect">
                                  <p:stCondLst>
                                    <p:cond delay="3000"/>
                                  </p:stCondLst>
                                  <p:childTnLst>
                                    <p:set>
                                      <p:cBhvr>
                                        <p:cTn id="14" dur="1" fill="hold">
                                          <p:stCondLst>
                                            <p:cond delay="0"/>
                                          </p:stCondLst>
                                        </p:cTn>
                                        <p:tgtEl>
                                          <p:spTgt spid="280579">
                                            <p:txEl>
                                              <p:pRg st="2" end="2"/>
                                            </p:txEl>
                                          </p:spTgt>
                                        </p:tgtEl>
                                        <p:attrNameLst>
                                          <p:attrName>style.visibility</p:attrName>
                                        </p:attrNameLst>
                                      </p:cBhvr>
                                      <p:to>
                                        <p:strVal val="visible"/>
                                      </p:to>
                                    </p:set>
                                    <p:animEffect transition="in" filter="wipe(left)">
                                      <p:cBhvr>
                                        <p:cTn id="15" dur="500"/>
                                        <p:tgtEl>
                                          <p:spTgt spid="280579">
                                            <p:txEl>
                                              <p:pRg st="2" end="2"/>
                                            </p:txEl>
                                          </p:spTgt>
                                        </p:tgtEl>
                                      </p:cBhvr>
                                    </p:animEffect>
                                  </p:childTnLst>
                                </p:cTn>
                              </p:par>
                            </p:childTnLst>
                          </p:cTn>
                        </p:par>
                        <p:par>
                          <p:cTn id="16" fill="hold">
                            <p:stCondLst>
                              <p:cond delay="10500"/>
                            </p:stCondLst>
                            <p:childTnLst>
                              <p:par>
                                <p:cTn id="17" presetID="22" presetClass="entr" presetSubtype="8" fill="hold" grpId="0" nodeType="afterEffect">
                                  <p:stCondLst>
                                    <p:cond delay="3000"/>
                                  </p:stCondLst>
                                  <p:childTnLst>
                                    <p:set>
                                      <p:cBhvr>
                                        <p:cTn id="18" dur="1" fill="hold">
                                          <p:stCondLst>
                                            <p:cond delay="0"/>
                                          </p:stCondLst>
                                        </p:cTn>
                                        <p:tgtEl>
                                          <p:spTgt spid="280579">
                                            <p:txEl>
                                              <p:pRg st="3" end="3"/>
                                            </p:txEl>
                                          </p:spTgt>
                                        </p:tgtEl>
                                        <p:attrNameLst>
                                          <p:attrName>style.visibility</p:attrName>
                                        </p:attrNameLst>
                                      </p:cBhvr>
                                      <p:to>
                                        <p:strVal val="visible"/>
                                      </p:to>
                                    </p:set>
                                    <p:animEffect transition="in" filter="wipe(left)">
                                      <p:cBhvr>
                                        <p:cTn id="19" dur="500"/>
                                        <p:tgtEl>
                                          <p:spTgt spid="280579">
                                            <p:txEl>
                                              <p:pRg st="3" end="3"/>
                                            </p:txEl>
                                          </p:spTgt>
                                        </p:tgtEl>
                                      </p:cBhvr>
                                    </p:animEffect>
                                  </p:childTnLst>
                                </p:cTn>
                              </p:par>
                            </p:childTnLst>
                          </p:cTn>
                        </p:par>
                        <p:par>
                          <p:cTn id="20" fill="hold">
                            <p:stCondLst>
                              <p:cond delay="14000"/>
                            </p:stCondLst>
                            <p:childTnLst>
                              <p:par>
                                <p:cTn id="21" presetID="22" presetClass="entr" presetSubtype="8" fill="hold" grpId="0" nodeType="afterEffect">
                                  <p:stCondLst>
                                    <p:cond delay="3000"/>
                                  </p:stCondLst>
                                  <p:childTnLst>
                                    <p:set>
                                      <p:cBhvr>
                                        <p:cTn id="22" dur="1" fill="hold">
                                          <p:stCondLst>
                                            <p:cond delay="0"/>
                                          </p:stCondLst>
                                        </p:cTn>
                                        <p:tgtEl>
                                          <p:spTgt spid="280579">
                                            <p:txEl>
                                              <p:pRg st="4" end="4"/>
                                            </p:txEl>
                                          </p:spTgt>
                                        </p:tgtEl>
                                        <p:attrNameLst>
                                          <p:attrName>style.visibility</p:attrName>
                                        </p:attrNameLst>
                                      </p:cBhvr>
                                      <p:to>
                                        <p:strVal val="visible"/>
                                      </p:to>
                                    </p:set>
                                    <p:animEffect transition="in" filter="wipe(left)">
                                      <p:cBhvr>
                                        <p:cTn id="23" dur="500"/>
                                        <p:tgtEl>
                                          <p:spTgt spid="280579">
                                            <p:txEl>
                                              <p:pRg st="4" end="4"/>
                                            </p:txEl>
                                          </p:spTgt>
                                        </p:tgtEl>
                                      </p:cBhvr>
                                    </p:animEffect>
                                  </p:childTnLst>
                                </p:cTn>
                              </p:par>
                            </p:childTnLst>
                          </p:cTn>
                        </p:par>
                        <p:par>
                          <p:cTn id="24" fill="hold">
                            <p:stCondLst>
                              <p:cond delay="17500"/>
                            </p:stCondLst>
                            <p:childTnLst>
                              <p:par>
                                <p:cTn id="25" presetID="22" presetClass="entr" presetSubtype="8" fill="hold" grpId="0" nodeType="afterEffect">
                                  <p:stCondLst>
                                    <p:cond delay="3000"/>
                                  </p:stCondLst>
                                  <p:childTnLst>
                                    <p:set>
                                      <p:cBhvr>
                                        <p:cTn id="26" dur="1" fill="hold">
                                          <p:stCondLst>
                                            <p:cond delay="0"/>
                                          </p:stCondLst>
                                        </p:cTn>
                                        <p:tgtEl>
                                          <p:spTgt spid="280579">
                                            <p:txEl>
                                              <p:pRg st="5" end="5"/>
                                            </p:txEl>
                                          </p:spTgt>
                                        </p:tgtEl>
                                        <p:attrNameLst>
                                          <p:attrName>style.visibility</p:attrName>
                                        </p:attrNameLst>
                                      </p:cBhvr>
                                      <p:to>
                                        <p:strVal val="visible"/>
                                      </p:to>
                                    </p:set>
                                    <p:animEffect transition="in" filter="wipe(left)">
                                      <p:cBhvr>
                                        <p:cTn id="27" dur="500"/>
                                        <p:tgtEl>
                                          <p:spTgt spid="280579">
                                            <p:txEl>
                                              <p:pRg st="5" end="5"/>
                                            </p:txEl>
                                          </p:spTgt>
                                        </p:tgtEl>
                                      </p:cBhvr>
                                    </p:animEffect>
                                  </p:childTnLst>
                                </p:cTn>
                              </p:par>
                            </p:childTnLst>
                          </p:cTn>
                        </p:par>
                        <p:par>
                          <p:cTn id="28" fill="hold">
                            <p:stCondLst>
                              <p:cond delay="21000"/>
                            </p:stCondLst>
                            <p:childTnLst>
                              <p:par>
                                <p:cTn id="29" presetID="22" presetClass="entr" presetSubtype="8" fill="hold" grpId="0" nodeType="afterEffect">
                                  <p:stCondLst>
                                    <p:cond delay="3000"/>
                                  </p:stCondLst>
                                  <p:childTnLst>
                                    <p:set>
                                      <p:cBhvr>
                                        <p:cTn id="30" dur="1" fill="hold">
                                          <p:stCondLst>
                                            <p:cond delay="0"/>
                                          </p:stCondLst>
                                        </p:cTn>
                                        <p:tgtEl>
                                          <p:spTgt spid="280579">
                                            <p:txEl>
                                              <p:pRg st="6" end="6"/>
                                            </p:txEl>
                                          </p:spTgt>
                                        </p:tgtEl>
                                        <p:attrNameLst>
                                          <p:attrName>style.visibility</p:attrName>
                                        </p:attrNameLst>
                                      </p:cBhvr>
                                      <p:to>
                                        <p:strVal val="visible"/>
                                      </p:to>
                                    </p:set>
                                    <p:animEffect transition="in" filter="wipe(left)">
                                      <p:cBhvr>
                                        <p:cTn id="31" dur="500"/>
                                        <p:tgtEl>
                                          <p:spTgt spid="280579">
                                            <p:txEl>
                                              <p:pRg st="6" end="6"/>
                                            </p:txEl>
                                          </p:spTgt>
                                        </p:tgtEl>
                                      </p:cBhvr>
                                    </p:animEffect>
                                  </p:childTnLst>
                                </p:cTn>
                              </p:par>
                            </p:childTnLst>
                          </p:cTn>
                        </p:par>
                        <p:par>
                          <p:cTn id="32" fill="hold">
                            <p:stCondLst>
                              <p:cond delay="24500"/>
                            </p:stCondLst>
                            <p:childTnLst>
                              <p:par>
                                <p:cTn id="33" presetID="22" presetClass="entr" presetSubtype="8" fill="hold" grpId="0" nodeType="afterEffect">
                                  <p:stCondLst>
                                    <p:cond delay="3000"/>
                                  </p:stCondLst>
                                  <p:childTnLst>
                                    <p:set>
                                      <p:cBhvr>
                                        <p:cTn id="34" dur="1" fill="hold">
                                          <p:stCondLst>
                                            <p:cond delay="0"/>
                                          </p:stCondLst>
                                        </p:cTn>
                                        <p:tgtEl>
                                          <p:spTgt spid="280579">
                                            <p:txEl>
                                              <p:pRg st="7" end="7"/>
                                            </p:txEl>
                                          </p:spTgt>
                                        </p:tgtEl>
                                        <p:attrNameLst>
                                          <p:attrName>style.visibility</p:attrName>
                                        </p:attrNameLst>
                                      </p:cBhvr>
                                      <p:to>
                                        <p:strVal val="visible"/>
                                      </p:to>
                                    </p:set>
                                    <p:animEffect transition="in" filter="wipe(left)">
                                      <p:cBhvr>
                                        <p:cTn id="35" dur="500"/>
                                        <p:tgtEl>
                                          <p:spTgt spid="280579">
                                            <p:txEl>
                                              <p:pRg st="7" end="7"/>
                                            </p:txEl>
                                          </p:spTgt>
                                        </p:tgtEl>
                                      </p:cBhvr>
                                    </p:animEffect>
                                  </p:childTnLst>
                                </p:cTn>
                              </p:par>
                            </p:childTnLst>
                          </p:cTn>
                        </p:par>
                        <p:par>
                          <p:cTn id="36" fill="hold">
                            <p:stCondLst>
                              <p:cond delay="28000"/>
                            </p:stCondLst>
                            <p:childTnLst>
                              <p:par>
                                <p:cTn id="37" presetID="22" presetClass="entr" presetSubtype="8" fill="hold" grpId="0" nodeType="afterEffect">
                                  <p:stCondLst>
                                    <p:cond delay="3000"/>
                                  </p:stCondLst>
                                  <p:childTnLst>
                                    <p:set>
                                      <p:cBhvr>
                                        <p:cTn id="38" dur="1" fill="hold">
                                          <p:stCondLst>
                                            <p:cond delay="0"/>
                                          </p:stCondLst>
                                        </p:cTn>
                                        <p:tgtEl>
                                          <p:spTgt spid="280579">
                                            <p:txEl>
                                              <p:pRg st="8" end="8"/>
                                            </p:txEl>
                                          </p:spTgt>
                                        </p:tgtEl>
                                        <p:attrNameLst>
                                          <p:attrName>style.visibility</p:attrName>
                                        </p:attrNameLst>
                                      </p:cBhvr>
                                      <p:to>
                                        <p:strVal val="visible"/>
                                      </p:to>
                                    </p:set>
                                    <p:animEffect transition="in" filter="wipe(left)">
                                      <p:cBhvr>
                                        <p:cTn id="39" dur="500"/>
                                        <p:tgtEl>
                                          <p:spTgt spid="280579">
                                            <p:txEl>
                                              <p:pRg st="8" end="8"/>
                                            </p:txEl>
                                          </p:spTgt>
                                        </p:tgtEl>
                                      </p:cBhvr>
                                    </p:animEffect>
                                  </p:childTnLst>
                                </p:cTn>
                              </p:par>
                            </p:childTnLst>
                          </p:cTn>
                        </p:par>
                        <p:par>
                          <p:cTn id="40" fill="hold">
                            <p:stCondLst>
                              <p:cond delay="31500"/>
                            </p:stCondLst>
                            <p:childTnLst>
                              <p:par>
                                <p:cTn id="41" presetID="22" presetClass="entr" presetSubtype="8" fill="hold" grpId="0" nodeType="afterEffect">
                                  <p:stCondLst>
                                    <p:cond delay="3000"/>
                                  </p:stCondLst>
                                  <p:childTnLst>
                                    <p:set>
                                      <p:cBhvr>
                                        <p:cTn id="42" dur="1" fill="hold">
                                          <p:stCondLst>
                                            <p:cond delay="0"/>
                                          </p:stCondLst>
                                        </p:cTn>
                                        <p:tgtEl>
                                          <p:spTgt spid="280579">
                                            <p:txEl>
                                              <p:pRg st="9" end="9"/>
                                            </p:txEl>
                                          </p:spTgt>
                                        </p:tgtEl>
                                        <p:attrNameLst>
                                          <p:attrName>style.visibility</p:attrName>
                                        </p:attrNameLst>
                                      </p:cBhvr>
                                      <p:to>
                                        <p:strVal val="visible"/>
                                      </p:to>
                                    </p:set>
                                    <p:animEffect transition="in" filter="wipe(left)">
                                      <p:cBhvr>
                                        <p:cTn id="43" dur="500"/>
                                        <p:tgtEl>
                                          <p:spTgt spid="280579">
                                            <p:txEl>
                                              <p:pRg st="9" end="9"/>
                                            </p:txEl>
                                          </p:spTgt>
                                        </p:tgtEl>
                                      </p:cBhvr>
                                    </p:animEffect>
                                  </p:childTnLst>
                                </p:cTn>
                              </p:par>
                            </p:childTnLst>
                          </p:cTn>
                        </p:par>
                        <p:par>
                          <p:cTn id="44" fill="hold">
                            <p:stCondLst>
                              <p:cond delay="35000"/>
                            </p:stCondLst>
                            <p:childTnLst>
                              <p:par>
                                <p:cTn id="45" presetID="14" presetClass="entr" presetSubtype="5" fill="hold" nodeType="afterEffect">
                                  <p:stCondLst>
                                    <p:cond delay="2000"/>
                                  </p:stCondLst>
                                  <p:childTnLst>
                                    <p:set>
                                      <p:cBhvr>
                                        <p:cTn id="46" dur="1" fill="hold">
                                          <p:stCondLst>
                                            <p:cond delay="0"/>
                                          </p:stCondLst>
                                        </p:cTn>
                                        <p:tgtEl>
                                          <p:spTgt spid="280580"/>
                                        </p:tgtEl>
                                        <p:attrNameLst>
                                          <p:attrName>style.visibility</p:attrName>
                                        </p:attrNameLst>
                                      </p:cBhvr>
                                      <p:to>
                                        <p:strVal val="visible"/>
                                      </p:to>
                                    </p:set>
                                    <p:animEffect transition="in" filter="randombar(vertical)">
                                      <p:cBhvr>
                                        <p:cTn id="47"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bldLvl="5" autoUpdateAnimBg="0" advAuto="300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zh-TW" smtClean="0">
                <a:ea typeface="新細明體" charset="-120"/>
              </a:rPr>
              <a:t>Solid State Storage</a:t>
            </a:r>
          </a:p>
        </p:txBody>
      </p:sp>
      <p:sp>
        <p:nvSpPr>
          <p:cNvPr id="8" name="Content Placeholder 7"/>
          <p:cNvSpPr>
            <a:spLocks noGrp="1"/>
          </p:cNvSpPr>
          <p:nvPr>
            <p:ph idx="1"/>
          </p:nvPr>
        </p:nvSpPr>
        <p:spPr>
          <a:xfrm>
            <a:off x="685800" y="1484313"/>
            <a:ext cx="7772400" cy="4825007"/>
          </a:xfrm>
        </p:spPr>
        <p:txBody>
          <a:bodyPr/>
          <a:lstStyle/>
          <a:p>
            <a:r>
              <a:rPr lang="en-US" dirty="0" smtClean="0"/>
              <a:t>Solid-state storage is a </a:t>
            </a:r>
            <a:r>
              <a:rPr lang="en-US" dirty="0" smtClean="0">
                <a:solidFill>
                  <a:srgbClr val="FF0000"/>
                </a:solidFill>
              </a:rPr>
              <a:t>nonvolatile</a:t>
            </a:r>
            <a:r>
              <a:rPr lang="en-US" dirty="0" smtClean="0"/>
              <a:t>, removable storage medium that employs integrated circuits (memory chips) rather than magnetic or optical media</a:t>
            </a:r>
          </a:p>
          <a:p>
            <a:r>
              <a:rPr lang="en-US" dirty="0" smtClean="0"/>
              <a:t>A solid state storage device contains no mechanical parts (as Disk, CD) and store data electronically</a:t>
            </a:r>
          </a:p>
          <a:p>
            <a:pPr lvl="1"/>
            <a:r>
              <a:rPr lang="en-US" dirty="0" smtClean="0"/>
              <a:t>Advantages</a:t>
            </a:r>
          </a:p>
          <a:p>
            <a:pPr lvl="2"/>
            <a:r>
              <a:rPr lang="en-US" dirty="0" smtClean="0"/>
              <a:t> Fast speed, small, lightweight</a:t>
            </a:r>
          </a:p>
          <a:p>
            <a:pPr lvl="2"/>
            <a:r>
              <a:rPr lang="en-US" dirty="0" smtClean="0"/>
              <a:t> Portable and reliable, last longer</a:t>
            </a:r>
          </a:p>
          <a:p>
            <a:pPr lvl="2"/>
            <a:r>
              <a:rPr lang="en-US" dirty="0" smtClean="0"/>
              <a:t> Generate less heat and consume</a:t>
            </a:r>
          </a:p>
          <a:p>
            <a:pPr lvl="2">
              <a:buNone/>
            </a:pPr>
            <a:r>
              <a:rPr lang="en-US" dirty="0" smtClean="0"/>
              <a:t>less power</a:t>
            </a:r>
          </a:p>
          <a:p>
            <a:pPr lvl="1"/>
            <a:r>
              <a:rPr lang="en-US" dirty="0" smtClean="0"/>
              <a:t>Disadvantage</a:t>
            </a:r>
          </a:p>
          <a:p>
            <a:pPr lvl="2"/>
            <a:r>
              <a:rPr lang="en-US" dirty="0" smtClean="0"/>
              <a:t> Small capacity compared to </a:t>
            </a:r>
          </a:p>
          <a:p>
            <a:pPr lvl="2">
              <a:buNone/>
            </a:pPr>
            <a:r>
              <a:rPr lang="en-US" dirty="0" smtClean="0"/>
              <a:t>traditional storage devices</a:t>
            </a:r>
          </a:p>
          <a:p>
            <a:endParaRPr lang="en-US" dirty="0"/>
          </a:p>
        </p:txBody>
      </p:sp>
      <p:sp>
        <p:nvSpPr>
          <p:cNvPr id="7"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6" name="Slide Number Placeholder 4"/>
          <p:cNvSpPr>
            <a:spLocks noGrp="1"/>
          </p:cNvSpPr>
          <p:nvPr>
            <p:ph type="sldNum" sz="quarter" idx="11"/>
          </p:nvPr>
        </p:nvSpPr>
        <p:spPr/>
        <p:txBody>
          <a:bodyPr/>
          <a:lstStyle/>
          <a:p>
            <a:pPr>
              <a:defRPr/>
            </a:pPr>
            <a:fld id="{D977972B-1F46-4D67-BD62-E6563356AD06}" type="slidenum">
              <a:rPr lang="zh-TW" altLang="en-US"/>
              <a:pPr>
                <a:defRPr/>
              </a:pPr>
              <a:t>43</a:t>
            </a:fld>
            <a:r>
              <a:rPr lang="en-US" altLang="zh-TW"/>
              <a:t> </a:t>
            </a:r>
          </a:p>
        </p:txBody>
      </p:sp>
      <p:pic>
        <p:nvPicPr>
          <p:cNvPr id="46086" name="Picture 4"/>
          <p:cNvPicPr>
            <a:picLocks noChangeAspect="1" noChangeArrowheads="1"/>
          </p:cNvPicPr>
          <p:nvPr/>
        </p:nvPicPr>
        <p:blipFill>
          <a:blip r:embed="rId3" cstate="print"/>
          <a:srcRect/>
          <a:stretch>
            <a:fillRect/>
          </a:stretch>
        </p:blipFill>
        <p:spPr bwMode="auto">
          <a:xfrm>
            <a:off x="5219700" y="3500438"/>
            <a:ext cx="2857500" cy="21431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Drive (SSD)</a:t>
            </a:r>
            <a:endParaRPr lang="en-US" dirty="0"/>
          </a:p>
        </p:txBody>
      </p:sp>
      <p:sp>
        <p:nvSpPr>
          <p:cNvPr id="4" name="Date Placeholder 3"/>
          <p:cNvSpPr>
            <a:spLocks noGrp="1"/>
          </p:cNvSpPr>
          <p:nvPr>
            <p:ph type="dt" sz="half" idx="10"/>
          </p:nvPr>
        </p:nvSpPr>
        <p:spPr/>
        <p:txBody>
          <a:bodyPr/>
          <a:lstStyle/>
          <a:p>
            <a:pPr>
              <a:defRPr/>
            </a:pPr>
            <a:r>
              <a:rPr lang="en-US" altLang="zh-TW" smtClean="0"/>
              <a:t>    </a:t>
            </a:r>
            <a:r>
              <a:rPr lang="en-US" altLang="zh-TW" smtClean="0">
                <a:solidFill>
                  <a:srgbClr val="FF0066"/>
                </a:solidFill>
              </a:rPr>
              <a:t>Jean Wang / CS1102 - Lec04</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44</a:t>
            </a:fld>
            <a:r>
              <a:rPr lang="en-US" altLang="zh-TW" smtClean="0"/>
              <a:t> </a:t>
            </a:r>
            <a:endParaRPr lang="en-US" altLang="zh-TW" dirty="0"/>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633587" y="1564640"/>
            <a:ext cx="5876825" cy="4648200"/>
          </a:xfrm>
          <a:prstGeom prst="rect">
            <a:avLst/>
          </a:prstGeom>
          <a:noFill/>
          <a:ln w="9525">
            <a:noFill/>
            <a:miter lim="800000"/>
            <a:headEnd/>
            <a:tailEnd/>
          </a:ln>
        </p:spPr>
      </p:pic>
    </p:spTree>
    <p:extLst>
      <p:ext uri="{BB962C8B-B14F-4D97-AF65-F5344CB8AC3E}">
        <p14:creationId xmlns:p14="http://schemas.microsoft.com/office/powerpoint/2010/main" val="30958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pPr>
              <a:defRPr/>
            </a:pPr>
            <a:fld id="{1E424366-AA8F-4486-8382-08415776D2B4}" type="slidenum">
              <a:rPr lang="zh-TW" altLang="en-US"/>
              <a:pPr>
                <a:defRPr/>
              </a:pPr>
              <a:t>45</a:t>
            </a:fld>
            <a:r>
              <a:rPr lang="en-US" altLang="zh-TW" dirty="0"/>
              <a:t> </a:t>
            </a:r>
          </a:p>
        </p:txBody>
      </p:sp>
      <p:sp>
        <p:nvSpPr>
          <p:cNvPr id="47108" name="Rectangle 2"/>
          <p:cNvSpPr>
            <a:spLocks noGrp="1" noChangeArrowheads="1"/>
          </p:cNvSpPr>
          <p:nvPr>
            <p:ph type="title"/>
          </p:nvPr>
        </p:nvSpPr>
        <p:spPr/>
        <p:txBody>
          <a:bodyPr/>
          <a:lstStyle/>
          <a:p>
            <a:pPr eaLnBrk="1" hangingPunct="1"/>
            <a:r>
              <a:rPr lang="en-US" altLang="zh-TW" smtClean="0">
                <a:ea typeface="新細明體" charset="-120"/>
              </a:rPr>
              <a:t>Flash Memory Cards</a:t>
            </a:r>
          </a:p>
        </p:txBody>
      </p:sp>
      <p:sp>
        <p:nvSpPr>
          <p:cNvPr id="284675" name="Rectangle 3"/>
          <p:cNvSpPr>
            <a:spLocks noGrp="1" noChangeArrowheads="1"/>
          </p:cNvSpPr>
          <p:nvPr>
            <p:ph type="body" idx="1"/>
          </p:nvPr>
        </p:nvSpPr>
        <p:spPr>
          <a:xfrm>
            <a:off x="685800" y="1484313"/>
            <a:ext cx="4386263" cy="4681537"/>
          </a:xfrm>
        </p:spPr>
        <p:txBody>
          <a:bodyPr/>
          <a:lstStyle/>
          <a:p>
            <a:pPr eaLnBrk="1" hangingPunct="1"/>
            <a:r>
              <a:rPr lang="en-US" altLang="zh-TW" dirty="0" smtClean="0">
                <a:ea typeface="新細明體" charset="-120"/>
              </a:rPr>
              <a:t>Flash memory – erasable memory chip</a:t>
            </a:r>
          </a:p>
          <a:p>
            <a:pPr lvl="1" eaLnBrk="1" hangingPunct="1"/>
            <a:r>
              <a:rPr lang="en-GB" dirty="0" smtClean="0"/>
              <a:t>Portable digital devices such as PDA, MP3 players, cameras and smart phones use flash memory cards</a:t>
            </a:r>
          </a:p>
          <a:p>
            <a:pPr lvl="2" eaLnBrk="1" hangingPunct="1"/>
            <a:r>
              <a:rPr lang="en-GB" dirty="0" smtClean="0"/>
              <a:t>Those devices are too small for any type of hard drives</a:t>
            </a:r>
          </a:p>
          <a:p>
            <a:pPr lvl="1" eaLnBrk="1" hangingPunct="1"/>
            <a:r>
              <a:rPr lang="en-GB" dirty="0" smtClean="0"/>
              <a:t>Available sizes vary from 128 MB up to 64 GB</a:t>
            </a:r>
          </a:p>
          <a:p>
            <a:pPr lvl="1" eaLnBrk="1" hangingPunct="1"/>
            <a:r>
              <a:rPr lang="en-US" altLang="zh-TW" dirty="0" smtClean="0">
                <a:solidFill>
                  <a:srgbClr val="FF0000"/>
                </a:solidFill>
                <a:ea typeface="新細明體" charset="-120"/>
              </a:rPr>
              <a:t>Likely to replace disk and tape storage</a:t>
            </a:r>
          </a:p>
        </p:txBody>
      </p:sp>
      <p:pic>
        <p:nvPicPr>
          <p:cNvPr id="47110" name="Picture 7"/>
          <p:cNvPicPr>
            <a:picLocks noChangeAspect="1" noChangeArrowheads="1"/>
          </p:cNvPicPr>
          <p:nvPr/>
        </p:nvPicPr>
        <p:blipFill>
          <a:blip r:embed="rId3" cstate="print"/>
          <a:srcRect/>
          <a:stretch>
            <a:fillRect/>
          </a:stretch>
        </p:blipFill>
        <p:spPr bwMode="auto">
          <a:xfrm>
            <a:off x="3347864" y="5445224"/>
            <a:ext cx="700087" cy="792162"/>
          </a:xfrm>
          <a:prstGeom prst="rect">
            <a:avLst/>
          </a:prstGeom>
          <a:noFill/>
          <a:ln w="9525">
            <a:noFill/>
            <a:miter lim="800000"/>
            <a:headEnd/>
            <a:tailEnd/>
          </a:ln>
        </p:spPr>
      </p:pic>
      <p:sp>
        <p:nvSpPr>
          <p:cNvPr id="47111" name="Text Box 12"/>
          <p:cNvSpPr txBox="1">
            <a:spLocks noChangeArrowheads="1"/>
          </p:cNvSpPr>
          <p:nvPr/>
        </p:nvSpPr>
        <p:spPr bwMode="auto">
          <a:xfrm>
            <a:off x="8472488" y="2786063"/>
            <a:ext cx="184150" cy="366712"/>
          </a:xfrm>
          <a:prstGeom prst="rect">
            <a:avLst/>
          </a:prstGeom>
          <a:noFill/>
          <a:ln w="9525">
            <a:noFill/>
            <a:miter lim="800000"/>
            <a:headEnd/>
            <a:tailEnd/>
          </a:ln>
        </p:spPr>
        <p:txBody>
          <a:bodyPr wrap="none">
            <a:spAutoFit/>
          </a:bodyPr>
          <a:lstStyle/>
          <a:p>
            <a:pPr eaLnBrk="0" hangingPunct="0"/>
            <a:endParaRPr lang="zh-TW" altLang="en-US" sz="1800">
              <a:solidFill>
                <a:schemeClr val="hlink"/>
              </a:solidFill>
              <a:latin typeface="Comic Sans MS" pitchFamily="66" charset="0"/>
              <a:ea typeface="新細明體" charset="-120"/>
            </a:endParaRPr>
          </a:p>
        </p:txBody>
      </p:sp>
      <p:pic>
        <p:nvPicPr>
          <p:cNvPr id="47112" name="Picture 16"/>
          <p:cNvPicPr>
            <a:picLocks noChangeAspect="1" noChangeArrowheads="1"/>
          </p:cNvPicPr>
          <p:nvPr/>
        </p:nvPicPr>
        <p:blipFill>
          <a:blip r:embed="rId4" cstate="print"/>
          <a:srcRect/>
          <a:stretch>
            <a:fillRect/>
          </a:stretch>
        </p:blipFill>
        <p:spPr bwMode="auto">
          <a:xfrm>
            <a:off x="2267744" y="5517232"/>
            <a:ext cx="928687" cy="700088"/>
          </a:xfrm>
          <a:prstGeom prst="rect">
            <a:avLst/>
          </a:prstGeom>
          <a:noFill/>
          <a:ln w="9525">
            <a:noFill/>
            <a:miter lim="800000"/>
            <a:headEnd/>
            <a:tailEnd/>
          </a:ln>
        </p:spPr>
      </p:pic>
      <p:pic>
        <p:nvPicPr>
          <p:cNvPr id="20" name="Content Placeholder 8" descr="Fig7-19.gif"/>
          <p:cNvPicPr>
            <a:picLocks noChangeAspect="1"/>
          </p:cNvPicPr>
          <p:nvPr/>
        </p:nvPicPr>
        <p:blipFill>
          <a:blip r:embed="rId5" cstate="print"/>
          <a:srcRect/>
          <a:stretch>
            <a:fillRect/>
          </a:stretch>
        </p:blipFill>
        <p:spPr bwMode="auto">
          <a:xfrm>
            <a:off x="5072063" y="1500188"/>
            <a:ext cx="3733800" cy="4619625"/>
          </a:xfrm>
          <a:prstGeom prst="rect">
            <a:avLst/>
          </a:prstGeom>
          <a:noFill/>
          <a:ln w="9525">
            <a:noFill/>
            <a:miter lim="800000"/>
            <a:headEnd/>
            <a:tailEnd/>
          </a:ln>
        </p:spPr>
      </p:pic>
      <p:sp>
        <p:nvSpPr>
          <p:cNvPr id="10"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wipe(left)">
                                      <p:cBhvr>
                                        <p:cTn id="7" dur="500"/>
                                        <p:tgtEl>
                                          <p:spTgt spid="28467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animEffect transition="in" filter="wipe(left)">
                                      <p:cBhvr>
                                        <p:cTn id="11" dur="500"/>
                                        <p:tgtEl>
                                          <p:spTgt spid="28467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animEffect transition="in" filter="wipe(left)">
                                      <p:cBhvr>
                                        <p:cTn id="15" dur="500"/>
                                        <p:tgtEl>
                                          <p:spTgt spid="28467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animEffect transition="in" filter="wipe(left)">
                                      <p:cBhvr>
                                        <p:cTn id="19" dur="500"/>
                                        <p:tgtEl>
                                          <p:spTgt spid="28467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animEffect transition="in" filter="wipe(left)">
                                      <p:cBhvr>
                                        <p:cTn id="23" dur="500"/>
                                        <p:tgtEl>
                                          <p:spTgt spid="284675">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bldLvl="3"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C52406C7-8606-466B-961F-6A8683BDC491}" type="slidenum">
              <a:rPr lang="zh-TW" altLang="en-US"/>
              <a:pPr>
                <a:defRPr/>
              </a:pPr>
              <a:t>46</a:t>
            </a:fld>
            <a:r>
              <a:rPr lang="en-US" altLang="zh-TW"/>
              <a:t> </a:t>
            </a:r>
          </a:p>
        </p:txBody>
      </p:sp>
      <p:sp>
        <p:nvSpPr>
          <p:cNvPr id="49156" name="Rectangle 2"/>
          <p:cNvSpPr>
            <a:spLocks noGrp="1" noChangeArrowheads="1"/>
          </p:cNvSpPr>
          <p:nvPr>
            <p:ph type="title"/>
          </p:nvPr>
        </p:nvSpPr>
        <p:spPr/>
        <p:txBody>
          <a:bodyPr/>
          <a:lstStyle/>
          <a:p>
            <a:pPr eaLnBrk="1" hangingPunct="1"/>
            <a:r>
              <a:rPr lang="en-US" altLang="zh-TW" smtClean="0">
                <a:ea typeface="新細明體" charset="-120"/>
              </a:rPr>
              <a:t>USB Flash Drive</a:t>
            </a:r>
          </a:p>
        </p:txBody>
      </p:sp>
      <p:sp>
        <p:nvSpPr>
          <p:cNvPr id="286723" name="Rectangle 3"/>
          <p:cNvSpPr>
            <a:spLocks noGrp="1" noChangeArrowheads="1"/>
          </p:cNvSpPr>
          <p:nvPr>
            <p:ph type="body" idx="1"/>
          </p:nvPr>
        </p:nvSpPr>
        <p:spPr>
          <a:xfrm>
            <a:off x="685800" y="1484313"/>
            <a:ext cx="7847013" cy="4681537"/>
          </a:xfrm>
        </p:spPr>
        <p:txBody>
          <a:bodyPr/>
          <a:lstStyle/>
          <a:p>
            <a:pPr eaLnBrk="1" hangingPunct="1"/>
            <a:r>
              <a:rPr lang="en-US" altLang="zh-TW" dirty="0" smtClean="0">
                <a:ea typeface="新細明體" charset="-120"/>
              </a:rPr>
              <a:t>What is a USB Flash Drive?</a:t>
            </a:r>
          </a:p>
          <a:p>
            <a:pPr lvl="1" eaLnBrk="1" hangingPunct="1"/>
            <a:r>
              <a:rPr lang="en-US" altLang="zh-TW" dirty="0" smtClean="0">
                <a:ea typeface="新細明體" charset="-120"/>
              </a:rPr>
              <a:t>Also known as, USB key, USB finger, USB thumb, USB drive</a:t>
            </a:r>
          </a:p>
          <a:p>
            <a:pPr lvl="1" eaLnBrk="1" hangingPunct="1"/>
            <a:r>
              <a:rPr lang="en-US" altLang="zh-TW" dirty="0" smtClean="0">
                <a:ea typeface="新細明體" charset="-120"/>
              </a:rPr>
              <a:t>Plugs in a USB port on a computer or mobile device</a:t>
            </a:r>
          </a:p>
          <a:p>
            <a:pPr lvl="1" eaLnBrk="1" hangingPunct="1"/>
            <a:r>
              <a:rPr lang="en-US" altLang="zh-TW" dirty="0" smtClean="0">
                <a:ea typeface="新細明體" charset="-120"/>
              </a:rPr>
              <a:t>Common storage capacities: 4GB, 8GB, 16GB, 32GB, up to 256GB</a:t>
            </a:r>
            <a:endParaRPr lang="en-US" altLang="zh-TW" b="1" dirty="0" smtClean="0">
              <a:solidFill>
                <a:schemeClr val="tx2"/>
              </a:solidFill>
              <a:ea typeface="新細明體" charset="-120"/>
            </a:endParaRPr>
          </a:p>
          <a:p>
            <a:pPr lvl="1" eaLnBrk="1" hangingPunct="1"/>
            <a:r>
              <a:rPr lang="en-US" altLang="zh-TW" dirty="0" smtClean="0">
                <a:ea typeface="新細明體" charset="-120"/>
              </a:rPr>
              <a:t>Have eventually made the floppy disk obsolete</a:t>
            </a:r>
          </a:p>
        </p:txBody>
      </p:sp>
      <p:pic>
        <p:nvPicPr>
          <p:cNvPr id="286725" name="Picture 5" descr="fig06_25"/>
          <p:cNvPicPr>
            <a:picLocks noChangeAspect="1" noChangeArrowheads="1"/>
          </p:cNvPicPr>
          <p:nvPr/>
        </p:nvPicPr>
        <p:blipFill>
          <a:blip r:embed="rId3" cstate="print"/>
          <a:srcRect/>
          <a:stretch>
            <a:fillRect/>
          </a:stretch>
        </p:blipFill>
        <p:spPr bwMode="auto">
          <a:xfrm>
            <a:off x="4067944" y="3861048"/>
            <a:ext cx="3711114" cy="2664296"/>
          </a:xfrm>
          <a:prstGeom prst="rect">
            <a:avLst/>
          </a:prstGeom>
          <a:noFill/>
          <a:ln w="9525">
            <a:noFill/>
            <a:miter lim="800000"/>
            <a:headEnd/>
            <a:tailEnd/>
          </a:ln>
        </p:spPr>
      </p:pic>
      <p:sp>
        <p:nvSpPr>
          <p:cNvPr id="7"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286723">
                                            <p:txEl>
                                              <p:pRg st="1" end="1"/>
                                            </p:txEl>
                                          </p:spTgt>
                                        </p:tgtEl>
                                        <p:attrNameLst>
                                          <p:attrName>style.visibility</p:attrName>
                                        </p:attrNameLst>
                                      </p:cBhvr>
                                      <p:to>
                                        <p:strVal val="visible"/>
                                      </p:to>
                                    </p:set>
                                    <p:animEffect transition="in" filter="wipe(left)">
                                      <p:cBhvr>
                                        <p:cTn id="11" dur="500"/>
                                        <p:tgtEl>
                                          <p:spTgt spid="28672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286723">
                                            <p:txEl>
                                              <p:pRg st="2" end="2"/>
                                            </p:txEl>
                                          </p:spTgt>
                                        </p:tgtEl>
                                        <p:attrNameLst>
                                          <p:attrName>style.visibility</p:attrName>
                                        </p:attrNameLst>
                                      </p:cBhvr>
                                      <p:to>
                                        <p:strVal val="visible"/>
                                      </p:to>
                                    </p:set>
                                    <p:animEffect transition="in" filter="wipe(left)">
                                      <p:cBhvr>
                                        <p:cTn id="15" dur="500"/>
                                        <p:tgtEl>
                                          <p:spTgt spid="286723">
                                            <p:txEl>
                                              <p:pRg st="2" end="2"/>
                                            </p:txEl>
                                          </p:spTgt>
                                        </p:tgtEl>
                                      </p:cBhvr>
                                    </p:animEffect>
                                  </p:childTnLst>
                                </p:cTn>
                              </p:par>
                            </p:childTnLst>
                          </p:cTn>
                        </p:par>
                        <p:par>
                          <p:cTn id="16" fill="hold">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286723">
                                            <p:txEl>
                                              <p:pRg st="3" end="3"/>
                                            </p:txEl>
                                          </p:spTgt>
                                        </p:tgtEl>
                                        <p:attrNameLst>
                                          <p:attrName>style.visibility</p:attrName>
                                        </p:attrNameLst>
                                      </p:cBhvr>
                                      <p:to>
                                        <p:strVal val="visible"/>
                                      </p:to>
                                    </p:set>
                                    <p:animEffect transition="in" filter="wipe(left)">
                                      <p:cBhvr>
                                        <p:cTn id="19" dur="500"/>
                                        <p:tgtEl>
                                          <p:spTgt spid="286723">
                                            <p:txEl>
                                              <p:pRg st="3" end="3"/>
                                            </p:txEl>
                                          </p:spTgt>
                                        </p:tgtEl>
                                      </p:cBhvr>
                                    </p:animEffect>
                                  </p:childTnLst>
                                </p:cTn>
                              </p:par>
                            </p:childTnLst>
                          </p:cTn>
                        </p:par>
                        <p:par>
                          <p:cTn id="20" fill="hold">
                            <p:stCondLst>
                              <p:cond delay="10000"/>
                            </p:stCondLst>
                            <p:childTnLst>
                              <p:par>
                                <p:cTn id="21" presetID="22" presetClass="entr" presetSubtype="8" fill="hold" grpId="0" nodeType="afterEffect">
                                  <p:stCondLst>
                                    <p:cond delay="2000"/>
                                  </p:stCondLst>
                                  <p:childTnLst>
                                    <p:set>
                                      <p:cBhvr>
                                        <p:cTn id="22" dur="1" fill="hold">
                                          <p:stCondLst>
                                            <p:cond delay="0"/>
                                          </p:stCondLst>
                                        </p:cTn>
                                        <p:tgtEl>
                                          <p:spTgt spid="286723">
                                            <p:txEl>
                                              <p:pRg st="4" end="4"/>
                                            </p:txEl>
                                          </p:spTgt>
                                        </p:tgtEl>
                                        <p:attrNameLst>
                                          <p:attrName>style.visibility</p:attrName>
                                        </p:attrNameLst>
                                      </p:cBhvr>
                                      <p:to>
                                        <p:strVal val="visible"/>
                                      </p:to>
                                    </p:set>
                                    <p:animEffect transition="in" filter="wipe(left)">
                                      <p:cBhvr>
                                        <p:cTn id="23" dur="500"/>
                                        <p:tgtEl>
                                          <p:spTgt spid="286723">
                                            <p:txEl>
                                              <p:pRg st="4" end="4"/>
                                            </p:txEl>
                                          </p:spTgt>
                                        </p:tgtEl>
                                      </p:cBhvr>
                                    </p:animEffect>
                                  </p:childTnLst>
                                </p:cTn>
                              </p:par>
                            </p:childTnLst>
                          </p:cTn>
                        </p:par>
                        <p:par>
                          <p:cTn id="24" fill="hold">
                            <p:stCondLst>
                              <p:cond delay="12500"/>
                            </p:stCondLst>
                            <p:childTnLst>
                              <p:par>
                                <p:cTn id="25" presetID="22" presetClass="entr" presetSubtype="8" fill="hold" nodeType="afterEffect">
                                  <p:stCondLst>
                                    <p:cond delay="2000"/>
                                  </p:stCondLst>
                                  <p:childTnLst>
                                    <p:set>
                                      <p:cBhvr>
                                        <p:cTn id="26" dur="1" fill="hold">
                                          <p:stCondLst>
                                            <p:cond delay="0"/>
                                          </p:stCondLst>
                                        </p:cTn>
                                        <p:tgtEl>
                                          <p:spTgt spid="286725"/>
                                        </p:tgtEl>
                                        <p:attrNameLst>
                                          <p:attrName>style.visibility</p:attrName>
                                        </p:attrNameLst>
                                      </p:cBhvr>
                                      <p:to>
                                        <p:strVal val="visible"/>
                                      </p:to>
                                    </p:set>
                                    <p:animEffect transition="in" filter="wipe(left)">
                                      <p:cBhvr>
                                        <p:cTn id="27"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bldLvl="5" autoUpdateAnimBg="0" advAuto="200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51204" name="Rectangle 2"/>
          <p:cNvSpPr>
            <a:spLocks noGrp="1" noChangeArrowheads="1"/>
          </p:cNvSpPr>
          <p:nvPr>
            <p:ph type="title"/>
          </p:nvPr>
        </p:nvSpPr>
        <p:spPr/>
        <p:txBody>
          <a:bodyPr/>
          <a:lstStyle/>
          <a:p>
            <a:pPr eaLnBrk="1" hangingPunct="1"/>
            <a:r>
              <a:rPr lang="en-US" altLang="zh-TW" dirty="0" smtClean="0">
                <a:ea typeface="新細明體" charset="-120"/>
              </a:rPr>
              <a:t>Booting up the Computer</a:t>
            </a:r>
          </a:p>
        </p:txBody>
      </p:sp>
      <p:sp>
        <p:nvSpPr>
          <p:cNvPr id="8" name="Content Placeholder 7"/>
          <p:cNvSpPr>
            <a:spLocks noGrp="1"/>
          </p:cNvSpPr>
          <p:nvPr>
            <p:ph idx="1"/>
          </p:nvPr>
        </p:nvSpPr>
        <p:spPr/>
        <p:txBody>
          <a:bodyPr/>
          <a:lstStyle/>
          <a:p>
            <a:pPr eaLnBrk="1" hangingPunct="1"/>
            <a:r>
              <a:rPr lang="en-US" altLang="zh-TW" b="1" i="1" dirty="0" smtClean="0">
                <a:solidFill>
                  <a:srgbClr val="FF0066"/>
                </a:solidFill>
                <a:ea typeface="新細明體" charset="-120"/>
              </a:rPr>
              <a:t>Booting</a:t>
            </a:r>
            <a:r>
              <a:rPr lang="en-US" altLang="zh-TW" dirty="0" smtClean="0">
                <a:ea typeface="新細明體" charset="-120"/>
              </a:rPr>
              <a:t> up the computer = starting the computer</a:t>
            </a:r>
          </a:p>
          <a:p>
            <a:pPr lvl="1" eaLnBrk="1" hangingPunct="1"/>
            <a:r>
              <a:rPr lang="en-US" altLang="zh-TW" dirty="0" smtClean="0">
                <a:ea typeface="新細明體" charset="-120"/>
              </a:rPr>
              <a:t>Most important job is to load the operating system</a:t>
            </a:r>
            <a:endParaRPr lang="en-US" altLang="zh-TW" sz="1000" dirty="0" smtClean="0">
              <a:ea typeface="新細明體" charset="-120"/>
            </a:endParaRPr>
          </a:p>
          <a:p>
            <a:endParaRPr lang="en-US" dirty="0"/>
          </a:p>
        </p:txBody>
      </p:sp>
      <p:sp>
        <p:nvSpPr>
          <p:cNvPr id="7" name="Slide Number Placeholder 4"/>
          <p:cNvSpPr>
            <a:spLocks noGrp="1"/>
          </p:cNvSpPr>
          <p:nvPr>
            <p:ph type="sldNum" sz="quarter" idx="11"/>
          </p:nvPr>
        </p:nvSpPr>
        <p:spPr/>
        <p:txBody>
          <a:bodyPr/>
          <a:lstStyle/>
          <a:p>
            <a:pPr>
              <a:defRPr/>
            </a:pPr>
            <a:fld id="{38537813-501D-4ECC-9FD4-A26956BBEE24}" type="slidenum">
              <a:rPr lang="zh-TW" altLang="en-US"/>
              <a:pPr>
                <a:defRPr/>
              </a:pPr>
              <a:t>47</a:t>
            </a:fld>
            <a:r>
              <a:rPr lang="en-US" altLang="zh-TW"/>
              <a:t> </a:t>
            </a:r>
          </a:p>
        </p:txBody>
      </p:sp>
      <p:pic>
        <p:nvPicPr>
          <p:cNvPr id="221188" name="Picture 4"/>
          <p:cNvPicPr>
            <a:picLocks noChangeAspect="1" noChangeArrowheads="1"/>
          </p:cNvPicPr>
          <p:nvPr/>
        </p:nvPicPr>
        <p:blipFill>
          <a:blip r:embed="rId3" cstate="print"/>
          <a:srcRect/>
          <a:stretch>
            <a:fillRect/>
          </a:stretch>
        </p:blipFill>
        <p:spPr bwMode="auto">
          <a:xfrm>
            <a:off x="0" y="2410020"/>
            <a:ext cx="3851920" cy="3466458"/>
          </a:xfrm>
          <a:prstGeom prst="rect">
            <a:avLst/>
          </a:prstGeom>
          <a:noFill/>
          <a:ln w="9525">
            <a:noFill/>
            <a:miter lim="800000"/>
            <a:headEnd/>
            <a:tailEnd/>
          </a:ln>
        </p:spPr>
      </p:pic>
      <p:pic>
        <p:nvPicPr>
          <p:cNvPr id="221194" name="Picture 10" descr="SNAG-0012"/>
          <p:cNvPicPr>
            <a:picLocks noChangeAspect="1" noChangeArrowheads="1"/>
          </p:cNvPicPr>
          <p:nvPr/>
        </p:nvPicPr>
        <p:blipFill>
          <a:blip r:embed="rId4" cstate="print"/>
          <a:srcRect/>
          <a:stretch>
            <a:fillRect/>
          </a:stretch>
        </p:blipFill>
        <p:spPr bwMode="auto">
          <a:xfrm>
            <a:off x="5254625" y="3940175"/>
            <a:ext cx="3889375" cy="2917825"/>
          </a:xfrm>
          <a:prstGeom prst="rect">
            <a:avLst/>
          </a:prstGeom>
          <a:noFill/>
          <a:ln w="9525">
            <a:noFill/>
            <a:miter lim="800000"/>
            <a:headEnd/>
            <a:tailEnd/>
          </a:ln>
        </p:spPr>
      </p:pic>
      <p:pic>
        <p:nvPicPr>
          <p:cNvPr id="51206" name="Picture 9" descr="IMG_0489"/>
          <p:cNvPicPr>
            <a:picLocks noChangeAspect="1" noChangeArrowheads="1"/>
          </p:cNvPicPr>
          <p:nvPr/>
        </p:nvPicPr>
        <p:blipFill>
          <a:blip r:embed="rId5" cstate="print"/>
          <a:srcRect/>
          <a:stretch>
            <a:fillRect/>
          </a:stretch>
        </p:blipFill>
        <p:spPr bwMode="auto">
          <a:xfrm>
            <a:off x="2267744" y="2924944"/>
            <a:ext cx="4647502" cy="348605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1188"/>
                                        </p:tgtEl>
                                        <p:attrNameLst>
                                          <p:attrName>style.visibility</p:attrName>
                                        </p:attrNameLst>
                                      </p:cBhvr>
                                      <p:to>
                                        <p:strVal val="visible"/>
                                      </p:to>
                                    </p:set>
                                    <p:animEffect transition="in" filter="box(in)">
                                      <p:cBhvr>
                                        <p:cTn id="7" dur="500"/>
                                        <p:tgtEl>
                                          <p:spTgt spid="2211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blinds(horizontal)">
                                      <p:cBhvr>
                                        <p:cTn id="12" dur="500"/>
                                        <p:tgtEl>
                                          <p:spTgt spid="5120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1194"/>
                                        </p:tgtEl>
                                        <p:attrNameLst>
                                          <p:attrName>style.visibility</p:attrName>
                                        </p:attrNameLst>
                                      </p:cBhvr>
                                      <p:to>
                                        <p:strVal val="visible"/>
                                      </p:to>
                                    </p:set>
                                    <p:animEffect transition="in" filter="diamond(in)">
                                      <p:cBhvr>
                                        <p:cTn id="17" dur="1000"/>
                                        <p:tgtEl>
                                          <p:spTgt spid="22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DC1384B5-5005-47D0-A92E-A6E608910188}" type="slidenum">
              <a:rPr lang="zh-TW" altLang="en-US"/>
              <a:pPr>
                <a:defRPr/>
              </a:pPr>
              <a:t>48</a:t>
            </a:fld>
            <a:r>
              <a:rPr lang="en-US" altLang="zh-TW"/>
              <a:t> </a:t>
            </a:r>
          </a:p>
        </p:txBody>
      </p:sp>
      <p:sp>
        <p:nvSpPr>
          <p:cNvPr id="50180" name="Rectangle 9"/>
          <p:cNvSpPr>
            <a:spLocks noGrp="1" noChangeArrowheads="1"/>
          </p:cNvSpPr>
          <p:nvPr>
            <p:ph type="title"/>
          </p:nvPr>
        </p:nvSpPr>
        <p:spPr/>
        <p:txBody>
          <a:bodyPr/>
          <a:lstStyle/>
          <a:p>
            <a:pPr eaLnBrk="1" hangingPunct="1"/>
            <a:r>
              <a:rPr lang="en-US" altLang="zh-TW" smtClean="0">
                <a:ea typeface="新細明體" charset="-120"/>
              </a:rPr>
              <a:t>Booting up the Computer</a:t>
            </a:r>
          </a:p>
        </p:txBody>
      </p:sp>
      <p:pic>
        <p:nvPicPr>
          <p:cNvPr id="7"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43608" y="1078400"/>
            <a:ext cx="7272807" cy="5149204"/>
          </a:xfrm>
          <a:prstGeom prst="rect">
            <a:avLst/>
          </a:prstGeom>
          <a:noFill/>
          <a:ln w="9525">
            <a:noFill/>
            <a:miter lim="800000"/>
            <a:headEnd/>
            <a:tailEnd/>
          </a:ln>
        </p:spPr>
      </p:pic>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 Down Options</a:t>
            </a:r>
            <a:endParaRPr lang="en-US" dirty="0"/>
          </a:p>
        </p:txBody>
      </p:sp>
      <p:sp>
        <p:nvSpPr>
          <p:cNvPr id="3" name="Content Placeholder 2"/>
          <p:cNvSpPr>
            <a:spLocks noGrp="1"/>
          </p:cNvSpPr>
          <p:nvPr>
            <p:ph idx="1"/>
          </p:nvPr>
        </p:nvSpPr>
        <p:spPr/>
        <p:txBody>
          <a:bodyPr/>
          <a:lstStyle/>
          <a:p>
            <a:r>
              <a:rPr lang="en-US" dirty="0" smtClean="0"/>
              <a:t>An operating system may include various shut down options</a:t>
            </a:r>
          </a:p>
          <a:p>
            <a:pPr lvl="1"/>
            <a:r>
              <a:rPr lang="en-US" i="1" dirty="0" smtClean="0">
                <a:solidFill>
                  <a:srgbClr val="FF0066"/>
                </a:solidFill>
              </a:rPr>
              <a:t>Shut down</a:t>
            </a:r>
            <a:r>
              <a:rPr lang="en-US" dirty="0" smtClean="0">
                <a:solidFill>
                  <a:srgbClr val="FF0066"/>
                </a:solidFill>
              </a:rPr>
              <a:t> </a:t>
            </a:r>
            <a:r>
              <a:rPr lang="en-US" dirty="0" smtClean="0"/>
              <a:t>cuts off the power and RAM is wiped clean</a:t>
            </a:r>
          </a:p>
          <a:p>
            <a:pPr lvl="1"/>
            <a:r>
              <a:rPr lang="en-US" i="1" dirty="0" smtClean="0">
                <a:solidFill>
                  <a:srgbClr val="FF0066"/>
                </a:solidFill>
              </a:rPr>
              <a:t>Restart</a:t>
            </a:r>
            <a:r>
              <a:rPr lang="en-US" dirty="0" smtClean="0">
                <a:solidFill>
                  <a:srgbClr val="FF0066"/>
                </a:solidFill>
              </a:rPr>
              <a:t>  </a:t>
            </a:r>
            <a:r>
              <a:rPr lang="en-US" dirty="0" smtClean="0"/>
              <a:t>re-boots your computer, meaning it saves your information to the hard drive, turns off the computer for a moment, then turns it back on again </a:t>
            </a:r>
            <a:endParaRPr lang="en-US" i="1" dirty="0" smtClean="0">
              <a:solidFill>
                <a:srgbClr val="FF0066"/>
              </a:solidFill>
            </a:endParaRPr>
          </a:p>
          <a:p>
            <a:pPr lvl="1"/>
            <a:r>
              <a:rPr lang="en-US" i="1" dirty="0" smtClean="0">
                <a:solidFill>
                  <a:srgbClr val="FF0066"/>
                </a:solidFill>
              </a:rPr>
              <a:t>Sleep mode </a:t>
            </a:r>
            <a:r>
              <a:rPr lang="en-US" dirty="0" smtClean="0"/>
              <a:t>saves any open documents and programs to RAM, turns off all unneeded functions, and then places the computer in a low-power state</a:t>
            </a:r>
          </a:p>
          <a:p>
            <a:pPr lvl="0"/>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BC299D5-BDE8-41C1-BE8E-C9192E6E090C}" type="slidenum">
              <a:rPr lang="zh-TW" altLang="en-US" smtClean="0"/>
              <a:pPr>
                <a:defRPr/>
              </a:pPr>
              <a:t>49</a:t>
            </a:fld>
            <a:r>
              <a:rPr lang="en-US" altLang="zh-TW" smtClean="0"/>
              <a:t> </a:t>
            </a:r>
            <a:endParaRPr lang="en-US" altLang="zh-TW"/>
          </a:p>
        </p:txBody>
      </p:sp>
      <p:sp>
        <p:nvSpPr>
          <p:cNvPr id="6"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6" name="Slide Number Placeholder 4"/>
          <p:cNvSpPr>
            <a:spLocks noGrp="1"/>
          </p:cNvSpPr>
          <p:nvPr>
            <p:ph type="sldNum" sz="quarter" idx="11"/>
          </p:nvPr>
        </p:nvSpPr>
        <p:spPr/>
        <p:txBody>
          <a:bodyPr/>
          <a:lstStyle/>
          <a:p>
            <a:pPr>
              <a:defRPr/>
            </a:pPr>
            <a:fld id="{5E1B7017-E890-4D53-9F53-C317FAE666FE}" type="slidenum">
              <a:rPr lang="zh-TW" altLang="en-US"/>
              <a:pPr>
                <a:defRPr/>
              </a:pPr>
              <a:t>5</a:t>
            </a:fld>
            <a:r>
              <a:rPr lang="en-US" altLang="zh-TW"/>
              <a:t> </a:t>
            </a:r>
          </a:p>
        </p:txBody>
      </p:sp>
      <p:sp>
        <p:nvSpPr>
          <p:cNvPr id="8196" name="Rectangle 14"/>
          <p:cNvSpPr>
            <a:spLocks noGrp="1" noChangeArrowheads="1"/>
          </p:cNvSpPr>
          <p:nvPr>
            <p:ph type="title"/>
          </p:nvPr>
        </p:nvSpPr>
        <p:spPr/>
        <p:txBody>
          <a:bodyPr/>
          <a:lstStyle/>
          <a:p>
            <a:pPr eaLnBrk="1" hangingPunct="1"/>
            <a:r>
              <a:rPr lang="en-US" altLang="zh-TW" smtClean="0">
                <a:ea typeface="新細明體" charset="-120"/>
              </a:rPr>
              <a:t>The System Unit</a:t>
            </a:r>
          </a:p>
        </p:txBody>
      </p:sp>
      <p:sp>
        <p:nvSpPr>
          <p:cNvPr id="69647" name="Rectangle 15"/>
          <p:cNvSpPr>
            <a:spLocks noGrp="1" noChangeArrowheads="1"/>
          </p:cNvSpPr>
          <p:nvPr>
            <p:ph type="body" idx="1"/>
          </p:nvPr>
        </p:nvSpPr>
        <p:spPr>
          <a:xfrm>
            <a:off x="250825" y="1341438"/>
            <a:ext cx="7772400" cy="4681537"/>
          </a:xfrm>
        </p:spPr>
        <p:txBody>
          <a:bodyPr/>
          <a:lstStyle/>
          <a:p>
            <a:pPr eaLnBrk="1" hangingPunct="1">
              <a:lnSpc>
                <a:spcPct val="90000"/>
              </a:lnSpc>
            </a:pPr>
            <a:r>
              <a:rPr lang="en-US" altLang="zh-TW" b="1" i="1" dirty="0" smtClean="0">
                <a:solidFill>
                  <a:schemeClr val="tx2"/>
                </a:solidFill>
                <a:ea typeface="新細明體" charset="-120"/>
              </a:rPr>
              <a:t>System unit</a:t>
            </a:r>
            <a:r>
              <a:rPr lang="en-US" altLang="zh-TW" dirty="0" smtClean="0">
                <a:ea typeface="新細明體" charset="-120"/>
              </a:rPr>
              <a:t> – the case that contains electronic components of the computer used to </a:t>
            </a:r>
            <a:r>
              <a:rPr lang="en-US" altLang="zh-TW" b="1" i="1" u="sng" dirty="0" smtClean="0">
                <a:ea typeface="新細明體" charset="-120"/>
              </a:rPr>
              <a:t>process</a:t>
            </a:r>
            <a:r>
              <a:rPr lang="en-US" altLang="zh-TW" dirty="0" smtClean="0">
                <a:ea typeface="新細明體" charset="-120"/>
              </a:rPr>
              <a:t> data</a:t>
            </a:r>
          </a:p>
          <a:p>
            <a:pPr eaLnBrk="1" hangingPunct="1">
              <a:lnSpc>
                <a:spcPct val="90000"/>
              </a:lnSpc>
            </a:pPr>
            <a:endParaRPr lang="en-US" altLang="zh-TW" sz="2000" dirty="0" smtClean="0">
              <a:ea typeface="新細明體" charset="-120"/>
            </a:endParaRPr>
          </a:p>
          <a:p>
            <a:pPr eaLnBrk="1" hangingPunct="1">
              <a:lnSpc>
                <a:spcPct val="90000"/>
              </a:lnSpc>
              <a:spcBef>
                <a:spcPct val="0"/>
              </a:spcBef>
            </a:pPr>
            <a:endParaRPr lang="en-US" altLang="zh-TW" sz="2000" dirty="0" smtClean="0">
              <a:ea typeface="新細明體" charset="-120"/>
            </a:endParaRPr>
          </a:p>
        </p:txBody>
      </p:sp>
      <p:pic>
        <p:nvPicPr>
          <p:cNvPr id="69714" name="Picture 82"/>
          <p:cNvPicPr>
            <a:picLocks noChangeAspect="1" noChangeArrowheads="1"/>
          </p:cNvPicPr>
          <p:nvPr/>
        </p:nvPicPr>
        <p:blipFill>
          <a:blip r:embed="rId3" cstate="print"/>
          <a:srcRect/>
          <a:stretch>
            <a:fillRect/>
          </a:stretch>
        </p:blipFill>
        <p:spPr bwMode="auto">
          <a:xfrm>
            <a:off x="2051050" y="2068339"/>
            <a:ext cx="6289675" cy="47450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647">
                                            <p:txEl>
                                              <p:pRg st="0" end="0"/>
                                            </p:txEl>
                                          </p:spTgt>
                                        </p:tgtEl>
                                        <p:attrNameLst>
                                          <p:attrName>style.visibility</p:attrName>
                                        </p:attrNameLst>
                                      </p:cBhvr>
                                      <p:to>
                                        <p:strVal val="visible"/>
                                      </p:to>
                                    </p:set>
                                    <p:animEffect transition="in" filter="fade">
                                      <p:cBhvr>
                                        <p:cTn id="7" dur="500"/>
                                        <p:tgtEl>
                                          <p:spTgt spid="69647">
                                            <p:txEl>
                                              <p:pRg st="0" end="0"/>
                                            </p:txEl>
                                          </p:spTgt>
                                        </p:tgtEl>
                                      </p:cBhvr>
                                    </p:animEffect>
                                    <p:anim calcmode="lin" valueType="num">
                                      <p:cBhvr>
                                        <p:cTn id="8" dur="500" fill="hold"/>
                                        <p:tgtEl>
                                          <p:spTgt spid="6964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69647">
                                            <p:txEl>
                                              <p:pRg st="0" end="0"/>
                                            </p:txEl>
                                          </p:spTgt>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69714"/>
                                        </p:tgtEl>
                                        <p:attrNameLst>
                                          <p:attrName>style.visibility</p:attrName>
                                        </p:attrNameLst>
                                      </p:cBhvr>
                                      <p:to>
                                        <p:strVal val="visible"/>
                                      </p:to>
                                    </p:set>
                                    <p:anim calcmode="lin" valueType="num">
                                      <p:cBhvr additive="base">
                                        <p:cTn id="12" dur="500" fill="hold"/>
                                        <p:tgtEl>
                                          <p:spTgt spid="69714"/>
                                        </p:tgtEl>
                                        <p:attrNameLst>
                                          <p:attrName>ppt_x</p:attrName>
                                        </p:attrNameLst>
                                      </p:cBhvr>
                                      <p:tavLst>
                                        <p:tav tm="0">
                                          <p:val>
                                            <p:strVal val="#ppt_x"/>
                                          </p:val>
                                        </p:tav>
                                        <p:tav tm="100000">
                                          <p:val>
                                            <p:strVal val="#ppt_x"/>
                                          </p:val>
                                        </p:tav>
                                      </p:tavLst>
                                    </p:anim>
                                    <p:anim calcmode="lin" valueType="num">
                                      <p:cBhvr additive="base">
                                        <p:cTn id="13" dur="500" fill="hold"/>
                                        <p:tgtEl>
                                          <p:spTgt spid="69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D29F1A6-A2D6-444D-9982-D27D7E699AA9}" type="slidenum">
              <a:rPr lang="zh-TW" altLang="en-US"/>
              <a:pPr>
                <a:defRPr/>
              </a:pPr>
              <a:t>50</a:t>
            </a:fld>
            <a:r>
              <a:rPr lang="en-US" altLang="zh-TW" dirty="0"/>
              <a:t> </a:t>
            </a:r>
          </a:p>
        </p:txBody>
      </p:sp>
      <p:sp>
        <p:nvSpPr>
          <p:cNvPr id="53252" name="Rectangle 16"/>
          <p:cNvSpPr>
            <a:spLocks noGrp="1" noChangeArrowheads="1"/>
          </p:cNvSpPr>
          <p:nvPr>
            <p:ph type="title"/>
          </p:nvPr>
        </p:nvSpPr>
        <p:spPr/>
        <p:txBody>
          <a:bodyPr/>
          <a:lstStyle/>
          <a:p>
            <a:pPr eaLnBrk="1" hangingPunct="1"/>
            <a:r>
              <a:rPr lang="en-US" altLang="zh-TW" smtClean="0">
                <a:ea typeface="新細明體" charset="-120"/>
              </a:rPr>
              <a:t>Lesson Summary</a:t>
            </a:r>
          </a:p>
        </p:txBody>
      </p:sp>
      <p:sp>
        <p:nvSpPr>
          <p:cNvPr id="53253" name="Rectangle 17"/>
          <p:cNvSpPr>
            <a:spLocks noGrp="1" noChangeArrowheads="1"/>
          </p:cNvSpPr>
          <p:nvPr>
            <p:ph type="body" idx="1"/>
          </p:nvPr>
        </p:nvSpPr>
        <p:spPr>
          <a:xfrm>
            <a:off x="685800" y="1484313"/>
            <a:ext cx="7772400" cy="4897437"/>
          </a:xfrm>
        </p:spPr>
        <p:txBody>
          <a:bodyPr/>
          <a:lstStyle/>
          <a:p>
            <a:pPr eaLnBrk="1" hangingPunct="1"/>
            <a:r>
              <a:rPr lang="en-US" altLang="zh-TW" sz="2000" dirty="0" smtClean="0">
                <a:ea typeface="新細明體" charset="-120"/>
              </a:rPr>
              <a:t>The basic functions of a computer is to input, process, output and store information</a:t>
            </a:r>
          </a:p>
          <a:p>
            <a:pPr eaLnBrk="1" hangingPunct="1"/>
            <a:r>
              <a:rPr lang="en-US" altLang="zh-TW" sz="2000" dirty="0" smtClean="0">
                <a:ea typeface="新細明體" charset="-120"/>
              </a:rPr>
              <a:t>Inside the system unit, the motherboard hosts the CPU, main memory and other hardware components</a:t>
            </a:r>
          </a:p>
          <a:p>
            <a:pPr eaLnBrk="1" hangingPunct="1"/>
            <a:r>
              <a:rPr lang="en-US" altLang="zh-TW" sz="2000" dirty="0" smtClean="0">
                <a:ea typeface="新細明體" charset="-120"/>
              </a:rPr>
              <a:t>The CPU executes software instructions to perform the calculations and logical manipulations that transform input data into output</a:t>
            </a:r>
          </a:p>
          <a:p>
            <a:pPr eaLnBrk="1" hangingPunct="1"/>
            <a:r>
              <a:rPr lang="en-US" altLang="zh-TW" sz="2000" dirty="0" smtClean="0">
                <a:ea typeface="新細明體" charset="-120"/>
              </a:rPr>
              <a:t>There are four basic steps (fetch-decode-execute-store) when a computer executes an instruction</a:t>
            </a:r>
          </a:p>
          <a:p>
            <a:pPr eaLnBrk="1" hangingPunct="1"/>
            <a:r>
              <a:rPr lang="en-US" altLang="zh-TW" sz="2000" dirty="0" smtClean="0">
                <a:ea typeface="新細明體" charset="-120"/>
              </a:rPr>
              <a:t>CPU’s performance, to a certain extent, depends on its clock speed and word size</a:t>
            </a:r>
          </a:p>
        </p:txBody>
      </p:sp>
      <p:sp>
        <p:nvSpPr>
          <p:cNvPr id="6"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D7C243C-DDA4-45E5-81D1-35AFC44C7AF7}" type="slidenum">
              <a:rPr lang="zh-TW" altLang="en-US"/>
              <a:pPr>
                <a:defRPr/>
              </a:pPr>
              <a:t>51</a:t>
            </a:fld>
            <a:r>
              <a:rPr lang="en-US" altLang="zh-TW"/>
              <a:t> </a:t>
            </a:r>
          </a:p>
        </p:txBody>
      </p:sp>
      <p:sp>
        <p:nvSpPr>
          <p:cNvPr id="54276" name="Rectangle 13"/>
          <p:cNvSpPr>
            <a:spLocks noGrp="1" noChangeArrowheads="1"/>
          </p:cNvSpPr>
          <p:nvPr>
            <p:ph type="title"/>
          </p:nvPr>
        </p:nvSpPr>
        <p:spPr/>
        <p:txBody>
          <a:bodyPr/>
          <a:lstStyle/>
          <a:p>
            <a:pPr eaLnBrk="1" hangingPunct="1"/>
            <a:r>
              <a:rPr lang="en-US" altLang="zh-TW" smtClean="0">
                <a:ea typeface="新細明體" charset="-120"/>
              </a:rPr>
              <a:t>Lesson Summary (cont'd)</a:t>
            </a:r>
          </a:p>
        </p:txBody>
      </p:sp>
      <p:sp>
        <p:nvSpPr>
          <p:cNvPr id="54277" name="Rectangle 14"/>
          <p:cNvSpPr>
            <a:spLocks noGrp="1" noChangeArrowheads="1"/>
          </p:cNvSpPr>
          <p:nvPr>
            <p:ph type="body" idx="1"/>
          </p:nvPr>
        </p:nvSpPr>
        <p:spPr/>
        <p:txBody>
          <a:bodyPr/>
          <a:lstStyle/>
          <a:p>
            <a:pPr eaLnBrk="1" hangingPunct="1"/>
            <a:r>
              <a:rPr lang="en-US" altLang="zh-TW" sz="2000" dirty="0" smtClean="0">
                <a:ea typeface="新細明體" charset="-120"/>
              </a:rPr>
              <a:t>The CPU uses:</a:t>
            </a:r>
            <a:r>
              <a:rPr lang="en-US" altLang="zh-TW" dirty="0" smtClean="0">
                <a:ea typeface="新細明體" charset="-120"/>
              </a:rPr>
              <a:t> </a:t>
            </a:r>
          </a:p>
          <a:p>
            <a:pPr lvl="1" eaLnBrk="1" hangingPunct="1"/>
            <a:r>
              <a:rPr lang="en-US" altLang="zh-TW" sz="1800" dirty="0" smtClean="0">
                <a:ea typeface="新細明體" charset="-120"/>
              </a:rPr>
              <a:t>RAM (random access memory), which serves as a temporary storage area – a waiting room – to store software instructions and data for CPU</a:t>
            </a:r>
          </a:p>
          <a:p>
            <a:pPr lvl="1" eaLnBrk="1" hangingPunct="1"/>
            <a:r>
              <a:rPr lang="en-US" altLang="zh-TW" sz="1800" dirty="0" smtClean="0">
                <a:ea typeface="新細明體" charset="-120"/>
              </a:rPr>
              <a:t>ROM (read-only memory), which contains unchangeable information that store startup instructions for the CPU to boot up and initialize the computer</a:t>
            </a:r>
          </a:p>
          <a:p>
            <a:pPr lvl="1" eaLnBrk="1" hangingPunct="1"/>
            <a:r>
              <a:rPr lang="en-US" altLang="zh-TW" sz="1800" dirty="0" smtClean="0">
                <a:ea typeface="新細明體" charset="-120"/>
              </a:rPr>
              <a:t>Cache memory to store frequently used instructions and data to balance the speed difference between CPU and RAM</a:t>
            </a:r>
          </a:p>
          <a:p>
            <a:pPr eaLnBrk="1" hangingPunct="1"/>
            <a:r>
              <a:rPr lang="en-US" altLang="zh-TW" sz="2000" dirty="0" smtClean="0">
                <a:ea typeface="新細明體" charset="-120"/>
              </a:rPr>
              <a:t>A bus is a data path that consists of parallel wires and connects the CPU, memory and other devices. The bus determines how much and how fast data can move within the computer</a:t>
            </a:r>
          </a:p>
        </p:txBody>
      </p:sp>
      <p:sp>
        <p:nvSpPr>
          <p:cNvPr id="6"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altLang="zh-TW" smtClean="0">
                <a:ea typeface="新細明體" charset="-120"/>
              </a:rPr>
              <a:t>Lesson Summary (cont'd)</a:t>
            </a:r>
            <a:endParaRPr lang="zh-TW" altLang="en-US" smtClean="0">
              <a:ea typeface="新細明體" charset="-120"/>
            </a:endParaRPr>
          </a:p>
        </p:txBody>
      </p:sp>
      <p:sp>
        <p:nvSpPr>
          <p:cNvPr id="8" name="Content Placeholder 7"/>
          <p:cNvSpPr>
            <a:spLocks noGrp="1"/>
          </p:cNvSpPr>
          <p:nvPr>
            <p:ph idx="1"/>
          </p:nvPr>
        </p:nvSpPr>
        <p:spPr/>
        <p:txBody>
          <a:bodyPr/>
          <a:lstStyle/>
          <a:p>
            <a:pPr lvl="0"/>
            <a:r>
              <a:rPr lang="en-US" sz="2000" dirty="0" smtClean="0"/>
              <a:t>Storage devices are capable of two-way communication with the computer (i.e., read and write). Common secondary storage devices use magnetic, optical and solid-state medium </a:t>
            </a:r>
          </a:p>
          <a:p>
            <a:pPr lvl="1"/>
            <a:r>
              <a:rPr lang="en-US" sz="1800" dirty="0" smtClean="0"/>
              <a:t>The most common magnetic storage media are hard disks and magnetic tape.</a:t>
            </a:r>
          </a:p>
          <a:p>
            <a:pPr lvl="1"/>
            <a:r>
              <a:rPr lang="en-US" sz="1800" dirty="0" smtClean="0"/>
              <a:t>The primary types of optical storage are CD and DVD</a:t>
            </a:r>
          </a:p>
          <a:p>
            <a:pPr lvl="1"/>
            <a:r>
              <a:rPr lang="en-US" sz="1800" dirty="0" smtClean="0"/>
              <a:t>Solid-state storage devices store data on memory circuits electronically. Examples of such devices include flash memory cards and USB flash drives</a:t>
            </a:r>
          </a:p>
          <a:p>
            <a:r>
              <a:rPr lang="en-US" altLang="zh-TW" sz="2000" dirty="0" smtClean="0">
                <a:ea typeface="新細明體" charset="-120"/>
              </a:rPr>
              <a:t>When a computer boots up, CPU first performs start-up instructions from ROM to perform a self-testing. The test result will be compared with previously saved data in CMOS to verify certain hardware are operational. Then instructions in ROM direct CPU to load OS instructions from hard disk to RAM.</a:t>
            </a:r>
            <a:endParaRPr lang="en-US" sz="2000" dirty="0"/>
          </a:p>
        </p:txBody>
      </p:sp>
      <p:sp>
        <p:nvSpPr>
          <p:cNvPr id="6" name="Date Placeholder 3"/>
          <p:cNvSpPr>
            <a:spLocks noGrp="1"/>
          </p:cNvSpPr>
          <p:nvPr>
            <p:ph type="dt" sz="half" idx="10"/>
          </p:nvPr>
        </p:nvSpPr>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5" name="Slide Number Placeholder 4"/>
          <p:cNvSpPr>
            <a:spLocks noGrp="1"/>
          </p:cNvSpPr>
          <p:nvPr>
            <p:ph type="sldNum" sz="quarter" idx="11"/>
          </p:nvPr>
        </p:nvSpPr>
        <p:spPr/>
        <p:txBody>
          <a:bodyPr/>
          <a:lstStyle/>
          <a:p>
            <a:pPr>
              <a:defRPr/>
            </a:pPr>
            <a:fld id="{D698A76D-9645-484F-9EBD-9521D37C13D4}" type="slidenum">
              <a:rPr lang="zh-TW" altLang="en-US"/>
              <a:pPr>
                <a:defRPr/>
              </a:pPr>
              <a:t>52</a:t>
            </a:fld>
            <a:r>
              <a:rPr lang="en-US" altLang="zh-TW"/>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7C0B9728-D29A-487B-BDC7-A91645E6A856}" type="slidenum">
              <a:rPr lang="zh-TW" altLang="en-US"/>
              <a:pPr>
                <a:defRPr/>
              </a:pPr>
              <a:t>53</a:t>
            </a:fld>
            <a:r>
              <a:rPr lang="en-US" altLang="zh-TW"/>
              <a:t> </a:t>
            </a:r>
          </a:p>
        </p:txBody>
      </p:sp>
      <p:sp>
        <p:nvSpPr>
          <p:cNvPr id="56324" name="Rectangle 2"/>
          <p:cNvSpPr>
            <a:spLocks noGrp="1" noChangeArrowheads="1"/>
          </p:cNvSpPr>
          <p:nvPr>
            <p:ph type="title"/>
          </p:nvPr>
        </p:nvSpPr>
        <p:spPr>
          <a:xfrm>
            <a:off x="685800" y="258763"/>
            <a:ext cx="7772400" cy="1143000"/>
          </a:xfrm>
        </p:spPr>
        <p:txBody>
          <a:bodyPr/>
          <a:lstStyle/>
          <a:p>
            <a:pPr eaLnBrk="1" hangingPunct="1"/>
            <a:r>
              <a:rPr lang="en-US" altLang="zh-TW" dirty="0" smtClean="0">
                <a:ea typeface="新細明體" charset="-120"/>
              </a:rPr>
              <a:t>Reference</a:t>
            </a:r>
          </a:p>
        </p:txBody>
      </p:sp>
      <p:sp>
        <p:nvSpPr>
          <p:cNvPr id="56325" name="Rectangle 3"/>
          <p:cNvSpPr>
            <a:spLocks noGrp="1" noChangeArrowheads="1"/>
          </p:cNvSpPr>
          <p:nvPr>
            <p:ph type="body" idx="1"/>
          </p:nvPr>
        </p:nvSpPr>
        <p:spPr>
          <a:xfrm>
            <a:off x="684213" y="1268760"/>
            <a:ext cx="8280400" cy="5040313"/>
          </a:xfrm>
        </p:spPr>
        <p:txBody>
          <a:bodyPr/>
          <a:lstStyle/>
          <a:p>
            <a:pPr marL="457200" indent="-457200" eaLnBrk="1" hangingPunct="1">
              <a:buNone/>
            </a:pPr>
            <a:r>
              <a:rPr lang="en-US" altLang="zh-TW" sz="2000" dirty="0" smtClean="0">
                <a:ea typeface="新細明體" charset="-120"/>
              </a:rPr>
              <a:t>[1] Build up your own PC – step by step </a:t>
            </a:r>
          </a:p>
          <a:p>
            <a:pPr marL="838200" lvl="1" indent="-381000" eaLnBrk="1" hangingPunct="1"/>
            <a:r>
              <a:rPr lang="en-US" altLang="zh-TW" sz="1800" dirty="0" smtClean="0">
                <a:ea typeface="新細明體" charset="-120"/>
                <a:hlinkClick r:id="rId3"/>
              </a:rPr>
              <a:t>http://www.youtube.com/watch?v=QQQ30QoF_-8</a:t>
            </a:r>
            <a:endParaRPr lang="en-US" altLang="zh-TW" sz="1600" dirty="0" smtClean="0">
              <a:ea typeface="新細明體" charset="-120"/>
            </a:endParaRPr>
          </a:p>
          <a:p>
            <a:pPr marL="457200" indent="-457200" eaLnBrk="1" hangingPunct="1">
              <a:buNone/>
            </a:pPr>
            <a:r>
              <a:rPr lang="en-US" altLang="zh-TW" sz="2000" dirty="0" smtClean="0">
                <a:ea typeface="新細明體" charset="-120"/>
              </a:rPr>
              <a:t>[2] </a:t>
            </a:r>
            <a:r>
              <a:rPr lang="en-US" sz="2000" dirty="0" smtClean="0"/>
              <a:t>Buying a New Computer That is Right for You</a:t>
            </a:r>
            <a:endParaRPr lang="en-US" altLang="zh-TW" sz="2000" dirty="0" smtClean="0">
              <a:ea typeface="新細明體" charset="-120"/>
            </a:endParaRPr>
          </a:p>
          <a:p>
            <a:pPr marL="838200" lvl="1" indent="-381000" eaLnBrk="1" hangingPunct="1"/>
            <a:r>
              <a:rPr lang="en-US" altLang="zh-TW" sz="1800" dirty="0" smtClean="0">
                <a:ea typeface="新細明體" charset="-120"/>
                <a:hlinkClick r:id="rId4"/>
              </a:rPr>
              <a:t>http://www.onlinecomputertips.com/tutorials/new_computer.html</a:t>
            </a:r>
            <a:endParaRPr lang="en-US" altLang="zh-TW" sz="1800" dirty="0" smtClean="0">
              <a:ea typeface="新細明體" charset="-120"/>
            </a:endParaRPr>
          </a:p>
          <a:p>
            <a:pPr marL="457200" indent="-457200" eaLnBrk="1" hangingPunct="1">
              <a:buNone/>
            </a:pPr>
            <a:r>
              <a:rPr lang="en-US" altLang="zh-TW" sz="2000" dirty="0" smtClean="0">
                <a:ea typeface="新細明體" charset="-120"/>
              </a:rPr>
              <a:t>[3] Vic Fay-Wolfe - How Computers Work: The CPU and Memory</a:t>
            </a:r>
          </a:p>
          <a:p>
            <a:pPr marL="838200" lvl="1" indent="-381000" algn="just" eaLnBrk="1" hangingPunct="1"/>
            <a:r>
              <a:rPr lang="en-US" altLang="zh-TW" sz="1800" dirty="0" smtClean="0">
                <a:ea typeface="新細明體" charset="-120"/>
                <a:hlinkClick r:id="rId5"/>
              </a:rPr>
              <a:t>http://homepage.cs.uri.edu/faculty/wolfe/book/Readings/Reading04.htm</a:t>
            </a:r>
            <a:endParaRPr lang="en-US" altLang="zh-TW" sz="1800" dirty="0" smtClean="0">
              <a:ea typeface="新細明體" charset="-120"/>
            </a:endParaRPr>
          </a:p>
          <a:p>
            <a:pPr marL="457200" indent="-457200" eaLnBrk="1" hangingPunct="1">
              <a:buNone/>
            </a:pPr>
            <a:r>
              <a:rPr lang="en-US" altLang="zh-TW" sz="2000" dirty="0" smtClean="0">
                <a:ea typeface="新細明體" charset="-120"/>
              </a:rPr>
              <a:t>[4] Wikipedia - Instructions per second</a:t>
            </a:r>
          </a:p>
          <a:p>
            <a:pPr marL="838200" lvl="1" indent="-381000" eaLnBrk="1" hangingPunct="1"/>
            <a:r>
              <a:rPr lang="en-US" altLang="zh-TW" sz="1800" dirty="0" smtClean="0">
                <a:ea typeface="新細明體" charset="-120"/>
                <a:hlinkClick r:id="rId6"/>
              </a:rPr>
              <a:t>http://en.wikipedia.org/wiki/Million_instructions_per_second</a:t>
            </a:r>
            <a:endParaRPr lang="en-US" altLang="zh-TW" sz="1800" dirty="0" smtClean="0">
              <a:ea typeface="新細明體" charset="-120"/>
            </a:endParaRPr>
          </a:p>
          <a:p>
            <a:pPr eaLnBrk="1" hangingPunct="1">
              <a:buNone/>
            </a:pPr>
            <a:r>
              <a:rPr lang="en-US" altLang="zh-TW" sz="2000" dirty="0" smtClean="0">
                <a:ea typeface="新細明體" charset="-120"/>
              </a:rPr>
              <a:t>[5] PCGuide.com – System Boot Sequence</a:t>
            </a:r>
          </a:p>
          <a:p>
            <a:pPr lvl="1" eaLnBrk="1" hangingPunct="1"/>
            <a:r>
              <a:rPr lang="en-US" altLang="zh-TW" sz="1800" dirty="0" smtClean="0">
                <a:ea typeface="新細明體" charset="-120"/>
                <a:hlinkClick r:id="rId7"/>
              </a:rPr>
              <a:t>http://www.pcguide.com/ref/mbsys/bios/bootSequence-c.html</a:t>
            </a:r>
            <a:endParaRPr lang="en-US" altLang="zh-TW" sz="1800" dirty="0" smtClean="0">
              <a:ea typeface="新細明體" charset="-120"/>
            </a:endParaRPr>
          </a:p>
          <a:p>
            <a:pPr eaLnBrk="1" hangingPunct="1">
              <a:buNone/>
            </a:pPr>
            <a:r>
              <a:rPr lang="en-US" altLang="zh-TW" sz="2000" dirty="0" smtClean="0">
                <a:ea typeface="新細明體" charset="-120"/>
              </a:rPr>
              <a:t>[6] StorageReview.com – Hard Disk Drives</a:t>
            </a:r>
          </a:p>
          <a:p>
            <a:pPr lvl="1" eaLnBrk="1" hangingPunct="1"/>
            <a:r>
              <a:rPr lang="en-US" altLang="zh-TW" sz="1800" dirty="0" smtClean="0">
                <a:ea typeface="新細明體" charset="-120"/>
                <a:hlinkClick r:id="rId8"/>
              </a:rPr>
              <a:t>http://www.storagereview.com/guide2000/ref/hdd/index.html</a:t>
            </a:r>
            <a:endParaRPr lang="en-US" altLang="zh-TW" sz="1800" dirty="0" smtClean="0">
              <a:ea typeface="新細明體" charset="-120"/>
            </a:endParaRPr>
          </a:p>
          <a:p>
            <a:pPr marL="838200" lvl="1" indent="-381000" eaLnBrk="1" hangingPunct="1"/>
            <a:endParaRPr lang="en-US" altLang="zh-TW" sz="1800" dirty="0" smtClean="0">
              <a:ea typeface="新細明體" charset="-120"/>
            </a:endParaRPr>
          </a:p>
          <a:p>
            <a:pPr marL="457200" indent="-457200" eaLnBrk="1" hangingPunct="1">
              <a:buFont typeface="Wingdings" pitchFamily="2" charset="2"/>
              <a:buNone/>
            </a:pPr>
            <a:endParaRPr lang="en-US" altLang="zh-TW" sz="2000" dirty="0" smtClean="0">
              <a:ea typeface="新細明體" charset="-120"/>
            </a:endParaRPr>
          </a:p>
        </p:txBody>
      </p:sp>
      <p:sp>
        <p:nvSpPr>
          <p:cNvPr id="6"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C769F8E-6A19-431F-9CD5-4288F97CEE60}" type="slidenum">
              <a:rPr lang="zh-TW" altLang="en-US"/>
              <a:pPr>
                <a:defRPr/>
              </a:pPr>
              <a:t>54</a:t>
            </a:fld>
            <a:r>
              <a:rPr lang="en-US" altLang="zh-TW"/>
              <a:t> </a:t>
            </a:r>
          </a:p>
        </p:txBody>
      </p:sp>
      <p:sp>
        <p:nvSpPr>
          <p:cNvPr id="57348" name="Rectangle 2"/>
          <p:cNvSpPr>
            <a:spLocks noGrp="1" noChangeArrowheads="1"/>
          </p:cNvSpPr>
          <p:nvPr>
            <p:ph type="title"/>
          </p:nvPr>
        </p:nvSpPr>
        <p:spPr/>
        <p:txBody>
          <a:bodyPr/>
          <a:lstStyle/>
          <a:p>
            <a:pPr eaLnBrk="1" hangingPunct="1"/>
            <a:r>
              <a:rPr lang="en-US" altLang="zh-TW" smtClean="0">
                <a:ea typeface="新細明體" charset="-120"/>
              </a:rPr>
              <a:t>Reference (cont'd)</a:t>
            </a:r>
            <a:endParaRPr lang="zh-TW" altLang="en-US" smtClean="0">
              <a:ea typeface="新細明體" charset="-120"/>
            </a:endParaRPr>
          </a:p>
        </p:txBody>
      </p:sp>
      <p:sp>
        <p:nvSpPr>
          <p:cNvPr id="57349" name="Rectangle 3"/>
          <p:cNvSpPr>
            <a:spLocks noGrp="1" noChangeArrowheads="1"/>
          </p:cNvSpPr>
          <p:nvPr>
            <p:ph type="body" idx="1"/>
          </p:nvPr>
        </p:nvSpPr>
        <p:spPr/>
        <p:txBody>
          <a:bodyPr/>
          <a:lstStyle/>
          <a:p>
            <a:pPr eaLnBrk="1" hangingPunct="1">
              <a:buFont typeface="Wingdings" pitchFamily="2" charset="2"/>
              <a:buNone/>
            </a:pPr>
            <a:r>
              <a:rPr lang="en-US" altLang="zh-TW" sz="2000" dirty="0" smtClean="0">
                <a:ea typeface="新細明體" charset="-120"/>
              </a:rPr>
              <a:t>[7] </a:t>
            </a:r>
            <a:r>
              <a:rPr lang="en-US" altLang="zh-TW" sz="2000" dirty="0" err="1" smtClean="0">
                <a:ea typeface="新細明體" charset="-120"/>
              </a:rPr>
              <a:t>HowStuffWorks</a:t>
            </a:r>
            <a:r>
              <a:rPr lang="en-US" altLang="zh-TW" sz="2000" dirty="0" smtClean="0">
                <a:ea typeface="新細明體" charset="-120"/>
              </a:rPr>
              <a:t> – Hard Disk</a:t>
            </a:r>
          </a:p>
          <a:p>
            <a:pPr lvl="1" eaLnBrk="1" hangingPunct="1"/>
            <a:r>
              <a:rPr lang="en-US" altLang="zh-TW" sz="1800" dirty="0" smtClean="0">
                <a:ea typeface="新細明體" charset="-120"/>
                <a:hlinkClick r:id="rId3"/>
              </a:rPr>
              <a:t>http://computer.howstuffworks.com/hard-disk.htm</a:t>
            </a:r>
            <a:endParaRPr lang="en-US" altLang="zh-TW" sz="1800" dirty="0" smtClean="0">
              <a:ea typeface="新細明體" charset="-120"/>
            </a:endParaRPr>
          </a:p>
          <a:p>
            <a:pPr eaLnBrk="1" hangingPunct="1">
              <a:buFont typeface="Wingdings" pitchFamily="2" charset="2"/>
              <a:buNone/>
            </a:pPr>
            <a:r>
              <a:rPr lang="en-US" altLang="zh-TW" sz="2000" dirty="0" smtClean="0">
                <a:ea typeface="新細明體" charset="-120"/>
              </a:rPr>
              <a:t>[8] </a:t>
            </a:r>
            <a:r>
              <a:rPr lang="en-US" altLang="zh-TW" sz="2000" dirty="0" err="1" smtClean="0">
                <a:ea typeface="新細明體" charset="-120"/>
              </a:rPr>
              <a:t>HowStuffWorks</a:t>
            </a:r>
            <a:r>
              <a:rPr lang="en-US" altLang="zh-TW" sz="2000" dirty="0" smtClean="0">
                <a:ea typeface="新細明體" charset="-120"/>
              </a:rPr>
              <a:t> - CD</a:t>
            </a:r>
          </a:p>
          <a:p>
            <a:pPr lvl="1" eaLnBrk="1" hangingPunct="1"/>
            <a:r>
              <a:rPr lang="en-US" altLang="zh-TW" sz="1800" dirty="0" smtClean="0">
                <a:ea typeface="新細明體" charset="-120"/>
                <a:hlinkClick r:id="rId4"/>
              </a:rPr>
              <a:t>http://computer.howstuffworks.com/cd.htm</a:t>
            </a:r>
            <a:endParaRPr lang="en-US" altLang="zh-TW" sz="1800" dirty="0" smtClean="0">
              <a:ea typeface="新細明體" charset="-120"/>
            </a:endParaRPr>
          </a:p>
          <a:p>
            <a:pPr eaLnBrk="1" hangingPunct="1">
              <a:buFont typeface="Wingdings" pitchFamily="2" charset="2"/>
              <a:buNone/>
            </a:pPr>
            <a:r>
              <a:rPr lang="en-US" altLang="zh-TW" sz="2000" dirty="0" smtClean="0">
                <a:ea typeface="新細明體" charset="-120"/>
              </a:rPr>
              <a:t>[9] </a:t>
            </a:r>
            <a:r>
              <a:rPr lang="en-US" altLang="zh-TW" sz="2000" dirty="0" err="1" smtClean="0">
                <a:ea typeface="新細明體" charset="-120"/>
              </a:rPr>
              <a:t>Videohelp</a:t>
            </a:r>
            <a:r>
              <a:rPr lang="en-US" altLang="zh-TW" sz="2000" dirty="0" smtClean="0">
                <a:ea typeface="新細明體" charset="-120"/>
              </a:rPr>
              <a:t> - DVD</a:t>
            </a:r>
          </a:p>
          <a:p>
            <a:pPr lvl="1" eaLnBrk="1" hangingPunct="1"/>
            <a:r>
              <a:rPr lang="en-US" altLang="zh-TW" sz="1800" dirty="0" smtClean="0">
                <a:ea typeface="新細明體" charset="-120"/>
                <a:hlinkClick r:id="rId5"/>
              </a:rPr>
              <a:t>http://www.videohelp.com/dvd</a:t>
            </a:r>
            <a:endParaRPr lang="en-US" altLang="zh-TW" sz="1800" dirty="0" smtClean="0">
              <a:ea typeface="新細明體" charset="-120"/>
            </a:endParaRPr>
          </a:p>
          <a:p>
            <a:pPr eaLnBrk="1" hangingPunct="1">
              <a:buFont typeface="Wingdings" pitchFamily="2" charset="2"/>
              <a:buNone/>
            </a:pPr>
            <a:r>
              <a:rPr lang="en-US" altLang="zh-TW" sz="2000" dirty="0" smtClean="0">
                <a:ea typeface="新細明體" charset="-120"/>
              </a:rPr>
              <a:t>[10] Steve’s </a:t>
            </a:r>
            <a:r>
              <a:rPr lang="en-US" altLang="zh-TW" sz="2000" dirty="0" err="1" smtClean="0">
                <a:ea typeface="新細明體" charset="-120"/>
              </a:rPr>
              <a:t>DigiCams</a:t>
            </a:r>
            <a:r>
              <a:rPr lang="en-US" altLang="zh-TW" sz="2000" dirty="0" smtClean="0">
                <a:ea typeface="新細明體" charset="-120"/>
              </a:rPr>
              <a:t> – Flash Memory Cards</a:t>
            </a:r>
          </a:p>
          <a:p>
            <a:pPr lvl="1" eaLnBrk="1" hangingPunct="1"/>
            <a:r>
              <a:rPr lang="en-US" altLang="zh-TW" sz="1800" dirty="0" smtClean="0">
                <a:ea typeface="新細明體" charset="-120"/>
                <a:hlinkClick r:id="rId6"/>
              </a:rPr>
              <a:t>http://www.steves-digicams.com/flash_memory.html</a:t>
            </a:r>
            <a:endParaRPr lang="zh-TW" altLang="en-US" sz="1600" dirty="0" smtClean="0">
              <a:ea typeface="新細明體" charset="-120"/>
            </a:endParaRPr>
          </a:p>
        </p:txBody>
      </p:sp>
      <p:sp>
        <p:nvSpPr>
          <p:cNvPr id="6"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004048" y="1772816"/>
            <a:ext cx="3981450" cy="3981450"/>
          </a:xfrm>
          <a:prstGeom prst="rect">
            <a:avLst/>
          </a:prstGeom>
          <a:noFill/>
          <a:ln w="9525">
            <a:noFill/>
            <a:miter lim="800000"/>
            <a:headEnd/>
            <a:tailEnd/>
          </a:ln>
        </p:spPr>
      </p:pic>
      <p:sp>
        <p:nvSpPr>
          <p:cNvPr id="6148" name="Rectangle 3"/>
          <p:cNvSpPr>
            <a:spLocks noGrp="1" noChangeArrowheads="1"/>
          </p:cNvSpPr>
          <p:nvPr>
            <p:ph type="body" idx="1"/>
          </p:nvPr>
        </p:nvSpPr>
        <p:spPr>
          <a:xfrm>
            <a:off x="685800" y="1700213"/>
            <a:ext cx="7772400" cy="4752975"/>
          </a:xfrm>
        </p:spPr>
        <p:txBody>
          <a:bodyPr/>
          <a:lstStyle/>
          <a:p>
            <a:pPr eaLnBrk="1" hangingPunct="1">
              <a:spcBef>
                <a:spcPct val="10000"/>
              </a:spcBef>
            </a:pPr>
            <a:r>
              <a:rPr lang="en-US" altLang="zh-CN" sz="1800" i="1" dirty="0" smtClean="0">
                <a:solidFill>
                  <a:srgbClr val="660099"/>
                </a:solidFill>
                <a:ea typeface="SimSun" pitchFamily="2" charset="-122"/>
              </a:rPr>
              <a:t>Lec04a-Q1</a:t>
            </a:r>
            <a:r>
              <a:rPr lang="en-US" altLang="zh-CN" sz="1800" dirty="0" smtClean="0">
                <a:solidFill>
                  <a:srgbClr val="660099"/>
                </a:solidFill>
                <a:ea typeface="SimSun" pitchFamily="2" charset="-122"/>
              </a:rPr>
              <a:t>: </a:t>
            </a:r>
            <a:r>
              <a:rPr lang="en-US" altLang="zh-CN" sz="2000" dirty="0" smtClean="0">
                <a:ea typeface="新細明體" charset="-120"/>
              </a:rPr>
              <a:t>T</a:t>
            </a:r>
            <a:r>
              <a:rPr lang="en-US" altLang="zh-TW" sz="2000" dirty="0" smtClean="0">
                <a:ea typeface="新細明體" charset="-120"/>
              </a:rPr>
              <a:t>hose slots in the </a:t>
            </a:r>
          </a:p>
          <a:p>
            <a:pPr eaLnBrk="1" hangingPunct="1">
              <a:spcBef>
                <a:spcPct val="10000"/>
              </a:spcBef>
              <a:buNone/>
            </a:pPr>
            <a:r>
              <a:rPr lang="en-US" altLang="zh-TW" sz="2000" dirty="0" smtClean="0">
                <a:ea typeface="新細明體" charset="-120"/>
              </a:rPr>
              <a:t>    motherboard are used to </a:t>
            </a:r>
          </a:p>
          <a:p>
            <a:pPr eaLnBrk="1" hangingPunct="1">
              <a:spcBef>
                <a:spcPct val="10000"/>
              </a:spcBef>
              <a:buNone/>
            </a:pPr>
            <a:r>
              <a:rPr lang="en-US" altLang="zh-TW" sz="2000" dirty="0" smtClean="0">
                <a:ea typeface="新細明體" charset="-120"/>
              </a:rPr>
              <a:t>    connect WHICH hardware </a:t>
            </a:r>
          </a:p>
          <a:p>
            <a:pPr eaLnBrk="1" hangingPunct="1">
              <a:spcBef>
                <a:spcPct val="10000"/>
              </a:spcBef>
              <a:buNone/>
            </a:pPr>
            <a:r>
              <a:rPr lang="en-US" altLang="zh-TW" sz="2000" dirty="0" smtClean="0">
                <a:ea typeface="新細明體" charset="-120"/>
              </a:rPr>
              <a:t>    components?</a:t>
            </a:r>
          </a:p>
          <a:p>
            <a:pPr eaLnBrk="1" hangingPunct="1">
              <a:spcBef>
                <a:spcPct val="10000"/>
              </a:spcBef>
              <a:buFont typeface="Wingdings" pitchFamily="2" charset="2"/>
              <a:buNone/>
            </a:pPr>
            <a:endParaRPr lang="en-US" altLang="zh-CN" sz="1600" dirty="0" smtClean="0">
              <a:ea typeface="SimSun" pitchFamily="2" charset="-122"/>
            </a:endParaRPr>
          </a:p>
          <a:p>
            <a:pPr eaLnBrk="1" hangingPunct="1">
              <a:spcBef>
                <a:spcPct val="10000"/>
              </a:spcBef>
            </a:pPr>
            <a:r>
              <a:rPr lang="en-US" altLang="zh-TW" sz="1800" i="1" dirty="0" smtClean="0">
                <a:solidFill>
                  <a:srgbClr val="660099"/>
                </a:solidFill>
                <a:ea typeface="新細明體" charset="-120"/>
              </a:rPr>
              <a:t>Lec04a-Q2</a:t>
            </a:r>
            <a:r>
              <a:rPr lang="en-US" altLang="zh-TW" sz="1800" dirty="0" smtClean="0">
                <a:solidFill>
                  <a:srgbClr val="660099"/>
                </a:solidFill>
                <a:ea typeface="新細明體" charset="-120"/>
              </a:rPr>
              <a:t>: </a:t>
            </a:r>
            <a:r>
              <a:rPr lang="en-US" altLang="zh-TW" sz="2000" dirty="0" smtClean="0">
                <a:ea typeface="新細明體" charset="-120"/>
              </a:rPr>
              <a:t>computers already</a:t>
            </a:r>
          </a:p>
          <a:p>
            <a:pPr eaLnBrk="1" hangingPunct="1">
              <a:spcBef>
                <a:spcPct val="10000"/>
              </a:spcBef>
              <a:buFont typeface="Wingdings" pitchFamily="2" charset="2"/>
              <a:buNone/>
            </a:pPr>
            <a:r>
              <a:rPr lang="en-US" altLang="zh-TW" sz="2000" dirty="0" smtClean="0">
                <a:ea typeface="新細明體" charset="-120"/>
              </a:rPr>
              <a:t>    have RAM and ROM, why </a:t>
            </a:r>
          </a:p>
          <a:p>
            <a:pPr eaLnBrk="1" hangingPunct="1">
              <a:spcBef>
                <a:spcPct val="10000"/>
              </a:spcBef>
              <a:buFont typeface="Wingdings" pitchFamily="2" charset="2"/>
              <a:buNone/>
            </a:pPr>
            <a:r>
              <a:rPr lang="en-US" altLang="zh-TW" sz="2000" dirty="0" smtClean="0">
                <a:ea typeface="新細明體" charset="-120"/>
              </a:rPr>
              <a:t>    they need to have CMOS too?</a:t>
            </a:r>
            <a:r>
              <a:rPr lang="en-US" altLang="zh-TW" sz="1800" dirty="0" smtClean="0">
                <a:ea typeface="新細明體" charset="-120"/>
              </a:rPr>
              <a:t> </a:t>
            </a:r>
          </a:p>
          <a:p>
            <a:pPr eaLnBrk="1" hangingPunct="1">
              <a:spcBef>
                <a:spcPct val="10000"/>
              </a:spcBef>
            </a:pPr>
            <a:endParaRPr lang="en-US" altLang="zh-TW" sz="1600" dirty="0" smtClean="0">
              <a:ea typeface="新細明體" charset="-120"/>
            </a:endParaRPr>
          </a:p>
          <a:p>
            <a:pPr eaLnBrk="1" hangingPunct="1">
              <a:spcBef>
                <a:spcPct val="10000"/>
              </a:spcBef>
            </a:pPr>
            <a:r>
              <a:rPr lang="en-US" altLang="zh-TW" sz="1800" i="1" dirty="0" smtClean="0">
                <a:solidFill>
                  <a:srgbClr val="660099"/>
                </a:solidFill>
                <a:ea typeface="新細明體" charset="-120"/>
              </a:rPr>
              <a:t>Lec04a-Q3</a:t>
            </a:r>
            <a:r>
              <a:rPr lang="en-US" altLang="zh-TW" sz="1800" dirty="0" smtClean="0">
                <a:solidFill>
                  <a:srgbClr val="660099"/>
                </a:solidFill>
                <a:ea typeface="新細明體" charset="-120"/>
              </a:rPr>
              <a:t>: </a:t>
            </a:r>
            <a:r>
              <a:rPr lang="en-US" altLang="zh-TW" sz="2000" dirty="0" smtClean="0">
                <a:ea typeface="新細明體" charset="-120"/>
              </a:rPr>
              <a:t>identify 5 hardware </a:t>
            </a:r>
          </a:p>
          <a:p>
            <a:pPr eaLnBrk="1" hangingPunct="1">
              <a:spcBef>
                <a:spcPct val="10000"/>
              </a:spcBef>
              <a:buFont typeface="Wingdings" pitchFamily="2" charset="2"/>
              <a:buNone/>
            </a:pPr>
            <a:r>
              <a:rPr lang="en-US" altLang="zh-TW" sz="2000" dirty="0" smtClean="0">
                <a:ea typeface="新細明體" charset="-120"/>
              </a:rPr>
              <a:t>    features that may affect a </a:t>
            </a:r>
          </a:p>
          <a:p>
            <a:pPr eaLnBrk="1" hangingPunct="1">
              <a:spcBef>
                <a:spcPct val="10000"/>
              </a:spcBef>
              <a:buFont typeface="Wingdings" pitchFamily="2" charset="2"/>
              <a:buNone/>
            </a:pPr>
            <a:r>
              <a:rPr lang="en-US" altLang="zh-TW" sz="2000" dirty="0" smtClean="0">
                <a:ea typeface="新細明體" charset="-120"/>
              </a:rPr>
              <a:t>    computer's running speed </a:t>
            </a:r>
          </a:p>
        </p:txBody>
      </p:sp>
      <p:sp>
        <p:nvSpPr>
          <p:cNvPr id="17" name="Slide Number Placeholder 4"/>
          <p:cNvSpPr>
            <a:spLocks noGrp="1"/>
          </p:cNvSpPr>
          <p:nvPr>
            <p:ph type="sldNum" sz="quarter" idx="11"/>
          </p:nvPr>
        </p:nvSpPr>
        <p:spPr/>
        <p:txBody>
          <a:bodyPr/>
          <a:lstStyle/>
          <a:p>
            <a:pPr>
              <a:defRPr/>
            </a:pPr>
            <a:fld id="{ACF4FDBF-0C8E-4D64-BB0D-083AF43BBC73}" type="slidenum">
              <a:rPr lang="zh-TW" altLang="en-US"/>
              <a:pPr>
                <a:defRPr/>
              </a:pPr>
              <a:t>55</a:t>
            </a:fld>
            <a:r>
              <a:rPr lang="en-US" altLang="zh-TW"/>
              <a:t> </a:t>
            </a:r>
          </a:p>
        </p:txBody>
      </p:sp>
      <p:sp>
        <p:nvSpPr>
          <p:cNvPr id="6149" name="Rectangle 5"/>
          <p:cNvSpPr>
            <a:spLocks noGrp="1" noChangeArrowheads="1"/>
          </p:cNvSpPr>
          <p:nvPr>
            <p:ph type="title"/>
          </p:nvPr>
        </p:nvSpPr>
        <p:spPr>
          <a:solidFill>
            <a:srgbClr val="FFFF66"/>
          </a:solidFill>
          <a:ln>
            <a:solidFill>
              <a:srgbClr val="FFFF99"/>
            </a:solidFill>
          </a:ln>
        </p:spPr>
        <p:txBody>
          <a:bodyPr/>
          <a:lstStyle/>
          <a:p>
            <a:pPr algn="l" eaLnBrk="1" hangingPunct="1"/>
            <a:r>
              <a:rPr lang="en-US" altLang="zh-TW" smtClean="0">
                <a:solidFill>
                  <a:srgbClr val="660099"/>
                </a:solidFill>
                <a:ea typeface="新細明體" charset="-120"/>
              </a:rPr>
              <a:t>For you to explore after class</a:t>
            </a:r>
          </a:p>
        </p:txBody>
      </p:sp>
      <p:pic>
        <p:nvPicPr>
          <p:cNvPr id="6150" name="Picture 6" descr="lightbolt"/>
          <p:cNvPicPr>
            <a:picLocks noChangeAspect="1" noChangeArrowheads="1" noCrop="1"/>
          </p:cNvPicPr>
          <p:nvPr/>
        </p:nvPicPr>
        <p:blipFill>
          <a:blip r:embed="rId4" cstate="print"/>
          <a:srcRect/>
          <a:stretch>
            <a:fillRect/>
          </a:stretch>
        </p:blipFill>
        <p:spPr bwMode="auto">
          <a:xfrm>
            <a:off x="7524750" y="476250"/>
            <a:ext cx="671513" cy="766763"/>
          </a:xfrm>
          <a:prstGeom prst="rect">
            <a:avLst/>
          </a:prstGeom>
          <a:noFill/>
          <a:ln w="9525">
            <a:noFill/>
            <a:miter lim="800000"/>
            <a:headEnd/>
            <a:tailEnd/>
          </a:ln>
        </p:spPr>
      </p:pic>
      <p:sp>
        <p:nvSpPr>
          <p:cNvPr id="297997" name="Oval 13"/>
          <p:cNvSpPr>
            <a:spLocks noChangeArrowheads="1"/>
          </p:cNvSpPr>
          <p:nvPr/>
        </p:nvSpPr>
        <p:spPr bwMode="auto">
          <a:xfrm>
            <a:off x="5148064" y="2276872"/>
            <a:ext cx="215900" cy="215900"/>
          </a:xfrm>
          <a:prstGeom prst="ellipse">
            <a:avLst/>
          </a:prstGeom>
          <a:solidFill>
            <a:srgbClr val="FF0066"/>
          </a:solidFill>
          <a:ln w="9525">
            <a:noFill/>
            <a:round/>
            <a:headEnd/>
            <a:tailEnd/>
          </a:ln>
        </p:spPr>
        <p:txBody>
          <a:bodyPr wrap="none" anchor="ctr"/>
          <a:lstStyle/>
          <a:p>
            <a:pPr algn="ctr"/>
            <a:r>
              <a:rPr lang="en-US" altLang="zh-TW" sz="1200" b="1" dirty="0">
                <a:latin typeface="Comic Sans MS" pitchFamily="66" charset="0"/>
                <a:ea typeface="新細明體" charset="-120"/>
              </a:rPr>
              <a:t>6</a:t>
            </a:r>
          </a:p>
        </p:txBody>
      </p:sp>
      <p:sp>
        <p:nvSpPr>
          <p:cNvPr id="297998" name="Oval 14"/>
          <p:cNvSpPr>
            <a:spLocks noChangeArrowheads="1"/>
          </p:cNvSpPr>
          <p:nvPr/>
        </p:nvSpPr>
        <p:spPr bwMode="auto">
          <a:xfrm>
            <a:off x="8388424" y="4941168"/>
            <a:ext cx="215900" cy="215900"/>
          </a:xfrm>
          <a:prstGeom prst="ellipse">
            <a:avLst/>
          </a:prstGeom>
          <a:solidFill>
            <a:srgbClr val="FF0066"/>
          </a:solidFill>
          <a:ln w="9525">
            <a:noFill/>
            <a:round/>
            <a:headEnd/>
            <a:tailEnd/>
          </a:ln>
        </p:spPr>
        <p:txBody>
          <a:bodyPr wrap="none" anchor="ctr"/>
          <a:lstStyle/>
          <a:p>
            <a:pPr algn="ctr"/>
            <a:r>
              <a:rPr lang="en-US" altLang="zh-TW" sz="1200" b="1" dirty="0" smtClean="0">
                <a:latin typeface="Comic Sans MS" pitchFamily="66" charset="0"/>
                <a:ea typeface="新細明體" charset="-120"/>
              </a:rPr>
              <a:t>3</a:t>
            </a:r>
            <a:endParaRPr lang="en-US" altLang="zh-TW" sz="1200" b="1" dirty="0">
              <a:latin typeface="Comic Sans MS" pitchFamily="66" charset="0"/>
              <a:ea typeface="新細明體" charset="-120"/>
            </a:endParaRPr>
          </a:p>
        </p:txBody>
      </p:sp>
      <p:sp>
        <p:nvSpPr>
          <p:cNvPr id="297999" name="Oval 15"/>
          <p:cNvSpPr>
            <a:spLocks noChangeArrowheads="1"/>
          </p:cNvSpPr>
          <p:nvPr/>
        </p:nvSpPr>
        <p:spPr bwMode="auto">
          <a:xfrm>
            <a:off x="8676456" y="4653136"/>
            <a:ext cx="215900" cy="215900"/>
          </a:xfrm>
          <a:prstGeom prst="ellipse">
            <a:avLst/>
          </a:prstGeom>
          <a:solidFill>
            <a:srgbClr val="FF0066"/>
          </a:solidFill>
          <a:ln w="9525">
            <a:noFill/>
            <a:round/>
            <a:headEnd/>
            <a:tailEnd/>
          </a:ln>
        </p:spPr>
        <p:txBody>
          <a:bodyPr wrap="none" anchor="ctr"/>
          <a:lstStyle/>
          <a:p>
            <a:pPr algn="ctr"/>
            <a:r>
              <a:rPr lang="en-US" altLang="zh-TW" sz="1200" b="1" dirty="0" smtClean="0">
                <a:latin typeface="Comic Sans MS" pitchFamily="66" charset="0"/>
                <a:ea typeface="新細明體" charset="-120"/>
              </a:rPr>
              <a:t>4</a:t>
            </a:r>
            <a:endParaRPr lang="en-US" altLang="zh-TW" sz="1200" b="1" dirty="0">
              <a:latin typeface="Comic Sans MS" pitchFamily="66" charset="0"/>
              <a:ea typeface="新細明體" charset="-120"/>
            </a:endParaRPr>
          </a:p>
        </p:txBody>
      </p:sp>
      <p:sp>
        <p:nvSpPr>
          <p:cNvPr id="298000" name="Oval 16"/>
          <p:cNvSpPr>
            <a:spLocks noChangeArrowheads="1"/>
          </p:cNvSpPr>
          <p:nvPr/>
        </p:nvSpPr>
        <p:spPr bwMode="auto">
          <a:xfrm>
            <a:off x="6372200" y="1700808"/>
            <a:ext cx="215900" cy="215900"/>
          </a:xfrm>
          <a:prstGeom prst="ellipse">
            <a:avLst/>
          </a:prstGeom>
          <a:solidFill>
            <a:srgbClr val="FF0066"/>
          </a:solidFill>
          <a:ln w="9525">
            <a:noFill/>
            <a:round/>
            <a:headEnd/>
            <a:tailEnd/>
          </a:ln>
        </p:spPr>
        <p:txBody>
          <a:bodyPr wrap="none" anchor="ctr"/>
          <a:lstStyle/>
          <a:p>
            <a:pPr algn="ctr"/>
            <a:r>
              <a:rPr lang="en-US" altLang="zh-TW" sz="1200" b="1" dirty="0" smtClean="0">
                <a:latin typeface="Comic Sans MS" pitchFamily="66" charset="0"/>
                <a:ea typeface="新細明體" charset="-120"/>
              </a:rPr>
              <a:t>5</a:t>
            </a:r>
            <a:endParaRPr lang="en-US" altLang="zh-TW" sz="1200" b="1" dirty="0">
              <a:latin typeface="Comic Sans MS" pitchFamily="66" charset="0"/>
              <a:ea typeface="新細明體" charset="-120"/>
            </a:endParaRPr>
          </a:p>
        </p:txBody>
      </p:sp>
      <p:sp>
        <p:nvSpPr>
          <p:cNvPr id="298001" name="Oval 17"/>
          <p:cNvSpPr>
            <a:spLocks noChangeArrowheads="1"/>
          </p:cNvSpPr>
          <p:nvPr/>
        </p:nvSpPr>
        <p:spPr bwMode="auto">
          <a:xfrm>
            <a:off x="6516216" y="4869160"/>
            <a:ext cx="215900" cy="215900"/>
          </a:xfrm>
          <a:prstGeom prst="ellipse">
            <a:avLst/>
          </a:prstGeom>
          <a:solidFill>
            <a:srgbClr val="FF0066"/>
          </a:solidFill>
          <a:ln w="9525">
            <a:noFill/>
            <a:round/>
            <a:headEnd/>
            <a:tailEnd/>
          </a:ln>
        </p:spPr>
        <p:txBody>
          <a:bodyPr wrap="none" anchor="ctr"/>
          <a:lstStyle/>
          <a:p>
            <a:pPr algn="ctr"/>
            <a:r>
              <a:rPr lang="en-US" altLang="zh-TW" sz="1200" b="1" dirty="0">
                <a:latin typeface="Comic Sans MS" pitchFamily="66" charset="0"/>
                <a:ea typeface="新細明體" charset="-120"/>
              </a:rPr>
              <a:t>1</a:t>
            </a:r>
          </a:p>
        </p:txBody>
      </p:sp>
      <p:sp>
        <p:nvSpPr>
          <p:cNvPr id="14" name="Oval 16"/>
          <p:cNvSpPr>
            <a:spLocks noChangeArrowheads="1"/>
          </p:cNvSpPr>
          <p:nvPr/>
        </p:nvSpPr>
        <p:spPr bwMode="auto">
          <a:xfrm>
            <a:off x="7668344" y="5229200"/>
            <a:ext cx="215900" cy="215900"/>
          </a:xfrm>
          <a:prstGeom prst="ellipse">
            <a:avLst/>
          </a:prstGeom>
          <a:solidFill>
            <a:srgbClr val="FF0066"/>
          </a:solidFill>
          <a:ln w="9525">
            <a:noFill/>
            <a:round/>
            <a:headEnd/>
            <a:tailEnd/>
          </a:ln>
        </p:spPr>
        <p:txBody>
          <a:bodyPr wrap="none" anchor="ctr"/>
          <a:lstStyle/>
          <a:p>
            <a:pPr algn="ctr"/>
            <a:r>
              <a:rPr lang="en-US" altLang="zh-TW" sz="1200" b="1" dirty="0">
                <a:latin typeface="Comic Sans MS" pitchFamily="66" charset="0"/>
                <a:ea typeface="新細明體" charset="-120"/>
              </a:rPr>
              <a:t>2</a:t>
            </a:r>
          </a:p>
        </p:txBody>
      </p:sp>
      <p:sp>
        <p:nvSpPr>
          <p:cNvPr id="1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8001"/>
                                        </p:tgtEl>
                                        <p:attrNameLst>
                                          <p:attrName>style.visibility</p:attrName>
                                        </p:attrNameLst>
                                      </p:cBhvr>
                                      <p:to>
                                        <p:strVal val="visible"/>
                                      </p:to>
                                    </p:set>
                                    <p:animEffect transition="in" filter="checkerboard(across)">
                                      <p:cBhvr>
                                        <p:cTn id="7" dur="500"/>
                                        <p:tgtEl>
                                          <p:spTgt spid="2980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8000"/>
                                        </p:tgtEl>
                                        <p:attrNameLst>
                                          <p:attrName>style.visibility</p:attrName>
                                        </p:attrNameLst>
                                      </p:cBhvr>
                                      <p:to>
                                        <p:strVal val="visible"/>
                                      </p:to>
                                    </p:set>
                                    <p:animEffect transition="in" filter="checkerboard(across)">
                                      <p:cBhvr>
                                        <p:cTn id="10" dur="500"/>
                                        <p:tgtEl>
                                          <p:spTgt spid="29800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7999"/>
                                        </p:tgtEl>
                                        <p:attrNameLst>
                                          <p:attrName>style.visibility</p:attrName>
                                        </p:attrNameLst>
                                      </p:cBhvr>
                                      <p:to>
                                        <p:strVal val="visible"/>
                                      </p:to>
                                    </p:set>
                                    <p:animEffect transition="in" filter="checkerboard(across)">
                                      <p:cBhvr>
                                        <p:cTn id="13" dur="500"/>
                                        <p:tgtEl>
                                          <p:spTgt spid="29799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7998"/>
                                        </p:tgtEl>
                                        <p:attrNameLst>
                                          <p:attrName>style.visibility</p:attrName>
                                        </p:attrNameLst>
                                      </p:cBhvr>
                                      <p:to>
                                        <p:strVal val="visible"/>
                                      </p:to>
                                    </p:set>
                                    <p:animEffect transition="in" filter="checkerboard(across)">
                                      <p:cBhvr>
                                        <p:cTn id="16" dur="500"/>
                                        <p:tgtEl>
                                          <p:spTgt spid="29799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97997"/>
                                        </p:tgtEl>
                                        <p:attrNameLst>
                                          <p:attrName>style.visibility</p:attrName>
                                        </p:attrNameLst>
                                      </p:cBhvr>
                                      <p:to>
                                        <p:strVal val="visible"/>
                                      </p:to>
                                    </p:set>
                                    <p:animEffect transition="in" filter="checkerboard(across)">
                                      <p:cBhvr>
                                        <p:cTn id="19" dur="500"/>
                                        <p:tgtEl>
                                          <p:spTgt spid="29799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7" grpId="0" animBg="1"/>
      <p:bldP spid="297998" grpId="0" animBg="1"/>
      <p:bldP spid="297999" grpId="0" animBg="1"/>
      <p:bldP spid="298000" grpId="0" animBg="1"/>
      <p:bldP spid="298001"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6CBEB7E3-5315-433C-BEAB-9067EF575A46}" type="slidenum">
              <a:rPr lang="zh-TW" altLang="en-US"/>
              <a:pPr>
                <a:defRPr/>
              </a:pPr>
              <a:t>56</a:t>
            </a:fld>
            <a:r>
              <a:rPr lang="en-US" altLang="zh-TW"/>
              <a:t> </a:t>
            </a:r>
          </a:p>
        </p:txBody>
      </p:sp>
      <p:sp>
        <p:nvSpPr>
          <p:cNvPr id="11268" name="Rectangle 2"/>
          <p:cNvSpPr>
            <a:spLocks noGrp="1" noChangeArrowheads="1"/>
          </p:cNvSpPr>
          <p:nvPr>
            <p:ph type="title"/>
          </p:nvPr>
        </p:nvSpPr>
        <p:spPr/>
        <p:txBody>
          <a:bodyPr/>
          <a:lstStyle/>
          <a:p>
            <a:pPr eaLnBrk="1" hangingPunct="1"/>
            <a:r>
              <a:rPr lang="en-US" altLang="zh-TW" dirty="0" smtClean="0">
                <a:ea typeface="新細明體" charset="-120"/>
              </a:rPr>
              <a:t>Von </a:t>
            </a:r>
            <a:r>
              <a:rPr lang="en-US" altLang="zh-TW" dirty="0" err="1" smtClean="0">
                <a:ea typeface="新細明體" charset="-120"/>
              </a:rPr>
              <a:t>Neumman</a:t>
            </a:r>
            <a:r>
              <a:rPr lang="en-US" altLang="zh-TW" dirty="0" smtClean="0">
                <a:ea typeface="新細明體" charset="-120"/>
              </a:rPr>
              <a:t> Architecture</a:t>
            </a:r>
          </a:p>
        </p:txBody>
      </p:sp>
      <p:sp>
        <p:nvSpPr>
          <p:cNvPr id="153603" name="Rectangle 3"/>
          <p:cNvSpPr>
            <a:spLocks noGrp="1" noChangeArrowheads="1"/>
          </p:cNvSpPr>
          <p:nvPr>
            <p:ph type="body" idx="1"/>
          </p:nvPr>
        </p:nvSpPr>
        <p:spPr>
          <a:xfrm>
            <a:off x="467544" y="1340768"/>
            <a:ext cx="5040560" cy="4873154"/>
          </a:xfrm>
        </p:spPr>
        <p:txBody>
          <a:bodyPr/>
          <a:lstStyle/>
          <a:p>
            <a:pPr marL="0" indent="0" eaLnBrk="1" hangingPunct="1">
              <a:buNone/>
            </a:pPr>
            <a:r>
              <a:rPr lang="en-US" altLang="zh-TW" sz="2600" dirty="0" smtClean="0">
                <a:ea typeface="新細明體" charset="-120"/>
              </a:rPr>
              <a:t>Von </a:t>
            </a:r>
            <a:r>
              <a:rPr lang="en-US" altLang="zh-TW" sz="2600" dirty="0" err="1" smtClean="0">
                <a:ea typeface="新細明體" charset="-120"/>
              </a:rPr>
              <a:t>Neumman</a:t>
            </a:r>
            <a:r>
              <a:rPr lang="en-US" altLang="zh-TW" sz="2600" dirty="0" smtClean="0">
                <a:ea typeface="新細明體" charset="-120"/>
              </a:rPr>
              <a:t> Architecture consists of three major points:</a:t>
            </a:r>
          </a:p>
          <a:p>
            <a:pPr eaLnBrk="1" hangingPunct="1">
              <a:buAutoNum type="arabicPeriod"/>
            </a:pPr>
            <a:r>
              <a:rPr lang="en-US" altLang="zh-TW" sz="2600" dirty="0" smtClean="0">
                <a:ea typeface="新細明體" charset="-120"/>
              </a:rPr>
              <a:t>A computer (CPU) consists of three components: ALU, Control Unit and Memory</a:t>
            </a:r>
          </a:p>
          <a:p>
            <a:pPr eaLnBrk="1" hangingPunct="1">
              <a:buAutoNum type="arabicPeriod"/>
            </a:pPr>
            <a:r>
              <a:rPr lang="en-US" altLang="zh-TW" sz="2600" dirty="0" smtClean="0">
                <a:ea typeface="新細明體" charset="-120"/>
              </a:rPr>
              <a:t>Instructions and data are stored in memory in the same format</a:t>
            </a:r>
          </a:p>
          <a:p>
            <a:pPr eaLnBrk="1" hangingPunct="1">
              <a:buAutoNum type="arabicPeriod"/>
            </a:pPr>
            <a:r>
              <a:rPr lang="en-US" altLang="zh-TW" sz="2600" dirty="0" smtClean="0">
                <a:ea typeface="新細明體" charset="-120"/>
              </a:rPr>
              <a:t>The control unit fetches the instructions and execute them in sequential order</a:t>
            </a:r>
          </a:p>
        </p:txBody>
      </p:sp>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063" y="2132856"/>
            <a:ext cx="3749785" cy="355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30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500"/>
                                        <p:tgtEl>
                                          <p:spTgt spid="153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597601D2-9BF0-4BFE-BA83-41BD3CED3E69}" type="slidenum">
              <a:rPr lang="zh-TW" altLang="en-US"/>
              <a:pPr>
                <a:defRPr/>
              </a:pPr>
              <a:t>6</a:t>
            </a:fld>
            <a:r>
              <a:rPr lang="en-US" altLang="zh-TW"/>
              <a:t> </a:t>
            </a:r>
          </a:p>
        </p:txBody>
      </p:sp>
      <p:sp>
        <p:nvSpPr>
          <p:cNvPr id="9220" name="Rectangle 2"/>
          <p:cNvSpPr>
            <a:spLocks noGrp="1" noChangeArrowheads="1"/>
          </p:cNvSpPr>
          <p:nvPr>
            <p:ph type="title"/>
          </p:nvPr>
        </p:nvSpPr>
        <p:spPr/>
        <p:txBody>
          <a:bodyPr/>
          <a:lstStyle/>
          <a:p>
            <a:pPr eaLnBrk="1" hangingPunct="1"/>
            <a:r>
              <a:rPr lang="en-US" altLang="zh-TW" dirty="0" smtClean="0">
                <a:ea typeface="新細明體" charset="-120"/>
              </a:rPr>
              <a:t>Motherboard</a:t>
            </a:r>
          </a:p>
        </p:txBody>
      </p:sp>
      <p:sp>
        <p:nvSpPr>
          <p:cNvPr id="9221" name="Rectangle 3"/>
          <p:cNvSpPr>
            <a:spLocks noGrp="1" noChangeArrowheads="1"/>
          </p:cNvSpPr>
          <p:nvPr>
            <p:ph type="body" sz="half" idx="1"/>
          </p:nvPr>
        </p:nvSpPr>
        <p:spPr>
          <a:xfrm>
            <a:off x="251520" y="1484784"/>
            <a:ext cx="7961312" cy="4681537"/>
          </a:xfrm>
        </p:spPr>
        <p:txBody>
          <a:bodyPr/>
          <a:lstStyle/>
          <a:p>
            <a:pPr eaLnBrk="1" hangingPunct="1"/>
            <a:r>
              <a:rPr lang="en-US" altLang="zh-TW" sz="2400" b="1" i="1" dirty="0" smtClean="0">
                <a:solidFill>
                  <a:srgbClr val="FF0066"/>
                </a:solidFill>
                <a:ea typeface="新細明體" charset="-120"/>
              </a:rPr>
              <a:t>Motherboard</a:t>
            </a:r>
            <a:r>
              <a:rPr lang="en-US" altLang="zh-TW" sz="2400" i="1" dirty="0" smtClean="0">
                <a:solidFill>
                  <a:srgbClr val="FF0066"/>
                </a:solidFill>
                <a:ea typeface="新細明體" charset="-120"/>
              </a:rPr>
              <a:t> </a:t>
            </a:r>
            <a:r>
              <a:rPr lang="en-US" altLang="zh-TW" sz="2400" i="1" dirty="0" smtClean="0">
                <a:ea typeface="新細明體" charset="-120"/>
              </a:rPr>
              <a:t>– </a:t>
            </a:r>
            <a:r>
              <a:rPr lang="en-US" altLang="zh-TW" sz="2400" dirty="0" smtClean="0">
                <a:ea typeface="新細明體" charset="-120"/>
              </a:rPr>
              <a:t>the primary </a:t>
            </a:r>
            <a:r>
              <a:rPr lang="en-US" altLang="zh-TW" sz="2400" u="sng" dirty="0" smtClean="0">
                <a:ea typeface="新細明體" charset="-120"/>
              </a:rPr>
              <a:t>circuit board</a:t>
            </a:r>
            <a:r>
              <a:rPr lang="en-US" altLang="zh-TW" sz="2400" dirty="0" smtClean="0">
                <a:ea typeface="新細明體" charset="-120"/>
              </a:rPr>
              <a:t> in system unit</a:t>
            </a:r>
          </a:p>
          <a:p>
            <a:pPr lvl="1" eaLnBrk="1" hangingPunct="1"/>
            <a:r>
              <a:rPr lang="en-US" altLang="zh-TW" sz="2000" dirty="0" smtClean="0">
                <a:ea typeface="新細明體" charset="-120"/>
              </a:rPr>
              <a:t>Also known as </a:t>
            </a:r>
            <a:r>
              <a:rPr lang="en-US" altLang="zh-TW" sz="2000" i="1" dirty="0" smtClean="0">
                <a:solidFill>
                  <a:srgbClr val="FF0066"/>
                </a:solidFill>
                <a:ea typeface="新細明體" charset="-120"/>
              </a:rPr>
              <a:t>system board</a:t>
            </a:r>
          </a:p>
          <a:p>
            <a:pPr lvl="1" eaLnBrk="1" hangingPunct="1"/>
            <a:r>
              <a:rPr lang="en-US" altLang="zh-TW" sz="2000" dirty="0" smtClean="0">
                <a:ea typeface="新細明體" charset="-120"/>
              </a:rPr>
              <a:t>Other components and peripherals are resided on or plugged into the motherboard</a:t>
            </a:r>
          </a:p>
          <a:p>
            <a:pPr lvl="2" eaLnBrk="1" hangingPunct="1"/>
            <a:r>
              <a:rPr lang="en-US" altLang="zh-TW" sz="1800" dirty="0" smtClean="0">
                <a:ea typeface="新細明體" charset="-120"/>
              </a:rPr>
              <a:t>Chips, sockets, slots, bus lines</a:t>
            </a:r>
          </a:p>
          <a:p>
            <a:pPr lvl="2" eaLnBrk="1" hangingPunct="1">
              <a:buNone/>
            </a:pPr>
            <a:endParaRPr lang="en-US" altLang="zh-TW" sz="1800" dirty="0" smtClean="0">
              <a:ea typeface="新細明體" charset="-120"/>
            </a:endParaRPr>
          </a:p>
          <a:p>
            <a:pPr lvl="1" eaLnBrk="1" hangingPunct="1"/>
            <a:r>
              <a:rPr lang="en-US" altLang="zh-TW" sz="2000" dirty="0" smtClean="0">
                <a:ea typeface="新細明體" charset="-120"/>
              </a:rPr>
              <a:t>The job of mother-</a:t>
            </a:r>
          </a:p>
          <a:p>
            <a:pPr lvl="1" eaLnBrk="1" hangingPunct="1">
              <a:buFont typeface="Wingdings" pitchFamily="2" charset="2"/>
              <a:buNone/>
            </a:pPr>
            <a:r>
              <a:rPr lang="en-US" altLang="zh-TW" sz="2000" dirty="0" smtClean="0">
                <a:ea typeface="新細明體" charset="-120"/>
              </a:rPr>
              <a:t>board is to transmit power, </a:t>
            </a:r>
          </a:p>
          <a:p>
            <a:pPr lvl="1" eaLnBrk="1" hangingPunct="1">
              <a:buFont typeface="Wingdings" pitchFamily="2" charset="2"/>
              <a:buNone/>
            </a:pPr>
            <a:r>
              <a:rPr lang="en-US" altLang="zh-TW" sz="2000" dirty="0" smtClean="0">
                <a:ea typeface="新細明體" charset="-120"/>
              </a:rPr>
              <a:t>data, and instructions </a:t>
            </a:r>
          </a:p>
          <a:p>
            <a:pPr lvl="1" eaLnBrk="1" hangingPunct="1">
              <a:buFont typeface="Wingdings" pitchFamily="2" charset="2"/>
              <a:buNone/>
            </a:pPr>
            <a:r>
              <a:rPr lang="en-US" altLang="zh-TW" sz="2000" dirty="0" smtClean="0">
                <a:ea typeface="新細明體" charset="-120"/>
              </a:rPr>
              <a:t>among all the components</a:t>
            </a:r>
          </a:p>
          <a:p>
            <a:pPr lvl="1" eaLnBrk="1" hangingPunct="1">
              <a:buFont typeface="Wingdings" pitchFamily="2" charset="2"/>
              <a:buNone/>
            </a:pPr>
            <a:endParaRPr lang="en-US" altLang="zh-TW" sz="2000" dirty="0" smtClean="0">
              <a:ea typeface="新細明體" charset="-120"/>
            </a:endParaRPr>
          </a:p>
          <a:p>
            <a:pPr lvl="1" eaLnBrk="1" hangingPunct="1">
              <a:buFont typeface="Wingdings" pitchFamily="2" charset="2"/>
              <a:buNone/>
            </a:pPr>
            <a:r>
              <a:rPr lang="en-US" altLang="zh-TW" sz="2000" dirty="0" smtClean="0">
                <a:ea typeface="新細明體" charset="-120"/>
              </a:rPr>
              <a:t>See a YouTube Video</a:t>
            </a:r>
          </a:p>
          <a:p>
            <a:pPr lvl="1" eaLnBrk="1" hangingPunct="1">
              <a:buNone/>
            </a:pPr>
            <a:r>
              <a:rPr lang="en-US" sz="2000" dirty="0">
                <a:hlinkClick r:id="rId3"/>
              </a:rPr>
              <a:t>http://www.youtube.com/watch?v=NSNz6VVpWI8</a:t>
            </a:r>
            <a:endParaRPr lang="zh-TW" altLang="en-US" sz="2000" dirty="0" smtClean="0">
              <a:ea typeface="新細明體" charset="-120"/>
            </a:endParaRPr>
          </a:p>
        </p:txBody>
      </p:sp>
      <p:pic>
        <p:nvPicPr>
          <p:cNvPr id="7" name="Picture 6" descr="CFig4-03.gif"/>
          <p:cNvPicPr>
            <a:picLocks noChangeAspect="1"/>
          </p:cNvPicPr>
          <p:nvPr/>
        </p:nvPicPr>
        <p:blipFill>
          <a:blip r:embed="rId4" cstate="print"/>
          <a:srcRect/>
          <a:stretch>
            <a:fillRect/>
          </a:stretch>
        </p:blipFill>
        <p:spPr bwMode="auto">
          <a:xfrm>
            <a:off x="4572000" y="2852936"/>
            <a:ext cx="4427984" cy="2783857"/>
          </a:xfrm>
          <a:prstGeom prst="rect">
            <a:avLst/>
          </a:prstGeom>
          <a:noFill/>
          <a:ln w="9525">
            <a:noFill/>
            <a:miter lim="800000"/>
            <a:headEnd/>
            <a:tailEnd/>
          </a:ln>
        </p:spPr>
      </p:pic>
      <p:sp>
        <p:nvSpPr>
          <p:cNvPr id="9"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41A76AEF-49B0-474E-909A-592E0A23EC5E}" type="slidenum">
              <a:rPr lang="zh-TW" altLang="en-US"/>
              <a:pPr>
                <a:defRPr/>
              </a:pPr>
              <a:t>7</a:t>
            </a:fld>
            <a:r>
              <a:rPr lang="en-US" altLang="zh-TW" dirty="0"/>
              <a:t> </a:t>
            </a:r>
          </a:p>
        </p:txBody>
      </p:sp>
      <p:sp>
        <p:nvSpPr>
          <p:cNvPr id="10244" name="Rectangle 14"/>
          <p:cNvSpPr>
            <a:spLocks noGrp="1" noChangeArrowheads="1"/>
          </p:cNvSpPr>
          <p:nvPr>
            <p:ph type="title"/>
          </p:nvPr>
        </p:nvSpPr>
        <p:spPr/>
        <p:txBody>
          <a:bodyPr/>
          <a:lstStyle/>
          <a:p>
            <a:pPr eaLnBrk="1" hangingPunct="1"/>
            <a:r>
              <a:rPr lang="en-US" altLang="zh-TW" smtClean="0">
                <a:ea typeface="新細明體" charset="-120"/>
              </a:rPr>
              <a:t>CPU (Central Processing Unit)</a:t>
            </a:r>
          </a:p>
        </p:txBody>
      </p:sp>
      <p:sp>
        <p:nvSpPr>
          <p:cNvPr id="10245" name="Rectangle 15"/>
          <p:cNvSpPr>
            <a:spLocks noGrp="1" noChangeArrowheads="1"/>
          </p:cNvSpPr>
          <p:nvPr>
            <p:ph type="body" idx="1"/>
          </p:nvPr>
        </p:nvSpPr>
        <p:spPr/>
        <p:txBody>
          <a:bodyPr/>
          <a:lstStyle/>
          <a:p>
            <a:pPr marL="457200" indent="-457200" eaLnBrk="1" hangingPunct="1"/>
            <a:r>
              <a:rPr lang="en-US" altLang="zh-TW" b="1" i="1" dirty="0" smtClean="0">
                <a:solidFill>
                  <a:srgbClr val="FF0066"/>
                </a:solidFill>
                <a:ea typeface="新細明體" charset="-120"/>
              </a:rPr>
              <a:t>CPU</a:t>
            </a:r>
            <a:r>
              <a:rPr lang="en-US" altLang="zh-TW" dirty="0" smtClean="0">
                <a:ea typeface="新細明體" charset="-120"/>
              </a:rPr>
              <a:t> (Central Processing Unit)</a:t>
            </a:r>
          </a:p>
          <a:p>
            <a:pPr marL="838200" lvl="1" indent="-381000" eaLnBrk="1" hangingPunct="1"/>
            <a:r>
              <a:rPr lang="en-US" altLang="zh-TW" dirty="0" smtClean="0">
                <a:ea typeface="新細明體" charset="-120"/>
              </a:rPr>
              <a:t>Also known as </a:t>
            </a:r>
            <a:r>
              <a:rPr lang="en-US" altLang="zh-TW" b="1" i="1" dirty="0" smtClean="0">
                <a:solidFill>
                  <a:srgbClr val="FF0066"/>
                </a:solidFill>
                <a:ea typeface="新細明體" charset="-120"/>
              </a:rPr>
              <a:t>processor</a:t>
            </a:r>
            <a:r>
              <a:rPr lang="en-US" altLang="zh-TW" dirty="0" smtClean="0">
                <a:ea typeface="新細明體" charset="-120"/>
              </a:rPr>
              <a:t> or </a:t>
            </a:r>
            <a:r>
              <a:rPr lang="en-US" altLang="zh-TW" i="1" dirty="0" smtClean="0">
                <a:ea typeface="新細明體" charset="-120"/>
              </a:rPr>
              <a:t>microprocessor</a:t>
            </a:r>
            <a:r>
              <a:rPr lang="en-US" altLang="zh-TW" dirty="0" smtClean="0">
                <a:ea typeface="新細明體" charset="-120"/>
              </a:rPr>
              <a:t> </a:t>
            </a:r>
          </a:p>
          <a:p>
            <a:pPr marL="838200" lvl="1" indent="-381000" eaLnBrk="1" hangingPunct="1"/>
            <a:r>
              <a:rPr lang="en-US" altLang="zh-TW" dirty="0" smtClean="0">
                <a:ea typeface="新細明體" charset="-120"/>
              </a:rPr>
              <a:t>It is a complex integrated circuit designed to interpret and execute instructions</a:t>
            </a:r>
          </a:p>
          <a:p>
            <a:pPr marL="838200" lvl="1" indent="-381000" eaLnBrk="1" hangingPunct="1"/>
            <a:r>
              <a:rPr lang="en-US" altLang="zh-TW" dirty="0" smtClean="0">
                <a:ea typeface="新細明體" charset="-120"/>
              </a:rPr>
              <a:t>CPU has two components: control unit and </a:t>
            </a:r>
            <a:r>
              <a:rPr lang="en-US" altLang="zh-TW" dirty="0" smtClean="0">
                <a:ea typeface="新細明體" charset="-120"/>
              </a:rPr>
              <a:t>ALU. </a:t>
            </a:r>
            <a:endParaRPr lang="en-US" altLang="zh-TW" dirty="0" smtClean="0">
              <a:ea typeface="新細明體" charset="-120"/>
            </a:endParaRPr>
          </a:p>
          <a:p>
            <a:pPr marL="438150" indent="-381000" eaLnBrk="1" hangingPunct="1"/>
            <a:endParaRPr lang="en-US" altLang="zh-TW" dirty="0">
              <a:ea typeface="新細明體" charset="-120"/>
            </a:endParaRPr>
          </a:p>
          <a:p>
            <a:pPr marL="438150" indent="-381000" eaLnBrk="1" hangingPunct="1"/>
            <a:r>
              <a:rPr lang="en-US" altLang="zh-TW" dirty="0" smtClean="0">
                <a:ea typeface="新細明體" charset="-120"/>
              </a:rPr>
              <a:t>What does CPU do?</a:t>
            </a:r>
          </a:p>
          <a:p>
            <a:pPr marL="838200" lvl="1" indent="-381000" eaLnBrk="1" hangingPunct="1"/>
            <a:r>
              <a:rPr lang="en-US" altLang="zh-TW" dirty="0" smtClean="0">
                <a:ea typeface="新細明體" charset="-120"/>
              </a:rPr>
              <a:t>The CPU </a:t>
            </a:r>
            <a:r>
              <a:rPr lang="en-US" altLang="zh-TW" u="sng" dirty="0" smtClean="0">
                <a:ea typeface="新細明體" charset="-120"/>
              </a:rPr>
              <a:t>executes the instructions</a:t>
            </a:r>
            <a:r>
              <a:rPr lang="en-US" altLang="zh-TW" dirty="0" smtClean="0">
                <a:ea typeface="新細明體" charset="-120"/>
              </a:rPr>
              <a:t> of programs</a:t>
            </a:r>
            <a:r>
              <a:rPr lang="en-US" altLang="zh-TW" u="sng" dirty="0" smtClean="0">
                <a:ea typeface="新細明體" charset="-120"/>
              </a:rPr>
              <a:t> </a:t>
            </a:r>
            <a:endParaRPr lang="en-US" altLang="zh-TW" dirty="0" smtClean="0">
              <a:ea typeface="新細明體" charset="-120"/>
            </a:endParaRPr>
          </a:p>
          <a:p>
            <a:pPr marL="838200" lvl="1" indent="-381000" eaLnBrk="1" hangingPunct="1">
              <a:buFont typeface="Wingdings" pitchFamily="2" charset="2"/>
              <a:buNone/>
            </a:pPr>
            <a:endParaRPr lang="en-US" altLang="zh-TW" u="sng" dirty="0" smtClean="0">
              <a:ea typeface="新細明體" charset="-120"/>
            </a:endParaRPr>
          </a:p>
        </p:txBody>
      </p:sp>
      <p:pic>
        <p:nvPicPr>
          <p:cNvPr id="10246" name="Picture 65" descr="cpu-intel-pentium-d"/>
          <p:cNvPicPr>
            <a:picLocks noChangeAspect="1" noChangeArrowheads="1"/>
          </p:cNvPicPr>
          <p:nvPr/>
        </p:nvPicPr>
        <p:blipFill>
          <a:blip r:embed="rId3" cstate="print"/>
          <a:srcRect/>
          <a:stretch>
            <a:fillRect/>
          </a:stretch>
        </p:blipFill>
        <p:spPr bwMode="auto">
          <a:xfrm>
            <a:off x="5436096" y="4797152"/>
            <a:ext cx="3419475" cy="1781175"/>
          </a:xfrm>
          <a:prstGeom prst="rect">
            <a:avLst/>
          </a:prstGeom>
          <a:noFill/>
          <a:ln w="9525">
            <a:noFill/>
            <a:miter lim="800000"/>
            <a:headEnd/>
            <a:tailEnd/>
          </a:ln>
        </p:spPr>
      </p:pic>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6CBEB7E3-5315-433C-BEAB-9067EF575A46}" type="slidenum">
              <a:rPr lang="zh-TW" altLang="en-US"/>
              <a:pPr>
                <a:defRPr/>
              </a:pPr>
              <a:t>8</a:t>
            </a:fld>
            <a:r>
              <a:rPr lang="en-US" altLang="zh-TW"/>
              <a:t> </a:t>
            </a:r>
          </a:p>
        </p:txBody>
      </p:sp>
      <p:sp>
        <p:nvSpPr>
          <p:cNvPr id="11268" name="Rectangle 2"/>
          <p:cNvSpPr>
            <a:spLocks noGrp="1" noChangeArrowheads="1"/>
          </p:cNvSpPr>
          <p:nvPr>
            <p:ph type="title"/>
          </p:nvPr>
        </p:nvSpPr>
        <p:spPr/>
        <p:txBody>
          <a:bodyPr/>
          <a:lstStyle/>
          <a:p>
            <a:pPr eaLnBrk="1" hangingPunct="1"/>
            <a:r>
              <a:rPr lang="en-US" altLang="zh-TW" smtClean="0">
                <a:ea typeface="新細明體" charset="-120"/>
              </a:rPr>
              <a:t>How CPU Works ?</a:t>
            </a:r>
          </a:p>
        </p:txBody>
      </p:sp>
      <p:sp>
        <p:nvSpPr>
          <p:cNvPr id="153603" name="Rectangle 3"/>
          <p:cNvSpPr>
            <a:spLocks noGrp="1" noChangeArrowheads="1"/>
          </p:cNvSpPr>
          <p:nvPr>
            <p:ph type="body" idx="1"/>
          </p:nvPr>
        </p:nvSpPr>
        <p:spPr>
          <a:xfrm>
            <a:off x="683568" y="1412776"/>
            <a:ext cx="7958138" cy="4873625"/>
          </a:xfrm>
        </p:spPr>
        <p:txBody>
          <a:bodyPr/>
          <a:lstStyle/>
          <a:p>
            <a:pPr eaLnBrk="1" hangingPunct="1"/>
            <a:r>
              <a:rPr lang="en-US" altLang="zh-TW" dirty="0" smtClean="0">
                <a:ea typeface="新細明體" charset="-120"/>
              </a:rPr>
              <a:t>CPU works by repeatedly executing </a:t>
            </a:r>
            <a:r>
              <a:rPr lang="en-US" altLang="zh-TW" b="1" i="1" dirty="0" smtClean="0">
                <a:solidFill>
                  <a:schemeClr val="tx2"/>
                </a:solidFill>
                <a:ea typeface="新細明體" charset="-120"/>
              </a:rPr>
              <a:t>instructions</a:t>
            </a:r>
          </a:p>
          <a:p>
            <a:pPr lvl="1" eaLnBrk="1" hangingPunct="1"/>
            <a:r>
              <a:rPr lang="en-US" altLang="zh-TW" dirty="0" smtClean="0">
                <a:ea typeface="新細明體" charset="-120"/>
              </a:rPr>
              <a:t>Instructions are just codes telling the CPU to perform a specific action</a:t>
            </a:r>
          </a:p>
          <a:p>
            <a:pPr lvl="1" eaLnBrk="1" hangingPunct="1">
              <a:buFont typeface="Wingdings" pitchFamily="2" charset="2"/>
              <a:buNone/>
            </a:pPr>
            <a:r>
              <a:rPr lang="en-US" altLang="zh-TW" dirty="0" smtClean="0">
                <a:ea typeface="新細明體" charset="-120"/>
              </a:rPr>
              <a:t>Q: Inside computers, instructions are represented by </a:t>
            </a:r>
            <a:r>
              <a:rPr lang="en-US" altLang="zh-TW" dirty="0" smtClean="0">
                <a:solidFill>
                  <a:srgbClr val="33CC33"/>
                </a:solidFill>
                <a:ea typeface="新細明體" charset="-120"/>
              </a:rPr>
              <a:t>?</a:t>
            </a:r>
            <a:r>
              <a:rPr lang="en-US" altLang="zh-TW" dirty="0" smtClean="0">
                <a:ea typeface="新細明體" charset="-120"/>
              </a:rPr>
              <a:t> </a:t>
            </a:r>
            <a:endParaRPr lang="en-US" altLang="zh-TW" sz="800" dirty="0" smtClean="0">
              <a:ea typeface="新細明體" charset="-120"/>
            </a:endParaRPr>
          </a:p>
          <a:p>
            <a:pPr eaLnBrk="1" hangingPunct="1"/>
            <a:r>
              <a:rPr lang="en-US" altLang="zh-TW" dirty="0" smtClean="0">
                <a:ea typeface="新細明體" charset="-120"/>
              </a:rPr>
              <a:t>Components inside CPU</a:t>
            </a:r>
          </a:p>
          <a:p>
            <a:pPr lvl="1"/>
            <a:r>
              <a:rPr lang="en-US" altLang="zh-TW" sz="1800" i="1" dirty="0" smtClean="0">
                <a:solidFill>
                  <a:schemeClr val="accent2"/>
                </a:solidFill>
                <a:ea typeface="新細明體" charset="-120"/>
              </a:rPr>
              <a:t>Control Unit</a:t>
            </a:r>
          </a:p>
          <a:p>
            <a:pPr lvl="2"/>
            <a:r>
              <a:rPr lang="en-US" altLang="zh-TW" dirty="0" smtClean="0">
                <a:ea typeface="新細明體" charset="-120"/>
              </a:rPr>
              <a:t>Interpret (decode) instructions and execute them</a:t>
            </a:r>
          </a:p>
          <a:p>
            <a:pPr lvl="1"/>
            <a:r>
              <a:rPr lang="en-US" altLang="zh-TW" sz="1800" i="1" dirty="0" smtClean="0">
                <a:solidFill>
                  <a:schemeClr val="accent2"/>
                </a:solidFill>
                <a:ea typeface="新細明體" charset="-120"/>
              </a:rPr>
              <a:t>Arithmetic/Logic Unit</a:t>
            </a:r>
          </a:p>
          <a:p>
            <a:pPr lvl="2"/>
            <a:r>
              <a:rPr lang="en-US" altLang="zh-TW" dirty="0" smtClean="0">
                <a:ea typeface="新細明體" charset="-120"/>
              </a:rPr>
              <a:t>Performs the mathematical and logical operations</a:t>
            </a:r>
          </a:p>
          <a:p>
            <a:pPr lvl="1"/>
            <a:r>
              <a:rPr lang="en-US" altLang="zh-TW" sz="1800" i="1" dirty="0" smtClean="0">
                <a:solidFill>
                  <a:schemeClr val="accent2"/>
                </a:solidFill>
                <a:ea typeface="新細明體" charset="-120"/>
              </a:rPr>
              <a:t>Registers</a:t>
            </a:r>
          </a:p>
          <a:p>
            <a:pPr lvl="2"/>
            <a:r>
              <a:rPr lang="en-US" altLang="zh-TW" dirty="0" smtClean="0">
                <a:ea typeface="新細明體" charset="-120"/>
              </a:rPr>
              <a:t>High-speed circuits inside CPU to hold instructions or data</a:t>
            </a:r>
          </a:p>
          <a:p>
            <a:pPr lvl="2"/>
            <a:r>
              <a:rPr lang="en-US" altLang="zh-TW" dirty="0" smtClean="0">
                <a:ea typeface="新細明體" charset="-120"/>
              </a:rPr>
              <a:t>There are control registers (PC, instruction </a:t>
            </a:r>
            <a:r>
              <a:rPr lang="en-US" altLang="zh-TW" dirty="0" err="1" smtClean="0">
                <a:ea typeface="新細明體" charset="-120"/>
              </a:rPr>
              <a:t>reg</a:t>
            </a:r>
            <a:r>
              <a:rPr lang="en-US" altLang="zh-TW" dirty="0" smtClean="0">
                <a:ea typeface="新細明體" charset="-120"/>
              </a:rPr>
              <a:t>,) and data registers</a:t>
            </a:r>
          </a:p>
          <a:p>
            <a:pPr lvl="2"/>
            <a:r>
              <a:rPr lang="en-US" altLang="zh-TW" dirty="0" smtClean="0">
                <a:ea typeface="新細明體" charset="-120"/>
              </a:rPr>
              <a:t>All operations, add, shift, </a:t>
            </a:r>
            <a:r>
              <a:rPr lang="en-US" altLang="zh-TW" dirty="0" err="1" smtClean="0">
                <a:ea typeface="新細明體" charset="-120"/>
              </a:rPr>
              <a:t>etc</a:t>
            </a:r>
            <a:r>
              <a:rPr lang="en-US" altLang="zh-TW" dirty="0" smtClean="0">
                <a:ea typeface="新細明體" charset="-120"/>
              </a:rPr>
              <a:t>, are done in registers</a:t>
            </a:r>
          </a:p>
          <a:p>
            <a:pPr lvl="2"/>
            <a:r>
              <a:rPr lang="en-US" altLang="zh-TW" dirty="0">
                <a:ea typeface="新細明體" charset="-120"/>
              </a:rPr>
              <a:t>Data are </a:t>
            </a:r>
            <a:r>
              <a:rPr lang="en-US" altLang="zh-TW" dirty="0" smtClean="0">
                <a:ea typeface="新細明體" charset="-120"/>
              </a:rPr>
              <a:t>moved </a:t>
            </a:r>
            <a:r>
              <a:rPr lang="en-US" altLang="zh-TW" dirty="0">
                <a:ea typeface="新細明體" charset="-120"/>
              </a:rPr>
              <a:t>in or out </a:t>
            </a:r>
            <a:r>
              <a:rPr lang="en-US" altLang="zh-TW" dirty="0" smtClean="0">
                <a:ea typeface="新細明體" charset="-120"/>
              </a:rPr>
              <a:t>between memory and </a:t>
            </a:r>
            <a:r>
              <a:rPr lang="en-US" altLang="zh-TW" dirty="0">
                <a:ea typeface="新細明體" charset="-120"/>
              </a:rPr>
              <a:t>registers</a:t>
            </a:r>
            <a:endParaRPr lang="en-US" altLang="zh-TW" dirty="0" smtClean="0">
              <a:ea typeface="新細明體" charset="-120"/>
            </a:endParaRPr>
          </a:p>
        </p:txBody>
      </p:sp>
      <p:sp>
        <p:nvSpPr>
          <p:cNvPr id="153611" name="Line 11"/>
          <p:cNvSpPr>
            <a:spLocks noChangeShapeType="1"/>
          </p:cNvSpPr>
          <p:nvPr/>
        </p:nvSpPr>
        <p:spPr bwMode="auto">
          <a:xfrm>
            <a:off x="7092280" y="2924944"/>
            <a:ext cx="1368152" cy="0"/>
          </a:xfrm>
          <a:prstGeom prst="line">
            <a:avLst/>
          </a:prstGeom>
          <a:noFill/>
          <a:ln w="28575">
            <a:solidFill>
              <a:srgbClr val="33CC33"/>
            </a:solidFill>
            <a:round/>
            <a:headEnd/>
            <a:tailEnd/>
          </a:ln>
        </p:spPr>
        <p:txBody>
          <a:bodyPr/>
          <a:lstStyle/>
          <a:p>
            <a:endParaRPr lang="en-US"/>
          </a:p>
        </p:txBody>
      </p:sp>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Tree>
    <p:extLst>
      <p:ext uri="{BB962C8B-B14F-4D97-AF65-F5344CB8AC3E}">
        <p14:creationId xmlns:p14="http://schemas.microsoft.com/office/powerpoint/2010/main" val="143257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500"/>
                                        <p:tgtEl>
                                          <p:spTgt spid="15360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3611"/>
                                        </p:tgtEl>
                                        <p:attrNameLst>
                                          <p:attrName>style.visibility</p:attrName>
                                        </p:attrNameLst>
                                      </p:cBhvr>
                                      <p:to>
                                        <p:strVal val="visible"/>
                                      </p:to>
                                    </p:set>
                                    <p:anim calcmode="lin" valueType="num">
                                      <p:cBhvr additive="base">
                                        <p:cTn id="11" dur="500" fill="hold"/>
                                        <p:tgtEl>
                                          <p:spTgt spid="153611"/>
                                        </p:tgtEl>
                                        <p:attrNameLst>
                                          <p:attrName>ppt_x</p:attrName>
                                        </p:attrNameLst>
                                      </p:cBhvr>
                                      <p:tavLst>
                                        <p:tav tm="0">
                                          <p:val>
                                            <p:strVal val="#ppt_x"/>
                                          </p:val>
                                        </p:tav>
                                        <p:tav tm="100000">
                                          <p:val>
                                            <p:strVal val="#ppt_x"/>
                                          </p:val>
                                        </p:tav>
                                      </p:tavLst>
                                    </p:anim>
                                    <p:anim calcmode="lin" valueType="num">
                                      <p:cBhvr additive="base">
                                        <p:cTn id="12" dur="500" fill="hold"/>
                                        <p:tgtEl>
                                          <p:spTgt spid="153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utoUpdateAnimBg="0"/>
      <p:bldP spid="15361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ounded Rectangle 23"/>
          <p:cNvSpPr/>
          <p:nvPr/>
        </p:nvSpPr>
        <p:spPr>
          <a:xfrm>
            <a:off x="847726" y="2626326"/>
            <a:ext cx="723900" cy="223081"/>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Rounded Rectangle 24"/>
          <p:cNvSpPr/>
          <p:nvPr/>
        </p:nvSpPr>
        <p:spPr>
          <a:xfrm>
            <a:off x="1673226" y="2626325"/>
            <a:ext cx="552450" cy="223081"/>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ounded Rectangle 25"/>
          <p:cNvSpPr/>
          <p:nvPr/>
        </p:nvSpPr>
        <p:spPr>
          <a:xfrm>
            <a:off x="2317750" y="2626324"/>
            <a:ext cx="293818" cy="223081"/>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ounded Rectangle 38"/>
          <p:cNvSpPr/>
          <p:nvPr/>
        </p:nvSpPr>
        <p:spPr>
          <a:xfrm>
            <a:off x="761636" y="3173443"/>
            <a:ext cx="819513" cy="223081"/>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Slide Number Placeholder 4"/>
          <p:cNvSpPr>
            <a:spLocks noGrp="1"/>
          </p:cNvSpPr>
          <p:nvPr>
            <p:ph type="sldNum" sz="quarter" idx="11"/>
          </p:nvPr>
        </p:nvSpPr>
        <p:spPr/>
        <p:txBody>
          <a:bodyPr/>
          <a:lstStyle/>
          <a:p>
            <a:pPr>
              <a:defRPr/>
            </a:pPr>
            <a:fld id="{6CBEB7E3-5315-433C-BEAB-9067EF575A46}" type="slidenum">
              <a:rPr lang="zh-TW" altLang="en-US"/>
              <a:pPr>
                <a:defRPr/>
              </a:pPr>
              <a:t>9</a:t>
            </a:fld>
            <a:r>
              <a:rPr lang="en-US" altLang="zh-TW"/>
              <a:t> </a:t>
            </a:r>
          </a:p>
        </p:txBody>
      </p:sp>
      <p:sp>
        <p:nvSpPr>
          <p:cNvPr id="11268" name="Rectangle 2"/>
          <p:cNvSpPr>
            <a:spLocks noGrp="1" noChangeArrowheads="1"/>
          </p:cNvSpPr>
          <p:nvPr>
            <p:ph type="title"/>
          </p:nvPr>
        </p:nvSpPr>
        <p:spPr/>
        <p:txBody>
          <a:bodyPr/>
          <a:lstStyle/>
          <a:p>
            <a:pPr eaLnBrk="1" hangingPunct="1"/>
            <a:r>
              <a:rPr lang="en-US" altLang="zh-TW" dirty="0" smtClean="0">
                <a:ea typeface="新細明體" charset="-120"/>
              </a:rPr>
              <a:t>Programming Language, Assembly,  and Machine Code (binary)</a:t>
            </a:r>
          </a:p>
        </p:txBody>
      </p:sp>
      <p:sp>
        <p:nvSpPr>
          <p:cNvPr id="8" name="Date Placeholder 3"/>
          <p:cNvSpPr>
            <a:spLocks noGrp="1"/>
          </p:cNvSpPr>
          <p:nvPr>
            <p:ph type="dt" sz="quarter" idx="10"/>
          </p:nvPr>
        </p:nvSpPr>
        <p:spPr>
          <a:xfrm>
            <a:off x="829816" y="6248400"/>
            <a:ext cx="2950096" cy="457200"/>
          </a:xfrm>
        </p:spPr>
        <p:txBody>
          <a:bodyPr/>
          <a:lstStyle/>
          <a:p>
            <a:pPr>
              <a:defRPr/>
            </a:pPr>
            <a:r>
              <a:rPr lang="en-US" altLang="zh-TW" dirty="0"/>
              <a:t>    </a:t>
            </a:r>
            <a:r>
              <a:rPr lang="en-US" altLang="zh-TW" dirty="0" smtClean="0"/>
              <a:t> </a:t>
            </a:r>
            <a:r>
              <a:rPr lang="en-US" altLang="zh-TW" dirty="0" smtClean="0">
                <a:solidFill>
                  <a:srgbClr val="FF0066"/>
                </a:solidFill>
              </a:rPr>
              <a:t>Jean Wang / CS1102 – Lec04a</a:t>
            </a:r>
            <a:endParaRPr lang="en-US" altLang="zh-TW" dirty="0">
              <a:solidFill>
                <a:schemeClr val="accent2"/>
              </a:solidFill>
            </a:endParaRPr>
          </a:p>
        </p:txBody>
      </p:sp>
      <p:sp>
        <p:nvSpPr>
          <p:cNvPr id="22" name="Left Bracket 21"/>
          <p:cNvSpPr/>
          <p:nvPr/>
        </p:nvSpPr>
        <p:spPr>
          <a:xfrm>
            <a:off x="2771775" y="2543176"/>
            <a:ext cx="76200" cy="47883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549400" y="2797175"/>
            <a:ext cx="1219200" cy="173932"/>
          </a:xfrm>
          <a:custGeom>
            <a:avLst/>
            <a:gdLst>
              <a:gd name="connsiteX0" fmla="*/ 0 w 1219200"/>
              <a:gd name="connsiteY0" fmla="*/ 47625 h 173932"/>
              <a:gd name="connsiteX1" fmla="*/ 298450 w 1219200"/>
              <a:gd name="connsiteY1" fmla="*/ 149225 h 173932"/>
              <a:gd name="connsiteX2" fmla="*/ 835025 w 1219200"/>
              <a:gd name="connsiteY2" fmla="*/ 161925 h 173932"/>
              <a:gd name="connsiteX3" fmla="*/ 1219200 w 1219200"/>
              <a:gd name="connsiteY3" fmla="*/ 0 h 173932"/>
            </a:gdLst>
            <a:ahLst/>
            <a:cxnLst>
              <a:cxn ang="0">
                <a:pos x="connsiteX0" y="connsiteY0"/>
              </a:cxn>
              <a:cxn ang="0">
                <a:pos x="connsiteX1" y="connsiteY1"/>
              </a:cxn>
              <a:cxn ang="0">
                <a:pos x="connsiteX2" y="connsiteY2"/>
              </a:cxn>
              <a:cxn ang="0">
                <a:pos x="connsiteX3" y="connsiteY3"/>
              </a:cxn>
            </a:cxnLst>
            <a:rect l="l" t="t" r="r" b="b"/>
            <a:pathLst>
              <a:path w="1219200" h="173932">
                <a:moveTo>
                  <a:pt x="0" y="47625"/>
                </a:moveTo>
                <a:cubicBezTo>
                  <a:pt x="79639" y="88900"/>
                  <a:pt x="159279" y="130175"/>
                  <a:pt x="298450" y="149225"/>
                </a:cubicBezTo>
                <a:cubicBezTo>
                  <a:pt x="437621" y="168275"/>
                  <a:pt x="681567" y="186796"/>
                  <a:pt x="835025" y="161925"/>
                </a:cubicBezTo>
                <a:cubicBezTo>
                  <a:pt x="988483" y="137054"/>
                  <a:pt x="1103841" y="68527"/>
                  <a:pt x="1219200" y="0"/>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ket 32"/>
          <p:cNvSpPr/>
          <p:nvPr/>
        </p:nvSpPr>
        <p:spPr>
          <a:xfrm>
            <a:off x="2768600" y="3284984"/>
            <a:ext cx="72033" cy="715516"/>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ket 33"/>
          <p:cNvSpPr/>
          <p:nvPr/>
        </p:nvSpPr>
        <p:spPr>
          <a:xfrm>
            <a:off x="2774950" y="4293097"/>
            <a:ext cx="65683" cy="478382"/>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ket 37"/>
          <p:cNvSpPr/>
          <p:nvPr/>
        </p:nvSpPr>
        <p:spPr>
          <a:xfrm>
            <a:off x="2774950" y="5030715"/>
            <a:ext cx="59333" cy="960808"/>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155700" y="3397250"/>
            <a:ext cx="1616100" cy="2120900"/>
          </a:xfrm>
          <a:custGeom>
            <a:avLst/>
            <a:gdLst>
              <a:gd name="connsiteX0" fmla="*/ 0 w 787400"/>
              <a:gd name="connsiteY0" fmla="*/ 0 h 2120900"/>
              <a:gd name="connsiteX1" fmla="*/ 69850 w 787400"/>
              <a:gd name="connsiteY1" fmla="*/ 1104900 h 2120900"/>
              <a:gd name="connsiteX2" fmla="*/ 336550 w 787400"/>
              <a:gd name="connsiteY2" fmla="*/ 1860550 h 2120900"/>
              <a:gd name="connsiteX3" fmla="*/ 787400 w 787400"/>
              <a:gd name="connsiteY3" fmla="*/ 2120900 h 2120900"/>
            </a:gdLst>
            <a:ahLst/>
            <a:cxnLst>
              <a:cxn ang="0">
                <a:pos x="connsiteX0" y="connsiteY0"/>
              </a:cxn>
              <a:cxn ang="0">
                <a:pos x="connsiteX1" y="connsiteY1"/>
              </a:cxn>
              <a:cxn ang="0">
                <a:pos x="connsiteX2" y="connsiteY2"/>
              </a:cxn>
              <a:cxn ang="0">
                <a:pos x="connsiteX3" y="connsiteY3"/>
              </a:cxn>
            </a:cxnLst>
            <a:rect l="l" t="t" r="r" b="b"/>
            <a:pathLst>
              <a:path w="787400" h="2120900">
                <a:moveTo>
                  <a:pt x="0" y="0"/>
                </a:moveTo>
                <a:cubicBezTo>
                  <a:pt x="6879" y="397404"/>
                  <a:pt x="13758" y="794808"/>
                  <a:pt x="69850" y="1104900"/>
                </a:cubicBezTo>
                <a:cubicBezTo>
                  <a:pt x="125942" y="1414992"/>
                  <a:pt x="216958" y="1691217"/>
                  <a:pt x="336550" y="1860550"/>
                </a:cubicBezTo>
                <a:cubicBezTo>
                  <a:pt x="456142" y="2029883"/>
                  <a:pt x="621771" y="2075391"/>
                  <a:pt x="787400" y="2120900"/>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947850" y="2844107"/>
            <a:ext cx="817600" cy="1665013"/>
          </a:xfrm>
          <a:custGeom>
            <a:avLst/>
            <a:gdLst>
              <a:gd name="connsiteX0" fmla="*/ 0 w 787400"/>
              <a:gd name="connsiteY0" fmla="*/ 0 h 2120900"/>
              <a:gd name="connsiteX1" fmla="*/ 69850 w 787400"/>
              <a:gd name="connsiteY1" fmla="*/ 1104900 h 2120900"/>
              <a:gd name="connsiteX2" fmla="*/ 336550 w 787400"/>
              <a:gd name="connsiteY2" fmla="*/ 1860550 h 2120900"/>
              <a:gd name="connsiteX3" fmla="*/ 787400 w 787400"/>
              <a:gd name="connsiteY3" fmla="*/ 2120900 h 2120900"/>
            </a:gdLst>
            <a:ahLst/>
            <a:cxnLst>
              <a:cxn ang="0">
                <a:pos x="connsiteX0" y="connsiteY0"/>
              </a:cxn>
              <a:cxn ang="0">
                <a:pos x="connsiteX1" y="connsiteY1"/>
              </a:cxn>
              <a:cxn ang="0">
                <a:pos x="connsiteX2" y="connsiteY2"/>
              </a:cxn>
              <a:cxn ang="0">
                <a:pos x="connsiteX3" y="connsiteY3"/>
              </a:cxn>
            </a:cxnLst>
            <a:rect l="l" t="t" r="r" b="b"/>
            <a:pathLst>
              <a:path w="787400" h="2120900">
                <a:moveTo>
                  <a:pt x="0" y="0"/>
                </a:moveTo>
                <a:cubicBezTo>
                  <a:pt x="6879" y="397404"/>
                  <a:pt x="13758" y="794808"/>
                  <a:pt x="69850" y="1104900"/>
                </a:cubicBezTo>
                <a:cubicBezTo>
                  <a:pt x="125942" y="1414992"/>
                  <a:pt x="216958" y="1691217"/>
                  <a:pt x="336550" y="1860550"/>
                </a:cubicBezTo>
                <a:cubicBezTo>
                  <a:pt x="456142" y="2029883"/>
                  <a:pt x="621771" y="2075391"/>
                  <a:pt x="787400" y="2120900"/>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464600" y="2852851"/>
            <a:ext cx="300850" cy="798399"/>
          </a:xfrm>
          <a:custGeom>
            <a:avLst/>
            <a:gdLst>
              <a:gd name="connsiteX0" fmla="*/ 0 w 787400"/>
              <a:gd name="connsiteY0" fmla="*/ 0 h 2120900"/>
              <a:gd name="connsiteX1" fmla="*/ 69850 w 787400"/>
              <a:gd name="connsiteY1" fmla="*/ 1104900 h 2120900"/>
              <a:gd name="connsiteX2" fmla="*/ 336550 w 787400"/>
              <a:gd name="connsiteY2" fmla="*/ 1860550 h 2120900"/>
              <a:gd name="connsiteX3" fmla="*/ 787400 w 787400"/>
              <a:gd name="connsiteY3" fmla="*/ 2120900 h 2120900"/>
            </a:gdLst>
            <a:ahLst/>
            <a:cxnLst>
              <a:cxn ang="0">
                <a:pos x="connsiteX0" y="connsiteY0"/>
              </a:cxn>
              <a:cxn ang="0">
                <a:pos x="connsiteX1" y="connsiteY1"/>
              </a:cxn>
              <a:cxn ang="0">
                <a:pos x="connsiteX2" y="connsiteY2"/>
              </a:cxn>
              <a:cxn ang="0">
                <a:pos x="connsiteX3" y="connsiteY3"/>
              </a:cxn>
            </a:cxnLst>
            <a:rect l="l" t="t" r="r" b="b"/>
            <a:pathLst>
              <a:path w="787400" h="2120900">
                <a:moveTo>
                  <a:pt x="0" y="0"/>
                </a:moveTo>
                <a:cubicBezTo>
                  <a:pt x="6879" y="397404"/>
                  <a:pt x="13758" y="794808"/>
                  <a:pt x="69850" y="1104900"/>
                </a:cubicBezTo>
                <a:cubicBezTo>
                  <a:pt x="125942" y="1414992"/>
                  <a:pt x="216958" y="1691217"/>
                  <a:pt x="336550" y="1860550"/>
                </a:cubicBezTo>
                <a:cubicBezTo>
                  <a:pt x="456142" y="2029883"/>
                  <a:pt x="621771" y="2075391"/>
                  <a:pt x="787400" y="2120900"/>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 name="表格 1"/>
          <p:cNvGraphicFramePr>
            <a:graphicFrameLocks noGrp="1"/>
          </p:cNvGraphicFramePr>
          <p:nvPr>
            <p:extLst>
              <p:ext uri="{D42A27DB-BD31-4B8C-83A1-F6EECF244321}">
                <p14:modId xmlns:p14="http://schemas.microsoft.com/office/powerpoint/2010/main" val="3269535736"/>
              </p:ext>
            </p:extLst>
          </p:nvPr>
        </p:nvGraphicFramePr>
        <p:xfrm>
          <a:off x="251520" y="1628800"/>
          <a:ext cx="8280920" cy="4431810"/>
        </p:xfrm>
        <a:graphic>
          <a:graphicData uri="http://schemas.openxmlformats.org/drawingml/2006/table">
            <a:tbl>
              <a:tblPr firstRow="1" bandRow="1">
                <a:tableStyleId>{21E4AEA4-8DFA-4A89-87EB-49C32662AFE0}</a:tableStyleId>
              </a:tblPr>
              <a:tblGrid>
                <a:gridCol w="2520280"/>
                <a:gridCol w="1224136"/>
                <a:gridCol w="2088232"/>
                <a:gridCol w="2448272"/>
              </a:tblGrid>
              <a:tr h="317400">
                <a:tc>
                  <a:txBody>
                    <a:bodyPr/>
                    <a:lstStyle/>
                    <a:p>
                      <a:pPr algn="l">
                        <a:spcAft>
                          <a:spcPts val="0"/>
                        </a:spcAft>
                      </a:pPr>
                      <a:r>
                        <a:rPr lang="en-US" altLang="zh-CN" sz="1200" kern="100" dirty="0" smtClean="0">
                          <a:effectLst/>
                          <a:latin typeface="Courier New" panose="02070309020205020404" pitchFamily="49" charset="0"/>
                          <a:ea typeface="宋体" panose="02010600030101010101" pitchFamily="2" charset="-122"/>
                          <a:cs typeface="Courier New" panose="02070309020205020404" pitchFamily="49" charset="0"/>
                        </a:rPr>
                        <a:t>Program in C Language</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Offset</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Machine </a:t>
                      </a:r>
                      <a:r>
                        <a:rPr lang="en-US" sz="1200" kern="0" dirty="0" smtClean="0">
                          <a:effectLst/>
                          <a:latin typeface="Courier New" panose="02070309020205020404" pitchFamily="49" charset="0"/>
                          <a:cs typeface="Courier New" panose="02070309020205020404" pitchFamily="49" charset="0"/>
                        </a:rPr>
                        <a:t>Code</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Assembly Code</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rowSpan="16">
                  <a:txBody>
                    <a:bodyPr/>
                    <a:lstStyle/>
                    <a:p>
                      <a:pPr algn="l">
                        <a:lnSpc>
                          <a:spcPct val="150000"/>
                        </a:lnSpc>
                        <a:spcBef>
                          <a:spcPts val="0"/>
                        </a:spcBef>
                        <a:spcAft>
                          <a:spcPts val="0"/>
                        </a:spcAft>
                      </a:pPr>
                      <a:r>
                        <a:rPr lang="en-US" altLang="zh-CN" sz="1200" b="1" kern="100" dirty="0" err="1" smtClean="0">
                          <a:effectLst/>
                          <a:latin typeface="Courier New" panose="02070309020205020404" pitchFamily="49" charset="0"/>
                          <a:ea typeface="宋体" panose="02010600030101010101" pitchFamily="2" charset="-122"/>
                          <a:cs typeface="Courier New" panose="02070309020205020404" pitchFamily="49" charset="0"/>
                        </a:rPr>
                        <a:t>int</a:t>
                      </a:r>
                      <a:r>
                        <a:rPr lang="en-US" altLang="zh-CN" sz="1200" b="1" kern="100" dirty="0" smtClean="0">
                          <a:effectLst/>
                          <a:latin typeface="Courier New" panose="02070309020205020404" pitchFamily="49" charset="0"/>
                          <a:ea typeface="宋体" panose="02010600030101010101" pitchFamily="2" charset="-122"/>
                          <a:cs typeface="Courier New" panose="02070309020205020404" pitchFamily="49" charset="0"/>
                        </a:rPr>
                        <a:t> sum = 0</a:t>
                      </a:r>
                      <a:r>
                        <a:rPr lang="en-US" altLang="zh-CN" sz="1200" kern="100" dirty="0" smtClean="0">
                          <a:effectLst/>
                          <a:latin typeface="Courier New" panose="02070309020205020404" pitchFamily="49" charset="0"/>
                          <a:ea typeface="宋体" panose="02010600030101010101" pitchFamily="2" charset="-122"/>
                          <a:cs typeface="Courier New" panose="02070309020205020404" pitchFamily="49" charset="0"/>
                        </a:rPr>
                        <a:t>;</a:t>
                      </a:r>
                    </a:p>
                    <a:p>
                      <a:pPr algn="l">
                        <a:lnSpc>
                          <a:spcPct val="150000"/>
                        </a:lnSpc>
                        <a:spcAft>
                          <a:spcPts val="0"/>
                        </a:spcAft>
                      </a:pPr>
                      <a:endParaRPr lang="en-US" altLang="zh-CN" sz="1200" kern="100" dirty="0" smtClean="0">
                        <a:effectLst/>
                        <a:latin typeface="Courier New" panose="02070309020205020404" pitchFamily="49" charset="0"/>
                        <a:ea typeface="宋体" panose="02010600030101010101" pitchFamily="2" charset="-122"/>
                        <a:cs typeface="Courier New" panose="02070309020205020404" pitchFamily="49" charset="0"/>
                      </a:endParaRPr>
                    </a:p>
                    <a:p>
                      <a:pPr algn="l">
                        <a:lnSpc>
                          <a:spcPct val="150000"/>
                        </a:lnSpc>
                        <a:spcAft>
                          <a:spcPts val="0"/>
                        </a:spcAft>
                      </a:pPr>
                      <a:r>
                        <a:rPr lang="en-US" altLang="zh-CN" sz="1200" b="1" kern="100" dirty="0" smtClean="0">
                          <a:effectLst/>
                          <a:latin typeface="Courier New" panose="02070309020205020404" pitchFamily="49" charset="0"/>
                          <a:ea typeface="宋体" panose="02010600030101010101" pitchFamily="2" charset="-122"/>
                          <a:cs typeface="Courier New" panose="02070309020205020404" pitchFamily="49" charset="0"/>
                        </a:rPr>
                        <a:t>for (</a:t>
                      </a:r>
                      <a:r>
                        <a:rPr lang="en-US" altLang="zh-CN" sz="1200" b="1" kern="100" dirty="0" err="1" smtClean="0">
                          <a:effectLst/>
                          <a:latin typeface="Courier New" panose="02070309020205020404" pitchFamily="49" charset="0"/>
                          <a:ea typeface="宋体" panose="02010600030101010101" pitchFamily="2" charset="-122"/>
                          <a:cs typeface="Courier New" panose="02070309020205020404" pitchFamily="49" charset="0"/>
                        </a:rPr>
                        <a:t>int</a:t>
                      </a:r>
                      <a:r>
                        <a:rPr lang="en-US" altLang="zh-CN" sz="1200" b="1" kern="100" dirty="0" smtClean="0">
                          <a:effectLst/>
                          <a:latin typeface="Courier New" panose="02070309020205020404" pitchFamily="49" charset="0"/>
                          <a:ea typeface="宋体" panose="02010600030101010101" pitchFamily="2" charset="-122"/>
                          <a:cs typeface="Courier New" panose="02070309020205020404" pitchFamily="49" charset="0"/>
                        </a:rPr>
                        <a:t> </a:t>
                      </a:r>
                      <a:r>
                        <a:rPr lang="en-US" altLang="zh-CN" sz="1200" b="1" kern="100" dirty="0" err="1" smtClean="0">
                          <a:effectLst/>
                          <a:latin typeface="Courier New" panose="02070309020205020404" pitchFamily="49" charset="0"/>
                          <a:ea typeface="宋体" panose="02010600030101010101" pitchFamily="2" charset="-122"/>
                          <a:cs typeface="Courier New" panose="02070309020205020404" pitchFamily="49" charset="0"/>
                        </a:rPr>
                        <a:t>i</a:t>
                      </a:r>
                      <a:r>
                        <a:rPr lang="en-US" altLang="zh-CN" sz="1200" b="1" kern="100" dirty="0" smtClean="0">
                          <a:effectLst/>
                          <a:latin typeface="Courier New" panose="02070309020205020404" pitchFamily="49" charset="0"/>
                          <a:ea typeface="宋体" panose="02010600030101010101" pitchFamily="2" charset="-122"/>
                          <a:cs typeface="Courier New" panose="02070309020205020404" pitchFamily="49" charset="0"/>
                        </a:rPr>
                        <a:t>=1;</a:t>
                      </a:r>
                      <a:r>
                        <a:rPr lang="en-US" altLang="zh-CN" sz="1200" b="1" kern="100" baseline="0" dirty="0" smtClean="0">
                          <a:effectLst/>
                          <a:latin typeface="Courier New" panose="02070309020205020404" pitchFamily="49" charset="0"/>
                          <a:ea typeface="宋体" panose="02010600030101010101" pitchFamily="2" charset="-122"/>
                          <a:cs typeface="Courier New" panose="02070309020205020404" pitchFamily="49" charset="0"/>
                        </a:rPr>
                        <a:t> </a:t>
                      </a:r>
                      <a:r>
                        <a:rPr lang="en-US" altLang="zh-CN" sz="1200" b="1" kern="100" baseline="0" dirty="0" err="1" smtClean="0">
                          <a:effectLst/>
                          <a:latin typeface="Courier New" panose="02070309020205020404" pitchFamily="49" charset="0"/>
                          <a:ea typeface="宋体" panose="02010600030101010101" pitchFamily="2" charset="-122"/>
                          <a:cs typeface="Courier New" panose="02070309020205020404" pitchFamily="49" charset="0"/>
                        </a:rPr>
                        <a:t>i</a:t>
                      </a:r>
                      <a:r>
                        <a:rPr lang="en-US" altLang="zh-CN" sz="1200" b="1" kern="100" baseline="0" dirty="0" smtClean="0">
                          <a:effectLst/>
                          <a:latin typeface="Courier New" panose="02070309020205020404" pitchFamily="49" charset="0"/>
                          <a:ea typeface="宋体" panose="02010600030101010101" pitchFamily="2" charset="-122"/>
                          <a:cs typeface="Courier New" panose="02070309020205020404" pitchFamily="49" charset="0"/>
                        </a:rPr>
                        <a:t>&lt;100; </a:t>
                      </a:r>
                      <a:r>
                        <a:rPr lang="en-US" altLang="zh-CN" sz="1200" b="1" kern="100" baseline="0" dirty="0" err="1" smtClean="0">
                          <a:effectLst/>
                          <a:latin typeface="Courier New" panose="02070309020205020404" pitchFamily="49" charset="0"/>
                          <a:ea typeface="宋体" panose="02010600030101010101" pitchFamily="2" charset="-122"/>
                          <a:cs typeface="Courier New" panose="02070309020205020404" pitchFamily="49" charset="0"/>
                        </a:rPr>
                        <a:t>i</a:t>
                      </a:r>
                      <a:r>
                        <a:rPr lang="en-US" altLang="zh-CN" sz="1200" b="1" kern="100" baseline="0" dirty="0" smtClean="0">
                          <a:effectLst/>
                          <a:latin typeface="Courier New" panose="02070309020205020404" pitchFamily="49" charset="0"/>
                          <a:ea typeface="宋体" panose="02010600030101010101" pitchFamily="2" charset="-122"/>
                          <a:cs typeface="Courier New" panose="02070309020205020404" pitchFamily="49" charset="0"/>
                        </a:rPr>
                        <a:t>++</a:t>
                      </a:r>
                      <a:r>
                        <a:rPr lang="en-US" altLang="zh-CN" sz="1200" kern="100" baseline="0" dirty="0" smtClean="0">
                          <a:effectLst/>
                          <a:latin typeface="Courier New" panose="02070309020205020404" pitchFamily="49" charset="0"/>
                          <a:ea typeface="宋体" panose="02010600030101010101" pitchFamily="2" charset="-122"/>
                          <a:cs typeface="Courier New" panose="02070309020205020404" pitchFamily="49" charset="0"/>
                        </a:rPr>
                        <a:t>)</a:t>
                      </a:r>
                    </a:p>
                    <a:p>
                      <a:pPr algn="l">
                        <a:lnSpc>
                          <a:spcPct val="150000"/>
                        </a:lnSpc>
                        <a:spcAft>
                          <a:spcPts val="0"/>
                        </a:spcAft>
                      </a:pPr>
                      <a:endParaRPr lang="en-US" altLang="zh-CN" sz="1200" kern="100" baseline="0" dirty="0" smtClean="0">
                        <a:effectLst/>
                        <a:latin typeface="Courier New" panose="02070309020205020404" pitchFamily="49" charset="0"/>
                        <a:ea typeface="宋体" panose="02010600030101010101" pitchFamily="2" charset="-122"/>
                        <a:cs typeface="Courier New" panose="02070309020205020404" pitchFamily="49" charset="0"/>
                      </a:endParaRPr>
                    </a:p>
                    <a:p>
                      <a:pPr algn="l">
                        <a:lnSpc>
                          <a:spcPct val="150000"/>
                        </a:lnSpc>
                        <a:spcAft>
                          <a:spcPts val="0"/>
                        </a:spcAft>
                      </a:pPr>
                      <a:r>
                        <a:rPr lang="en-US" altLang="zh-CN" sz="1200" kern="100" dirty="0" smtClean="0">
                          <a:effectLst/>
                          <a:latin typeface="Courier New" panose="02070309020205020404" pitchFamily="49" charset="0"/>
                          <a:ea typeface="宋体" panose="02010600030101010101" pitchFamily="2" charset="-122"/>
                          <a:cs typeface="Courier New" panose="02070309020205020404" pitchFamily="49" charset="0"/>
                        </a:rPr>
                        <a:t>    </a:t>
                      </a:r>
                      <a:r>
                        <a:rPr lang="en-US" altLang="zh-CN" sz="1200" b="1" kern="100" dirty="0" smtClean="0">
                          <a:effectLst/>
                          <a:latin typeface="Courier New" panose="02070309020205020404" pitchFamily="49" charset="0"/>
                          <a:ea typeface="宋体" panose="02010600030101010101" pitchFamily="2" charset="-122"/>
                          <a:cs typeface="Courier New" panose="02070309020205020404" pitchFamily="49" charset="0"/>
                        </a:rPr>
                        <a:t>sum += </a:t>
                      </a:r>
                      <a:r>
                        <a:rPr lang="en-US" altLang="zh-CN" sz="1200" b="1" kern="100" dirty="0" err="1" smtClean="0">
                          <a:effectLst/>
                          <a:latin typeface="Courier New" panose="02070309020205020404" pitchFamily="49" charset="0"/>
                          <a:ea typeface="宋体" panose="02010600030101010101" pitchFamily="2" charset="-122"/>
                          <a:cs typeface="Courier New" panose="02070309020205020404" pitchFamily="49" charset="0"/>
                        </a:rPr>
                        <a:t>i</a:t>
                      </a:r>
                      <a:r>
                        <a:rPr lang="en-US" altLang="zh-CN" sz="1200" kern="100" dirty="0" smtClean="0">
                          <a:effectLst/>
                          <a:latin typeface="Courier New" panose="02070309020205020404" pitchFamily="49" charset="0"/>
                          <a:ea typeface="宋体" panose="02010600030101010101" pitchFamily="2" charset="-122"/>
                          <a:cs typeface="Courier New" panose="02070309020205020404" pitchFamily="49" charset="0"/>
                        </a:rPr>
                        <a:t>;</a:t>
                      </a:r>
                    </a:p>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oFill/>
                  </a:tcPr>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0027455E</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C7 45 </a:t>
                      </a:r>
                      <a:r>
                        <a:rPr lang="en-US" sz="1200" u="sng" kern="0" dirty="0">
                          <a:solidFill>
                            <a:srgbClr val="C00000"/>
                          </a:solidFill>
                          <a:effectLst/>
                          <a:latin typeface="Courier New" panose="02070309020205020404" pitchFamily="49" charset="0"/>
                          <a:cs typeface="Courier New" panose="02070309020205020404" pitchFamily="49" charset="0"/>
                        </a:rPr>
                        <a:t>F8</a:t>
                      </a:r>
                      <a:r>
                        <a:rPr lang="en-US" sz="1200" kern="0" dirty="0">
                          <a:solidFill>
                            <a:srgbClr val="C00000"/>
                          </a:solidFill>
                          <a:effectLst/>
                          <a:latin typeface="Courier New" panose="02070309020205020404" pitchFamily="49" charset="0"/>
                          <a:cs typeface="Courier New" panose="02070309020205020404" pitchFamily="49" charset="0"/>
                        </a:rPr>
                        <a:t> 00 00 00 00</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mov</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dword</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ptr</a:t>
                      </a:r>
                      <a:r>
                        <a:rPr lang="en-US" sz="1200" kern="0" dirty="0">
                          <a:effectLst/>
                          <a:latin typeface="Courier New" panose="02070309020205020404" pitchFamily="49" charset="0"/>
                          <a:cs typeface="Courier New" panose="02070309020205020404" pitchFamily="49" charset="0"/>
                        </a:rPr>
                        <a:t> </a:t>
                      </a:r>
                      <a:r>
                        <a:rPr lang="en-US" sz="1200" u="sng" kern="0" dirty="0">
                          <a:effectLst/>
                          <a:latin typeface="Courier New" panose="02070309020205020404" pitchFamily="49" charset="0"/>
                          <a:cs typeface="Courier New" panose="02070309020205020404" pitchFamily="49" charset="0"/>
                        </a:rPr>
                        <a:t>[sum]</a:t>
                      </a:r>
                      <a:r>
                        <a:rPr lang="en-US" sz="1200" kern="0" dirty="0">
                          <a:effectLst/>
                          <a:latin typeface="Courier New" panose="02070309020205020404" pitchFamily="49" charset="0"/>
                          <a:cs typeface="Courier New" panose="02070309020205020404" pitchFamily="49" charset="0"/>
                        </a:rPr>
                        <a:t>,0</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00274565</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C7 45 </a:t>
                      </a:r>
                      <a:r>
                        <a:rPr lang="en-US" sz="1200" u="sng" kern="0" dirty="0">
                          <a:solidFill>
                            <a:srgbClr val="C00000"/>
                          </a:solidFill>
                          <a:effectLst/>
                          <a:latin typeface="Courier New" panose="02070309020205020404" pitchFamily="49" charset="0"/>
                          <a:cs typeface="Courier New" panose="02070309020205020404" pitchFamily="49" charset="0"/>
                        </a:rPr>
                        <a:t>EC</a:t>
                      </a:r>
                      <a:r>
                        <a:rPr lang="en-US" sz="1200" kern="0" dirty="0">
                          <a:solidFill>
                            <a:srgbClr val="C00000"/>
                          </a:solidFill>
                          <a:effectLst/>
                          <a:latin typeface="Courier New" panose="02070309020205020404" pitchFamily="49" charset="0"/>
                          <a:cs typeface="Courier New" panose="02070309020205020404" pitchFamily="49" charset="0"/>
                        </a:rPr>
                        <a:t> 01 00 00 00</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mov</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dword</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ptr</a:t>
                      </a:r>
                      <a:r>
                        <a:rPr lang="en-US" sz="1200" kern="0" dirty="0">
                          <a:effectLst/>
                          <a:latin typeface="Courier New" panose="02070309020205020404" pitchFamily="49" charset="0"/>
                          <a:cs typeface="Courier New" panose="02070309020205020404" pitchFamily="49" charset="0"/>
                        </a:rPr>
                        <a:t> </a:t>
                      </a:r>
                      <a:r>
                        <a:rPr lang="en-US" sz="1200" u="sng" kern="0" dirty="0">
                          <a:effectLst/>
                          <a:latin typeface="Courier New" panose="02070309020205020404" pitchFamily="49" charset="0"/>
                          <a:cs typeface="Courier New" panose="02070309020205020404" pitchFamily="49" charset="0"/>
                        </a:rPr>
                        <a:t>[</a:t>
                      </a:r>
                      <a:r>
                        <a:rPr lang="en-US" sz="1200" u="sng" kern="0" dirty="0" err="1">
                          <a:effectLst/>
                          <a:latin typeface="Courier New" panose="02070309020205020404" pitchFamily="49" charset="0"/>
                          <a:cs typeface="Courier New" panose="02070309020205020404" pitchFamily="49" charset="0"/>
                        </a:rPr>
                        <a:t>i</a:t>
                      </a:r>
                      <a:r>
                        <a:rPr lang="en-US" sz="1200" u="sng" kern="0" dirty="0">
                          <a:effectLst/>
                          <a:latin typeface="Courier New" panose="02070309020205020404" pitchFamily="49" charset="0"/>
                          <a:cs typeface="Courier New" panose="02070309020205020404" pitchFamily="49" charset="0"/>
                        </a:rPr>
                        <a:t>]</a:t>
                      </a:r>
                      <a:r>
                        <a:rPr lang="en-US" sz="1200" kern="0" dirty="0">
                          <a:effectLst/>
                          <a:latin typeface="Courier New" panose="02070309020205020404" pitchFamily="49" charset="0"/>
                          <a:cs typeface="Courier New" panose="02070309020205020404" pitchFamily="49" charset="0"/>
                        </a:rPr>
                        <a:t>,1</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0027456C</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EB 09</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jmp</a:t>
                      </a:r>
                      <a:r>
                        <a:rPr lang="en-US" sz="1200" kern="0" dirty="0">
                          <a:effectLst/>
                          <a:latin typeface="Courier New" panose="02070309020205020404" pitchFamily="49" charset="0"/>
                          <a:cs typeface="Courier New" panose="02070309020205020404" pitchFamily="49" charset="0"/>
                        </a:rPr>
                        <a:t> short +09h </a:t>
                      </a:r>
                      <a:r>
                        <a:rPr lang="en-US" sz="1200" kern="0" dirty="0" smtClean="0">
                          <a:effectLst/>
                          <a:latin typeface="Courier New" panose="02070309020205020404" pitchFamily="49" charset="0"/>
                          <a:cs typeface="Courier New" panose="02070309020205020404" pitchFamily="49" charset="0"/>
                        </a:rPr>
                        <a:t>(00274577)</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0027456E</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8B 45 EC</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mov</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eax,dword</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ptr</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i</a:t>
                      </a:r>
                      <a:r>
                        <a:rPr lang="en-US" sz="1200" kern="0" dirty="0">
                          <a:effectLst/>
                          <a:latin typeface="Courier New" panose="02070309020205020404" pitchFamily="49" charset="0"/>
                          <a:cs typeface="Courier New" panose="02070309020205020404" pitchFamily="49" charset="0"/>
                        </a:rPr>
                        <a:t>]</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00274571</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83 C0 01</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add eax,1</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00274574</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89 45 EC</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mov</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dword</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ptr</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i</a:t>
                      </a:r>
                      <a:r>
                        <a:rPr lang="en-US" sz="1200" kern="0" dirty="0">
                          <a:effectLst/>
                          <a:latin typeface="Courier New" panose="02070309020205020404" pitchFamily="49" charset="0"/>
                          <a:cs typeface="Courier New" panose="02070309020205020404" pitchFamily="49" charset="0"/>
                        </a:rPr>
                        <a:t>],</a:t>
                      </a:r>
                      <a:r>
                        <a:rPr lang="en-US" sz="1200" kern="0" dirty="0" err="1">
                          <a:effectLst/>
                          <a:latin typeface="Courier New" panose="02070309020205020404" pitchFamily="49" charset="0"/>
                          <a:cs typeface="Courier New" panose="02070309020205020404" pitchFamily="49" charset="0"/>
                        </a:rPr>
                        <a:t>eax</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00274577</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83 7D EC 64</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cmp</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dword</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ptr</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i</a:t>
                      </a:r>
                      <a:r>
                        <a:rPr lang="en-US" sz="1200" kern="0" dirty="0">
                          <a:effectLst/>
                          <a:latin typeface="Courier New" panose="02070309020205020404" pitchFamily="49" charset="0"/>
                          <a:cs typeface="Courier New" panose="02070309020205020404" pitchFamily="49" charset="0"/>
                        </a:rPr>
                        <a:t>],64h</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0027457B</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7D 0B (</a:t>
                      </a:r>
                      <a:r>
                        <a:rPr lang="en-US" sz="1200" kern="0" dirty="0" err="1">
                          <a:solidFill>
                            <a:srgbClr val="C00000"/>
                          </a:solidFill>
                          <a:effectLst/>
                          <a:latin typeface="Courier New" panose="02070309020205020404" pitchFamily="49" charset="0"/>
                          <a:cs typeface="Courier New" panose="02070309020205020404" pitchFamily="49" charset="0"/>
                        </a:rPr>
                        <a:t>NOTE:jump</a:t>
                      </a:r>
                      <a:r>
                        <a:rPr lang="en-US" sz="1200" kern="0" dirty="0">
                          <a:solidFill>
                            <a:srgbClr val="C00000"/>
                          </a:solidFill>
                          <a:effectLst/>
                          <a:latin typeface="Courier New" panose="02070309020205020404" pitchFamily="49" charset="0"/>
                          <a:cs typeface="Courier New" panose="02070309020205020404" pitchFamily="49" charset="0"/>
                        </a:rPr>
                        <a:t> out)</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jge</a:t>
                      </a:r>
                      <a:r>
                        <a:rPr lang="en-US" sz="1200" kern="0" dirty="0">
                          <a:effectLst/>
                          <a:latin typeface="Courier New" panose="02070309020205020404" pitchFamily="49" charset="0"/>
                          <a:cs typeface="Courier New" panose="02070309020205020404" pitchFamily="49" charset="0"/>
                        </a:rPr>
                        <a:t> short +0Bh </a:t>
                      </a:r>
                      <a:r>
                        <a:rPr lang="en-US" sz="1200" kern="0" dirty="0" smtClean="0">
                          <a:effectLst/>
                          <a:latin typeface="Courier New" panose="02070309020205020404" pitchFamily="49" charset="0"/>
                          <a:cs typeface="Courier New" panose="02070309020205020404" pitchFamily="49" charset="0"/>
                        </a:rPr>
                        <a:t>(00274588)</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0027457D</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8B 45 F8</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mov</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eax,dword</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ptr</a:t>
                      </a:r>
                      <a:r>
                        <a:rPr lang="en-US" sz="1200" kern="0" dirty="0">
                          <a:effectLst/>
                          <a:latin typeface="Courier New" panose="02070309020205020404" pitchFamily="49" charset="0"/>
                          <a:cs typeface="Courier New" panose="02070309020205020404" pitchFamily="49" charset="0"/>
                        </a:rPr>
                        <a:t> [sum]</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00274580</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03 45 EC</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a:effectLst/>
                          <a:latin typeface="Courier New" panose="02070309020205020404" pitchFamily="49" charset="0"/>
                          <a:cs typeface="Courier New" panose="02070309020205020404" pitchFamily="49" charset="0"/>
                        </a:rPr>
                        <a:t>add eax,dword ptr [i]</a:t>
                      </a:r>
                      <a:endParaRPr lang="zh-CN" sz="1200" kern="10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00274583</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89 45 F8</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mov</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dword</a:t>
                      </a:r>
                      <a:r>
                        <a:rPr lang="en-US" sz="1200" kern="0" dirty="0">
                          <a:effectLst/>
                          <a:latin typeface="Courier New" panose="02070309020205020404" pitchFamily="49" charset="0"/>
                          <a:cs typeface="Courier New" panose="02070309020205020404" pitchFamily="49" charset="0"/>
                        </a:rPr>
                        <a:t> </a:t>
                      </a:r>
                      <a:r>
                        <a:rPr lang="en-US" sz="1200" kern="0" dirty="0" err="1">
                          <a:effectLst/>
                          <a:latin typeface="Courier New" panose="02070309020205020404" pitchFamily="49" charset="0"/>
                          <a:cs typeface="Courier New" panose="02070309020205020404" pitchFamily="49" charset="0"/>
                        </a:rPr>
                        <a:t>ptr</a:t>
                      </a:r>
                      <a:r>
                        <a:rPr lang="en-US" sz="1200" kern="0" dirty="0">
                          <a:effectLst/>
                          <a:latin typeface="Courier New" panose="02070309020205020404" pitchFamily="49" charset="0"/>
                          <a:cs typeface="Courier New" panose="02070309020205020404" pitchFamily="49" charset="0"/>
                        </a:rPr>
                        <a:t> [sum],</a:t>
                      </a:r>
                      <a:r>
                        <a:rPr lang="en-US" sz="1200" kern="0" dirty="0" err="1">
                          <a:effectLst/>
                          <a:latin typeface="Courier New" panose="02070309020205020404" pitchFamily="49" charset="0"/>
                          <a:cs typeface="Courier New" panose="02070309020205020404" pitchFamily="49" charset="0"/>
                        </a:rPr>
                        <a:t>eax</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r h="249910">
                <a:tc vMerge="1">
                  <a:txBody>
                    <a:bodyPr/>
                    <a:lstStyle/>
                    <a:p>
                      <a:pPr algn="l">
                        <a:spcAft>
                          <a:spcPts val="0"/>
                        </a:spcAft>
                      </a:pPr>
                      <a:endParaRPr lang="zh-CN" sz="11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tc>
                <a:tc>
                  <a:txBody>
                    <a:bodyPr/>
                    <a:lstStyle/>
                    <a:p>
                      <a:pPr algn="l">
                        <a:spcAft>
                          <a:spcPts val="0"/>
                        </a:spcAft>
                      </a:pPr>
                      <a:r>
                        <a:rPr lang="en-US" sz="1200" kern="0" dirty="0">
                          <a:effectLst/>
                          <a:latin typeface="Courier New" panose="02070309020205020404" pitchFamily="49" charset="0"/>
                          <a:cs typeface="Courier New" panose="02070309020205020404" pitchFamily="49" charset="0"/>
                        </a:rPr>
                        <a:t>00274586</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a:solidFill>
                            <a:srgbClr val="C00000"/>
                          </a:solidFill>
                          <a:effectLst/>
                          <a:latin typeface="Courier New" panose="02070309020205020404" pitchFamily="49" charset="0"/>
                          <a:cs typeface="Courier New" panose="02070309020205020404" pitchFamily="49" charset="0"/>
                        </a:rPr>
                        <a:t>EB E6 (NOTE:100h-1Ah=E6h)</a:t>
                      </a:r>
                      <a:endParaRPr lang="zh-CN" sz="1200" kern="100" dirty="0">
                        <a:solidFill>
                          <a:srgbClr val="C00000"/>
                        </a:solidFill>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c>
                  <a:txBody>
                    <a:bodyPr/>
                    <a:lstStyle/>
                    <a:p>
                      <a:pPr algn="l">
                        <a:spcAft>
                          <a:spcPts val="0"/>
                        </a:spcAft>
                      </a:pPr>
                      <a:r>
                        <a:rPr lang="en-US" sz="1200" kern="0" dirty="0" err="1">
                          <a:effectLst/>
                          <a:latin typeface="Courier New" panose="02070309020205020404" pitchFamily="49" charset="0"/>
                          <a:cs typeface="Courier New" panose="02070309020205020404" pitchFamily="49" charset="0"/>
                        </a:rPr>
                        <a:t>jmp</a:t>
                      </a:r>
                      <a:r>
                        <a:rPr lang="en-US" sz="1200" kern="0" dirty="0">
                          <a:effectLst/>
                          <a:latin typeface="Courier New" panose="02070309020205020404" pitchFamily="49" charset="0"/>
                          <a:cs typeface="Courier New" panose="02070309020205020404" pitchFamily="49" charset="0"/>
                        </a:rPr>
                        <a:t> short -1Ah </a:t>
                      </a:r>
                      <a:r>
                        <a:rPr lang="en-US" sz="1200" kern="0" dirty="0" smtClean="0">
                          <a:effectLst/>
                          <a:latin typeface="Courier New" panose="02070309020205020404" pitchFamily="49" charset="0"/>
                          <a:cs typeface="Courier New" panose="02070309020205020404" pitchFamily="49" charset="0"/>
                        </a:rPr>
                        <a:t>(0027456E)</a:t>
                      </a:r>
                      <a:endParaRPr lang="zh-CN" sz="1200" kern="100" dirty="0">
                        <a:effectLst/>
                        <a:latin typeface="Courier New" panose="02070309020205020404" pitchFamily="49" charset="0"/>
                        <a:ea typeface="宋体" panose="02010600030101010101" pitchFamily="2" charset="-122"/>
                        <a:cs typeface="Courier New" panose="02070309020205020404" pitchFamily="49" charset="0"/>
                      </a:endParaRPr>
                    </a:p>
                  </a:txBody>
                  <a:tcPr marL="68580" marR="68580" marT="0" marB="0" anchor="ctr"/>
                </a:tc>
              </a:tr>
            </a:tbl>
          </a:graphicData>
        </a:graphic>
      </p:graphicFrame>
    </p:spTree>
    <p:extLst>
      <p:ext uri="{BB962C8B-B14F-4D97-AF65-F5344CB8AC3E}">
        <p14:creationId xmlns:p14="http://schemas.microsoft.com/office/powerpoint/2010/main" val="329250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66"/>
      </a:dk1>
      <a:lt1>
        <a:srgbClr val="FFFFFF"/>
      </a:lt1>
      <a:dk2>
        <a:srgbClr val="FF0066"/>
      </a:dk2>
      <a:lt2>
        <a:srgbClr val="808080"/>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66"/>
        </a:hlink>
        <a:folHlink>
          <a:srgbClr val="C0C0C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000099"/>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1">
        <a:dk1>
          <a:srgbClr val="000066"/>
        </a:dk1>
        <a:lt1>
          <a:srgbClr val="FFFFFF"/>
        </a:lt1>
        <a:dk2>
          <a:srgbClr val="000000"/>
        </a:dk2>
        <a:lt2>
          <a:srgbClr val="808080"/>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2">
        <a:dk1>
          <a:srgbClr val="003366"/>
        </a:dk1>
        <a:lt1>
          <a:srgbClr val="FFFFFF"/>
        </a:lt1>
        <a:dk2>
          <a:srgbClr val="FF0066"/>
        </a:dk2>
        <a:lt2>
          <a:srgbClr val="808080"/>
        </a:lt2>
        <a:accent1>
          <a:srgbClr val="FFCC66"/>
        </a:accent1>
        <a:accent2>
          <a:srgbClr val="0000FF"/>
        </a:accent2>
        <a:accent3>
          <a:srgbClr val="FFFFFF"/>
        </a:accent3>
        <a:accent4>
          <a:srgbClr val="002A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3">
        <a:dk1>
          <a:srgbClr val="000066"/>
        </a:dk1>
        <a:lt1>
          <a:srgbClr val="FFFFFF"/>
        </a:lt1>
        <a:dk2>
          <a:srgbClr val="FF0066"/>
        </a:dk2>
        <a:lt2>
          <a:srgbClr val="808080"/>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FF0066"/>
        </a:dk2>
        <a:lt2>
          <a:srgbClr val="F8F8F8"/>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FF0066"/>
        </a:dk2>
        <a:lt2>
          <a:srgbClr val="777777"/>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10325</TotalTime>
  <Words>5085</Words>
  <Application>Microsoft Office PowerPoint</Application>
  <PresentationFormat>On-screen Show (4:3)</PresentationFormat>
  <Paragraphs>749</Paragraphs>
  <Slides>56</Slides>
  <Notes>53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CS1102 Lec04  Hardware  – Inside the Box</vt:lpstr>
      <vt:lpstr>Objectives</vt:lpstr>
      <vt:lpstr>Objectives (cont'd)</vt:lpstr>
      <vt:lpstr>What Computers Do</vt:lpstr>
      <vt:lpstr>The System Unit</vt:lpstr>
      <vt:lpstr>Motherboard</vt:lpstr>
      <vt:lpstr>CPU (Central Processing Unit)</vt:lpstr>
      <vt:lpstr>How CPU Works ?</vt:lpstr>
      <vt:lpstr>Programming Language, Assembly,  and Machine Code (binary)</vt:lpstr>
      <vt:lpstr>Machine Cycle</vt:lpstr>
      <vt:lpstr>Circuits inside CPU - Decoder (I)</vt:lpstr>
      <vt:lpstr>Circuits inside CPU - Decoder (II)</vt:lpstr>
      <vt:lpstr>Circuits inside CPU – Multiplexor (I)</vt:lpstr>
      <vt:lpstr>Circuits inside CPU – Multiplexor (II)</vt:lpstr>
      <vt:lpstr>How to Measure CPU's Quality</vt:lpstr>
      <vt:lpstr>Multi-Core Processors</vt:lpstr>
      <vt:lpstr>Currently Available CPU for PCs</vt:lpstr>
      <vt:lpstr>The Computer’s Memory</vt:lpstr>
      <vt:lpstr>RAM - Primary Memory</vt:lpstr>
      <vt:lpstr>RAM - Primary Memory</vt:lpstr>
      <vt:lpstr>How RAM Works ?</vt:lpstr>
      <vt:lpstr>Memory Access Time</vt:lpstr>
      <vt:lpstr>Cache Memory</vt:lpstr>
      <vt:lpstr>ROM &amp; CMOS Memory</vt:lpstr>
      <vt:lpstr>Virtual Memory</vt:lpstr>
      <vt:lpstr>Buses</vt:lpstr>
      <vt:lpstr>Expansion Slots and Adapter Cards</vt:lpstr>
      <vt:lpstr>Expansion Slots and Adapter Cards</vt:lpstr>
      <vt:lpstr>Bays</vt:lpstr>
      <vt:lpstr>Storage Medium &amp; Devices</vt:lpstr>
      <vt:lpstr>Storage Examples</vt:lpstr>
      <vt:lpstr>Basic Types</vt:lpstr>
      <vt:lpstr>Capacity</vt:lpstr>
      <vt:lpstr>Access Time</vt:lpstr>
      <vt:lpstr>Magnetic Disks - Hard Disk</vt:lpstr>
      <vt:lpstr>How data is stored on magnetic media?</vt:lpstr>
      <vt:lpstr>Hard Disk Measurements</vt:lpstr>
      <vt:lpstr>Hard Disk Interface</vt:lpstr>
      <vt:lpstr>Optical Storage Media</vt:lpstr>
      <vt:lpstr>Optical Discs</vt:lpstr>
      <vt:lpstr>CD Technology</vt:lpstr>
      <vt:lpstr>DVD Technology</vt:lpstr>
      <vt:lpstr>Solid State Storage</vt:lpstr>
      <vt:lpstr>Solid State Drive (SSD)</vt:lpstr>
      <vt:lpstr>Flash Memory Cards</vt:lpstr>
      <vt:lpstr>USB Flash Drive</vt:lpstr>
      <vt:lpstr>Booting up the Computer</vt:lpstr>
      <vt:lpstr>Booting up the Computer</vt:lpstr>
      <vt:lpstr>Shut Down Options</vt:lpstr>
      <vt:lpstr>Lesson Summary</vt:lpstr>
      <vt:lpstr>Lesson Summary (cont'd)</vt:lpstr>
      <vt:lpstr>Lesson Summary (cont'd)</vt:lpstr>
      <vt:lpstr>Reference</vt:lpstr>
      <vt:lpstr>Reference (cont'd)</vt:lpstr>
      <vt:lpstr>For you to explore after class</vt:lpstr>
      <vt:lpstr>Von Neumman Architecture</vt:lpstr>
    </vt:vector>
  </TitlesOfParts>
  <Company>Honeywell Industrial Controls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CS1102 Lecture Slides</dc:title>
  <dc:creator>JeanWang</dc:creator>
  <cp:lastModifiedBy>Prof. JIA Xiaohua</cp:lastModifiedBy>
  <cp:revision>3763</cp:revision>
  <dcterms:created xsi:type="dcterms:W3CDTF">2001-04-08T17:27:26Z</dcterms:created>
  <dcterms:modified xsi:type="dcterms:W3CDTF">2014-02-14T01:54:25Z</dcterms:modified>
</cp:coreProperties>
</file>