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3" r:id="rId3"/>
    <p:sldId id="284" r:id="rId4"/>
    <p:sldId id="285" r:id="rId5"/>
    <p:sldId id="287" r:id="rId6"/>
    <p:sldId id="286" r:id="rId7"/>
    <p:sldId id="295" r:id="rId8"/>
    <p:sldId id="288" r:id="rId9"/>
    <p:sldId id="296" r:id="rId10"/>
    <p:sldId id="290" r:id="rId11"/>
    <p:sldId id="297" r:id="rId12"/>
    <p:sldId id="291" r:id="rId13"/>
    <p:sldId id="298" r:id="rId14"/>
    <p:sldId id="293" r:id="rId15"/>
    <p:sldId id="299" r:id="rId16"/>
    <p:sldId id="300" r:id="rId17"/>
    <p:sldId id="294" r:id="rId18"/>
    <p:sldId id="301" r:id="rId19"/>
    <p:sldId id="292" r:id="rId20"/>
    <p:sldId id="304" r:id="rId21"/>
    <p:sldId id="303" r:id="rId22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0000CC"/>
    <a:srgbClr val="FF0066"/>
    <a:srgbClr val="660099"/>
    <a:srgbClr val="CCCCCC"/>
    <a:srgbClr val="FF3300"/>
    <a:srgbClr val="292929"/>
    <a:srgbClr val="66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45" autoAdjust="0"/>
    <p:restoredTop sz="83294" autoAdjust="0"/>
  </p:normalViewPr>
  <p:slideViewPr>
    <p:cSldViewPr>
      <p:cViewPr>
        <p:scale>
          <a:sx n="66" d="100"/>
          <a:sy n="66" d="100"/>
        </p:scale>
        <p:origin x="-1320" y="-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323" y="293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A669A-D995-4B62-A470-73A8F11B3BEE}" type="datetimeFigureOut">
              <a:rPr lang="en-US" smtClean="0"/>
              <a:t>2/7/2014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01BA9-2AA0-4222-B340-1A9BDDA63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57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9" rIns="95257" bIns="47629" numCol="1" anchor="t" anchorCtr="0" compatLnSpc="1">
            <a:prstTxWarp prst="textNoShape">
              <a:avLst/>
            </a:prstTxWarp>
          </a:bodyPr>
          <a:lstStyle>
            <a:lvl1pPr defTabSz="952534">
              <a:defRPr sz="13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1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9" rIns="95257" bIns="47629" numCol="1" anchor="t" anchorCtr="0" compatLnSpc="1">
            <a:prstTxWarp prst="textNoShape">
              <a:avLst/>
            </a:prstTxWarp>
          </a:bodyPr>
          <a:lstStyle>
            <a:lvl1pPr algn="r" defTabSz="952534">
              <a:defRPr sz="13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2950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689243"/>
            <a:ext cx="5438775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9" rIns="95257" bIns="476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1"/>
            <a:r>
              <a:rPr lang="en-US" altLang="zh-TW" noProof="0" smtClean="0"/>
              <a:t>Second level</a:t>
            </a:r>
          </a:p>
          <a:p>
            <a:pPr lvl="2"/>
            <a:r>
              <a:rPr lang="en-US" altLang="zh-TW" noProof="0" smtClean="0"/>
              <a:t>Third level</a:t>
            </a:r>
          </a:p>
          <a:p>
            <a:pPr lvl="3"/>
            <a:r>
              <a:rPr lang="en-US" altLang="zh-TW" noProof="0" smtClean="0"/>
              <a:t>Fourth level</a:t>
            </a:r>
          </a:p>
          <a:p>
            <a:pPr lvl="4"/>
            <a:r>
              <a:rPr lang="en-US" altLang="zh-TW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06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9" rIns="95257" bIns="47629" numCol="1" anchor="b" anchorCtr="0" compatLnSpc="1">
            <a:prstTxWarp prst="textNoShape">
              <a:avLst/>
            </a:prstTxWarp>
          </a:bodyPr>
          <a:lstStyle>
            <a:lvl1pPr defTabSz="952534">
              <a:defRPr sz="13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380065"/>
            <a:ext cx="2946400" cy="4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9" rIns="95257" bIns="47629" numCol="1" anchor="b" anchorCtr="0" compatLnSpc="1">
            <a:prstTxWarp prst="textNoShape">
              <a:avLst/>
            </a:prstTxWarp>
          </a:bodyPr>
          <a:lstStyle>
            <a:lvl1pPr algn="r" defTabSz="952534">
              <a:defRPr sz="1300"/>
            </a:lvl1pPr>
          </a:lstStyle>
          <a:p>
            <a:pPr>
              <a:defRPr/>
            </a:pPr>
            <a:fld id="{CC706E61-5D2D-4741-BC81-FF0AEA5DE6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387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29C165-E7B0-406A-A4F9-B1691BC45D74}" type="slidenum">
              <a:rPr lang="zh-TW" altLang="en-US" smtClean="0"/>
              <a:pPr/>
              <a:t>1</a:t>
            </a:fld>
            <a:endParaRPr lang="en-US" altLang="zh-TW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" name="Notes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10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Demo: to check if a</a:t>
            </a:r>
            <a:r>
              <a:rPr lang="en-US" altLang="zh-TW" baseline="0" dirty="0" smtClean="0"/>
              <a:t> player wins… “if” statement.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11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smtClean="0"/>
              <a:t>Note: &amp;&amp;, you</a:t>
            </a:r>
            <a:r>
              <a:rPr lang="en-US" altLang="zh-TW" baseline="0" smtClean="0"/>
              <a:t> may use ||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12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Most</a:t>
            </a:r>
            <a:r>
              <a:rPr lang="en-US" altLang="zh-TW" baseline="0" dirty="0" smtClean="0"/>
              <a:t> of the time, function is called in response to user’s input, mouse-click, move, keyboard type, etc. sometimes, a function is triggered by a timer: very often used in animation! </a:t>
            </a:r>
            <a:r>
              <a:rPr lang="en-US" altLang="zh-TW" baseline="0" dirty="0" err="1" smtClean="0"/>
              <a:t>setInterval</a:t>
            </a:r>
            <a:r>
              <a:rPr lang="en-US" altLang="zh-TW" baseline="0" dirty="0" smtClean="0"/>
              <a:t> is such a function.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In this lab session, the interval</a:t>
            </a:r>
            <a:r>
              <a:rPr lang="en-US" altLang="zh-TW" baseline="0" dirty="0" smtClean="0"/>
              <a:t> is fixed.</a:t>
            </a:r>
          </a:p>
          <a:p>
            <a:pPr eaLnBrk="1" hangingPunct="1"/>
            <a:r>
              <a:rPr lang="en-US" altLang="zh-TW" baseline="0" dirty="0" smtClean="0"/>
              <a:t>It uses random number to generate speeds for 3 monsters. The step-length of monsters in each interval are different</a:t>
            </a:r>
            <a:endParaRPr lang="en-US" altLang="zh-TW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13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879470" eaLnBrk="1" hangingPunct="1">
              <a:defRPr/>
            </a:pPr>
            <a:r>
              <a:rPr lang="en-US" altLang="zh-TW" dirty="0" smtClean="0"/>
              <a:t>See a demo:</a:t>
            </a:r>
            <a:r>
              <a:rPr lang="en-US" altLang="zh-TW" baseline="0" dirty="0" smtClean="0"/>
              <a:t> animation.html: </a:t>
            </a:r>
            <a:r>
              <a:rPr lang="en-US" altLang="zh-TW" baseline="0" dirty="0" err="1" smtClean="0"/>
              <a:t>setInterval</a:t>
            </a:r>
            <a:r>
              <a:rPr lang="en-US" altLang="zh-TW" baseline="0" dirty="0" smtClean="0"/>
              <a:t> to change speed in program…</a:t>
            </a:r>
            <a:endParaRPr lang="zh-TW" altLang="en-US" dirty="0" smtClean="0"/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14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Loop is one of the most important statement in any language. Computer is good at computing. Most of the computing is done by “loops”: loops to</a:t>
            </a:r>
            <a:r>
              <a:rPr lang="en-US" altLang="zh-TW" baseline="0" dirty="0" smtClean="0"/>
              <a:t> process large amount of data, loops to calculate a solution of an equation (iterative to produce more accurate result)….</a:t>
            </a:r>
          </a:p>
          <a:p>
            <a:pPr eaLnBrk="1" hangingPunct="1"/>
            <a:r>
              <a:rPr lang="en-US" altLang="zh-TW" baseline="0" dirty="0" smtClean="0"/>
              <a:t>Any programming language includes 1) computing operations; 2) if – statement; 3) loop – statement. You learn them, you can write programs!</a:t>
            </a:r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15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? How to find the factors of an integer x?</a:t>
            </a:r>
          </a:p>
          <a:p>
            <a:pPr eaLnBrk="1" hangingPunct="1"/>
            <a:r>
              <a:rPr lang="en-US" altLang="zh-TW" dirty="0" smtClean="0"/>
              <a:t>to explain for-loop</a:t>
            </a:r>
          </a:p>
          <a:p>
            <a:pPr eaLnBrk="1" hangingPunct="1"/>
            <a:r>
              <a:rPr lang="en-US" altLang="zh-TW" dirty="0" smtClean="0"/>
              <a:t>Notice</a:t>
            </a:r>
            <a:r>
              <a:rPr lang="en-US" altLang="zh-TW" baseline="0" dirty="0" smtClean="0"/>
              <a:t> difference “=“ and “==“.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16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NOTE: SVG works in Chrome, not in old version of IE.</a:t>
            </a:r>
          </a:p>
          <a:p>
            <a:pPr eaLnBrk="1" hangingPunct="1"/>
            <a:r>
              <a:rPr lang="en-US" altLang="zh-TW" dirty="0" smtClean="0"/>
              <a:t>.</a:t>
            </a:r>
            <a:r>
              <a:rPr lang="en-US" altLang="zh-TW" dirty="0" err="1" smtClean="0"/>
              <a:t>setAttribute</a:t>
            </a:r>
            <a:r>
              <a:rPr lang="en-US" altLang="zh-TW" dirty="0" smtClean="0"/>
              <a:t>(“point”, “(1, 20), (2, 13), …., (10, 5)”), it sets a group of (</a:t>
            </a:r>
            <a:r>
              <a:rPr lang="en-US" altLang="zh-TW" dirty="0" err="1" smtClean="0"/>
              <a:t>x,y</a:t>
            </a:r>
            <a:r>
              <a:rPr lang="en-US" altLang="zh-TW" dirty="0" smtClean="0"/>
              <a:t>) points to draw the curve.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err="1" smtClean="0"/>
              <a:t>var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pts</a:t>
            </a:r>
            <a:r>
              <a:rPr lang="en-US" altLang="zh-TW" dirty="0" smtClean="0"/>
              <a:t>=""; //initially empty</a:t>
            </a:r>
          </a:p>
          <a:p>
            <a:pPr eaLnBrk="1" hangingPunct="1"/>
            <a:r>
              <a:rPr lang="en-US" altLang="zh-TW" dirty="0" smtClean="0"/>
              <a:t>for (</a:t>
            </a:r>
            <a:r>
              <a:rPr lang="en-US" altLang="zh-TW" dirty="0" err="1" smtClean="0"/>
              <a:t>var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=0;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&lt;=9;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++) // </a:t>
            </a:r>
            <a:r>
              <a:rPr lang="en-US" altLang="zh-TW" smtClean="0"/>
              <a:t>use for-loop </a:t>
            </a:r>
            <a:r>
              <a:rPr lang="en-US" altLang="zh-TW" dirty="0" smtClean="0"/>
              <a:t>to set value of a list </a:t>
            </a:r>
            <a:r>
              <a:rPr lang="en-US" altLang="zh-TW" smtClean="0"/>
              <a:t>of points</a:t>
            </a:r>
            <a:endParaRPr lang="en-US" altLang="zh-TW" dirty="0" smtClean="0"/>
          </a:p>
          <a:p>
            <a:pPr eaLnBrk="1" hangingPunct="1"/>
            <a:r>
              <a:rPr lang="en-US" altLang="zh-TW" baseline="0" dirty="0" smtClean="0"/>
              <a:t>    </a:t>
            </a:r>
            <a:r>
              <a:rPr lang="en-US" altLang="zh-TW" dirty="0" err="1" smtClean="0"/>
              <a:t>pts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pts</a:t>
            </a:r>
            <a:r>
              <a:rPr lang="en-US" altLang="zh-TW" dirty="0" smtClean="0"/>
              <a:t> + (60+i*20) + "," + (220-countFactors(</a:t>
            </a:r>
            <a:r>
              <a:rPr lang="en-US" altLang="zh-TW" dirty="0" err="1" smtClean="0"/>
              <a:t>start+i</a:t>
            </a:r>
            <a:r>
              <a:rPr lang="en-US" altLang="zh-TW" dirty="0" smtClean="0"/>
              <a:t>)*10)+" "; // </a:t>
            </a:r>
            <a:r>
              <a:rPr lang="en-US" altLang="zh-TW" dirty="0" err="1" smtClean="0"/>
              <a:t>pts</a:t>
            </a:r>
            <a:r>
              <a:rPr lang="en-US" altLang="zh-TW" dirty="0" smtClean="0"/>
              <a:t> contains 10</a:t>
            </a:r>
            <a:r>
              <a:rPr lang="en-US" altLang="zh-TW" baseline="0" dirty="0" smtClean="0"/>
              <a:t> “</a:t>
            </a:r>
            <a:r>
              <a:rPr lang="en-US" altLang="zh-TW" baseline="0" dirty="0" err="1" smtClean="0"/>
              <a:t>x,y</a:t>
            </a:r>
            <a:r>
              <a:rPr lang="en-US" altLang="zh-TW" baseline="0" dirty="0" smtClean="0"/>
              <a:t>” points for </a:t>
            </a:r>
            <a:r>
              <a:rPr lang="en-US" altLang="zh-TW" baseline="0" dirty="0" err="1" smtClean="0"/>
              <a:t>drawning</a:t>
            </a:r>
            <a:r>
              <a:rPr lang="en-US" altLang="zh-TW" baseline="0" dirty="0" smtClean="0"/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document.getElementById</a:t>
            </a:r>
            <a:r>
              <a:rPr lang="fr-FR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("p").</a:t>
            </a:r>
            <a:r>
              <a:rPr lang="fr-FR" sz="1200" kern="120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setAttribute</a:t>
            </a:r>
            <a:r>
              <a:rPr lang="fr-FR" sz="1200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("points", pts);</a:t>
            </a:r>
          </a:p>
          <a:p>
            <a:pPr eaLnBrk="1" hangingPunct="1"/>
            <a:endParaRPr lang="en-US" altLang="zh-TW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17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Array is an important data structure, often</a:t>
            </a:r>
            <a:r>
              <a:rPr lang="en-US" altLang="zh-TW" baseline="0" dirty="0" smtClean="0"/>
              <a:t> used together with for-loop.</a:t>
            </a:r>
          </a:p>
          <a:p>
            <a:pPr eaLnBrk="1" hangingPunct="1"/>
            <a:r>
              <a:rPr lang="en-US" altLang="zh-TW" baseline="0" dirty="0" smtClean="0"/>
              <a:t>Demo Lab6: see source code </a:t>
            </a:r>
            <a:r>
              <a:rPr lang="en-US" altLang="zh-TW" baseline="0" smtClean="0"/>
              <a:t>from IE: Explain </a:t>
            </a:r>
            <a:r>
              <a:rPr lang="en-US" altLang="zh-TW" baseline="0" dirty="0" smtClean="0"/>
              <a:t>array declaration, array index, for-loops, etc.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18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One dimensional</a:t>
            </a:r>
            <a:r>
              <a:rPr lang="en-US" altLang="zh-TW" baseline="0" dirty="0" smtClean="0"/>
              <a:t> array.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19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2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20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21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3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1</a:t>
            </a:r>
            <a:r>
              <a:rPr lang="en-US" altLang="zh-TW" baseline="30000" dirty="0" smtClean="0"/>
              <a:t>st</a:t>
            </a:r>
            <a:r>
              <a:rPr lang="en-US" altLang="zh-TW" dirty="0" smtClean="0"/>
              <a:t> high level programming language: </a:t>
            </a:r>
            <a:r>
              <a:rPr lang="en-US" altLang="zh-TW" dirty="0" err="1" smtClean="0"/>
              <a:t>FORTran</a:t>
            </a:r>
            <a:r>
              <a:rPr lang="en-US" altLang="zh-TW" dirty="0" smtClean="0"/>
              <a:t>, 1953. before that, assembly</a:t>
            </a:r>
          </a:p>
          <a:p>
            <a:pPr eaLnBrk="1" hangingPunct="1"/>
            <a:r>
              <a:rPr lang="en-US" altLang="zh-TW" dirty="0" smtClean="0"/>
              <a:t>Why need compile: 1) more efficient in</a:t>
            </a:r>
            <a:r>
              <a:rPr lang="en-US" altLang="zh-TW" baseline="0" dirty="0" smtClean="0"/>
              <a:t> executing compiled programs (at least 10 times faster than the interpreted languages); 2. security. When you sell a s/w system, no source code is revealed. Intellective property protected.</a:t>
            </a:r>
          </a:p>
          <a:p>
            <a:pPr eaLnBrk="1" hangingPunct="1"/>
            <a:r>
              <a:rPr lang="en-US" altLang="zh-TW" baseline="0" dirty="0" smtClean="0"/>
              <a:t>Fig. .EXE file is compiled file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4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5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HTML and CSS (cascading style sheets) are two languages for building webpages,</a:t>
            </a:r>
            <a:r>
              <a:rPr lang="en-US" altLang="zh-TW" baseline="0" dirty="0" smtClean="0"/>
              <a:t> but not programming languages. </a:t>
            </a:r>
          </a:p>
          <a:p>
            <a:pPr eaLnBrk="1" hangingPunct="1"/>
            <a:r>
              <a:rPr lang="en-US" altLang="zh-TW" baseline="0" dirty="0" smtClean="0"/>
              <a:t>? As a programming language, you must have control statement to control compute executions or take actions, but HTML only specifies formats…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CSS</a:t>
            </a:r>
            <a:r>
              <a:rPr lang="en-US" altLang="zh-TW" baseline="0" dirty="0" smtClean="0"/>
              <a:t> are used to specify page layout, color, font, etc. It’s used inside HTML file.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6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Prepare</a:t>
            </a:r>
            <a:r>
              <a:rPr lang="en-US" altLang="zh-TW" baseline="0" dirty="0" smtClean="0"/>
              <a:t> for assignment statement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7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879470" eaLnBrk="1" hangingPunct="1">
              <a:defRPr/>
            </a:pPr>
            <a:r>
              <a:rPr lang="en-US" altLang="zh-TW" baseline="0" dirty="0" smtClean="0"/>
              <a:t>“=“ is assignment.</a:t>
            </a:r>
          </a:p>
          <a:p>
            <a:pPr defTabSz="879470" eaLnBrk="1" hangingPunct="1">
              <a:defRPr/>
            </a:pPr>
            <a:r>
              <a:rPr lang="en-US" altLang="zh-TW" baseline="0" dirty="0" smtClean="0"/>
              <a:t>Note: nested assignment in </a:t>
            </a:r>
            <a:r>
              <a:rPr lang="en-US" altLang="zh-TW" baseline="0" dirty="0" err="1" smtClean="0"/>
              <a:t>onmouseover</a:t>
            </a:r>
            <a:r>
              <a:rPr lang="en-US" altLang="zh-TW" baseline="0" dirty="0" smtClean="0"/>
              <a:t> = ….</a:t>
            </a:r>
            <a:endParaRPr lang="zh-TW" altLang="en-US" dirty="0" smtClean="0"/>
          </a:p>
          <a:p>
            <a:pPr eaLnBrk="1" hangingPunct="1"/>
            <a:endParaRPr lang="zh-TW" alt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8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Explain “Calculate” ?</a:t>
            </a:r>
            <a:r>
              <a:rPr lang="en-US" altLang="zh-TW" baseline="0" dirty="0" smtClean="0"/>
              <a:t> How to do the calculation -&gt;</a:t>
            </a:r>
            <a:endParaRPr lang="zh-TW" alt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9E1C0-FB13-4A68-8CF5-EBECA813A8AD}" type="slidenum">
              <a:rPr lang="zh-TW" altLang="en-US" smtClean="0"/>
              <a:pPr/>
              <a:t>9</a:t>
            </a:fld>
            <a:endParaRPr lang="en-US" altLang="zh-TW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dirty="0" smtClean="0"/>
              <a:t>Java</a:t>
            </a:r>
            <a:r>
              <a:rPr lang="en-US" altLang="zh-TW" baseline="0" dirty="0" smtClean="0"/>
              <a:t> script is a very simple language. It’s used to enhance web-display. It’s NOT suitable for complex computation.</a:t>
            </a:r>
          </a:p>
          <a:p>
            <a:pPr eaLnBrk="1" hangingPunct="1"/>
            <a:r>
              <a:rPr lang="en-US" altLang="zh-TW" baseline="0" dirty="0" smtClean="0"/>
              <a:t>It doesn’t have type of variables. Everything, char, </a:t>
            </a:r>
            <a:r>
              <a:rPr lang="en-US" altLang="zh-TW" baseline="0" dirty="0" err="1" smtClean="0"/>
              <a:t>int</a:t>
            </a:r>
            <a:r>
              <a:rPr lang="en-US" altLang="zh-TW" baseline="0" dirty="0" smtClean="0"/>
              <a:t>, string, floating-point, is var. </a:t>
            </a:r>
          </a:p>
          <a:p>
            <a:pPr eaLnBrk="1" hangingPunct="1"/>
            <a:r>
              <a:rPr lang="en-US" altLang="zh-TW" baseline="0" dirty="0" smtClean="0"/>
              <a:t>note: </a:t>
            </a:r>
            <a:r>
              <a:rPr lang="en-US" altLang="zh-TW" baseline="0" dirty="0" err="1" smtClean="0"/>
              <a:t>toFixed</a:t>
            </a:r>
            <a:r>
              <a:rPr lang="en-US" altLang="zh-TW" baseline="0" dirty="0" smtClean="0"/>
              <a:t>(1) is to convert a number…</a:t>
            </a:r>
            <a:endParaRPr lang="zh-TW" alt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confuse_8002_1110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1075"/>
            <a:ext cx="282892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304800"/>
            <a:ext cx="6248400" cy="44958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4953000"/>
            <a:ext cx="6248400" cy="1219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1">
                <a:solidFill>
                  <a:srgbClr val="660099"/>
                </a:solidFill>
                <a:latin typeface="Cambria" pitchFamily="18" charset="0"/>
              </a:defRPr>
            </a:lvl1pPr>
          </a:lstStyle>
          <a:p>
            <a:r>
              <a:rPr lang="en-US" altLang="zh-TW" dirty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zh-TW" altLang="en-US"/>
              <a:t>CS1101</a:t>
            </a:r>
            <a:endParaRPr lang="en-US" altLang="zh-TW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 algn="r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7DE4B38-0C72-4F22-8A67-962100CF96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09FFD-8316-40A6-9965-F47E5AC092B2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60350"/>
            <a:ext cx="1943100" cy="5905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60350"/>
            <a:ext cx="5676900" cy="5905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BA8A0-C62B-4765-A94D-889A7877DA33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035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84313"/>
            <a:ext cx="3810000" cy="4681537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3810000" cy="4681537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312D5-E1B9-4604-B9B3-022D849D5A94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Cambri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/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/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/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/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lvl5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/>
            </a:pPr>
            <a:r>
              <a:rPr kumimoji="0" lang="en-US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Second level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/>
            </a:pPr>
            <a:r>
              <a:rPr kumimoji="0" lang="en-US" altLang="zh-TW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Third level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/>
            </a:pPr>
            <a:r>
              <a:rPr kumimoji="0" lang="en-US" altLang="zh-TW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Fourth level</a:t>
            </a:r>
          </a:p>
          <a:p>
            <a:pPr marL="2057400" marR="0" lvl="4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Fifth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FF0066"/>
                </a:solidFill>
                <a:latin typeface="Cambria" pitchFamily="18" charset="0"/>
              </a:rPr>
              <a:t>Jean Wang / CS1102 - Lec02</a:t>
            </a:r>
            <a:endParaRPr lang="en-US" altLang="zh-TW" dirty="0">
              <a:solidFill>
                <a:schemeClr val="accent2"/>
              </a:solidFill>
              <a:latin typeface="Cambr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="1">
                <a:latin typeface="Cambria" pitchFamily="18" charset="0"/>
              </a:defRPr>
            </a:lvl1pPr>
          </a:lstStyle>
          <a:p>
            <a:pPr>
              <a:defRPr/>
            </a:pPr>
            <a:fld id="{CBC84C43-61D8-4D7D-AE30-10E8699A9393}" type="slidenum">
              <a:rPr lang="zh-TW" altLang="en-US" smtClean="0"/>
              <a:pPr>
                <a:defRPr/>
              </a:pPr>
              <a:t>‹#›</a:t>
            </a:fld>
            <a:r>
              <a:rPr lang="en-US" altLang="zh-TW" dirty="0" smtClean="0"/>
              <a:t> </a:t>
            </a:r>
            <a:endParaRPr lang="en-US" altLang="zh-TW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C556A-4C39-488D-B495-293BC6A089AD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4313"/>
            <a:ext cx="3810000" cy="4681537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3810000" cy="4681537"/>
          </a:xfrm>
        </p:spPr>
        <p:txBody>
          <a:bodyPr/>
          <a:lstStyle>
            <a:lvl1pPr>
              <a:defRPr sz="2800">
                <a:latin typeface="Cambria" pitchFamily="18" charset="0"/>
              </a:defRPr>
            </a:lvl1pPr>
            <a:lvl2pPr>
              <a:defRPr sz="2400">
                <a:latin typeface="Cambria" pitchFamily="18" charset="0"/>
              </a:defRPr>
            </a:lvl2pPr>
            <a:lvl3pPr>
              <a:defRPr sz="2000">
                <a:latin typeface="Cambria" pitchFamily="18" charset="0"/>
              </a:defRPr>
            </a:lvl3pPr>
            <a:lvl4pPr>
              <a:defRPr sz="1800">
                <a:latin typeface="Cambria" pitchFamily="18" charset="0"/>
              </a:defRPr>
            </a:lvl4pPr>
            <a:lvl5pPr>
              <a:defRPr sz="1800">
                <a:latin typeface="Cambria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0F3FE-046A-4BDB-BE79-CD84CC99F7AE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mbr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mbria" pitchFamily="18" charset="0"/>
              </a:defRPr>
            </a:lvl1pPr>
            <a:lvl2pPr>
              <a:defRPr sz="2000">
                <a:latin typeface="Cambria" pitchFamily="18" charset="0"/>
              </a:defRPr>
            </a:lvl2pPr>
            <a:lvl3pPr>
              <a:defRPr sz="1800">
                <a:latin typeface="Cambria" pitchFamily="18" charset="0"/>
              </a:defRPr>
            </a:lvl3pPr>
            <a:lvl4pPr>
              <a:defRPr sz="1600">
                <a:latin typeface="Cambria" pitchFamily="18" charset="0"/>
              </a:defRPr>
            </a:lvl4pPr>
            <a:lvl5pPr>
              <a:defRPr sz="1600">
                <a:latin typeface="Cambr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mbria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mbria" pitchFamily="18" charset="0"/>
              </a:defRPr>
            </a:lvl1pPr>
            <a:lvl2pPr>
              <a:defRPr sz="2000">
                <a:latin typeface="Cambria" pitchFamily="18" charset="0"/>
              </a:defRPr>
            </a:lvl2pPr>
            <a:lvl3pPr>
              <a:defRPr sz="1800">
                <a:latin typeface="Cambria" pitchFamily="18" charset="0"/>
              </a:defRPr>
            </a:lvl3pPr>
            <a:lvl4pPr>
              <a:defRPr sz="1600">
                <a:latin typeface="Cambria" pitchFamily="18" charset="0"/>
              </a:defRPr>
            </a:lvl4pPr>
            <a:lvl5pPr>
              <a:defRPr sz="1600">
                <a:latin typeface="Cambria" pitchFamily="18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pPr>
              <a:defRPr/>
            </a:pPr>
            <a:r>
              <a:rPr lang="en-US" altLang="zh-TW" smtClean="0"/>
              <a:t>    </a:t>
            </a:r>
            <a:r>
              <a:rPr lang="en-US" altLang="zh-TW" smtClean="0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pPr>
              <a:defRPr/>
            </a:pPr>
            <a:fld id="{35BE3358-002A-48D9-A496-FA0B43DA007E}" type="slidenum">
              <a:rPr lang="zh-TW" altLang="en-US" smtClean="0"/>
              <a:pPr>
                <a:defRPr/>
              </a:pPr>
              <a:t>‹#›</a:t>
            </a:fld>
            <a:r>
              <a:rPr lang="en-US" altLang="zh-TW" b="0" smtClean="0"/>
              <a:t> </a:t>
            </a:r>
            <a:endParaRPr lang="en-US" altLang="zh-TW" b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7648D-9900-441A-A2B9-8243C7AD1FA4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604F3-DE87-4781-B201-BDB86F826E4D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mbria" pitchFamily="18" charset="0"/>
              </a:defRPr>
            </a:lvl1pPr>
            <a:lvl2pPr>
              <a:defRPr sz="2800">
                <a:latin typeface="Cambria" pitchFamily="18" charset="0"/>
              </a:defRPr>
            </a:lvl2pPr>
            <a:lvl3pPr>
              <a:defRPr sz="2400">
                <a:latin typeface="Cambria" pitchFamily="18" charset="0"/>
              </a:defRPr>
            </a:lvl3pPr>
            <a:lvl4pPr>
              <a:defRPr sz="2000">
                <a:latin typeface="Cambria" pitchFamily="18" charset="0"/>
              </a:defRPr>
            </a:lvl4pPr>
            <a:lvl5pPr>
              <a:defRPr sz="2000">
                <a:latin typeface="Cambria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dirty="0" smtClean="0"/>
              <a:t>    </a:t>
            </a:r>
            <a:r>
              <a:rPr lang="en-US" altLang="zh-TW" dirty="0" err="1" smtClean="0"/>
              <a:t>J</a:t>
            </a:r>
            <a:r>
              <a:rPr lang="en-US" altLang="zh-TW" dirty="0" err="1" smtClean="0">
                <a:solidFill>
                  <a:srgbClr val="FF0066"/>
                </a:solidFill>
              </a:rPr>
              <a:t>eJean</a:t>
            </a:r>
            <a:r>
              <a:rPr lang="en-US" altLang="zh-TW" dirty="0" smtClean="0">
                <a:solidFill>
                  <a:srgbClr val="FF0066"/>
                </a:solidFill>
              </a:rPr>
              <a:t> Wang / CS1101 - Lec02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64127-C6C7-4883-A623-717ABB65FDC6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    </a:t>
            </a:r>
            <a:r>
              <a:rPr lang="en-US" altLang="zh-TW">
                <a:solidFill>
                  <a:srgbClr val="FF0066"/>
                </a:solidFill>
              </a:rPr>
              <a:t>CS1101 - Lec02</a:t>
            </a:r>
            <a:endParaRPr lang="en-US" altLang="zh-TW">
              <a:solidFill>
                <a:schemeClr val="accent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05FBD-C36E-4151-8EE8-D08472BCB12A}" type="slidenum">
              <a:rPr lang="zh-TW" altLang="en-US"/>
              <a:pPr>
                <a:defRPr/>
              </a:pPr>
              <a:t>‹#›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4313"/>
            <a:ext cx="7772400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/>
            </a:pPr>
            <a:r>
              <a:rPr kumimoji="0" lang="en-US" altLang="zh-TW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Click to edit Master text styles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/>
            </a:pPr>
            <a:r>
              <a:rPr kumimoji="0" lang="en-US" altLang="zh-TW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Second level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/>
            </a:pPr>
            <a:r>
              <a:rPr kumimoji="0" lang="en-US" altLang="zh-TW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Third level</a:t>
            </a:r>
          </a:p>
          <a:p>
            <a:pPr marL="1600200" marR="0" lvl="3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/>
            </a:pPr>
            <a:r>
              <a:rPr kumimoji="0" lang="en-US" altLang="zh-TW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Fourth level</a:t>
            </a:r>
          </a:p>
          <a:p>
            <a:pPr marL="2057400" marR="0" lvl="4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Cambria" pitchFamily="18" charset="0"/>
              </a:rPr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9816" y="6248400"/>
            <a:ext cx="280608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660099"/>
                </a:solidFill>
                <a:latin typeface="Cambria" pitchFamily="18" charset="0"/>
                <a:ea typeface="新細明體" charset="-120"/>
              </a:defRPr>
            </a:lvl1pPr>
          </a:lstStyle>
          <a:p>
            <a:pPr>
              <a:defRPr/>
            </a:pPr>
            <a:r>
              <a:rPr lang="en-US" altLang="zh-TW" dirty="0" smtClean="0"/>
              <a:t>    </a:t>
            </a:r>
            <a:r>
              <a:rPr lang="en-US" altLang="zh-TW" dirty="0" smtClean="0">
                <a:solidFill>
                  <a:srgbClr val="FF0066"/>
                </a:solidFill>
              </a:rPr>
              <a:t>Jean Wang /CS1101 - Lec02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pic>
        <p:nvPicPr>
          <p:cNvPr id="1029" name="Picture 12" descr="computer_love_27770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6040438" y="3760788"/>
            <a:ext cx="3571875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3" descr="ulogo_l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4213" y="6237288"/>
            <a:ext cx="288925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4075" y="62372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FF0066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8D4721ED-D869-4CEA-904D-0CEAA44E6FDE}" type="slidenum">
              <a:rPr lang="zh-TW" altLang="en-US" smtClean="0">
                <a:latin typeface="Cambria" pitchFamily="18" charset="0"/>
              </a:rPr>
              <a:pPr>
                <a:defRPr/>
              </a:pPr>
              <a:t>‹#›</a:t>
            </a:fld>
            <a:r>
              <a:rPr lang="en-US" altLang="zh-TW" dirty="0" smtClean="0"/>
              <a:t> </a:t>
            </a:r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0066"/>
          </a:solidFill>
          <a:latin typeface="Cambr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FF0066"/>
          </a:solidFill>
          <a:latin typeface="Comic Sans MS" pitchFamily="66" charset="0"/>
        </a:defRPr>
      </a:lvl9pPr>
    </p:titleStyle>
    <p:bodyStyle>
      <a:lvl1pPr marL="342900" marR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:"/>
        <a:tabLst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marR="0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8"/>
        <a:tabLst/>
        <a:defRPr sz="2000">
          <a:solidFill>
            <a:schemeClr val="tx1"/>
          </a:solidFill>
          <a:latin typeface="+mn-lt"/>
        </a:defRPr>
      </a:lvl2pPr>
      <a:lvl3pPr marL="11430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7"/>
        <a:tabLst/>
        <a:defRPr>
          <a:solidFill>
            <a:schemeClr val="tx1"/>
          </a:solidFill>
          <a:latin typeface="+mn-lt"/>
        </a:defRPr>
      </a:lvl3pPr>
      <a:lvl4pPr marL="16002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þ"/>
        <a:tabLst/>
        <a:defRPr sz="1600">
          <a:solidFill>
            <a:schemeClr val="tx1"/>
          </a:solidFill>
          <a:latin typeface="+mn-lt"/>
        </a:defRPr>
      </a:lvl4pPr>
      <a:lvl5pPr marL="2057400" marR="0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Ø"/>
        <a:tabLst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ü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90800" y="304800"/>
            <a:ext cx="6248400" cy="3700463"/>
          </a:xfrm>
        </p:spPr>
        <p:txBody>
          <a:bodyPr/>
          <a:lstStyle/>
          <a:p>
            <a:pPr eaLnBrk="1" hangingPunct="1"/>
            <a:r>
              <a:rPr lang="en-US" altLang="zh-TW" b="1" dirty="0" smtClean="0">
                <a:latin typeface="Cambria" pitchFamily="18" charset="0"/>
                <a:ea typeface="新細明體" pitchFamily="18" charset="-120"/>
              </a:rPr>
              <a:t>CS1102 Lec03 -  Programming I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4292600"/>
            <a:ext cx="6248400" cy="1724025"/>
          </a:xfrm>
        </p:spPr>
        <p:txBody>
          <a:bodyPr/>
          <a:lstStyle/>
          <a:p>
            <a:pPr algn="r" eaLnBrk="1" hangingPunct="1">
              <a:spcBef>
                <a:spcPct val="10000"/>
              </a:spcBef>
            </a:pPr>
            <a:endParaRPr lang="en-US" altLang="zh-TW" sz="2000" dirty="0" smtClean="0">
              <a:ea typeface="新細明體" pitchFamily="18" charset="-120"/>
            </a:endParaRPr>
          </a:p>
          <a:p>
            <a:pPr algn="r" eaLnBrk="1" hangingPunct="1">
              <a:spcBef>
                <a:spcPct val="10000"/>
              </a:spcBef>
            </a:pPr>
            <a:r>
              <a:rPr lang="en-US" altLang="zh-TW" sz="2000" b="1" dirty="0" smtClean="0">
                <a:latin typeface="Cambria" pitchFamily="18" charset="0"/>
                <a:ea typeface="新細明體" pitchFamily="18" charset="-120"/>
              </a:rPr>
              <a:t>Semester A, 2013-14</a:t>
            </a:r>
          </a:p>
          <a:p>
            <a:pPr algn="r" eaLnBrk="1" hangingPunct="1">
              <a:spcBef>
                <a:spcPct val="10000"/>
              </a:spcBef>
            </a:pPr>
            <a:r>
              <a:rPr lang="en-US" altLang="zh-TW" sz="2000" b="1" dirty="0" smtClean="0">
                <a:latin typeface="Cambria" pitchFamily="18" charset="0"/>
                <a:ea typeface="新細明體" pitchFamily="18" charset="-120"/>
              </a:rPr>
              <a:t>Computer Science Department</a:t>
            </a:r>
          </a:p>
          <a:p>
            <a:pPr algn="r" eaLnBrk="1" hangingPunct="1">
              <a:spcBef>
                <a:spcPct val="10000"/>
              </a:spcBef>
            </a:pPr>
            <a:r>
              <a:rPr lang="en-US" altLang="zh-TW" sz="2000" b="1" dirty="0" smtClean="0">
                <a:latin typeface="Cambria" pitchFamily="18" charset="0"/>
                <a:ea typeface="新細明體" pitchFamily="18" charset="-120"/>
              </a:rPr>
              <a:t>City University of Hong Kong</a:t>
            </a:r>
          </a:p>
        </p:txBody>
      </p:sp>
      <p:pic>
        <p:nvPicPr>
          <p:cNvPr id="14340" name="Picture 4" descr="ulogo_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4725144"/>
            <a:ext cx="9373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381642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03 – Making Decisions (Branching in execution - </a:t>
            </a:r>
            <a:r>
              <a:rPr lang="en-US" sz="1800" b="1" i="1" dirty="0" smtClean="0">
                <a:latin typeface="Cambria" pitchFamily="18" charset="0"/>
              </a:rPr>
              <a:t>if-statement</a:t>
            </a:r>
            <a:r>
              <a:rPr lang="en-US" sz="1800" dirty="0" smtClean="0">
                <a:latin typeface="Cambria" pitchFamily="18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10</a:t>
            </a:fld>
            <a:r>
              <a:rPr lang="en-US" altLang="zh-TW" b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44" y="2492896"/>
            <a:ext cx="4978400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284984"/>
            <a:ext cx="3199510" cy="260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90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381642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03 – Making Decisions (Branching in execution – using the </a:t>
            </a:r>
            <a:r>
              <a:rPr lang="en-US" sz="1800" b="1" i="1" dirty="0" smtClean="0">
                <a:latin typeface="Cambria" pitchFamily="18" charset="0"/>
              </a:rPr>
              <a:t>if-statement</a:t>
            </a:r>
            <a:r>
              <a:rPr lang="en-US" sz="1800" dirty="0" smtClean="0">
                <a:latin typeface="Cambria" pitchFamily="18" charset="0"/>
              </a:rPr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11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2564904"/>
            <a:ext cx="7560840" cy="21698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("b00").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innerHTML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whoseTurn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&amp;&amp;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("b01").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innerHTML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whoseTurn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&amp;&amp;</a:t>
            </a:r>
          </a:p>
          <a:p>
            <a:pPr>
              <a:lnSpc>
                <a:spcPct val="150000"/>
              </a:lnSpc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("b02").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innerHTML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whoseTurn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1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lert 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("You win.  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Congradulations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!");</a:t>
            </a:r>
          </a:p>
          <a:p>
            <a:pPr>
              <a:lnSpc>
                <a:spcPct val="150000"/>
              </a:lnSpc>
            </a:pPr>
            <a:r>
              <a:rPr lang="en-US" sz="1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………..</a:t>
            </a:r>
            <a:endParaRPr lang="en-US" sz="1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828700" y="4797152"/>
            <a:ext cx="7846640" cy="50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400" dirty="0" smtClean="0">
                <a:latin typeface="Cambria" pitchFamily="18" charset="0"/>
              </a:rPr>
              <a:t> </a:t>
            </a:r>
            <a:r>
              <a:rPr lang="en-US" sz="1400" b="1" i="1" dirty="0" smtClean="0">
                <a:latin typeface="Cambria" pitchFamily="18" charset="0"/>
              </a:rPr>
              <a:t>if-statement</a:t>
            </a:r>
            <a:r>
              <a:rPr lang="en-US" sz="1400" dirty="0">
                <a:latin typeface="Cambria" pitchFamily="18" charset="0"/>
              </a:rPr>
              <a:t> </a:t>
            </a:r>
            <a:r>
              <a:rPr lang="en-US" sz="1400" dirty="0" smtClean="0">
                <a:latin typeface="Cambria" pitchFamily="18" charset="0"/>
              </a:rPr>
              <a:t>is the simplest control structure, it is provided by most programming languages.</a:t>
            </a:r>
          </a:p>
        </p:txBody>
      </p:sp>
    </p:spTree>
    <p:extLst>
      <p:ext uri="{BB962C8B-B14F-4D97-AF65-F5344CB8AC3E}">
        <p14:creationId xmlns:p14="http://schemas.microsoft.com/office/powerpoint/2010/main" val="353955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381642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04 – Animation (Timed execution of instructions)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12</a:t>
            </a:fld>
            <a:r>
              <a:rPr lang="en-US" altLang="zh-TW" b="0"/>
              <a:t>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92896"/>
            <a:ext cx="5334000" cy="284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81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381642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04 – Animation </a:t>
            </a:r>
            <a:br>
              <a:rPr lang="en-US" sz="1800" smtClean="0">
                <a:latin typeface="Cambria" pitchFamily="18" charset="0"/>
              </a:rPr>
            </a:br>
            <a:r>
              <a:rPr lang="en-US" sz="1800" smtClean="0">
                <a:latin typeface="Cambria" pitchFamily="18" charset="0"/>
              </a:rPr>
              <a:t>(Timed execution of instructions – using the </a:t>
            </a:r>
            <a:r>
              <a:rPr lang="en-US" sz="1800" i="1" smtClean="0">
                <a:latin typeface="Cambria" pitchFamily="18" charset="0"/>
              </a:rPr>
              <a:t>built-in </a:t>
            </a:r>
            <a:r>
              <a:rPr lang="en-US" sz="1800" b="1" i="1" smtClean="0">
                <a:latin typeface="Cambria" pitchFamily="18" charset="0"/>
              </a:rPr>
              <a:t>setInterval</a:t>
            </a:r>
            <a:r>
              <a:rPr lang="en-US" sz="1800" smtClean="0">
                <a:latin typeface="Cambria" pitchFamily="18" charset="0"/>
              </a:rPr>
              <a:t> function)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13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5576" y="3081154"/>
            <a:ext cx="7992888" cy="9233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000000"/>
                </a:solidFill>
              </a:rPr>
              <a:t>// Schedule </a:t>
            </a:r>
            <a:r>
              <a:rPr lang="en-US" sz="1800" dirty="0">
                <a:solidFill>
                  <a:srgbClr val="000000"/>
                </a:solidFill>
              </a:rPr>
              <a:t>the animation - call </a:t>
            </a:r>
            <a:r>
              <a:rPr lang="en-US" sz="1800" dirty="0" err="1">
                <a:solidFill>
                  <a:srgbClr val="000000"/>
                </a:solidFill>
              </a:rPr>
              <a:t>move_a_step</a:t>
            </a:r>
            <a:r>
              <a:rPr lang="en-US" sz="1800" dirty="0">
                <a:solidFill>
                  <a:srgbClr val="000000"/>
                </a:solidFill>
              </a:rPr>
              <a:t>() repeatedly every 100 </a:t>
            </a:r>
            <a:r>
              <a:rPr lang="en-US" sz="1800" dirty="0" smtClean="0">
                <a:solidFill>
                  <a:srgbClr val="000000"/>
                </a:solidFill>
              </a:rPr>
              <a:t>millisecond</a:t>
            </a:r>
            <a:endParaRPr lang="en-US" sz="1800" dirty="0">
              <a:solidFill>
                <a:srgbClr val="000000"/>
              </a:solidFill>
            </a:endParaRPr>
          </a:p>
          <a:p>
            <a:endParaRPr lang="en-US" sz="1800" b="1" dirty="0" smtClean="0">
              <a:solidFill>
                <a:srgbClr val="000000"/>
              </a:solidFill>
            </a:endParaRPr>
          </a:p>
          <a:p>
            <a:r>
              <a:rPr lang="en-US" sz="1800" b="1" dirty="0" err="1" smtClean="0">
                <a:solidFill>
                  <a:srgbClr val="000000"/>
                </a:solidFill>
              </a:rPr>
              <a:t>setInterval</a:t>
            </a:r>
            <a:r>
              <a:rPr lang="en-US" sz="1800" b="1" dirty="0" smtClean="0">
                <a:solidFill>
                  <a:srgbClr val="000000"/>
                </a:solidFill>
              </a:rPr>
              <a:t>('</a:t>
            </a:r>
            <a:r>
              <a:rPr lang="en-US" sz="1800" b="1" dirty="0" err="1" smtClean="0">
                <a:solidFill>
                  <a:srgbClr val="000000"/>
                </a:solidFill>
              </a:rPr>
              <a:t>move_a_step</a:t>
            </a:r>
            <a:r>
              <a:rPr lang="en-US" sz="1800" b="1" dirty="0" smtClean="0">
                <a:solidFill>
                  <a:srgbClr val="000000"/>
                </a:solidFill>
              </a:rPr>
              <a:t>()', 100);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 bwMode="auto">
          <a:xfrm>
            <a:off x="828700" y="4797152"/>
            <a:ext cx="7846640" cy="50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400" dirty="0" smtClean="0">
                <a:latin typeface="Cambria" pitchFamily="18" charset="0"/>
              </a:rPr>
              <a:t>* A </a:t>
            </a:r>
            <a:r>
              <a:rPr lang="en-US" sz="1400" i="1" dirty="0" smtClean="0">
                <a:latin typeface="Cambria" pitchFamily="18" charset="0"/>
              </a:rPr>
              <a:t>built-in </a:t>
            </a:r>
            <a:r>
              <a:rPr lang="en-US" sz="1400" dirty="0" smtClean="0">
                <a:latin typeface="Cambria" pitchFamily="18" charset="0"/>
              </a:rPr>
              <a:t>function is a function provided by the programming language itself.  </a:t>
            </a:r>
            <a:br>
              <a:rPr lang="en-US" sz="1400" dirty="0" smtClean="0">
                <a:latin typeface="Cambria" pitchFamily="18" charset="0"/>
              </a:rPr>
            </a:br>
            <a:r>
              <a:rPr lang="en-US" sz="1400" dirty="0" smtClean="0">
                <a:latin typeface="Cambria" pitchFamily="18" charset="0"/>
              </a:rPr>
              <a:t>   Examples of JavaScript built-in functions: </a:t>
            </a:r>
            <a:r>
              <a:rPr lang="en-US" sz="1400" i="1" dirty="0" smtClean="0">
                <a:latin typeface="Cambria" pitchFamily="18" charset="0"/>
              </a:rPr>
              <a:t>alert()</a:t>
            </a:r>
            <a:r>
              <a:rPr lang="en-US" sz="1400" dirty="0" smtClean="0">
                <a:latin typeface="Cambria" pitchFamily="18" charset="0"/>
              </a:rPr>
              <a:t>, </a:t>
            </a:r>
            <a:r>
              <a:rPr lang="en-US" sz="1400" i="1" dirty="0" smtClean="0">
                <a:latin typeface="Cambria" pitchFamily="18" charset="0"/>
              </a:rPr>
              <a:t>Number()</a:t>
            </a:r>
            <a:r>
              <a:rPr lang="en-US" sz="1400" dirty="0" smtClean="0">
                <a:latin typeface="Cambria" pitchFamily="18" charset="0"/>
              </a:rPr>
              <a:t>, </a:t>
            </a:r>
            <a:r>
              <a:rPr lang="en-US" sz="1400" i="1" dirty="0" err="1" smtClean="0">
                <a:latin typeface="Cambria" pitchFamily="18" charset="0"/>
              </a:rPr>
              <a:t>setInterval</a:t>
            </a:r>
            <a:r>
              <a:rPr lang="en-US" sz="1400" i="1" dirty="0" smtClean="0">
                <a:latin typeface="Cambria" pitchFamily="18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96950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412776"/>
            <a:ext cx="8424936" cy="4248472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Review and Preview our Programming Labs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556321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05 </a:t>
            </a:r>
            <a:r>
              <a:rPr lang="en-US" sz="1600" smtClean="0">
                <a:latin typeface="Cambria" pitchFamily="18" charset="0"/>
              </a:rPr>
              <a:t>– Write a loop of statements to repeat doing something; SVG</a:t>
            </a:r>
            <a:r>
              <a:rPr lang="en-US" sz="1600" baseline="30000" smtClean="0">
                <a:latin typeface="Cambria" pitchFamily="18" charset="0"/>
              </a:rPr>
              <a:t>Scaler Vector Graphics</a:t>
            </a:r>
            <a:endParaRPr lang="en-US" sz="160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14</a:t>
            </a:fld>
            <a:r>
              <a:rPr lang="en-US" altLang="zh-TW" b="0"/>
              <a:t>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094100"/>
            <a:ext cx="2356023" cy="2924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94100"/>
            <a:ext cx="2356023" cy="2924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Content Placeholder 5"/>
          <p:cNvSpPr txBox="1">
            <a:spLocks/>
          </p:cNvSpPr>
          <p:nvPr/>
        </p:nvSpPr>
        <p:spPr bwMode="auto">
          <a:xfrm>
            <a:off x="1297360" y="5018410"/>
            <a:ext cx="2174279" cy="1407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sz="1800" dirty="0" smtClean="0">
                <a:latin typeface="Cambria" pitchFamily="18" charset="0"/>
              </a:rPr>
              <a:t>Can 1 divide 32?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dirty="0" smtClean="0">
                <a:latin typeface="Cambria" pitchFamily="18" charset="0"/>
              </a:rPr>
              <a:t>Can 2 divide 32?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dirty="0" smtClean="0">
                <a:latin typeface="Cambria" pitchFamily="18" charset="0"/>
              </a:rPr>
              <a:t>Can 3 divide 32?</a:t>
            </a:r>
          </a:p>
          <a:p>
            <a:pPr marL="0" indent="0">
              <a:buFont typeface="Wingdings" pitchFamily="2" charset="2"/>
              <a:buNone/>
            </a:pPr>
            <a:r>
              <a:rPr lang="en-US" sz="1800" dirty="0" smtClean="0">
                <a:latin typeface="Cambria" pitchFamily="18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55517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412776"/>
            <a:ext cx="8424936" cy="4248472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Review and Preview our Programming Labs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556321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05 </a:t>
            </a:r>
            <a:r>
              <a:rPr lang="en-US" sz="1600" dirty="0" smtClean="0">
                <a:latin typeface="Cambria" pitchFamily="18" charset="0"/>
              </a:rPr>
              <a:t>– </a:t>
            </a:r>
            <a:r>
              <a:rPr lang="en-US" sz="1600" u="sng" dirty="0" smtClean="0">
                <a:latin typeface="Cambria" pitchFamily="18" charset="0"/>
              </a:rPr>
              <a:t>Write a loop of statements to repeat doing something;</a:t>
            </a:r>
            <a:r>
              <a:rPr lang="en-US" sz="1600" dirty="0" smtClean="0">
                <a:latin typeface="Cambria" pitchFamily="18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15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5576" y="2132854"/>
            <a:ext cx="8064896" cy="20621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count = 0;</a:t>
            </a:r>
          </a:p>
          <a:p>
            <a:pPr>
              <a:tabLst>
                <a:tab pos="465138" algn="l"/>
                <a:tab pos="865188" algn="l"/>
              </a:tabLst>
            </a:pP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&lt;=x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++)	 //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through 1, 2, 3, 4, .. x for factors</a:t>
            </a:r>
          </a:p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if (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x%i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==0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// </a:t>
            </a:r>
            <a:r>
              <a:rPr lang="en-US" sz="1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x%i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 the remainder of x/</a:t>
            </a:r>
            <a:r>
              <a:rPr lang="en-US" sz="1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count++;</a:t>
            </a: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r>
              <a:rPr lang="en-US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// What is value of </a:t>
            </a:r>
            <a:r>
              <a:rPr lang="en-US" sz="2000" b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i</a:t>
            </a:r>
            <a:r>
              <a:rPr lang="en-US" sz="20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when exit from “for-statement”???</a:t>
            </a:r>
            <a:endParaRPr lang="en-US" sz="20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412776"/>
            <a:ext cx="8424936" cy="4248472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Review and Preview our Programming Labs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556321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05 </a:t>
            </a:r>
            <a:r>
              <a:rPr lang="en-US" sz="1600" smtClean="0">
                <a:latin typeface="Cambria" pitchFamily="18" charset="0"/>
              </a:rPr>
              <a:t>– Write a loop of statements to repeat doing something; </a:t>
            </a:r>
            <a:r>
              <a:rPr lang="en-US" sz="1600" u="sng" smtClean="0">
                <a:latin typeface="Cambria" pitchFamily="18" charset="0"/>
              </a:rPr>
              <a:t>SVG</a:t>
            </a:r>
            <a:r>
              <a:rPr lang="en-US" sz="1600" u="sng" baseline="30000" smtClean="0">
                <a:latin typeface="Cambria" pitchFamily="18" charset="0"/>
              </a:rPr>
              <a:t>Scaler Vector Graphics</a:t>
            </a:r>
            <a:endParaRPr lang="en-US" sz="1600" u="sng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16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971600" y="2132855"/>
            <a:ext cx="7848872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/* Refer to the SVG </a:t>
            </a:r>
            <a:r>
              <a:rPr lang="en-US" sz="1800" dirty="0" err="1">
                <a:solidFill>
                  <a:srgbClr val="000000"/>
                </a:solidFill>
              </a:rPr>
              <a:t>polyline</a:t>
            </a:r>
            <a:r>
              <a:rPr lang="en-US" sz="1800" dirty="0">
                <a:solidFill>
                  <a:srgbClr val="000000"/>
                </a:solidFill>
              </a:rPr>
              <a:t> element with id "p", we set its "points" attribute to pairs of coordinates. */</a:t>
            </a:r>
          </a:p>
          <a:p>
            <a:pPr>
              <a:tabLst>
                <a:tab pos="465138" algn="l"/>
                <a:tab pos="865188" algn="l"/>
              </a:tabLst>
            </a:pPr>
            <a:endParaRPr lang="en-US" sz="1800" dirty="0">
              <a:solidFill>
                <a:srgbClr val="000000"/>
              </a:solidFill>
            </a:endParaRPr>
          </a:p>
          <a:p>
            <a:pPr>
              <a:tabLst>
                <a:tab pos="465138" algn="l"/>
                <a:tab pos="865188" algn="l"/>
              </a:tabLst>
            </a:pPr>
            <a:r>
              <a:rPr lang="fr-FR" sz="1800" u="sng" dirty="0" err="1">
                <a:solidFill>
                  <a:srgbClr val="000000"/>
                </a:solidFill>
              </a:rPr>
              <a:t>document.getElementById</a:t>
            </a:r>
            <a:r>
              <a:rPr lang="fr-FR" sz="1800" u="sng" dirty="0">
                <a:solidFill>
                  <a:srgbClr val="000000"/>
                </a:solidFill>
              </a:rPr>
              <a:t>("p")</a:t>
            </a:r>
            <a:r>
              <a:rPr lang="fr-FR" sz="1800" dirty="0">
                <a:solidFill>
                  <a:srgbClr val="000000"/>
                </a:solidFill>
              </a:rPr>
              <a:t>.</a:t>
            </a:r>
            <a:r>
              <a:rPr lang="fr-FR" sz="1800" dirty="0" err="1">
                <a:solidFill>
                  <a:srgbClr val="000000"/>
                </a:solidFill>
              </a:rPr>
              <a:t>setAttribute</a:t>
            </a:r>
            <a:r>
              <a:rPr lang="fr-FR" sz="1800" dirty="0">
                <a:solidFill>
                  <a:srgbClr val="000000"/>
                </a:solidFill>
              </a:rPr>
              <a:t>("points",</a:t>
            </a:r>
            <a:r>
              <a:rPr lang="en-US" sz="1800" dirty="0">
                <a:solidFill>
                  <a:srgbClr val="000000"/>
                </a:solidFill>
              </a:rPr>
              <a:t> "</a:t>
            </a:r>
            <a:r>
              <a:rPr lang="en-US" sz="1800" b="1" dirty="0">
                <a:solidFill>
                  <a:srgbClr val="FF0000"/>
                </a:solidFill>
              </a:rPr>
              <a:t>10,10, 20,40, ...</a:t>
            </a:r>
            <a:r>
              <a:rPr lang="en-US" sz="1800" dirty="0">
                <a:solidFill>
                  <a:srgbClr val="000000"/>
                </a:solidFill>
              </a:rPr>
              <a:t>"</a:t>
            </a:r>
            <a:r>
              <a:rPr lang="fr-FR" sz="1800" dirty="0">
                <a:solidFill>
                  <a:srgbClr val="000000"/>
                </a:solidFill>
              </a:rPr>
              <a:t>);</a:t>
            </a:r>
          </a:p>
        </p:txBody>
      </p:sp>
      <p:sp>
        <p:nvSpPr>
          <p:cNvPr id="7" name="Rectangle 6"/>
          <p:cNvSpPr/>
          <p:nvPr/>
        </p:nvSpPr>
        <p:spPr>
          <a:xfrm>
            <a:off x="1223628" y="3600142"/>
            <a:ext cx="5076564" cy="12311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&lt;</a:t>
            </a:r>
            <a:r>
              <a:rPr lang="en-US" sz="1800" dirty="0" err="1">
                <a:solidFill>
                  <a:srgbClr val="000000"/>
                </a:solidFill>
              </a:rPr>
              <a:t>svg</a:t>
            </a:r>
            <a:r>
              <a:rPr lang="en-US" sz="1800" dirty="0">
                <a:solidFill>
                  <a:srgbClr val="000000"/>
                </a:solidFill>
              </a:rPr>
              <a:t>&gt;</a:t>
            </a:r>
          </a:p>
          <a:p>
            <a:pPr>
              <a:tabLst>
                <a:tab pos="465138" algn="l"/>
                <a:tab pos="865188" algn="l"/>
              </a:tabLst>
            </a:pPr>
            <a:r>
              <a:rPr lang="fr-FR" sz="1800" dirty="0">
                <a:solidFill>
                  <a:srgbClr val="000000"/>
                </a:solidFill>
              </a:rPr>
              <a:t>	&lt;</a:t>
            </a:r>
            <a:r>
              <a:rPr lang="fr-FR" sz="1800" dirty="0" err="1">
                <a:solidFill>
                  <a:srgbClr val="000000"/>
                </a:solidFill>
              </a:rPr>
              <a:t>polyline</a:t>
            </a:r>
            <a:r>
              <a:rPr lang="fr-FR" sz="1800" dirty="0">
                <a:solidFill>
                  <a:srgbClr val="000000"/>
                </a:solidFill>
              </a:rPr>
              <a:t> id="p" points=""&gt;&lt;/</a:t>
            </a:r>
            <a:r>
              <a:rPr lang="fr-FR" sz="1800" dirty="0" err="1">
                <a:solidFill>
                  <a:srgbClr val="000000"/>
                </a:solidFill>
              </a:rPr>
              <a:t>polyline</a:t>
            </a:r>
            <a:r>
              <a:rPr lang="fr-FR" sz="1800" dirty="0">
                <a:solidFill>
                  <a:srgbClr val="000000"/>
                </a:solidFill>
              </a:rPr>
              <a:t>&gt;</a:t>
            </a:r>
          </a:p>
          <a:p>
            <a:pPr>
              <a:tabLst>
                <a:tab pos="465138" algn="l"/>
                <a:tab pos="86518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&lt;/</a:t>
            </a:r>
            <a:r>
              <a:rPr lang="en-US" sz="1800" dirty="0" err="1">
                <a:solidFill>
                  <a:srgbClr val="000000"/>
                </a:solidFill>
              </a:rPr>
              <a:t>svg</a:t>
            </a:r>
            <a:r>
              <a:rPr lang="en-US" sz="1800" dirty="0">
                <a:solidFill>
                  <a:srgbClr val="000000"/>
                </a:solidFill>
              </a:rPr>
              <a:t>&gt;</a:t>
            </a:r>
          </a:p>
          <a:p>
            <a:pPr>
              <a:tabLst>
                <a:tab pos="465138" algn="l"/>
                <a:tab pos="865188" algn="l"/>
              </a:tabLst>
            </a:pP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131840" y="3333184"/>
            <a:ext cx="360040" cy="527864"/>
          </a:xfrm>
          <a:prstGeom prst="straightConnector1">
            <a:avLst/>
          </a:prstGeom>
          <a:ln>
            <a:solidFill>
              <a:srgbClr val="66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600143"/>
            <a:ext cx="2356023" cy="2924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14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4484" y="1412776"/>
            <a:ext cx="8424936" cy="5184576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93632" y="1494724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06 – manipulating values in an </a:t>
            </a:r>
            <a:r>
              <a:rPr lang="en-US" sz="1800" b="1" i="1" smtClean="0">
                <a:latin typeface="Cambria" pitchFamily="18" charset="0"/>
              </a:rPr>
              <a:t>array </a:t>
            </a:r>
            <a:r>
              <a:rPr lang="en-US" sz="1800" smtClean="0">
                <a:latin typeface="Cambria" pitchFamily="18" charset="0"/>
              </a:rPr>
              <a:t>(a collection of values)</a:t>
            </a:r>
            <a:endParaRPr lang="en-US" sz="1800" b="1" i="1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17</a:t>
            </a:fld>
            <a:r>
              <a:rPr lang="en-US" altLang="zh-TW" b="0"/>
              <a:t>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90" y="2132019"/>
            <a:ext cx="658440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02756"/>
            <a:ext cx="6120680" cy="250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2381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4484" y="1412776"/>
            <a:ext cx="8424936" cy="5184576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93632" y="1494724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06 – manipulating values in an </a:t>
            </a:r>
            <a:r>
              <a:rPr lang="en-US" sz="1800" b="1" i="1" smtClean="0">
                <a:latin typeface="Cambria" pitchFamily="18" charset="0"/>
              </a:rPr>
              <a:t>array </a:t>
            </a:r>
            <a:r>
              <a:rPr lang="en-US" sz="1800" smtClean="0">
                <a:latin typeface="Cambria" pitchFamily="18" charset="0"/>
              </a:rPr>
              <a:t>(a collection of values)</a:t>
            </a:r>
            <a:endParaRPr lang="en-US" sz="1800" b="1" i="1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18</a:t>
            </a:fld>
            <a:r>
              <a:rPr lang="en-US" altLang="zh-TW" b="0"/>
              <a:t>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352800" cy="374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04864"/>
            <a:ext cx="27813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085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24434"/>
          </a:xfrm>
        </p:spPr>
        <p:txBody>
          <a:bodyPr/>
          <a:lstStyle/>
          <a:p>
            <a:pPr eaLnBrk="1" hangingPunct="1"/>
            <a:r>
              <a:rPr lang="en-US" dirty="0"/>
              <a:t>How to </a:t>
            </a:r>
            <a:r>
              <a:rPr lang="en-US" dirty="0" smtClean="0"/>
              <a:t>Avoid Bugs </a:t>
            </a:r>
            <a:r>
              <a:rPr lang="en-US" dirty="0"/>
              <a:t>and </a:t>
            </a:r>
            <a:r>
              <a:rPr lang="en-US" dirty="0" smtClean="0"/>
              <a:t>How </a:t>
            </a:r>
            <a:r>
              <a:rPr lang="en-US" dirty="0"/>
              <a:t>to </a:t>
            </a:r>
            <a:r>
              <a:rPr lang="en-US" dirty="0" smtClean="0"/>
              <a:t>Debug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19</a:t>
            </a:fld>
            <a:r>
              <a:rPr lang="en-US" altLang="zh-TW" b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itchFamily="18" charset="0"/>
              </a:rPr>
              <a:t>In general</a:t>
            </a:r>
            <a:r>
              <a:rPr lang="en-US" b="1" dirty="0">
                <a:latin typeface="Cambria" pitchFamily="18" charset="0"/>
              </a:rPr>
              <a:t>:</a:t>
            </a:r>
            <a:endParaRPr lang="en-U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For beginners, debugging often takes longer time than the designing and coding. </a:t>
            </a:r>
            <a:r>
              <a:rPr lang="en-US" dirty="0" smtClean="0">
                <a:latin typeface="Cambria" pitchFamily="18" charset="0"/>
              </a:rPr>
              <a:t> Don't </a:t>
            </a:r>
            <a:r>
              <a:rPr lang="en-US" dirty="0">
                <a:latin typeface="Cambria" pitchFamily="18" charset="0"/>
              </a:rPr>
              <a:t>feel upset about this. </a:t>
            </a:r>
          </a:p>
          <a:p>
            <a:r>
              <a:rPr lang="en-US" dirty="0">
                <a:latin typeface="Cambria" pitchFamily="18" charset="0"/>
              </a:rPr>
              <a:t>You can learn very quickly from each chance of debugging: Get a clear idea of the error and the correction (Need help? Ask!!). Then your skill will improve rapidly. Solving problems becomes easy and fun. </a:t>
            </a:r>
          </a:p>
          <a:p>
            <a:r>
              <a:rPr lang="en-US" dirty="0">
                <a:latin typeface="Cambria" pitchFamily="18" charset="0"/>
              </a:rPr>
              <a:t>Solve errors: NOT by trial-and-error. Be systematic and calm. Be clear about the code you are writing.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907704" y="6021288"/>
            <a:ext cx="6723393" cy="433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1400" b="1" dirty="0" smtClean="0">
                <a:latin typeface="Cambria" pitchFamily="18" charset="0"/>
              </a:rPr>
              <a:t>[ The above is given as Follow-up Reading Activity for Lab 03 ]</a:t>
            </a:r>
            <a:endParaRPr lang="en-US" sz="1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2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Objectives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latin typeface="Cambria" pitchFamily="18" charset="0"/>
              </a:rPr>
              <a:t>Explain what is a computer program</a:t>
            </a:r>
          </a:p>
          <a:p>
            <a:pPr marL="0" indent="0">
              <a:buNone/>
            </a:pPr>
            <a:endParaRPr lang="en-US" sz="2200" dirty="0" smtClean="0">
              <a:latin typeface="Cambria" pitchFamily="18" charset="0"/>
            </a:endParaRPr>
          </a:p>
          <a:p>
            <a:r>
              <a:rPr lang="en-US" sz="2200" dirty="0" smtClean="0">
                <a:latin typeface="Cambria" pitchFamily="18" charset="0"/>
              </a:rPr>
              <a:t>Understand the techniques covered in CS1102 Lab01-06</a:t>
            </a:r>
          </a:p>
          <a:p>
            <a:pPr marL="0" indent="0">
              <a:buNone/>
            </a:pPr>
            <a:r>
              <a:rPr lang="en-US" sz="2200" dirty="0">
                <a:latin typeface="Cambria" pitchFamily="18" charset="0"/>
              </a:rPr>
              <a:t>	</a:t>
            </a:r>
            <a:r>
              <a:rPr lang="en-US" sz="2200" dirty="0" smtClean="0">
                <a:latin typeface="Cambria" pitchFamily="18" charset="0"/>
              </a:rPr>
              <a:t>Functions, Variables </a:t>
            </a:r>
            <a:r>
              <a:rPr lang="en-US" sz="2200" dirty="0">
                <a:latin typeface="Cambria" pitchFamily="18" charset="0"/>
              </a:rPr>
              <a:t>and Data Types</a:t>
            </a:r>
          </a:p>
          <a:p>
            <a:pPr marL="0" indent="0">
              <a:buNone/>
            </a:pPr>
            <a:r>
              <a:rPr lang="en-US" sz="2200" dirty="0">
                <a:latin typeface="Cambria" pitchFamily="18" charset="0"/>
              </a:rPr>
              <a:t>	</a:t>
            </a:r>
            <a:r>
              <a:rPr lang="en-US" sz="2200" dirty="0" smtClean="0">
                <a:latin typeface="Cambria" pitchFamily="18" charset="0"/>
              </a:rPr>
              <a:t>Assignment Statements</a:t>
            </a:r>
          </a:p>
          <a:p>
            <a:pPr marL="0" indent="0">
              <a:buNone/>
            </a:pPr>
            <a:r>
              <a:rPr lang="en-US" sz="2200" dirty="0">
                <a:latin typeface="Cambria" pitchFamily="18" charset="0"/>
              </a:rPr>
              <a:t>	</a:t>
            </a:r>
            <a:r>
              <a:rPr lang="en-US" sz="2200" dirty="0" smtClean="0">
                <a:latin typeface="Cambria" pitchFamily="18" charset="0"/>
              </a:rPr>
              <a:t>Built-in Functions</a:t>
            </a:r>
          </a:p>
          <a:p>
            <a:pPr marL="0" indent="0">
              <a:buNone/>
            </a:pPr>
            <a:r>
              <a:rPr lang="en-US" sz="2200" dirty="0">
                <a:latin typeface="Cambria" pitchFamily="18" charset="0"/>
              </a:rPr>
              <a:t>	</a:t>
            </a:r>
            <a:r>
              <a:rPr lang="en-US" sz="2200" dirty="0" smtClean="0">
                <a:latin typeface="Cambria" pitchFamily="18" charset="0"/>
              </a:rPr>
              <a:t>User-defined Functions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2</a:t>
            </a:fld>
            <a:r>
              <a:rPr lang="en-US" altLang="zh-TW" b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20</a:t>
            </a:fld>
            <a:r>
              <a:rPr lang="en-US" altLang="zh-TW" b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ambria" pitchFamily="18" charset="0"/>
              </a:rPr>
              <a:t> </a:t>
            </a:r>
            <a:r>
              <a:rPr lang="en-US" b="1" dirty="0" smtClean="0">
                <a:latin typeface="Cambria" pitchFamily="18" charset="0"/>
              </a:rPr>
              <a:t>Good </a:t>
            </a:r>
            <a:r>
              <a:rPr lang="en-US" b="1" dirty="0">
                <a:latin typeface="Cambria" pitchFamily="18" charset="0"/>
              </a:rPr>
              <a:t>Habits During Coding:</a:t>
            </a:r>
            <a:endParaRPr lang="en-US" dirty="0">
              <a:latin typeface="Cambria" pitchFamily="18" charset="0"/>
            </a:endParaRPr>
          </a:p>
          <a:p>
            <a:r>
              <a:rPr lang="en-US" dirty="0">
                <a:latin typeface="Cambria" pitchFamily="18" charset="0"/>
              </a:rPr>
              <a:t>Divide into steps and test frequently. Do not pile up errors. If the code gets confusing, you may need to rewind some steps. </a:t>
            </a:r>
          </a:p>
          <a:p>
            <a:r>
              <a:rPr lang="en-US" dirty="0">
                <a:latin typeface="Cambria" pitchFamily="18" charset="0"/>
              </a:rPr>
              <a:t>Be patient to </a:t>
            </a:r>
            <a:r>
              <a:rPr lang="en-US" dirty="0" smtClean="0">
                <a:latin typeface="Cambria" pitchFamily="18" charset="0"/>
              </a:rPr>
              <a:t>well manage the </a:t>
            </a:r>
            <a:r>
              <a:rPr lang="en-US" dirty="0">
                <a:latin typeface="Cambria" pitchFamily="18" charset="0"/>
              </a:rPr>
              <a:t>variables and functions (naming and usage; each function should have one well defined goal); and keep good clarity of logic. Patience save your debugging time and reduce effort for further modification. </a:t>
            </a:r>
          </a:p>
          <a:p>
            <a:r>
              <a:rPr lang="en-US" dirty="0">
                <a:latin typeface="Cambria" pitchFamily="18" charset="0"/>
              </a:rPr>
              <a:t>If needed, add comments to remind yourself about tricky logic. 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24434"/>
          </a:xfrm>
        </p:spPr>
        <p:txBody>
          <a:bodyPr/>
          <a:lstStyle/>
          <a:p>
            <a:pPr eaLnBrk="1" hangingPunct="1"/>
            <a:r>
              <a:rPr lang="en-US" dirty="0"/>
              <a:t>How to </a:t>
            </a:r>
            <a:r>
              <a:rPr lang="en-US" dirty="0" smtClean="0"/>
              <a:t>Avoid Bugs </a:t>
            </a:r>
            <a:r>
              <a:rPr lang="en-US" dirty="0"/>
              <a:t>and </a:t>
            </a:r>
            <a:r>
              <a:rPr lang="en-US" dirty="0" smtClean="0"/>
              <a:t>How </a:t>
            </a:r>
            <a:r>
              <a:rPr lang="en-US" dirty="0"/>
              <a:t>to </a:t>
            </a:r>
            <a:r>
              <a:rPr lang="en-US" dirty="0" smtClean="0"/>
              <a:t>Debug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907704" y="6021288"/>
            <a:ext cx="6723393" cy="433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1400" b="1" dirty="0" smtClean="0">
                <a:latin typeface="Cambria" pitchFamily="18" charset="0"/>
              </a:rPr>
              <a:t>[ The above is given as Follow-up Reading Activity for Lab 03 ]</a:t>
            </a:r>
            <a:endParaRPr lang="en-US" sz="1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37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21</a:t>
            </a:fld>
            <a:r>
              <a:rPr lang="en-US" altLang="zh-TW" b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84313"/>
            <a:ext cx="8062664" cy="468153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Cambria" pitchFamily="18" charset="0"/>
              </a:rPr>
              <a:t>How </a:t>
            </a:r>
            <a:r>
              <a:rPr lang="en-US" sz="2000" b="1" dirty="0">
                <a:latin typeface="Cambria" pitchFamily="18" charset="0"/>
              </a:rPr>
              <a:t>to Debug:</a:t>
            </a:r>
            <a:endParaRPr lang="en-US" sz="2000" dirty="0">
              <a:latin typeface="Cambria" pitchFamily="18" charset="0"/>
            </a:endParaRPr>
          </a:p>
          <a:p>
            <a:r>
              <a:rPr lang="en-US" sz="2200" dirty="0">
                <a:latin typeface="Cambria" pitchFamily="18" charset="0"/>
              </a:rPr>
              <a:t>Add alert(..) to investigate the variable values at different stages of execution and show computation results. </a:t>
            </a:r>
          </a:p>
          <a:p>
            <a:r>
              <a:rPr lang="en-US" sz="2200" dirty="0" smtClean="0">
                <a:latin typeface="Cambria" pitchFamily="18" charset="0"/>
              </a:rPr>
              <a:t>The Editor often knows more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 If a red curly underline shows, move your cursor to the line to show an error tip.      </a:t>
            </a:r>
          </a:p>
          <a:p>
            <a:pPr lvl="1">
              <a:buNone/>
            </a:pPr>
            <a:endParaRPr lang="en-US" sz="1800" dirty="0" smtClean="0">
              <a:latin typeface="Cambria" pitchFamily="18" charset="0"/>
            </a:endParaRPr>
          </a:p>
          <a:p>
            <a:pPr lvl="1">
              <a:buNone/>
            </a:pPr>
            <a:endParaRPr lang="en-US" sz="1800" dirty="0" smtClean="0">
              <a:latin typeface="Cambria" pitchFamily="18" charset="0"/>
            </a:endParaRPr>
          </a:p>
          <a:p>
            <a:pPr lvl="1">
              <a:buNone/>
            </a:pPr>
            <a:endParaRPr lang="en-US" sz="1800" dirty="0" smtClean="0">
              <a:latin typeface="Cambria" pitchFamily="18" charset="0"/>
            </a:endParaRPr>
          </a:p>
          <a:p>
            <a:r>
              <a:rPr lang="en-US" sz="2200" dirty="0" smtClean="0">
                <a:latin typeface="Cambria" pitchFamily="18" charset="0"/>
              </a:rPr>
              <a:t>The </a:t>
            </a:r>
            <a:r>
              <a:rPr lang="en-US" sz="2200" dirty="0">
                <a:latin typeface="Cambria" pitchFamily="18" charset="0"/>
              </a:rPr>
              <a:t>browser </a:t>
            </a:r>
            <a:r>
              <a:rPr lang="en-US" sz="2200" dirty="0" smtClean="0">
                <a:latin typeface="Cambria" pitchFamily="18" charset="0"/>
              </a:rPr>
              <a:t>may also know more</a:t>
            </a:r>
          </a:p>
          <a:p>
            <a:pPr lvl="1"/>
            <a:r>
              <a:rPr lang="en-US" sz="1800" dirty="0" smtClean="0">
                <a:latin typeface="Cambria" pitchFamily="18" charset="0"/>
              </a:rPr>
              <a:t> If problem happens and you use IE, double click left-bottom corner of the status bar to show its hints.   </a:t>
            </a:r>
          </a:p>
          <a:p>
            <a:r>
              <a:rPr lang="en-US" sz="2200" dirty="0" smtClean="0">
                <a:latin typeface="Cambria" pitchFamily="18" charset="0"/>
              </a:rPr>
              <a:t>Look into the simplest unsuccessful test case first.</a:t>
            </a:r>
          </a:p>
          <a:p>
            <a:endParaRPr lang="en-US" sz="2000" dirty="0">
              <a:latin typeface="Cambria" pitchFamily="18" charset="0"/>
            </a:endParaRPr>
          </a:p>
        </p:txBody>
      </p:sp>
      <p:pic>
        <p:nvPicPr>
          <p:cNvPr id="12290" name="Picture 2" descr="Double click the bottom-left of IE for listing of error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373216"/>
            <a:ext cx="133214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24434"/>
          </a:xfrm>
        </p:spPr>
        <p:txBody>
          <a:bodyPr/>
          <a:lstStyle/>
          <a:p>
            <a:pPr eaLnBrk="1" hangingPunct="1"/>
            <a:r>
              <a:rPr lang="en-US" dirty="0"/>
              <a:t>How to </a:t>
            </a:r>
            <a:r>
              <a:rPr lang="en-US" dirty="0" smtClean="0"/>
              <a:t>Avoid Bugs </a:t>
            </a:r>
            <a:r>
              <a:rPr lang="en-US" dirty="0"/>
              <a:t>and </a:t>
            </a:r>
            <a:r>
              <a:rPr lang="en-US" dirty="0" smtClean="0"/>
              <a:t>How </a:t>
            </a:r>
            <a:r>
              <a:rPr lang="en-US" dirty="0"/>
              <a:t>to </a:t>
            </a:r>
            <a:r>
              <a:rPr lang="en-US" dirty="0" smtClean="0"/>
              <a:t>Debug</a:t>
            </a:r>
            <a:endParaRPr lang="en-US" altLang="zh-TW" dirty="0" smtClean="0">
              <a:ea typeface="新細明體" pitchFamily="18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6210" y="3429000"/>
            <a:ext cx="669229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5580112" y="4077072"/>
            <a:ext cx="356388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48264" y="5445224"/>
            <a:ext cx="927720" cy="3516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1907704" y="6021288"/>
            <a:ext cx="6723393" cy="433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1400" b="1" dirty="0" smtClean="0">
                <a:latin typeface="Cambria" pitchFamily="18" charset="0"/>
              </a:rPr>
              <a:t>[ The above is given as Follow-up Reading Activity for Lab 03 ]</a:t>
            </a:r>
            <a:endParaRPr lang="en-US" sz="1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42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5141851"/>
            <a:ext cx="3276104" cy="1527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itchFamily="18" charset="-120"/>
              </a:rPr>
              <a:t>Computer Programs and Programming Languages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3</a:t>
            </a:fld>
            <a:r>
              <a:rPr lang="en-US" altLang="zh-TW" b="0"/>
              <a:t>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156176" y="4653136"/>
            <a:ext cx="432048" cy="14411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5"/>
          <p:cNvSpPr txBox="1">
            <a:spLocks/>
          </p:cNvSpPr>
          <p:nvPr/>
        </p:nvSpPr>
        <p:spPr bwMode="auto">
          <a:xfrm>
            <a:off x="685800" y="1484313"/>
            <a:ext cx="7772400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:"/>
            </a:pPr>
            <a:r>
              <a:rPr lang="en-US" sz="2200" kern="0" dirty="0" smtClean="0">
                <a:latin typeface="Cambria" pitchFamily="18" charset="0"/>
              </a:rPr>
              <a:t>A </a:t>
            </a:r>
            <a:r>
              <a:rPr lang="en-US" sz="2200" kern="0" dirty="0" smtClean="0">
                <a:solidFill>
                  <a:srgbClr val="FF0066"/>
                </a:solidFill>
                <a:latin typeface="Cambria" pitchFamily="18" charset="0"/>
              </a:rPr>
              <a:t>computer program</a:t>
            </a:r>
            <a:r>
              <a:rPr lang="en-US" sz="2200" kern="0" dirty="0" smtClean="0">
                <a:latin typeface="Cambria" pitchFamily="18" charset="0"/>
              </a:rPr>
              <a:t> is a series of instructions that directs a computer to perform tasks. It is created by </a:t>
            </a:r>
            <a:r>
              <a:rPr lang="en-US" sz="2200" kern="0" dirty="0" smtClean="0">
                <a:solidFill>
                  <a:srgbClr val="0000CC"/>
                </a:solidFill>
                <a:latin typeface="Cambria" pitchFamily="18" charset="0"/>
              </a:rPr>
              <a:t>programmers</a:t>
            </a:r>
            <a:r>
              <a:rPr lang="en-US" sz="2200" kern="0" dirty="0" smtClean="0">
                <a:latin typeface="Cambria" pitchFamily="18" charset="0"/>
              </a:rPr>
              <a:t> using </a:t>
            </a:r>
            <a:r>
              <a:rPr lang="en-US" sz="2200" kern="0" dirty="0" smtClean="0">
                <a:solidFill>
                  <a:srgbClr val="FF0066"/>
                </a:solidFill>
                <a:latin typeface="Cambria" pitchFamily="18" charset="0"/>
              </a:rPr>
              <a:t>programming languages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:"/>
            </a:pPr>
            <a:r>
              <a:rPr lang="en-US" sz="2200" kern="0" dirty="0" smtClean="0">
                <a:solidFill>
                  <a:srgbClr val="002060"/>
                </a:solidFill>
                <a:latin typeface="Cambria" pitchFamily="18" charset="0"/>
              </a:rPr>
              <a:t>Programming languages are either </a:t>
            </a:r>
            <a:r>
              <a:rPr lang="en-US" sz="2200" i="1" kern="0" dirty="0" smtClean="0">
                <a:solidFill>
                  <a:srgbClr val="002060"/>
                </a:solidFill>
                <a:latin typeface="Cambria" pitchFamily="18" charset="0"/>
              </a:rPr>
              <a:t>compiled</a:t>
            </a:r>
            <a:r>
              <a:rPr lang="en-US" sz="2200" kern="0" dirty="0" smtClean="0">
                <a:solidFill>
                  <a:srgbClr val="002060"/>
                </a:solidFill>
                <a:latin typeface="Cambria" pitchFamily="18" charset="0"/>
              </a:rPr>
              <a:t> or </a:t>
            </a:r>
            <a:r>
              <a:rPr lang="en-US" sz="2200" i="1" kern="0" dirty="0" smtClean="0">
                <a:solidFill>
                  <a:srgbClr val="002060"/>
                </a:solidFill>
                <a:latin typeface="Cambria" pitchFamily="18" charset="0"/>
              </a:rPr>
              <a:t>interpreted</a:t>
            </a:r>
            <a:r>
              <a:rPr lang="en-US" sz="2200" kern="0" dirty="0" smtClean="0">
                <a:solidFill>
                  <a:srgbClr val="002060"/>
                </a:solidFill>
                <a:latin typeface="Cambria" pitchFamily="18" charset="0"/>
              </a:rPr>
              <a:t> (language statements can be directly executed)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8"/>
              <a:defRPr/>
            </a:pP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000" u="sng" kern="0" dirty="0" smtClean="0">
                <a:solidFill>
                  <a:srgbClr val="002060"/>
                </a:solidFill>
                <a:latin typeface="Cambria" pitchFamily="18" charset="0"/>
              </a:rPr>
              <a:t>JavaScript</a:t>
            </a: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 is interpreted by a </a:t>
            </a:r>
            <a:r>
              <a:rPr lang="en-US" sz="2000" u="sng" kern="0" dirty="0" smtClean="0">
                <a:solidFill>
                  <a:srgbClr val="002060"/>
                </a:solidFill>
                <a:latin typeface="Cambria" pitchFamily="18" charset="0"/>
              </a:rPr>
              <a:t>web browser</a:t>
            </a: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 and all you need to do to make them “do stuff” is to put them inside an HTML file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8"/>
              <a:defRPr/>
            </a:pP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 Many other programming languages need to be translated (</a:t>
            </a:r>
            <a:r>
              <a:rPr lang="en-US" sz="2000" u="sng" kern="0" dirty="0" smtClean="0">
                <a:solidFill>
                  <a:srgbClr val="002060"/>
                </a:solidFill>
                <a:latin typeface="Cambria" pitchFamily="18" charset="0"/>
              </a:rPr>
              <a:t>compiled</a:t>
            </a: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) in an extra step to become executable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8"/>
              <a:defRPr/>
            </a:pP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 Common programming languages: </a:t>
            </a:r>
            <a:b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C, C++, C#, Java, Visual Basic, </a:t>
            </a:r>
            <a:b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PHP (Server side language which</a:t>
            </a:r>
            <a:b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en-US" sz="2000" kern="0" dirty="0" smtClean="0">
                <a:solidFill>
                  <a:srgbClr val="002060"/>
                </a:solidFill>
                <a:latin typeface="Cambria" pitchFamily="18" charset="0"/>
              </a:rPr>
              <a:t>produces HTML and JavaScript code!!)</a:t>
            </a:r>
            <a:endParaRPr lang="en-US" sz="2200" kern="0" dirty="0" smtClean="0">
              <a:latin typeface="Cambria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:"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748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206680" cy="1224434"/>
          </a:xfrm>
        </p:spPr>
        <p:txBody>
          <a:bodyPr/>
          <a:lstStyle/>
          <a:p>
            <a:pPr eaLnBrk="1" hangingPunct="1"/>
            <a:r>
              <a:rPr lang="en-US" dirty="0"/>
              <a:t>Coding </a:t>
            </a:r>
            <a:r>
              <a:rPr lang="en-US" dirty="0" smtClean="0"/>
              <a:t>vs. </a:t>
            </a:r>
            <a:r>
              <a:rPr lang="en-US" dirty="0"/>
              <a:t>Scripting </a:t>
            </a:r>
            <a:r>
              <a:rPr lang="en-US" dirty="0" smtClean="0"/>
              <a:t>vs. </a:t>
            </a:r>
            <a:r>
              <a:rPr lang="en-US" dirty="0"/>
              <a:t>Programming [in computer science</a:t>
            </a:r>
            <a:r>
              <a:rPr lang="en-US" dirty="0" smtClean="0"/>
              <a:t>] 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4</a:t>
            </a:fld>
            <a:r>
              <a:rPr lang="en-US" altLang="zh-TW" b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6792"/>
            <a:ext cx="8204448" cy="4681537"/>
          </a:xfrm>
        </p:spPr>
        <p:txBody>
          <a:bodyPr/>
          <a:lstStyle/>
          <a:p>
            <a:r>
              <a:rPr lang="en-US" sz="2200" dirty="0" smtClean="0">
                <a:latin typeface="Cambria" pitchFamily="18" charset="0"/>
              </a:rPr>
              <a:t>These </a:t>
            </a:r>
            <a:r>
              <a:rPr lang="en-US" sz="2200" dirty="0">
                <a:latin typeface="Cambria" pitchFamily="18" charset="0"/>
              </a:rPr>
              <a:t>terms are </a:t>
            </a:r>
            <a:r>
              <a:rPr lang="en-US" sz="2200" dirty="0" smtClean="0">
                <a:latin typeface="Cambria" pitchFamily="18" charset="0"/>
              </a:rPr>
              <a:t>often used </a:t>
            </a:r>
            <a:r>
              <a:rPr lang="en-US" sz="2200" dirty="0">
                <a:latin typeface="Cambria" pitchFamily="18" charset="0"/>
              </a:rPr>
              <a:t>interchangeably. But they are different: </a:t>
            </a:r>
          </a:p>
          <a:p>
            <a:pPr lvl="1"/>
            <a:r>
              <a:rPr lang="en-US" sz="1800" i="1" dirty="0">
                <a:solidFill>
                  <a:srgbClr val="0000CC"/>
                </a:solidFill>
                <a:latin typeface="Cambria" pitchFamily="18" charset="0"/>
              </a:rPr>
              <a:t>Coding</a:t>
            </a:r>
            <a:r>
              <a:rPr lang="en-US" sz="1800" dirty="0">
                <a:latin typeface="Cambria" pitchFamily="18" charset="0"/>
              </a:rPr>
              <a:t> is to write computer code: a string that a computer would recognize. </a:t>
            </a:r>
          </a:p>
          <a:p>
            <a:pPr lvl="1"/>
            <a:r>
              <a:rPr lang="en-US" sz="1800" i="1" dirty="0">
                <a:solidFill>
                  <a:srgbClr val="0000CC"/>
                </a:solidFill>
                <a:latin typeface="Cambria" pitchFamily="18" charset="0"/>
              </a:rPr>
              <a:t>Programming</a:t>
            </a:r>
            <a:r>
              <a:rPr lang="en-US" sz="1800" dirty="0">
                <a:latin typeface="Cambria" pitchFamily="18" charset="0"/>
              </a:rPr>
              <a:t> is issuing commands (program code) and seeing that they get executed. </a:t>
            </a:r>
          </a:p>
          <a:p>
            <a:pPr lvl="1"/>
            <a:r>
              <a:rPr lang="en-US" sz="1800" i="1" dirty="0">
                <a:solidFill>
                  <a:srgbClr val="0000CC"/>
                </a:solidFill>
                <a:latin typeface="Cambria" pitchFamily="18" charset="0"/>
              </a:rPr>
              <a:t>Scripting</a:t>
            </a:r>
            <a:r>
              <a:rPr lang="en-US" sz="1800" dirty="0">
                <a:latin typeface="Cambria" pitchFamily="18" charset="0"/>
              </a:rPr>
              <a:t> is writing </a:t>
            </a:r>
            <a:r>
              <a:rPr lang="en-US" sz="1800" i="1" dirty="0">
                <a:latin typeface="Cambria" pitchFamily="18" charset="0"/>
              </a:rPr>
              <a:t>script</a:t>
            </a:r>
            <a:r>
              <a:rPr lang="en-US" sz="1800" dirty="0">
                <a:latin typeface="Cambria" pitchFamily="18" charset="0"/>
              </a:rPr>
              <a:t>: </a:t>
            </a:r>
            <a:r>
              <a:rPr lang="en-US" sz="1800" dirty="0" smtClean="0">
                <a:latin typeface="Cambria" pitchFamily="18" charset="0"/>
              </a:rPr>
              <a:t> program </a:t>
            </a:r>
            <a:r>
              <a:rPr lang="en-US" sz="1800" dirty="0">
                <a:latin typeface="Cambria" pitchFamily="18" charset="0"/>
              </a:rPr>
              <a:t>code that doesn’t need pre-processing (e.g. </a:t>
            </a:r>
            <a:r>
              <a:rPr lang="en-US" sz="1800" dirty="0" smtClean="0">
                <a:latin typeface="Cambria" pitchFamily="18" charset="0"/>
              </a:rPr>
              <a:t>compiling) </a:t>
            </a:r>
            <a:r>
              <a:rPr lang="en-US" sz="1800" dirty="0">
                <a:latin typeface="Cambria" pitchFamily="18" charset="0"/>
              </a:rPr>
              <a:t>before being run. </a:t>
            </a:r>
            <a:br>
              <a:rPr lang="en-US" sz="1800" dirty="0">
                <a:latin typeface="Cambria" pitchFamily="18" charset="0"/>
              </a:rPr>
            </a:br>
            <a:r>
              <a:rPr lang="en-US" sz="1800" dirty="0">
                <a:latin typeface="Cambria" pitchFamily="18" charset="0"/>
              </a:rPr>
              <a:t>Such </a:t>
            </a:r>
            <a:r>
              <a:rPr lang="en-US" sz="1800" dirty="0" smtClean="0">
                <a:latin typeface="Cambria" pitchFamily="18" charset="0"/>
              </a:rPr>
              <a:t>pre-processing / compilation </a:t>
            </a:r>
            <a:r>
              <a:rPr lang="en-US" sz="1800" dirty="0">
                <a:latin typeface="Cambria" pitchFamily="18" charset="0"/>
              </a:rPr>
              <a:t>is needed for conventional ones like: C, C++, Java, </a:t>
            </a:r>
            <a:r>
              <a:rPr lang="en-US" sz="1800" dirty="0" smtClean="0">
                <a:latin typeface="Cambria" pitchFamily="18" charset="0"/>
              </a:rPr>
              <a:t>C.</a:t>
            </a:r>
            <a:endParaRPr lang="en-US" sz="1800" dirty="0">
              <a:latin typeface="Cambria" pitchFamily="18" charset="0"/>
            </a:endParaRPr>
          </a:p>
          <a:p>
            <a:r>
              <a:rPr lang="en-US" sz="2200" b="1" i="1" dirty="0" smtClean="0">
                <a:latin typeface="Cambria" pitchFamily="18" charset="0"/>
              </a:rPr>
              <a:t>Coding</a:t>
            </a:r>
            <a:r>
              <a:rPr lang="en-US" sz="2200" b="1" dirty="0" smtClean="0">
                <a:latin typeface="Cambria" pitchFamily="18" charset="0"/>
              </a:rPr>
              <a:t> </a:t>
            </a:r>
            <a:r>
              <a:rPr lang="en-US" sz="2200" dirty="0">
                <a:latin typeface="Cambria" pitchFamily="18" charset="0"/>
              </a:rPr>
              <a:t>is </a:t>
            </a:r>
            <a:r>
              <a:rPr lang="en-US" sz="2200" dirty="0" smtClean="0">
                <a:latin typeface="Cambria" pitchFamily="18" charset="0"/>
              </a:rPr>
              <a:t>more general among </a:t>
            </a:r>
            <a:r>
              <a:rPr lang="en-US" sz="2200" dirty="0">
                <a:latin typeface="Cambria" pitchFamily="18" charset="0"/>
              </a:rPr>
              <a:t>the 3 terms . It is </a:t>
            </a:r>
            <a:r>
              <a:rPr lang="en-US" sz="2200" dirty="0" smtClean="0">
                <a:latin typeface="Cambria" pitchFamily="18" charset="0"/>
              </a:rPr>
              <a:t>okay </a:t>
            </a:r>
            <a:r>
              <a:rPr lang="en-US" sz="2200" dirty="0">
                <a:latin typeface="Cambria" pitchFamily="18" charset="0"/>
              </a:rPr>
              <a:t>to say "CSS code", "HTML code", "JavaScript code", and "Program code". 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051720" y="5877272"/>
            <a:ext cx="6579377" cy="433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1400" b="1" dirty="0" smtClean="0">
                <a:latin typeface="Cambria" pitchFamily="18" charset="0"/>
              </a:rPr>
              <a:t>[ The above is given as Follow-up Reading Activity for Lab 02 ]</a:t>
            </a:r>
            <a:endParaRPr lang="en-US" sz="1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5</a:t>
            </a:fld>
            <a:r>
              <a:rPr lang="en-US" altLang="zh-TW" b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8132440" cy="4681537"/>
          </a:xfrm>
        </p:spPr>
        <p:txBody>
          <a:bodyPr/>
          <a:lstStyle/>
          <a:p>
            <a:r>
              <a:rPr lang="en-US" sz="2200" b="1" dirty="0">
                <a:latin typeface="Cambria" pitchFamily="18" charset="0"/>
              </a:rPr>
              <a:t>HTML and CSS are </a:t>
            </a:r>
            <a:r>
              <a:rPr lang="en-US" sz="2200" b="1" dirty="0" smtClean="0">
                <a:latin typeface="Cambria" pitchFamily="18" charset="0"/>
              </a:rPr>
              <a:t>NOT programming languages </a:t>
            </a:r>
            <a:r>
              <a:rPr lang="en-US" sz="2200" dirty="0">
                <a:latin typeface="Cambria" pitchFamily="18" charset="0"/>
              </a:rPr>
              <a:t>(and therefore, not for </a:t>
            </a:r>
            <a:r>
              <a:rPr lang="en-US" sz="2200" dirty="0" smtClean="0">
                <a:latin typeface="Cambria" pitchFamily="18" charset="0"/>
              </a:rPr>
              <a:t>scripting). </a:t>
            </a:r>
            <a:r>
              <a:rPr lang="en-US" sz="2200" dirty="0">
                <a:latin typeface="Cambria" pitchFamily="18" charset="0"/>
              </a:rPr>
              <a:t>HTML and CSS are about content and layout. They do not tell the computer any execution logic or action (command).</a:t>
            </a:r>
            <a:br>
              <a:rPr lang="en-US" sz="2200" dirty="0">
                <a:latin typeface="Cambria" pitchFamily="18" charset="0"/>
              </a:rPr>
            </a:br>
            <a:endParaRPr lang="en-US" sz="2200" dirty="0">
              <a:latin typeface="Cambria" pitchFamily="18" charset="0"/>
            </a:endParaRPr>
          </a:p>
          <a:p>
            <a:r>
              <a:rPr lang="en-US" sz="2200" b="1" dirty="0" smtClean="0">
                <a:latin typeface="Cambria" pitchFamily="18" charset="0"/>
              </a:rPr>
              <a:t>JavaScript </a:t>
            </a:r>
            <a:r>
              <a:rPr lang="en-US" sz="2200" b="1" dirty="0">
                <a:latin typeface="Cambria" pitchFamily="18" charset="0"/>
              </a:rPr>
              <a:t>is a </a:t>
            </a:r>
            <a:r>
              <a:rPr lang="en-US" sz="2200" b="1" i="1" dirty="0">
                <a:latin typeface="Cambria" pitchFamily="18" charset="0"/>
              </a:rPr>
              <a:t>Scripting Language</a:t>
            </a:r>
            <a:r>
              <a:rPr lang="en-US" sz="2200" b="1" dirty="0">
                <a:latin typeface="Cambria" pitchFamily="18" charset="0"/>
              </a:rPr>
              <a:t> for Programming</a:t>
            </a:r>
            <a:r>
              <a:rPr lang="en-US" sz="2200" dirty="0">
                <a:latin typeface="Cambria" pitchFamily="18" charset="0"/>
              </a:rPr>
              <a:t>.</a:t>
            </a:r>
            <a:br>
              <a:rPr lang="en-US" sz="2200" dirty="0">
                <a:latin typeface="Cambria" pitchFamily="18" charset="0"/>
              </a:rPr>
            </a:br>
            <a:r>
              <a:rPr lang="en-US" sz="2200" dirty="0">
                <a:latin typeface="Cambria" pitchFamily="18" charset="0"/>
              </a:rPr>
              <a:t>For JavaScript, many programmers prefer to use the term </a:t>
            </a:r>
            <a:r>
              <a:rPr lang="en-US" sz="2200" i="1" dirty="0">
                <a:latin typeface="Cambria" pitchFamily="18" charset="0"/>
              </a:rPr>
              <a:t>Scripting </a:t>
            </a:r>
            <a:r>
              <a:rPr lang="en-US" sz="2200" i="1" dirty="0" smtClean="0">
                <a:latin typeface="Cambria" pitchFamily="18" charset="0"/>
              </a:rPr>
              <a:t>Language </a:t>
            </a:r>
            <a:r>
              <a:rPr lang="en-US" sz="2200" dirty="0" smtClean="0">
                <a:latin typeface="Cambria" pitchFamily="18" charset="0"/>
              </a:rPr>
              <a:t>(</a:t>
            </a:r>
            <a:r>
              <a:rPr lang="en-US" sz="2200" dirty="0">
                <a:latin typeface="Cambria" pitchFamily="18" charset="0"/>
              </a:rPr>
              <a:t>rather than </a:t>
            </a:r>
            <a:r>
              <a:rPr lang="en-US" sz="2200" i="1" dirty="0">
                <a:latin typeface="Cambria" pitchFamily="18" charset="0"/>
              </a:rPr>
              <a:t>Programming Language</a:t>
            </a:r>
            <a:r>
              <a:rPr lang="en-US" sz="2200" dirty="0">
                <a:latin typeface="Cambria" pitchFamily="18" charset="0"/>
              </a:rPr>
              <a:t>) to distinguish it from the conventional compiled programming languages.</a:t>
            </a:r>
          </a:p>
          <a:p>
            <a:endParaRPr lang="en-US" sz="2000" dirty="0">
              <a:latin typeface="Cambria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953063" y="5876255"/>
            <a:ext cx="6723393" cy="433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:"/>
              <a:tabLst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marR="0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8"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11430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7"/>
              <a:tabLst/>
              <a:defRPr>
                <a:solidFill>
                  <a:schemeClr val="tx1"/>
                </a:solidFill>
                <a:latin typeface="+mn-lt"/>
              </a:defRPr>
            </a:lvl3pPr>
            <a:lvl4pPr marL="16002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þ"/>
              <a:tabLst/>
              <a:defRPr sz="1600">
                <a:solidFill>
                  <a:schemeClr val="tx1"/>
                </a:solidFill>
                <a:latin typeface="+mn-lt"/>
              </a:defRPr>
            </a:lvl4pPr>
            <a:lvl5pPr marL="2057400" marR="0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1400" b="1" dirty="0" smtClean="0">
                <a:latin typeface="Cambria" pitchFamily="18" charset="0"/>
              </a:rPr>
              <a:t>[ The above is given as Follow-up Reading Activity for Lab 02 ]</a:t>
            </a:r>
            <a:endParaRPr lang="en-US" sz="1400" b="1" dirty="0">
              <a:latin typeface="Cambria" pitchFamily="18" charset="0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206680" cy="1224434"/>
          </a:xfrm>
        </p:spPr>
        <p:txBody>
          <a:bodyPr/>
          <a:lstStyle/>
          <a:p>
            <a:pPr eaLnBrk="1" hangingPunct="1"/>
            <a:r>
              <a:rPr lang="en-US" dirty="0"/>
              <a:t>Coding </a:t>
            </a:r>
            <a:r>
              <a:rPr lang="en-US" dirty="0" smtClean="0"/>
              <a:t>vs. </a:t>
            </a:r>
            <a:r>
              <a:rPr lang="en-US" dirty="0"/>
              <a:t>Scripting </a:t>
            </a:r>
            <a:r>
              <a:rPr lang="en-US" dirty="0" smtClean="0"/>
              <a:t>vs. </a:t>
            </a:r>
            <a:r>
              <a:rPr lang="en-US" dirty="0"/>
              <a:t>Programming [in computer science</a:t>
            </a:r>
            <a:r>
              <a:rPr lang="en-US" dirty="0" smtClean="0"/>
              <a:t>] </a:t>
            </a:r>
            <a:endParaRPr lang="en-US" altLang="zh-TW" dirty="0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977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064896" cy="345638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24434"/>
          </a:xfrm>
        </p:spPr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01 – Dynamic change of HTML contents according to mouse events.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6</a:t>
            </a:fld>
            <a:r>
              <a:rPr lang="en-US" altLang="zh-TW" b="0"/>
              <a:t>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929" y="2512759"/>
            <a:ext cx="3588492" cy="1921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http://www.cs.cityu.edu.hk/~helena/cs11022012A/Labs/LaunchToBlackboard/Lab01Ext/Lab01Ext_Planets/Lab01Ext_PlanetsScrDump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743" y="2492896"/>
            <a:ext cx="2619375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90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345638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224434"/>
          </a:xfrm>
        </p:spPr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16832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01 – Dynamic change of HTML contents according to mouse events.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7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899592" y="2348880"/>
            <a:ext cx="7488832" cy="25545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&lt;</a:t>
            </a:r>
            <a:r>
              <a:rPr lang="en-US" sz="1600" dirty="0" err="1">
                <a:solidFill>
                  <a:srgbClr val="000000"/>
                </a:solidFill>
              </a:rPr>
              <a:t>img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5138" algn="l"/>
              </a:tabLst>
            </a:pPr>
            <a:endParaRPr lang="en-US" sz="1600" dirty="0">
              <a:solidFill>
                <a:srgbClr val="000000"/>
              </a:solidFill>
            </a:endParaRP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src</a:t>
            </a:r>
            <a:r>
              <a:rPr lang="en-US" sz="1600" dirty="0">
                <a:solidFill>
                  <a:srgbClr val="000000"/>
                </a:solidFill>
              </a:rPr>
              <a:t>="CS1102.gif“</a:t>
            </a:r>
          </a:p>
          <a:p>
            <a:pPr>
              <a:tabLst>
                <a:tab pos="465138" algn="l"/>
              </a:tabLst>
            </a:pPr>
            <a:endParaRPr lang="en-US" sz="1600" dirty="0">
              <a:solidFill>
                <a:srgbClr val="000000"/>
              </a:solidFill>
            </a:endParaRP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onmouseover</a:t>
            </a:r>
            <a:r>
              <a:rPr lang="en-US" sz="1600" dirty="0">
                <a:solidFill>
                  <a:srgbClr val="000000"/>
                </a:solidFill>
              </a:rPr>
              <a:t> = </a:t>
            </a: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        "</a:t>
            </a:r>
            <a:r>
              <a:rPr lang="en-US" sz="1600" dirty="0" err="1">
                <a:solidFill>
                  <a:srgbClr val="000000"/>
                </a:solidFill>
              </a:rPr>
              <a:t>document.getElementById</a:t>
            </a:r>
            <a:r>
              <a:rPr lang="en-US" sz="1600" dirty="0">
                <a:solidFill>
                  <a:srgbClr val="000000"/>
                </a:solidFill>
              </a:rPr>
              <a:t>('</a:t>
            </a:r>
            <a:r>
              <a:rPr lang="en-US" sz="1600" dirty="0" err="1">
                <a:solidFill>
                  <a:srgbClr val="000000"/>
                </a:solidFill>
              </a:rPr>
              <a:t>Msg</a:t>
            </a:r>
            <a:r>
              <a:rPr lang="en-US" sz="1600" dirty="0">
                <a:solidFill>
                  <a:srgbClr val="000000"/>
                </a:solidFill>
              </a:rPr>
              <a:t>').</a:t>
            </a:r>
            <a:r>
              <a:rPr lang="en-US" sz="1600" dirty="0" err="1">
                <a:solidFill>
                  <a:srgbClr val="000000"/>
                </a:solidFill>
              </a:rPr>
              <a:t>innerHTML</a:t>
            </a:r>
            <a:r>
              <a:rPr lang="en-US" sz="1600" dirty="0">
                <a:solidFill>
                  <a:srgbClr val="000000"/>
                </a:solidFill>
              </a:rPr>
              <a:t>='&lt;strong&gt;Have fun!&lt;/strong</a:t>
            </a:r>
            <a:r>
              <a:rPr lang="en-US" sz="1600" dirty="0" smtClean="0">
                <a:solidFill>
                  <a:srgbClr val="000000"/>
                </a:solidFill>
              </a:rPr>
              <a:t>&gt;'; "</a:t>
            </a:r>
            <a:endParaRPr lang="en-US" sz="1600" dirty="0">
              <a:solidFill>
                <a:srgbClr val="000000"/>
              </a:solidFill>
            </a:endParaRP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     </a:t>
            </a:r>
            <a:r>
              <a:rPr lang="en-US" sz="1600" dirty="0" err="1">
                <a:solidFill>
                  <a:srgbClr val="000000"/>
                </a:solidFill>
              </a:rPr>
              <a:t>onmouseout</a:t>
            </a:r>
            <a:r>
              <a:rPr lang="en-US" sz="1600" dirty="0">
                <a:solidFill>
                  <a:srgbClr val="000000"/>
                </a:solidFill>
              </a:rPr>
              <a:t>=</a:t>
            </a: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         "</a:t>
            </a:r>
            <a:r>
              <a:rPr lang="en-US" sz="1600" dirty="0" err="1">
                <a:solidFill>
                  <a:srgbClr val="000000"/>
                </a:solidFill>
              </a:rPr>
              <a:t>document.getElementById</a:t>
            </a:r>
            <a:r>
              <a:rPr lang="en-US" sz="1600" dirty="0">
                <a:solidFill>
                  <a:srgbClr val="000000"/>
                </a:solidFill>
              </a:rPr>
              <a:t>('</a:t>
            </a:r>
            <a:r>
              <a:rPr lang="en-US" sz="1600" dirty="0" err="1">
                <a:solidFill>
                  <a:srgbClr val="000000"/>
                </a:solidFill>
              </a:rPr>
              <a:t>Msg</a:t>
            </a:r>
            <a:r>
              <a:rPr lang="en-US" sz="1600" dirty="0">
                <a:solidFill>
                  <a:srgbClr val="000000"/>
                </a:solidFill>
              </a:rPr>
              <a:t>').</a:t>
            </a:r>
            <a:r>
              <a:rPr lang="en-US" sz="1600" dirty="0" err="1">
                <a:solidFill>
                  <a:srgbClr val="000000"/>
                </a:solidFill>
              </a:rPr>
              <a:t>innerHTML</a:t>
            </a:r>
            <a:r>
              <a:rPr lang="en-US" sz="1600" dirty="0">
                <a:solidFill>
                  <a:srgbClr val="000000"/>
                </a:solidFill>
              </a:rPr>
              <a:t>='&lt;</a:t>
            </a:r>
            <a:r>
              <a:rPr lang="en-US" sz="1600" dirty="0" err="1">
                <a:solidFill>
                  <a:srgbClr val="000000"/>
                </a:solidFill>
              </a:rPr>
              <a:t>em</a:t>
            </a:r>
            <a:r>
              <a:rPr lang="en-US" sz="1600" dirty="0">
                <a:solidFill>
                  <a:srgbClr val="000000"/>
                </a:solidFill>
              </a:rPr>
              <a:t>&gt;Are you prepared?&lt;/</a:t>
            </a:r>
            <a:r>
              <a:rPr lang="en-US" sz="1600" dirty="0" err="1">
                <a:solidFill>
                  <a:srgbClr val="000000"/>
                </a:solidFill>
              </a:rPr>
              <a:t>em</a:t>
            </a:r>
            <a:r>
              <a:rPr lang="en-US" sz="1600" dirty="0">
                <a:solidFill>
                  <a:srgbClr val="000000"/>
                </a:solidFill>
              </a:rPr>
              <a:t>&gt;';"</a:t>
            </a:r>
          </a:p>
          <a:p>
            <a:pPr>
              <a:tabLst>
                <a:tab pos="465138" algn="l"/>
              </a:tabLst>
            </a:pPr>
            <a:r>
              <a:rPr lang="en-US" sz="1600" dirty="0">
                <a:solidFill>
                  <a:srgbClr val="000000"/>
                </a:solidFill>
              </a:rPr>
              <a:t>/&gt; </a:t>
            </a:r>
          </a:p>
        </p:txBody>
      </p:sp>
      <p:sp>
        <p:nvSpPr>
          <p:cNvPr id="8" name="Teardrop 7"/>
          <p:cNvSpPr/>
          <p:nvPr/>
        </p:nvSpPr>
        <p:spPr>
          <a:xfrm>
            <a:off x="955508" y="5177012"/>
            <a:ext cx="3976531" cy="1368152"/>
          </a:xfrm>
          <a:prstGeom prst="teardrop">
            <a:avLst>
              <a:gd name="adj" fmla="val 101914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1800" b="1" dirty="0" smtClean="0">
                <a:solidFill>
                  <a:srgbClr val="00B050"/>
                </a:solidFill>
                <a:latin typeface="Cambria" pitchFamily="18" charset="0"/>
              </a:rPr>
              <a:t>Observation: </a:t>
            </a:r>
          </a:p>
          <a:p>
            <a:pPr algn="ctr"/>
            <a:r>
              <a:rPr lang="en-US" sz="1800" dirty="0" smtClean="0">
                <a:solidFill>
                  <a:srgbClr val="00B050"/>
                </a:solidFill>
                <a:latin typeface="Cambria" pitchFamily="18" charset="0"/>
              </a:rPr>
              <a:t>Use of Assignment Statement</a:t>
            </a:r>
          </a:p>
          <a:p>
            <a:pPr algn="ctr"/>
            <a:r>
              <a:rPr lang="en-US" sz="1800" dirty="0">
                <a:solidFill>
                  <a:srgbClr val="00B050"/>
                </a:solidFill>
                <a:latin typeface="Cambria" pitchFamily="18" charset="0"/>
              </a:rPr>
              <a:t>x</a:t>
            </a:r>
            <a:r>
              <a:rPr lang="en-US" sz="1800" dirty="0" smtClean="0">
                <a:solidFill>
                  <a:srgbClr val="00B050"/>
                </a:solidFill>
                <a:latin typeface="Cambria" pitchFamily="18" charset="0"/>
              </a:rPr>
              <a:t> = y;</a:t>
            </a:r>
            <a:br>
              <a:rPr lang="en-US" sz="1800" dirty="0" smtClean="0">
                <a:solidFill>
                  <a:srgbClr val="00B050"/>
                </a:solidFill>
                <a:latin typeface="Cambria" pitchFamily="18" charset="0"/>
              </a:rPr>
            </a:br>
            <a:r>
              <a:rPr lang="en-US" sz="1800" dirty="0" smtClean="0">
                <a:solidFill>
                  <a:srgbClr val="00B050"/>
                </a:solidFill>
                <a:latin typeface="Cambria" pitchFamily="18" charset="0"/>
              </a:rPr>
              <a:t>(change </a:t>
            </a:r>
            <a:r>
              <a:rPr lang="en-US" sz="1800" dirty="0" err="1" smtClean="0">
                <a:solidFill>
                  <a:srgbClr val="00B050"/>
                </a:solidFill>
                <a:latin typeface="Cambria" pitchFamily="18" charset="0"/>
              </a:rPr>
              <a:t>x’s</a:t>
            </a:r>
            <a:r>
              <a:rPr lang="en-US" sz="1800" dirty="0" smtClean="0">
                <a:solidFill>
                  <a:srgbClr val="00B050"/>
                </a:solidFill>
                <a:latin typeface="Cambria" pitchFamily="18" charset="0"/>
              </a:rPr>
              <a:t> value as y)</a:t>
            </a:r>
            <a:endParaRPr lang="en-US" sz="1800" dirty="0">
              <a:solidFill>
                <a:srgbClr val="00B05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88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700808"/>
            <a:ext cx="8424936" cy="4536504"/>
          </a:xfrm>
          <a:prstGeom prst="roundRect">
            <a:avLst/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988369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smtClean="0">
                <a:latin typeface="Cambria" pitchFamily="18" charset="0"/>
              </a:rPr>
              <a:t>Lab 02 – Calculation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8</a:t>
            </a:fld>
            <a:r>
              <a:rPr lang="en-US" altLang="zh-TW" b="0"/>
              <a:t>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92896"/>
            <a:ext cx="4724400" cy="345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64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9552" y="1556792"/>
            <a:ext cx="8136904" cy="5157192"/>
          </a:xfrm>
          <a:prstGeom prst="roundRect">
            <a:avLst>
              <a:gd name="adj" fmla="val 4739"/>
            </a:avLst>
          </a:prstGeom>
          <a:solidFill>
            <a:srgbClr val="CCCCCC">
              <a:alpha val="56078"/>
            </a:srgbClr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ea typeface="新細明體" pitchFamily="18" charset="-120"/>
              </a:rPr>
              <a:t>Review and Preview our Programming Labs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55" y="1844824"/>
            <a:ext cx="7846640" cy="504527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>
                <a:latin typeface="Cambria" pitchFamily="18" charset="0"/>
              </a:rPr>
              <a:t>Lab 02 – Calculation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    </a:t>
            </a:r>
            <a:r>
              <a:rPr lang="en-US" altLang="zh-TW" smtClean="0"/>
              <a:t> </a:t>
            </a:r>
            <a:r>
              <a:rPr lang="en-US" altLang="zh-TW" smtClean="0">
                <a:solidFill>
                  <a:srgbClr val="FF0066"/>
                </a:solidFill>
              </a:rPr>
              <a:t>Helena WONG / </a:t>
            </a:r>
            <a:r>
              <a:rPr lang="en-US" altLang="zh-TW" dirty="0" smtClean="0">
                <a:solidFill>
                  <a:srgbClr val="FF0066"/>
                </a:solidFill>
              </a:rPr>
              <a:t>CS1102 </a:t>
            </a:r>
            <a:r>
              <a:rPr lang="en-US" altLang="zh-TW">
                <a:solidFill>
                  <a:srgbClr val="FF0066"/>
                </a:solidFill>
              </a:rPr>
              <a:t>- </a:t>
            </a:r>
            <a:r>
              <a:rPr lang="en-US" altLang="zh-TW" smtClean="0">
                <a:solidFill>
                  <a:srgbClr val="FF0066"/>
                </a:solidFill>
              </a:rPr>
              <a:t>Lec03</a:t>
            </a:r>
            <a:endParaRPr lang="en-US" altLang="zh-TW" dirty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A4587D9-2C4F-4926-A553-8439D1EEA687}" type="slidenum">
              <a:rPr lang="zh-TW" altLang="en-US"/>
              <a:pPr>
                <a:defRPr/>
              </a:pPr>
              <a:t>9</a:t>
            </a:fld>
            <a:r>
              <a:rPr lang="en-US" altLang="zh-TW" b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2287319"/>
            <a:ext cx="7848872" cy="39703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 function </a:t>
            </a:r>
            <a:r>
              <a:rPr lang="en-US" sz="1800" dirty="0" err="1">
                <a:solidFill>
                  <a:srgbClr val="000000"/>
                </a:solidFill>
              </a:rPr>
              <a:t>calculateFinalMark</a:t>
            </a:r>
            <a:r>
              <a:rPr lang="en-US" sz="1800" dirty="0">
                <a:solidFill>
                  <a:srgbClr val="000000"/>
                </a:solidFill>
              </a:rPr>
              <a:t>()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{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err="1">
                <a:solidFill>
                  <a:srgbClr val="000000"/>
                </a:solidFill>
              </a:rPr>
              <a:t>var</a:t>
            </a:r>
            <a:r>
              <a:rPr lang="en-US" sz="1800" dirty="0">
                <a:solidFill>
                  <a:srgbClr val="000000"/>
                </a:solidFill>
              </a:rPr>
              <a:t> result; // set up a variable named result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                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result = 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	Number(</a:t>
            </a:r>
            <a:r>
              <a:rPr lang="en-US" sz="1800" dirty="0" err="1">
                <a:solidFill>
                  <a:srgbClr val="000000"/>
                </a:solidFill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</a:rPr>
              <a:t>("</a:t>
            </a:r>
            <a:r>
              <a:rPr lang="en-US" sz="1800" dirty="0" err="1">
                <a:solidFill>
                  <a:srgbClr val="000000"/>
                </a:solidFill>
              </a:rPr>
              <a:t>cw_mark</a:t>
            </a:r>
            <a:r>
              <a:rPr lang="en-US" sz="1800" dirty="0">
                <a:solidFill>
                  <a:srgbClr val="000000"/>
                </a:solidFill>
              </a:rPr>
              <a:t>").value)*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	Number(</a:t>
            </a:r>
            <a:r>
              <a:rPr lang="en-US" sz="1800" dirty="0" err="1">
                <a:solidFill>
                  <a:srgbClr val="000000"/>
                </a:solidFill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</a:rPr>
              <a:t>("</a:t>
            </a:r>
            <a:r>
              <a:rPr lang="en-US" sz="1800" dirty="0" err="1">
                <a:solidFill>
                  <a:srgbClr val="000000"/>
                </a:solidFill>
              </a:rPr>
              <a:t>cw_weight</a:t>
            </a:r>
            <a:r>
              <a:rPr lang="en-US" sz="1800" dirty="0">
                <a:solidFill>
                  <a:srgbClr val="000000"/>
                </a:solidFill>
              </a:rPr>
              <a:t>").</a:t>
            </a:r>
            <a:r>
              <a:rPr lang="en-US" sz="1800" dirty="0" err="1">
                <a:solidFill>
                  <a:srgbClr val="000000"/>
                </a:solidFill>
              </a:rPr>
              <a:t>innerHTML</a:t>
            </a:r>
            <a:r>
              <a:rPr lang="en-US" sz="1800" dirty="0">
                <a:solidFill>
                  <a:srgbClr val="000000"/>
                </a:solidFill>
              </a:rPr>
              <a:t>)/100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	+</a:t>
            </a:r>
          </a:p>
          <a:p>
            <a:pPr lvl="2"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Number(</a:t>
            </a:r>
            <a:r>
              <a:rPr lang="en-US" sz="1800" dirty="0" err="1">
                <a:solidFill>
                  <a:srgbClr val="000000"/>
                </a:solidFill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</a:rPr>
              <a:t>("</a:t>
            </a:r>
            <a:r>
              <a:rPr lang="en-US" sz="1800" dirty="0" err="1">
                <a:solidFill>
                  <a:srgbClr val="000000"/>
                </a:solidFill>
              </a:rPr>
              <a:t>exam_mark</a:t>
            </a:r>
            <a:r>
              <a:rPr lang="en-US" sz="1800" dirty="0">
                <a:solidFill>
                  <a:srgbClr val="000000"/>
                </a:solidFill>
              </a:rPr>
              <a:t>").value)*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smtClean="0">
                <a:solidFill>
                  <a:srgbClr val="000000"/>
                </a:solidFill>
              </a:rPr>
              <a:t>        Number(</a:t>
            </a:r>
            <a:r>
              <a:rPr lang="en-US" sz="1800" dirty="0" err="1" smtClean="0">
                <a:solidFill>
                  <a:srgbClr val="000000"/>
                </a:solidFill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</a:rPr>
              <a:t>("</a:t>
            </a:r>
            <a:r>
              <a:rPr lang="en-US" sz="1800" dirty="0" err="1">
                <a:solidFill>
                  <a:srgbClr val="000000"/>
                </a:solidFill>
              </a:rPr>
              <a:t>exam_weight</a:t>
            </a:r>
            <a:r>
              <a:rPr lang="en-US" sz="1800" dirty="0">
                <a:solidFill>
                  <a:srgbClr val="000000"/>
                </a:solidFill>
              </a:rPr>
              <a:t>").</a:t>
            </a:r>
            <a:r>
              <a:rPr lang="en-US" sz="1800" dirty="0" err="1">
                <a:solidFill>
                  <a:srgbClr val="000000"/>
                </a:solidFill>
              </a:rPr>
              <a:t>innerHTML</a:t>
            </a:r>
            <a:r>
              <a:rPr lang="en-US" sz="1800" dirty="0">
                <a:solidFill>
                  <a:srgbClr val="000000"/>
                </a:solidFill>
              </a:rPr>
              <a:t>)/100;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	</a:t>
            </a:r>
          </a:p>
          <a:p>
            <a:pPr>
              <a:tabLst>
                <a:tab pos="465138" algn="l"/>
              </a:tabLst>
            </a:pPr>
            <a:r>
              <a:rPr lang="en-US" sz="1800" dirty="0">
                <a:solidFill>
                  <a:srgbClr val="000000"/>
                </a:solidFill>
              </a:rPr>
              <a:t>	</a:t>
            </a:r>
            <a:r>
              <a:rPr lang="en-US" sz="1800" dirty="0" err="1">
                <a:solidFill>
                  <a:srgbClr val="000000"/>
                </a:solidFill>
              </a:rPr>
              <a:t>document.getElementById</a:t>
            </a:r>
            <a:r>
              <a:rPr lang="en-US" sz="1800" dirty="0">
                <a:solidFill>
                  <a:srgbClr val="000000"/>
                </a:solidFill>
              </a:rPr>
              <a:t>('</a:t>
            </a:r>
            <a:r>
              <a:rPr lang="en-US" sz="1800" dirty="0" err="1">
                <a:solidFill>
                  <a:srgbClr val="000000"/>
                </a:solidFill>
              </a:rPr>
              <a:t>final_mark</a:t>
            </a:r>
            <a:r>
              <a:rPr lang="en-US" sz="1800" dirty="0">
                <a:solidFill>
                  <a:srgbClr val="000000"/>
                </a:solidFill>
              </a:rPr>
              <a:t>').value </a:t>
            </a:r>
            <a:r>
              <a:rPr lang="en-US" sz="1800" dirty="0" smtClean="0">
                <a:solidFill>
                  <a:srgbClr val="000000"/>
                </a:solidFill>
              </a:rPr>
              <a:t>= </a:t>
            </a:r>
            <a:r>
              <a:rPr lang="en-US" sz="1800" dirty="0" err="1" smtClean="0">
                <a:solidFill>
                  <a:srgbClr val="000000"/>
                </a:solidFill>
              </a:rPr>
              <a:t>result.toFixed</a:t>
            </a:r>
            <a:r>
              <a:rPr lang="en-US" sz="1800" dirty="0" smtClean="0">
                <a:solidFill>
                  <a:srgbClr val="000000"/>
                </a:solidFill>
              </a:rPr>
              <a:t>(1);   </a:t>
            </a:r>
          </a:p>
          <a:p>
            <a:pPr>
              <a:tabLst>
                <a:tab pos="465138" algn="l"/>
              </a:tabLst>
            </a:pPr>
            <a:r>
              <a:rPr lang="en-US" sz="1800" dirty="0" smtClean="0">
                <a:solidFill>
                  <a:srgbClr val="000000"/>
                </a:solidFill>
              </a:rPr>
              <a:t>							// 1 decimal place </a:t>
            </a:r>
          </a:p>
          <a:p>
            <a:pPr>
              <a:tabLst>
                <a:tab pos="465138" algn="l"/>
              </a:tabLst>
            </a:pPr>
            <a:r>
              <a:rPr lang="en-US" sz="1800" dirty="0" smtClean="0">
                <a:solidFill>
                  <a:srgbClr val="000000"/>
                </a:solidFill>
              </a:rPr>
              <a:t>}</a:t>
            </a:r>
            <a:endParaRPr lang="en-US" sz="1800" dirty="0">
              <a:solidFill>
                <a:srgbClr val="00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788024" y="1167721"/>
            <a:ext cx="4644008" cy="1541199"/>
            <a:chOff x="4788024" y="1167721"/>
            <a:chExt cx="4644008" cy="1541199"/>
          </a:xfrm>
        </p:grpSpPr>
        <p:sp>
          <p:nvSpPr>
            <p:cNvPr id="10" name="Teardrop 9"/>
            <p:cNvSpPr/>
            <p:nvPr/>
          </p:nvSpPr>
          <p:spPr>
            <a:xfrm flipH="1" flipV="1">
              <a:off x="5436095" y="1167721"/>
              <a:ext cx="3528392" cy="1541199"/>
            </a:xfrm>
            <a:prstGeom prst="teardrop">
              <a:avLst>
                <a:gd name="adj" fmla="val 104672"/>
              </a:avLst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US" sz="180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788024" y="1268760"/>
              <a:ext cx="4644008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800" b="1" dirty="0" smtClean="0">
                  <a:solidFill>
                    <a:srgbClr val="00B050"/>
                  </a:solidFill>
                </a:rPr>
                <a:t>Observation:</a:t>
              </a:r>
              <a:endParaRPr lang="en-US" sz="1800" b="1" dirty="0">
                <a:solidFill>
                  <a:srgbClr val="00B050"/>
                </a:solidFill>
              </a:endParaRPr>
            </a:p>
            <a:p>
              <a:pPr algn="ctr"/>
              <a:r>
                <a:rPr lang="en-US" sz="1800" i="1" dirty="0" err="1">
                  <a:solidFill>
                    <a:srgbClr val="00B050"/>
                  </a:solidFill>
                </a:rPr>
                <a:t>calculateFinalMark</a:t>
              </a:r>
              <a:r>
                <a:rPr lang="en-US" sz="1800" dirty="0">
                  <a:solidFill>
                    <a:srgbClr val="00B050"/>
                  </a:solidFill>
                </a:rPr>
                <a:t> is a function</a:t>
              </a:r>
            </a:p>
            <a:p>
              <a:pPr algn="ctr"/>
              <a:r>
                <a:rPr lang="en-US" sz="1800" dirty="0">
                  <a:solidFill>
                    <a:srgbClr val="00B050"/>
                  </a:solidFill>
                </a:rPr>
                <a:t>Use of variable</a:t>
              </a:r>
            </a:p>
            <a:p>
              <a:pPr algn="ctr"/>
              <a:r>
                <a:rPr lang="en-US" sz="1800" dirty="0">
                  <a:solidFill>
                    <a:srgbClr val="00B050"/>
                  </a:solidFill>
                </a:rPr>
                <a:t>Conversion from string to number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494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FF0066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56"/>
      </a:accent4>
      <a:accent5>
        <a:srgbClr val="FFE2B8"/>
      </a:accent5>
      <a:accent6>
        <a:srgbClr val="0000E7"/>
      </a:accent6>
      <a:hlink>
        <a:srgbClr val="0000FF"/>
      </a:hlink>
      <a:folHlink>
        <a:srgbClr val="4D4D4D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6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0000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66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56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3366"/>
        </a:dk1>
        <a:lt1>
          <a:srgbClr val="FFFFFF"/>
        </a:lt1>
        <a:dk2>
          <a:srgbClr val="FF0066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2A56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FF0066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56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FF0066"/>
        </a:dk2>
        <a:lt2>
          <a:srgbClr val="F8F8F8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56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FF0066"/>
        </a:dk2>
        <a:lt2>
          <a:srgbClr val="777777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56"/>
        </a:accent4>
        <a:accent5>
          <a:srgbClr val="FFE2B8"/>
        </a:accent5>
        <a:accent6>
          <a:srgbClr val="0000E7"/>
        </a:accent6>
        <a:hlink>
          <a:srgbClr val="0000F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3966</TotalTime>
  <Words>1805</Words>
  <Application>Microsoft Office PowerPoint</Application>
  <PresentationFormat>On-screen Show (4:3)</PresentationFormat>
  <Paragraphs>233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Design</vt:lpstr>
      <vt:lpstr>CS1102 Lec03 -  Programming I</vt:lpstr>
      <vt:lpstr>Objectives</vt:lpstr>
      <vt:lpstr>Computer Programs and Programming Languages</vt:lpstr>
      <vt:lpstr>Coding vs. Scripting vs. Programming [in computer science] </vt:lpstr>
      <vt:lpstr>Coding vs. Scripting vs. Programming [in computer science] 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Review and Preview our Programming Labs</vt:lpstr>
      <vt:lpstr>How to Avoid Bugs and How to Debug</vt:lpstr>
      <vt:lpstr>How to Avoid Bugs and How to Debug</vt:lpstr>
      <vt:lpstr>How to Avoid Bugs and How to Debug</vt:lpstr>
    </vt:vector>
  </TitlesOfParts>
  <Company>Honeywell Industrial Controls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CS1102 Lecture Slides</dc:title>
  <dc:creator>JeanWang</dc:creator>
  <cp:lastModifiedBy>Prof. JIA Xiaohua</cp:lastModifiedBy>
  <cp:revision>2093</cp:revision>
  <cp:lastPrinted>2013-09-27T00:34:57Z</cp:lastPrinted>
  <dcterms:created xsi:type="dcterms:W3CDTF">2001-04-08T17:27:26Z</dcterms:created>
  <dcterms:modified xsi:type="dcterms:W3CDTF">2014-02-07T06:41:30Z</dcterms:modified>
</cp:coreProperties>
</file>