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7"/>
  </p:notesMasterIdLst>
  <p:sldIdLst>
    <p:sldId id="256" r:id="rId2"/>
    <p:sldId id="283" r:id="rId3"/>
    <p:sldId id="298" r:id="rId4"/>
    <p:sldId id="302" r:id="rId5"/>
    <p:sldId id="260" r:id="rId6"/>
    <p:sldId id="312" r:id="rId7"/>
    <p:sldId id="261" r:id="rId8"/>
    <p:sldId id="286" r:id="rId9"/>
    <p:sldId id="265" r:id="rId10"/>
    <p:sldId id="267" r:id="rId11"/>
    <p:sldId id="311" r:id="rId12"/>
    <p:sldId id="308" r:id="rId13"/>
    <p:sldId id="309" r:id="rId14"/>
    <p:sldId id="278" r:id="rId15"/>
    <p:sldId id="279" r:id="rId16"/>
    <p:sldId id="284" r:id="rId17"/>
    <p:sldId id="287" r:id="rId18"/>
    <p:sldId id="299" r:id="rId19"/>
    <p:sldId id="300" r:id="rId20"/>
    <p:sldId id="301" r:id="rId21"/>
    <p:sldId id="295" r:id="rId22"/>
    <p:sldId id="303" r:id="rId23"/>
    <p:sldId id="306" r:id="rId24"/>
    <p:sldId id="268" r:id="rId25"/>
    <p:sldId id="270" r:id="rId26"/>
    <p:sldId id="281" r:id="rId27"/>
    <p:sldId id="280" r:id="rId28"/>
    <p:sldId id="313" r:id="rId29"/>
    <p:sldId id="297" r:id="rId30"/>
    <p:sldId id="288" r:id="rId31"/>
    <p:sldId id="282" r:id="rId32"/>
    <p:sldId id="289" r:id="rId33"/>
    <p:sldId id="290" r:id="rId34"/>
    <p:sldId id="258" r:id="rId35"/>
    <p:sldId id="307" r:id="rId36"/>
  </p:sldIdLst>
  <p:sldSz cx="9144000" cy="6858000" type="screen4x3"/>
  <p:notesSz cx="7099300" cy="10234613"/>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FF0066"/>
    <a:srgbClr val="FF3300"/>
    <a:srgbClr val="660099"/>
    <a:srgbClr val="292929"/>
    <a:srgbClr val="663300"/>
    <a:srgbClr val="FFFF66"/>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403" autoAdjust="0"/>
    <p:restoredTop sz="81403" autoAdjust="0"/>
  </p:normalViewPr>
  <p:slideViewPr>
    <p:cSldViewPr>
      <p:cViewPr>
        <p:scale>
          <a:sx n="100" d="100"/>
          <a:sy n="100" d="100"/>
        </p:scale>
        <p:origin x="72" y="4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1794"/>
    </p:cViewPr>
  </p:sorterViewPr>
  <p:notesViewPr>
    <p:cSldViewPr>
      <p:cViewPr>
        <p:scale>
          <a:sx n="100" d="100"/>
          <a:sy n="100" d="100"/>
        </p:scale>
        <p:origin x="-2405" y="293"/>
      </p:cViewPr>
      <p:guideLst>
        <p:guide orient="horz" pos="3224"/>
        <p:guide pos="2236"/>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3077137" cy="510585"/>
          </a:xfrm>
          <a:prstGeom prst="rect">
            <a:avLst/>
          </a:prstGeom>
          <a:noFill/>
          <a:ln w="9525">
            <a:noFill/>
            <a:miter lim="800000"/>
            <a:headEnd/>
            <a:tailEnd/>
          </a:ln>
          <a:effectLst/>
        </p:spPr>
        <p:txBody>
          <a:bodyPr vert="horz" wrap="square" lIns="99040" tIns="49521" rIns="99040" bIns="49521" numCol="1" anchor="t" anchorCtr="0" compatLnSpc="1">
            <a:prstTxWarp prst="textNoShape">
              <a:avLst/>
            </a:prstTxWarp>
          </a:bodyPr>
          <a:lstStyle>
            <a:lvl1pPr defTabSz="990366">
              <a:defRPr sz="1300"/>
            </a:lvl1pPr>
          </a:lstStyle>
          <a:p>
            <a:pPr>
              <a:defRPr/>
            </a:pPr>
            <a:endParaRPr lang="en-US" altLang="zh-TW"/>
          </a:p>
        </p:txBody>
      </p:sp>
      <p:sp>
        <p:nvSpPr>
          <p:cNvPr id="5123" name="Rectangle 3"/>
          <p:cNvSpPr>
            <a:spLocks noGrp="1" noChangeArrowheads="1"/>
          </p:cNvSpPr>
          <p:nvPr>
            <p:ph type="dt" idx="1"/>
          </p:nvPr>
        </p:nvSpPr>
        <p:spPr bwMode="auto">
          <a:xfrm>
            <a:off x="4020506" y="0"/>
            <a:ext cx="3077137" cy="510585"/>
          </a:xfrm>
          <a:prstGeom prst="rect">
            <a:avLst/>
          </a:prstGeom>
          <a:noFill/>
          <a:ln w="9525">
            <a:noFill/>
            <a:miter lim="800000"/>
            <a:headEnd/>
            <a:tailEnd/>
          </a:ln>
          <a:effectLst/>
        </p:spPr>
        <p:txBody>
          <a:bodyPr vert="horz" wrap="square" lIns="99040" tIns="49521" rIns="99040" bIns="49521" numCol="1" anchor="t" anchorCtr="0" compatLnSpc="1">
            <a:prstTxWarp prst="textNoShape">
              <a:avLst/>
            </a:prstTxWarp>
          </a:bodyPr>
          <a:lstStyle>
            <a:lvl1pPr algn="r" defTabSz="990366">
              <a:defRPr sz="1300"/>
            </a:lvl1pPr>
          </a:lstStyle>
          <a:p>
            <a:pPr>
              <a:defRPr/>
            </a:pPr>
            <a:endParaRPr lang="en-US" altLang="zh-TW"/>
          </a:p>
        </p:txBody>
      </p:sp>
      <p:sp>
        <p:nvSpPr>
          <p:cNvPr id="48132" name="Rectangle 4"/>
          <p:cNvSpPr>
            <a:spLocks noGrp="1" noRot="1" noChangeAspect="1" noChangeArrowheads="1" noTextEdit="1"/>
          </p:cNvSpPr>
          <p:nvPr>
            <p:ph type="sldImg" idx="2"/>
          </p:nvPr>
        </p:nvSpPr>
        <p:spPr bwMode="auto">
          <a:xfrm>
            <a:off x="993775" y="769938"/>
            <a:ext cx="5113338" cy="3835400"/>
          </a:xfrm>
          <a:prstGeom prst="rect">
            <a:avLst/>
          </a:prstGeom>
          <a:noFill/>
          <a:ln w="9525">
            <a:solidFill>
              <a:srgbClr val="000000"/>
            </a:solidFill>
            <a:miter lim="800000"/>
            <a:headEnd/>
            <a:tailEnd/>
          </a:ln>
        </p:spPr>
      </p:sp>
      <p:sp>
        <p:nvSpPr>
          <p:cNvPr id="5125" name="Rectangle 5"/>
          <p:cNvSpPr>
            <a:spLocks noGrp="1" noChangeArrowheads="1"/>
          </p:cNvSpPr>
          <p:nvPr>
            <p:ph type="body" sz="quarter" idx="3"/>
          </p:nvPr>
        </p:nvSpPr>
        <p:spPr bwMode="auto">
          <a:xfrm>
            <a:off x="709599" y="4860378"/>
            <a:ext cx="5680103" cy="4605085"/>
          </a:xfrm>
          <a:prstGeom prst="rect">
            <a:avLst/>
          </a:prstGeom>
          <a:noFill/>
          <a:ln w="9525">
            <a:noFill/>
            <a:miter lim="800000"/>
            <a:headEnd/>
            <a:tailEnd/>
          </a:ln>
          <a:effectLst/>
        </p:spPr>
        <p:txBody>
          <a:bodyPr vert="horz" wrap="square" lIns="99040" tIns="49521" rIns="99040" bIns="49521" numCol="1" anchor="t" anchorCtr="0" compatLnSpc="1">
            <a:prstTxWarp prst="textNoShape">
              <a:avLst/>
            </a:prstTxWarp>
          </a:bodyPr>
          <a:lstStyle/>
          <a:p>
            <a:pPr lvl="0"/>
            <a:r>
              <a:rPr lang="en-US" altLang="zh-TW" noProof="0" smtClean="0"/>
              <a:t>Click to edit Master text styles</a:t>
            </a:r>
          </a:p>
          <a:p>
            <a:pPr lvl="1"/>
            <a:r>
              <a:rPr lang="en-US" altLang="zh-TW" noProof="0" smtClean="0"/>
              <a:t>Second level</a:t>
            </a:r>
          </a:p>
          <a:p>
            <a:pPr lvl="2"/>
            <a:r>
              <a:rPr lang="en-US" altLang="zh-TW" noProof="0" smtClean="0"/>
              <a:t>Third level</a:t>
            </a:r>
          </a:p>
          <a:p>
            <a:pPr lvl="3"/>
            <a:r>
              <a:rPr lang="en-US" altLang="zh-TW" noProof="0" smtClean="0"/>
              <a:t>Fourth level</a:t>
            </a:r>
          </a:p>
          <a:p>
            <a:pPr lvl="4"/>
            <a:r>
              <a:rPr lang="en-US" altLang="zh-TW" noProof="0" smtClean="0"/>
              <a:t>Fifth level</a:t>
            </a:r>
          </a:p>
        </p:txBody>
      </p:sp>
      <p:sp>
        <p:nvSpPr>
          <p:cNvPr id="5126" name="Rectangle 6"/>
          <p:cNvSpPr>
            <a:spLocks noGrp="1" noChangeArrowheads="1"/>
          </p:cNvSpPr>
          <p:nvPr>
            <p:ph type="ftr" sz="quarter" idx="4"/>
          </p:nvPr>
        </p:nvSpPr>
        <p:spPr bwMode="auto">
          <a:xfrm>
            <a:off x="0" y="9722392"/>
            <a:ext cx="3077137" cy="510585"/>
          </a:xfrm>
          <a:prstGeom prst="rect">
            <a:avLst/>
          </a:prstGeom>
          <a:noFill/>
          <a:ln w="9525">
            <a:noFill/>
            <a:miter lim="800000"/>
            <a:headEnd/>
            <a:tailEnd/>
          </a:ln>
          <a:effectLst/>
        </p:spPr>
        <p:txBody>
          <a:bodyPr vert="horz" wrap="square" lIns="99040" tIns="49521" rIns="99040" bIns="49521" numCol="1" anchor="b" anchorCtr="0" compatLnSpc="1">
            <a:prstTxWarp prst="textNoShape">
              <a:avLst/>
            </a:prstTxWarp>
          </a:bodyPr>
          <a:lstStyle>
            <a:lvl1pPr defTabSz="990366">
              <a:defRPr sz="1300"/>
            </a:lvl1pPr>
          </a:lstStyle>
          <a:p>
            <a:pPr>
              <a:defRPr/>
            </a:pPr>
            <a:endParaRPr lang="en-US" altLang="zh-TW"/>
          </a:p>
        </p:txBody>
      </p:sp>
      <p:sp>
        <p:nvSpPr>
          <p:cNvPr id="5127" name="Rectangle 7"/>
          <p:cNvSpPr>
            <a:spLocks noGrp="1" noChangeArrowheads="1"/>
          </p:cNvSpPr>
          <p:nvPr>
            <p:ph type="sldNum" sz="quarter" idx="5"/>
          </p:nvPr>
        </p:nvSpPr>
        <p:spPr bwMode="auto">
          <a:xfrm>
            <a:off x="4020506" y="9722392"/>
            <a:ext cx="3077137" cy="510585"/>
          </a:xfrm>
          <a:prstGeom prst="rect">
            <a:avLst/>
          </a:prstGeom>
          <a:noFill/>
          <a:ln w="9525">
            <a:noFill/>
            <a:miter lim="800000"/>
            <a:headEnd/>
            <a:tailEnd/>
          </a:ln>
          <a:effectLst/>
        </p:spPr>
        <p:txBody>
          <a:bodyPr vert="horz" wrap="square" lIns="99040" tIns="49521" rIns="99040" bIns="49521" numCol="1" anchor="b" anchorCtr="0" compatLnSpc="1">
            <a:prstTxWarp prst="textNoShape">
              <a:avLst/>
            </a:prstTxWarp>
          </a:bodyPr>
          <a:lstStyle>
            <a:lvl1pPr algn="r" defTabSz="990366">
              <a:defRPr sz="1300"/>
            </a:lvl1pPr>
          </a:lstStyle>
          <a:p>
            <a:pPr>
              <a:defRPr/>
            </a:pPr>
            <a:fld id="{CC706E61-5D2D-4741-BC81-FF0AEA5DE63A}" type="slidenum">
              <a:rPr lang="zh-TW" altLang="en-US"/>
              <a:pPr>
                <a:defRPr/>
              </a:pPr>
              <a:t>‹#›</a:t>
            </a:fld>
            <a:endParaRPr lang="en-US" altLang="zh-TW"/>
          </a:p>
        </p:txBody>
      </p:sp>
    </p:spTree>
    <p:extLst>
      <p:ext uri="{BB962C8B-B14F-4D97-AF65-F5344CB8AC3E}">
        <p14:creationId xmlns:p14="http://schemas.microsoft.com/office/powerpoint/2010/main" val="162942262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p>
            <a:fld id="{1329C165-E7B0-406A-A4F9-B1691BC45D74}" type="slidenum">
              <a:rPr lang="zh-TW" altLang="en-US" smtClean="0"/>
              <a:pPr/>
              <a:t>1</a:t>
            </a:fld>
            <a:endParaRPr lang="en-US" altLang="zh-TW" smtClean="0"/>
          </a:p>
        </p:txBody>
      </p:sp>
      <p:sp>
        <p:nvSpPr>
          <p:cNvPr id="49155" name="Rectangle 2"/>
          <p:cNvSpPr>
            <a:spLocks noGrp="1" noRot="1" noChangeAspect="1" noChangeArrowheads="1" noTextEdit="1"/>
          </p:cNvSpPr>
          <p:nvPr>
            <p:ph type="sldImg"/>
          </p:nvPr>
        </p:nvSpPr>
        <p:spPr>
          <a:ln/>
        </p:spPr>
      </p:sp>
      <p:sp>
        <p:nvSpPr>
          <p:cNvPr id="5" name="Notes Placeholder 4"/>
          <p:cNvSpPr>
            <a:spLocks noGrp="1"/>
          </p:cNvSpPr>
          <p:nvPr>
            <p:ph type="body" sz="quarter" idx="10"/>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1</a:t>
            </a:r>
            <a:r>
              <a:rPr lang="en-US" baseline="30000" dirty="0" smtClean="0"/>
              <a:t>st</a:t>
            </a:r>
            <a:r>
              <a:rPr lang="en-US" dirty="0" smtClean="0"/>
              <a:t> </a:t>
            </a:r>
            <a:r>
              <a:rPr lang="en-US" smtClean="0"/>
              <a:t>session ends </a:t>
            </a:r>
            <a:r>
              <a:rPr lang="en-US" dirty="0" smtClean="0"/>
              <a:t>page 11 </a:t>
            </a:r>
          </a:p>
          <a:p>
            <a:r>
              <a:rPr lang="en-US" dirty="0" smtClean="0"/>
              <a:t>2</a:t>
            </a:r>
            <a:r>
              <a:rPr lang="en-US" baseline="30000" dirty="0" smtClean="0"/>
              <a:t>nd</a:t>
            </a:r>
            <a:r>
              <a:rPr lang="en-US" dirty="0" smtClean="0"/>
              <a:t> session ends page 17</a:t>
            </a:r>
            <a:r>
              <a:rPr lang="en-US" baseline="0" dirty="0" smtClean="0"/>
              <a:t> (2’s complement)</a:t>
            </a:r>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p>
            <a:fld id="{6E50F633-6BF2-4D53-B7D9-C36A43799BD1}" type="slidenum">
              <a:rPr lang="zh-TW" altLang="en-US" smtClean="0"/>
              <a:pPr/>
              <a:t>10</a:t>
            </a:fld>
            <a:endParaRPr lang="en-US" altLang="zh-TW" smtClean="0"/>
          </a:p>
        </p:txBody>
      </p:sp>
      <p:sp>
        <p:nvSpPr>
          <p:cNvPr id="60419" name="Rectangle 2"/>
          <p:cNvSpPr>
            <a:spLocks noGrp="1" noRot="1" noChangeAspect="1" noChangeArrowheads="1" noTextEdit="1"/>
          </p:cNvSpPr>
          <p:nvPr>
            <p:ph type="sldImg"/>
          </p:nvPr>
        </p:nvSpPr>
        <p:spPr>
          <a:ln/>
        </p:spPr>
      </p:sp>
      <p:sp>
        <p:nvSpPr>
          <p:cNvPr id="5" name="Notes Placeholder 4"/>
          <p:cNvSpPr>
            <a:spLocks noGrp="1"/>
          </p:cNvSpPr>
          <p:nvPr>
            <p:ph type="body" sz="quarter" idx="10"/>
          </p:nvPr>
        </p:nvSpPr>
        <p:spPr/>
        <p:txBody>
          <a:bodyPr>
            <a:normAutofit/>
          </a:bodyPr>
          <a:lstStyle/>
          <a:p>
            <a:r>
              <a:rPr lang="en-US" dirty="0" smtClean="0"/>
              <a:t>For</a:t>
            </a:r>
            <a:r>
              <a:rPr lang="en-US" baseline="0" dirty="0" smtClean="0"/>
              <a:t> fraction number: starting from the 1</a:t>
            </a:r>
            <a:r>
              <a:rPr lang="en-US" baseline="30000" dirty="0" smtClean="0"/>
              <a:t>st</a:t>
            </a:r>
            <a:r>
              <a:rPr lang="en-US" baseline="0" dirty="0" smtClean="0"/>
              <a:t> bit after the point (left -&gt; right): refer to row of 2 base on board</a:t>
            </a:r>
          </a:p>
          <a:p>
            <a:r>
              <a:rPr lang="en-US" baseline="0" dirty="0" smtClean="0"/>
              <a:t>On board: It’s easy to verify 0.011B -&gt; 0.375D by .2^(-1) 2^(-2) 2^(-3)</a:t>
            </a:r>
          </a:p>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dirty="0" smtClean="0"/>
              <a:t>The binary number may be endless</a:t>
            </a:r>
          </a:p>
          <a:p>
            <a:r>
              <a:rPr lang="en-US" baseline="0" dirty="0" smtClean="0"/>
              <a:t>On board example: </a:t>
            </a:r>
          </a:p>
          <a:p>
            <a:r>
              <a:rPr lang="en-US" baseline="0" dirty="0" smtClean="0"/>
              <a:t>	0.6x2	1.2</a:t>
            </a:r>
          </a:p>
          <a:p>
            <a:r>
              <a:rPr lang="en-US" baseline="0" dirty="0" smtClean="0"/>
              <a:t>	0.2x2	0.4</a:t>
            </a:r>
          </a:p>
          <a:p>
            <a:r>
              <a:rPr lang="en-US" baseline="0" dirty="0" smtClean="0"/>
              <a:t>	0.4x2	0.8</a:t>
            </a:r>
          </a:p>
          <a:p>
            <a:r>
              <a:rPr lang="en-US" baseline="0" dirty="0" smtClean="0"/>
              <a:t>	0.8x2	1.6</a:t>
            </a:r>
          </a:p>
          <a:p>
            <a:r>
              <a:rPr lang="en-US" baseline="0" dirty="0" smtClean="0"/>
              <a:t>	0.6………………….</a:t>
            </a:r>
          </a:p>
          <a:p>
            <a:r>
              <a:rPr lang="en-US" baseline="0" dirty="0" smtClean="0"/>
              <a:t>Summary decimal to fraction: integer part, and fraction part.</a:t>
            </a:r>
          </a:p>
          <a:p>
            <a:r>
              <a:rPr lang="en-US" baseline="0" dirty="0" smtClean="0"/>
              <a:t>Now consider to represent any real-number </a:t>
            </a:r>
            <a:r>
              <a:rPr lang="en-US" baseline="0" dirty="0" smtClean="0">
                <a:sym typeface="Wingdings" pitchFamily="2" charset="2"/>
              </a:rPr>
              <a:t></a:t>
            </a:r>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p:spPr>
        <p:txBody>
          <a:bodyPr/>
          <a:lstStyle/>
          <a:p>
            <a:fld id="{42B2120B-EF8A-4C27-99D9-B9C35174A936}" type="slidenum">
              <a:rPr lang="zh-TW" altLang="en-US" smtClean="0"/>
              <a:pPr/>
              <a:t>11</a:t>
            </a:fld>
            <a:endParaRPr lang="en-US" altLang="zh-TW" smtClean="0"/>
          </a:p>
        </p:txBody>
      </p:sp>
      <p:sp>
        <p:nvSpPr>
          <p:cNvPr id="65539" name="Rectangle 2"/>
          <p:cNvSpPr>
            <a:spLocks noGrp="1" noRot="1" noChangeAspect="1" noChangeArrowheads="1" noTextEdit="1"/>
          </p:cNvSpPr>
          <p:nvPr>
            <p:ph type="sldImg"/>
          </p:nvPr>
        </p:nvSpPr>
        <p:spPr>
          <a:ln/>
        </p:spPr>
      </p:sp>
      <p:sp>
        <p:nvSpPr>
          <p:cNvPr id="5" name="Notes Placeholder 4"/>
          <p:cNvSpPr>
            <a:spLocks noGrp="1"/>
          </p:cNvSpPr>
          <p:nvPr>
            <p:ph type="body" sz="quarter" idx="10"/>
          </p:nvPr>
        </p:nvSpPr>
        <p:spPr/>
        <p:txBody>
          <a:bodyPr>
            <a:normAutofit/>
          </a:bodyPr>
          <a:lstStyle/>
          <a:p>
            <a:r>
              <a:rPr lang="en-US" baseline="0" dirty="0" smtClean="0"/>
              <a:t>computer cannot understand the fraction “.” among digits (every bit is either 0 or 1)!!! We must standardize representation of real-numbers </a:t>
            </a:r>
            <a:r>
              <a:rPr lang="en-US" baseline="0" dirty="0" smtClean="0">
                <a:sym typeface="Wingdings" panose="05000000000000000000" pitchFamily="2" charset="2"/>
              </a:rPr>
              <a:t></a:t>
            </a:r>
            <a:endParaRPr lang="en-US" baseline="0" dirty="0" smtClean="0"/>
          </a:p>
          <a:p>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p:spPr>
        <p:txBody>
          <a:bodyPr/>
          <a:lstStyle/>
          <a:p>
            <a:fld id="{42B2120B-EF8A-4C27-99D9-B9C35174A936}" type="slidenum">
              <a:rPr lang="zh-TW" altLang="en-US" smtClean="0"/>
              <a:pPr/>
              <a:t>12</a:t>
            </a:fld>
            <a:endParaRPr lang="en-US" altLang="zh-TW" smtClean="0"/>
          </a:p>
        </p:txBody>
      </p:sp>
      <p:sp>
        <p:nvSpPr>
          <p:cNvPr id="65539" name="Rectangle 2"/>
          <p:cNvSpPr>
            <a:spLocks noGrp="1" noRot="1" noChangeAspect="1" noChangeArrowheads="1" noTextEdit="1"/>
          </p:cNvSpPr>
          <p:nvPr>
            <p:ph type="sldImg"/>
          </p:nvPr>
        </p:nvSpPr>
        <p:spPr>
          <a:ln/>
        </p:spPr>
      </p:sp>
      <p:sp>
        <p:nvSpPr>
          <p:cNvPr id="5" name="Notes Placeholder 4"/>
          <p:cNvSpPr>
            <a:spLocks noGrp="1"/>
          </p:cNvSpPr>
          <p:nvPr>
            <p:ph type="body" sz="quarter" idx="10"/>
          </p:nvPr>
        </p:nvSpPr>
        <p:spPr/>
        <p:txBody>
          <a:bodyPr>
            <a:normAutofit/>
          </a:bodyPr>
          <a:lstStyle/>
          <a:p>
            <a:r>
              <a:rPr lang="en-US" dirty="0" smtClean="0"/>
              <a:t>Good </a:t>
            </a:r>
            <a:r>
              <a:rPr lang="en-US" dirty="0" err="1" smtClean="0"/>
              <a:t>tute</a:t>
            </a:r>
            <a:r>
              <a:rPr lang="en-US" dirty="0" smtClean="0"/>
              <a:t>: http://www3.ntu.edu.sg/home/ehchua/programming/java/DataRepresentation.html</a:t>
            </a:r>
          </a:p>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dirty="0" smtClean="0"/>
              <a:t>!!on board: 0.15625 </a:t>
            </a:r>
            <a:r>
              <a:rPr lang="en-US" baseline="0" dirty="0" smtClean="0">
                <a:sym typeface="Wingdings" panose="05000000000000000000" pitchFamily="2" charset="2"/>
              </a:rPr>
              <a:t></a:t>
            </a:r>
            <a:r>
              <a:rPr lang="en-US" baseline="0" dirty="0" smtClean="0"/>
              <a:t> 0.00101 </a:t>
            </a:r>
            <a:r>
              <a:rPr lang="en-US" baseline="0" dirty="0" smtClean="0">
                <a:sym typeface="Wingdings" panose="05000000000000000000" pitchFamily="2" charset="2"/>
              </a:rPr>
              <a:t></a:t>
            </a:r>
            <a:r>
              <a:rPr lang="en-US" baseline="0" dirty="0" smtClean="0"/>
              <a:t> 1.01x2^(-3): ??? What is </a:t>
            </a:r>
            <a:r>
              <a:rPr lang="en-US" baseline="0" dirty="0" smtClean="0"/>
              <a:t>sign (0), exponent (127-3=124=01111100B), fraction (01B)?</a:t>
            </a:r>
            <a:endParaRPr lang="en-US" dirty="0" smtClean="0"/>
          </a:p>
          <a:p>
            <a:r>
              <a:rPr lang="en-US" dirty="0" smtClean="0"/>
              <a:t>Explain: sign-bit, exponent, fraction (mantissa)</a:t>
            </a:r>
          </a:p>
          <a:p>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p>
            <a:fld id="{53412BF7-FF40-49DB-B1BD-FEE91BE2896E}" type="slidenum">
              <a:rPr lang="zh-TW" altLang="en-US" smtClean="0"/>
              <a:pPr/>
              <a:t>13</a:t>
            </a:fld>
            <a:endParaRPr lang="en-US" altLang="zh-TW" smtClean="0"/>
          </a:p>
        </p:txBody>
      </p:sp>
      <p:sp>
        <p:nvSpPr>
          <p:cNvPr id="66563" name="Rectangle 2"/>
          <p:cNvSpPr>
            <a:spLocks noGrp="1" noRot="1" noChangeAspect="1" noChangeArrowheads="1" noTextEdit="1"/>
          </p:cNvSpPr>
          <p:nvPr>
            <p:ph type="sldImg"/>
          </p:nvPr>
        </p:nvSpPr>
        <p:spPr>
          <a:ln/>
        </p:spPr>
      </p:sp>
      <p:sp>
        <p:nvSpPr>
          <p:cNvPr id="5" name="Notes Placeholder 4"/>
          <p:cNvSpPr>
            <a:spLocks noGrp="1"/>
          </p:cNvSpPr>
          <p:nvPr>
            <p:ph type="body" sz="quarter" idx="10"/>
          </p:nvPr>
        </p:nvSpPr>
        <p:spPr/>
        <p:txBody>
          <a:bodyPr>
            <a:normAutofit/>
          </a:bodyPr>
          <a:lstStyle/>
          <a:p>
            <a:pPr marL="228600" indent="-228600">
              <a:buAutoNum type="arabicParenR"/>
            </a:pPr>
            <a:r>
              <a:rPr lang="en-US" dirty="0" smtClean="0"/>
              <a:t>exponent needs to represent range -127 to +128 (255-127) using 8bits,</a:t>
            </a:r>
            <a:r>
              <a:rPr lang="en-US" baseline="0" dirty="0" smtClean="0"/>
              <a:t>  but 0 &lt;= 8bits &lt;=255, so shift numbers -127, </a:t>
            </a:r>
          </a:p>
          <a:p>
            <a:pPr marL="228600" indent="-228600">
              <a:buAutoNum type="arabicParenR"/>
            </a:pPr>
            <a:r>
              <a:rPr lang="en-US" baseline="0" dirty="0" smtClean="0"/>
              <a:t>i.e., on-board:</a:t>
            </a:r>
          </a:p>
          <a:p>
            <a:pPr marL="0" indent="0">
              <a:buNone/>
            </a:pPr>
            <a:r>
              <a:rPr lang="en-US" baseline="0" dirty="0" smtClean="0"/>
              <a:t>	“-127” </a:t>
            </a:r>
            <a:r>
              <a:rPr lang="en-US" baseline="0" dirty="0" smtClean="0">
                <a:sym typeface="Wingdings" panose="05000000000000000000" pitchFamily="2" charset="2"/>
              </a:rPr>
              <a:t> </a:t>
            </a:r>
            <a:r>
              <a:rPr lang="en-US" baseline="0" dirty="0" smtClean="0"/>
              <a:t>“0” </a:t>
            </a:r>
          </a:p>
          <a:p>
            <a:pPr marL="0" indent="0">
              <a:buNone/>
            </a:pPr>
            <a:r>
              <a:rPr lang="en-US" baseline="0" dirty="0" smtClean="0"/>
              <a:t>	-126 </a:t>
            </a:r>
            <a:r>
              <a:rPr lang="en-US" baseline="0" dirty="0" smtClean="0">
                <a:sym typeface="Wingdings" panose="05000000000000000000" pitchFamily="2" charset="2"/>
              </a:rPr>
              <a:t> 1</a:t>
            </a:r>
          </a:p>
          <a:p>
            <a:pPr marL="0" indent="0">
              <a:buNone/>
            </a:pPr>
            <a:r>
              <a:rPr lang="en-US" baseline="0" dirty="0" smtClean="0">
                <a:sym typeface="Wingdings" panose="05000000000000000000" pitchFamily="2" charset="2"/>
              </a:rPr>
              <a:t>	0  ???</a:t>
            </a:r>
          </a:p>
          <a:p>
            <a:pPr marL="0" indent="0">
              <a:buNone/>
            </a:pPr>
            <a:r>
              <a:rPr lang="en-US" baseline="0" dirty="0" smtClean="0">
                <a:sym typeface="Wingdings" panose="05000000000000000000" pitchFamily="2" charset="2"/>
              </a:rPr>
              <a:t>	……</a:t>
            </a:r>
            <a:endParaRPr lang="en-US" baseline="0" dirty="0" smtClean="0"/>
          </a:p>
          <a:p>
            <a:pPr marL="0" indent="0">
              <a:buNone/>
            </a:pPr>
            <a:r>
              <a:rPr lang="en-US" baseline="0" dirty="0" smtClean="0"/>
              <a:t>	“128” </a:t>
            </a:r>
            <a:r>
              <a:rPr lang="en-US" baseline="0" dirty="0" smtClean="0">
                <a:sym typeface="Wingdings" panose="05000000000000000000" pitchFamily="2" charset="2"/>
              </a:rPr>
              <a:t> “</a:t>
            </a:r>
            <a:r>
              <a:rPr lang="en-US" baseline="0" dirty="0" smtClean="0"/>
              <a:t>255” in 8bits; </a:t>
            </a:r>
          </a:p>
          <a:p>
            <a:pPr marL="0" indent="0">
              <a:buNone/>
            </a:pPr>
            <a:r>
              <a:rPr lang="en-US" baseline="0" dirty="0" smtClean="0"/>
              <a:t>so -127 &lt;= </a:t>
            </a:r>
            <a:r>
              <a:rPr lang="en-US" baseline="0" dirty="0" err="1" smtClean="0"/>
              <a:t>exp</a:t>
            </a:r>
            <a:r>
              <a:rPr lang="en-US" baseline="0" dirty="0" smtClean="0"/>
              <a:t> &lt;= 128; </a:t>
            </a:r>
          </a:p>
          <a:p>
            <a:pPr marL="0" indent="0">
              <a:buNone/>
            </a:pPr>
            <a:r>
              <a:rPr lang="en-US" baseline="0" dirty="0" smtClean="0"/>
              <a:t>That’s why the actual e = exponent – 127.</a:t>
            </a:r>
          </a:p>
          <a:p>
            <a:r>
              <a:rPr lang="en-US" baseline="0" dirty="0" smtClean="0"/>
              <a:t>??? If </a:t>
            </a:r>
            <a:r>
              <a:rPr lang="en-US" baseline="0" dirty="0" err="1" smtClean="0"/>
              <a:t>exp</a:t>
            </a:r>
            <a:r>
              <a:rPr lang="en-US" baseline="0" dirty="0" smtClean="0"/>
              <a:t> = 0, what is the real </a:t>
            </a:r>
            <a:r>
              <a:rPr lang="en-US" baseline="0" dirty="0" err="1" smtClean="0"/>
              <a:t>exp</a:t>
            </a:r>
            <a:r>
              <a:rPr lang="en-US" baseline="0" dirty="0" smtClean="0"/>
              <a:t>?</a:t>
            </a:r>
          </a:p>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dirty="0" smtClean="0"/>
              <a:t>Example in the box: 0.15625 = 1.01*2^(-3) , e = 124 – 127 = -3; fraction is 1.01; </a:t>
            </a:r>
          </a:p>
          <a:p>
            <a:r>
              <a:rPr lang="en-US" baseline="0" dirty="0" smtClean="0"/>
              <a:t>2) Since the digit before the fraction-point is always 1 in binary normalized number, so in mantissa part, it only represents the numbers after fraction-point.</a:t>
            </a:r>
          </a:p>
          <a:p>
            <a:r>
              <a:rPr lang="en-US" baseline="0" dirty="0" smtClean="0"/>
              <a:t>Example: to represent 1101.011, -&gt; 1.101011 * 2^(3): exponent: 3+127 -&gt; 10000010; Mantissa: 1010110000000000….</a:t>
            </a:r>
          </a:p>
          <a:p>
            <a:r>
              <a:rPr lang="en-US" baseline="0" dirty="0" smtClean="0"/>
              <a:t>Summary…</a:t>
            </a:r>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AAB67F18-C8EB-4E50-8021-FD662D915288}" type="slidenum">
              <a:rPr lang="zh-TW" altLang="en-US" smtClean="0"/>
              <a:pPr/>
              <a:t>14</a:t>
            </a:fld>
            <a:endParaRPr lang="en-US" altLang="zh-TW" smtClean="0"/>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r>
              <a:rPr lang="en-US" altLang="zh-TW" dirty="0" smtClean="0"/>
              <a:t>Subtraction is done by + 2’s complements (later)</a:t>
            </a:r>
            <a:endParaRPr lang="zh-TW" altLang="en-US" dirty="0"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p>
            <a:fld id="{575DA2FF-F3CA-42CF-939D-CA90B9B227B5}" type="slidenum">
              <a:rPr lang="zh-TW" altLang="en-US" smtClean="0"/>
              <a:pPr/>
              <a:t>15</a:t>
            </a:fld>
            <a:endParaRPr lang="en-US" altLang="zh-TW" smtClean="0"/>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p:spPr>
        <p:txBody>
          <a:bodyPr/>
          <a:lstStyle/>
          <a:p>
            <a:pPr eaLnBrk="1" hangingPunct="1"/>
            <a:r>
              <a:rPr lang="en-US" altLang="zh-TW" dirty="0" smtClean="0"/>
              <a:t>Multiply is done by a loop of shift</a:t>
            </a:r>
            <a:r>
              <a:rPr lang="en-US" altLang="zh-TW" baseline="0" dirty="0" smtClean="0"/>
              <a:t> and plus operations </a:t>
            </a:r>
            <a:endParaRPr lang="en-US" altLang="zh-TW" dirty="0" smtClean="0"/>
          </a:p>
          <a:p>
            <a:pPr eaLnBrk="1" hangingPunct="1"/>
            <a:r>
              <a:rPr lang="en-US" altLang="zh-TW" dirty="0" smtClean="0"/>
              <a:t>N/D = (Q, R), N-numerator (divisor), D-denominator (dividend), Q-quotient, R-remainder</a:t>
            </a:r>
          </a:p>
          <a:p>
            <a:pPr eaLnBrk="1" hangingPunct="1"/>
            <a:r>
              <a:rPr lang="en-US" altLang="zh-TW" dirty="0" smtClean="0"/>
              <a:t>Division is also done</a:t>
            </a:r>
            <a:r>
              <a:rPr lang="en-US" altLang="zh-TW" baseline="0" dirty="0" smtClean="0"/>
              <a:t> by loop: each time shift the “divisor” one-bit to the right-hand side and “minus” with the dividend until the “remainder” is less than the “divider”: See algorithm in the box</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p>
            <a:fld id="{A7842592-7E02-49A3-B145-10A6614C5D3B}" type="slidenum">
              <a:rPr lang="zh-TW" altLang="en-US" smtClean="0"/>
              <a:pPr/>
              <a:t>16</a:t>
            </a:fld>
            <a:endParaRPr lang="en-US" altLang="zh-TW" smtClean="0"/>
          </a:p>
        </p:txBody>
      </p:sp>
      <p:sp>
        <p:nvSpPr>
          <p:cNvPr id="63491" name="Rectangle 2"/>
          <p:cNvSpPr>
            <a:spLocks noGrp="1" noRot="1" noChangeAspect="1" noChangeArrowheads="1" noTextEdit="1"/>
          </p:cNvSpPr>
          <p:nvPr>
            <p:ph type="sldImg"/>
          </p:nvPr>
        </p:nvSpPr>
        <p:spPr>
          <a:ln/>
        </p:spPr>
      </p:sp>
      <p:sp>
        <p:nvSpPr>
          <p:cNvPr id="5" name="Notes Placeholder 4"/>
          <p:cNvSpPr>
            <a:spLocks noGrp="1"/>
          </p:cNvSpPr>
          <p:nvPr>
            <p:ph type="body" sz="quarter" idx="10"/>
          </p:nvPr>
        </p:nvSpPr>
        <p:spPr/>
        <p:txBody>
          <a:bodyPr>
            <a:normAutofit/>
          </a:bodyPr>
          <a:lstStyle/>
          <a:p>
            <a:r>
              <a:rPr lang="en-US" dirty="0" smtClean="0"/>
              <a:t>1’s complement: negate</a:t>
            </a:r>
            <a:r>
              <a:rPr lang="en-US" baseline="0" dirty="0" smtClean="0"/>
              <a:t> each bit of a number. x’s 2’s complement is to negate x plus 1.</a:t>
            </a:r>
          </a:p>
          <a:p>
            <a:r>
              <a:rPr lang="en-US" baseline="0" dirty="0" smtClean="0"/>
              <a:t>? Why 2’s complement of X is “-X”: On board to verify: </a:t>
            </a:r>
          </a:p>
          <a:p>
            <a:r>
              <a:rPr lang="en-US" baseline="0" dirty="0" smtClean="0"/>
              <a:t>X  	1010…11</a:t>
            </a:r>
          </a:p>
          <a:p>
            <a:r>
              <a:rPr lang="en-US" baseline="0" dirty="0" smtClean="0"/>
              <a:t>!X 	0101…00</a:t>
            </a:r>
          </a:p>
          <a:p>
            <a:r>
              <a:rPr lang="en-US" baseline="0" dirty="0" smtClean="0"/>
              <a:t>X+!X	1111…11, </a:t>
            </a:r>
          </a:p>
          <a:p>
            <a:r>
              <a:rPr lang="en-US" baseline="0" dirty="0" smtClean="0"/>
              <a:t>X+!X+1	0000…00; so (!X+1) = 2’s complement of X = -X</a:t>
            </a:r>
          </a:p>
          <a:p>
            <a:endParaRPr lang="en-US" baseline="0" dirty="0"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p:spPr>
        <p:txBody>
          <a:bodyPr/>
          <a:lstStyle/>
          <a:p>
            <a:fld id="{50C3E3AF-5B0C-4B6A-AC50-80AB37C50EBB}" type="slidenum">
              <a:rPr lang="zh-TW" altLang="en-US" smtClean="0"/>
              <a:pPr/>
              <a:t>17</a:t>
            </a:fld>
            <a:endParaRPr lang="en-US" altLang="zh-TW" smtClean="0"/>
          </a:p>
        </p:txBody>
      </p:sp>
      <p:sp>
        <p:nvSpPr>
          <p:cNvPr id="64515" name="Rectangle 2"/>
          <p:cNvSpPr>
            <a:spLocks noGrp="1" noRot="1" noChangeAspect="1" noChangeArrowheads="1" noTextEdit="1"/>
          </p:cNvSpPr>
          <p:nvPr>
            <p:ph type="sldImg"/>
          </p:nvPr>
        </p:nvSpPr>
        <p:spPr>
          <a:ln/>
        </p:spPr>
      </p:sp>
      <p:sp>
        <p:nvSpPr>
          <p:cNvPr id="5" name="Notes Placeholder 4"/>
          <p:cNvSpPr>
            <a:spLocks noGrp="1"/>
          </p:cNvSpPr>
          <p:nvPr>
            <p:ph type="body" sz="quarter" idx="10"/>
          </p:nvPr>
        </p:nvSpPr>
        <p:spPr/>
        <p:txBody>
          <a:bodyPr>
            <a:normAutofit/>
          </a:bodyPr>
          <a:lstStyle/>
          <a:p>
            <a:r>
              <a:rPr lang="en-US" dirty="0" smtClean="0"/>
              <a:t>2’s complement</a:t>
            </a:r>
            <a:r>
              <a:rPr lang="en-US" baseline="0" dirty="0" smtClean="0"/>
              <a:t> is easy to do (negate all bits + 1)</a:t>
            </a:r>
          </a:p>
          <a:p>
            <a:r>
              <a:rPr lang="en-US" baseline="0" dirty="0" smtClean="0"/>
              <a:t>Note: throw away the highest carry-in bit when to 2’s complementary +</a:t>
            </a:r>
          </a:p>
          <a:p>
            <a:r>
              <a:rPr lang="en-US" baseline="0" dirty="0" smtClean="0"/>
              <a:t>See table: example -1 and -8</a:t>
            </a:r>
          </a:p>
          <a:p>
            <a:r>
              <a:rPr lang="en-US" baseline="0" dirty="0" smtClean="0"/>
              <a:t>Note (2013): students are confused with 2’s complement of “-8” (1000) and integer 8 (1000): answer: the 4bits number in fact only use 3 bits for number and the top bit is for “sign”, so with 3bits, it can only represent positive integer </a:t>
            </a:r>
            <a:r>
              <a:rPr lang="en-US" baseline="0" dirty="0" err="1" smtClean="0"/>
              <a:t>upto</a:t>
            </a:r>
            <a:r>
              <a:rPr lang="en-US" baseline="0" dirty="0" smtClean="0"/>
              <a:t> 7. Think about 32 bits register: 9 - 6</a:t>
            </a:r>
          </a:p>
          <a:p>
            <a:r>
              <a:rPr lang="en-US" baseline="0" dirty="0" smtClean="0"/>
              <a:t>9 = 000…001001; 6 = 000…000110; -6 = 111…111010; 9 – 6 = 000…00011</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p:spPr>
        <p:txBody>
          <a:bodyPr/>
          <a:lstStyle/>
          <a:p>
            <a:fld id="{7092E3B8-A1F8-4D84-A027-F58FC9633A85}" type="slidenum">
              <a:rPr lang="zh-TW" altLang="en-US" smtClean="0"/>
              <a:pPr/>
              <a:t>18</a:t>
            </a:fld>
            <a:endParaRPr lang="en-US" altLang="zh-TW" smtClean="0"/>
          </a:p>
        </p:txBody>
      </p:sp>
      <p:sp>
        <p:nvSpPr>
          <p:cNvPr id="67587" name="Rectangle 2"/>
          <p:cNvSpPr>
            <a:spLocks noGrp="1" noRot="1" noChangeAspect="1" noChangeArrowheads="1" noTextEdit="1"/>
          </p:cNvSpPr>
          <p:nvPr>
            <p:ph type="sldImg"/>
          </p:nvPr>
        </p:nvSpPr>
        <p:spPr>
          <a:ln/>
        </p:spPr>
      </p:sp>
      <p:sp>
        <p:nvSpPr>
          <p:cNvPr id="5" name="Notes Placeholder 4"/>
          <p:cNvSpPr>
            <a:spLocks noGrp="1"/>
          </p:cNvSpPr>
          <p:nvPr>
            <p:ph type="body" sz="quarter" idx="10"/>
          </p:nvPr>
        </p:nvSpPr>
        <p:spPr/>
        <p:txBody>
          <a:bodyPr>
            <a:normAutofit/>
          </a:bodyPr>
          <a:lstStyle/>
          <a:p>
            <a:r>
              <a:rPr lang="en-US" dirty="0" smtClean="0"/>
              <a:t>How many chars can one-byte represent?</a:t>
            </a:r>
          </a:p>
          <a:p>
            <a:r>
              <a:rPr lang="en-US" dirty="0" smtClean="0"/>
              <a:t>ASCII code has 128</a:t>
            </a:r>
            <a:r>
              <a:rPr lang="en-US" baseline="0" dirty="0" smtClean="0"/>
              <a:t> characters, 33 control-chars (not printable) from 0-32 and 95 printable chars starting from 33 (see table)</a:t>
            </a:r>
          </a:p>
          <a:p>
            <a:r>
              <a:rPr lang="en-US" baseline="0" dirty="0" smtClean="0"/>
              <a:t>Note: 0-9, A-Z are all consecutive numbers. It’s very useful for programming!</a:t>
            </a:r>
          </a:p>
          <a:p>
            <a:r>
              <a:rPr lang="en-US" baseline="0" dirty="0" smtClean="0"/>
              <a:t>Unicode: include ASCII codes (the 1</a:t>
            </a:r>
            <a:r>
              <a:rPr lang="en-US" baseline="30000" dirty="0" smtClean="0"/>
              <a:t>st</a:t>
            </a:r>
            <a:r>
              <a:rPr lang="en-US" baseline="0" dirty="0" smtClean="0"/>
              <a:t> 128 chars are ASCII codes), but contains many </a:t>
            </a:r>
            <a:r>
              <a:rPr lang="en-US" baseline="0" dirty="0" err="1" smtClean="0"/>
              <a:t>many</a:t>
            </a:r>
            <a:r>
              <a:rPr lang="en-US" baseline="0" dirty="0" smtClean="0"/>
              <a:t> more chars</a:t>
            </a:r>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p:spPr>
        <p:txBody>
          <a:bodyPr/>
          <a:lstStyle/>
          <a:p>
            <a:fld id="{9178F1D1-46BC-4A06-813E-854CB47C7EAF}" type="slidenum">
              <a:rPr lang="zh-TW" altLang="en-US" smtClean="0"/>
              <a:pPr/>
              <a:t>19</a:t>
            </a:fld>
            <a:endParaRPr lang="en-US" altLang="zh-TW" smtClean="0"/>
          </a:p>
        </p:txBody>
      </p:sp>
      <p:sp>
        <p:nvSpPr>
          <p:cNvPr id="68611" name="Rectangle 2"/>
          <p:cNvSpPr>
            <a:spLocks noGrp="1" noRot="1" noChangeAspect="1" noChangeArrowheads="1" noTextEdit="1"/>
          </p:cNvSpPr>
          <p:nvPr>
            <p:ph type="sldImg"/>
          </p:nvPr>
        </p:nvSpPr>
        <p:spPr>
          <a:ln/>
        </p:spPr>
      </p:sp>
      <p:sp>
        <p:nvSpPr>
          <p:cNvPr id="5" name="Notes Placeholder 4"/>
          <p:cNvSpPr>
            <a:spLocks noGrp="1"/>
          </p:cNvSpPr>
          <p:nvPr>
            <p:ph type="body" sz="quarter" idx="10"/>
          </p:nvPr>
        </p:nvSpPr>
        <p:spPr/>
        <p:txBody>
          <a:bodyPr>
            <a:normAutofit/>
          </a:bodyPr>
          <a:lstStyle/>
          <a:p>
            <a:r>
              <a:rPr lang="en-US" dirty="0" smtClean="0"/>
              <a:t>Note: RGB, not</a:t>
            </a:r>
            <a:r>
              <a:rPr lang="en-US" baseline="0" dirty="0" smtClean="0"/>
              <a:t> RYB</a:t>
            </a:r>
            <a:endParaRPr lang="en-US" dirty="0" smtClean="0"/>
          </a:p>
          <a:p>
            <a:r>
              <a:rPr lang="en-US" dirty="0" smtClean="0"/>
              <a:t>Two well-known standard:</a:t>
            </a:r>
            <a:r>
              <a:rPr lang="en-US" baseline="0" dirty="0" smtClean="0"/>
              <a:t> Jpeg uses 24bits for color representation. It’s rich in color scheme. It’s used for photos;</a:t>
            </a:r>
          </a:p>
          <a:p>
            <a:r>
              <a:rPr lang="en-US" baseline="0" dirty="0" smtClean="0"/>
              <a:t>While gif/tiff uses 8bits for colors, they’re used for computer generated images.</a:t>
            </a:r>
          </a:p>
          <a:p>
            <a:r>
              <a:rPr lang="en-US" baseline="0" dirty="0" smtClean="0"/>
              <a:t>? What’s the size for a 3000*3000 JPEG with no compression = 3*3*3M bytes</a:t>
            </a:r>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p>
            <a:fld id="{6429E1C0-FB13-4A68-8CF5-EBECA813A8AD}" type="slidenum">
              <a:rPr lang="zh-TW" altLang="en-US" smtClean="0"/>
              <a:pPr/>
              <a:t>2</a:t>
            </a:fld>
            <a:endParaRPr lang="en-US" altLang="zh-TW" smtClean="0"/>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p:spPr>
        <p:txBody>
          <a:bodyPr/>
          <a:lstStyle/>
          <a:p>
            <a:pPr eaLnBrk="1" hangingPunct="1"/>
            <a:endParaRPr lang="zh-TW" alt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p:spPr>
        <p:txBody>
          <a:bodyPr/>
          <a:lstStyle/>
          <a:p>
            <a:fld id="{69355B22-FF3D-4F33-9295-BA6D65858922}" type="slidenum">
              <a:rPr lang="zh-TW" altLang="en-US" smtClean="0"/>
              <a:pPr/>
              <a:t>20</a:t>
            </a:fld>
            <a:endParaRPr lang="en-US" altLang="zh-TW" smtClean="0"/>
          </a:p>
        </p:txBody>
      </p:sp>
      <p:sp>
        <p:nvSpPr>
          <p:cNvPr id="69635" name="Rectangle 2"/>
          <p:cNvSpPr>
            <a:spLocks noGrp="1" noRot="1" noChangeAspect="1" noChangeArrowheads="1" noTextEdit="1"/>
          </p:cNvSpPr>
          <p:nvPr>
            <p:ph type="sldImg"/>
          </p:nvPr>
        </p:nvSpPr>
        <p:spPr>
          <a:ln/>
        </p:spPr>
      </p:sp>
      <p:sp>
        <p:nvSpPr>
          <p:cNvPr id="5" name="Notes Placeholder 4"/>
          <p:cNvSpPr>
            <a:spLocks noGrp="1"/>
          </p:cNvSpPr>
          <p:nvPr>
            <p:ph type="body" sz="quarter" idx="10"/>
          </p:nvPr>
        </p:nvSpPr>
        <p:spPr/>
        <p:txBody>
          <a:bodyPr>
            <a:normAutofit/>
          </a:bodyPr>
          <a:lstStyle/>
          <a:p>
            <a:r>
              <a:rPr lang="en-US" dirty="0" smtClean="0"/>
              <a:t>Demo: in </a:t>
            </a:r>
            <a:r>
              <a:rPr lang="en-US" dirty="0" err="1" smtClean="0"/>
              <a:t>ppt</a:t>
            </a:r>
            <a:r>
              <a:rPr lang="en-US" dirty="0" smtClean="0"/>
              <a:t> left-click in “font</a:t>
            </a:r>
            <a:r>
              <a:rPr lang="en-US" baseline="0" dirty="0" smtClean="0"/>
              <a:t> color” -&gt; more colors -&gt; custom: move the target around to see color change of the right-bottom box</a:t>
            </a:r>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p>
            <a:fld id="{2354B906-F69F-439A-8F27-FB7F681E12CE}" type="slidenum">
              <a:rPr lang="zh-TW" altLang="en-US" smtClean="0"/>
              <a:pPr/>
              <a:t>21</a:t>
            </a:fld>
            <a:endParaRPr lang="en-US" altLang="zh-TW" smtClean="0"/>
          </a:p>
        </p:txBody>
      </p:sp>
      <p:sp>
        <p:nvSpPr>
          <p:cNvPr id="70659" name="Rectangle 2"/>
          <p:cNvSpPr>
            <a:spLocks noGrp="1" noRot="1" noChangeAspect="1" noChangeArrowheads="1" noTextEdit="1"/>
          </p:cNvSpPr>
          <p:nvPr>
            <p:ph type="sldImg"/>
          </p:nvPr>
        </p:nvSpPr>
        <p:spPr>
          <a:ln/>
        </p:spPr>
      </p:sp>
      <p:sp>
        <p:nvSpPr>
          <p:cNvPr id="5" name="Notes Placeholder 4"/>
          <p:cNvSpPr>
            <a:spLocks noGrp="1"/>
          </p:cNvSpPr>
          <p:nvPr>
            <p:ph type="body" sz="quarter" idx="10"/>
          </p:nvPr>
        </p:nvSpPr>
        <p:spPr/>
        <p:txBody>
          <a:bodyPr>
            <a:normAutofit/>
          </a:bodyPr>
          <a:lstStyle/>
          <a:p>
            <a:r>
              <a:rPr lang="en-US" dirty="0" smtClean="0"/>
              <a:t>Color code: two </a:t>
            </a:r>
            <a:r>
              <a:rPr lang="en-US" dirty="0" err="1" smtClean="0"/>
              <a:t>hexal</a:t>
            </a:r>
            <a:r>
              <a:rPr lang="en-US" dirty="0" smtClean="0"/>
              <a:t> digits for each color from left to right of RGB</a:t>
            </a:r>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p:spPr>
        <p:txBody>
          <a:bodyPr/>
          <a:lstStyle/>
          <a:p>
            <a:fld id="{661DEC25-6F00-49DA-B22B-80385504655E}" type="slidenum">
              <a:rPr lang="zh-TW" altLang="en-US" smtClean="0"/>
              <a:pPr/>
              <a:t>22</a:t>
            </a:fld>
            <a:endParaRPr lang="en-US" altLang="zh-TW" smtClean="0"/>
          </a:p>
        </p:txBody>
      </p:sp>
      <p:sp>
        <p:nvSpPr>
          <p:cNvPr id="71683" name="Rectangle 2"/>
          <p:cNvSpPr>
            <a:spLocks noGrp="1" noRot="1" noChangeAspect="1" noChangeArrowheads="1" noTextEdit="1"/>
          </p:cNvSpPr>
          <p:nvPr>
            <p:ph type="sldImg"/>
          </p:nvPr>
        </p:nvSpPr>
        <p:spPr>
          <a:ln/>
        </p:spPr>
      </p:sp>
      <p:sp>
        <p:nvSpPr>
          <p:cNvPr id="5" name="Notes Placeholder 4"/>
          <p:cNvSpPr>
            <a:spLocks noGrp="1"/>
          </p:cNvSpPr>
          <p:nvPr>
            <p:ph type="body" sz="quarter" idx="10"/>
          </p:nvPr>
        </p:nvSpPr>
        <p:spPr/>
        <p:txBody>
          <a:bodyPr>
            <a:normAutofit/>
          </a:bodyPr>
          <a:lstStyle/>
          <a:p>
            <a:r>
              <a:rPr lang="en-US" dirty="0" smtClean="0"/>
              <a:t>Sound wave: Amplitude (sound) and frequency</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p>
            <a:fld id="{1329C165-E7B0-406A-A4F9-B1691BC45D74}" type="slidenum">
              <a:rPr lang="zh-TW" altLang="en-US" smtClean="0"/>
              <a:pPr/>
              <a:t>23</a:t>
            </a:fld>
            <a:endParaRPr lang="en-US" altLang="zh-TW" smtClean="0"/>
          </a:p>
        </p:txBody>
      </p:sp>
      <p:sp>
        <p:nvSpPr>
          <p:cNvPr id="49155" name="Rectangle 2"/>
          <p:cNvSpPr>
            <a:spLocks noGrp="1" noRot="1" noChangeAspect="1" noChangeArrowheads="1" noTextEdit="1"/>
          </p:cNvSpPr>
          <p:nvPr>
            <p:ph type="sldImg"/>
          </p:nvPr>
        </p:nvSpPr>
        <p:spPr>
          <a:ln/>
        </p:spPr>
      </p:sp>
      <p:sp>
        <p:nvSpPr>
          <p:cNvPr id="5" name="Notes Placeholder 4"/>
          <p:cNvSpPr>
            <a:spLocks noGrp="1"/>
          </p:cNvSpPr>
          <p:nvPr>
            <p:ph type="body" sz="quarter" idx="10"/>
          </p:nvPr>
        </p:nvSpPr>
        <p:spPr/>
        <p:txBody>
          <a:bodyPr>
            <a:normAutofit/>
          </a:bodyPr>
          <a:lstStyle/>
          <a:p>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pPr eaLnBrk="1" hangingPunct="1"/>
            <a:r>
              <a:rPr lang="en-US" dirty="0" smtClean="0"/>
              <a:t>AND, OR, NOT, XOR are most fundamental, they cannot be implemented by other gates. They are the minimal set of primitive operations.</a:t>
            </a:r>
          </a:p>
        </p:txBody>
      </p:sp>
      <p:sp>
        <p:nvSpPr>
          <p:cNvPr id="72708" name="Slide Number Placeholder 3"/>
          <p:cNvSpPr>
            <a:spLocks noGrp="1"/>
          </p:cNvSpPr>
          <p:nvPr>
            <p:ph type="sldNum" sz="quarter" idx="5"/>
          </p:nvPr>
        </p:nvSpPr>
        <p:spPr>
          <a:noFill/>
        </p:spPr>
        <p:txBody>
          <a:bodyPr/>
          <a:lstStyle/>
          <a:p>
            <a:fld id="{D33B37AB-42D8-4B62-ABBA-700E4B5868D1}" type="slidenum">
              <a:rPr lang="zh-TW" altLang="en-US" smtClean="0"/>
              <a:pPr/>
              <a:t>24</a:t>
            </a:fld>
            <a:endParaRPr lang="en-US" altLang="zh-TW"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p:spPr>
        <p:txBody>
          <a:bodyPr/>
          <a:lstStyle/>
          <a:p>
            <a:fld id="{61712D52-EBBF-4933-99E6-5A7D08A7CC0B}" type="slidenum">
              <a:rPr lang="zh-TW" altLang="en-US" smtClean="0"/>
              <a:pPr/>
              <a:t>25</a:t>
            </a:fld>
            <a:endParaRPr lang="en-US" altLang="zh-TW" smtClean="0"/>
          </a:p>
        </p:txBody>
      </p:sp>
      <p:sp>
        <p:nvSpPr>
          <p:cNvPr id="73731" name="Rectangle 2"/>
          <p:cNvSpPr>
            <a:spLocks noGrp="1" noRot="1" noChangeAspect="1" noChangeArrowheads="1" noTextEdit="1"/>
          </p:cNvSpPr>
          <p:nvPr>
            <p:ph type="sldImg"/>
          </p:nvPr>
        </p:nvSpPr>
        <p:spPr>
          <a:ln/>
        </p:spPr>
      </p:sp>
      <p:sp>
        <p:nvSpPr>
          <p:cNvPr id="5" name="Notes Placeholder 4"/>
          <p:cNvSpPr>
            <a:spLocks noGrp="1"/>
          </p:cNvSpPr>
          <p:nvPr>
            <p:ph type="body" sz="quarter" idx="10"/>
          </p:nvPr>
        </p:nvSpPr>
        <p:spPr/>
        <p:txBody>
          <a:bodyPr>
            <a:normAutofit/>
          </a:bodyPr>
          <a:lstStyle/>
          <a:p>
            <a:r>
              <a:rPr lang="en-US" dirty="0" smtClean="0"/>
              <a:t>Notice the symbol</a:t>
            </a:r>
            <a:r>
              <a:rPr lang="en-US" baseline="0" dirty="0" smtClean="0"/>
              <a:t> of gates. They’re internationally standard.</a:t>
            </a:r>
          </a:p>
          <a:p>
            <a:r>
              <a:rPr lang="en-US" baseline="0" dirty="0" smtClean="0"/>
              <a:t>See written format.</a:t>
            </a:r>
            <a:endParaRPr lang="en-U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a:noFill/>
        </p:spPr>
        <p:txBody>
          <a:bodyPr/>
          <a:lstStyle/>
          <a:p>
            <a:fld id="{AFA41745-59D3-4638-87E0-364983D00E1E}" type="slidenum">
              <a:rPr lang="zh-TW" altLang="en-US" smtClean="0"/>
              <a:pPr/>
              <a:t>26</a:t>
            </a:fld>
            <a:endParaRPr lang="en-US" altLang="zh-TW" smtClean="0"/>
          </a:p>
        </p:txBody>
      </p:sp>
      <p:sp>
        <p:nvSpPr>
          <p:cNvPr id="74755" name="Rectangle 2"/>
          <p:cNvSpPr>
            <a:spLocks noGrp="1" noRot="1" noChangeAspect="1" noChangeArrowheads="1" noTextEdit="1"/>
          </p:cNvSpPr>
          <p:nvPr>
            <p:ph type="sldImg"/>
          </p:nvPr>
        </p:nvSpPr>
        <p:spPr>
          <a:ln/>
        </p:spPr>
      </p:sp>
      <p:sp>
        <p:nvSpPr>
          <p:cNvPr id="5" name="Notes Placeholder 4"/>
          <p:cNvSpPr>
            <a:spLocks noGrp="1"/>
          </p:cNvSpPr>
          <p:nvPr>
            <p:ph type="body" sz="quarter" idx="10"/>
          </p:nvPr>
        </p:nvSpPr>
        <p:spPr/>
        <p:txBody>
          <a:bodyPr>
            <a:normAutofit/>
          </a:bodyPr>
          <a:lstStyle/>
          <a:p>
            <a:r>
              <a:rPr lang="en-US" dirty="0" smtClean="0"/>
              <a:t>Symbol</a:t>
            </a:r>
            <a:r>
              <a:rPr lang="en-US" baseline="0" dirty="0" smtClean="0"/>
              <a:t> of XOR is from OR. XOR is very important for binary “add” operation.</a:t>
            </a:r>
          </a:p>
          <a:p>
            <a:r>
              <a:rPr lang="en-US" baseline="0" dirty="0" smtClean="0"/>
              <a:t>The above 4 operations are minimum set of essential building blocks. They cannot be implemented.</a:t>
            </a:r>
            <a:endParaRPr lang="en-US"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p:spPr>
        <p:txBody>
          <a:bodyPr/>
          <a:lstStyle/>
          <a:p>
            <a:fld id="{5E66596D-8C7B-4493-981B-29523B01EDB8}" type="slidenum">
              <a:rPr lang="zh-TW" altLang="en-US" smtClean="0"/>
              <a:pPr/>
              <a:t>27</a:t>
            </a:fld>
            <a:endParaRPr lang="en-US" altLang="zh-TW" smtClean="0"/>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a:ln/>
        </p:spPr>
        <p:txBody>
          <a:bodyPr/>
          <a:lstStyle/>
          <a:p>
            <a:pPr eaLnBrk="1" hangingPunct="1"/>
            <a:endParaRPr lang="zh-TW" altLang="en-US"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p:spPr>
        <p:txBody>
          <a:bodyPr/>
          <a:lstStyle/>
          <a:p>
            <a:fld id="{61712D52-EBBF-4933-99E6-5A7D08A7CC0B}" type="slidenum">
              <a:rPr lang="zh-TW" altLang="en-US" smtClean="0"/>
              <a:pPr/>
              <a:t>28</a:t>
            </a:fld>
            <a:endParaRPr lang="en-US" altLang="zh-TW" smtClean="0"/>
          </a:p>
        </p:txBody>
      </p:sp>
      <p:sp>
        <p:nvSpPr>
          <p:cNvPr id="73731" name="Rectangle 2"/>
          <p:cNvSpPr>
            <a:spLocks noGrp="1" noRot="1" noChangeAspect="1" noChangeArrowheads="1" noTextEdit="1"/>
          </p:cNvSpPr>
          <p:nvPr>
            <p:ph type="sldImg"/>
          </p:nvPr>
        </p:nvSpPr>
        <p:spPr>
          <a:ln/>
        </p:spPr>
      </p:sp>
      <p:sp>
        <p:nvSpPr>
          <p:cNvPr id="5" name="Notes Placeholder 4"/>
          <p:cNvSpPr>
            <a:spLocks noGrp="1"/>
          </p:cNvSpPr>
          <p:nvPr>
            <p:ph type="body" sz="quarter" idx="10"/>
          </p:nvPr>
        </p:nvSpPr>
        <p:spPr/>
        <p:txBody>
          <a:bodyPr>
            <a:normAutofit/>
          </a:bodyPr>
          <a:lstStyle/>
          <a:p>
            <a:endParaRPr lang="en-US"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p:spPr>
        <p:txBody>
          <a:bodyPr/>
          <a:lstStyle/>
          <a:p>
            <a:fld id="{21D27ACE-3601-45A8-800C-66BC11AE53DA}" type="slidenum">
              <a:rPr lang="zh-TW" altLang="en-US" smtClean="0"/>
              <a:pPr/>
              <a:t>29</a:t>
            </a:fld>
            <a:endParaRPr lang="en-US" altLang="zh-TW" smtClean="0"/>
          </a:p>
        </p:txBody>
      </p:sp>
      <p:sp>
        <p:nvSpPr>
          <p:cNvPr id="76803" name="Rectangle 2"/>
          <p:cNvSpPr>
            <a:spLocks noGrp="1" noRot="1" noChangeAspect="1" noChangeArrowheads="1" noTextEdit="1"/>
          </p:cNvSpPr>
          <p:nvPr>
            <p:ph type="sldImg"/>
          </p:nvPr>
        </p:nvSpPr>
        <p:spPr>
          <a:ln/>
        </p:spPr>
      </p:sp>
      <p:sp>
        <p:nvSpPr>
          <p:cNvPr id="5" name="Notes Placeholder 4"/>
          <p:cNvSpPr>
            <a:spLocks noGrp="1"/>
          </p:cNvSpPr>
          <p:nvPr>
            <p:ph type="body" sz="quarter" idx="10"/>
          </p:nvPr>
        </p:nvSpPr>
        <p:spPr/>
        <p:txBody>
          <a:bodyPr>
            <a:normAutofit/>
          </a:bodyPr>
          <a:lstStyle/>
          <a:p>
            <a:r>
              <a:rPr lang="en-US" dirty="0" smtClean="0"/>
              <a:t>Explain circuit,</a:t>
            </a:r>
            <a:r>
              <a:rPr lang="en-US" baseline="0" dirty="0" smtClean="0"/>
              <a:t> use the table to verify circuit: it’s easy.</a:t>
            </a:r>
          </a:p>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dirty="0" smtClean="0"/>
              <a:t>? What’s the written form of above circuit? F = NOT((A OR B) AND C)</a:t>
            </a:r>
            <a:endParaRPr lang="en-US" dirty="0" smtClean="0"/>
          </a:p>
          <a:p>
            <a:r>
              <a:rPr lang="en-US" baseline="0" dirty="0" smtClean="0"/>
              <a:t>But circuit design is to have this table of input and corresponding output -&gt; find the circuit design: it’s hard, a lot harder…</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70223EB3-8521-425B-B2DF-8DF89C5A17FB}" type="slidenum">
              <a:rPr lang="zh-TW" altLang="en-US" smtClean="0"/>
              <a:pPr/>
              <a:t>3</a:t>
            </a:fld>
            <a:endParaRPr lang="en-US" altLang="zh-TW" smtClean="0"/>
          </a:p>
        </p:txBody>
      </p:sp>
      <p:sp>
        <p:nvSpPr>
          <p:cNvPr id="52227" name="Rectangle 2"/>
          <p:cNvSpPr>
            <a:spLocks noGrp="1" noRot="1" noChangeAspect="1" noChangeArrowheads="1" noTextEdit="1"/>
          </p:cNvSpPr>
          <p:nvPr>
            <p:ph type="sldImg"/>
          </p:nvPr>
        </p:nvSpPr>
        <p:spPr>
          <a:ln/>
        </p:spPr>
      </p:sp>
      <p:sp>
        <p:nvSpPr>
          <p:cNvPr id="5" name="Notes Placeholder 4"/>
          <p:cNvSpPr>
            <a:spLocks noGrp="1"/>
          </p:cNvSpPr>
          <p:nvPr>
            <p:ph type="body" sz="quarter" idx="10"/>
          </p:nvPr>
        </p:nvSpPr>
        <p:spPr/>
        <p:txBody>
          <a:bodyPr>
            <a:normAutofit/>
          </a:bodyPr>
          <a:lstStyle/>
          <a:p>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p:spPr>
        <p:txBody>
          <a:bodyPr/>
          <a:lstStyle/>
          <a:p>
            <a:fld id="{9DCE3C5F-0312-49E5-85BB-2F902C3E0CD7}" type="slidenum">
              <a:rPr lang="zh-TW" altLang="en-US" smtClean="0"/>
              <a:pPr/>
              <a:t>30</a:t>
            </a:fld>
            <a:endParaRPr lang="en-US" altLang="zh-TW" smtClean="0"/>
          </a:p>
        </p:txBody>
      </p:sp>
      <p:sp>
        <p:nvSpPr>
          <p:cNvPr id="77827" name="Rectangle 2"/>
          <p:cNvSpPr>
            <a:spLocks noGrp="1" noRot="1" noChangeAspect="1" noChangeArrowheads="1" noTextEdit="1"/>
          </p:cNvSpPr>
          <p:nvPr>
            <p:ph type="sldImg"/>
          </p:nvPr>
        </p:nvSpPr>
        <p:spPr>
          <a:ln/>
        </p:spPr>
      </p:sp>
      <p:sp>
        <p:nvSpPr>
          <p:cNvPr id="5" name="Notes Placeholder 4"/>
          <p:cNvSpPr>
            <a:spLocks noGrp="1"/>
          </p:cNvSpPr>
          <p:nvPr>
            <p:ph type="body" sz="quarter" idx="10"/>
          </p:nvPr>
        </p:nvSpPr>
        <p:spPr/>
        <p:txBody>
          <a:bodyPr>
            <a:normAutofit/>
          </a:bodyPr>
          <a:lstStyle/>
          <a:p>
            <a:r>
              <a:rPr lang="en-US" dirty="0" smtClean="0"/>
              <a:t>What’s the gate of sum? See the gate, written as A XOR</a:t>
            </a:r>
            <a:r>
              <a:rPr lang="en-US" baseline="0" dirty="0" smtClean="0"/>
              <a:t> B (operant, operation)</a:t>
            </a:r>
          </a:p>
          <a:p>
            <a:r>
              <a:rPr lang="en-US" baseline="0" dirty="0" smtClean="0"/>
              <a:t>What’s the gate of “carry-out”….</a:t>
            </a:r>
            <a:endParaRPr lang="en-US" dirty="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p:spPr>
        <p:txBody>
          <a:bodyPr/>
          <a:lstStyle/>
          <a:p>
            <a:fld id="{2115B520-B545-4E58-8981-D6FCDC9B4629}" type="slidenum">
              <a:rPr lang="zh-TW" altLang="en-US" smtClean="0"/>
              <a:pPr/>
              <a:t>31</a:t>
            </a:fld>
            <a:endParaRPr lang="en-US" altLang="zh-TW" smtClean="0"/>
          </a:p>
        </p:txBody>
      </p:sp>
      <p:sp>
        <p:nvSpPr>
          <p:cNvPr id="78851" name="Rectangle 2"/>
          <p:cNvSpPr>
            <a:spLocks noGrp="1" noRot="1" noChangeAspect="1" noChangeArrowheads="1" noTextEdit="1"/>
          </p:cNvSpPr>
          <p:nvPr>
            <p:ph type="sldImg"/>
          </p:nvPr>
        </p:nvSpPr>
        <p:spPr>
          <a:ln/>
        </p:spPr>
      </p:sp>
      <p:sp>
        <p:nvSpPr>
          <p:cNvPr id="78852" name="Rectangle 3"/>
          <p:cNvSpPr>
            <a:spLocks noGrp="1" noChangeArrowheads="1"/>
          </p:cNvSpPr>
          <p:nvPr>
            <p:ph type="body" idx="1"/>
          </p:nvPr>
        </p:nvSpPr>
        <p:spPr>
          <a:noFill/>
          <a:ln/>
        </p:spPr>
        <p:txBody>
          <a:bodyPr/>
          <a:lstStyle/>
          <a:p>
            <a:pPr marL="0" marR="0" lvl="1" indent="0" algn="l" defTabSz="914400" rtl="0" eaLnBrk="1" fontAlgn="base" latinLnBrk="0" hangingPunct="1">
              <a:lnSpc>
                <a:spcPct val="100000"/>
              </a:lnSpc>
              <a:spcBef>
                <a:spcPct val="30000"/>
              </a:spcBef>
              <a:spcAft>
                <a:spcPct val="0"/>
              </a:spcAft>
              <a:buClrTx/>
              <a:buSzTx/>
              <a:buFontTx/>
              <a:buNone/>
              <a:tabLst/>
              <a:defRPr/>
            </a:pPr>
            <a:r>
              <a:rPr lang="en-US" altLang="zh-TW" dirty="0" smtClean="0"/>
              <a:t>Full-adder: 3 inputs. Break</a:t>
            </a:r>
            <a:r>
              <a:rPr lang="en-US" altLang="zh-TW" baseline="0" dirty="0" smtClean="0"/>
              <a:t> 3 digits to two levels of adder</a:t>
            </a:r>
            <a:r>
              <a:rPr lang="en-US" altLang="zh-TW" dirty="0" smtClean="0"/>
              <a:t>:</a:t>
            </a:r>
            <a:r>
              <a:rPr lang="en-US" altLang="zh-TW" baseline="0" dirty="0" smtClean="0"/>
              <a:t> </a:t>
            </a:r>
            <a:r>
              <a:rPr lang="en-US" altLang="zh-TW" sz="1800" dirty="0" smtClean="0">
                <a:latin typeface="Cambria" pitchFamily="18" charset="0"/>
                <a:ea typeface="新細明體" pitchFamily="18" charset="-120"/>
              </a:rPr>
              <a:t>A + B + </a:t>
            </a:r>
            <a:r>
              <a:rPr lang="en-US" altLang="zh-TW" sz="1800" dirty="0" err="1" smtClean="0">
                <a:latin typeface="Cambria" pitchFamily="18" charset="0"/>
                <a:ea typeface="新細明體" pitchFamily="18" charset="-120"/>
              </a:rPr>
              <a:t>C</a:t>
            </a:r>
            <a:r>
              <a:rPr lang="en-US" altLang="zh-TW" sz="1800" baseline="-25000" dirty="0" err="1" smtClean="0">
                <a:latin typeface="Cambria" pitchFamily="18" charset="0"/>
                <a:ea typeface="新細明體" pitchFamily="18" charset="-120"/>
              </a:rPr>
              <a:t>in</a:t>
            </a:r>
            <a:r>
              <a:rPr lang="en-US" altLang="zh-TW" sz="1800" dirty="0" smtClean="0">
                <a:latin typeface="Cambria" pitchFamily="18" charset="0"/>
                <a:ea typeface="新細明體" pitchFamily="18" charset="-120"/>
              </a:rPr>
              <a:t>  = (A + B) + </a:t>
            </a:r>
            <a:r>
              <a:rPr lang="en-US" altLang="zh-TW" sz="1800" dirty="0" err="1" smtClean="0">
                <a:latin typeface="Cambria" pitchFamily="18" charset="0"/>
                <a:ea typeface="新細明體" pitchFamily="18" charset="-120"/>
              </a:rPr>
              <a:t>C</a:t>
            </a:r>
            <a:r>
              <a:rPr lang="en-US" altLang="zh-TW" sz="1800" baseline="-25000" dirty="0" err="1" smtClean="0">
                <a:latin typeface="Cambria" pitchFamily="18" charset="0"/>
                <a:ea typeface="新細明體" pitchFamily="18" charset="-120"/>
              </a:rPr>
              <a:t>in</a:t>
            </a:r>
            <a:endParaRPr lang="en-US" altLang="zh-TW" dirty="0" smtClean="0"/>
          </a:p>
          <a:p>
            <a:pPr marL="0" marR="0" lvl="1" indent="0" algn="l" defTabSz="914400" rtl="0" eaLnBrk="1" fontAlgn="base" latinLnBrk="0" hangingPunct="1">
              <a:lnSpc>
                <a:spcPct val="100000"/>
              </a:lnSpc>
              <a:spcBef>
                <a:spcPct val="30000"/>
              </a:spcBef>
              <a:spcAft>
                <a:spcPct val="0"/>
              </a:spcAft>
              <a:buClrTx/>
              <a:buSzTx/>
              <a:buFontTx/>
              <a:buNone/>
              <a:tabLst/>
              <a:defRPr/>
            </a:pPr>
            <a:r>
              <a:rPr lang="en-US" altLang="zh-TW" baseline="0" dirty="0" smtClean="0"/>
              <a:t>For “carry-out”, A+B -&gt; Co’, then </a:t>
            </a:r>
            <a:r>
              <a:rPr lang="en-US" altLang="zh-TW" sz="1800" dirty="0" err="1" smtClean="0">
                <a:latin typeface="Cambria" pitchFamily="18" charset="0"/>
                <a:ea typeface="新細明體" pitchFamily="18" charset="-120"/>
              </a:rPr>
              <a:t>C</a:t>
            </a:r>
            <a:r>
              <a:rPr lang="en-US" altLang="zh-TW" sz="1800" baseline="-25000" dirty="0" err="1" smtClean="0">
                <a:latin typeface="Cambria" pitchFamily="18" charset="0"/>
                <a:ea typeface="新細明體" pitchFamily="18" charset="-120"/>
              </a:rPr>
              <a:t>in</a:t>
            </a:r>
            <a:r>
              <a:rPr lang="en-US" altLang="zh-TW" baseline="0" dirty="0" err="1" smtClean="0"/>
              <a:t>+S</a:t>
            </a:r>
            <a:r>
              <a:rPr lang="en-US" altLang="zh-TW" baseline="0" dirty="0" smtClean="0"/>
              <a:t>’ -&gt; Co’’, finally </a:t>
            </a:r>
            <a:r>
              <a:rPr lang="en-US" altLang="zh-TW" baseline="0" dirty="0" err="1" smtClean="0"/>
              <a:t>Co’+Co</a:t>
            </a:r>
            <a:r>
              <a:rPr lang="en-US" altLang="zh-TW" baseline="0" dirty="0" smtClean="0"/>
              <a:t>’’ -&gt; Co </a:t>
            </a:r>
          </a:p>
          <a:p>
            <a:pPr eaLnBrk="1" hangingPunct="1"/>
            <a:r>
              <a:rPr lang="en-US" altLang="zh-TW" baseline="0" dirty="0" smtClean="0"/>
              <a:t>? Why not use “XOR”, Note: Co’ and Co’’ cannot be both 1.</a:t>
            </a:r>
          </a:p>
          <a:p>
            <a:pPr eaLnBrk="1" hangingPunct="1"/>
            <a:r>
              <a:rPr lang="en-US" altLang="zh-TW" baseline="0" dirty="0" smtClean="0"/>
              <a:t>Notice the written format: once you can write done the formula, you’re done with the design. In your homework or exam, you’ll be often asked to write down the formula, NO need to draw the circuit.</a:t>
            </a:r>
            <a:endParaRPr lang="zh-TW" altLang="en-US" dirty="0"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a:spLocks noGrp="1" noChangeArrowheads="1"/>
          </p:cNvSpPr>
          <p:nvPr>
            <p:ph type="sldNum" sz="quarter" idx="5"/>
          </p:nvPr>
        </p:nvSpPr>
        <p:spPr>
          <a:noFill/>
        </p:spPr>
        <p:txBody>
          <a:bodyPr/>
          <a:lstStyle/>
          <a:p>
            <a:fld id="{78184736-53A3-48FF-BCEC-76126B5FC432}" type="slidenum">
              <a:rPr lang="zh-TW" altLang="en-US" smtClean="0"/>
              <a:pPr/>
              <a:t>32</a:t>
            </a:fld>
            <a:endParaRPr lang="en-US" altLang="zh-TW" smtClean="0"/>
          </a:p>
        </p:txBody>
      </p:sp>
      <p:sp>
        <p:nvSpPr>
          <p:cNvPr id="79875" name="Rectangle 2"/>
          <p:cNvSpPr>
            <a:spLocks noGrp="1" noRot="1" noChangeAspect="1" noChangeArrowheads="1" noTextEdit="1"/>
          </p:cNvSpPr>
          <p:nvPr>
            <p:ph type="sldImg"/>
          </p:nvPr>
        </p:nvSpPr>
        <p:spPr>
          <a:ln/>
        </p:spPr>
      </p:sp>
      <p:sp>
        <p:nvSpPr>
          <p:cNvPr id="5" name="Notes Placeholder 4"/>
          <p:cNvSpPr>
            <a:spLocks noGrp="1"/>
          </p:cNvSpPr>
          <p:nvPr>
            <p:ph type="body" sz="quarter" idx="10"/>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mtClean="0"/>
              <a:t>A1+B1, A2+B2, ….,</a:t>
            </a:r>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32bits register: you need 32 adders</a:t>
            </a:r>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for </a:t>
            </a:r>
            <a:r>
              <a:rPr lang="en-US" baseline="0" dirty="0" err="1" smtClean="0"/>
              <a:t>substraction</a:t>
            </a:r>
            <a:r>
              <a:rPr lang="en-US" baseline="0" dirty="0" smtClean="0"/>
              <a:t>: A – B = A + NOT(B) + 1; t</a:t>
            </a:r>
            <a:r>
              <a:rPr lang="en-US" dirty="0" smtClean="0"/>
              <a:t>he carry-in at the most left-hand side is set</a:t>
            </a:r>
            <a:r>
              <a:rPr lang="en-US" baseline="0" dirty="0" smtClean="0"/>
              <a:t> to 1.</a:t>
            </a:r>
            <a:endParaRPr lang="en-US" dirty="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a:noFill/>
        </p:spPr>
        <p:txBody>
          <a:bodyPr/>
          <a:lstStyle/>
          <a:p>
            <a:fld id="{9CB1C2EB-893B-46C4-BE70-5B9953F02D2B}" type="slidenum">
              <a:rPr lang="zh-TW" altLang="en-US" smtClean="0"/>
              <a:pPr/>
              <a:t>33</a:t>
            </a:fld>
            <a:endParaRPr lang="en-US" altLang="zh-TW" smtClean="0"/>
          </a:p>
        </p:txBody>
      </p:sp>
      <p:sp>
        <p:nvSpPr>
          <p:cNvPr id="80899" name="Rectangle 2"/>
          <p:cNvSpPr>
            <a:spLocks noGrp="1" noRot="1" noChangeAspect="1" noChangeArrowheads="1" noTextEdit="1"/>
          </p:cNvSpPr>
          <p:nvPr>
            <p:ph type="sldImg"/>
          </p:nvPr>
        </p:nvSpPr>
        <p:spPr>
          <a:ln/>
        </p:spPr>
      </p:sp>
      <p:sp>
        <p:nvSpPr>
          <p:cNvPr id="80900" name="Rectangle 3"/>
          <p:cNvSpPr>
            <a:spLocks noGrp="1" noChangeArrowheads="1"/>
          </p:cNvSpPr>
          <p:nvPr>
            <p:ph type="body" idx="1"/>
          </p:nvPr>
        </p:nvSpPr>
        <p:spPr>
          <a:noFill/>
          <a:ln/>
        </p:spPr>
        <p:txBody>
          <a:bodyPr/>
          <a:lstStyle/>
          <a:p>
            <a:pPr eaLnBrk="1" hangingPunct="1"/>
            <a:endParaRPr lang="zh-TW" altLang="en-US"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p:spPr>
        <p:txBody>
          <a:bodyPr/>
          <a:lstStyle/>
          <a:p>
            <a:fld id="{EEE00502-BEF1-4ABA-9F01-65D42BA71C92}" type="slidenum">
              <a:rPr lang="zh-TW" altLang="en-US" smtClean="0"/>
              <a:pPr/>
              <a:t>34</a:t>
            </a:fld>
            <a:endParaRPr lang="en-US" altLang="zh-TW" smtClean="0"/>
          </a:p>
        </p:txBody>
      </p:sp>
      <p:sp>
        <p:nvSpPr>
          <p:cNvPr id="81923" name="Rectangle 2"/>
          <p:cNvSpPr>
            <a:spLocks noGrp="1" noRot="1" noChangeAspect="1" noChangeArrowheads="1" noTextEdit="1"/>
          </p:cNvSpPr>
          <p:nvPr>
            <p:ph type="sldImg"/>
          </p:nvPr>
        </p:nvSpPr>
        <p:spPr>
          <a:ln/>
        </p:spPr>
      </p:sp>
      <p:sp>
        <p:nvSpPr>
          <p:cNvPr id="81924" name="Rectangle 3"/>
          <p:cNvSpPr>
            <a:spLocks noGrp="1" noChangeArrowheads="1"/>
          </p:cNvSpPr>
          <p:nvPr>
            <p:ph type="body" idx="1"/>
          </p:nvPr>
        </p:nvSpPr>
        <p:spPr>
          <a:noFill/>
          <a:ln/>
        </p:spPr>
        <p:txBody>
          <a:bodyPr/>
          <a:lstStyle/>
          <a:p>
            <a:pPr eaLnBrk="1" hangingPunct="1"/>
            <a:endParaRPr lang="zh-TW" altLang="en-US"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55A26C7-CDB8-43B1-9137-0540FECBC333}" type="slidenum">
              <a:rPr lang="zh-TW" altLang="en-US"/>
              <a:pPr/>
              <a:t>35</a:t>
            </a:fld>
            <a:endParaRPr lang="en-US" altLang="zh-TW"/>
          </a:p>
        </p:txBody>
      </p:sp>
      <p:sp>
        <p:nvSpPr>
          <p:cNvPr id="126978" name="Rectangle 2"/>
          <p:cNvSpPr>
            <a:spLocks noGrp="1" noRot="1" noChangeAspect="1" noChangeArrowheads="1" noTextEdit="1"/>
          </p:cNvSpPr>
          <p:nvPr>
            <p:ph type="sldImg"/>
          </p:nvPr>
        </p:nvSpPr>
        <p:spPr>
          <a:ln/>
        </p:spPr>
      </p:sp>
      <p:sp>
        <p:nvSpPr>
          <p:cNvPr id="5" name="Notes Placeholder 4"/>
          <p:cNvSpPr>
            <a:spLocks noGrp="1"/>
          </p:cNvSpPr>
          <p:nvPr>
            <p:ph type="body" sz="quarter" idx="10"/>
          </p:nvPr>
        </p:nvSpPr>
        <p:spPr/>
        <p:txBody>
          <a:bodyPr>
            <a:normAutofit/>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BA453868-C138-45F7-9961-157B90DD5D81}" type="slidenum">
              <a:rPr lang="zh-TW" altLang="en-US" smtClean="0"/>
              <a:pPr/>
              <a:t>4</a:t>
            </a:fld>
            <a:endParaRPr lang="en-US" altLang="zh-TW"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altLang="zh-TW" baseline="0" dirty="0" smtClean="0"/>
              <a:t>Why people uses decimal numbers (10 as base)?</a:t>
            </a:r>
            <a:endParaRPr lang="en-US" altLang="zh-TW" dirty="0" smtClean="0"/>
          </a:p>
          <a:p>
            <a:pPr eaLnBrk="1" hangingPunct="1"/>
            <a:r>
              <a:rPr lang="en-US" altLang="zh-TW" dirty="0" smtClean="0"/>
              <a:t>1 char is represented</a:t>
            </a:r>
            <a:r>
              <a:rPr lang="en-US" altLang="zh-TW" baseline="0" dirty="0" smtClean="0"/>
              <a:t> by 8bits – 1byte. This’s ASCII code.</a:t>
            </a:r>
            <a:endParaRPr lang="zh-TW" altLang="en-US"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p>
            <a:fld id="{BA4B7947-EC70-475C-A624-497C1BDBC119}" type="slidenum">
              <a:rPr lang="zh-TW" altLang="en-US" smtClean="0"/>
              <a:pPr/>
              <a:t>5</a:t>
            </a:fld>
            <a:endParaRPr lang="en-US" altLang="zh-TW" smtClean="0"/>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ln/>
        </p:spPr>
        <p:txBody>
          <a:bodyPr/>
          <a:lstStyle/>
          <a:p>
            <a:pPr eaLnBrk="1" hangingPunct="1"/>
            <a:r>
              <a:rPr lang="en-US" altLang="zh-TW" dirty="0" smtClean="0"/>
              <a:t>Number system has a base: decimal, binary, octal, </a:t>
            </a:r>
            <a:r>
              <a:rPr lang="en-US" altLang="zh-TW" dirty="0" err="1" smtClean="0"/>
              <a:t>hexal</a:t>
            </a:r>
            <a:r>
              <a:rPr lang="en-US" altLang="zh-TW" dirty="0" smtClean="0"/>
              <a:t> (the last 3 are in the same category)</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p>
            <a:fld id="{C5A43145-EDBB-45F2-921E-70FB336A312A}" type="slidenum">
              <a:rPr lang="zh-TW" altLang="en-US" smtClean="0"/>
              <a:pPr/>
              <a:t>6</a:t>
            </a:fld>
            <a:endParaRPr lang="en-US" altLang="zh-TW" smtClean="0"/>
          </a:p>
        </p:txBody>
      </p:sp>
      <p:sp>
        <p:nvSpPr>
          <p:cNvPr id="57347" name="Rectangle 2"/>
          <p:cNvSpPr>
            <a:spLocks noGrp="1" noRot="1" noChangeAspect="1" noChangeArrowheads="1" noTextEdit="1"/>
          </p:cNvSpPr>
          <p:nvPr>
            <p:ph type="sldImg"/>
          </p:nvPr>
        </p:nvSpPr>
        <p:spPr>
          <a:ln/>
        </p:spPr>
      </p:sp>
      <p:sp>
        <p:nvSpPr>
          <p:cNvPr id="5" name="Notes Placeholder 4"/>
          <p:cNvSpPr>
            <a:spLocks noGrp="1"/>
          </p:cNvSpPr>
          <p:nvPr>
            <p:ph type="body" sz="quarter" idx="10"/>
          </p:nvPr>
        </p:nvSpPr>
        <p:spPr/>
        <p:txBody>
          <a:bodyPr>
            <a:normAutofit/>
          </a:bodyPr>
          <a:lstStyle/>
          <a:p>
            <a:r>
              <a:rPr lang="en-US" dirty="0" smtClean="0"/>
              <a:t>Byte: smallest meaningful</a:t>
            </a:r>
            <a:r>
              <a:rPr lang="en-US" baseline="0" dirty="0" smtClean="0"/>
              <a:t> object, such as a char.</a:t>
            </a:r>
            <a:endParaRPr lang="en-US" dirty="0" smtClean="0"/>
          </a:p>
          <a:p>
            <a:r>
              <a:rPr lang="en-US" dirty="0" smtClean="0"/>
              <a:t>2^10</a:t>
            </a:r>
            <a:r>
              <a:rPr lang="en-US" baseline="0" dirty="0" smtClean="0"/>
              <a:t> </a:t>
            </a:r>
            <a:r>
              <a:rPr lang="en-US" baseline="0" dirty="0" smtClean="0"/>
              <a:t>= 10^3</a:t>
            </a:r>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p:spPr>
        <p:txBody>
          <a:bodyPr/>
          <a:lstStyle/>
          <a:p>
            <a:fld id="{07309441-31EA-4D57-9233-9346467157F3}" type="slidenum">
              <a:rPr lang="zh-TW" altLang="en-US" smtClean="0"/>
              <a:pPr/>
              <a:t>7</a:t>
            </a:fld>
            <a:endParaRPr lang="en-US" altLang="zh-TW" smtClean="0"/>
          </a:p>
        </p:txBody>
      </p:sp>
      <p:sp>
        <p:nvSpPr>
          <p:cNvPr id="55299" name="Rectangle 2"/>
          <p:cNvSpPr>
            <a:spLocks noGrp="1" noRot="1" noChangeAspect="1" noChangeArrowheads="1" noTextEdit="1"/>
          </p:cNvSpPr>
          <p:nvPr>
            <p:ph type="sldImg"/>
          </p:nvPr>
        </p:nvSpPr>
        <p:spPr>
          <a:ln/>
        </p:spPr>
      </p:sp>
      <p:sp>
        <p:nvSpPr>
          <p:cNvPr id="5" name="Notes Placeholder 4"/>
          <p:cNvSpPr>
            <a:spLocks noGrp="1"/>
          </p:cNvSpPr>
          <p:nvPr>
            <p:ph type="body" sz="quarter" idx="10"/>
          </p:nvPr>
        </p:nvSpPr>
        <p:spPr/>
        <p:txBody>
          <a:bodyPr>
            <a:normAutofit/>
          </a:bodyPr>
          <a:lstStyle/>
          <a:p>
            <a:r>
              <a:rPr lang="en-US" dirty="0" smtClean="0"/>
              <a:t>375.15 to explain each digit</a:t>
            </a:r>
          </a:p>
          <a:p>
            <a:r>
              <a:rPr lang="en-US" dirty="0" smtClean="0"/>
              <a:t>Note: after “.” it’s actually divided by 10</a:t>
            </a:r>
            <a:r>
              <a:rPr lang="en-US" baseline="0" dirty="0" smtClean="0"/>
              <a:t> (base)…</a:t>
            </a:r>
            <a:endParaRPr lang="en-US" dirty="0" smtClean="0"/>
          </a:p>
          <a:p>
            <a:r>
              <a:rPr lang="en-US" dirty="0" smtClean="0"/>
              <a:t>This format of calculation gives us a guideline for converting any base number to decimal</a:t>
            </a:r>
            <a:r>
              <a:rPr lang="en-US" baseline="0" dirty="0" smtClean="0"/>
              <a:t>s</a:t>
            </a:r>
          </a:p>
          <a:p>
            <a:r>
              <a:rPr lang="en-US" baseline="0" dirty="0" smtClean="0"/>
              <a:t>Formula: position# starts from 0; the same formula holds for binary </a:t>
            </a:r>
            <a:r>
              <a:rPr lang="en-US" baseline="0" dirty="0" smtClean="0">
                <a:sym typeface="Wingdings" pitchFamily="2" charset="2"/>
              </a:rPr>
              <a:t> </a:t>
            </a:r>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02020EC5-11CF-4617-908D-E3CC251871C5}" type="slidenum">
              <a:rPr lang="zh-TW" altLang="en-US" smtClean="0"/>
              <a:pPr/>
              <a:t>8</a:t>
            </a:fld>
            <a:endParaRPr lang="en-US" altLang="zh-TW" smtClean="0"/>
          </a:p>
        </p:txBody>
      </p:sp>
      <p:sp>
        <p:nvSpPr>
          <p:cNvPr id="56323" name="Rectangle 2"/>
          <p:cNvSpPr>
            <a:spLocks noGrp="1" noRot="1" noChangeAspect="1" noChangeArrowheads="1" noTextEdit="1"/>
          </p:cNvSpPr>
          <p:nvPr>
            <p:ph type="sldImg"/>
          </p:nvPr>
        </p:nvSpPr>
        <p:spPr>
          <a:ln/>
        </p:spPr>
      </p:sp>
      <p:sp>
        <p:nvSpPr>
          <p:cNvPr id="5" name="Notes Placeholder 4"/>
          <p:cNvSpPr>
            <a:spLocks noGrp="1"/>
          </p:cNvSpPr>
          <p:nvPr>
            <p:ph type="body" sz="quarter" idx="10"/>
          </p:nvPr>
        </p:nvSpPr>
        <p:spPr/>
        <p:txBody>
          <a:bodyPr>
            <a:normAutofit/>
          </a:bodyPr>
          <a:lstStyle/>
          <a:p>
            <a:r>
              <a:rPr lang="en-US" baseline="0" dirty="0" smtClean="0"/>
              <a:t>!On board before class: (be used all time): 2^4 2^3 …2^0. 2^-12^-2 </a:t>
            </a:r>
            <a:endParaRPr lang="en-US" dirty="0" smtClean="0"/>
          </a:p>
          <a:p>
            <a:r>
              <a:rPr lang="en-US" dirty="0" smtClean="0"/>
              <a:t>Binary to decimal: 11101.01B</a:t>
            </a:r>
            <a:r>
              <a:rPr lang="en-US" baseline="0" dirty="0" smtClean="0"/>
              <a:t> </a:t>
            </a:r>
            <a:r>
              <a:rPr lang="en-US" dirty="0" smtClean="0"/>
              <a:t>-&gt; </a:t>
            </a:r>
            <a:r>
              <a:rPr lang="en-US" baseline="0" dirty="0" smtClean="0"/>
              <a:t>29.25, easy, remember the above formula!</a:t>
            </a:r>
          </a:p>
          <a:p>
            <a:r>
              <a:rPr lang="en-US" dirty="0" smtClean="0"/>
              <a:t>Octal and </a:t>
            </a:r>
            <a:r>
              <a:rPr lang="en-US" dirty="0" err="1" smtClean="0"/>
              <a:t>Hexa</a:t>
            </a:r>
            <a:r>
              <a:rPr lang="en-US" dirty="0" smtClean="0"/>
              <a:t> are in the same category of binary: Octal digit has 3 bits, </a:t>
            </a:r>
            <a:r>
              <a:rPr lang="en-US" dirty="0" err="1" smtClean="0"/>
              <a:t>Hexa</a:t>
            </a:r>
            <a:r>
              <a:rPr lang="en-US" dirty="0" smtClean="0"/>
              <a:t> digit</a:t>
            </a:r>
            <a:r>
              <a:rPr lang="en-US" baseline="0" dirty="0" smtClean="0"/>
              <a:t> has 4 bits. This help us easily convert between binary to Octal / </a:t>
            </a:r>
            <a:r>
              <a:rPr lang="en-US" baseline="0" dirty="0" err="1" smtClean="0"/>
              <a:t>Hexa</a:t>
            </a:r>
            <a:r>
              <a:rPr lang="en-US" baseline="0" dirty="0" smtClean="0"/>
              <a:t>:</a:t>
            </a:r>
          </a:p>
          <a:p>
            <a:r>
              <a:rPr lang="en-US" baseline="0" dirty="0" smtClean="0"/>
              <a:t>Binary -&gt; Octal / </a:t>
            </a:r>
            <a:r>
              <a:rPr lang="en-US" baseline="0" dirty="0" err="1" smtClean="0"/>
              <a:t>Hexa</a:t>
            </a:r>
            <a:r>
              <a:rPr lang="en-US" baseline="0" dirty="0" smtClean="0"/>
              <a:t>: divide binary into 3 (or 4) bit-group (from right) and convert each group into Octal (</a:t>
            </a:r>
            <a:r>
              <a:rPr lang="en-US" baseline="0" dirty="0" err="1" smtClean="0"/>
              <a:t>hexal</a:t>
            </a:r>
            <a:r>
              <a:rPr lang="en-US" baseline="0" dirty="0" smtClean="0"/>
              <a:t>): example on slide</a:t>
            </a:r>
          </a:p>
          <a:p>
            <a:r>
              <a:rPr lang="en-US" baseline="0" dirty="0" smtClean="0"/>
              <a:t>Octal/</a:t>
            </a:r>
            <a:r>
              <a:rPr lang="en-US" baseline="0" dirty="0" err="1" smtClean="0"/>
              <a:t>Hexa</a:t>
            </a:r>
            <a:r>
              <a:rPr lang="en-US" baseline="0" dirty="0" smtClean="0"/>
              <a:t> -&gt; Binary: easy! Extend each digit into 3 (or 4) bits-group. (table on slide for easy reference)</a:t>
            </a:r>
          </a:p>
          <a:p>
            <a:r>
              <a:rPr lang="en-US" baseline="0" dirty="0" smtClean="0"/>
              <a:t>On-board example: 7A(Hex) -&gt; ?? 76(Oct) -&gt; ??</a:t>
            </a:r>
          </a:p>
          <a:p>
            <a:r>
              <a:rPr lang="en-US" baseline="0" dirty="0" smtClean="0"/>
              <a:t>Remember the table: 10, 100, 1000, then you can work out all binary in 4-digits.</a:t>
            </a:r>
            <a:endParaRPr lang="en-US" dirty="0" smtClean="0"/>
          </a:p>
          <a:p>
            <a:r>
              <a:rPr lang="en-US" dirty="0" smtClean="0"/>
              <a:t>Decimal -&gt; binary:</a:t>
            </a:r>
          </a:p>
          <a:p>
            <a:r>
              <a:rPr lang="en-US" dirty="0" smtClean="0"/>
              <a:t>On-board Example: 26D -&gt; 11010B: </a:t>
            </a:r>
          </a:p>
          <a:p>
            <a:r>
              <a:rPr lang="en-US" dirty="0" smtClean="0"/>
              <a:t>	26/2 = 13</a:t>
            </a:r>
            <a:r>
              <a:rPr lang="en-US" baseline="0" dirty="0" smtClean="0"/>
              <a:t> …0</a:t>
            </a:r>
          </a:p>
          <a:p>
            <a:r>
              <a:rPr lang="en-US" baseline="0" dirty="0" smtClean="0"/>
              <a:t>	13/2 = 6…1</a:t>
            </a:r>
          </a:p>
          <a:p>
            <a:r>
              <a:rPr lang="en-US" baseline="0" dirty="0" smtClean="0"/>
              <a:t>	6/2 = 3…0</a:t>
            </a:r>
          </a:p>
          <a:p>
            <a:r>
              <a:rPr lang="en-US" baseline="0" dirty="0" smtClean="0"/>
              <a:t>	3/2 = 1…1</a:t>
            </a:r>
          </a:p>
          <a:p>
            <a:r>
              <a:rPr lang="en-US" baseline="0" dirty="0" smtClean="0"/>
              <a:t>……………</a:t>
            </a:r>
            <a:endParaRPr lang="en-US" dirty="0" smtClean="0"/>
          </a:p>
          <a:p>
            <a:r>
              <a:rPr lang="en-US" baseline="0" dirty="0" smtClean="0"/>
              <a:t>Summary: binary -&gt; decimal. Now decimal -&gt; binary -</a:t>
            </a:r>
            <a:r>
              <a:rPr lang="en-US" baseline="0" dirty="0" smtClean="0">
                <a:sym typeface="Wingdings" pitchFamily="2" charset="2"/>
              </a:rPr>
              <a:t></a:t>
            </a:r>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B5293F5F-5EC9-4588-AEDD-70C9A8DB14C8}" type="slidenum">
              <a:rPr lang="zh-TW" altLang="en-US" smtClean="0"/>
              <a:pPr/>
              <a:t>9</a:t>
            </a:fld>
            <a:endParaRPr lang="en-US" altLang="zh-TW" smtClean="0"/>
          </a:p>
        </p:txBody>
      </p:sp>
      <p:sp>
        <p:nvSpPr>
          <p:cNvPr id="59395" name="Rectangle 2"/>
          <p:cNvSpPr>
            <a:spLocks noGrp="1" noRot="1" noChangeAspect="1" noChangeArrowheads="1" noTextEdit="1"/>
          </p:cNvSpPr>
          <p:nvPr>
            <p:ph type="sldImg"/>
          </p:nvPr>
        </p:nvSpPr>
        <p:spPr>
          <a:ln/>
        </p:spPr>
      </p:sp>
      <p:sp>
        <p:nvSpPr>
          <p:cNvPr id="5" name="Notes Placeholder 4"/>
          <p:cNvSpPr>
            <a:spLocks noGrp="1"/>
          </p:cNvSpPr>
          <p:nvPr>
            <p:ph type="body" sz="quarter" idx="10"/>
          </p:nvPr>
        </p:nvSpPr>
        <p:spPr/>
        <p:txBody>
          <a:bodyPr>
            <a:normAutofit/>
          </a:bodyPr>
          <a:lstStyle/>
          <a:p>
            <a:r>
              <a:rPr lang="en-US" dirty="0" smtClean="0"/>
              <a:t>Binary representations: integers, floating-point, signed numbers</a:t>
            </a:r>
          </a:p>
          <a:p>
            <a:r>
              <a:rPr lang="en-US" dirty="0" smtClean="0"/>
              <a:t>Starting from easy one: integer…</a:t>
            </a:r>
          </a:p>
          <a:p>
            <a:r>
              <a:rPr lang="en-US" dirty="0" smtClean="0"/>
              <a:t>Write on board: 	13/2 = ….1 (explain: u work out from lowest digit, this is a reverse operation of binary -&gt; Dec)</a:t>
            </a:r>
          </a:p>
          <a:p>
            <a:r>
              <a:rPr lang="en-US" dirty="0" smtClean="0"/>
              <a:t>		6</a:t>
            </a:r>
          </a:p>
          <a:p>
            <a:r>
              <a:rPr lang="en-US" baseline="0" dirty="0" smtClean="0"/>
              <a:t>		…..</a:t>
            </a:r>
          </a:p>
          <a:p>
            <a:r>
              <a:rPr lang="en-US" baseline="0" dirty="0" smtClean="0"/>
              <a:t>easy to verify binary -&gt; decimal by: 2^3, 2^2, 2^1, 2^0</a:t>
            </a:r>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0" descr="confuse_8002_11103"/>
          <p:cNvPicPr>
            <a:picLocks noChangeAspect="1" noChangeArrowheads="1"/>
          </p:cNvPicPr>
          <p:nvPr userDrawn="1"/>
        </p:nvPicPr>
        <p:blipFill>
          <a:blip r:embed="rId2" cstate="print"/>
          <a:srcRect/>
          <a:stretch>
            <a:fillRect/>
          </a:stretch>
        </p:blipFill>
        <p:spPr bwMode="auto">
          <a:xfrm>
            <a:off x="0" y="981075"/>
            <a:ext cx="2828925" cy="5200650"/>
          </a:xfrm>
          <a:prstGeom prst="rect">
            <a:avLst/>
          </a:prstGeom>
          <a:noFill/>
          <a:ln w="9525">
            <a:noFill/>
            <a:miter lim="800000"/>
            <a:headEnd/>
            <a:tailEnd/>
          </a:ln>
        </p:spPr>
      </p:pic>
      <p:sp>
        <p:nvSpPr>
          <p:cNvPr id="3074" name="Rectangle 2"/>
          <p:cNvSpPr>
            <a:spLocks noGrp="1" noChangeArrowheads="1"/>
          </p:cNvSpPr>
          <p:nvPr>
            <p:ph type="ctrTitle"/>
          </p:nvPr>
        </p:nvSpPr>
        <p:spPr>
          <a:xfrm>
            <a:off x="2590800" y="304800"/>
            <a:ext cx="6248400" cy="4495800"/>
          </a:xfrm>
        </p:spPr>
        <p:txBody>
          <a:bodyPr/>
          <a:lstStyle>
            <a:lvl1pPr>
              <a:defRPr sz="4000"/>
            </a:lvl1pPr>
          </a:lstStyle>
          <a:p>
            <a:r>
              <a:rPr lang="en-US" altLang="zh-TW"/>
              <a:t>Click to edit Master title style</a:t>
            </a:r>
          </a:p>
        </p:txBody>
      </p:sp>
      <p:sp>
        <p:nvSpPr>
          <p:cNvPr id="3075" name="Rectangle 3"/>
          <p:cNvSpPr>
            <a:spLocks noGrp="1" noChangeArrowheads="1"/>
          </p:cNvSpPr>
          <p:nvPr>
            <p:ph type="subTitle" idx="1"/>
          </p:nvPr>
        </p:nvSpPr>
        <p:spPr>
          <a:xfrm>
            <a:off x="2590800" y="4953000"/>
            <a:ext cx="6248400" cy="1219200"/>
          </a:xfrm>
        </p:spPr>
        <p:txBody>
          <a:bodyPr/>
          <a:lstStyle>
            <a:lvl1pPr marL="0" indent="0" algn="ctr">
              <a:buFont typeface="Wingdings" pitchFamily="2" charset="2"/>
              <a:buNone/>
              <a:defRPr b="1">
                <a:solidFill>
                  <a:srgbClr val="660099"/>
                </a:solidFill>
                <a:latin typeface="Cambria" pitchFamily="18" charset="0"/>
              </a:defRPr>
            </a:lvl1pPr>
          </a:lstStyle>
          <a:p>
            <a:r>
              <a:rPr lang="en-US" altLang="zh-TW" dirty="0"/>
              <a:t>Click to edit Master subtitle style</a:t>
            </a:r>
          </a:p>
        </p:txBody>
      </p:sp>
      <p:sp>
        <p:nvSpPr>
          <p:cNvPr id="5" name="Rectangle 4"/>
          <p:cNvSpPr>
            <a:spLocks noGrp="1" noChangeArrowheads="1"/>
          </p:cNvSpPr>
          <p:nvPr>
            <p:ph type="dt" sz="half" idx="10"/>
          </p:nvPr>
        </p:nvSpPr>
        <p:spPr/>
        <p:txBody>
          <a:bodyPr/>
          <a:lstStyle>
            <a:lvl1pPr>
              <a:defRPr sz="1400" b="0">
                <a:solidFill>
                  <a:schemeClr val="tx1"/>
                </a:solidFill>
                <a:latin typeface="Times New Roman" pitchFamily="18" charset="0"/>
              </a:defRPr>
            </a:lvl1pPr>
          </a:lstStyle>
          <a:p>
            <a:pPr>
              <a:defRPr/>
            </a:pPr>
            <a:r>
              <a:rPr lang="zh-TW" altLang="en-US"/>
              <a:t>CS1101</a:t>
            </a:r>
            <a:endParaRPr lang="en-US" altLang="zh-TW"/>
          </a:p>
        </p:txBody>
      </p:sp>
      <p:sp>
        <p:nvSpPr>
          <p:cNvPr id="6" name="Footer Placeholder 5"/>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400">
                <a:ea typeface="新細明體" charset="-120"/>
              </a:defRPr>
            </a:lvl1pPr>
          </a:lstStyle>
          <a:p>
            <a:pPr>
              <a:defRPr/>
            </a:pPr>
            <a:endParaRPr lang="en-US" altLang="zh-TW"/>
          </a:p>
        </p:txBody>
      </p:sp>
      <p:sp>
        <p:nvSpPr>
          <p:cNvPr id="7" name="Rectangle 6"/>
          <p:cNvSpPr>
            <a:spLocks noGrp="1" noChangeArrowheads="1"/>
          </p:cNvSpPr>
          <p:nvPr>
            <p:ph type="sldNum" sz="quarter" idx="12"/>
          </p:nvPr>
        </p:nvSpPr>
        <p:spPr>
          <a:xfrm>
            <a:off x="6553200" y="6248400"/>
            <a:ext cx="1905000" cy="457200"/>
          </a:xfrm>
        </p:spPr>
        <p:txBody>
          <a:bodyPr/>
          <a:lstStyle>
            <a:lvl1pPr algn="r">
              <a:defRPr sz="1400" b="0">
                <a:solidFill>
                  <a:schemeClr val="tx1"/>
                </a:solidFill>
                <a:latin typeface="Times New Roman" pitchFamily="18" charset="0"/>
              </a:defRPr>
            </a:lvl1pPr>
          </a:lstStyle>
          <a:p>
            <a:pPr>
              <a:defRPr/>
            </a:pPr>
            <a:fld id="{F7DE4B38-0C72-4F22-8A67-962100CF967F}" type="slidenum">
              <a:rPr lang="zh-TW" altLang="en-US"/>
              <a:pPr>
                <a:defRPr/>
              </a:pPr>
              <a:t>‹#›</a:t>
            </a:fld>
            <a:endParaRPr lang="en-US" altLang="zh-TW"/>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lvl1pPr>
              <a:defRPr>
                <a:latin typeface="Cambria" pitchFamily="18" charset="0"/>
              </a:defRPr>
            </a:lvl1pPr>
            <a:lvl2pPr>
              <a:defRPr>
                <a:latin typeface="Cambria" pitchFamily="18" charset="0"/>
              </a:defRPr>
            </a:lvl2pPr>
            <a:lvl3pPr>
              <a:defRPr>
                <a:latin typeface="Cambria" pitchFamily="18" charset="0"/>
              </a:defRPr>
            </a:lvl3pPr>
            <a:lvl4pPr>
              <a:defRPr>
                <a:latin typeface="Cambria" pitchFamily="18" charset="0"/>
              </a:defRPr>
            </a:lvl4pPr>
            <a:lvl5pPr>
              <a:defRPr>
                <a:latin typeface="Cambria" pitchFamily="18"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r>
              <a:rPr lang="en-US" altLang="zh-TW"/>
              <a:t>    </a:t>
            </a:r>
            <a:r>
              <a:rPr lang="en-US" altLang="zh-TW">
                <a:solidFill>
                  <a:srgbClr val="FF0066"/>
                </a:solidFill>
              </a:rPr>
              <a:t>CS1101 - Lec02</a:t>
            </a:r>
            <a:endParaRPr lang="en-US" altLang="zh-TW">
              <a:solidFill>
                <a:schemeClr val="accent2"/>
              </a:solidFill>
            </a:endParaRPr>
          </a:p>
        </p:txBody>
      </p:sp>
      <p:sp>
        <p:nvSpPr>
          <p:cNvPr id="5" name="Slide Number Placeholder 4"/>
          <p:cNvSpPr>
            <a:spLocks noGrp="1"/>
          </p:cNvSpPr>
          <p:nvPr>
            <p:ph type="sldNum" sz="quarter" idx="11"/>
          </p:nvPr>
        </p:nvSpPr>
        <p:spPr/>
        <p:txBody>
          <a:bodyPr/>
          <a:lstStyle>
            <a:lvl1pPr>
              <a:defRPr/>
            </a:lvl1pPr>
          </a:lstStyle>
          <a:p>
            <a:pPr>
              <a:defRPr/>
            </a:pPr>
            <a:fld id="{4CE09FFD-8316-40A6-9965-F47E5AC092B2}" type="slidenum">
              <a:rPr lang="zh-TW" altLang="en-US"/>
              <a:pPr>
                <a:defRPr/>
              </a:pPr>
              <a:t>‹#›</a:t>
            </a:fld>
            <a:r>
              <a:rPr lang="en-US" altLang="zh-TW" b="0"/>
              <a:t> </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260350"/>
            <a:ext cx="1943100" cy="59055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260350"/>
            <a:ext cx="5676900" cy="59055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r>
              <a:rPr lang="en-US" altLang="zh-TW"/>
              <a:t>    </a:t>
            </a:r>
            <a:r>
              <a:rPr lang="en-US" altLang="zh-TW">
                <a:solidFill>
                  <a:srgbClr val="FF0066"/>
                </a:solidFill>
              </a:rPr>
              <a:t>CS1101 - Lec02</a:t>
            </a:r>
            <a:endParaRPr lang="en-US" altLang="zh-TW">
              <a:solidFill>
                <a:schemeClr val="accent2"/>
              </a:solidFill>
            </a:endParaRPr>
          </a:p>
        </p:txBody>
      </p:sp>
      <p:sp>
        <p:nvSpPr>
          <p:cNvPr id="5" name="Slide Number Placeholder 4"/>
          <p:cNvSpPr>
            <a:spLocks noGrp="1"/>
          </p:cNvSpPr>
          <p:nvPr>
            <p:ph type="sldNum" sz="quarter" idx="11"/>
          </p:nvPr>
        </p:nvSpPr>
        <p:spPr/>
        <p:txBody>
          <a:bodyPr/>
          <a:lstStyle>
            <a:lvl1pPr>
              <a:defRPr/>
            </a:lvl1pPr>
          </a:lstStyle>
          <a:p>
            <a:pPr>
              <a:defRPr/>
            </a:pPr>
            <a:fld id="{755BA8A0-C62B-4765-A94D-889A7877DA33}" type="slidenum">
              <a:rPr lang="zh-TW" altLang="en-US"/>
              <a:pPr>
                <a:defRPr/>
              </a:pPr>
              <a:t>‹#›</a:t>
            </a:fld>
            <a:r>
              <a:rPr lang="en-US" altLang="zh-TW" b="0"/>
              <a:t> </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260350"/>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484313"/>
            <a:ext cx="3810000" cy="4681537"/>
          </a:xfrm>
        </p:spPr>
        <p:txBody>
          <a:bodyPr/>
          <a:lstStyle>
            <a:lvl1pPr>
              <a:defRPr>
                <a:latin typeface="Cambria" pitchFamily="18" charset="0"/>
              </a:defRPr>
            </a:lvl1pPr>
            <a:lvl2pPr>
              <a:defRPr>
                <a:latin typeface="Cambria" pitchFamily="18" charset="0"/>
              </a:defRPr>
            </a:lvl2pPr>
            <a:lvl3pPr>
              <a:defRPr>
                <a:latin typeface="Cambria" pitchFamily="18" charset="0"/>
              </a:defRPr>
            </a:lvl3pPr>
            <a:lvl4pPr>
              <a:defRPr>
                <a:latin typeface="Cambria" pitchFamily="18" charset="0"/>
              </a:defRPr>
            </a:lvl4pPr>
            <a:lvl5pPr>
              <a:defRPr>
                <a:latin typeface="Cambria" pitchFamily="18"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484313"/>
            <a:ext cx="3810000" cy="4681537"/>
          </a:xfrm>
        </p:spPr>
        <p:txBody>
          <a:bodyPr/>
          <a:lstStyle>
            <a:lvl1pPr>
              <a:defRPr>
                <a:latin typeface="Cambria" pitchFamily="18" charset="0"/>
              </a:defRPr>
            </a:lvl1pPr>
            <a:lvl2pPr>
              <a:defRPr>
                <a:latin typeface="Cambria" pitchFamily="18" charset="0"/>
              </a:defRPr>
            </a:lvl2pPr>
            <a:lvl3pPr>
              <a:defRPr>
                <a:latin typeface="Cambria" pitchFamily="18" charset="0"/>
              </a:defRPr>
            </a:lvl3pPr>
            <a:lvl4pPr>
              <a:defRPr>
                <a:latin typeface="Cambria" pitchFamily="18" charset="0"/>
              </a:defRPr>
            </a:lvl4pPr>
            <a:lvl5pPr>
              <a:defRPr>
                <a:latin typeface="Cambria" pitchFamily="18"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pPr>
              <a:defRPr/>
            </a:pPr>
            <a:r>
              <a:rPr lang="en-US" altLang="zh-TW"/>
              <a:t>    </a:t>
            </a:r>
            <a:r>
              <a:rPr lang="en-US" altLang="zh-TW">
                <a:solidFill>
                  <a:srgbClr val="FF0066"/>
                </a:solidFill>
              </a:rPr>
              <a:t>CS1101 - Lec02</a:t>
            </a:r>
            <a:endParaRPr lang="en-US" altLang="zh-TW">
              <a:solidFill>
                <a:schemeClr val="accent2"/>
              </a:solidFill>
            </a:endParaRPr>
          </a:p>
        </p:txBody>
      </p:sp>
      <p:sp>
        <p:nvSpPr>
          <p:cNvPr id="6" name="Slide Number Placeholder 5"/>
          <p:cNvSpPr>
            <a:spLocks noGrp="1"/>
          </p:cNvSpPr>
          <p:nvPr>
            <p:ph type="sldNum" sz="quarter" idx="11"/>
          </p:nvPr>
        </p:nvSpPr>
        <p:spPr/>
        <p:txBody>
          <a:bodyPr/>
          <a:lstStyle>
            <a:lvl1pPr>
              <a:defRPr/>
            </a:lvl1pPr>
          </a:lstStyle>
          <a:p>
            <a:pPr>
              <a:defRPr/>
            </a:pPr>
            <a:fld id="{279312D5-E1B9-4604-B9B3-022D849D5A94}" type="slidenum">
              <a:rPr lang="zh-TW" altLang="en-US"/>
              <a:pPr>
                <a:defRPr/>
              </a:pPr>
              <a:t>‹#›</a:t>
            </a:fld>
            <a:r>
              <a:rPr lang="en-US" altLang="zh-TW" b="0"/>
              <a:t> </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atin typeface="Cambria" pitchFamily="18" charset="0"/>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marL="342900" marR="0" indent="-342900" algn="l" defTabSz="914400" rtl="0" eaLnBrk="0" fontAlgn="base" latinLnBrk="0" hangingPunct="0">
              <a:lnSpc>
                <a:spcPct val="100000"/>
              </a:lnSpc>
              <a:spcBef>
                <a:spcPct val="20000"/>
              </a:spcBef>
              <a:spcAft>
                <a:spcPct val="0"/>
              </a:spcAft>
              <a:buClrTx/>
              <a:buSzTx/>
              <a:buFont typeface="Wingdings" pitchFamily="2" charset="2"/>
              <a:buChar char=":"/>
              <a:tabLst/>
              <a:defRPr/>
            </a:lvl1pPr>
            <a:lvl2pPr marL="742950" marR="0" indent="-285750" algn="l" defTabSz="914400" rtl="0" eaLnBrk="0" fontAlgn="base" latinLnBrk="0" hangingPunct="0">
              <a:lnSpc>
                <a:spcPct val="100000"/>
              </a:lnSpc>
              <a:spcBef>
                <a:spcPct val="20000"/>
              </a:spcBef>
              <a:spcAft>
                <a:spcPct val="0"/>
              </a:spcAft>
              <a:buClrTx/>
              <a:buSzTx/>
              <a:buFont typeface="Wingdings" pitchFamily="2" charset="2"/>
              <a:buChar char="8"/>
              <a:tabLst/>
              <a:defRPr/>
            </a:lvl2pPr>
            <a:lvl3pPr marL="1143000" marR="0" indent="-228600" algn="l" defTabSz="914400" rtl="0" eaLnBrk="0" fontAlgn="base" latinLnBrk="0" hangingPunct="0">
              <a:lnSpc>
                <a:spcPct val="100000"/>
              </a:lnSpc>
              <a:spcBef>
                <a:spcPct val="20000"/>
              </a:spcBef>
              <a:spcAft>
                <a:spcPct val="0"/>
              </a:spcAft>
              <a:buClrTx/>
              <a:buSzTx/>
              <a:buFont typeface="Wingdings" pitchFamily="2" charset="2"/>
              <a:buChar char="7"/>
              <a:tabLst/>
              <a:defRPr/>
            </a:lvl3pPr>
            <a:lvl4pPr marL="1600200" marR="0" indent="-228600" algn="l" defTabSz="914400" rtl="0" eaLnBrk="0" fontAlgn="base" latinLnBrk="0" hangingPunct="0">
              <a:lnSpc>
                <a:spcPct val="100000"/>
              </a:lnSpc>
              <a:spcBef>
                <a:spcPct val="20000"/>
              </a:spcBef>
              <a:spcAft>
                <a:spcPct val="0"/>
              </a:spcAft>
              <a:buClrTx/>
              <a:buSzTx/>
              <a:buFont typeface="Wingdings" pitchFamily="2" charset="2"/>
              <a:buChar char="þ"/>
              <a:tabLst/>
              <a:defRPr/>
            </a:lvl4pPr>
            <a:lvl5pPr marL="2057400" marR="0" indent="-228600" algn="l" defTabSz="914400" rtl="0" eaLnBrk="0" fontAlgn="base" latinLnBrk="0" hangingPunct="0">
              <a:lnSpc>
                <a:spcPct val="100000"/>
              </a:lnSpc>
              <a:spcBef>
                <a:spcPct val="20000"/>
              </a:spcBef>
              <a:spcAft>
                <a:spcPct val="0"/>
              </a:spcAft>
              <a:buClrTx/>
              <a:buSzTx/>
              <a:buFont typeface="Wingdings" pitchFamily="2" charset="2"/>
              <a:buChar char="Ø"/>
              <a:tabLst/>
              <a:defRPr/>
            </a:lvl5pPr>
          </a:lstStyle>
          <a:p>
            <a:pPr marL="342900" marR="0" lvl="0" indent="-342900" algn="l" defTabSz="914400" rtl="0" eaLnBrk="0" fontAlgn="base" latinLnBrk="0" hangingPunct="0">
              <a:lnSpc>
                <a:spcPct val="100000"/>
              </a:lnSpc>
              <a:spcBef>
                <a:spcPct val="20000"/>
              </a:spcBef>
              <a:spcAft>
                <a:spcPct val="0"/>
              </a:spcAft>
              <a:buClrTx/>
              <a:buSzTx/>
              <a:buFont typeface="Wingdings" pitchFamily="2" charset="2"/>
              <a:buChar char=":"/>
              <a:tabLst/>
              <a:defRPr/>
            </a:pPr>
            <a:r>
              <a:rPr kumimoji="0" lang="en-US" altLang="zh-TW" sz="2400" b="0" i="0" u="none" strike="noStrike" kern="0" cap="none" spc="0" normalizeH="0" baseline="0" noProof="0" dirty="0" smtClean="0">
                <a:ln>
                  <a:noFill/>
                </a:ln>
                <a:solidFill>
                  <a:srgbClr val="000066"/>
                </a:solidFill>
                <a:effectLst/>
                <a:uLnTx/>
                <a:uFillTx/>
                <a:latin typeface="Cambria" pitchFamily="18" charset="0"/>
                <a:ea typeface="+mn-ea"/>
                <a:cs typeface="+mn-cs"/>
              </a:rPr>
              <a:t>Click to edit Master text styles</a:t>
            </a:r>
          </a:p>
          <a:p>
            <a:pPr marL="742950" marR="0" lvl="1" indent="-285750" algn="l" defTabSz="914400" rtl="0" eaLnBrk="0" fontAlgn="base" latinLnBrk="0" hangingPunct="0">
              <a:lnSpc>
                <a:spcPct val="100000"/>
              </a:lnSpc>
              <a:spcBef>
                <a:spcPct val="20000"/>
              </a:spcBef>
              <a:spcAft>
                <a:spcPct val="0"/>
              </a:spcAft>
              <a:buClrTx/>
              <a:buSzTx/>
              <a:buFont typeface="Wingdings" pitchFamily="2" charset="2"/>
              <a:buChar char="8"/>
              <a:tabLst/>
              <a:defRPr/>
            </a:pPr>
            <a:r>
              <a:rPr kumimoji="0" lang="en-US" altLang="zh-TW" sz="2000" b="0" i="0" u="none" strike="noStrike" kern="0" cap="none" spc="0" normalizeH="0" baseline="0" noProof="0" dirty="0" smtClean="0">
                <a:ln>
                  <a:noFill/>
                </a:ln>
                <a:solidFill>
                  <a:srgbClr val="000066"/>
                </a:solidFill>
                <a:effectLst/>
                <a:uLnTx/>
                <a:uFillTx/>
                <a:latin typeface="Cambria" pitchFamily="18" charset="0"/>
              </a:rPr>
              <a:t>Second level</a:t>
            </a:r>
          </a:p>
          <a:p>
            <a:pPr marL="1143000" marR="0" lvl="2" indent="-228600" algn="l" defTabSz="914400" rtl="0" eaLnBrk="0" fontAlgn="base" latinLnBrk="0" hangingPunct="0">
              <a:lnSpc>
                <a:spcPct val="100000"/>
              </a:lnSpc>
              <a:spcBef>
                <a:spcPct val="20000"/>
              </a:spcBef>
              <a:spcAft>
                <a:spcPct val="0"/>
              </a:spcAft>
              <a:buClrTx/>
              <a:buSzTx/>
              <a:buFont typeface="Wingdings" pitchFamily="2" charset="2"/>
              <a:buChar char="7"/>
              <a:tabLst/>
              <a:defRPr/>
            </a:pPr>
            <a:r>
              <a:rPr kumimoji="0" lang="en-US" altLang="zh-TW" sz="1800" b="0" i="0" u="none" strike="noStrike" kern="0" cap="none" spc="0" normalizeH="0" baseline="0" noProof="0" dirty="0" smtClean="0">
                <a:ln>
                  <a:noFill/>
                </a:ln>
                <a:solidFill>
                  <a:srgbClr val="000066"/>
                </a:solidFill>
                <a:effectLst/>
                <a:uLnTx/>
                <a:uFillTx/>
                <a:latin typeface="Cambria" pitchFamily="18" charset="0"/>
              </a:rPr>
              <a:t>Third level</a:t>
            </a:r>
          </a:p>
          <a:p>
            <a:pPr marL="1600200" marR="0" lvl="3" indent="-228600" algn="l" defTabSz="914400" rtl="0" eaLnBrk="0" fontAlgn="base" latinLnBrk="0" hangingPunct="0">
              <a:lnSpc>
                <a:spcPct val="100000"/>
              </a:lnSpc>
              <a:spcBef>
                <a:spcPct val="20000"/>
              </a:spcBef>
              <a:spcAft>
                <a:spcPct val="0"/>
              </a:spcAft>
              <a:buClrTx/>
              <a:buSzTx/>
              <a:buFont typeface="Wingdings" pitchFamily="2" charset="2"/>
              <a:buChar char="þ"/>
              <a:tabLst/>
              <a:defRPr/>
            </a:pPr>
            <a:r>
              <a:rPr kumimoji="0" lang="en-US" altLang="zh-TW" sz="1600" b="0" i="0" u="none" strike="noStrike" kern="0" cap="none" spc="0" normalizeH="0" baseline="0" noProof="0" dirty="0" smtClean="0">
                <a:ln>
                  <a:noFill/>
                </a:ln>
                <a:solidFill>
                  <a:srgbClr val="000066"/>
                </a:solidFill>
                <a:effectLst/>
                <a:uLnTx/>
                <a:uFillTx/>
                <a:latin typeface="Cambria" pitchFamily="18" charset="0"/>
              </a:rPr>
              <a:t>Fourth level</a:t>
            </a:r>
          </a:p>
          <a:p>
            <a:pPr marL="2057400" marR="0" lvl="4" indent="-228600" algn="l" defTabSz="914400" rtl="0" eaLnBrk="0" fontAlgn="base" latinLnBrk="0" hangingPunct="0">
              <a:lnSpc>
                <a:spcPct val="100000"/>
              </a:lnSpc>
              <a:spcBef>
                <a:spcPct val="20000"/>
              </a:spcBef>
              <a:spcAft>
                <a:spcPct val="0"/>
              </a:spcAft>
              <a:buClrTx/>
              <a:buSzTx/>
              <a:buFont typeface="Wingdings" pitchFamily="2" charset="2"/>
              <a:buChar char="Ø"/>
              <a:tabLst/>
              <a:defRPr/>
            </a:pPr>
            <a:r>
              <a:rPr kumimoji="0" lang="en-US" altLang="zh-TW" sz="1400" b="0" i="0" u="none" strike="noStrike" kern="0" cap="none" spc="0" normalizeH="0" baseline="0" noProof="0" dirty="0" smtClean="0">
                <a:ln>
                  <a:noFill/>
                </a:ln>
                <a:solidFill>
                  <a:srgbClr val="000066"/>
                </a:solidFill>
                <a:effectLst/>
                <a:uLnTx/>
                <a:uFillTx/>
                <a:latin typeface="Cambria" pitchFamily="18" charset="0"/>
              </a:rPr>
              <a:t>Fifth level</a:t>
            </a:r>
          </a:p>
          <a:p>
            <a:pPr lvl="0"/>
            <a:endParaRPr lang="en-US" dirty="0"/>
          </a:p>
        </p:txBody>
      </p:sp>
      <p:sp>
        <p:nvSpPr>
          <p:cNvPr id="4" name="Date Placeholder 3"/>
          <p:cNvSpPr>
            <a:spLocks noGrp="1"/>
          </p:cNvSpPr>
          <p:nvPr>
            <p:ph type="dt" sz="half" idx="10"/>
          </p:nvPr>
        </p:nvSpPr>
        <p:spPr/>
        <p:txBody>
          <a:bodyPr/>
          <a:lstStyle>
            <a:lvl1pPr>
              <a:defRPr/>
            </a:lvl1pPr>
          </a:lstStyle>
          <a:p>
            <a:pPr>
              <a:defRPr/>
            </a:pPr>
            <a:r>
              <a:rPr lang="en-US" altLang="zh-TW" dirty="0" smtClean="0"/>
              <a:t>    </a:t>
            </a:r>
            <a:r>
              <a:rPr lang="en-US" altLang="zh-TW" dirty="0" smtClean="0">
                <a:solidFill>
                  <a:srgbClr val="FF0066"/>
                </a:solidFill>
                <a:latin typeface="Cambria" pitchFamily="18" charset="0"/>
              </a:rPr>
              <a:t>Jean Wang / CS1102 - Lec02</a:t>
            </a:r>
            <a:endParaRPr lang="en-US" altLang="zh-TW" dirty="0">
              <a:solidFill>
                <a:schemeClr val="accent2"/>
              </a:solidFill>
              <a:latin typeface="Cambria" pitchFamily="18" charset="0"/>
            </a:endParaRPr>
          </a:p>
        </p:txBody>
      </p:sp>
      <p:sp>
        <p:nvSpPr>
          <p:cNvPr id="5" name="Slide Number Placeholder 4"/>
          <p:cNvSpPr>
            <a:spLocks noGrp="1"/>
          </p:cNvSpPr>
          <p:nvPr>
            <p:ph type="sldNum" sz="quarter" idx="11"/>
          </p:nvPr>
        </p:nvSpPr>
        <p:spPr/>
        <p:txBody>
          <a:bodyPr/>
          <a:lstStyle>
            <a:lvl1pPr>
              <a:defRPr b="1">
                <a:latin typeface="Cambria" pitchFamily="18" charset="0"/>
              </a:defRPr>
            </a:lvl1pPr>
          </a:lstStyle>
          <a:p>
            <a:pPr>
              <a:defRPr/>
            </a:pPr>
            <a:fld id="{CBC84C43-61D8-4D7D-AE30-10E8699A9393}" type="slidenum">
              <a:rPr lang="zh-TW" altLang="en-US" smtClean="0"/>
              <a:pPr>
                <a:defRPr/>
              </a:pPr>
              <a:t>‹#›</a:t>
            </a:fld>
            <a:r>
              <a:rPr lang="en-US" altLang="zh-TW" dirty="0" smtClean="0"/>
              <a:t> </a:t>
            </a:r>
            <a:endParaRPr lang="en-US" altLang="zh-TW"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r>
              <a:rPr lang="en-US" altLang="zh-TW"/>
              <a:t>    </a:t>
            </a:r>
            <a:r>
              <a:rPr lang="en-US" altLang="zh-TW">
                <a:solidFill>
                  <a:srgbClr val="FF0066"/>
                </a:solidFill>
              </a:rPr>
              <a:t>CS1101 - Lec02</a:t>
            </a:r>
            <a:endParaRPr lang="en-US" altLang="zh-TW">
              <a:solidFill>
                <a:schemeClr val="accent2"/>
              </a:solidFill>
            </a:endParaRPr>
          </a:p>
        </p:txBody>
      </p:sp>
      <p:sp>
        <p:nvSpPr>
          <p:cNvPr id="5" name="Slide Number Placeholder 4"/>
          <p:cNvSpPr>
            <a:spLocks noGrp="1"/>
          </p:cNvSpPr>
          <p:nvPr>
            <p:ph type="sldNum" sz="quarter" idx="11"/>
          </p:nvPr>
        </p:nvSpPr>
        <p:spPr/>
        <p:txBody>
          <a:bodyPr/>
          <a:lstStyle>
            <a:lvl1pPr>
              <a:defRPr/>
            </a:lvl1pPr>
          </a:lstStyle>
          <a:p>
            <a:pPr>
              <a:defRPr/>
            </a:pPr>
            <a:fld id="{AE3C556A-4C39-488D-B495-293BC6A089AD}" type="slidenum">
              <a:rPr lang="zh-TW" altLang="en-US"/>
              <a:pPr>
                <a:defRPr/>
              </a:pPr>
              <a:t>‹#›</a:t>
            </a:fld>
            <a:r>
              <a:rPr lang="en-US" altLang="zh-TW" b="0"/>
              <a:t> </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484313"/>
            <a:ext cx="3810000" cy="4681537"/>
          </a:xfrm>
        </p:spPr>
        <p:txBody>
          <a:bodyPr/>
          <a:lstStyle>
            <a:lvl1pPr>
              <a:defRPr sz="2800">
                <a:latin typeface="Cambria" pitchFamily="18" charset="0"/>
              </a:defRPr>
            </a:lvl1pPr>
            <a:lvl2pPr>
              <a:defRPr sz="2400">
                <a:latin typeface="Cambria" pitchFamily="18" charset="0"/>
              </a:defRPr>
            </a:lvl2pPr>
            <a:lvl3pPr>
              <a:defRPr sz="2000">
                <a:latin typeface="Cambria" pitchFamily="18" charset="0"/>
              </a:defRPr>
            </a:lvl3pPr>
            <a:lvl4pPr>
              <a:defRPr sz="1800">
                <a:latin typeface="Cambria" pitchFamily="18" charset="0"/>
              </a:defRPr>
            </a:lvl4pPr>
            <a:lvl5pPr>
              <a:defRPr sz="1800">
                <a:latin typeface="Cambria" pitchFamily="18" charset="0"/>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484313"/>
            <a:ext cx="3810000" cy="4681537"/>
          </a:xfrm>
        </p:spPr>
        <p:txBody>
          <a:bodyPr/>
          <a:lstStyle>
            <a:lvl1pPr>
              <a:defRPr sz="2800">
                <a:latin typeface="Cambria" pitchFamily="18" charset="0"/>
              </a:defRPr>
            </a:lvl1pPr>
            <a:lvl2pPr>
              <a:defRPr sz="2400">
                <a:latin typeface="Cambria" pitchFamily="18" charset="0"/>
              </a:defRPr>
            </a:lvl2pPr>
            <a:lvl3pPr>
              <a:defRPr sz="2000">
                <a:latin typeface="Cambria" pitchFamily="18" charset="0"/>
              </a:defRPr>
            </a:lvl3pPr>
            <a:lvl4pPr>
              <a:defRPr sz="1800">
                <a:latin typeface="Cambria" pitchFamily="18" charset="0"/>
              </a:defRPr>
            </a:lvl4pPr>
            <a:lvl5pPr>
              <a:defRPr sz="1800">
                <a:latin typeface="Cambria" pitchFamily="18" charset="0"/>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pPr>
              <a:defRPr/>
            </a:pPr>
            <a:r>
              <a:rPr lang="en-US" altLang="zh-TW"/>
              <a:t>    </a:t>
            </a:r>
            <a:r>
              <a:rPr lang="en-US" altLang="zh-TW">
                <a:solidFill>
                  <a:srgbClr val="FF0066"/>
                </a:solidFill>
              </a:rPr>
              <a:t>CS1101 - Lec02</a:t>
            </a:r>
            <a:endParaRPr lang="en-US" altLang="zh-TW">
              <a:solidFill>
                <a:schemeClr val="accent2"/>
              </a:solidFill>
            </a:endParaRPr>
          </a:p>
        </p:txBody>
      </p:sp>
      <p:sp>
        <p:nvSpPr>
          <p:cNvPr id="6" name="Slide Number Placeholder 5"/>
          <p:cNvSpPr>
            <a:spLocks noGrp="1"/>
          </p:cNvSpPr>
          <p:nvPr>
            <p:ph type="sldNum" sz="quarter" idx="11"/>
          </p:nvPr>
        </p:nvSpPr>
        <p:spPr/>
        <p:txBody>
          <a:bodyPr/>
          <a:lstStyle>
            <a:lvl1pPr>
              <a:defRPr/>
            </a:lvl1pPr>
          </a:lstStyle>
          <a:p>
            <a:pPr>
              <a:defRPr/>
            </a:pPr>
            <a:fld id="{7310F3FE-046A-4BDB-BE79-CD84CC99F7AE}" type="slidenum">
              <a:rPr lang="zh-TW" altLang="en-US"/>
              <a:pPr>
                <a:defRPr/>
              </a:pPr>
              <a:t>‹#›</a:t>
            </a:fld>
            <a:r>
              <a:rPr lang="en-US" altLang="zh-TW" b="0"/>
              <a:t> </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atin typeface="Cambria" pitchFamily="18" charset="0"/>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atin typeface="Cambria" pitchFamily="18"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atin typeface="Cambria" pitchFamily="18" charset="0"/>
              </a:defRPr>
            </a:lvl1pPr>
            <a:lvl2pPr>
              <a:defRPr sz="2000">
                <a:latin typeface="Cambria" pitchFamily="18" charset="0"/>
              </a:defRPr>
            </a:lvl2pPr>
            <a:lvl3pPr>
              <a:defRPr sz="1800">
                <a:latin typeface="Cambria" pitchFamily="18" charset="0"/>
              </a:defRPr>
            </a:lvl3pPr>
            <a:lvl4pPr>
              <a:defRPr sz="1600">
                <a:latin typeface="Cambria" pitchFamily="18" charset="0"/>
              </a:defRPr>
            </a:lvl4pPr>
            <a:lvl5pPr>
              <a:defRPr sz="1600">
                <a:latin typeface="Cambria" pitchFamily="18" charset="0"/>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atin typeface="Cambria" pitchFamily="18"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atin typeface="Cambria" pitchFamily="18" charset="0"/>
              </a:defRPr>
            </a:lvl1pPr>
            <a:lvl2pPr>
              <a:defRPr sz="2000">
                <a:latin typeface="Cambria" pitchFamily="18" charset="0"/>
              </a:defRPr>
            </a:lvl2pPr>
            <a:lvl3pPr>
              <a:defRPr sz="1800">
                <a:latin typeface="Cambria" pitchFamily="18" charset="0"/>
              </a:defRPr>
            </a:lvl3pPr>
            <a:lvl4pPr>
              <a:defRPr sz="1600">
                <a:latin typeface="Cambria" pitchFamily="18" charset="0"/>
              </a:defRPr>
            </a:lvl4pPr>
            <a:lvl5pPr>
              <a:defRPr sz="1600">
                <a:latin typeface="Cambria" pitchFamily="18" charset="0"/>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atin typeface="Cambria" pitchFamily="18" charset="0"/>
              </a:defRPr>
            </a:lvl1pPr>
          </a:lstStyle>
          <a:p>
            <a:pPr>
              <a:defRPr/>
            </a:pPr>
            <a:r>
              <a:rPr lang="en-US" altLang="zh-TW" smtClean="0"/>
              <a:t>    </a:t>
            </a:r>
            <a:r>
              <a:rPr lang="en-US" altLang="zh-TW" smtClean="0">
                <a:solidFill>
                  <a:srgbClr val="FF0066"/>
                </a:solidFill>
              </a:rPr>
              <a:t>CS1101 - Lec02</a:t>
            </a:r>
            <a:endParaRPr lang="en-US" altLang="zh-TW">
              <a:solidFill>
                <a:schemeClr val="accent2"/>
              </a:solidFill>
            </a:endParaRPr>
          </a:p>
        </p:txBody>
      </p:sp>
      <p:sp>
        <p:nvSpPr>
          <p:cNvPr id="8" name="Slide Number Placeholder 7"/>
          <p:cNvSpPr>
            <a:spLocks noGrp="1"/>
          </p:cNvSpPr>
          <p:nvPr>
            <p:ph type="sldNum" sz="quarter" idx="11"/>
          </p:nvPr>
        </p:nvSpPr>
        <p:spPr/>
        <p:txBody>
          <a:bodyPr/>
          <a:lstStyle>
            <a:lvl1pPr>
              <a:defRPr>
                <a:latin typeface="Cambria" pitchFamily="18" charset="0"/>
              </a:defRPr>
            </a:lvl1pPr>
          </a:lstStyle>
          <a:p>
            <a:pPr>
              <a:defRPr/>
            </a:pPr>
            <a:fld id="{35BE3358-002A-48D9-A496-FA0B43DA007E}" type="slidenum">
              <a:rPr lang="zh-TW" altLang="en-US" smtClean="0"/>
              <a:pPr>
                <a:defRPr/>
              </a:pPr>
              <a:t>‹#›</a:t>
            </a:fld>
            <a:r>
              <a:rPr lang="en-US" altLang="zh-TW" b="0" smtClean="0"/>
              <a:t> </a:t>
            </a:r>
            <a:endParaRPr lang="en-US" altLang="zh-TW" b="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pPr>
              <a:defRPr/>
            </a:pPr>
            <a:r>
              <a:rPr lang="en-US" altLang="zh-TW"/>
              <a:t>    </a:t>
            </a:r>
            <a:r>
              <a:rPr lang="en-US" altLang="zh-TW">
                <a:solidFill>
                  <a:srgbClr val="FF0066"/>
                </a:solidFill>
              </a:rPr>
              <a:t>CS1101 - Lec02</a:t>
            </a:r>
            <a:endParaRPr lang="en-US" altLang="zh-TW">
              <a:solidFill>
                <a:schemeClr val="accent2"/>
              </a:solidFill>
            </a:endParaRPr>
          </a:p>
        </p:txBody>
      </p:sp>
      <p:sp>
        <p:nvSpPr>
          <p:cNvPr id="4" name="Slide Number Placeholder 3"/>
          <p:cNvSpPr>
            <a:spLocks noGrp="1"/>
          </p:cNvSpPr>
          <p:nvPr>
            <p:ph type="sldNum" sz="quarter" idx="11"/>
          </p:nvPr>
        </p:nvSpPr>
        <p:spPr/>
        <p:txBody>
          <a:bodyPr/>
          <a:lstStyle>
            <a:lvl1pPr>
              <a:defRPr/>
            </a:lvl1pPr>
          </a:lstStyle>
          <a:p>
            <a:pPr>
              <a:defRPr/>
            </a:pPr>
            <a:fld id="{39C7648D-9900-441A-A2B9-8243C7AD1FA4}" type="slidenum">
              <a:rPr lang="zh-TW" altLang="en-US"/>
              <a:pPr>
                <a:defRPr/>
              </a:pPr>
              <a:t>‹#›</a:t>
            </a:fld>
            <a:r>
              <a:rPr lang="en-US" altLang="zh-TW" b="0"/>
              <a:t> </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r>
              <a:rPr lang="en-US" altLang="zh-TW"/>
              <a:t>    </a:t>
            </a:r>
            <a:r>
              <a:rPr lang="en-US" altLang="zh-TW">
                <a:solidFill>
                  <a:srgbClr val="FF0066"/>
                </a:solidFill>
              </a:rPr>
              <a:t>CS1101 - Lec02</a:t>
            </a:r>
            <a:endParaRPr lang="en-US" altLang="zh-TW">
              <a:solidFill>
                <a:schemeClr val="accent2"/>
              </a:solidFill>
            </a:endParaRPr>
          </a:p>
        </p:txBody>
      </p:sp>
      <p:sp>
        <p:nvSpPr>
          <p:cNvPr id="3" name="Slide Number Placeholder 2"/>
          <p:cNvSpPr>
            <a:spLocks noGrp="1"/>
          </p:cNvSpPr>
          <p:nvPr>
            <p:ph type="sldNum" sz="quarter" idx="11"/>
          </p:nvPr>
        </p:nvSpPr>
        <p:spPr/>
        <p:txBody>
          <a:bodyPr/>
          <a:lstStyle>
            <a:lvl1pPr>
              <a:defRPr/>
            </a:lvl1pPr>
          </a:lstStyle>
          <a:p>
            <a:pPr>
              <a:defRPr/>
            </a:pPr>
            <a:fld id="{79D604F3-DE87-4781-B201-BDB86F826E4D}" type="slidenum">
              <a:rPr lang="zh-TW" altLang="en-US"/>
              <a:pPr>
                <a:defRPr/>
              </a:pPr>
              <a:t>‹#›</a:t>
            </a:fld>
            <a:r>
              <a:rPr lang="en-US" altLang="zh-TW" b="0"/>
              <a:t> </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atin typeface="Cambria" pitchFamily="18" charset="0"/>
              </a:defRPr>
            </a:lvl1pPr>
            <a:lvl2pPr>
              <a:defRPr sz="2800">
                <a:latin typeface="Cambria" pitchFamily="18" charset="0"/>
              </a:defRPr>
            </a:lvl2pPr>
            <a:lvl3pPr>
              <a:defRPr sz="2400">
                <a:latin typeface="Cambria" pitchFamily="18" charset="0"/>
              </a:defRPr>
            </a:lvl3pPr>
            <a:lvl4pPr>
              <a:defRPr sz="2000">
                <a:latin typeface="Cambria" pitchFamily="18" charset="0"/>
              </a:defRPr>
            </a:lvl4pPr>
            <a:lvl5pPr>
              <a:defRPr sz="2000">
                <a:latin typeface="Cambria" pitchFamily="18" charset="0"/>
              </a:defRPr>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r>
              <a:rPr lang="en-US" altLang="zh-TW" dirty="0" smtClean="0"/>
              <a:t>    </a:t>
            </a:r>
            <a:r>
              <a:rPr lang="en-US" altLang="zh-TW" dirty="0" err="1" smtClean="0"/>
              <a:t>J</a:t>
            </a:r>
            <a:r>
              <a:rPr lang="en-US" altLang="zh-TW" dirty="0" err="1" smtClean="0">
                <a:solidFill>
                  <a:srgbClr val="FF0066"/>
                </a:solidFill>
              </a:rPr>
              <a:t>eJean</a:t>
            </a:r>
            <a:r>
              <a:rPr lang="en-US" altLang="zh-TW" dirty="0" smtClean="0">
                <a:solidFill>
                  <a:srgbClr val="FF0066"/>
                </a:solidFill>
              </a:rPr>
              <a:t> Wang / CS1101 - Lec02</a:t>
            </a:r>
            <a:endParaRPr lang="en-US" altLang="zh-TW" dirty="0">
              <a:solidFill>
                <a:schemeClr val="accent2"/>
              </a:solidFill>
            </a:endParaRPr>
          </a:p>
        </p:txBody>
      </p:sp>
      <p:sp>
        <p:nvSpPr>
          <p:cNvPr id="6" name="Slide Number Placeholder 5"/>
          <p:cNvSpPr>
            <a:spLocks noGrp="1"/>
          </p:cNvSpPr>
          <p:nvPr>
            <p:ph type="sldNum" sz="quarter" idx="11"/>
          </p:nvPr>
        </p:nvSpPr>
        <p:spPr/>
        <p:txBody>
          <a:bodyPr/>
          <a:lstStyle>
            <a:lvl1pPr>
              <a:defRPr/>
            </a:lvl1pPr>
          </a:lstStyle>
          <a:p>
            <a:pPr>
              <a:defRPr/>
            </a:pPr>
            <a:fld id="{1B964127-C6C7-4883-A623-717ABB65FDC6}" type="slidenum">
              <a:rPr lang="zh-TW" altLang="en-US"/>
              <a:pPr>
                <a:defRPr/>
              </a:pPr>
              <a:t>‹#›</a:t>
            </a:fld>
            <a:r>
              <a:rPr lang="en-US" altLang="zh-TW" b="0"/>
              <a:t> </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r>
              <a:rPr lang="en-US" altLang="zh-TW"/>
              <a:t>    </a:t>
            </a:r>
            <a:r>
              <a:rPr lang="en-US" altLang="zh-TW">
                <a:solidFill>
                  <a:srgbClr val="FF0066"/>
                </a:solidFill>
              </a:rPr>
              <a:t>CS1101 - Lec02</a:t>
            </a:r>
            <a:endParaRPr lang="en-US" altLang="zh-TW">
              <a:solidFill>
                <a:schemeClr val="accent2"/>
              </a:solidFill>
            </a:endParaRPr>
          </a:p>
        </p:txBody>
      </p:sp>
      <p:sp>
        <p:nvSpPr>
          <p:cNvPr id="6" name="Slide Number Placeholder 5"/>
          <p:cNvSpPr>
            <a:spLocks noGrp="1"/>
          </p:cNvSpPr>
          <p:nvPr>
            <p:ph type="sldNum" sz="quarter" idx="11"/>
          </p:nvPr>
        </p:nvSpPr>
        <p:spPr/>
        <p:txBody>
          <a:bodyPr/>
          <a:lstStyle>
            <a:lvl1pPr>
              <a:defRPr/>
            </a:lvl1pPr>
          </a:lstStyle>
          <a:p>
            <a:pPr>
              <a:defRPr/>
            </a:pPr>
            <a:fld id="{4EC05FBD-C36E-4151-8EE8-D08472BCB12A}" type="slidenum">
              <a:rPr lang="zh-TW" altLang="en-US"/>
              <a:pPr>
                <a:defRPr/>
              </a:pPr>
              <a:t>‹#›</a:t>
            </a:fld>
            <a:r>
              <a:rPr lang="en-US" altLang="zh-TW" b="0"/>
              <a:t> </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FFFFFF"/>
            </a:gs>
            <a:gs pos="100000">
              <a:srgbClr val="CCECFF"/>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26035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ltLang="zh-TW" dirty="0" smtClean="0"/>
              <a:t>Click to edit Master title style</a:t>
            </a:r>
          </a:p>
        </p:txBody>
      </p:sp>
      <p:sp>
        <p:nvSpPr>
          <p:cNvPr id="1027" name="Rectangle 3"/>
          <p:cNvSpPr>
            <a:spLocks noGrp="1" noChangeArrowheads="1"/>
          </p:cNvSpPr>
          <p:nvPr>
            <p:ph type="body" idx="1"/>
          </p:nvPr>
        </p:nvSpPr>
        <p:spPr bwMode="auto">
          <a:xfrm>
            <a:off x="685800" y="1484313"/>
            <a:ext cx="7772400" cy="46815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ct val="0"/>
              </a:spcAft>
              <a:buClrTx/>
              <a:buSzTx/>
              <a:buFont typeface="Wingdings" pitchFamily="2" charset="2"/>
              <a:buChar char=":"/>
              <a:tabLst/>
              <a:defRPr/>
            </a:pPr>
            <a:r>
              <a:rPr kumimoji="0" lang="en-US" altLang="zh-TW" sz="2400" b="0" i="0" u="none" strike="noStrike" kern="0" cap="none" spc="0" normalizeH="0" baseline="0" noProof="0" dirty="0" smtClean="0">
                <a:ln>
                  <a:noFill/>
                </a:ln>
                <a:solidFill>
                  <a:srgbClr val="000066"/>
                </a:solidFill>
                <a:effectLst/>
                <a:uLnTx/>
                <a:uFillTx/>
                <a:latin typeface="Cambria" pitchFamily="18" charset="0"/>
                <a:ea typeface="+mn-ea"/>
                <a:cs typeface="+mn-cs"/>
              </a:rPr>
              <a:t>Click to edit Master text styles</a:t>
            </a:r>
          </a:p>
          <a:p>
            <a:pPr marL="742950" marR="0" lvl="1" indent="-285750" algn="l" defTabSz="914400" rtl="0" eaLnBrk="0" fontAlgn="base" latinLnBrk="0" hangingPunct="0">
              <a:lnSpc>
                <a:spcPct val="100000"/>
              </a:lnSpc>
              <a:spcBef>
                <a:spcPct val="20000"/>
              </a:spcBef>
              <a:spcAft>
                <a:spcPct val="0"/>
              </a:spcAft>
              <a:buClrTx/>
              <a:buSzTx/>
              <a:buFont typeface="Wingdings" pitchFamily="2" charset="2"/>
              <a:buChar char="8"/>
              <a:tabLst/>
              <a:defRPr/>
            </a:pPr>
            <a:r>
              <a:rPr kumimoji="0" lang="en-US" altLang="zh-TW" sz="2000" b="0" i="0" u="none" strike="noStrike" kern="0" cap="none" spc="0" normalizeH="0" baseline="0" noProof="0" dirty="0" smtClean="0">
                <a:ln>
                  <a:noFill/>
                </a:ln>
                <a:solidFill>
                  <a:srgbClr val="000066"/>
                </a:solidFill>
                <a:effectLst/>
                <a:uLnTx/>
                <a:uFillTx/>
                <a:latin typeface="Cambria" pitchFamily="18" charset="0"/>
              </a:rPr>
              <a:t>Second level</a:t>
            </a:r>
          </a:p>
          <a:p>
            <a:pPr marL="1143000" marR="0" lvl="2" indent="-228600" algn="l" defTabSz="914400" rtl="0" eaLnBrk="0" fontAlgn="base" latinLnBrk="0" hangingPunct="0">
              <a:lnSpc>
                <a:spcPct val="100000"/>
              </a:lnSpc>
              <a:spcBef>
                <a:spcPct val="20000"/>
              </a:spcBef>
              <a:spcAft>
                <a:spcPct val="0"/>
              </a:spcAft>
              <a:buClrTx/>
              <a:buSzTx/>
              <a:buFont typeface="Wingdings" pitchFamily="2" charset="2"/>
              <a:buChar char="7"/>
              <a:tabLst/>
              <a:defRPr/>
            </a:pPr>
            <a:r>
              <a:rPr kumimoji="0" lang="en-US" altLang="zh-TW" sz="1800" b="0" i="0" u="none" strike="noStrike" kern="0" cap="none" spc="0" normalizeH="0" baseline="0" noProof="0" dirty="0" smtClean="0">
                <a:ln>
                  <a:noFill/>
                </a:ln>
                <a:solidFill>
                  <a:srgbClr val="000066"/>
                </a:solidFill>
                <a:effectLst/>
                <a:uLnTx/>
                <a:uFillTx/>
                <a:latin typeface="Cambria" pitchFamily="18" charset="0"/>
              </a:rPr>
              <a:t>Third level</a:t>
            </a:r>
          </a:p>
          <a:p>
            <a:pPr marL="1600200" marR="0" lvl="3" indent="-228600" algn="l" defTabSz="914400" rtl="0" eaLnBrk="0" fontAlgn="base" latinLnBrk="0" hangingPunct="0">
              <a:lnSpc>
                <a:spcPct val="100000"/>
              </a:lnSpc>
              <a:spcBef>
                <a:spcPct val="20000"/>
              </a:spcBef>
              <a:spcAft>
                <a:spcPct val="0"/>
              </a:spcAft>
              <a:buClrTx/>
              <a:buSzTx/>
              <a:buFont typeface="Wingdings" pitchFamily="2" charset="2"/>
              <a:buChar char="þ"/>
              <a:tabLst/>
              <a:defRPr/>
            </a:pPr>
            <a:r>
              <a:rPr kumimoji="0" lang="en-US" altLang="zh-TW" sz="1600" b="0" i="0" u="none" strike="noStrike" kern="0" cap="none" spc="0" normalizeH="0" baseline="0" noProof="0" dirty="0" smtClean="0">
                <a:ln>
                  <a:noFill/>
                </a:ln>
                <a:solidFill>
                  <a:srgbClr val="000066"/>
                </a:solidFill>
                <a:effectLst/>
                <a:uLnTx/>
                <a:uFillTx/>
                <a:latin typeface="Cambria" pitchFamily="18" charset="0"/>
              </a:rPr>
              <a:t>Fourth level</a:t>
            </a:r>
          </a:p>
          <a:p>
            <a:pPr marL="2057400" marR="0" lvl="4" indent="-228600" algn="l" defTabSz="914400" rtl="0" eaLnBrk="0" fontAlgn="base" latinLnBrk="0" hangingPunct="0">
              <a:lnSpc>
                <a:spcPct val="100000"/>
              </a:lnSpc>
              <a:spcBef>
                <a:spcPct val="20000"/>
              </a:spcBef>
              <a:spcAft>
                <a:spcPct val="0"/>
              </a:spcAft>
              <a:buClrTx/>
              <a:buSzTx/>
              <a:buFont typeface="Wingdings" pitchFamily="2" charset="2"/>
              <a:buChar char="Ø"/>
              <a:tabLst/>
              <a:defRPr/>
            </a:pPr>
            <a:r>
              <a:rPr kumimoji="0" lang="en-US" altLang="zh-TW" sz="1400" b="0" i="0" u="none" strike="noStrike" kern="0" cap="none" spc="0" normalizeH="0" baseline="0" noProof="0" dirty="0" smtClean="0">
                <a:ln>
                  <a:noFill/>
                </a:ln>
                <a:solidFill>
                  <a:srgbClr val="000066"/>
                </a:solidFill>
                <a:effectLst/>
                <a:uLnTx/>
                <a:uFillTx/>
                <a:latin typeface="Cambria" pitchFamily="18" charset="0"/>
              </a:rPr>
              <a:t>Fifth level</a:t>
            </a:r>
          </a:p>
        </p:txBody>
      </p:sp>
      <p:sp>
        <p:nvSpPr>
          <p:cNvPr id="1028" name="Rectangle 4"/>
          <p:cNvSpPr>
            <a:spLocks noGrp="1" noChangeArrowheads="1"/>
          </p:cNvSpPr>
          <p:nvPr>
            <p:ph type="dt" sz="half" idx="2"/>
          </p:nvPr>
        </p:nvSpPr>
        <p:spPr bwMode="auto">
          <a:xfrm>
            <a:off x="829816" y="6248400"/>
            <a:ext cx="280608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1">
                <a:solidFill>
                  <a:srgbClr val="660099"/>
                </a:solidFill>
                <a:latin typeface="Cambria" pitchFamily="18" charset="0"/>
                <a:ea typeface="新細明體" charset="-120"/>
              </a:defRPr>
            </a:lvl1pPr>
          </a:lstStyle>
          <a:p>
            <a:pPr>
              <a:defRPr/>
            </a:pPr>
            <a:r>
              <a:rPr lang="en-US" altLang="zh-TW" dirty="0" smtClean="0"/>
              <a:t>    </a:t>
            </a:r>
            <a:r>
              <a:rPr lang="en-US" altLang="zh-TW" dirty="0" smtClean="0">
                <a:solidFill>
                  <a:srgbClr val="FF0066"/>
                </a:solidFill>
              </a:rPr>
              <a:t>Jean Wang /CS1101 - Lec02</a:t>
            </a:r>
            <a:endParaRPr lang="en-US" altLang="zh-TW" dirty="0">
              <a:solidFill>
                <a:schemeClr val="accent2"/>
              </a:solidFill>
            </a:endParaRPr>
          </a:p>
        </p:txBody>
      </p:sp>
      <p:pic>
        <p:nvPicPr>
          <p:cNvPr id="1029" name="Picture 12" descr="computer_love_27770"/>
          <p:cNvPicPr>
            <a:picLocks noChangeAspect="1" noChangeArrowheads="1"/>
          </p:cNvPicPr>
          <p:nvPr userDrawn="1"/>
        </p:nvPicPr>
        <p:blipFill>
          <a:blip r:embed="rId14" cstate="print">
            <a:lum bright="70000" contrast="-70000"/>
          </a:blip>
          <a:srcRect/>
          <a:stretch>
            <a:fillRect/>
          </a:stretch>
        </p:blipFill>
        <p:spPr bwMode="auto">
          <a:xfrm>
            <a:off x="6040438" y="3760788"/>
            <a:ext cx="3571875" cy="3097212"/>
          </a:xfrm>
          <a:prstGeom prst="rect">
            <a:avLst/>
          </a:prstGeom>
          <a:noFill/>
          <a:ln w="9525">
            <a:noFill/>
            <a:miter lim="800000"/>
            <a:headEnd/>
            <a:tailEnd/>
          </a:ln>
        </p:spPr>
      </p:pic>
      <p:pic>
        <p:nvPicPr>
          <p:cNvPr id="1030" name="Picture 13" descr="ulogo_l"/>
          <p:cNvPicPr>
            <a:picLocks noChangeAspect="1" noChangeArrowheads="1"/>
          </p:cNvPicPr>
          <p:nvPr userDrawn="1"/>
        </p:nvPicPr>
        <p:blipFill>
          <a:blip r:embed="rId15" cstate="print"/>
          <a:srcRect/>
          <a:stretch>
            <a:fillRect/>
          </a:stretch>
        </p:blipFill>
        <p:spPr bwMode="auto">
          <a:xfrm>
            <a:off x="684213" y="6237288"/>
            <a:ext cx="288925" cy="280987"/>
          </a:xfrm>
          <a:prstGeom prst="rect">
            <a:avLst/>
          </a:prstGeom>
          <a:noFill/>
          <a:ln w="9525">
            <a:noFill/>
            <a:miter lim="800000"/>
            <a:headEnd/>
            <a:tailEnd/>
          </a:ln>
        </p:spPr>
      </p:pic>
      <p:sp>
        <p:nvSpPr>
          <p:cNvPr id="2" name="Rectangle 6"/>
          <p:cNvSpPr>
            <a:spLocks noGrp="1" noChangeArrowheads="1"/>
          </p:cNvSpPr>
          <p:nvPr>
            <p:ph type="sldNum" sz="quarter" idx="4"/>
          </p:nvPr>
        </p:nvSpPr>
        <p:spPr bwMode="auto">
          <a:xfrm>
            <a:off x="7204075" y="6237288"/>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200" b="1">
                <a:solidFill>
                  <a:srgbClr val="FF0066"/>
                </a:solidFill>
                <a:latin typeface="+mn-lt"/>
                <a:ea typeface="新細明體" charset="-120"/>
              </a:defRPr>
            </a:lvl1pPr>
          </a:lstStyle>
          <a:p>
            <a:pPr>
              <a:defRPr/>
            </a:pPr>
            <a:fld id="{8D4721ED-D869-4CEA-904D-0CEAA44E6FDE}" type="slidenum">
              <a:rPr lang="zh-TW" altLang="en-US" smtClean="0">
                <a:latin typeface="Cambria" pitchFamily="18" charset="0"/>
              </a:rPr>
              <a:pPr>
                <a:defRPr/>
              </a:pPr>
              <a:t>‹#›</a:t>
            </a:fld>
            <a:r>
              <a:rPr lang="en-US" altLang="zh-TW" dirty="0" smtClean="0"/>
              <a:t> </a:t>
            </a:r>
            <a:endParaRPr lang="en-US" altLang="zh-TW" dirty="0"/>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 id="2147483732" r:id="rId12"/>
  </p:sldLayoutIdLst>
  <p:hf hdr="0" ftr="0"/>
  <p:txStyles>
    <p:titleStyle>
      <a:lvl1pPr algn="ctr" rtl="0" eaLnBrk="0" fontAlgn="base" hangingPunct="0">
        <a:spcBef>
          <a:spcPct val="0"/>
        </a:spcBef>
        <a:spcAft>
          <a:spcPct val="0"/>
        </a:spcAft>
        <a:defRPr sz="3600" b="1">
          <a:solidFill>
            <a:srgbClr val="FF0066"/>
          </a:solidFill>
          <a:latin typeface="Cambria" pitchFamily="18" charset="0"/>
          <a:ea typeface="+mj-ea"/>
          <a:cs typeface="+mj-cs"/>
        </a:defRPr>
      </a:lvl1pPr>
      <a:lvl2pPr algn="ctr" rtl="0" eaLnBrk="0" fontAlgn="base" hangingPunct="0">
        <a:spcBef>
          <a:spcPct val="0"/>
        </a:spcBef>
        <a:spcAft>
          <a:spcPct val="0"/>
        </a:spcAft>
        <a:defRPr sz="3600">
          <a:solidFill>
            <a:srgbClr val="FF0066"/>
          </a:solidFill>
          <a:latin typeface="Comic Sans MS" pitchFamily="66" charset="0"/>
        </a:defRPr>
      </a:lvl2pPr>
      <a:lvl3pPr algn="ctr" rtl="0" eaLnBrk="0" fontAlgn="base" hangingPunct="0">
        <a:spcBef>
          <a:spcPct val="0"/>
        </a:spcBef>
        <a:spcAft>
          <a:spcPct val="0"/>
        </a:spcAft>
        <a:defRPr sz="3600">
          <a:solidFill>
            <a:srgbClr val="FF0066"/>
          </a:solidFill>
          <a:latin typeface="Comic Sans MS" pitchFamily="66" charset="0"/>
        </a:defRPr>
      </a:lvl3pPr>
      <a:lvl4pPr algn="ctr" rtl="0" eaLnBrk="0" fontAlgn="base" hangingPunct="0">
        <a:spcBef>
          <a:spcPct val="0"/>
        </a:spcBef>
        <a:spcAft>
          <a:spcPct val="0"/>
        </a:spcAft>
        <a:defRPr sz="3600">
          <a:solidFill>
            <a:srgbClr val="FF0066"/>
          </a:solidFill>
          <a:latin typeface="Comic Sans MS" pitchFamily="66" charset="0"/>
        </a:defRPr>
      </a:lvl4pPr>
      <a:lvl5pPr algn="ctr" rtl="0" eaLnBrk="0" fontAlgn="base" hangingPunct="0">
        <a:spcBef>
          <a:spcPct val="0"/>
        </a:spcBef>
        <a:spcAft>
          <a:spcPct val="0"/>
        </a:spcAft>
        <a:defRPr sz="3600">
          <a:solidFill>
            <a:srgbClr val="FF0066"/>
          </a:solidFill>
          <a:latin typeface="Comic Sans MS" pitchFamily="66" charset="0"/>
        </a:defRPr>
      </a:lvl5pPr>
      <a:lvl6pPr marL="457200" algn="ctr" rtl="0" fontAlgn="base">
        <a:spcBef>
          <a:spcPct val="0"/>
        </a:spcBef>
        <a:spcAft>
          <a:spcPct val="0"/>
        </a:spcAft>
        <a:defRPr sz="3600">
          <a:solidFill>
            <a:srgbClr val="FF0066"/>
          </a:solidFill>
          <a:latin typeface="Comic Sans MS" pitchFamily="66" charset="0"/>
        </a:defRPr>
      </a:lvl6pPr>
      <a:lvl7pPr marL="914400" algn="ctr" rtl="0" fontAlgn="base">
        <a:spcBef>
          <a:spcPct val="0"/>
        </a:spcBef>
        <a:spcAft>
          <a:spcPct val="0"/>
        </a:spcAft>
        <a:defRPr sz="3600">
          <a:solidFill>
            <a:srgbClr val="FF0066"/>
          </a:solidFill>
          <a:latin typeface="Comic Sans MS" pitchFamily="66" charset="0"/>
        </a:defRPr>
      </a:lvl7pPr>
      <a:lvl8pPr marL="1371600" algn="ctr" rtl="0" fontAlgn="base">
        <a:spcBef>
          <a:spcPct val="0"/>
        </a:spcBef>
        <a:spcAft>
          <a:spcPct val="0"/>
        </a:spcAft>
        <a:defRPr sz="3600">
          <a:solidFill>
            <a:srgbClr val="FF0066"/>
          </a:solidFill>
          <a:latin typeface="Comic Sans MS" pitchFamily="66" charset="0"/>
        </a:defRPr>
      </a:lvl8pPr>
      <a:lvl9pPr marL="1828800" algn="ctr" rtl="0" fontAlgn="base">
        <a:spcBef>
          <a:spcPct val="0"/>
        </a:spcBef>
        <a:spcAft>
          <a:spcPct val="0"/>
        </a:spcAft>
        <a:defRPr sz="3600">
          <a:solidFill>
            <a:srgbClr val="FF0066"/>
          </a:solidFill>
          <a:latin typeface="Comic Sans MS" pitchFamily="66" charset="0"/>
        </a:defRPr>
      </a:lvl9pPr>
    </p:titleStyle>
    <p:bodyStyle>
      <a:lvl1pPr marL="342900" marR="0" indent="-342900" algn="l" defTabSz="914400" rtl="0" eaLnBrk="0" fontAlgn="base" latinLnBrk="0" hangingPunct="0">
        <a:lnSpc>
          <a:spcPct val="100000"/>
        </a:lnSpc>
        <a:spcBef>
          <a:spcPct val="20000"/>
        </a:spcBef>
        <a:spcAft>
          <a:spcPct val="0"/>
        </a:spcAft>
        <a:buClrTx/>
        <a:buSzTx/>
        <a:buFont typeface="Wingdings" pitchFamily="2" charset="2"/>
        <a:buChar char=":"/>
        <a:tabLst/>
        <a:defRPr sz="2400">
          <a:solidFill>
            <a:schemeClr val="tx1"/>
          </a:solidFill>
          <a:latin typeface="+mn-lt"/>
          <a:ea typeface="+mn-ea"/>
          <a:cs typeface="+mn-cs"/>
        </a:defRPr>
      </a:lvl1pPr>
      <a:lvl2pPr marL="742950" marR="0" indent="-285750" algn="l" defTabSz="914400" rtl="0" eaLnBrk="0" fontAlgn="base" latinLnBrk="0" hangingPunct="0">
        <a:lnSpc>
          <a:spcPct val="100000"/>
        </a:lnSpc>
        <a:spcBef>
          <a:spcPct val="20000"/>
        </a:spcBef>
        <a:spcAft>
          <a:spcPct val="0"/>
        </a:spcAft>
        <a:buClrTx/>
        <a:buSzTx/>
        <a:buFont typeface="Wingdings" pitchFamily="2" charset="2"/>
        <a:buChar char="8"/>
        <a:tabLst/>
        <a:defRPr sz="2000">
          <a:solidFill>
            <a:schemeClr val="tx1"/>
          </a:solidFill>
          <a:latin typeface="+mn-lt"/>
        </a:defRPr>
      </a:lvl2pPr>
      <a:lvl3pPr marL="1143000" marR="0" indent="-228600" algn="l" defTabSz="914400" rtl="0" eaLnBrk="0" fontAlgn="base" latinLnBrk="0" hangingPunct="0">
        <a:lnSpc>
          <a:spcPct val="100000"/>
        </a:lnSpc>
        <a:spcBef>
          <a:spcPct val="20000"/>
        </a:spcBef>
        <a:spcAft>
          <a:spcPct val="0"/>
        </a:spcAft>
        <a:buClrTx/>
        <a:buSzTx/>
        <a:buFont typeface="Wingdings" pitchFamily="2" charset="2"/>
        <a:buChar char="7"/>
        <a:tabLst/>
        <a:defRPr>
          <a:solidFill>
            <a:schemeClr val="tx1"/>
          </a:solidFill>
          <a:latin typeface="+mn-lt"/>
        </a:defRPr>
      </a:lvl3pPr>
      <a:lvl4pPr marL="1600200" marR="0" indent="-228600" algn="l" defTabSz="914400" rtl="0" eaLnBrk="0" fontAlgn="base" latinLnBrk="0" hangingPunct="0">
        <a:lnSpc>
          <a:spcPct val="100000"/>
        </a:lnSpc>
        <a:spcBef>
          <a:spcPct val="20000"/>
        </a:spcBef>
        <a:spcAft>
          <a:spcPct val="0"/>
        </a:spcAft>
        <a:buClrTx/>
        <a:buSzTx/>
        <a:buFont typeface="Wingdings" pitchFamily="2" charset="2"/>
        <a:buChar char="þ"/>
        <a:tabLst/>
        <a:defRPr sz="1600">
          <a:solidFill>
            <a:schemeClr val="tx1"/>
          </a:solidFill>
          <a:latin typeface="+mn-lt"/>
        </a:defRPr>
      </a:lvl4pPr>
      <a:lvl5pPr marL="2057400" marR="0" indent="-228600" algn="l" defTabSz="914400" rtl="0" eaLnBrk="0" fontAlgn="base" latinLnBrk="0" hangingPunct="0">
        <a:lnSpc>
          <a:spcPct val="100000"/>
        </a:lnSpc>
        <a:spcBef>
          <a:spcPct val="20000"/>
        </a:spcBef>
        <a:spcAft>
          <a:spcPct val="0"/>
        </a:spcAft>
        <a:buClrTx/>
        <a:buSzTx/>
        <a:buFont typeface="Wingdings" pitchFamily="2" charset="2"/>
        <a:buChar char="Ø"/>
        <a:tabLst/>
        <a:defRPr sz="1400">
          <a:solidFill>
            <a:schemeClr val="tx1"/>
          </a:solidFill>
          <a:latin typeface="+mn-lt"/>
        </a:defRPr>
      </a:lvl5pPr>
      <a:lvl6pPr marL="2514600" indent="-228600" algn="l" rtl="0" fontAlgn="base">
        <a:spcBef>
          <a:spcPct val="20000"/>
        </a:spcBef>
        <a:spcAft>
          <a:spcPct val="0"/>
        </a:spcAft>
        <a:buFont typeface="Wingdings" pitchFamily="2" charset="2"/>
        <a:buChar char="ü"/>
        <a:defRPr sz="1400">
          <a:solidFill>
            <a:schemeClr val="tx1"/>
          </a:solidFill>
          <a:latin typeface="+mn-lt"/>
        </a:defRPr>
      </a:lvl6pPr>
      <a:lvl7pPr marL="2971800" indent="-228600" algn="l" rtl="0" fontAlgn="base">
        <a:spcBef>
          <a:spcPct val="20000"/>
        </a:spcBef>
        <a:spcAft>
          <a:spcPct val="0"/>
        </a:spcAft>
        <a:buFont typeface="Wingdings" pitchFamily="2" charset="2"/>
        <a:buChar char="ü"/>
        <a:defRPr sz="1400">
          <a:solidFill>
            <a:schemeClr val="tx1"/>
          </a:solidFill>
          <a:latin typeface="+mn-lt"/>
        </a:defRPr>
      </a:lvl7pPr>
      <a:lvl8pPr marL="3429000" indent="-228600" algn="l" rtl="0" fontAlgn="base">
        <a:spcBef>
          <a:spcPct val="20000"/>
        </a:spcBef>
        <a:spcAft>
          <a:spcPct val="0"/>
        </a:spcAft>
        <a:buFont typeface="Wingdings" pitchFamily="2" charset="2"/>
        <a:buChar char="ü"/>
        <a:defRPr sz="1400">
          <a:solidFill>
            <a:schemeClr val="tx1"/>
          </a:solidFill>
          <a:latin typeface="+mn-lt"/>
        </a:defRPr>
      </a:lvl8pPr>
      <a:lvl9pPr marL="3886200" indent="-228600" algn="l" rtl="0" fontAlgn="base">
        <a:spcBef>
          <a:spcPct val="20000"/>
        </a:spcBef>
        <a:spcAft>
          <a:spcPct val="0"/>
        </a:spcAft>
        <a:buFont typeface="Wingdings" pitchFamily="2" charset="2"/>
        <a:buChar char="ü"/>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9.xml"/><Relationship Id="rId1" Type="http://schemas.openxmlformats.org/officeDocument/2006/relationships/slideLayout" Target="../slideLayouts/slideLayout4.xml"/><Relationship Id="rId4" Type="http://schemas.openxmlformats.org/officeDocument/2006/relationships/image" Target="../media/image1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0.xml"/><Relationship Id="rId1" Type="http://schemas.openxmlformats.org/officeDocument/2006/relationships/slideLayout" Target="../slideLayouts/slideLayout2.xml"/><Relationship Id="rId5" Type="http://schemas.openxmlformats.org/officeDocument/2006/relationships/image" Target="../media/image15.png"/><Relationship Id="rId4" Type="http://schemas.openxmlformats.org/officeDocument/2006/relationships/image" Target="../media/image14.png"/></Relationships>
</file>

<file path=ppt/slides/_rels/slide21.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en.wikipedia.org/wiki/Image:And.svg" TargetMode="External"/><Relationship Id="rId2" Type="http://schemas.openxmlformats.org/officeDocument/2006/relationships/notesSlide" Target="../notesSlides/notesSlide25.xml"/><Relationship Id="rId1" Type="http://schemas.openxmlformats.org/officeDocument/2006/relationships/slideLayout" Target="../slideLayouts/slideLayout2.xml"/><Relationship Id="rId6" Type="http://schemas.openxmlformats.org/officeDocument/2006/relationships/image" Target="../media/image19.png"/><Relationship Id="rId5" Type="http://schemas.openxmlformats.org/officeDocument/2006/relationships/hyperlink" Target="http://en.wikipedia.org/wiki/Image:Or-gate.png" TargetMode="External"/><Relationship Id="rId4" Type="http://schemas.openxmlformats.org/officeDocument/2006/relationships/image" Target="../media/image18.png"/></Relationships>
</file>

<file path=ppt/slides/_rels/slide26.xml.rels><?xml version="1.0" encoding="UTF-8" standalone="yes"?>
<Relationships xmlns="http://schemas.openxmlformats.org/package/2006/relationships"><Relationship Id="rId3" Type="http://schemas.openxmlformats.org/officeDocument/2006/relationships/hyperlink" Target="http://en.wikipedia.org/wiki/Image:Not-gate.png" TargetMode="External"/><Relationship Id="rId2" Type="http://schemas.openxmlformats.org/officeDocument/2006/relationships/notesSlide" Target="../notesSlides/notesSlide26.xml"/><Relationship Id="rId1" Type="http://schemas.openxmlformats.org/officeDocument/2006/relationships/slideLayout" Target="../slideLayouts/slideLayout2.xml"/><Relationship Id="rId6" Type="http://schemas.openxmlformats.org/officeDocument/2006/relationships/image" Target="../media/image21.png"/><Relationship Id="rId5" Type="http://schemas.openxmlformats.org/officeDocument/2006/relationships/hyperlink" Target="http://en.wikipedia.org/wiki/Image:Xor-gate-en.svg" TargetMode="External"/><Relationship Id="rId4" Type="http://schemas.openxmlformats.org/officeDocument/2006/relationships/image" Target="../media/image20.png"/></Relationships>
</file>

<file path=ppt/slides/_rels/slide27.xml.rels><?xml version="1.0" encoding="UTF-8" standalone="yes"?>
<Relationships xmlns="http://schemas.openxmlformats.org/package/2006/relationships"><Relationship Id="rId8" Type="http://schemas.openxmlformats.org/officeDocument/2006/relationships/image" Target="../media/image24.png"/><Relationship Id="rId3" Type="http://schemas.openxmlformats.org/officeDocument/2006/relationships/hyperlink" Target="http://en.wikipedia.org/wiki/Image:Nand-gate-en.svg" TargetMode="External"/><Relationship Id="rId7" Type="http://schemas.openxmlformats.org/officeDocument/2006/relationships/hyperlink" Target="http://en.wikipedia.org/wiki/Image:Xnor-gate.png" TargetMode="External"/><Relationship Id="rId2" Type="http://schemas.openxmlformats.org/officeDocument/2006/relationships/notesSlide" Target="../notesSlides/notesSlide27.xml"/><Relationship Id="rId1" Type="http://schemas.openxmlformats.org/officeDocument/2006/relationships/slideLayout" Target="../slideLayouts/slideLayout2.xml"/><Relationship Id="rId6" Type="http://schemas.openxmlformats.org/officeDocument/2006/relationships/image" Target="../media/image23.png"/><Relationship Id="rId5" Type="http://schemas.openxmlformats.org/officeDocument/2006/relationships/hyperlink" Target="http://en.wikipedia.org/wiki/Image:Nor-gate-en.svg" TargetMode="External"/><Relationship Id="rId4" Type="http://schemas.openxmlformats.org/officeDocument/2006/relationships/image" Target="../media/image22.png"/></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30.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31.xml"/><Relationship Id="rId1" Type="http://schemas.openxmlformats.org/officeDocument/2006/relationships/slideLayout" Target="../slideLayouts/slideLayout2.xml"/><Relationship Id="rId4" Type="http://schemas.openxmlformats.org/officeDocument/2006/relationships/image" Target="../media/image26.png"/></Relationships>
</file>

<file path=ppt/slides/_rels/slide32.xml.rels><?xml version="1.0" encoding="UTF-8" standalone="yes"?>
<Relationships xmlns="http://schemas.openxmlformats.org/package/2006/relationships"><Relationship Id="rId3" Type="http://schemas.openxmlformats.org/officeDocument/2006/relationships/hyperlink" Target="http://en.wikipedia.org/wiki/Image:Alu_adder_5.png" TargetMode="External"/><Relationship Id="rId2" Type="http://schemas.openxmlformats.org/officeDocument/2006/relationships/notesSlide" Target="../notesSlides/notesSlide32.xml"/><Relationship Id="rId1" Type="http://schemas.openxmlformats.org/officeDocument/2006/relationships/slideLayout" Target="../slideLayouts/slideLayout2.xml"/><Relationship Id="rId5" Type="http://schemas.openxmlformats.org/officeDocument/2006/relationships/image" Target="../media/image27.png"/><Relationship Id="rId4" Type="http://schemas.openxmlformats.org/officeDocument/2006/relationships/image" Target="../media/image28.png"/></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8" Type="http://schemas.openxmlformats.org/officeDocument/2006/relationships/hyperlink" Target="http://courses.cs.vt.edu/~csonline/MachineArchitecture/Lessons/Gates/index.html" TargetMode="External"/><Relationship Id="rId3" Type="http://schemas.openxmlformats.org/officeDocument/2006/relationships/hyperlink" Target="http://computer.howstuffworks.com/bytes.htm" TargetMode="External"/><Relationship Id="rId7" Type="http://schemas.openxmlformats.org/officeDocument/2006/relationships/hyperlink" Target="http://computer.howstuffworks.com/boolean.htm" TargetMode="External"/><Relationship Id="rId2" Type="http://schemas.openxmlformats.org/officeDocument/2006/relationships/notesSlide" Target="../notesSlides/notesSlide34.xml"/><Relationship Id="rId1" Type="http://schemas.openxmlformats.org/officeDocument/2006/relationships/slideLayout" Target="../slideLayouts/slideLayout2.xml"/><Relationship Id="rId6" Type="http://schemas.openxmlformats.org/officeDocument/2006/relationships/hyperlink" Target="http://en.wikipedia.org/wiki/IEEE_Floating_Point_Standard" TargetMode="External"/><Relationship Id="rId5" Type="http://schemas.openxmlformats.org/officeDocument/2006/relationships/hyperlink" Target="http://courses.cs.vt.edu/~csonline/NumberSystems/Lessons/index.html" TargetMode="External"/><Relationship Id="rId4" Type="http://schemas.openxmlformats.org/officeDocument/2006/relationships/hyperlink" Target="http://en.wikipedia.org/wiki/Computer_numbering_formats" TargetMode="External"/><Relationship Id="rId9" Type="http://schemas.openxmlformats.org/officeDocument/2006/relationships/hyperlink" Target="http://en.wikipedia.org/wiki/Adder_(electronics)" TargetMode="External"/></Relationships>
</file>

<file path=ppt/slides/_rels/slide35.xml.rels><?xml version="1.0" encoding="UTF-8" standalone="yes"?>
<Relationships xmlns="http://schemas.openxmlformats.org/package/2006/relationships"><Relationship Id="rId3" Type="http://schemas.openxmlformats.org/officeDocument/2006/relationships/image" Target="../media/image29.gif"/><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ctrTitle"/>
          </p:nvPr>
        </p:nvSpPr>
        <p:spPr>
          <a:xfrm>
            <a:off x="2590800" y="304800"/>
            <a:ext cx="6248400" cy="3700463"/>
          </a:xfrm>
        </p:spPr>
        <p:txBody>
          <a:bodyPr/>
          <a:lstStyle/>
          <a:p>
            <a:pPr eaLnBrk="1" hangingPunct="1"/>
            <a:r>
              <a:rPr lang="en-US" altLang="zh-TW" b="1" dirty="0" smtClean="0">
                <a:latin typeface="Cambria" pitchFamily="18" charset="0"/>
                <a:ea typeface="新細明體" pitchFamily="18" charset="-120"/>
              </a:rPr>
              <a:t>CS1102 Lec02 -  Binary Number System &amp; Boolean Logic</a:t>
            </a:r>
          </a:p>
        </p:txBody>
      </p:sp>
      <p:sp>
        <p:nvSpPr>
          <p:cNvPr id="14339" name="Rectangle 3"/>
          <p:cNvSpPr>
            <a:spLocks noGrp="1" noChangeArrowheads="1"/>
          </p:cNvSpPr>
          <p:nvPr>
            <p:ph type="subTitle" idx="1"/>
          </p:nvPr>
        </p:nvSpPr>
        <p:spPr>
          <a:xfrm>
            <a:off x="2411413" y="4292600"/>
            <a:ext cx="6248400" cy="1724025"/>
          </a:xfrm>
        </p:spPr>
        <p:txBody>
          <a:bodyPr/>
          <a:lstStyle/>
          <a:p>
            <a:pPr algn="r" eaLnBrk="1" hangingPunct="1">
              <a:spcBef>
                <a:spcPct val="10000"/>
              </a:spcBef>
            </a:pPr>
            <a:endParaRPr lang="en-US" altLang="zh-TW" sz="2000" dirty="0">
              <a:ea typeface="新細明體" pitchFamily="18" charset="-120"/>
            </a:endParaRPr>
          </a:p>
          <a:p>
            <a:pPr algn="r" eaLnBrk="1" hangingPunct="1">
              <a:spcBef>
                <a:spcPct val="10000"/>
              </a:spcBef>
            </a:pPr>
            <a:endParaRPr lang="en-US" altLang="zh-TW" sz="2000" b="1" dirty="0" smtClean="0">
              <a:latin typeface="Cambria" pitchFamily="18" charset="0"/>
              <a:ea typeface="新細明體" pitchFamily="18" charset="-120"/>
            </a:endParaRPr>
          </a:p>
          <a:p>
            <a:pPr algn="r" eaLnBrk="1" hangingPunct="1">
              <a:spcBef>
                <a:spcPct val="10000"/>
              </a:spcBef>
            </a:pPr>
            <a:r>
              <a:rPr lang="en-US" altLang="zh-TW" sz="2000" b="1" dirty="0" smtClean="0">
                <a:latin typeface="Cambria" pitchFamily="18" charset="0"/>
                <a:ea typeface="新細明體" pitchFamily="18" charset="-120"/>
              </a:rPr>
              <a:t>Computer Science Department</a:t>
            </a:r>
          </a:p>
          <a:p>
            <a:pPr algn="r" eaLnBrk="1" hangingPunct="1">
              <a:spcBef>
                <a:spcPct val="10000"/>
              </a:spcBef>
            </a:pPr>
            <a:r>
              <a:rPr lang="en-US" altLang="zh-TW" sz="2000" b="1" dirty="0" smtClean="0">
                <a:latin typeface="Cambria" pitchFamily="18" charset="0"/>
                <a:ea typeface="新細明體" pitchFamily="18" charset="-120"/>
              </a:rPr>
              <a:t>City University of Hong Kong</a:t>
            </a:r>
          </a:p>
        </p:txBody>
      </p:sp>
      <p:pic>
        <p:nvPicPr>
          <p:cNvPr id="14340" name="Picture 4" descr="ulogo_l"/>
          <p:cNvPicPr>
            <a:picLocks noChangeAspect="1" noChangeArrowheads="1"/>
          </p:cNvPicPr>
          <p:nvPr/>
        </p:nvPicPr>
        <p:blipFill>
          <a:blip r:embed="rId3" cstate="print"/>
          <a:srcRect/>
          <a:stretch>
            <a:fillRect/>
          </a:stretch>
        </p:blipFill>
        <p:spPr bwMode="auto">
          <a:xfrm>
            <a:off x="3851920" y="4725144"/>
            <a:ext cx="937375" cy="914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 name="Oval 12"/>
          <p:cNvSpPr/>
          <p:nvPr/>
        </p:nvSpPr>
        <p:spPr>
          <a:xfrm>
            <a:off x="7164392" y="2996456"/>
            <a:ext cx="287338" cy="359520"/>
          </a:xfrm>
          <a:prstGeom prst="ellips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p:cNvSpPr/>
          <p:nvPr/>
        </p:nvSpPr>
        <p:spPr>
          <a:xfrm>
            <a:off x="7308998" y="2204864"/>
            <a:ext cx="287338" cy="359520"/>
          </a:xfrm>
          <a:prstGeom prst="ellips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Slide Number Placeholder 4"/>
          <p:cNvSpPr>
            <a:spLocks noGrp="1"/>
          </p:cNvSpPr>
          <p:nvPr>
            <p:ph type="sldNum" sz="quarter" idx="11"/>
          </p:nvPr>
        </p:nvSpPr>
        <p:spPr/>
        <p:txBody>
          <a:bodyPr/>
          <a:lstStyle/>
          <a:p>
            <a:pPr>
              <a:defRPr/>
            </a:pPr>
            <a:fld id="{83FDBD3E-C0FC-4927-AFA9-2737E983414B}" type="slidenum">
              <a:rPr lang="zh-TW" altLang="en-US"/>
              <a:pPr>
                <a:defRPr/>
              </a:pPr>
              <a:t>10</a:t>
            </a:fld>
            <a:r>
              <a:rPr lang="en-US" altLang="zh-TW" b="0"/>
              <a:t> </a:t>
            </a:r>
          </a:p>
        </p:txBody>
      </p:sp>
      <p:sp>
        <p:nvSpPr>
          <p:cNvPr id="25604" name="Rectangle 2"/>
          <p:cNvSpPr>
            <a:spLocks noGrp="1" noChangeArrowheads="1"/>
          </p:cNvSpPr>
          <p:nvPr>
            <p:ph type="title"/>
          </p:nvPr>
        </p:nvSpPr>
        <p:spPr/>
        <p:txBody>
          <a:bodyPr/>
          <a:lstStyle/>
          <a:p>
            <a:pPr eaLnBrk="1" hangingPunct="1"/>
            <a:r>
              <a:rPr lang="en-US" altLang="zh-TW" smtClean="0">
                <a:ea typeface="新細明體" pitchFamily="18" charset="-120"/>
              </a:rPr>
              <a:t>Decimal Fraction to Binary</a:t>
            </a:r>
          </a:p>
        </p:txBody>
      </p:sp>
      <p:sp>
        <p:nvSpPr>
          <p:cNvPr id="32772" name="Rectangle 4"/>
          <p:cNvSpPr>
            <a:spLocks noGrp="1" noChangeArrowheads="1"/>
          </p:cNvSpPr>
          <p:nvPr>
            <p:ph type="body" sz="half" idx="1"/>
          </p:nvPr>
        </p:nvSpPr>
        <p:spPr>
          <a:xfrm>
            <a:off x="685800" y="1340768"/>
            <a:ext cx="5399088" cy="5040560"/>
          </a:xfrm>
          <a:noFill/>
        </p:spPr>
        <p:txBody>
          <a:bodyPr/>
          <a:lstStyle/>
          <a:p>
            <a:pPr eaLnBrk="1" hangingPunct="1"/>
            <a:r>
              <a:rPr lang="en-US" altLang="zh-TW" sz="2000" dirty="0" smtClean="0">
                <a:latin typeface="Cambria" pitchFamily="18" charset="0"/>
                <a:ea typeface="新細明體" pitchFamily="18" charset="-120"/>
              </a:rPr>
              <a:t>Convert a positive decimal </a:t>
            </a:r>
            <a:r>
              <a:rPr lang="en-US" altLang="zh-TW" sz="2000" i="1" dirty="0" smtClean="0">
                <a:solidFill>
                  <a:srgbClr val="FF0066"/>
                </a:solidFill>
                <a:latin typeface="Cambria" pitchFamily="18" charset="0"/>
                <a:ea typeface="新細明體" pitchFamily="18" charset="-120"/>
              </a:rPr>
              <a:t>fraction</a:t>
            </a:r>
            <a:r>
              <a:rPr lang="en-US" altLang="zh-TW" sz="2000" dirty="0" smtClean="0">
                <a:latin typeface="Cambria" pitchFamily="18" charset="0"/>
                <a:ea typeface="新細明體" pitchFamily="18" charset="-120"/>
              </a:rPr>
              <a:t>  to binary using </a:t>
            </a:r>
            <a:r>
              <a:rPr lang="en-US" altLang="zh-TW" sz="2000" b="1" dirty="0" smtClean="0">
                <a:latin typeface="Cambria" pitchFamily="18" charset="0"/>
                <a:ea typeface="新細明體" pitchFamily="18" charset="-120"/>
              </a:rPr>
              <a:t>repeated multiplication </a:t>
            </a:r>
          </a:p>
          <a:p>
            <a:pPr lvl="1" eaLnBrk="1" hangingPunct="1"/>
            <a:r>
              <a:rPr lang="en-US" altLang="zh-TW" sz="1800" dirty="0" smtClean="0">
                <a:latin typeface="Cambria" pitchFamily="18" charset="0"/>
                <a:ea typeface="新細明體" pitchFamily="18" charset="-120"/>
              </a:rPr>
              <a:t>Step 1 - </a:t>
            </a:r>
            <a:r>
              <a:rPr lang="en-US" altLang="zh-TW" sz="1800" u="sng" dirty="0" smtClean="0">
                <a:latin typeface="Cambria" pitchFamily="18" charset="0"/>
                <a:ea typeface="新細明體" pitchFamily="18" charset="-120"/>
              </a:rPr>
              <a:t>multiply the fraction by two</a:t>
            </a:r>
            <a:r>
              <a:rPr lang="en-US" altLang="zh-TW" sz="1800" dirty="0" smtClean="0">
                <a:latin typeface="Cambria" pitchFamily="18" charset="0"/>
                <a:ea typeface="新細明體" pitchFamily="18" charset="-120"/>
              </a:rPr>
              <a:t> and record the integer digit of the result </a:t>
            </a:r>
          </a:p>
          <a:p>
            <a:pPr lvl="1" eaLnBrk="1" hangingPunct="1"/>
            <a:r>
              <a:rPr lang="en-US" altLang="zh-TW" sz="1800" dirty="0" smtClean="0">
                <a:latin typeface="Cambria" pitchFamily="18" charset="0"/>
                <a:ea typeface="新細明體" pitchFamily="18" charset="-120"/>
              </a:rPr>
              <a:t>Step 2 - disregard the integer part, and </a:t>
            </a:r>
            <a:r>
              <a:rPr lang="en-US" altLang="zh-TW" sz="1800" u="sng" dirty="0" smtClean="0">
                <a:latin typeface="Cambria" pitchFamily="18" charset="0"/>
                <a:ea typeface="新細明體" pitchFamily="18" charset="-120"/>
              </a:rPr>
              <a:t>continue to multiply the fraction part</a:t>
            </a:r>
            <a:r>
              <a:rPr lang="en-US" altLang="zh-TW" sz="1800" dirty="0" smtClean="0">
                <a:latin typeface="Cambria" pitchFamily="18" charset="0"/>
                <a:ea typeface="新細明體" pitchFamily="18" charset="-120"/>
              </a:rPr>
              <a:t> by two, until the newest fraction part becomes point zero </a:t>
            </a:r>
            <a:r>
              <a:rPr lang="en-US" altLang="zh-TW" sz="1800" b="1" dirty="0" smtClean="0">
                <a:latin typeface="Cambria" pitchFamily="18" charset="0"/>
                <a:ea typeface="新細明體" pitchFamily="18" charset="-120"/>
              </a:rPr>
              <a:t>or there is a repeated digit pattern</a:t>
            </a:r>
          </a:p>
          <a:p>
            <a:pPr lvl="1" eaLnBrk="1" hangingPunct="1"/>
            <a:r>
              <a:rPr lang="en-US" altLang="zh-TW" sz="1800" dirty="0" smtClean="0">
                <a:latin typeface="Cambria" pitchFamily="18" charset="0"/>
                <a:ea typeface="新細明體" pitchFamily="18" charset="-120"/>
              </a:rPr>
              <a:t>Step3 - the binary representation is </a:t>
            </a:r>
            <a:r>
              <a:rPr lang="en-US" altLang="zh-TW" sz="1800" u="sng" dirty="0" smtClean="0">
                <a:latin typeface="Cambria" pitchFamily="18" charset="0"/>
                <a:ea typeface="新細明體" pitchFamily="18" charset="-120"/>
              </a:rPr>
              <a:t>the integer digits listed from top to bottom</a:t>
            </a:r>
            <a:r>
              <a:rPr lang="en-US" altLang="zh-TW" sz="1800" dirty="0" smtClean="0">
                <a:latin typeface="Cambria" pitchFamily="18" charset="0"/>
                <a:ea typeface="新細明體" pitchFamily="18" charset="-120"/>
              </a:rPr>
              <a:t> in the order they were recorded</a:t>
            </a:r>
          </a:p>
          <a:p>
            <a:pPr eaLnBrk="1" hangingPunct="1"/>
            <a:r>
              <a:rPr lang="en-US" altLang="zh-TW" sz="2000" dirty="0" smtClean="0">
                <a:latin typeface="Cambria" pitchFamily="18" charset="0"/>
                <a:ea typeface="新細明體" pitchFamily="18" charset="-120"/>
              </a:rPr>
              <a:t>Like decimal fractions, some binary fractions are </a:t>
            </a:r>
            <a:r>
              <a:rPr lang="en-US" altLang="zh-TW" sz="2000" i="1" dirty="0" smtClean="0">
                <a:solidFill>
                  <a:schemeClr val="accent2"/>
                </a:solidFill>
                <a:latin typeface="Cambria" pitchFamily="18" charset="0"/>
                <a:ea typeface="新細明體" pitchFamily="18" charset="-120"/>
              </a:rPr>
              <a:t>periodic</a:t>
            </a:r>
            <a:r>
              <a:rPr lang="en-US" altLang="zh-TW" sz="2000" dirty="0" smtClean="0">
                <a:latin typeface="Cambria" pitchFamily="18" charset="0"/>
                <a:ea typeface="新細明體" pitchFamily="18" charset="-120"/>
              </a:rPr>
              <a:t> where a sequence of digits behind the decimal point (the </a:t>
            </a:r>
            <a:r>
              <a:rPr lang="en-US" altLang="zh-TW" sz="2000" i="1" dirty="0" smtClean="0">
                <a:latin typeface="Cambria" pitchFamily="18" charset="0"/>
                <a:ea typeface="新細明體" pitchFamily="18" charset="-120"/>
              </a:rPr>
              <a:t>period</a:t>
            </a:r>
            <a:r>
              <a:rPr lang="en-US" altLang="zh-TW" sz="2000" dirty="0" smtClean="0">
                <a:latin typeface="Cambria" pitchFamily="18" charset="0"/>
                <a:ea typeface="新細明體" pitchFamily="18" charset="-120"/>
              </a:rPr>
              <a:t>) is endlessly repeated</a:t>
            </a:r>
          </a:p>
          <a:p>
            <a:pPr lvl="1" eaLnBrk="1" hangingPunct="1"/>
            <a:r>
              <a:rPr lang="en-US" altLang="zh-TW" sz="1800" dirty="0" smtClean="0">
                <a:latin typeface="Cambria" pitchFamily="18" charset="0"/>
                <a:ea typeface="新細明體" pitchFamily="18" charset="-120"/>
              </a:rPr>
              <a:t>E.g.,  0.6</a:t>
            </a:r>
            <a:r>
              <a:rPr lang="en-US" altLang="zh-TW" sz="1800" baseline="-30000" dirty="0" smtClean="0">
                <a:latin typeface="Cambria" pitchFamily="18" charset="0"/>
                <a:ea typeface="SimSun" pitchFamily="2" charset="-122"/>
                <a:cs typeface="Times New Roman" pitchFamily="18" charset="0"/>
              </a:rPr>
              <a:t>10  </a:t>
            </a:r>
            <a:r>
              <a:rPr lang="en-US" altLang="zh-TW" sz="1800" dirty="0" smtClean="0">
                <a:latin typeface="Cambria" pitchFamily="18" charset="0"/>
                <a:ea typeface="新細明體" pitchFamily="18" charset="-120"/>
              </a:rPr>
              <a:t> =  0.</a:t>
            </a:r>
            <a:r>
              <a:rPr lang="en-US" altLang="zh-TW" sz="1800" u="sng" dirty="0" smtClean="0">
                <a:latin typeface="Cambria" pitchFamily="18" charset="0"/>
                <a:ea typeface="新細明體" pitchFamily="18" charset="-120"/>
              </a:rPr>
              <a:t>1001</a:t>
            </a:r>
            <a:r>
              <a:rPr lang="en-US" altLang="zh-TW" sz="1800" dirty="0" smtClean="0">
                <a:latin typeface="Cambria" pitchFamily="18" charset="0"/>
                <a:ea typeface="新細明體" pitchFamily="18" charset="-120"/>
              </a:rPr>
              <a:t>1001</a:t>
            </a:r>
            <a:r>
              <a:rPr lang="en-US" altLang="zh-TW" sz="1800" baseline="-30000" dirty="0" smtClean="0">
                <a:latin typeface="Cambria" pitchFamily="18" charset="0"/>
                <a:ea typeface="SimSun" pitchFamily="2" charset="-122"/>
              </a:rPr>
              <a:t>2 </a:t>
            </a:r>
            <a:r>
              <a:rPr lang="en-US" altLang="zh-TW" sz="1800" dirty="0" smtClean="0">
                <a:latin typeface="Cambria" pitchFamily="18" charset="0"/>
                <a:ea typeface="新細明體" pitchFamily="18" charset="-120"/>
              </a:rPr>
              <a:t>... </a:t>
            </a:r>
          </a:p>
        </p:txBody>
      </p:sp>
      <p:sp>
        <p:nvSpPr>
          <p:cNvPr id="32773" name="Rectangle 5"/>
          <p:cNvSpPr>
            <a:spLocks noChangeArrowheads="1"/>
          </p:cNvSpPr>
          <p:nvPr/>
        </p:nvSpPr>
        <p:spPr bwMode="auto">
          <a:xfrm>
            <a:off x="6156325" y="1484313"/>
            <a:ext cx="2736850" cy="3600450"/>
          </a:xfrm>
          <a:prstGeom prst="rect">
            <a:avLst/>
          </a:prstGeom>
          <a:noFill/>
          <a:ln w="9525">
            <a:noFill/>
            <a:miter lim="800000"/>
            <a:headEnd/>
            <a:tailEnd/>
          </a:ln>
        </p:spPr>
        <p:txBody>
          <a:bodyPr/>
          <a:lstStyle/>
          <a:p>
            <a:pPr marL="342900" indent="-342900">
              <a:spcBef>
                <a:spcPct val="50000"/>
              </a:spcBef>
              <a:buFont typeface="Wingdings" pitchFamily="2" charset="2"/>
              <a:buNone/>
            </a:pPr>
            <a:r>
              <a:rPr lang="en-US" altLang="zh-TW" sz="1800" dirty="0">
                <a:latin typeface="Cambria" pitchFamily="18" charset="0"/>
                <a:ea typeface="新細明體" pitchFamily="18" charset="-120"/>
              </a:rPr>
              <a:t>E.g., what's the binary for integer 0.375?</a:t>
            </a:r>
          </a:p>
          <a:p>
            <a:pPr marL="342900" indent="-342900">
              <a:spcBef>
                <a:spcPct val="50000"/>
              </a:spcBef>
              <a:buFont typeface="Wingdings" pitchFamily="2" charset="2"/>
              <a:buNone/>
            </a:pPr>
            <a:r>
              <a:rPr lang="en-US" altLang="zh-TW" sz="1800" dirty="0">
                <a:latin typeface="Cambria" pitchFamily="18" charset="0"/>
                <a:ea typeface="新細明體" pitchFamily="18" charset="-120"/>
              </a:rPr>
              <a:t>0.375 x 2 = </a:t>
            </a:r>
            <a:r>
              <a:rPr lang="en-US" altLang="zh-TW" sz="1800" b="1" dirty="0">
                <a:latin typeface="Cambria" pitchFamily="18" charset="0"/>
                <a:ea typeface="新細明體" pitchFamily="18" charset="-120"/>
              </a:rPr>
              <a:t>0</a:t>
            </a:r>
            <a:r>
              <a:rPr lang="en-US" altLang="zh-TW" sz="1800" dirty="0">
                <a:latin typeface="Cambria" pitchFamily="18" charset="0"/>
                <a:ea typeface="新細明體" pitchFamily="18" charset="-120"/>
              </a:rPr>
              <a:t>.75</a:t>
            </a:r>
          </a:p>
          <a:p>
            <a:pPr marL="342900" indent="-342900">
              <a:spcBef>
                <a:spcPct val="50000"/>
              </a:spcBef>
              <a:buFont typeface="Wingdings" pitchFamily="2" charset="2"/>
              <a:buNone/>
            </a:pPr>
            <a:endParaRPr lang="en-US" altLang="zh-TW" sz="1800" dirty="0">
              <a:latin typeface="Cambria" pitchFamily="18" charset="0"/>
              <a:ea typeface="新細明體" pitchFamily="18" charset="-120"/>
            </a:endParaRPr>
          </a:p>
          <a:p>
            <a:pPr marL="342900" indent="-342900">
              <a:spcBef>
                <a:spcPct val="50000"/>
              </a:spcBef>
              <a:buFont typeface="Wingdings" pitchFamily="2" charset="2"/>
              <a:buNone/>
            </a:pPr>
            <a:r>
              <a:rPr lang="en-US" altLang="zh-TW" sz="1800" dirty="0">
                <a:latin typeface="Cambria" pitchFamily="18" charset="0"/>
                <a:ea typeface="新細明體" pitchFamily="18" charset="-120"/>
              </a:rPr>
              <a:t>0.75 x 2 = </a:t>
            </a:r>
            <a:r>
              <a:rPr lang="en-US" altLang="zh-TW" sz="1800" b="1" dirty="0">
                <a:latin typeface="Cambria" pitchFamily="18" charset="0"/>
                <a:ea typeface="新細明體" pitchFamily="18" charset="-120"/>
              </a:rPr>
              <a:t>1</a:t>
            </a:r>
            <a:r>
              <a:rPr lang="en-US" altLang="zh-TW" sz="1800" dirty="0">
                <a:latin typeface="Cambria" pitchFamily="18" charset="0"/>
                <a:ea typeface="新細明體" pitchFamily="18" charset="-120"/>
              </a:rPr>
              <a:t>.5</a:t>
            </a:r>
          </a:p>
          <a:p>
            <a:pPr marL="342900" indent="-342900">
              <a:spcBef>
                <a:spcPct val="50000"/>
              </a:spcBef>
              <a:buFont typeface="Wingdings" pitchFamily="2" charset="2"/>
              <a:buNone/>
            </a:pPr>
            <a:endParaRPr lang="en-US" altLang="zh-TW" sz="1800" dirty="0">
              <a:latin typeface="Cambria" pitchFamily="18" charset="0"/>
              <a:ea typeface="新細明體" pitchFamily="18" charset="-120"/>
            </a:endParaRPr>
          </a:p>
          <a:p>
            <a:pPr marL="342900" indent="-342900">
              <a:spcBef>
                <a:spcPct val="50000"/>
              </a:spcBef>
              <a:buFont typeface="Wingdings" pitchFamily="2" charset="2"/>
              <a:buNone/>
            </a:pPr>
            <a:r>
              <a:rPr lang="en-US" altLang="zh-TW" sz="1800" dirty="0">
                <a:latin typeface="Cambria" pitchFamily="18" charset="0"/>
                <a:ea typeface="新細明體" pitchFamily="18" charset="-120"/>
              </a:rPr>
              <a:t>0.5 x 2 = </a:t>
            </a:r>
            <a:r>
              <a:rPr lang="en-US" altLang="zh-TW" sz="1800" b="1" dirty="0">
                <a:latin typeface="Cambria" pitchFamily="18" charset="0"/>
                <a:ea typeface="新細明體" pitchFamily="18" charset="-120"/>
              </a:rPr>
              <a:t>1.</a:t>
            </a:r>
            <a:r>
              <a:rPr lang="en-US" altLang="zh-TW" sz="1800" b="1" dirty="0">
                <a:solidFill>
                  <a:srgbClr val="FF0066"/>
                </a:solidFill>
                <a:latin typeface="Cambria" pitchFamily="18" charset="0"/>
                <a:ea typeface="新細明體" pitchFamily="18" charset="-120"/>
              </a:rPr>
              <a:t>0</a:t>
            </a:r>
          </a:p>
          <a:p>
            <a:pPr marL="342900" indent="-342900">
              <a:spcBef>
                <a:spcPct val="50000"/>
              </a:spcBef>
              <a:buFont typeface="Wingdings" pitchFamily="2" charset="2"/>
              <a:buNone/>
            </a:pPr>
            <a:endParaRPr lang="en-US" altLang="zh-TW" sz="1800" dirty="0">
              <a:latin typeface="Cambria" pitchFamily="18" charset="0"/>
              <a:ea typeface="新細明體" pitchFamily="18" charset="-120"/>
            </a:endParaRPr>
          </a:p>
        </p:txBody>
      </p:sp>
      <p:sp>
        <p:nvSpPr>
          <p:cNvPr id="32784" name="Text Box 16"/>
          <p:cNvSpPr txBox="1">
            <a:spLocks noChangeArrowheads="1"/>
          </p:cNvSpPr>
          <p:nvPr/>
        </p:nvSpPr>
        <p:spPr bwMode="auto">
          <a:xfrm>
            <a:off x="6732909" y="4791075"/>
            <a:ext cx="2087563" cy="366713"/>
          </a:xfrm>
          <a:prstGeom prst="rect">
            <a:avLst/>
          </a:prstGeom>
          <a:noFill/>
          <a:ln w="9525">
            <a:noFill/>
            <a:miter lim="800000"/>
            <a:headEnd/>
            <a:tailEnd/>
          </a:ln>
        </p:spPr>
        <p:txBody>
          <a:bodyPr>
            <a:spAutoFit/>
          </a:bodyPr>
          <a:lstStyle/>
          <a:p>
            <a:pPr algn="r">
              <a:spcBef>
                <a:spcPct val="50000"/>
              </a:spcBef>
            </a:pPr>
            <a:r>
              <a:rPr lang="en-US" altLang="zh-TW" sz="1800" dirty="0">
                <a:latin typeface="Cambria" pitchFamily="18" charset="0"/>
                <a:ea typeface="新細明體" pitchFamily="18" charset="-120"/>
              </a:rPr>
              <a:t>Answer: </a:t>
            </a:r>
            <a:r>
              <a:rPr lang="en-US" altLang="zh-TW" sz="1800" b="1" dirty="0">
                <a:latin typeface="Cambria" pitchFamily="18" charset="0"/>
                <a:ea typeface="新細明體" pitchFamily="18" charset="-120"/>
              </a:rPr>
              <a:t>0. 0 1 1</a:t>
            </a:r>
          </a:p>
        </p:txBody>
      </p:sp>
      <p:grpSp>
        <p:nvGrpSpPr>
          <p:cNvPr id="2" name="Group 25"/>
          <p:cNvGrpSpPr>
            <a:grpSpLocks/>
          </p:cNvGrpSpPr>
          <p:nvPr/>
        </p:nvGrpSpPr>
        <p:grpSpPr bwMode="auto">
          <a:xfrm>
            <a:off x="7164392" y="2492376"/>
            <a:ext cx="1511302" cy="2305050"/>
            <a:chOff x="4513" y="1570"/>
            <a:chExt cx="952" cy="1452"/>
          </a:xfrm>
        </p:grpSpPr>
        <p:sp>
          <p:nvSpPr>
            <p:cNvPr id="25609" name="Freeform 22"/>
            <p:cNvSpPr>
              <a:spLocks/>
            </p:cNvSpPr>
            <p:nvPr/>
          </p:nvSpPr>
          <p:spPr bwMode="auto">
            <a:xfrm>
              <a:off x="4694" y="1570"/>
              <a:ext cx="499" cy="1452"/>
            </a:xfrm>
            <a:custGeom>
              <a:avLst/>
              <a:gdLst>
                <a:gd name="T0" fmla="*/ 0 w 136"/>
                <a:gd name="T1" fmla="*/ 0 h 2223"/>
                <a:gd name="T2" fmla="*/ 60 w 136"/>
                <a:gd name="T3" fmla="*/ 0 h 2223"/>
                <a:gd name="T4" fmla="*/ 60 w 136"/>
                <a:gd name="T5" fmla="*/ 1008 h 2223"/>
                <a:gd name="T6" fmla="*/ 0 60000 65536"/>
                <a:gd name="T7" fmla="*/ 0 60000 65536"/>
                <a:gd name="T8" fmla="*/ 0 60000 65536"/>
                <a:gd name="T9" fmla="*/ 0 w 136"/>
                <a:gd name="T10" fmla="*/ 0 h 2223"/>
                <a:gd name="T11" fmla="*/ 136 w 136"/>
                <a:gd name="T12" fmla="*/ 2223 h 2223"/>
              </a:gdLst>
              <a:ahLst/>
              <a:cxnLst>
                <a:cxn ang="T6">
                  <a:pos x="T0" y="T1"/>
                </a:cxn>
                <a:cxn ang="T7">
                  <a:pos x="T2" y="T3"/>
                </a:cxn>
                <a:cxn ang="T8">
                  <a:pos x="T4" y="T5"/>
                </a:cxn>
              </a:cxnLst>
              <a:rect l="T9" t="T10" r="T11" b="T12"/>
              <a:pathLst>
                <a:path w="136" h="2223">
                  <a:moveTo>
                    <a:pt x="0" y="0"/>
                  </a:moveTo>
                  <a:lnTo>
                    <a:pt x="136" y="0"/>
                  </a:lnTo>
                  <a:lnTo>
                    <a:pt x="136" y="2223"/>
                  </a:lnTo>
                </a:path>
              </a:pathLst>
            </a:custGeom>
            <a:noFill/>
            <a:ln w="9525">
              <a:solidFill>
                <a:schemeClr val="tx1"/>
              </a:solidFill>
              <a:round/>
              <a:headEnd type="none" w="med" len="med"/>
              <a:tailEnd type="arrow" w="med" len="med"/>
            </a:ln>
          </p:spPr>
          <p:txBody>
            <a:bodyPr/>
            <a:lstStyle/>
            <a:p>
              <a:endParaRPr lang="en-US"/>
            </a:p>
          </p:txBody>
        </p:sp>
        <p:sp>
          <p:nvSpPr>
            <p:cNvPr id="25610" name="Freeform 23"/>
            <p:cNvSpPr>
              <a:spLocks/>
            </p:cNvSpPr>
            <p:nvPr/>
          </p:nvSpPr>
          <p:spPr bwMode="auto">
            <a:xfrm>
              <a:off x="4604" y="2114"/>
              <a:ext cx="725" cy="908"/>
            </a:xfrm>
            <a:custGeom>
              <a:avLst/>
              <a:gdLst>
                <a:gd name="T0" fmla="*/ 0 w 136"/>
                <a:gd name="T1" fmla="*/ 0 h 2223"/>
                <a:gd name="T2" fmla="*/ 1224 w 136"/>
                <a:gd name="T3" fmla="*/ 0 h 2223"/>
                <a:gd name="T4" fmla="*/ 1224 w 136"/>
                <a:gd name="T5" fmla="*/ 371 h 2223"/>
                <a:gd name="T6" fmla="*/ 0 60000 65536"/>
                <a:gd name="T7" fmla="*/ 0 60000 65536"/>
                <a:gd name="T8" fmla="*/ 0 60000 65536"/>
                <a:gd name="T9" fmla="*/ 0 w 136"/>
                <a:gd name="T10" fmla="*/ 0 h 2223"/>
                <a:gd name="T11" fmla="*/ 136 w 136"/>
                <a:gd name="T12" fmla="*/ 2223 h 2223"/>
              </a:gdLst>
              <a:ahLst/>
              <a:cxnLst>
                <a:cxn ang="T6">
                  <a:pos x="T0" y="T1"/>
                </a:cxn>
                <a:cxn ang="T7">
                  <a:pos x="T2" y="T3"/>
                </a:cxn>
                <a:cxn ang="T8">
                  <a:pos x="T4" y="T5"/>
                </a:cxn>
              </a:cxnLst>
              <a:rect l="T9" t="T10" r="T11" b="T12"/>
              <a:pathLst>
                <a:path w="136" h="2223">
                  <a:moveTo>
                    <a:pt x="0" y="0"/>
                  </a:moveTo>
                  <a:lnTo>
                    <a:pt x="136" y="0"/>
                  </a:lnTo>
                  <a:lnTo>
                    <a:pt x="136" y="2223"/>
                  </a:lnTo>
                </a:path>
              </a:pathLst>
            </a:custGeom>
            <a:noFill/>
            <a:ln w="9525">
              <a:solidFill>
                <a:schemeClr val="tx1"/>
              </a:solidFill>
              <a:round/>
              <a:headEnd type="none" w="med" len="med"/>
              <a:tailEnd type="arrow" w="med" len="med"/>
            </a:ln>
          </p:spPr>
          <p:txBody>
            <a:bodyPr/>
            <a:lstStyle/>
            <a:p>
              <a:endParaRPr lang="en-US"/>
            </a:p>
          </p:txBody>
        </p:sp>
        <p:sp>
          <p:nvSpPr>
            <p:cNvPr id="25611" name="Freeform 24"/>
            <p:cNvSpPr>
              <a:spLocks/>
            </p:cNvSpPr>
            <p:nvPr/>
          </p:nvSpPr>
          <p:spPr bwMode="auto">
            <a:xfrm>
              <a:off x="4513" y="2614"/>
              <a:ext cx="952" cy="408"/>
            </a:xfrm>
            <a:custGeom>
              <a:avLst/>
              <a:gdLst>
                <a:gd name="T0" fmla="*/ 0 w 136"/>
                <a:gd name="T1" fmla="*/ 0 h 2223"/>
                <a:gd name="T2" fmla="*/ 2551 w 136"/>
                <a:gd name="T3" fmla="*/ 0 h 2223"/>
                <a:gd name="T4" fmla="*/ 2551 w 136"/>
                <a:gd name="T5" fmla="*/ 59 h 2223"/>
                <a:gd name="T6" fmla="*/ 0 60000 65536"/>
                <a:gd name="T7" fmla="*/ 0 60000 65536"/>
                <a:gd name="T8" fmla="*/ 0 60000 65536"/>
                <a:gd name="T9" fmla="*/ 0 w 136"/>
                <a:gd name="T10" fmla="*/ 0 h 2223"/>
                <a:gd name="T11" fmla="*/ 136 w 136"/>
                <a:gd name="T12" fmla="*/ 2223 h 2223"/>
              </a:gdLst>
              <a:ahLst/>
              <a:cxnLst>
                <a:cxn ang="T6">
                  <a:pos x="T0" y="T1"/>
                </a:cxn>
                <a:cxn ang="T7">
                  <a:pos x="T2" y="T3"/>
                </a:cxn>
                <a:cxn ang="T8">
                  <a:pos x="T4" y="T5"/>
                </a:cxn>
              </a:cxnLst>
              <a:rect l="T9" t="T10" r="T11" b="T12"/>
              <a:pathLst>
                <a:path w="136" h="2223">
                  <a:moveTo>
                    <a:pt x="0" y="0"/>
                  </a:moveTo>
                  <a:lnTo>
                    <a:pt x="136" y="0"/>
                  </a:lnTo>
                  <a:lnTo>
                    <a:pt x="136" y="2223"/>
                  </a:lnTo>
                </a:path>
              </a:pathLst>
            </a:custGeom>
            <a:noFill/>
            <a:ln w="9525">
              <a:solidFill>
                <a:schemeClr val="tx1"/>
              </a:solidFill>
              <a:round/>
              <a:headEnd type="none" w="med" len="med"/>
              <a:tailEnd type="arrow" w="med" len="med"/>
            </a:ln>
          </p:spPr>
          <p:txBody>
            <a:bodyPr/>
            <a:lstStyle/>
            <a:p>
              <a:endParaRPr lang="en-US"/>
            </a:p>
          </p:txBody>
        </p:sp>
      </p:grpSp>
      <p:sp>
        <p:nvSpPr>
          <p:cNvPr id="12" name="Date Placeholder 3"/>
          <p:cNvSpPr>
            <a:spLocks noGrp="1"/>
          </p:cNvSpPr>
          <p:nvPr>
            <p:ph type="dt" sz="quarter" idx="10"/>
          </p:nvPr>
        </p:nvSpPr>
        <p:spPr>
          <a:xfrm>
            <a:off x="829816" y="6248400"/>
            <a:ext cx="2806080" cy="457200"/>
          </a:xfrm>
        </p:spPr>
        <p:txBody>
          <a:bodyPr/>
          <a:lstStyle/>
          <a:p>
            <a:pPr>
              <a:defRPr/>
            </a:pPr>
            <a:r>
              <a:rPr lang="en-US" altLang="zh-TW" dirty="0"/>
              <a:t>    </a:t>
            </a:r>
            <a:r>
              <a:rPr lang="en-US" altLang="zh-TW" dirty="0" smtClean="0"/>
              <a:t> </a:t>
            </a:r>
            <a:r>
              <a:rPr lang="en-US" altLang="zh-TW" dirty="0" smtClean="0">
                <a:solidFill>
                  <a:srgbClr val="FF0066"/>
                </a:solidFill>
              </a:rPr>
              <a:t>Jean Wang / CS1102 </a:t>
            </a:r>
            <a:r>
              <a:rPr lang="en-US" altLang="zh-TW" dirty="0">
                <a:solidFill>
                  <a:srgbClr val="FF0066"/>
                </a:solidFill>
              </a:rPr>
              <a:t>- Lec02</a:t>
            </a:r>
            <a:endParaRPr lang="en-US" altLang="zh-TW" dirty="0">
              <a:solidFill>
                <a:schemeClr val="accent2"/>
              </a:solidFill>
            </a:endParaRPr>
          </a:p>
        </p:txBody>
      </p:sp>
      <p:sp>
        <p:nvSpPr>
          <p:cNvPr id="14" name="Oval 13"/>
          <p:cNvSpPr/>
          <p:nvPr/>
        </p:nvSpPr>
        <p:spPr>
          <a:xfrm>
            <a:off x="7021517" y="3896941"/>
            <a:ext cx="287338" cy="359520"/>
          </a:xfrm>
          <a:prstGeom prst="ellips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2772">
                                            <p:txEl>
                                              <p:pRg st="0" end="0"/>
                                            </p:txEl>
                                          </p:spTgt>
                                        </p:tgtEl>
                                        <p:attrNameLst>
                                          <p:attrName>style.visibility</p:attrName>
                                        </p:attrNameLst>
                                      </p:cBhvr>
                                      <p:to>
                                        <p:strVal val="visible"/>
                                      </p:to>
                                    </p:set>
                                    <p:animEffect transition="in" filter="fade">
                                      <p:cBhvr>
                                        <p:cTn id="7" dur="2000"/>
                                        <p:tgtEl>
                                          <p:spTgt spid="32772">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2772">
                                            <p:txEl>
                                              <p:pRg st="1" end="1"/>
                                            </p:txEl>
                                          </p:spTgt>
                                        </p:tgtEl>
                                        <p:attrNameLst>
                                          <p:attrName>style.visibility</p:attrName>
                                        </p:attrNameLst>
                                      </p:cBhvr>
                                      <p:to>
                                        <p:strVal val="visible"/>
                                      </p:to>
                                    </p:set>
                                    <p:animEffect transition="in" filter="fade">
                                      <p:cBhvr>
                                        <p:cTn id="10" dur="2000"/>
                                        <p:tgtEl>
                                          <p:spTgt spid="32772">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2772">
                                            <p:txEl>
                                              <p:pRg st="2" end="2"/>
                                            </p:txEl>
                                          </p:spTgt>
                                        </p:tgtEl>
                                        <p:attrNameLst>
                                          <p:attrName>style.visibility</p:attrName>
                                        </p:attrNameLst>
                                      </p:cBhvr>
                                      <p:to>
                                        <p:strVal val="visible"/>
                                      </p:to>
                                    </p:set>
                                    <p:animEffect transition="in" filter="fade">
                                      <p:cBhvr>
                                        <p:cTn id="13" dur="2000"/>
                                        <p:tgtEl>
                                          <p:spTgt spid="32772">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2772">
                                            <p:txEl>
                                              <p:pRg st="3" end="3"/>
                                            </p:txEl>
                                          </p:spTgt>
                                        </p:tgtEl>
                                        <p:attrNameLst>
                                          <p:attrName>style.visibility</p:attrName>
                                        </p:attrNameLst>
                                      </p:cBhvr>
                                      <p:to>
                                        <p:strVal val="visible"/>
                                      </p:to>
                                    </p:set>
                                    <p:animEffect transition="in" filter="fade">
                                      <p:cBhvr>
                                        <p:cTn id="16" dur="2000"/>
                                        <p:tgtEl>
                                          <p:spTgt spid="32772">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2773">
                                            <p:txEl>
                                              <p:pRg st="0" end="0"/>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5" presetClass="entr" presetSubtype="10" fill="hold" nodeType="clickEffect">
                                  <p:stCondLst>
                                    <p:cond delay="0"/>
                                  </p:stCondLst>
                                  <p:childTnLst>
                                    <p:set>
                                      <p:cBhvr>
                                        <p:cTn id="24" dur="1" fill="hold">
                                          <p:stCondLst>
                                            <p:cond delay="0"/>
                                          </p:stCondLst>
                                        </p:cTn>
                                        <p:tgtEl>
                                          <p:spTgt spid="32773">
                                            <p:txEl>
                                              <p:pRg st="1" end="1"/>
                                            </p:txEl>
                                          </p:spTgt>
                                        </p:tgtEl>
                                        <p:attrNameLst>
                                          <p:attrName>style.visibility</p:attrName>
                                        </p:attrNameLst>
                                      </p:cBhvr>
                                      <p:to>
                                        <p:strVal val="visible"/>
                                      </p:to>
                                    </p:set>
                                    <p:animEffect transition="in" filter="checkerboard(across)">
                                      <p:cBhvr>
                                        <p:cTn id="25" dur="500"/>
                                        <p:tgtEl>
                                          <p:spTgt spid="32773">
                                            <p:txEl>
                                              <p:pRg st="1" end="1"/>
                                            </p:txEl>
                                          </p:spTgt>
                                        </p:tgtEl>
                                      </p:cBhvr>
                                    </p:animEffect>
                                  </p:childTnLst>
                                  <p:subTnLst>
                                    <p:animClr clrSpc="rgb" dir="cw">
                                      <p:cBhvr override="childStyle">
                                        <p:cTn dur="1" fill="hold" display="0" masterRel="nextClick" afterEffect="1"/>
                                        <p:tgtEl>
                                          <p:spTgt spid="32773">
                                            <p:txEl>
                                              <p:pRg st="1" end="1"/>
                                            </p:txEl>
                                          </p:spTgt>
                                        </p:tgtEl>
                                        <p:attrNameLst>
                                          <p:attrName>ppt_c</p:attrName>
                                        </p:attrNameLst>
                                      </p:cBhvr>
                                      <p:to>
                                        <a:schemeClr val="bg2"/>
                                      </p:to>
                                    </p:animClr>
                                  </p:subTnLst>
                                </p:cTn>
                              </p:par>
                            </p:childTnLst>
                          </p:cTn>
                        </p:par>
                      </p:childTnLst>
                    </p:cTn>
                  </p:par>
                  <p:par>
                    <p:cTn id="26" fill="hold">
                      <p:stCondLst>
                        <p:cond delay="indefinite"/>
                      </p:stCondLst>
                      <p:childTnLst>
                        <p:par>
                          <p:cTn id="27" fill="hold">
                            <p:stCondLst>
                              <p:cond delay="0"/>
                            </p:stCondLst>
                            <p:childTnLst>
                              <p:par>
                                <p:cTn id="28" presetID="20" presetClass="entr" presetSubtype="0" fill="hold" nodeType="clickEffect">
                                  <p:stCondLst>
                                    <p:cond delay="0"/>
                                  </p:stCondLst>
                                  <p:childTnLst>
                                    <p:set>
                                      <p:cBhvr>
                                        <p:cTn id="29" dur="1" fill="hold">
                                          <p:stCondLst>
                                            <p:cond delay="0"/>
                                          </p:stCondLst>
                                        </p:cTn>
                                        <p:tgtEl>
                                          <p:spTgt spid="32773">
                                            <p:txEl>
                                              <p:pRg st="3" end="3"/>
                                            </p:txEl>
                                          </p:spTgt>
                                        </p:tgtEl>
                                        <p:attrNameLst>
                                          <p:attrName>style.visibility</p:attrName>
                                        </p:attrNameLst>
                                      </p:cBhvr>
                                      <p:to>
                                        <p:strVal val="visible"/>
                                      </p:to>
                                    </p:set>
                                    <p:animEffect transition="in" filter="wedge">
                                      <p:cBhvr>
                                        <p:cTn id="30" dur="500"/>
                                        <p:tgtEl>
                                          <p:spTgt spid="32773">
                                            <p:txEl>
                                              <p:pRg st="3" end="3"/>
                                            </p:txEl>
                                          </p:spTgt>
                                        </p:tgtEl>
                                      </p:cBhvr>
                                    </p:animEffect>
                                  </p:childTnLst>
                                  <p:subTnLst>
                                    <p:animClr clrSpc="rgb" dir="cw">
                                      <p:cBhvr override="childStyle">
                                        <p:cTn dur="1" fill="hold" display="0" masterRel="nextClick" afterEffect="1"/>
                                        <p:tgtEl>
                                          <p:spTgt spid="32773">
                                            <p:txEl>
                                              <p:pRg st="3" end="3"/>
                                            </p:txEl>
                                          </p:spTgt>
                                        </p:tgtEl>
                                        <p:attrNameLst>
                                          <p:attrName>ppt_c</p:attrName>
                                        </p:attrNameLst>
                                      </p:cBhvr>
                                      <p:to>
                                        <a:schemeClr val="bg2"/>
                                      </p:to>
                                    </p:animClr>
                                  </p:subTnLst>
                                </p:cTn>
                              </p:par>
                            </p:childTnLst>
                          </p:cTn>
                        </p:par>
                      </p:childTnLst>
                    </p:cTn>
                  </p:par>
                  <p:par>
                    <p:cTn id="31" fill="hold">
                      <p:stCondLst>
                        <p:cond delay="indefinite"/>
                      </p:stCondLst>
                      <p:childTnLst>
                        <p:par>
                          <p:cTn id="32" fill="hold">
                            <p:stCondLst>
                              <p:cond delay="0"/>
                            </p:stCondLst>
                            <p:childTnLst>
                              <p:par>
                                <p:cTn id="33" presetID="4" presetClass="entr" presetSubtype="16" fill="hold" nodeType="clickEffect">
                                  <p:stCondLst>
                                    <p:cond delay="0"/>
                                  </p:stCondLst>
                                  <p:childTnLst>
                                    <p:set>
                                      <p:cBhvr>
                                        <p:cTn id="34" dur="1" fill="hold">
                                          <p:stCondLst>
                                            <p:cond delay="0"/>
                                          </p:stCondLst>
                                        </p:cTn>
                                        <p:tgtEl>
                                          <p:spTgt spid="32773">
                                            <p:txEl>
                                              <p:pRg st="5" end="5"/>
                                            </p:txEl>
                                          </p:spTgt>
                                        </p:tgtEl>
                                        <p:attrNameLst>
                                          <p:attrName>style.visibility</p:attrName>
                                        </p:attrNameLst>
                                      </p:cBhvr>
                                      <p:to>
                                        <p:strVal val="visible"/>
                                      </p:to>
                                    </p:set>
                                    <p:animEffect transition="in" filter="box(in)">
                                      <p:cBhvr>
                                        <p:cTn id="35" dur="500"/>
                                        <p:tgtEl>
                                          <p:spTgt spid="32773">
                                            <p:txEl>
                                              <p:pRg st="5" end="5"/>
                                            </p:txEl>
                                          </p:spTgt>
                                        </p:tgtEl>
                                      </p:cBhvr>
                                    </p:animEffect>
                                  </p:childTnLst>
                                  <p:subTnLst>
                                    <p:animClr clrSpc="rgb" dir="cw">
                                      <p:cBhvr override="childStyle">
                                        <p:cTn dur="1" fill="hold" display="0" masterRel="nextClick" afterEffect="1"/>
                                        <p:tgtEl>
                                          <p:spTgt spid="32773">
                                            <p:txEl>
                                              <p:pRg st="5" end="5"/>
                                            </p:txEl>
                                          </p:spTgt>
                                        </p:tgtEl>
                                        <p:attrNameLst>
                                          <p:attrName>ppt_c</p:attrName>
                                        </p:attrNameLst>
                                      </p:cBhvr>
                                      <p:to>
                                        <a:schemeClr val="bg2"/>
                                      </p:to>
                                    </p:animClr>
                                  </p:subTnLst>
                                </p:cTn>
                              </p:par>
                            </p:childTnLst>
                          </p:cTn>
                        </p:par>
                      </p:childTnLst>
                    </p:cTn>
                  </p:par>
                  <p:par>
                    <p:cTn id="36" fill="hold">
                      <p:stCondLst>
                        <p:cond delay="indefinite"/>
                      </p:stCondLst>
                      <p:childTnLst>
                        <p:par>
                          <p:cTn id="37" fill="hold">
                            <p:stCondLst>
                              <p:cond delay="0"/>
                            </p:stCondLst>
                            <p:childTnLst>
                              <p:par>
                                <p:cTn id="38" presetID="22" presetClass="entr" presetSubtype="1" fill="hold" nodeType="clickEffect">
                                  <p:stCondLst>
                                    <p:cond delay="0"/>
                                  </p:stCondLst>
                                  <p:childTnLst>
                                    <p:set>
                                      <p:cBhvr>
                                        <p:cTn id="39" dur="1" fill="hold">
                                          <p:stCondLst>
                                            <p:cond delay="0"/>
                                          </p:stCondLst>
                                        </p:cTn>
                                        <p:tgtEl>
                                          <p:spTgt spid="2"/>
                                        </p:tgtEl>
                                        <p:attrNameLst>
                                          <p:attrName>style.visibility</p:attrName>
                                        </p:attrNameLst>
                                      </p:cBhvr>
                                      <p:to>
                                        <p:strVal val="visible"/>
                                      </p:to>
                                    </p:set>
                                    <p:animEffect transition="in" filter="wipe(up)">
                                      <p:cBhvr>
                                        <p:cTn id="40" dur="500"/>
                                        <p:tgtEl>
                                          <p:spTgt spid="2"/>
                                        </p:tgtEl>
                                      </p:cBhvr>
                                    </p:animEffect>
                                  </p:childTnLst>
                                </p:cTn>
                              </p:par>
                            </p:childTnLst>
                          </p:cTn>
                        </p:par>
                        <p:par>
                          <p:cTn id="41" fill="hold">
                            <p:stCondLst>
                              <p:cond delay="500"/>
                            </p:stCondLst>
                            <p:childTnLst>
                              <p:par>
                                <p:cTn id="42" presetID="22" presetClass="entr" presetSubtype="2" fill="hold" grpId="0" nodeType="afterEffect">
                                  <p:stCondLst>
                                    <p:cond delay="0"/>
                                  </p:stCondLst>
                                  <p:childTnLst>
                                    <p:set>
                                      <p:cBhvr>
                                        <p:cTn id="43" dur="1" fill="hold">
                                          <p:stCondLst>
                                            <p:cond delay="0"/>
                                          </p:stCondLst>
                                        </p:cTn>
                                        <p:tgtEl>
                                          <p:spTgt spid="32784"/>
                                        </p:tgtEl>
                                        <p:attrNameLst>
                                          <p:attrName>style.visibility</p:attrName>
                                        </p:attrNameLst>
                                      </p:cBhvr>
                                      <p:to>
                                        <p:strVal val="visible"/>
                                      </p:to>
                                    </p:set>
                                    <p:animEffect transition="in" filter="wipe(right)">
                                      <p:cBhvr>
                                        <p:cTn id="44" dur="500"/>
                                        <p:tgtEl>
                                          <p:spTgt spid="32784"/>
                                        </p:tgtEl>
                                      </p:cBhvr>
                                    </p:animEffect>
                                  </p:childTnLst>
                                </p:cTn>
                              </p:par>
                            </p:childTnLst>
                          </p:cTn>
                        </p:par>
                      </p:childTnLst>
                    </p:cTn>
                  </p:par>
                  <p:par>
                    <p:cTn id="45" fill="hold">
                      <p:stCondLst>
                        <p:cond delay="indefinite"/>
                      </p:stCondLst>
                      <p:childTnLst>
                        <p:par>
                          <p:cTn id="46" fill="hold">
                            <p:stCondLst>
                              <p:cond delay="0"/>
                            </p:stCondLst>
                            <p:childTnLst>
                              <p:par>
                                <p:cTn id="47" presetID="10" presetClass="entr" presetSubtype="0" fill="hold" grpId="0" nodeType="clickEffect">
                                  <p:stCondLst>
                                    <p:cond delay="0"/>
                                  </p:stCondLst>
                                  <p:childTnLst>
                                    <p:set>
                                      <p:cBhvr>
                                        <p:cTn id="48" dur="1" fill="hold">
                                          <p:stCondLst>
                                            <p:cond delay="0"/>
                                          </p:stCondLst>
                                        </p:cTn>
                                        <p:tgtEl>
                                          <p:spTgt spid="32772">
                                            <p:txEl>
                                              <p:pRg st="4" end="4"/>
                                            </p:txEl>
                                          </p:spTgt>
                                        </p:tgtEl>
                                        <p:attrNameLst>
                                          <p:attrName>style.visibility</p:attrName>
                                        </p:attrNameLst>
                                      </p:cBhvr>
                                      <p:to>
                                        <p:strVal val="visible"/>
                                      </p:to>
                                    </p:set>
                                    <p:animEffect transition="in" filter="fade">
                                      <p:cBhvr>
                                        <p:cTn id="49" dur="2000"/>
                                        <p:tgtEl>
                                          <p:spTgt spid="32772">
                                            <p:txEl>
                                              <p:pRg st="4" end="4"/>
                                            </p:txEl>
                                          </p:spTgt>
                                        </p:tgtEl>
                                      </p:cBhvr>
                                    </p:animEffect>
                                  </p:childTnLst>
                                </p:cTn>
                              </p:par>
                              <p:par>
                                <p:cTn id="50" presetID="10" presetClass="entr" presetSubtype="0" fill="hold" grpId="0" nodeType="withEffect">
                                  <p:stCondLst>
                                    <p:cond delay="0"/>
                                  </p:stCondLst>
                                  <p:childTnLst>
                                    <p:set>
                                      <p:cBhvr>
                                        <p:cTn id="51" dur="1" fill="hold">
                                          <p:stCondLst>
                                            <p:cond delay="0"/>
                                          </p:stCondLst>
                                        </p:cTn>
                                        <p:tgtEl>
                                          <p:spTgt spid="32772">
                                            <p:txEl>
                                              <p:pRg st="5" end="5"/>
                                            </p:txEl>
                                          </p:spTgt>
                                        </p:tgtEl>
                                        <p:attrNameLst>
                                          <p:attrName>style.visibility</p:attrName>
                                        </p:attrNameLst>
                                      </p:cBhvr>
                                      <p:to>
                                        <p:strVal val="visible"/>
                                      </p:to>
                                    </p:set>
                                    <p:animEffect transition="in" filter="fade">
                                      <p:cBhvr>
                                        <p:cTn id="52" dur="2000"/>
                                        <p:tgtEl>
                                          <p:spTgt spid="3277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2" grpId="0" build="p"/>
      <p:bldP spid="3278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3"/>
          <p:cNvSpPr>
            <a:spLocks noGrp="1"/>
          </p:cNvSpPr>
          <p:nvPr>
            <p:ph type="dt" sz="quarter" idx="10"/>
          </p:nvPr>
        </p:nvSpPr>
        <p:spPr/>
        <p:txBody>
          <a:bodyPr/>
          <a:lstStyle/>
          <a:p>
            <a:pPr>
              <a:defRPr/>
            </a:pPr>
            <a:r>
              <a:rPr lang="en-US" altLang="zh-TW" dirty="0"/>
              <a:t>    </a:t>
            </a:r>
            <a:r>
              <a:rPr lang="en-US" altLang="zh-TW" dirty="0" smtClean="0"/>
              <a:t> </a:t>
            </a:r>
            <a:r>
              <a:rPr lang="en-US" altLang="zh-TW" dirty="0" smtClean="0">
                <a:solidFill>
                  <a:srgbClr val="FF0066"/>
                </a:solidFill>
              </a:rPr>
              <a:t>Jean Wang / CS1102 </a:t>
            </a:r>
            <a:r>
              <a:rPr lang="en-US" altLang="zh-TW" dirty="0">
                <a:solidFill>
                  <a:srgbClr val="FF0066"/>
                </a:solidFill>
              </a:rPr>
              <a:t>- Lec02</a:t>
            </a:r>
            <a:endParaRPr lang="en-US" altLang="zh-TW" dirty="0">
              <a:solidFill>
                <a:schemeClr val="accent2"/>
              </a:solidFill>
            </a:endParaRPr>
          </a:p>
        </p:txBody>
      </p:sp>
      <p:sp>
        <p:nvSpPr>
          <p:cNvPr id="7" name="Slide Number Placeholder 4"/>
          <p:cNvSpPr>
            <a:spLocks noGrp="1"/>
          </p:cNvSpPr>
          <p:nvPr>
            <p:ph type="sldNum" sz="quarter" idx="11"/>
          </p:nvPr>
        </p:nvSpPr>
        <p:spPr/>
        <p:txBody>
          <a:bodyPr/>
          <a:lstStyle/>
          <a:p>
            <a:pPr>
              <a:defRPr/>
            </a:pPr>
            <a:fld id="{97F1F5F2-FA10-49E6-A47C-595D28939429}" type="slidenum">
              <a:rPr lang="zh-TW" altLang="en-US"/>
              <a:pPr>
                <a:defRPr/>
              </a:pPr>
              <a:t>11</a:t>
            </a:fld>
            <a:r>
              <a:rPr lang="en-US" altLang="zh-TW" b="0"/>
              <a:t> </a:t>
            </a:r>
          </a:p>
        </p:txBody>
      </p:sp>
      <p:sp>
        <p:nvSpPr>
          <p:cNvPr id="30724" name="Rectangle 2"/>
          <p:cNvSpPr>
            <a:spLocks noGrp="1" noChangeArrowheads="1"/>
          </p:cNvSpPr>
          <p:nvPr>
            <p:ph type="title"/>
          </p:nvPr>
        </p:nvSpPr>
        <p:spPr/>
        <p:txBody>
          <a:bodyPr/>
          <a:lstStyle/>
          <a:p>
            <a:pPr eaLnBrk="1" hangingPunct="1"/>
            <a:r>
              <a:rPr lang="en-US" altLang="zh-TW" sz="3200" dirty="0" smtClean="0">
                <a:ea typeface="新細明體" pitchFamily="18" charset="-120"/>
              </a:rPr>
              <a:t>Exercise: Real Numbers to Binary</a:t>
            </a:r>
            <a:endParaRPr lang="zh-TW" altLang="en-US" sz="3200" dirty="0" smtClean="0">
              <a:ea typeface="新細明體" pitchFamily="18" charset="-120"/>
            </a:endParaRPr>
          </a:p>
        </p:txBody>
      </p:sp>
      <p:sp>
        <p:nvSpPr>
          <p:cNvPr id="30725" name="Rectangle 3"/>
          <p:cNvSpPr>
            <a:spLocks noGrp="1" noChangeArrowheads="1"/>
          </p:cNvSpPr>
          <p:nvPr>
            <p:ph type="body" idx="1"/>
          </p:nvPr>
        </p:nvSpPr>
        <p:spPr/>
        <p:txBody>
          <a:bodyPr/>
          <a:lstStyle/>
          <a:p>
            <a:pPr eaLnBrk="1" hangingPunct="1"/>
            <a:r>
              <a:rPr lang="en-US" altLang="zh-TW" dirty="0" smtClean="0">
                <a:latin typeface="Cambria" pitchFamily="18" charset="0"/>
                <a:ea typeface="新細明體" pitchFamily="18" charset="-120"/>
              </a:rPr>
              <a:t>A</a:t>
            </a:r>
            <a:r>
              <a:rPr lang="en-US" altLang="zh-TW" i="1" dirty="0" smtClean="0">
                <a:solidFill>
                  <a:schemeClr val="accent2"/>
                </a:solidFill>
                <a:latin typeface="Cambria" pitchFamily="18" charset="0"/>
                <a:ea typeface="新細明體" pitchFamily="18" charset="-120"/>
              </a:rPr>
              <a:t> real number</a:t>
            </a:r>
            <a:r>
              <a:rPr lang="en-US" altLang="zh-TW" dirty="0" smtClean="0">
                <a:latin typeface="Cambria" pitchFamily="18" charset="0"/>
                <a:ea typeface="新細明體" pitchFamily="18" charset="-120"/>
              </a:rPr>
              <a:t> is a number that has a decimal point (called </a:t>
            </a:r>
            <a:r>
              <a:rPr lang="en-US" altLang="zh-TW" i="1" dirty="0" smtClean="0">
                <a:latin typeface="Cambria" pitchFamily="18" charset="0"/>
                <a:ea typeface="新細明體" pitchFamily="18" charset="-120"/>
              </a:rPr>
              <a:t>floating point number</a:t>
            </a:r>
            <a:r>
              <a:rPr lang="en-US" altLang="zh-TW" dirty="0" smtClean="0">
                <a:latin typeface="Cambria" pitchFamily="18" charset="0"/>
                <a:ea typeface="新細明體" pitchFamily="18" charset="-120"/>
              </a:rPr>
              <a:t> in computing languages)</a:t>
            </a:r>
          </a:p>
          <a:p>
            <a:pPr eaLnBrk="1" hangingPunct="1"/>
            <a:r>
              <a:rPr lang="en-US" altLang="zh-TW" dirty="0" smtClean="0">
                <a:latin typeface="Cambria" pitchFamily="18" charset="0"/>
                <a:ea typeface="新細明體" pitchFamily="18" charset="-120"/>
              </a:rPr>
              <a:t>Convert decimal 13.375 to binary:</a:t>
            </a:r>
          </a:p>
          <a:p>
            <a:pPr lvl="1" eaLnBrk="1" hangingPunct="1"/>
            <a:r>
              <a:rPr lang="en-US" altLang="zh-TW" dirty="0" smtClean="0">
                <a:latin typeface="Cambria" pitchFamily="18" charset="0"/>
                <a:ea typeface="新細明體" pitchFamily="18" charset="-120"/>
              </a:rPr>
              <a:t>13 = 1101</a:t>
            </a:r>
          </a:p>
          <a:p>
            <a:pPr lvl="1" eaLnBrk="1" hangingPunct="1"/>
            <a:r>
              <a:rPr lang="en-US" altLang="zh-TW" dirty="0" smtClean="0">
                <a:latin typeface="Cambria" pitchFamily="18" charset="0"/>
                <a:ea typeface="新細明體" pitchFamily="18" charset="-120"/>
              </a:rPr>
              <a:t>0.375 = 0.011</a:t>
            </a:r>
          </a:p>
          <a:p>
            <a:pPr lvl="1" eaLnBrk="1" hangingPunct="1"/>
            <a:r>
              <a:rPr lang="en-US" altLang="zh-TW" dirty="0" smtClean="0">
                <a:latin typeface="Cambria" pitchFamily="18" charset="0"/>
                <a:ea typeface="新細明體" pitchFamily="18" charset="-120"/>
              </a:rPr>
              <a:t>13.375 = 1101.011</a:t>
            </a:r>
          </a:p>
          <a:p>
            <a:pPr eaLnBrk="1" hangingPunct="1"/>
            <a:r>
              <a:rPr lang="en-US" altLang="zh-TW" dirty="0" smtClean="0">
                <a:latin typeface="Cambria" pitchFamily="18" charset="0"/>
                <a:ea typeface="新細明體" pitchFamily="18" charset="-120"/>
              </a:rPr>
              <a:t>More examples: </a:t>
            </a:r>
          </a:p>
          <a:p>
            <a:pPr lvl="1" eaLnBrk="1" hangingPunct="1"/>
            <a:r>
              <a:rPr lang="en-US" altLang="zh-TW" dirty="0" smtClean="0">
                <a:latin typeface="Cambria" pitchFamily="18" charset="0"/>
                <a:ea typeface="新細明體" pitchFamily="18" charset="-120"/>
              </a:rPr>
              <a:t>133.3 = ?</a:t>
            </a:r>
          </a:p>
          <a:p>
            <a:pPr lvl="1" eaLnBrk="1" hangingPunct="1"/>
            <a:r>
              <a:rPr lang="en-US" altLang="zh-TW" dirty="0" smtClean="0">
                <a:latin typeface="Cambria" pitchFamily="18" charset="0"/>
                <a:ea typeface="新細明體" pitchFamily="18" charset="-120"/>
              </a:rPr>
              <a:t>- 1345.57 =?</a:t>
            </a:r>
          </a:p>
          <a:p>
            <a:pPr eaLnBrk="1" hangingPunct="1"/>
            <a:r>
              <a:rPr lang="en-US" altLang="zh-TW" dirty="0" smtClean="0">
                <a:latin typeface="Cambria" pitchFamily="18" charset="0"/>
                <a:ea typeface="新細明體" pitchFamily="18" charset="-120"/>
              </a:rPr>
              <a:t>Standardize the representation of real numbers</a:t>
            </a:r>
          </a:p>
          <a:p>
            <a:pPr marL="0" indent="0" eaLnBrk="1" hangingPunct="1">
              <a:buNone/>
            </a:pPr>
            <a:endParaRPr lang="en-US" altLang="zh-TW" dirty="0" smtClean="0">
              <a:latin typeface="Cambria" pitchFamily="18" charset="0"/>
              <a:ea typeface="新細明體" pitchFamily="18" charset="-120"/>
            </a:endParaRPr>
          </a:p>
        </p:txBody>
      </p:sp>
      <p:sp>
        <p:nvSpPr>
          <p:cNvPr id="8" name="AutoShape 113"/>
          <p:cNvSpPr>
            <a:spLocks noChangeArrowheads="1"/>
          </p:cNvSpPr>
          <p:nvPr/>
        </p:nvSpPr>
        <p:spPr bwMode="auto">
          <a:xfrm>
            <a:off x="3995936" y="2924944"/>
            <a:ext cx="2016224" cy="1152128"/>
          </a:xfrm>
          <a:prstGeom prst="wedgeEllipseCallout">
            <a:avLst>
              <a:gd name="adj1" fmla="val -64496"/>
              <a:gd name="adj2" fmla="val 14389"/>
            </a:avLst>
          </a:prstGeom>
          <a:solidFill>
            <a:srgbClr val="FFCCFF"/>
          </a:solidFill>
          <a:ln w="9525">
            <a:noFill/>
            <a:miter lim="800000"/>
            <a:headEnd/>
            <a:tailEnd/>
          </a:ln>
        </p:spPr>
        <p:txBody>
          <a:bodyPr lIns="0" rIns="0"/>
          <a:lstStyle/>
          <a:p>
            <a:pPr algn="ctr"/>
            <a:r>
              <a:rPr lang="en-US" altLang="zh-TW" sz="1400" i="1" dirty="0" smtClean="0">
                <a:latin typeface="Cambria" pitchFamily="18" charset="0"/>
                <a:ea typeface="新細明體" pitchFamily="18" charset="-120"/>
              </a:rPr>
              <a:t>Unfortunately, floating is not represented like this in computer</a:t>
            </a:r>
            <a:endParaRPr lang="en-US" altLang="zh-TW" sz="1400" i="1" dirty="0">
              <a:latin typeface="Cambria" pitchFamily="18" charset="0"/>
              <a:ea typeface="新細明體" pitchFamily="18" charset="-120"/>
            </a:endParaRPr>
          </a:p>
        </p:txBody>
      </p:sp>
    </p:spTree>
    <p:extLst>
      <p:ext uri="{BB962C8B-B14F-4D97-AF65-F5344CB8AC3E}">
        <p14:creationId xmlns:p14="http://schemas.microsoft.com/office/powerpoint/2010/main" val="37420429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Oval 9"/>
          <p:cNvSpPr/>
          <p:nvPr/>
        </p:nvSpPr>
        <p:spPr>
          <a:xfrm>
            <a:off x="5940152" y="2261456"/>
            <a:ext cx="144016" cy="216024"/>
          </a:xfrm>
          <a:prstGeom prst="ellipse">
            <a:avLst/>
          </a:prstGeom>
          <a:no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5436096" y="2313670"/>
            <a:ext cx="272777" cy="269540"/>
          </a:xfrm>
          <a:prstGeom prst="ellipse">
            <a:avLst/>
          </a:prstGeom>
          <a:no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val 1"/>
          <p:cNvSpPr/>
          <p:nvPr/>
        </p:nvSpPr>
        <p:spPr>
          <a:xfrm>
            <a:off x="5148064" y="2348880"/>
            <a:ext cx="144016" cy="216024"/>
          </a:xfrm>
          <a:prstGeom prst="ellipse">
            <a:avLst/>
          </a:prstGeom>
          <a:no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Date Placeholder 3"/>
          <p:cNvSpPr>
            <a:spLocks noGrp="1"/>
          </p:cNvSpPr>
          <p:nvPr>
            <p:ph type="dt" sz="quarter" idx="10"/>
          </p:nvPr>
        </p:nvSpPr>
        <p:spPr/>
        <p:txBody>
          <a:bodyPr/>
          <a:lstStyle/>
          <a:p>
            <a:pPr>
              <a:defRPr/>
            </a:pPr>
            <a:r>
              <a:rPr lang="en-US" altLang="zh-TW" dirty="0"/>
              <a:t>    </a:t>
            </a:r>
            <a:r>
              <a:rPr lang="en-US" altLang="zh-TW" dirty="0" smtClean="0"/>
              <a:t> </a:t>
            </a:r>
            <a:r>
              <a:rPr lang="en-US" altLang="zh-TW" dirty="0" smtClean="0">
                <a:solidFill>
                  <a:srgbClr val="FF0066"/>
                </a:solidFill>
              </a:rPr>
              <a:t>Jean Wang / CS1102 </a:t>
            </a:r>
            <a:r>
              <a:rPr lang="en-US" altLang="zh-TW" dirty="0">
                <a:solidFill>
                  <a:srgbClr val="FF0066"/>
                </a:solidFill>
              </a:rPr>
              <a:t>- Lec02</a:t>
            </a:r>
            <a:endParaRPr lang="en-US" altLang="zh-TW" dirty="0">
              <a:solidFill>
                <a:schemeClr val="accent2"/>
              </a:solidFill>
            </a:endParaRPr>
          </a:p>
        </p:txBody>
      </p:sp>
      <p:sp>
        <p:nvSpPr>
          <p:cNvPr id="7" name="Slide Number Placeholder 4"/>
          <p:cNvSpPr>
            <a:spLocks noGrp="1"/>
          </p:cNvSpPr>
          <p:nvPr>
            <p:ph type="sldNum" sz="quarter" idx="11"/>
          </p:nvPr>
        </p:nvSpPr>
        <p:spPr/>
        <p:txBody>
          <a:bodyPr/>
          <a:lstStyle/>
          <a:p>
            <a:pPr>
              <a:defRPr/>
            </a:pPr>
            <a:fld id="{97F1F5F2-FA10-49E6-A47C-595D28939429}" type="slidenum">
              <a:rPr lang="zh-TW" altLang="en-US"/>
              <a:pPr>
                <a:defRPr/>
              </a:pPr>
              <a:t>12</a:t>
            </a:fld>
            <a:r>
              <a:rPr lang="en-US" altLang="zh-TW" b="0"/>
              <a:t> </a:t>
            </a:r>
          </a:p>
        </p:txBody>
      </p:sp>
      <p:sp>
        <p:nvSpPr>
          <p:cNvPr id="30724" name="Rectangle 2"/>
          <p:cNvSpPr>
            <a:spLocks noGrp="1" noChangeArrowheads="1"/>
          </p:cNvSpPr>
          <p:nvPr>
            <p:ph type="title"/>
          </p:nvPr>
        </p:nvSpPr>
        <p:spPr>
          <a:xfrm>
            <a:off x="685800" y="260350"/>
            <a:ext cx="8206680" cy="1143000"/>
          </a:xfrm>
        </p:spPr>
        <p:txBody>
          <a:bodyPr/>
          <a:lstStyle/>
          <a:p>
            <a:pPr eaLnBrk="1" hangingPunct="1"/>
            <a:r>
              <a:rPr lang="en-US" altLang="zh-TW" sz="3200" dirty="0" smtClean="0">
                <a:ea typeface="新細明體" pitchFamily="18" charset="-120"/>
              </a:rPr>
              <a:t>Standardize Real Number Representation</a:t>
            </a:r>
            <a:endParaRPr lang="zh-TW" altLang="en-US" sz="3200" dirty="0" smtClean="0">
              <a:ea typeface="新細明體" pitchFamily="18" charset="-120"/>
            </a:endParaRPr>
          </a:p>
        </p:txBody>
      </p:sp>
      <p:sp>
        <p:nvSpPr>
          <p:cNvPr id="30725" name="Rectangle 3"/>
          <p:cNvSpPr>
            <a:spLocks noGrp="1" noChangeArrowheads="1"/>
          </p:cNvSpPr>
          <p:nvPr>
            <p:ph type="body" idx="1"/>
          </p:nvPr>
        </p:nvSpPr>
        <p:spPr/>
        <p:txBody>
          <a:bodyPr/>
          <a:lstStyle/>
          <a:p>
            <a:pPr eaLnBrk="1" hangingPunct="1"/>
            <a:r>
              <a:rPr lang="en-US" altLang="zh-TW" dirty="0" smtClean="0">
                <a:latin typeface="Cambria" pitchFamily="18" charset="0"/>
                <a:ea typeface="新細明體" pitchFamily="18" charset="-120"/>
              </a:rPr>
              <a:t>Normalized representation of real numbers:</a:t>
            </a:r>
          </a:p>
          <a:p>
            <a:pPr lvl="2" eaLnBrk="1" hangingPunct="1">
              <a:buFont typeface="Comic Sans MS" pitchFamily="66" charset="0"/>
              <a:buNone/>
            </a:pPr>
            <a:r>
              <a:rPr lang="en-US" altLang="zh-TW" dirty="0" smtClean="0">
                <a:latin typeface="Cambria" pitchFamily="18" charset="0"/>
                <a:ea typeface="新細明體" pitchFamily="18" charset="-120"/>
              </a:rPr>
              <a:t>20,000 </a:t>
            </a:r>
            <a:r>
              <a:rPr lang="en-US" altLang="zh-TW" dirty="0" smtClean="0">
                <a:latin typeface="Cambria" pitchFamily="18" charset="0"/>
                <a:ea typeface="新細明體" pitchFamily="18" charset="-120"/>
                <a:sym typeface="Wingdings" panose="05000000000000000000" pitchFamily="2" charset="2"/>
              </a:rPr>
              <a:t></a:t>
            </a:r>
            <a:r>
              <a:rPr lang="en-US" altLang="zh-TW" dirty="0" smtClean="0">
                <a:latin typeface="Cambria" pitchFamily="18" charset="0"/>
                <a:ea typeface="新細明體" pitchFamily="18" charset="-120"/>
              </a:rPr>
              <a:t> 2.0 x </a:t>
            </a:r>
            <a:r>
              <a:rPr lang="en-US" altLang="zh-CN" dirty="0" smtClean="0">
                <a:latin typeface="Cambria" pitchFamily="18" charset="0"/>
                <a:ea typeface="新細明體" pitchFamily="18" charset="-120"/>
                <a:cs typeface="Times New Roman" pitchFamily="18" charset="0"/>
              </a:rPr>
              <a:t>10</a:t>
            </a:r>
            <a:r>
              <a:rPr lang="en-US" altLang="zh-CN" baseline="30000" dirty="0" smtClean="0">
                <a:latin typeface="Cambria" pitchFamily="18" charset="0"/>
                <a:ea typeface="新細明體" pitchFamily="18" charset="-120"/>
                <a:cs typeface="Times New Roman" pitchFamily="18" charset="0"/>
              </a:rPr>
              <a:t>4</a:t>
            </a:r>
            <a:r>
              <a:rPr lang="en-US" altLang="zh-CN" dirty="0" smtClean="0">
                <a:latin typeface="Cambria" pitchFamily="18" charset="0"/>
                <a:ea typeface="新細明體" pitchFamily="18" charset="-120"/>
                <a:cs typeface="Times New Roman" pitchFamily="18" charset="0"/>
              </a:rPr>
              <a:t>;       </a:t>
            </a:r>
            <a:r>
              <a:rPr lang="en-US" altLang="zh-TW" dirty="0" smtClean="0">
                <a:latin typeface="Cambria" pitchFamily="18" charset="0"/>
                <a:ea typeface="新細明體" pitchFamily="18" charset="-120"/>
              </a:rPr>
              <a:t>-0.0034 </a:t>
            </a:r>
            <a:r>
              <a:rPr lang="en-US" altLang="zh-TW" dirty="0" smtClean="0">
                <a:latin typeface="Cambria" pitchFamily="18" charset="0"/>
                <a:ea typeface="新細明體" pitchFamily="18" charset="-120"/>
                <a:sym typeface="Wingdings" panose="05000000000000000000" pitchFamily="2" charset="2"/>
              </a:rPr>
              <a:t></a:t>
            </a:r>
            <a:r>
              <a:rPr lang="en-US" altLang="zh-TW" dirty="0" smtClean="0">
                <a:latin typeface="Cambria" pitchFamily="18" charset="0"/>
                <a:ea typeface="新細明體" pitchFamily="18" charset="-120"/>
              </a:rPr>
              <a:t> -3.4 x </a:t>
            </a:r>
            <a:r>
              <a:rPr lang="en-US" altLang="zh-CN" dirty="0" smtClean="0">
                <a:latin typeface="Cambria" pitchFamily="18" charset="0"/>
                <a:ea typeface="新細明體" pitchFamily="18" charset="-120"/>
              </a:rPr>
              <a:t>10</a:t>
            </a:r>
            <a:r>
              <a:rPr lang="en-US" altLang="zh-CN" baseline="30000" dirty="0" smtClean="0">
                <a:latin typeface="Cambria" pitchFamily="18" charset="0"/>
                <a:ea typeface="新細明體" pitchFamily="18" charset="-120"/>
              </a:rPr>
              <a:t>-3</a:t>
            </a:r>
          </a:p>
          <a:p>
            <a:pPr lvl="2" eaLnBrk="1" hangingPunct="1">
              <a:buNone/>
            </a:pPr>
            <a:r>
              <a:rPr lang="en-US" altLang="zh-TW" dirty="0" smtClean="0">
                <a:latin typeface="Cambria" pitchFamily="18" charset="0"/>
                <a:ea typeface="新細明體" pitchFamily="18" charset="-120"/>
              </a:rPr>
              <a:t>101.01 </a:t>
            </a:r>
            <a:r>
              <a:rPr lang="en-US" altLang="zh-TW" dirty="0" smtClean="0">
                <a:latin typeface="Cambria" pitchFamily="18" charset="0"/>
                <a:ea typeface="新細明體" pitchFamily="18" charset="-120"/>
                <a:sym typeface="Wingdings" panose="05000000000000000000" pitchFamily="2" charset="2"/>
              </a:rPr>
              <a:t></a:t>
            </a:r>
            <a:r>
              <a:rPr lang="en-US" altLang="zh-TW" dirty="0" smtClean="0">
                <a:latin typeface="Cambria" pitchFamily="18" charset="0"/>
                <a:ea typeface="新細明體" pitchFamily="18" charset="-120"/>
              </a:rPr>
              <a:t> 1.0101x2</a:t>
            </a:r>
            <a:r>
              <a:rPr lang="en-US" altLang="zh-CN" baseline="30000" dirty="0" smtClean="0">
                <a:latin typeface="Cambria" pitchFamily="18" charset="0"/>
                <a:ea typeface="新細明體" pitchFamily="18" charset="-120"/>
                <a:cs typeface="Times New Roman" pitchFamily="18" charset="0"/>
              </a:rPr>
              <a:t>2</a:t>
            </a:r>
            <a:r>
              <a:rPr lang="en-US" altLang="zh-CN" dirty="0" smtClean="0">
                <a:latin typeface="Cambria" pitchFamily="18" charset="0"/>
                <a:ea typeface="新細明體" pitchFamily="18" charset="-120"/>
                <a:cs typeface="Times New Roman" pitchFamily="18" charset="0"/>
              </a:rPr>
              <a:t>;    -0.00</a:t>
            </a:r>
            <a:r>
              <a:rPr lang="en-US" altLang="zh-TW" dirty="0" smtClean="0">
                <a:latin typeface="Cambria" pitchFamily="18" charset="0"/>
                <a:ea typeface="新細明體" pitchFamily="18" charset="-120"/>
              </a:rPr>
              <a:t>101 </a:t>
            </a:r>
            <a:r>
              <a:rPr lang="en-US" altLang="zh-TW" dirty="0" smtClean="0">
                <a:latin typeface="Cambria" pitchFamily="18" charset="0"/>
                <a:ea typeface="新細明體" pitchFamily="18" charset="-120"/>
                <a:sym typeface="Wingdings" panose="05000000000000000000" pitchFamily="2" charset="2"/>
              </a:rPr>
              <a:t></a:t>
            </a:r>
            <a:r>
              <a:rPr lang="en-US" altLang="zh-TW" dirty="0" smtClean="0">
                <a:latin typeface="Cambria" pitchFamily="18" charset="0"/>
                <a:ea typeface="新細明體" pitchFamily="18" charset="-120"/>
              </a:rPr>
              <a:t> - 1.01x2</a:t>
            </a:r>
            <a:r>
              <a:rPr lang="en-US" altLang="zh-TW" baseline="30000" dirty="0" smtClean="0">
                <a:latin typeface="Cambria" pitchFamily="18" charset="0"/>
                <a:ea typeface="新細明體" pitchFamily="18" charset="-120"/>
                <a:cs typeface="Times New Roman" pitchFamily="18" charset="0"/>
              </a:rPr>
              <a:t>-3</a:t>
            </a:r>
            <a:endParaRPr lang="en-US" altLang="zh-TW" dirty="0" smtClean="0">
              <a:latin typeface="Cambria" pitchFamily="18" charset="0"/>
              <a:ea typeface="新細明體" pitchFamily="18" charset="-120"/>
            </a:endParaRPr>
          </a:p>
          <a:p>
            <a:pPr eaLnBrk="1" hangingPunct="1"/>
            <a:r>
              <a:rPr lang="en-US" altLang="zh-TW" dirty="0">
                <a:latin typeface="Times New Roman" pitchFamily="18" charset="0"/>
                <a:ea typeface="新細明體" pitchFamily="18" charset="-120"/>
                <a:cs typeface="Times New Roman" pitchFamily="18" charset="0"/>
              </a:rPr>
              <a:t>T</a:t>
            </a:r>
            <a:r>
              <a:rPr lang="en-US" altLang="zh-TW" dirty="0" smtClean="0">
                <a:latin typeface="Times New Roman" pitchFamily="18" charset="0"/>
                <a:ea typeface="新細明體" pitchFamily="18" charset="-120"/>
                <a:cs typeface="Times New Roman" pitchFamily="18" charset="0"/>
              </a:rPr>
              <a:t>he integer part of a standard floating point number is always “1”, it is omitted in the representation</a:t>
            </a:r>
          </a:p>
          <a:p>
            <a:pPr eaLnBrk="1" hangingPunct="1"/>
            <a:r>
              <a:rPr lang="en-US" altLang="zh-TW" dirty="0">
                <a:latin typeface="Cambria" pitchFamily="18" charset="0"/>
                <a:ea typeface="新細明體" pitchFamily="18" charset="-120"/>
              </a:rPr>
              <a:t>Each real number has 3 </a:t>
            </a:r>
            <a:r>
              <a:rPr lang="en-US" altLang="zh-TW" dirty="0" smtClean="0">
                <a:latin typeface="Cambria" pitchFamily="18" charset="0"/>
                <a:ea typeface="新細明體" pitchFamily="18" charset="-120"/>
              </a:rPr>
              <a:t>parts</a:t>
            </a:r>
            <a:r>
              <a:rPr lang="en-US" altLang="zh-TW" dirty="0">
                <a:latin typeface="Cambria" pitchFamily="18" charset="0"/>
                <a:ea typeface="新細明體" pitchFamily="18" charset="-120"/>
              </a:rPr>
              <a:t>: </a:t>
            </a:r>
            <a:r>
              <a:rPr lang="en-US" dirty="0">
                <a:latin typeface="Times New Roman" pitchFamily="18" charset="0"/>
                <a:cs typeface="Times New Roman" pitchFamily="18" charset="0"/>
              </a:rPr>
              <a:t>sign, exponent, </a:t>
            </a:r>
            <a:r>
              <a:rPr lang="en-US" dirty="0" smtClean="0">
                <a:latin typeface="Times New Roman" pitchFamily="18" charset="0"/>
                <a:cs typeface="Times New Roman" pitchFamily="18" charset="0"/>
              </a:rPr>
              <a:t>fraction</a:t>
            </a:r>
            <a:endParaRPr lang="en-US" altLang="zh-TW" dirty="0" smtClean="0">
              <a:latin typeface="Times New Roman" pitchFamily="18" charset="0"/>
              <a:ea typeface="新細明體" pitchFamily="18" charset="-120"/>
              <a:cs typeface="Times New Roman" pitchFamily="18" charset="0"/>
            </a:endParaRPr>
          </a:p>
          <a:p>
            <a:pPr eaLnBrk="1" hangingPunct="1"/>
            <a:r>
              <a:rPr lang="en-US" altLang="zh-TW" dirty="0" smtClean="0">
                <a:latin typeface="Cambria" pitchFamily="18" charset="0"/>
                <a:ea typeface="新細明體" pitchFamily="18" charset="-120"/>
              </a:rPr>
              <a:t>IEEE </a:t>
            </a:r>
            <a:r>
              <a:rPr lang="en-US" altLang="zh-TW" dirty="0">
                <a:latin typeface="Cambria" pitchFamily="18" charset="0"/>
                <a:ea typeface="新細明體" pitchFamily="18" charset="-120"/>
              </a:rPr>
              <a:t>754  </a:t>
            </a:r>
            <a:r>
              <a:rPr lang="en-US" altLang="zh-TW" dirty="0">
                <a:solidFill>
                  <a:schemeClr val="folHlink"/>
                </a:solidFill>
                <a:latin typeface="Cambria" pitchFamily="18" charset="0"/>
                <a:ea typeface="新細明體" pitchFamily="18" charset="-120"/>
              </a:rPr>
              <a:t>(reference [4</a:t>
            </a:r>
            <a:r>
              <a:rPr lang="en-US" altLang="zh-TW" dirty="0" smtClean="0">
                <a:solidFill>
                  <a:schemeClr val="folHlink"/>
                </a:solidFill>
                <a:latin typeface="Cambria" pitchFamily="18" charset="0"/>
                <a:ea typeface="新細明體" pitchFamily="18" charset="-120"/>
              </a:rPr>
              <a:t>])</a:t>
            </a:r>
            <a:r>
              <a:rPr lang="en-US" altLang="zh-TW" dirty="0" smtClean="0">
                <a:latin typeface="Cambria" pitchFamily="18" charset="0"/>
                <a:ea typeface="新細明體" pitchFamily="18" charset="-120"/>
              </a:rPr>
              <a:t>: IEEE Standard for Floating-Point Representation of </a:t>
            </a:r>
            <a:r>
              <a:rPr lang="en-US" altLang="zh-TW" dirty="0" smtClean="0">
                <a:solidFill>
                  <a:schemeClr val="tx2"/>
                </a:solidFill>
                <a:latin typeface="Cambria" pitchFamily="18" charset="0"/>
                <a:ea typeface="新細明體" pitchFamily="18" charset="-120"/>
              </a:rPr>
              <a:t>Normalized Binary Numbers</a:t>
            </a:r>
          </a:p>
        </p:txBody>
      </p:sp>
      <p:pic>
        <p:nvPicPr>
          <p:cNvPr id="30727" name="Picture 12"/>
          <p:cNvPicPr>
            <a:picLocks noChangeAspect="1" noChangeArrowheads="1"/>
          </p:cNvPicPr>
          <p:nvPr/>
        </p:nvPicPr>
        <p:blipFill>
          <a:blip r:embed="rId3" cstate="print"/>
          <a:srcRect/>
          <a:stretch>
            <a:fillRect/>
          </a:stretch>
        </p:blipFill>
        <p:spPr bwMode="auto">
          <a:xfrm>
            <a:off x="1547813" y="4652963"/>
            <a:ext cx="6624637" cy="1104900"/>
          </a:xfrm>
          <a:prstGeom prst="rect">
            <a:avLst/>
          </a:prstGeom>
          <a:noFill/>
          <a:ln w="9525">
            <a:noFill/>
            <a:miter lim="800000"/>
            <a:headEnd/>
            <a:tailEnd/>
          </a:ln>
        </p:spPr>
      </p:pic>
      <p:sp>
        <p:nvSpPr>
          <p:cNvPr id="30726" name="AutoShape 10"/>
          <p:cNvSpPr>
            <a:spLocks noChangeArrowheads="1"/>
          </p:cNvSpPr>
          <p:nvPr/>
        </p:nvSpPr>
        <p:spPr bwMode="auto">
          <a:xfrm>
            <a:off x="6372200" y="1719114"/>
            <a:ext cx="2699792" cy="864096"/>
          </a:xfrm>
          <a:prstGeom prst="cloudCallout">
            <a:avLst>
              <a:gd name="adj1" fmla="val -59672"/>
              <a:gd name="adj2" fmla="val -3053"/>
            </a:avLst>
          </a:prstGeom>
          <a:solidFill>
            <a:srgbClr val="FFCCFF"/>
          </a:solidFill>
          <a:ln w="9525">
            <a:solidFill>
              <a:schemeClr val="tx1"/>
            </a:solidFill>
            <a:round/>
            <a:headEnd/>
            <a:tailEnd/>
          </a:ln>
        </p:spPr>
        <p:txBody>
          <a:bodyPr/>
          <a:lstStyle/>
          <a:p>
            <a:pPr algn="ctr"/>
            <a:r>
              <a:rPr lang="en-US" altLang="zh-TW" sz="1400" dirty="0">
                <a:latin typeface="Comic Sans MS" pitchFamily="66" charset="0"/>
                <a:ea typeface="新細明體" pitchFamily="18" charset="-120"/>
              </a:rPr>
              <a:t>-3.4 </a:t>
            </a:r>
            <a:r>
              <a:rPr lang="en-US" altLang="zh-TW" sz="1400" dirty="0" smtClean="0">
                <a:latin typeface="Comic Sans MS" pitchFamily="66" charset="0"/>
                <a:ea typeface="新細明體" pitchFamily="18" charset="-120"/>
              </a:rPr>
              <a:t>is </a:t>
            </a:r>
            <a:r>
              <a:rPr lang="en-US" altLang="zh-TW" sz="1400" b="1" i="1" dirty="0" smtClean="0">
                <a:solidFill>
                  <a:schemeClr val="accent2"/>
                </a:solidFill>
                <a:latin typeface="Comic Sans MS" pitchFamily="66" charset="0"/>
                <a:ea typeface="新細明體" pitchFamily="18" charset="-120"/>
              </a:rPr>
              <a:t>mantissa  </a:t>
            </a:r>
            <a:endParaRPr lang="en-US" altLang="zh-TW" sz="1400" b="1" i="1" dirty="0">
              <a:solidFill>
                <a:schemeClr val="accent2"/>
              </a:solidFill>
              <a:latin typeface="Comic Sans MS" pitchFamily="66" charset="0"/>
              <a:ea typeface="新細明體" pitchFamily="18" charset="-120"/>
            </a:endParaRPr>
          </a:p>
          <a:p>
            <a:pPr algn="ctr"/>
            <a:r>
              <a:rPr lang="en-US" altLang="zh-TW" sz="1400" dirty="0">
                <a:latin typeface="Comic Sans MS" pitchFamily="66" charset="0"/>
                <a:ea typeface="新細明體" pitchFamily="18" charset="-120"/>
              </a:rPr>
              <a:t>-3 </a:t>
            </a:r>
            <a:r>
              <a:rPr lang="en-US" altLang="zh-TW" sz="1400" dirty="0" smtClean="0">
                <a:latin typeface="Comic Sans MS" pitchFamily="66" charset="0"/>
                <a:ea typeface="新細明體" pitchFamily="18" charset="-120"/>
              </a:rPr>
              <a:t>is </a:t>
            </a:r>
            <a:r>
              <a:rPr lang="en-US" altLang="zh-TW" sz="1400" b="1" i="1" dirty="0">
                <a:solidFill>
                  <a:schemeClr val="accent2"/>
                </a:solidFill>
                <a:latin typeface="Comic Sans MS" pitchFamily="66" charset="0"/>
                <a:ea typeface="新細明體" pitchFamily="18" charset="-120"/>
              </a:rPr>
              <a:t>exponent</a:t>
            </a:r>
          </a:p>
        </p:txBody>
      </p:sp>
      <p:cxnSp>
        <p:nvCxnSpPr>
          <p:cNvPr id="4" name="Straight Arrow Connector 3"/>
          <p:cNvCxnSpPr/>
          <p:nvPr/>
        </p:nvCxnSpPr>
        <p:spPr>
          <a:xfrm flipH="1">
            <a:off x="1835696" y="2564904"/>
            <a:ext cx="3312368" cy="273630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flipH="1">
            <a:off x="5436096" y="2564904"/>
            <a:ext cx="136388" cy="264050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H="1">
            <a:off x="2843808" y="2448440"/>
            <a:ext cx="3168352" cy="275697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0558264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ate Placeholder 3"/>
          <p:cNvSpPr>
            <a:spLocks noGrp="1"/>
          </p:cNvSpPr>
          <p:nvPr>
            <p:ph type="dt" sz="quarter" idx="10"/>
          </p:nvPr>
        </p:nvSpPr>
        <p:spPr/>
        <p:txBody>
          <a:bodyPr/>
          <a:lstStyle/>
          <a:p>
            <a:pPr>
              <a:defRPr/>
            </a:pPr>
            <a:r>
              <a:rPr lang="en-US" altLang="zh-TW" dirty="0"/>
              <a:t>    </a:t>
            </a:r>
            <a:r>
              <a:rPr lang="en-US" altLang="zh-TW" dirty="0" smtClean="0"/>
              <a:t> </a:t>
            </a:r>
            <a:r>
              <a:rPr lang="en-US" altLang="zh-TW" dirty="0" smtClean="0">
                <a:solidFill>
                  <a:srgbClr val="FF0066"/>
                </a:solidFill>
              </a:rPr>
              <a:t>Jean Wang / CS1102 </a:t>
            </a:r>
            <a:r>
              <a:rPr lang="en-US" altLang="zh-TW" dirty="0">
                <a:solidFill>
                  <a:srgbClr val="FF0066"/>
                </a:solidFill>
              </a:rPr>
              <a:t>- Lec02</a:t>
            </a:r>
            <a:endParaRPr lang="en-US" altLang="zh-TW" dirty="0">
              <a:solidFill>
                <a:schemeClr val="accent2"/>
              </a:solidFill>
            </a:endParaRPr>
          </a:p>
        </p:txBody>
      </p:sp>
      <p:sp>
        <p:nvSpPr>
          <p:cNvPr id="15" name="Slide Number Placeholder 4"/>
          <p:cNvSpPr>
            <a:spLocks noGrp="1"/>
          </p:cNvSpPr>
          <p:nvPr>
            <p:ph type="sldNum" sz="quarter" idx="11"/>
          </p:nvPr>
        </p:nvSpPr>
        <p:spPr/>
        <p:txBody>
          <a:bodyPr/>
          <a:lstStyle/>
          <a:p>
            <a:pPr>
              <a:defRPr/>
            </a:pPr>
            <a:fld id="{06B9CC54-46DC-42E6-A52A-D4C39008A482}" type="slidenum">
              <a:rPr lang="zh-TW" altLang="en-US"/>
              <a:pPr>
                <a:defRPr/>
              </a:pPr>
              <a:t>13</a:t>
            </a:fld>
            <a:r>
              <a:rPr lang="en-US" altLang="zh-TW" b="0"/>
              <a:t> </a:t>
            </a:r>
          </a:p>
        </p:txBody>
      </p:sp>
      <p:sp>
        <p:nvSpPr>
          <p:cNvPr id="31749" name="Rectangle 2"/>
          <p:cNvSpPr>
            <a:spLocks noGrp="1" noChangeArrowheads="1"/>
          </p:cNvSpPr>
          <p:nvPr>
            <p:ph type="title"/>
          </p:nvPr>
        </p:nvSpPr>
        <p:spPr/>
        <p:txBody>
          <a:bodyPr/>
          <a:lstStyle/>
          <a:p>
            <a:pPr eaLnBrk="1" hangingPunct="1"/>
            <a:r>
              <a:rPr lang="en-US" altLang="zh-TW" smtClean="0">
                <a:ea typeface="新細明體" pitchFamily="18" charset="-120"/>
              </a:rPr>
              <a:t>IEEE Floating Point Standard</a:t>
            </a:r>
          </a:p>
        </p:txBody>
      </p:sp>
      <p:pic>
        <p:nvPicPr>
          <p:cNvPr id="31750" name="Picture 4"/>
          <p:cNvPicPr>
            <a:picLocks noChangeAspect="1" noChangeArrowheads="1"/>
          </p:cNvPicPr>
          <p:nvPr/>
        </p:nvPicPr>
        <p:blipFill>
          <a:blip r:embed="rId3" cstate="print"/>
          <a:srcRect/>
          <a:stretch>
            <a:fillRect/>
          </a:stretch>
        </p:blipFill>
        <p:spPr bwMode="auto">
          <a:xfrm>
            <a:off x="1260475" y="1654175"/>
            <a:ext cx="6624638" cy="1104900"/>
          </a:xfrm>
          <a:prstGeom prst="rect">
            <a:avLst/>
          </a:prstGeom>
          <a:noFill/>
          <a:ln w="9525">
            <a:noFill/>
            <a:miter lim="800000"/>
            <a:headEnd/>
            <a:tailEnd/>
          </a:ln>
        </p:spPr>
      </p:pic>
      <p:sp>
        <p:nvSpPr>
          <p:cNvPr id="31751" name="AutoShape 5"/>
          <p:cNvSpPr>
            <a:spLocks/>
          </p:cNvSpPr>
          <p:nvPr/>
        </p:nvSpPr>
        <p:spPr bwMode="auto">
          <a:xfrm rot="-5400000">
            <a:off x="2124869" y="2302669"/>
            <a:ext cx="287338" cy="1295400"/>
          </a:xfrm>
          <a:prstGeom prst="leftBrace">
            <a:avLst>
              <a:gd name="adj1" fmla="val 37569"/>
              <a:gd name="adj2" fmla="val 50079"/>
            </a:avLst>
          </a:prstGeom>
          <a:noFill/>
          <a:ln w="9525">
            <a:solidFill>
              <a:schemeClr val="tx1"/>
            </a:solidFill>
            <a:round/>
            <a:headEnd/>
            <a:tailEnd/>
          </a:ln>
        </p:spPr>
        <p:txBody>
          <a:bodyPr wrap="none" anchor="ctr"/>
          <a:lstStyle/>
          <a:p>
            <a:endParaRPr lang="en-US">
              <a:latin typeface="Cambria" pitchFamily="18" charset="0"/>
            </a:endParaRPr>
          </a:p>
        </p:txBody>
      </p:sp>
      <p:sp>
        <p:nvSpPr>
          <p:cNvPr id="31752" name="AutoShape 6"/>
          <p:cNvSpPr>
            <a:spLocks/>
          </p:cNvSpPr>
          <p:nvPr/>
        </p:nvSpPr>
        <p:spPr bwMode="auto">
          <a:xfrm rot="-5400000">
            <a:off x="4826000" y="969963"/>
            <a:ext cx="287338" cy="3960812"/>
          </a:xfrm>
          <a:prstGeom prst="leftBrace">
            <a:avLst>
              <a:gd name="adj1" fmla="val 114871"/>
              <a:gd name="adj2" fmla="val 50079"/>
            </a:avLst>
          </a:prstGeom>
          <a:noFill/>
          <a:ln w="9525">
            <a:solidFill>
              <a:schemeClr val="tx1"/>
            </a:solidFill>
            <a:round/>
            <a:headEnd/>
            <a:tailEnd/>
          </a:ln>
        </p:spPr>
        <p:txBody>
          <a:bodyPr wrap="none" anchor="ctr"/>
          <a:lstStyle/>
          <a:p>
            <a:endParaRPr lang="en-US">
              <a:latin typeface="Cambria" pitchFamily="18" charset="0"/>
            </a:endParaRPr>
          </a:p>
        </p:txBody>
      </p:sp>
      <p:sp>
        <p:nvSpPr>
          <p:cNvPr id="31753" name="Line 7"/>
          <p:cNvSpPr>
            <a:spLocks noChangeShapeType="1"/>
          </p:cNvSpPr>
          <p:nvPr/>
        </p:nvSpPr>
        <p:spPr bwMode="auto">
          <a:xfrm>
            <a:off x="1476375" y="2806700"/>
            <a:ext cx="0" cy="503238"/>
          </a:xfrm>
          <a:prstGeom prst="line">
            <a:avLst/>
          </a:prstGeom>
          <a:noFill/>
          <a:ln w="9525">
            <a:solidFill>
              <a:schemeClr val="tx1"/>
            </a:solidFill>
            <a:round/>
            <a:headEnd/>
            <a:tailEnd type="triangle" w="med" len="med"/>
          </a:ln>
        </p:spPr>
        <p:txBody>
          <a:bodyPr/>
          <a:lstStyle/>
          <a:p>
            <a:endParaRPr lang="en-US">
              <a:latin typeface="Cambria" pitchFamily="18" charset="0"/>
            </a:endParaRPr>
          </a:p>
        </p:txBody>
      </p:sp>
      <p:sp>
        <p:nvSpPr>
          <p:cNvPr id="31754" name="Text Box 8"/>
          <p:cNvSpPr txBox="1">
            <a:spLocks noChangeArrowheads="1"/>
          </p:cNvSpPr>
          <p:nvPr/>
        </p:nvSpPr>
        <p:spPr bwMode="auto">
          <a:xfrm>
            <a:off x="1116013" y="3309938"/>
            <a:ext cx="5184775" cy="590550"/>
          </a:xfrm>
          <a:prstGeom prst="rect">
            <a:avLst/>
          </a:prstGeom>
          <a:solidFill>
            <a:srgbClr val="FFFFCC"/>
          </a:solidFill>
          <a:ln w="9525">
            <a:solidFill>
              <a:schemeClr val="tx1"/>
            </a:solidFill>
            <a:miter lim="800000"/>
            <a:headEnd/>
            <a:tailEnd/>
          </a:ln>
        </p:spPr>
        <p:txBody>
          <a:bodyPr>
            <a:spAutoFit/>
          </a:bodyPr>
          <a:lstStyle/>
          <a:p>
            <a:r>
              <a:rPr lang="en-US" altLang="zh-TW" sz="1600">
                <a:latin typeface="Cambria" pitchFamily="18" charset="0"/>
                <a:ea typeface="新細明體" pitchFamily="18" charset="-120"/>
              </a:rPr>
              <a:t>Let s = +1 (positive numbers) when the sign bit is 0</a:t>
            </a:r>
          </a:p>
          <a:p>
            <a:r>
              <a:rPr lang="en-US" altLang="zh-TW" sz="1600">
                <a:latin typeface="Cambria" pitchFamily="18" charset="0"/>
                <a:ea typeface="新細明體" pitchFamily="18" charset="-120"/>
              </a:rPr>
              <a:t>       s = −1 (negative numbers) when the sign bit is 1</a:t>
            </a:r>
          </a:p>
        </p:txBody>
      </p:sp>
      <p:sp>
        <p:nvSpPr>
          <p:cNvPr id="31755" name="Text Box 10"/>
          <p:cNvSpPr txBox="1">
            <a:spLocks noChangeArrowheads="1"/>
          </p:cNvSpPr>
          <p:nvPr/>
        </p:nvSpPr>
        <p:spPr bwMode="auto">
          <a:xfrm>
            <a:off x="1908175" y="4318000"/>
            <a:ext cx="2592388" cy="346075"/>
          </a:xfrm>
          <a:prstGeom prst="rect">
            <a:avLst/>
          </a:prstGeom>
          <a:solidFill>
            <a:srgbClr val="FFFFCC"/>
          </a:solidFill>
          <a:ln w="9525">
            <a:solidFill>
              <a:schemeClr val="tx1"/>
            </a:solidFill>
            <a:miter lim="800000"/>
            <a:headEnd/>
            <a:tailEnd/>
          </a:ln>
        </p:spPr>
        <p:txBody>
          <a:bodyPr>
            <a:spAutoFit/>
          </a:bodyPr>
          <a:lstStyle/>
          <a:p>
            <a:r>
              <a:rPr lang="en-US" altLang="zh-TW" sz="1600">
                <a:latin typeface="Cambria" pitchFamily="18" charset="0"/>
                <a:ea typeface="新細明體" pitchFamily="18" charset="-120"/>
              </a:rPr>
              <a:t>Let e = exponent - 127 </a:t>
            </a:r>
          </a:p>
        </p:txBody>
      </p:sp>
      <p:sp>
        <p:nvSpPr>
          <p:cNvPr id="31756" name="Line 11"/>
          <p:cNvSpPr>
            <a:spLocks noChangeShapeType="1"/>
          </p:cNvSpPr>
          <p:nvPr/>
        </p:nvSpPr>
        <p:spPr bwMode="auto">
          <a:xfrm>
            <a:off x="5005388" y="3094039"/>
            <a:ext cx="0" cy="1223962"/>
          </a:xfrm>
          <a:prstGeom prst="line">
            <a:avLst/>
          </a:prstGeom>
          <a:noFill/>
          <a:ln w="9525">
            <a:solidFill>
              <a:schemeClr val="tx1"/>
            </a:solidFill>
            <a:round/>
            <a:headEnd/>
            <a:tailEnd type="triangle" w="med" len="med"/>
          </a:ln>
        </p:spPr>
        <p:txBody>
          <a:bodyPr/>
          <a:lstStyle/>
          <a:p>
            <a:endParaRPr lang="en-US">
              <a:latin typeface="Cambria" pitchFamily="18" charset="0"/>
            </a:endParaRPr>
          </a:p>
        </p:txBody>
      </p:sp>
      <p:sp>
        <p:nvSpPr>
          <p:cNvPr id="31757" name="Text Box 12"/>
          <p:cNvSpPr txBox="1">
            <a:spLocks noChangeArrowheads="1"/>
          </p:cNvSpPr>
          <p:nvPr/>
        </p:nvSpPr>
        <p:spPr bwMode="auto">
          <a:xfrm>
            <a:off x="4645025" y="4318000"/>
            <a:ext cx="3097213" cy="346075"/>
          </a:xfrm>
          <a:prstGeom prst="rect">
            <a:avLst/>
          </a:prstGeom>
          <a:solidFill>
            <a:srgbClr val="FFFFCC"/>
          </a:solidFill>
          <a:ln w="9525">
            <a:solidFill>
              <a:schemeClr val="tx1"/>
            </a:solidFill>
            <a:miter lim="800000"/>
            <a:headEnd/>
            <a:tailEnd/>
          </a:ln>
        </p:spPr>
        <p:txBody>
          <a:bodyPr>
            <a:spAutoFit/>
          </a:bodyPr>
          <a:lstStyle/>
          <a:p>
            <a:r>
              <a:rPr lang="en-US" altLang="zh-TW" sz="1600">
                <a:latin typeface="Cambria" pitchFamily="18" charset="0"/>
                <a:ea typeface="新細明體" pitchFamily="18" charset="-120"/>
              </a:rPr>
              <a:t>Let m = </a:t>
            </a:r>
            <a:r>
              <a:rPr lang="en-US" altLang="zh-TW" sz="1600" b="1">
                <a:latin typeface="Cambria" pitchFamily="18" charset="0"/>
                <a:ea typeface="新細明體" pitchFamily="18" charset="-120"/>
              </a:rPr>
              <a:t>1</a:t>
            </a:r>
            <a:r>
              <a:rPr lang="en-US" altLang="zh-TW" sz="1600">
                <a:latin typeface="Cambria" pitchFamily="18" charset="0"/>
                <a:ea typeface="新細明體" pitchFamily="18" charset="-120"/>
              </a:rPr>
              <a:t>.mantissa in binary </a:t>
            </a:r>
          </a:p>
        </p:txBody>
      </p:sp>
      <p:sp>
        <p:nvSpPr>
          <p:cNvPr id="31758" name="Text Box 13"/>
          <p:cNvSpPr txBox="1">
            <a:spLocks noChangeArrowheads="1"/>
          </p:cNvSpPr>
          <p:nvPr/>
        </p:nvSpPr>
        <p:spPr bwMode="auto">
          <a:xfrm>
            <a:off x="1908175" y="4967288"/>
            <a:ext cx="5616575" cy="406400"/>
          </a:xfrm>
          <a:prstGeom prst="rect">
            <a:avLst/>
          </a:prstGeom>
          <a:solidFill>
            <a:srgbClr val="FFCCFF"/>
          </a:solidFill>
          <a:ln w="9525">
            <a:solidFill>
              <a:schemeClr val="tx1"/>
            </a:solidFill>
            <a:miter lim="800000"/>
            <a:headEnd/>
            <a:tailEnd/>
          </a:ln>
        </p:spPr>
        <p:txBody>
          <a:bodyPr>
            <a:spAutoFit/>
          </a:bodyPr>
          <a:lstStyle/>
          <a:p>
            <a:r>
              <a:rPr lang="en-US" altLang="zh-TW" sz="2000" b="1" dirty="0">
                <a:latin typeface="Cambria" pitchFamily="18" charset="0"/>
                <a:ea typeface="新細明體" pitchFamily="18" charset="-120"/>
              </a:rPr>
              <a:t>The number's value v is:  v = s </a:t>
            </a:r>
            <a:r>
              <a:rPr lang="en-US" altLang="zh-TW" sz="2000" b="1" dirty="0" smtClean="0">
                <a:latin typeface="Cambria" pitchFamily="18" charset="0"/>
                <a:ea typeface="新細明體" pitchFamily="18" charset="-120"/>
              </a:rPr>
              <a:t>× </a:t>
            </a:r>
            <a:r>
              <a:rPr lang="en-US" altLang="zh-CN" sz="1800" b="1" dirty="0">
                <a:latin typeface="Cambria" pitchFamily="18" charset="0"/>
                <a:ea typeface="新細明體" pitchFamily="18" charset="-120"/>
                <a:cs typeface="Times New Roman" pitchFamily="18" charset="0"/>
              </a:rPr>
              <a:t>2</a:t>
            </a:r>
            <a:r>
              <a:rPr lang="en-US" altLang="zh-CN" b="1" baseline="30000" dirty="0">
                <a:latin typeface="Cambria" pitchFamily="18" charset="0"/>
                <a:ea typeface="新細明體" pitchFamily="18" charset="-120"/>
                <a:cs typeface="Times New Roman" pitchFamily="18" charset="0"/>
              </a:rPr>
              <a:t>e</a:t>
            </a:r>
            <a:r>
              <a:rPr lang="en-US" altLang="zh-CN" sz="2000" b="1" baseline="30000" dirty="0">
                <a:latin typeface="Cambria" pitchFamily="18" charset="0"/>
                <a:ea typeface="新細明體" pitchFamily="18" charset="-120"/>
                <a:cs typeface="Times New Roman" pitchFamily="18" charset="0"/>
              </a:rPr>
              <a:t> </a:t>
            </a:r>
            <a:r>
              <a:rPr lang="en-US" altLang="zh-TW" sz="2000" b="1" dirty="0">
                <a:latin typeface="Cambria" pitchFamily="18" charset="0"/>
                <a:ea typeface="新細明體" pitchFamily="18" charset="-120"/>
              </a:rPr>
              <a:t>× m</a:t>
            </a:r>
          </a:p>
        </p:txBody>
      </p:sp>
      <p:sp>
        <p:nvSpPr>
          <p:cNvPr id="31759" name="Rectangle 14"/>
          <p:cNvSpPr>
            <a:spLocks noChangeArrowheads="1"/>
          </p:cNvSpPr>
          <p:nvPr/>
        </p:nvSpPr>
        <p:spPr bwMode="auto">
          <a:xfrm>
            <a:off x="5364088" y="5949280"/>
            <a:ext cx="2962221" cy="307777"/>
          </a:xfrm>
          <a:prstGeom prst="rect">
            <a:avLst/>
          </a:prstGeom>
          <a:noFill/>
          <a:ln w="9525">
            <a:noFill/>
            <a:miter lim="800000"/>
            <a:headEnd/>
            <a:tailEnd/>
          </a:ln>
        </p:spPr>
        <p:txBody>
          <a:bodyPr wrap="none">
            <a:spAutoFit/>
          </a:bodyPr>
          <a:lstStyle/>
          <a:p>
            <a:pPr lvl="1">
              <a:spcBef>
                <a:spcPct val="20000"/>
              </a:spcBef>
              <a:buFont typeface="Wingdings" pitchFamily="2" charset="2"/>
              <a:buNone/>
            </a:pPr>
            <a:r>
              <a:rPr lang="en-US" altLang="zh-TW" sz="1400" dirty="0">
                <a:solidFill>
                  <a:schemeClr val="bg2">
                    <a:lumMod val="75000"/>
                  </a:schemeClr>
                </a:solidFill>
                <a:latin typeface="Cambria" pitchFamily="18" charset="0"/>
                <a:ea typeface="新細明體" pitchFamily="18" charset="-120"/>
              </a:rPr>
              <a:t>More details see reference [4] </a:t>
            </a:r>
          </a:p>
        </p:txBody>
      </p:sp>
      <p:sp>
        <p:nvSpPr>
          <p:cNvPr id="16" name="Text Box 13"/>
          <p:cNvSpPr txBox="1">
            <a:spLocks noChangeArrowheads="1"/>
          </p:cNvSpPr>
          <p:nvPr/>
        </p:nvSpPr>
        <p:spPr bwMode="auto">
          <a:xfrm>
            <a:off x="1100138" y="5542880"/>
            <a:ext cx="6642100" cy="400110"/>
          </a:xfrm>
          <a:prstGeom prst="rect">
            <a:avLst/>
          </a:prstGeom>
          <a:noFill/>
          <a:ln w="9525">
            <a:solidFill>
              <a:schemeClr val="tx1"/>
            </a:solidFill>
            <a:miter lim="800000"/>
            <a:headEnd/>
            <a:tailEnd/>
          </a:ln>
        </p:spPr>
        <p:txBody>
          <a:bodyPr wrap="square">
            <a:spAutoFit/>
          </a:bodyPr>
          <a:lstStyle/>
          <a:p>
            <a:r>
              <a:rPr lang="en-US" altLang="zh-TW" sz="2000" b="1" dirty="0" smtClean="0">
                <a:latin typeface="Cambria" pitchFamily="18" charset="0"/>
                <a:ea typeface="新細明體" pitchFamily="18" charset="-120"/>
              </a:rPr>
              <a:t>1101.011 -&gt; 1.</a:t>
            </a:r>
            <a:r>
              <a:rPr lang="en-US" altLang="zh-TW" sz="2000" b="1" dirty="0" smtClean="0">
                <a:solidFill>
                  <a:srgbClr val="C00000"/>
                </a:solidFill>
                <a:latin typeface="Cambria" pitchFamily="18" charset="0"/>
                <a:ea typeface="新細明體" pitchFamily="18" charset="-120"/>
              </a:rPr>
              <a:t>101011</a:t>
            </a:r>
            <a:r>
              <a:rPr lang="en-US" altLang="zh-TW" sz="2000" b="1" dirty="0" smtClean="0">
                <a:latin typeface="Cambria" pitchFamily="18" charset="0"/>
                <a:ea typeface="新細明體" pitchFamily="18" charset="-120"/>
              </a:rPr>
              <a:t>x</a:t>
            </a:r>
            <a:r>
              <a:rPr lang="en-US" altLang="zh-CN" sz="1800" b="1" dirty="0" smtClean="0">
                <a:latin typeface="Cambria" pitchFamily="18" charset="0"/>
                <a:ea typeface="新細明體" pitchFamily="18" charset="-120"/>
                <a:cs typeface="Times New Roman" pitchFamily="18" charset="0"/>
              </a:rPr>
              <a:t>2</a:t>
            </a:r>
            <a:r>
              <a:rPr lang="en-US" altLang="zh-CN" sz="2000" b="1" baseline="30000" dirty="0">
                <a:solidFill>
                  <a:srgbClr val="00B050"/>
                </a:solidFill>
                <a:latin typeface="Cambria" pitchFamily="18" charset="0"/>
                <a:ea typeface="新細明體" pitchFamily="18" charset="-120"/>
                <a:cs typeface="Times New Roman" pitchFamily="18" charset="0"/>
              </a:rPr>
              <a:t>3</a:t>
            </a:r>
            <a:r>
              <a:rPr lang="en-US" altLang="zh-TW" sz="2000" b="1" dirty="0" smtClean="0">
                <a:latin typeface="Cambria" pitchFamily="18" charset="0"/>
                <a:ea typeface="新細明體" pitchFamily="18" charset="-120"/>
              </a:rPr>
              <a:t> -&gt; </a:t>
            </a:r>
            <a:r>
              <a:rPr lang="en-US" altLang="zh-TW" sz="2000" b="1" dirty="0" smtClean="0">
                <a:solidFill>
                  <a:schemeClr val="accent2"/>
                </a:solidFill>
                <a:latin typeface="Cambria" pitchFamily="18" charset="0"/>
                <a:ea typeface="新細明體" pitchFamily="18" charset="-120"/>
              </a:rPr>
              <a:t>0</a:t>
            </a:r>
            <a:r>
              <a:rPr lang="en-US" altLang="zh-TW" sz="2000" b="1" dirty="0" smtClean="0">
                <a:solidFill>
                  <a:srgbClr val="00B050"/>
                </a:solidFill>
                <a:latin typeface="Cambria" pitchFamily="18" charset="0"/>
                <a:ea typeface="新細明體" pitchFamily="18" charset="-120"/>
              </a:rPr>
              <a:t>10000010</a:t>
            </a:r>
            <a:r>
              <a:rPr lang="en-US" altLang="zh-TW" sz="2000" b="1" dirty="0" smtClean="0">
                <a:solidFill>
                  <a:srgbClr val="C00000"/>
                </a:solidFill>
                <a:latin typeface="Cambria" pitchFamily="18" charset="0"/>
                <a:ea typeface="新細明體" pitchFamily="18" charset="-120"/>
              </a:rPr>
              <a:t>101011000</a:t>
            </a:r>
            <a:r>
              <a:rPr lang="en-US" altLang="zh-TW" sz="2000" b="1" dirty="0" smtClean="0">
                <a:solidFill>
                  <a:srgbClr val="00B050"/>
                </a:solidFill>
                <a:latin typeface="Cambria" pitchFamily="18" charset="0"/>
                <a:ea typeface="新細明體" pitchFamily="18" charset="-120"/>
              </a:rPr>
              <a:t>……</a:t>
            </a:r>
            <a:r>
              <a:rPr lang="en-US" altLang="zh-TW" sz="2000" b="1" dirty="0" smtClean="0">
                <a:latin typeface="Cambria" pitchFamily="18" charset="0"/>
                <a:ea typeface="新細明體" pitchFamily="18" charset="-120"/>
              </a:rPr>
              <a:t> </a:t>
            </a:r>
            <a:r>
              <a:rPr lang="en-US" altLang="zh-CN" sz="2000" b="1" baseline="30000" dirty="0" smtClean="0">
                <a:latin typeface="Cambria" pitchFamily="18" charset="0"/>
                <a:ea typeface="新細明體" pitchFamily="18" charset="-120"/>
                <a:cs typeface="Times New Roman" pitchFamily="18" charset="0"/>
              </a:rPr>
              <a:t> </a:t>
            </a:r>
            <a:endParaRPr lang="en-US" altLang="zh-TW" sz="2000" b="1" dirty="0">
              <a:latin typeface="Cambria" pitchFamily="18" charset="0"/>
              <a:ea typeface="新細明體" pitchFamily="18" charset="-120"/>
            </a:endParaRPr>
          </a:p>
        </p:txBody>
      </p:sp>
      <p:sp>
        <p:nvSpPr>
          <p:cNvPr id="17" name="Line 11"/>
          <p:cNvSpPr>
            <a:spLocks noChangeShapeType="1"/>
          </p:cNvSpPr>
          <p:nvPr/>
        </p:nvSpPr>
        <p:spPr bwMode="auto">
          <a:xfrm>
            <a:off x="2268538" y="3094038"/>
            <a:ext cx="0" cy="1223961"/>
          </a:xfrm>
          <a:prstGeom prst="line">
            <a:avLst/>
          </a:prstGeom>
          <a:noFill/>
          <a:ln w="9525">
            <a:solidFill>
              <a:schemeClr val="tx1"/>
            </a:solidFill>
            <a:round/>
            <a:headEnd/>
            <a:tailEnd type="triangle" w="med" len="med"/>
          </a:ln>
        </p:spPr>
        <p:txBody>
          <a:bodyPr/>
          <a:lstStyle/>
          <a:p>
            <a:endParaRPr lang="en-US">
              <a:latin typeface="Cambria" pitchFamily="18" charset="0"/>
            </a:endParaRPr>
          </a:p>
        </p:txBody>
      </p:sp>
      <p:sp>
        <p:nvSpPr>
          <p:cNvPr id="2" name="TextBox 1"/>
          <p:cNvSpPr txBox="1"/>
          <p:nvPr/>
        </p:nvSpPr>
        <p:spPr>
          <a:xfrm>
            <a:off x="1187624" y="1284843"/>
            <a:ext cx="2808312" cy="738664"/>
          </a:xfrm>
          <a:prstGeom prst="rect">
            <a:avLst/>
          </a:prstGeom>
          <a:noFill/>
        </p:spPr>
        <p:txBody>
          <a:bodyPr wrap="square" rtlCol="0">
            <a:spAutoFit/>
          </a:bodyPr>
          <a:lstStyle/>
          <a:p>
            <a:pPr marL="0" lvl="2"/>
            <a:r>
              <a:rPr lang="en-US" sz="1800" dirty="0" smtClean="0"/>
              <a:t>0.15625 = </a:t>
            </a:r>
            <a:r>
              <a:rPr lang="en-US" altLang="zh-TW" sz="1800" dirty="0">
                <a:latin typeface="Cambria" pitchFamily="18" charset="0"/>
                <a:ea typeface="新細明體" pitchFamily="18" charset="-120"/>
              </a:rPr>
              <a:t>1.01x2</a:t>
            </a:r>
            <a:r>
              <a:rPr lang="en-US" altLang="zh-TW" sz="1800" baseline="30000" dirty="0">
                <a:latin typeface="Cambria" pitchFamily="18" charset="0"/>
                <a:ea typeface="新細明體" pitchFamily="18" charset="-120"/>
                <a:cs typeface="Times New Roman" pitchFamily="18" charset="0"/>
              </a:rPr>
              <a:t>-3</a:t>
            </a:r>
            <a:endParaRPr lang="en-US" altLang="zh-TW" sz="1800" dirty="0">
              <a:latin typeface="Cambria" pitchFamily="18" charset="0"/>
              <a:ea typeface="新細明體" pitchFamily="18" charset="-120"/>
            </a:endParaRPr>
          </a:p>
          <a:p>
            <a:r>
              <a:rPr lang="en-US" dirty="0" smtClean="0"/>
              <a:t> </a:t>
            </a:r>
            <a:endParaRPr lang="en-US" dirty="0"/>
          </a:p>
        </p:txBody>
      </p:sp>
    </p:spTree>
    <p:extLst>
      <p:ext uri="{BB962C8B-B14F-4D97-AF65-F5344CB8AC3E}">
        <p14:creationId xmlns:p14="http://schemas.microsoft.com/office/powerpoint/2010/main" val="385171357"/>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e Placeholder 4"/>
          <p:cNvSpPr>
            <a:spLocks noGrp="1"/>
          </p:cNvSpPr>
          <p:nvPr>
            <p:ph type="dt" sz="quarter" idx="10"/>
          </p:nvPr>
        </p:nvSpPr>
        <p:spPr/>
        <p:txBody>
          <a:bodyPr/>
          <a:lstStyle/>
          <a:p>
            <a:pPr>
              <a:defRPr/>
            </a:pPr>
            <a:r>
              <a:rPr lang="en-US" altLang="zh-TW" dirty="0"/>
              <a:t>    </a:t>
            </a:r>
            <a:r>
              <a:rPr lang="en-US" altLang="zh-TW" dirty="0" smtClean="0"/>
              <a:t> </a:t>
            </a:r>
            <a:r>
              <a:rPr lang="en-US" altLang="zh-TW" dirty="0" smtClean="0">
                <a:solidFill>
                  <a:srgbClr val="FF0066"/>
                </a:solidFill>
              </a:rPr>
              <a:t>Jean Wang / CS1102 </a:t>
            </a:r>
            <a:r>
              <a:rPr lang="en-US" altLang="zh-TW" dirty="0">
                <a:solidFill>
                  <a:srgbClr val="FF0066"/>
                </a:solidFill>
              </a:rPr>
              <a:t>- Lec02</a:t>
            </a:r>
            <a:endParaRPr lang="en-US" altLang="zh-TW" dirty="0">
              <a:solidFill>
                <a:schemeClr val="accent2"/>
              </a:solidFill>
            </a:endParaRPr>
          </a:p>
        </p:txBody>
      </p:sp>
      <p:sp>
        <p:nvSpPr>
          <p:cNvPr id="6" name="Slide Number Placeholder 5"/>
          <p:cNvSpPr>
            <a:spLocks noGrp="1"/>
          </p:cNvSpPr>
          <p:nvPr>
            <p:ph type="sldNum" sz="quarter" idx="11"/>
          </p:nvPr>
        </p:nvSpPr>
        <p:spPr/>
        <p:txBody>
          <a:bodyPr/>
          <a:lstStyle/>
          <a:p>
            <a:pPr>
              <a:defRPr/>
            </a:pPr>
            <a:fld id="{288883C7-1971-418B-ABAE-15E25B64C622}" type="slidenum">
              <a:rPr lang="zh-TW" altLang="en-US"/>
              <a:pPr>
                <a:defRPr/>
              </a:pPr>
              <a:t>14</a:t>
            </a:fld>
            <a:r>
              <a:rPr lang="en-US" altLang="zh-TW" b="0"/>
              <a:t> </a:t>
            </a:r>
          </a:p>
        </p:txBody>
      </p:sp>
      <p:sp>
        <p:nvSpPr>
          <p:cNvPr id="26628" name="Rectangle 2"/>
          <p:cNvSpPr>
            <a:spLocks noGrp="1" noChangeArrowheads="1"/>
          </p:cNvSpPr>
          <p:nvPr>
            <p:ph type="title"/>
          </p:nvPr>
        </p:nvSpPr>
        <p:spPr/>
        <p:txBody>
          <a:bodyPr/>
          <a:lstStyle/>
          <a:p>
            <a:pPr eaLnBrk="1" hangingPunct="1"/>
            <a:r>
              <a:rPr lang="en-US" altLang="zh-TW" smtClean="0">
                <a:ea typeface="新細明體" pitchFamily="18" charset="-120"/>
              </a:rPr>
              <a:t>Binary Arithmetic</a:t>
            </a:r>
          </a:p>
        </p:txBody>
      </p:sp>
      <p:sp>
        <p:nvSpPr>
          <p:cNvPr id="26629" name="Rectangle 3"/>
          <p:cNvSpPr>
            <a:spLocks noGrp="1" noChangeArrowheads="1"/>
          </p:cNvSpPr>
          <p:nvPr>
            <p:ph type="body" sz="half" idx="1"/>
          </p:nvPr>
        </p:nvSpPr>
        <p:spPr>
          <a:xfrm>
            <a:off x="685800" y="1484313"/>
            <a:ext cx="4030663" cy="4681537"/>
          </a:xfrm>
        </p:spPr>
        <p:txBody>
          <a:bodyPr/>
          <a:lstStyle/>
          <a:p>
            <a:pPr eaLnBrk="1" hangingPunct="1"/>
            <a:r>
              <a:rPr lang="en-US" altLang="zh-TW" sz="2000" dirty="0" smtClean="0">
                <a:ea typeface="新細明體" pitchFamily="18" charset="-120"/>
              </a:rPr>
              <a:t>Rules of Binary Addition </a:t>
            </a:r>
          </a:p>
          <a:p>
            <a:pPr lvl="1" eaLnBrk="1" hangingPunct="1"/>
            <a:r>
              <a:rPr lang="en-US" altLang="zh-TW" sz="1800" dirty="0" smtClean="0">
                <a:ea typeface="新細明體" pitchFamily="18" charset="-120"/>
              </a:rPr>
              <a:t>0 + 0 = 0 </a:t>
            </a:r>
          </a:p>
          <a:p>
            <a:pPr lvl="1" eaLnBrk="1" hangingPunct="1"/>
            <a:r>
              <a:rPr lang="en-US" altLang="zh-TW" sz="1800" dirty="0" smtClean="0">
                <a:ea typeface="新細明體" pitchFamily="18" charset="-120"/>
              </a:rPr>
              <a:t>0 + 1 = 1 </a:t>
            </a:r>
          </a:p>
          <a:p>
            <a:pPr lvl="1" eaLnBrk="1" hangingPunct="1"/>
            <a:r>
              <a:rPr lang="en-US" altLang="zh-TW" sz="1800" dirty="0" smtClean="0">
                <a:ea typeface="新細明體" pitchFamily="18" charset="-120"/>
              </a:rPr>
              <a:t>1 + 0 = 1 </a:t>
            </a:r>
          </a:p>
          <a:p>
            <a:pPr lvl="1" eaLnBrk="1" hangingPunct="1"/>
            <a:r>
              <a:rPr lang="en-US" altLang="zh-TW" sz="1800" dirty="0" smtClean="0">
                <a:ea typeface="新細明體" pitchFamily="18" charset="-120"/>
              </a:rPr>
              <a:t>1 + 1 = 0, and carry 1 to the next more significant bit </a:t>
            </a:r>
          </a:p>
          <a:p>
            <a:pPr lvl="1" eaLnBrk="1" hangingPunct="1"/>
            <a:endParaRPr lang="en-US" altLang="zh-TW" sz="1800" dirty="0" smtClean="0">
              <a:ea typeface="新細明體" pitchFamily="18" charset="-120"/>
            </a:endParaRPr>
          </a:p>
          <a:p>
            <a:pPr lvl="1" eaLnBrk="1" hangingPunct="1"/>
            <a:r>
              <a:rPr lang="en-US" altLang="zh-TW" sz="1800" dirty="0" smtClean="0">
                <a:ea typeface="新細明體" pitchFamily="18" charset="-120"/>
              </a:rPr>
              <a:t>E.g., </a:t>
            </a:r>
          </a:p>
          <a:p>
            <a:pPr lvl="1" eaLnBrk="1" hangingPunct="1">
              <a:buFont typeface="Wingdings" pitchFamily="2" charset="2"/>
              <a:buNone/>
            </a:pPr>
            <a:r>
              <a:rPr lang="en-US" altLang="zh-TW" sz="1800" dirty="0" smtClean="0">
                <a:ea typeface="新細明體" pitchFamily="18" charset="-120"/>
              </a:rPr>
              <a:t>	0 0 0 1 1 0 1 0    =  26</a:t>
            </a:r>
            <a:r>
              <a:rPr lang="en-US" altLang="zh-TW" sz="1800" baseline="-30000" dirty="0" smtClean="0">
                <a:ea typeface="SimSun" pitchFamily="2" charset="-122"/>
                <a:cs typeface="Times New Roman" pitchFamily="18" charset="0"/>
              </a:rPr>
              <a:t>1</a:t>
            </a:r>
            <a:r>
              <a:rPr lang="en-US" altLang="zh-TW" sz="2000" baseline="-30000" dirty="0" smtClean="0">
                <a:ea typeface="SimSun" pitchFamily="2" charset="-122"/>
                <a:cs typeface="Times New Roman" pitchFamily="18" charset="0"/>
              </a:rPr>
              <a:t>0</a:t>
            </a:r>
            <a:endParaRPr lang="en-US" altLang="zh-TW" sz="1800" dirty="0" smtClean="0">
              <a:ea typeface="新細明體" pitchFamily="18" charset="-120"/>
            </a:endParaRPr>
          </a:p>
          <a:p>
            <a:pPr lvl="1" eaLnBrk="1" hangingPunct="1">
              <a:buFont typeface="Wingdings" pitchFamily="2" charset="2"/>
              <a:buNone/>
            </a:pPr>
            <a:r>
              <a:rPr lang="en-US" altLang="zh-TW" sz="1800" u="sng" dirty="0" smtClean="0">
                <a:ea typeface="新細明體" pitchFamily="18" charset="-120"/>
              </a:rPr>
              <a:t>+	0 0 0 0 1 1 0 0 </a:t>
            </a:r>
            <a:r>
              <a:rPr lang="en-US" altLang="zh-TW" sz="1800" dirty="0" smtClean="0">
                <a:ea typeface="新細明體" pitchFamily="18" charset="-120"/>
              </a:rPr>
              <a:t>  =  12</a:t>
            </a:r>
            <a:r>
              <a:rPr lang="en-US" altLang="zh-TW" sz="1800" baseline="-30000" dirty="0" smtClean="0">
                <a:ea typeface="SimSun" pitchFamily="2" charset="-122"/>
              </a:rPr>
              <a:t>1</a:t>
            </a:r>
            <a:r>
              <a:rPr lang="en-US" altLang="zh-TW" sz="2000" baseline="-30000" dirty="0" smtClean="0">
                <a:ea typeface="SimSun" pitchFamily="2" charset="-122"/>
              </a:rPr>
              <a:t>0</a:t>
            </a:r>
            <a:endParaRPr lang="en-US" altLang="zh-TW" sz="1800" u="sng" dirty="0" smtClean="0">
              <a:ea typeface="新細明體" pitchFamily="18" charset="-120"/>
            </a:endParaRPr>
          </a:p>
          <a:p>
            <a:pPr lvl="1" eaLnBrk="1" hangingPunct="1">
              <a:buFont typeface="Wingdings" pitchFamily="2" charset="2"/>
              <a:buNone/>
            </a:pPr>
            <a:r>
              <a:rPr lang="en-US" altLang="zh-TW" sz="1800" dirty="0" smtClean="0">
                <a:ea typeface="新細明體" pitchFamily="18" charset="-120"/>
              </a:rPr>
              <a:t>      0 0 1 0 0 1 1 0   =  38</a:t>
            </a:r>
            <a:r>
              <a:rPr lang="en-US" altLang="zh-TW" sz="1800" baseline="-30000" dirty="0" smtClean="0">
                <a:ea typeface="SimSun" pitchFamily="2" charset="-122"/>
              </a:rPr>
              <a:t>1</a:t>
            </a:r>
            <a:r>
              <a:rPr lang="en-US" altLang="zh-TW" sz="2000" baseline="-30000" dirty="0" smtClean="0">
                <a:ea typeface="SimSun" pitchFamily="2" charset="-122"/>
              </a:rPr>
              <a:t>0</a:t>
            </a:r>
          </a:p>
        </p:txBody>
      </p:sp>
      <p:sp>
        <p:nvSpPr>
          <p:cNvPr id="26630" name="Rectangle 4"/>
          <p:cNvSpPr>
            <a:spLocks noGrp="1" noChangeArrowheads="1"/>
          </p:cNvSpPr>
          <p:nvPr>
            <p:ph type="body" sz="half" idx="2"/>
          </p:nvPr>
        </p:nvSpPr>
        <p:spPr>
          <a:xfrm>
            <a:off x="4648200" y="1484313"/>
            <a:ext cx="4100513" cy="4681537"/>
          </a:xfrm>
        </p:spPr>
        <p:txBody>
          <a:bodyPr/>
          <a:lstStyle/>
          <a:p>
            <a:pPr eaLnBrk="1" hangingPunct="1"/>
            <a:r>
              <a:rPr lang="en-US" altLang="zh-TW" sz="2000" dirty="0" smtClean="0">
                <a:ea typeface="新細明體" pitchFamily="18" charset="-120"/>
              </a:rPr>
              <a:t>Rules of Binary Subtraction</a:t>
            </a:r>
          </a:p>
          <a:p>
            <a:pPr lvl="1" eaLnBrk="1" hangingPunct="1"/>
            <a:r>
              <a:rPr lang="en-US" altLang="zh-TW" sz="1800" dirty="0" smtClean="0">
                <a:ea typeface="新細明體" pitchFamily="18" charset="-120"/>
              </a:rPr>
              <a:t>0 - 0 = 0 </a:t>
            </a:r>
          </a:p>
          <a:p>
            <a:pPr lvl="1" eaLnBrk="1" hangingPunct="1"/>
            <a:r>
              <a:rPr lang="en-US" altLang="zh-TW" sz="1800" dirty="0" smtClean="0">
                <a:ea typeface="新細明體" pitchFamily="18" charset="-120"/>
              </a:rPr>
              <a:t>0 - 1 = 1, and borrow 1 from the next more significant bit </a:t>
            </a:r>
          </a:p>
          <a:p>
            <a:pPr lvl="1" eaLnBrk="1" hangingPunct="1"/>
            <a:r>
              <a:rPr lang="en-US" altLang="zh-TW" sz="1800" dirty="0" smtClean="0">
                <a:ea typeface="新細明體" pitchFamily="18" charset="-120"/>
              </a:rPr>
              <a:t>1 - 0 = 1 </a:t>
            </a:r>
          </a:p>
          <a:p>
            <a:pPr lvl="1" eaLnBrk="1" hangingPunct="1"/>
            <a:r>
              <a:rPr lang="en-US" altLang="zh-TW" sz="1800" dirty="0" smtClean="0">
                <a:ea typeface="新細明體" pitchFamily="18" charset="-120"/>
              </a:rPr>
              <a:t>1 - 1 = 0 </a:t>
            </a:r>
          </a:p>
          <a:p>
            <a:pPr lvl="1" eaLnBrk="1" hangingPunct="1"/>
            <a:endParaRPr lang="en-US" altLang="zh-TW" sz="1800" dirty="0" smtClean="0">
              <a:ea typeface="新細明體" pitchFamily="18" charset="-120"/>
            </a:endParaRPr>
          </a:p>
          <a:p>
            <a:pPr lvl="1" eaLnBrk="1" hangingPunct="1"/>
            <a:r>
              <a:rPr lang="en-US" altLang="zh-TW" sz="1800" dirty="0" smtClean="0">
                <a:ea typeface="新細明體" pitchFamily="18" charset="-120"/>
              </a:rPr>
              <a:t>E.g., </a:t>
            </a:r>
          </a:p>
          <a:p>
            <a:pPr lvl="1" eaLnBrk="1" hangingPunct="1">
              <a:buFont typeface="Wingdings" pitchFamily="2" charset="2"/>
              <a:buNone/>
            </a:pPr>
            <a:r>
              <a:rPr lang="en-US" altLang="zh-TW" sz="1800" dirty="0" smtClean="0">
                <a:ea typeface="新細明體" pitchFamily="18" charset="-120"/>
              </a:rPr>
              <a:t>      0 0 1 1 0 0 1 1    =  51</a:t>
            </a:r>
            <a:r>
              <a:rPr lang="en-US" altLang="zh-TW" sz="1800" baseline="-30000" dirty="0" smtClean="0">
                <a:ea typeface="SimSun" pitchFamily="2" charset="-122"/>
                <a:cs typeface="Times New Roman" pitchFamily="18" charset="0"/>
              </a:rPr>
              <a:t>1</a:t>
            </a:r>
            <a:r>
              <a:rPr lang="en-US" altLang="zh-TW" sz="2000" baseline="-30000" dirty="0" smtClean="0">
                <a:ea typeface="SimSun" pitchFamily="2" charset="-122"/>
                <a:cs typeface="Times New Roman" pitchFamily="18" charset="0"/>
              </a:rPr>
              <a:t>0</a:t>
            </a:r>
            <a:endParaRPr lang="en-US" altLang="zh-TW" sz="1800" dirty="0" smtClean="0">
              <a:ea typeface="新細明體" pitchFamily="18" charset="-120"/>
            </a:endParaRPr>
          </a:p>
          <a:p>
            <a:pPr lvl="1" eaLnBrk="1" hangingPunct="1">
              <a:buFont typeface="Wingdings" pitchFamily="2" charset="2"/>
              <a:buNone/>
            </a:pPr>
            <a:r>
              <a:rPr lang="en-US" altLang="zh-TW" sz="1800" u="sng" dirty="0" smtClean="0">
                <a:ea typeface="新細明體" pitchFamily="18" charset="-120"/>
              </a:rPr>
              <a:t>-	0 0 0 1 0 1 1 0 </a:t>
            </a:r>
            <a:r>
              <a:rPr lang="en-US" altLang="zh-TW" sz="1800" dirty="0" smtClean="0">
                <a:ea typeface="新細明體" pitchFamily="18" charset="-120"/>
              </a:rPr>
              <a:t>   =   22</a:t>
            </a:r>
            <a:r>
              <a:rPr lang="en-US" altLang="zh-TW" sz="1800" baseline="-30000" dirty="0" smtClean="0">
                <a:ea typeface="SimSun" pitchFamily="2" charset="-122"/>
              </a:rPr>
              <a:t>1</a:t>
            </a:r>
            <a:r>
              <a:rPr lang="en-US" altLang="zh-TW" sz="2000" baseline="-30000" dirty="0" smtClean="0">
                <a:ea typeface="SimSun" pitchFamily="2" charset="-122"/>
              </a:rPr>
              <a:t>0</a:t>
            </a:r>
            <a:endParaRPr lang="en-US" altLang="zh-TW" sz="1800" u="sng" dirty="0" smtClean="0">
              <a:ea typeface="新細明體" pitchFamily="18" charset="-120"/>
            </a:endParaRPr>
          </a:p>
          <a:p>
            <a:pPr lvl="1" eaLnBrk="1" hangingPunct="1">
              <a:buFont typeface="Wingdings" pitchFamily="2" charset="2"/>
              <a:buNone/>
            </a:pPr>
            <a:r>
              <a:rPr lang="en-US" altLang="zh-TW" sz="1800" dirty="0" smtClean="0">
                <a:ea typeface="新細明體" pitchFamily="18" charset="-120"/>
              </a:rPr>
              <a:t>      0 0 0 1 1 1 0 1    =  29</a:t>
            </a:r>
            <a:r>
              <a:rPr lang="en-US" altLang="zh-TW" sz="1800" baseline="-30000" dirty="0" smtClean="0">
                <a:ea typeface="SimSun" pitchFamily="2" charset="-122"/>
              </a:rPr>
              <a:t>1</a:t>
            </a:r>
            <a:r>
              <a:rPr lang="en-US" altLang="zh-TW" sz="2000" baseline="-30000" dirty="0" smtClean="0">
                <a:ea typeface="SimSun" pitchFamily="2" charset="-122"/>
              </a:rPr>
              <a:t>0</a:t>
            </a:r>
          </a:p>
          <a:p>
            <a:pPr lvl="1" eaLnBrk="1" hangingPunct="1">
              <a:buFont typeface="Wingdings" pitchFamily="2" charset="2"/>
              <a:buNone/>
            </a:pPr>
            <a:endParaRPr lang="zh-TW" altLang="en-US" sz="1800" dirty="0" smtClean="0">
              <a:ea typeface="新細明體" pitchFamily="18" charset="-12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4"/>
          <p:cNvSpPr>
            <a:spLocks noGrp="1"/>
          </p:cNvSpPr>
          <p:nvPr>
            <p:ph type="dt" sz="quarter" idx="10"/>
          </p:nvPr>
        </p:nvSpPr>
        <p:spPr/>
        <p:txBody>
          <a:bodyPr/>
          <a:lstStyle/>
          <a:p>
            <a:pPr>
              <a:defRPr/>
            </a:pPr>
            <a:r>
              <a:rPr lang="en-US" altLang="zh-TW" dirty="0"/>
              <a:t>    </a:t>
            </a:r>
            <a:r>
              <a:rPr lang="en-US" altLang="zh-TW" dirty="0" smtClean="0"/>
              <a:t> </a:t>
            </a:r>
            <a:r>
              <a:rPr lang="en-US" altLang="zh-TW" dirty="0" smtClean="0">
                <a:solidFill>
                  <a:srgbClr val="FF0066"/>
                </a:solidFill>
              </a:rPr>
              <a:t>Jean Wang / CS1102 </a:t>
            </a:r>
            <a:r>
              <a:rPr lang="en-US" altLang="zh-TW" dirty="0">
                <a:solidFill>
                  <a:srgbClr val="FF0066"/>
                </a:solidFill>
              </a:rPr>
              <a:t>- Lec02</a:t>
            </a:r>
            <a:endParaRPr lang="en-US" altLang="zh-TW" dirty="0">
              <a:solidFill>
                <a:schemeClr val="accent2"/>
              </a:solidFill>
            </a:endParaRPr>
          </a:p>
        </p:txBody>
      </p:sp>
      <p:sp>
        <p:nvSpPr>
          <p:cNvPr id="7" name="Slide Number Placeholder 5"/>
          <p:cNvSpPr>
            <a:spLocks noGrp="1"/>
          </p:cNvSpPr>
          <p:nvPr>
            <p:ph type="sldNum" sz="quarter" idx="11"/>
          </p:nvPr>
        </p:nvSpPr>
        <p:spPr/>
        <p:txBody>
          <a:bodyPr/>
          <a:lstStyle/>
          <a:p>
            <a:pPr>
              <a:defRPr/>
            </a:pPr>
            <a:fld id="{C8403395-CA75-4E94-93AD-026DFBE947FA}" type="slidenum">
              <a:rPr lang="zh-TW" altLang="en-US"/>
              <a:pPr>
                <a:defRPr/>
              </a:pPr>
              <a:t>15</a:t>
            </a:fld>
            <a:r>
              <a:rPr lang="en-US" altLang="zh-TW" b="0"/>
              <a:t> </a:t>
            </a:r>
          </a:p>
        </p:txBody>
      </p:sp>
      <p:sp>
        <p:nvSpPr>
          <p:cNvPr id="27652" name="Rectangle 2"/>
          <p:cNvSpPr>
            <a:spLocks noGrp="1" noChangeArrowheads="1"/>
          </p:cNvSpPr>
          <p:nvPr>
            <p:ph type="title"/>
          </p:nvPr>
        </p:nvSpPr>
        <p:spPr/>
        <p:txBody>
          <a:bodyPr/>
          <a:lstStyle/>
          <a:p>
            <a:pPr eaLnBrk="1" hangingPunct="1"/>
            <a:r>
              <a:rPr lang="en-US" altLang="zh-TW" smtClean="0">
                <a:ea typeface="新細明體" pitchFamily="18" charset="-120"/>
              </a:rPr>
              <a:t>Binary Arithmetic</a:t>
            </a:r>
          </a:p>
        </p:txBody>
      </p:sp>
      <p:sp>
        <p:nvSpPr>
          <p:cNvPr id="27653" name="Rectangle 3"/>
          <p:cNvSpPr>
            <a:spLocks noGrp="1" noChangeArrowheads="1"/>
          </p:cNvSpPr>
          <p:nvPr>
            <p:ph type="body" sz="half" idx="1"/>
          </p:nvPr>
        </p:nvSpPr>
        <p:spPr>
          <a:xfrm>
            <a:off x="685800" y="1484313"/>
            <a:ext cx="4102100" cy="4681537"/>
          </a:xfrm>
        </p:spPr>
        <p:txBody>
          <a:bodyPr/>
          <a:lstStyle/>
          <a:p>
            <a:pPr eaLnBrk="1" hangingPunct="1"/>
            <a:r>
              <a:rPr lang="en-US" altLang="zh-TW" sz="2000" dirty="0" smtClean="0">
                <a:ea typeface="新細明體" pitchFamily="18" charset="-120"/>
              </a:rPr>
              <a:t>Rules of Binary Multiplication </a:t>
            </a:r>
          </a:p>
          <a:p>
            <a:pPr lvl="1" eaLnBrk="1" hangingPunct="1"/>
            <a:r>
              <a:rPr lang="en-US" altLang="zh-TW" sz="1800" dirty="0" smtClean="0">
                <a:ea typeface="新細明體" pitchFamily="18" charset="-120"/>
              </a:rPr>
              <a:t>0 x 0 = 0 </a:t>
            </a:r>
          </a:p>
          <a:p>
            <a:pPr lvl="1" eaLnBrk="1" hangingPunct="1"/>
            <a:r>
              <a:rPr lang="en-US" altLang="zh-TW" sz="1800" dirty="0" smtClean="0">
                <a:ea typeface="新細明體" pitchFamily="18" charset="-120"/>
              </a:rPr>
              <a:t>0 x 1 = 0 </a:t>
            </a:r>
          </a:p>
          <a:p>
            <a:pPr lvl="1" eaLnBrk="1" hangingPunct="1"/>
            <a:r>
              <a:rPr lang="en-US" altLang="zh-TW" sz="1800" dirty="0" smtClean="0">
                <a:ea typeface="新細明體" pitchFamily="18" charset="-120"/>
              </a:rPr>
              <a:t>1 x 0 = 0 </a:t>
            </a:r>
          </a:p>
          <a:p>
            <a:pPr lvl="1" eaLnBrk="1" hangingPunct="1"/>
            <a:r>
              <a:rPr lang="en-US" altLang="zh-TW" sz="1800" dirty="0" smtClean="0">
                <a:ea typeface="新細明體" pitchFamily="18" charset="-120"/>
              </a:rPr>
              <a:t>1 x 1 = 1, and no carry or borrow bits </a:t>
            </a:r>
          </a:p>
          <a:p>
            <a:pPr lvl="1" eaLnBrk="1" hangingPunct="1">
              <a:buFont typeface="Wingdings" pitchFamily="2" charset="2"/>
              <a:buNone/>
            </a:pPr>
            <a:endParaRPr lang="en-US" altLang="zh-TW" sz="1800" dirty="0" smtClean="0">
              <a:ea typeface="新細明體" pitchFamily="18" charset="-120"/>
            </a:endParaRPr>
          </a:p>
          <a:p>
            <a:pPr lvl="1" eaLnBrk="1" hangingPunct="1"/>
            <a:r>
              <a:rPr lang="en-US" altLang="zh-TW" sz="1800" dirty="0" smtClean="0">
                <a:ea typeface="新細明體" pitchFamily="18" charset="-120"/>
              </a:rPr>
              <a:t>E.g., </a:t>
            </a:r>
          </a:p>
          <a:p>
            <a:pPr lvl="1" eaLnBrk="1" hangingPunct="1">
              <a:buFont typeface="Wingdings" pitchFamily="2" charset="2"/>
              <a:buNone/>
            </a:pPr>
            <a:r>
              <a:rPr lang="en-US" altLang="zh-TW" sz="1800" dirty="0" smtClean="0">
                <a:ea typeface="新細明體" pitchFamily="18" charset="-120"/>
              </a:rPr>
              <a:t>	</a:t>
            </a:r>
            <a:r>
              <a:rPr lang="en-US" altLang="zh-TW" sz="1600" dirty="0" smtClean="0">
                <a:ea typeface="新細明體" pitchFamily="18" charset="-120"/>
              </a:rPr>
              <a:t>0 0 1 0 1 0 0 1      (41</a:t>
            </a:r>
            <a:r>
              <a:rPr lang="en-US" altLang="zh-TW" sz="1600" baseline="-30000" dirty="0" smtClean="0">
                <a:ea typeface="SimSun" pitchFamily="2" charset="-122"/>
                <a:cs typeface="Times New Roman" pitchFamily="18" charset="0"/>
              </a:rPr>
              <a:t>1</a:t>
            </a:r>
            <a:r>
              <a:rPr lang="en-US" altLang="zh-TW" sz="1800" baseline="-30000" dirty="0" smtClean="0">
                <a:ea typeface="SimSun" pitchFamily="2" charset="-122"/>
                <a:cs typeface="Times New Roman" pitchFamily="18" charset="0"/>
              </a:rPr>
              <a:t>0</a:t>
            </a:r>
            <a:r>
              <a:rPr lang="en-US" altLang="zh-TW" sz="1600" dirty="0" smtClean="0">
                <a:ea typeface="新細明體" pitchFamily="18" charset="-120"/>
              </a:rPr>
              <a:t>)</a:t>
            </a:r>
          </a:p>
          <a:p>
            <a:pPr lvl="1" eaLnBrk="1" hangingPunct="1">
              <a:buFont typeface="Wingdings" pitchFamily="2" charset="2"/>
              <a:buNone/>
            </a:pPr>
            <a:r>
              <a:rPr lang="en-US" altLang="zh-TW" sz="1600" u="sng" dirty="0" smtClean="0">
                <a:ea typeface="新細明體" pitchFamily="18" charset="-120"/>
              </a:rPr>
              <a:t>x	0 0 0 0 0 1 1 0 </a:t>
            </a:r>
            <a:r>
              <a:rPr lang="en-US" altLang="zh-TW" sz="1600" dirty="0" smtClean="0">
                <a:ea typeface="新細明體" pitchFamily="18" charset="-120"/>
              </a:rPr>
              <a:t>     (6</a:t>
            </a:r>
            <a:r>
              <a:rPr lang="en-US" altLang="zh-TW" sz="1600" baseline="-30000" dirty="0" smtClean="0">
                <a:ea typeface="SimSun" pitchFamily="2" charset="-122"/>
              </a:rPr>
              <a:t>1</a:t>
            </a:r>
            <a:r>
              <a:rPr lang="en-US" altLang="zh-TW" sz="1800" baseline="-30000" dirty="0" smtClean="0">
                <a:ea typeface="SimSun" pitchFamily="2" charset="-122"/>
              </a:rPr>
              <a:t>0 </a:t>
            </a:r>
            <a:r>
              <a:rPr lang="en-US" altLang="zh-TW" sz="1600" dirty="0" smtClean="0">
                <a:ea typeface="新細明體" pitchFamily="18" charset="-120"/>
              </a:rPr>
              <a:t>)</a:t>
            </a:r>
            <a:endParaRPr lang="en-US" altLang="zh-TW" sz="1600" u="sng" dirty="0" smtClean="0">
              <a:ea typeface="新細明體" pitchFamily="18" charset="-120"/>
            </a:endParaRPr>
          </a:p>
          <a:p>
            <a:pPr lvl="1" eaLnBrk="1" hangingPunct="1">
              <a:buFont typeface="Wingdings" pitchFamily="2" charset="2"/>
              <a:buNone/>
            </a:pPr>
            <a:r>
              <a:rPr lang="en-US" altLang="zh-TW" sz="1600" dirty="0" smtClean="0">
                <a:ea typeface="新細明體" pitchFamily="18" charset="-120"/>
              </a:rPr>
              <a:t>      0 0 0 0 0 0 0 0</a:t>
            </a:r>
          </a:p>
          <a:p>
            <a:pPr lvl="1" eaLnBrk="1" hangingPunct="1">
              <a:buFont typeface="Wingdings" pitchFamily="2" charset="2"/>
              <a:buNone/>
            </a:pPr>
            <a:r>
              <a:rPr lang="en-US" altLang="zh-TW" sz="1600" dirty="0" smtClean="0">
                <a:ea typeface="新細明體" pitchFamily="18" charset="-120"/>
              </a:rPr>
              <a:t>  0 0 1 0 1 0 0 1</a:t>
            </a:r>
          </a:p>
          <a:p>
            <a:pPr eaLnBrk="1" hangingPunct="1">
              <a:spcBef>
                <a:spcPct val="20000"/>
              </a:spcBef>
              <a:buFont typeface="Wingdings" pitchFamily="2" charset="2"/>
              <a:buNone/>
            </a:pPr>
            <a:r>
              <a:rPr lang="en-US" altLang="zh-TW" sz="1600" dirty="0" smtClean="0">
                <a:ea typeface="新細明體" pitchFamily="18" charset="-120"/>
              </a:rPr>
              <a:t>         0 0 1 0 1 0 0 1            </a:t>
            </a:r>
          </a:p>
          <a:p>
            <a:pPr eaLnBrk="1" hangingPunct="1">
              <a:spcBef>
                <a:spcPct val="20000"/>
              </a:spcBef>
              <a:buFont typeface="Wingdings" pitchFamily="2" charset="2"/>
              <a:buNone/>
            </a:pPr>
            <a:r>
              <a:rPr lang="en-US" altLang="zh-TW" sz="1600" dirty="0" smtClean="0">
                <a:ea typeface="新細明體" pitchFamily="18" charset="-120"/>
              </a:rPr>
              <a:t>         0 0 1 1 1 1  0 1 1 0      (246</a:t>
            </a:r>
            <a:r>
              <a:rPr lang="en-US" altLang="zh-TW" sz="1800" baseline="-30000" dirty="0" smtClean="0">
                <a:ea typeface="SimSun" pitchFamily="2" charset="-122"/>
              </a:rPr>
              <a:t>1</a:t>
            </a:r>
            <a:r>
              <a:rPr lang="en-US" altLang="zh-TW" sz="2000" baseline="-30000" dirty="0" smtClean="0">
                <a:ea typeface="SimSun" pitchFamily="2" charset="-122"/>
              </a:rPr>
              <a:t>0</a:t>
            </a:r>
            <a:r>
              <a:rPr lang="en-US" altLang="zh-TW" sz="1600" dirty="0" smtClean="0">
                <a:ea typeface="新細明體" pitchFamily="18" charset="-120"/>
              </a:rPr>
              <a:t>)</a:t>
            </a:r>
          </a:p>
        </p:txBody>
      </p:sp>
      <p:sp>
        <p:nvSpPr>
          <p:cNvPr id="27654" name="Rectangle 4"/>
          <p:cNvSpPr>
            <a:spLocks noGrp="1" noChangeArrowheads="1"/>
          </p:cNvSpPr>
          <p:nvPr>
            <p:ph type="body" sz="half" idx="2"/>
          </p:nvPr>
        </p:nvSpPr>
        <p:spPr>
          <a:xfrm>
            <a:off x="4648200" y="1484313"/>
            <a:ext cx="4171950" cy="4681537"/>
          </a:xfrm>
        </p:spPr>
        <p:txBody>
          <a:bodyPr/>
          <a:lstStyle/>
          <a:p>
            <a:pPr eaLnBrk="1" hangingPunct="1"/>
            <a:r>
              <a:rPr lang="en-US" altLang="zh-TW" sz="2000" dirty="0" smtClean="0">
                <a:ea typeface="新細明體" pitchFamily="18" charset="-120"/>
              </a:rPr>
              <a:t>Binary Division: repeated process of subtraction</a:t>
            </a:r>
          </a:p>
          <a:p>
            <a:pPr lvl="1" eaLnBrk="1" hangingPunct="1"/>
            <a:r>
              <a:rPr lang="en-US" altLang="zh-TW" sz="1800" dirty="0" smtClean="0">
                <a:ea typeface="新細明體" pitchFamily="18" charset="-120"/>
              </a:rPr>
              <a:t>E.g., </a:t>
            </a:r>
          </a:p>
          <a:p>
            <a:pPr lvl="1" eaLnBrk="1" hangingPunct="1">
              <a:buFont typeface="Wingdings" pitchFamily="2" charset="2"/>
              <a:buNone/>
            </a:pPr>
            <a:r>
              <a:rPr lang="en-US" altLang="zh-TW" sz="1600" dirty="0" smtClean="0">
                <a:ea typeface="新細明體" pitchFamily="18" charset="-120"/>
              </a:rPr>
              <a:t>              </a:t>
            </a:r>
            <a:r>
              <a:rPr lang="en-US" altLang="zh-TW" sz="1600" u="sng" dirty="0" smtClean="0">
                <a:ea typeface="新細明體" pitchFamily="18" charset="-120"/>
              </a:rPr>
              <a:t>              1 1 0 1 1  </a:t>
            </a:r>
            <a:r>
              <a:rPr lang="en-US" altLang="zh-TW" sz="1600" dirty="0" smtClean="0">
                <a:ea typeface="新細明體" pitchFamily="18" charset="-120"/>
              </a:rPr>
              <a:t>   (27</a:t>
            </a:r>
            <a:r>
              <a:rPr lang="en-US" altLang="zh-TW" sz="1600" baseline="-30000" dirty="0" smtClean="0">
                <a:ea typeface="SimSun" pitchFamily="2" charset="-122"/>
                <a:cs typeface="Times New Roman" pitchFamily="18" charset="0"/>
              </a:rPr>
              <a:t>1</a:t>
            </a:r>
            <a:r>
              <a:rPr lang="en-US" altLang="zh-TW" sz="1800" baseline="-30000" dirty="0" smtClean="0">
                <a:ea typeface="SimSun" pitchFamily="2" charset="-122"/>
                <a:cs typeface="Times New Roman" pitchFamily="18" charset="0"/>
              </a:rPr>
              <a:t>0 </a:t>
            </a:r>
            <a:r>
              <a:rPr lang="en-US" altLang="zh-TW" sz="1600" dirty="0" smtClean="0">
                <a:ea typeface="新細明體" pitchFamily="18" charset="-120"/>
              </a:rPr>
              <a:t>)</a:t>
            </a:r>
            <a:endParaRPr lang="en-US" altLang="zh-TW" sz="1600" u="sng" dirty="0" smtClean="0">
              <a:ea typeface="新細明體" pitchFamily="18" charset="-120"/>
            </a:endParaRPr>
          </a:p>
          <a:p>
            <a:pPr lvl="1" eaLnBrk="1" hangingPunct="1">
              <a:buFont typeface="Wingdings" pitchFamily="2" charset="2"/>
              <a:buNone/>
            </a:pPr>
            <a:r>
              <a:rPr lang="en-US" altLang="zh-TW" sz="1600" dirty="0" smtClean="0">
                <a:ea typeface="新細明體" pitchFamily="18" charset="-120"/>
              </a:rPr>
              <a:t>1 0 1   )   1 0 0 0 0 1 1 1     (135</a:t>
            </a:r>
            <a:r>
              <a:rPr lang="en-US" altLang="zh-TW" sz="1600" baseline="-30000" dirty="0" smtClean="0">
                <a:ea typeface="SimSun" pitchFamily="2" charset="-122"/>
              </a:rPr>
              <a:t>1</a:t>
            </a:r>
            <a:r>
              <a:rPr lang="en-US" altLang="zh-TW" sz="1800" baseline="-30000" dirty="0" smtClean="0">
                <a:ea typeface="SimSun" pitchFamily="2" charset="-122"/>
              </a:rPr>
              <a:t>0</a:t>
            </a:r>
            <a:r>
              <a:rPr lang="en-US" altLang="zh-TW" sz="1600" dirty="0" smtClean="0">
                <a:ea typeface="新細明體" pitchFamily="18" charset="-120"/>
              </a:rPr>
              <a:t>)</a:t>
            </a:r>
          </a:p>
          <a:p>
            <a:pPr lvl="1" eaLnBrk="1" hangingPunct="1">
              <a:buFont typeface="Wingdings" pitchFamily="2" charset="2"/>
              <a:buNone/>
            </a:pPr>
            <a:r>
              <a:rPr lang="en-US" altLang="zh-TW" sz="1600" dirty="0" smtClean="0">
                <a:ea typeface="新細明體" pitchFamily="18" charset="-120"/>
              </a:rPr>
              <a:t>(5</a:t>
            </a:r>
            <a:r>
              <a:rPr lang="en-US" altLang="zh-TW" sz="1600" baseline="-30000" dirty="0" smtClean="0">
                <a:ea typeface="SimSun" pitchFamily="2" charset="-122"/>
              </a:rPr>
              <a:t>1</a:t>
            </a:r>
            <a:r>
              <a:rPr lang="en-US" altLang="zh-TW" sz="1800" baseline="-30000" dirty="0" smtClean="0">
                <a:ea typeface="SimSun" pitchFamily="2" charset="-122"/>
              </a:rPr>
              <a:t>0</a:t>
            </a:r>
            <a:r>
              <a:rPr lang="en-US" altLang="zh-TW" sz="1600" dirty="0" smtClean="0">
                <a:ea typeface="新細明體" pitchFamily="18" charset="-120"/>
              </a:rPr>
              <a:t>)     </a:t>
            </a:r>
            <a:r>
              <a:rPr lang="en-US" altLang="zh-TW" sz="1600" u="sng" dirty="0" smtClean="0">
                <a:ea typeface="新細明體" pitchFamily="18" charset="-120"/>
              </a:rPr>
              <a:t> -    1 0 1</a:t>
            </a:r>
          </a:p>
          <a:p>
            <a:pPr lvl="1" eaLnBrk="1" hangingPunct="1">
              <a:buFont typeface="Wingdings" pitchFamily="2" charset="2"/>
              <a:buNone/>
            </a:pPr>
            <a:r>
              <a:rPr lang="en-US" altLang="zh-TW" sz="1600" dirty="0" smtClean="0">
                <a:ea typeface="新細明體" pitchFamily="18" charset="-120"/>
              </a:rPr>
              <a:t>                        1 1 0</a:t>
            </a:r>
          </a:p>
          <a:p>
            <a:pPr lvl="1" eaLnBrk="1" hangingPunct="1">
              <a:buFont typeface="Wingdings" pitchFamily="2" charset="2"/>
              <a:buNone/>
            </a:pPr>
            <a:r>
              <a:rPr lang="en-US" altLang="zh-TW" sz="1600" dirty="0" smtClean="0">
                <a:ea typeface="新細明體" pitchFamily="18" charset="-120"/>
              </a:rPr>
              <a:t>                  </a:t>
            </a:r>
            <a:r>
              <a:rPr lang="en-US" altLang="zh-TW" sz="1600" i="1" dirty="0" smtClean="0">
                <a:ea typeface="新細明體" pitchFamily="18" charset="-120"/>
              </a:rPr>
              <a:t>    </a:t>
            </a:r>
            <a:r>
              <a:rPr lang="en-US" altLang="zh-TW" sz="1600" i="1" u="sng" dirty="0" smtClean="0">
                <a:ea typeface="新細明體" pitchFamily="18" charset="-120"/>
              </a:rPr>
              <a:t>-</a:t>
            </a:r>
            <a:r>
              <a:rPr lang="en-US" altLang="zh-TW" sz="1600" u="sng" dirty="0" smtClean="0">
                <a:ea typeface="新細明體" pitchFamily="18" charset="-120"/>
              </a:rPr>
              <a:t> 1 0 1</a:t>
            </a:r>
          </a:p>
          <a:p>
            <a:pPr lvl="1" eaLnBrk="1" hangingPunct="1">
              <a:buFont typeface="Wingdings" pitchFamily="2" charset="2"/>
              <a:buNone/>
            </a:pPr>
            <a:r>
              <a:rPr lang="en-US" altLang="zh-TW" sz="1600" dirty="0" smtClean="0">
                <a:ea typeface="新細明體" pitchFamily="18" charset="-120"/>
              </a:rPr>
              <a:t>                            0 1 1 </a:t>
            </a:r>
          </a:p>
          <a:p>
            <a:pPr lvl="1" eaLnBrk="1" hangingPunct="1">
              <a:buFont typeface="Wingdings" pitchFamily="2" charset="2"/>
              <a:buNone/>
            </a:pPr>
            <a:r>
              <a:rPr lang="en-US" altLang="zh-TW" sz="1600" dirty="0" smtClean="0">
                <a:ea typeface="新細明體" pitchFamily="18" charset="-120"/>
              </a:rPr>
              <a:t>                         </a:t>
            </a:r>
            <a:r>
              <a:rPr lang="en-US" altLang="zh-TW" sz="1600" i="1" dirty="0" smtClean="0">
                <a:ea typeface="新細明體" pitchFamily="18" charset="-120"/>
              </a:rPr>
              <a:t> </a:t>
            </a:r>
            <a:r>
              <a:rPr lang="en-US" altLang="zh-TW" sz="1600" i="1" u="sng" dirty="0" smtClean="0">
                <a:ea typeface="新細明體" pitchFamily="18" charset="-120"/>
              </a:rPr>
              <a:t>-</a:t>
            </a:r>
            <a:r>
              <a:rPr lang="en-US" altLang="zh-TW" sz="1600" u="sng" dirty="0" smtClean="0">
                <a:ea typeface="新細明體" pitchFamily="18" charset="-120"/>
              </a:rPr>
              <a:t>        0</a:t>
            </a:r>
          </a:p>
          <a:p>
            <a:pPr lvl="1" eaLnBrk="1" hangingPunct="1">
              <a:buFont typeface="Wingdings" pitchFamily="2" charset="2"/>
              <a:buNone/>
            </a:pPr>
            <a:r>
              <a:rPr lang="en-US" altLang="zh-TW" sz="1600" dirty="0" smtClean="0">
                <a:ea typeface="新細明體" pitchFamily="18" charset="-120"/>
              </a:rPr>
              <a:t>                                1 1 1</a:t>
            </a:r>
          </a:p>
          <a:p>
            <a:pPr lvl="1" eaLnBrk="1" hangingPunct="1">
              <a:buFont typeface="Wingdings" pitchFamily="2" charset="2"/>
              <a:buNone/>
            </a:pPr>
            <a:r>
              <a:rPr lang="en-US" altLang="zh-TW" sz="1600" i="1" dirty="0" smtClean="0">
                <a:ea typeface="新細明體" pitchFamily="18" charset="-120"/>
              </a:rPr>
              <a:t>                           </a:t>
            </a:r>
            <a:r>
              <a:rPr lang="en-US" altLang="zh-TW" sz="1600" i="1" u="sng" dirty="0" smtClean="0">
                <a:ea typeface="新細明體" pitchFamily="18" charset="-120"/>
              </a:rPr>
              <a:t>-</a:t>
            </a:r>
            <a:r>
              <a:rPr lang="en-US" altLang="zh-TW" sz="1600" u="sng" dirty="0" smtClean="0">
                <a:ea typeface="新細明體" pitchFamily="18" charset="-120"/>
              </a:rPr>
              <a:t>    1 0 1</a:t>
            </a:r>
          </a:p>
          <a:p>
            <a:pPr lvl="1" eaLnBrk="1" hangingPunct="1">
              <a:buFont typeface="Wingdings" pitchFamily="2" charset="2"/>
              <a:buNone/>
            </a:pPr>
            <a:r>
              <a:rPr lang="en-US" altLang="zh-TW" sz="1600" dirty="0" smtClean="0">
                <a:ea typeface="新細明體" pitchFamily="18" charset="-120"/>
              </a:rPr>
              <a:t>                                    1 0 1</a:t>
            </a:r>
          </a:p>
          <a:p>
            <a:pPr lvl="1" eaLnBrk="1" hangingPunct="1">
              <a:buFont typeface="Wingdings" pitchFamily="2" charset="2"/>
              <a:buNone/>
            </a:pPr>
            <a:r>
              <a:rPr lang="en-US" altLang="zh-TW" sz="1600" dirty="0" smtClean="0">
                <a:ea typeface="新細明體" pitchFamily="18" charset="-120"/>
              </a:rPr>
              <a:t>                            </a:t>
            </a:r>
            <a:r>
              <a:rPr lang="en-US" altLang="zh-TW" sz="1600" i="1" dirty="0" smtClean="0">
                <a:ea typeface="新細明體" pitchFamily="18" charset="-120"/>
              </a:rPr>
              <a:t>    </a:t>
            </a:r>
            <a:r>
              <a:rPr lang="en-US" altLang="zh-TW" sz="1600" i="1" u="sng" dirty="0" smtClean="0">
                <a:ea typeface="新細明體" pitchFamily="18" charset="-120"/>
              </a:rPr>
              <a:t>-</a:t>
            </a:r>
            <a:r>
              <a:rPr lang="en-US" altLang="zh-TW" sz="1600" u="sng" dirty="0" smtClean="0">
                <a:ea typeface="新細明體" pitchFamily="18" charset="-120"/>
              </a:rPr>
              <a:t>   1 0 1</a:t>
            </a:r>
          </a:p>
          <a:p>
            <a:pPr lvl="1" eaLnBrk="1" hangingPunct="1">
              <a:buFont typeface="Wingdings" pitchFamily="2" charset="2"/>
              <a:buNone/>
            </a:pPr>
            <a:r>
              <a:rPr lang="en-US" altLang="zh-TW" sz="1600" dirty="0" smtClean="0">
                <a:ea typeface="新細明體" pitchFamily="18" charset="-120"/>
              </a:rPr>
              <a:t>                                           0</a:t>
            </a:r>
          </a:p>
        </p:txBody>
      </p:sp>
      <p:sp>
        <p:nvSpPr>
          <p:cNvPr id="27655" name="Line 5"/>
          <p:cNvSpPr>
            <a:spLocks noChangeShapeType="1"/>
          </p:cNvSpPr>
          <p:nvPr/>
        </p:nvSpPr>
        <p:spPr bwMode="auto">
          <a:xfrm>
            <a:off x="971550" y="5589588"/>
            <a:ext cx="2160588" cy="0"/>
          </a:xfrm>
          <a:prstGeom prst="line">
            <a:avLst/>
          </a:prstGeom>
          <a:noFill/>
          <a:ln w="9525">
            <a:solidFill>
              <a:schemeClr val="tx1"/>
            </a:solidFill>
            <a:round/>
            <a:headEnd/>
            <a:tailEnd/>
          </a:ln>
        </p:spPr>
        <p:txBody>
          <a:bodyPr/>
          <a:lstStyle/>
          <a:p>
            <a:endParaRPr lang="en-US"/>
          </a:p>
        </p:txBody>
      </p:sp>
      <p:sp>
        <p:nvSpPr>
          <p:cNvPr id="2" name="TextBox 1"/>
          <p:cNvSpPr txBox="1"/>
          <p:nvPr/>
        </p:nvSpPr>
        <p:spPr>
          <a:xfrm>
            <a:off x="4139952" y="4238508"/>
            <a:ext cx="2232248" cy="1754326"/>
          </a:xfrm>
          <a:prstGeom prst="rect">
            <a:avLst/>
          </a:prstGeom>
          <a:noFill/>
        </p:spPr>
        <p:txBody>
          <a:bodyPr wrap="square" rtlCol="0">
            <a:spAutoFit/>
          </a:bodyPr>
          <a:lstStyle/>
          <a:p>
            <a:pPr eaLnBrk="1" hangingPunct="1"/>
            <a:r>
              <a:rPr lang="en-US" sz="1800" b="1" dirty="0">
                <a:solidFill>
                  <a:srgbClr val="C00000"/>
                </a:solidFill>
              </a:rPr>
              <a:t>function</a:t>
            </a:r>
            <a:r>
              <a:rPr lang="en-US" sz="1800" dirty="0">
                <a:solidFill>
                  <a:srgbClr val="C00000"/>
                </a:solidFill>
              </a:rPr>
              <a:t> divide(N, D</a:t>
            </a:r>
            <a:r>
              <a:rPr lang="en-US" sz="1800" dirty="0" smtClean="0">
                <a:solidFill>
                  <a:srgbClr val="C00000"/>
                </a:solidFill>
              </a:rPr>
              <a:t>)</a:t>
            </a:r>
          </a:p>
          <a:p>
            <a:pPr eaLnBrk="1" hangingPunct="1"/>
            <a:r>
              <a:rPr lang="en-US" sz="1800" dirty="0" smtClean="0">
                <a:solidFill>
                  <a:srgbClr val="C00000"/>
                </a:solidFill>
              </a:rPr>
              <a:t>R := N</a:t>
            </a:r>
            <a:r>
              <a:rPr lang="en-US" sz="1800" dirty="0" smtClean="0">
                <a:solidFill>
                  <a:srgbClr val="C00000"/>
                </a:solidFill>
              </a:rPr>
              <a:t> </a:t>
            </a:r>
            <a:endParaRPr lang="en-US" sz="1800" dirty="0">
              <a:solidFill>
                <a:srgbClr val="C00000"/>
              </a:solidFill>
            </a:endParaRPr>
          </a:p>
          <a:p>
            <a:pPr eaLnBrk="1" hangingPunct="1"/>
            <a:r>
              <a:rPr lang="en-US" sz="1800" b="1" dirty="0">
                <a:solidFill>
                  <a:srgbClr val="C00000"/>
                </a:solidFill>
              </a:rPr>
              <a:t>while</a:t>
            </a:r>
            <a:r>
              <a:rPr lang="en-US" sz="1800" dirty="0">
                <a:solidFill>
                  <a:srgbClr val="C00000"/>
                </a:solidFill>
              </a:rPr>
              <a:t> R ≥ D </a:t>
            </a:r>
            <a:r>
              <a:rPr lang="en-US" sz="1800" b="1" dirty="0">
                <a:solidFill>
                  <a:srgbClr val="C00000"/>
                </a:solidFill>
              </a:rPr>
              <a:t>do</a:t>
            </a:r>
            <a:r>
              <a:rPr lang="en-US" sz="1800" dirty="0">
                <a:solidFill>
                  <a:srgbClr val="C00000"/>
                </a:solidFill>
              </a:rPr>
              <a:t> </a:t>
            </a:r>
          </a:p>
          <a:p>
            <a:pPr eaLnBrk="1" hangingPunct="1"/>
            <a:r>
              <a:rPr lang="en-US" sz="1800" dirty="0">
                <a:solidFill>
                  <a:srgbClr val="C00000"/>
                </a:solidFill>
              </a:rPr>
              <a:t> </a:t>
            </a:r>
            <a:r>
              <a:rPr lang="en-US" sz="1800" dirty="0" smtClean="0">
                <a:solidFill>
                  <a:srgbClr val="C00000"/>
                </a:solidFill>
              </a:rPr>
              <a:t>  Q </a:t>
            </a:r>
            <a:r>
              <a:rPr lang="en-US" sz="1800" dirty="0">
                <a:solidFill>
                  <a:srgbClr val="C00000"/>
                </a:solidFill>
              </a:rPr>
              <a:t>:= Q + 1 </a:t>
            </a:r>
          </a:p>
          <a:p>
            <a:pPr eaLnBrk="1" hangingPunct="1"/>
            <a:r>
              <a:rPr lang="en-US" sz="1800" dirty="0" smtClean="0">
                <a:solidFill>
                  <a:srgbClr val="C00000"/>
                </a:solidFill>
              </a:rPr>
              <a:t>   R </a:t>
            </a:r>
            <a:r>
              <a:rPr lang="en-US" sz="1800" dirty="0">
                <a:solidFill>
                  <a:srgbClr val="C00000"/>
                </a:solidFill>
              </a:rPr>
              <a:t>:= R - D </a:t>
            </a:r>
            <a:r>
              <a:rPr lang="en-US" sz="1800" b="1" dirty="0">
                <a:solidFill>
                  <a:srgbClr val="C00000"/>
                </a:solidFill>
              </a:rPr>
              <a:t>end</a:t>
            </a:r>
            <a:r>
              <a:rPr lang="en-US" sz="1800" dirty="0">
                <a:solidFill>
                  <a:srgbClr val="C00000"/>
                </a:solidFill>
              </a:rPr>
              <a:t> </a:t>
            </a:r>
          </a:p>
          <a:p>
            <a:pPr eaLnBrk="1" hangingPunct="1"/>
            <a:r>
              <a:rPr lang="en-US" sz="1800" b="1" dirty="0">
                <a:solidFill>
                  <a:srgbClr val="C00000"/>
                </a:solidFill>
              </a:rPr>
              <a:t>return</a:t>
            </a:r>
            <a:r>
              <a:rPr lang="en-US" sz="1800" dirty="0">
                <a:solidFill>
                  <a:srgbClr val="C00000"/>
                </a:solidFill>
              </a:rPr>
              <a:t> (Q, R) </a:t>
            </a:r>
            <a:r>
              <a:rPr lang="en-US" sz="1800" b="1" dirty="0">
                <a:solidFill>
                  <a:srgbClr val="C00000"/>
                </a:solidFill>
              </a:rPr>
              <a:t>end</a:t>
            </a:r>
            <a:r>
              <a:rPr lang="en-US" sz="1800" dirty="0">
                <a:solidFill>
                  <a:srgbClr val="C00000"/>
                </a:solidFill>
              </a:rPr>
              <a:t> </a:t>
            </a:r>
          </a:p>
        </p:txBody>
      </p:sp>
      <p:sp>
        <p:nvSpPr>
          <p:cNvPr id="3" name="Rectangle 2"/>
          <p:cNvSpPr/>
          <p:nvPr/>
        </p:nvSpPr>
        <p:spPr>
          <a:xfrm>
            <a:off x="4175956" y="4237714"/>
            <a:ext cx="2160240" cy="1755120"/>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3"/>
          <p:cNvSpPr>
            <a:spLocks noGrp="1"/>
          </p:cNvSpPr>
          <p:nvPr>
            <p:ph type="dt" sz="quarter" idx="10"/>
          </p:nvPr>
        </p:nvSpPr>
        <p:spPr/>
        <p:txBody>
          <a:bodyPr/>
          <a:lstStyle/>
          <a:p>
            <a:pPr>
              <a:defRPr/>
            </a:pPr>
            <a:r>
              <a:rPr lang="en-US" altLang="zh-TW" dirty="0"/>
              <a:t>    </a:t>
            </a:r>
            <a:r>
              <a:rPr lang="en-US" altLang="zh-TW" dirty="0" smtClean="0"/>
              <a:t> </a:t>
            </a:r>
            <a:r>
              <a:rPr lang="en-US" altLang="zh-TW" dirty="0" smtClean="0">
                <a:solidFill>
                  <a:srgbClr val="FF0066"/>
                </a:solidFill>
              </a:rPr>
              <a:t>Jean Wang / CS1102 </a:t>
            </a:r>
            <a:r>
              <a:rPr lang="en-US" altLang="zh-TW" dirty="0">
                <a:solidFill>
                  <a:srgbClr val="FF0066"/>
                </a:solidFill>
              </a:rPr>
              <a:t>- Lec02</a:t>
            </a:r>
            <a:endParaRPr lang="en-US" altLang="zh-TW" dirty="0">
              <a:solidFill>
                <a:schemeClr val="accent2"/>
              </a:solidFill>
            </a:endParaRPr>
          </a:p>
        </p:txBody>
      </p:sp>
      <p:sp>
        <p:nvSpPr>
          <p:cNvPr id="7" name="Slide Number Placeholder 4"/>
          <p:cNvSpPr>
            <a:spLocks noGrp="1"/>
          </p:cNvSpPr>
          <p:nvPr>
            <p:ph type="sldNum" sz="quarter" idx="11"/>
          </p:nvPr>
        </p:nvSpPr>
        <p:spPr/>
        <p:txBody>
          <a:bodyPr/>
          <a:lstStyle/>
          <a:p>
            <a:pPr>
              <a:defRPr/>
            </a:pPr>
            <a:fld id="{510F5C02-F7A5-4FB2-B40A-ABCA25D275ED}" type="slidenum">
              <a:rPr lang="zh-TW" altLang="en-US"/>
              <a:pPr>
                <a:defRPr/>
              </a:pPr>
              <a:t>16</a:t>
            </a:fld>
            <a:r>
              <a:rPr lang="en-US" altLang="zh-TW" b="0"/>
              <a:t> </a:t>
            </a:r>
          </a:p>
        </p:txBody>
      </p:sp>
      <p:sp>
        <p:nvSpPr>
          <p:cNvPr id="28676" name="Rectangle 2"/>
          <p:cNvSpPr>
            <a:spLocks noGrp="1" noChangeArrowheads="1"/>
          </p:cNvSpPr>
          <p:nvPr>
            <p:ph type="title"/>
          </p:nvPr>
        </p:nvSpPr>
        <p:spPr/>
        <p:txBody>
          <a:bodyPr/>
          <a:lstStyle/>
          <a:p>
            <a:pPr eaLnBrk="1" hangingPunct="1"/>
            <a:r>
              <a:rPr lang="en-US" altLang="zh-TW" sz="3200" smtClean="0">
                <a:ea typeface="新細明體" pitchFamily="18" charset="-120"/>
              </a:rPr>
              <a:t>Bytes Representing Signed Integers</a:t>
            </a:r>
          </a:p>
        </p:txBody>
      </p:sp>
      <p:sp>
        <p:nvSpPr>
          <p:cNvPr id="28677" name="Rectangle 3"/>
          <p:cNvSpPr>
            <a:spLocks noGrp="1" noChangeArrowheads="1"/>
          </p:cNvSpPr>
          <p:nvPr>
            <p:ph type="body" idx="1"/>
          </p:nvPr>
        </p:nvSpPr>
        <p:spPr>
          <a:xfrm>
            <a:off x="685800" y="1484313"/>
            <a:ext cx="8207375" cy="1944687"/>
          </a:xfrm>
        </p:spPr>
        <p:txBody>
          <a:bodyPr/>
          <a:lstStyle/>
          <a:p>
            <a:pPr eaLnBrk="1" hangingPunct="1"/>
            <a:r>
              <a:rPr lang="en-US" altLang="zh-TW" dirty="0">
                <a:solidFill>
                  <a:srgbClr val="FF0066"/>
                </a:solidFill>
                <a:latin typeface="Cambria" pitchFamily="18" charset="0"/>
                <a:ea typeface="新細明體" pitchFamily="18" charset="-120"/>
              </a:rPr>
              <a:t>2</a:t>
            </a:r>
            <a:r>
              <a:rPr lang="en-US" altLang="zh-TW" dirty="0" smtClean="0">
                <a:solidFill>
                  <a:srgbClr val="FF0066"/>
                </a:solidFill>
                <a:latin typeface="Cambria" pitchFamily="18" charset="0"/>
                <a:ea typeface="新細明體" pitchFamily="18" charset="-120"/>
              </a:rPr>
              <a:t>'s Complement </a:t>
            </a:r>
            <a:r>
              <a:rPr lang="en-US" altLang="zh-TW" dirty="0" smtClean="0">
                <a:latin typeface="Cambria" pitchFamily="18" charset="0"/>
                <a:ea typeface="新細明體" pitchFamily="18" charset="-120"/>
              </a:rPr>
              <a:t>representation for </a:t>
            </a:r>
            <a:r>
              <a:rPr lang="en-US" altLang="zh-TW" i="1" dirty="0" smtClean="0">
                <a:solidFill>
                  <a:schemeClr val="accent2"/>
                </a:solidFill>
                <a:latin typeface="Cambria" pitchFamily="18" charset="0"/>
                <a:ea typeface="新細明體" pitchFamily="18" charset="-120"/>
              </a:rPr>
              <a:t>signed</a:t>
            </a:r>
            <a:r>
              <a:rPr lang="en-US" altLang="zh-TW" dirty="0" smtClean="0">
                <a:latin typeface="Cambria" pitchFamily="18" charset="0"/>
                <a:ea typeface="新細明體" pitchFamily="18" charset="-120"/>
              </a:rPr>
              <a:t> integers</a:t>
            </a:r>
          </a:p>
          <a:p>
            <a:pPr lvl="1" eaLnBrk="1" hangingPunct="1"/>
            <a:r>
              <a:rPr lang="en-US" altLang="zh-TW" dirty="0" smtClean="0">
                <a:latin typeface="Cambria" pitchFamily="18" charset="0"/>
                <a:ea typeface="新細明體" pitchFamily="18" charset="-120"/>
              </a:rPr>
              <a:t>Designed to simplify the binary arithmetic, allowing the computer to </a:t>
            </a:r>
            <a:r>
              <a:rPr lang="en-US" altLang="zh-TW" u="sng" dirty="0" smtClean="0">
                <a:latin typeface="Cambria" pitchFamily="18" charset="0"/>
                <a:ea typeface="新細明體" pitchFamily="18" charset="-120"/>
              </a:rPr>
              <a:t>perform all arithmetic operations using only addition</a:t>
            </a:r>
          </a:p>
          <a:p>
            <a:pPr lvl="1" eaLnBrk="1" hangingPunct="1"/>
            <a:r>
              <a:rPr lang="en-US" altLang="zh-TW" dirty="0" smtClean="0">
                <a:latin typeface="Cambria" pitchFamily="18" charset="0"/>
                <a:ea typeface="新細明體" pitchFamily="18" charset="-120"/>
              </a:rPr>
              <a:t>Based on the idea:  y - x = y + (-x)</a:t>
            </a:r>
          </a:p>
        </p:txBody>
      </p:sp>
      <p:sp>
        <p:nvSpPr>
          <p:cNvPr id="28678" name="Text Box 4"/>
          <p:cNvSpPr txBox="1">
            <a:spLocks noChangeArrowheads="1"/>
          </p:cNvSpPr>
          <p:nvPr/>
        </p:nvSpPr>
        <p:spPr bwMode="auto">
          <a:xfrm>
            <a:off x="5364163" y="3644900"/>
            <a:ext cx="3311525" cy="1879600"/>
          </a:xfrm>
          <a:prstGeom prst="rect">
            <a:avLst/>
          </a:prstGeom>
          <a:noFill/>
          <a:ln w="9525">
            <a:noFill/>
            <a:miter lim="800000"/>
            <a:headEnd/>
            <a:tailEnd/>
          </a:ln>
        </p:spPr>
        <p:txBody>
          <a:bodyPr>
            <a:spAutoFit/>
          </a:bodyPr>
          <a:lstStyle/>
          <a:p>
            <a:pPr>
              <a:spcBef>
                <a:spcPct val="50000"/>
              </a:spcBef>
            </a:pPr>
            <a:r>
              <a:rPr lang="en-US" altLang="zh-TW" sz="1800" dirty="0">
                <a:latin typeface="Cambria" pitchFamily="18" charset="0"/>
                <a:ea typeface="新細明體" pitchFamily="18" charset="-120"/>
              </a:rPr>
              <a:t>E.g.. Convert -5</a:t>
            </a:r>
            <a:r>
              <a:rPr lang="en-US" altLang="zh-TW" sz="1800" baseline="-30000" dirty="0">
                <a:latin typeface="Cambria" pitchFamily="18" charset="0"/>
                <a:ea typeface="SimSun" pitchFamily="2" charset="-122"/>
                <a:cs typeface="Times New Roman" pitchFamily="18" charset="0"/>
              </a:rPr>
              <a:t>10</a:t>
            </a:r>
            <a:r>
              <a:rPr lang="en-US" altLang="zh-TW" sz="1800" dirty="0">
                <a:latin typeface="Cambria" pitchFamily="18" charset="0"/>
                <a:ea typeface="新細明體" pitchFamily="18" charset="-120"/>
              </a:rPr>
              <a:t> to 2's complement using 4-bits ?</a:t>
            </a:r>
          </a:p>
          <a:p>
            <a:pPr>
              <a:spcBef>
                <a:spcPct val="50000"/>
              </a:spcBef>
            </a:pPr>
            <a:r>
              <a:rPr lang="en-US" altLang="zh-TW" sz="1800" dirty="0">
                <a:latin typeface="Cambria" pitchFamily="18" charset="0"/>
                <a:ea typeface="新細明體" pitchFamily="18" charset="-120"/>
              </a:rPr>
              <a:t> 0101 (+5)</a:t>
            </a:r>
          </a:p>
          <a:p>
            <a:pPr>
              <a:spcBef>
                <a:spcPct val="50000"/>
              </a:spcBef>
            </a:pPr>
            <a:r>
              <a:rPr lang="en-US" altLang="zh-TW" sz="1800" dirty="0">
                <a:latin typeface="Cambria" pitchFamily="18" charset="0"/>
                <a:ea typeface="新細明體" pitchFamily="18" charset="-120"/>
              </a:rPr>
              <a:t> 1010 </a:t>
            </a:r>
          </a:p>
          <a:p>
            <a:pPr>
              <a:spcBef>
                <a:spcPct val="50000"/>
              </a:spcBef>
            </a:pPr>
            <a:r>
              <a:rPr lang="en-US" altLang="zh-TW" sz="1800" dirty="0">
                <a:latin typeface="Cambria" pitchFamily="18" charset="0"/>
                <a:ea typeface="新細明體" pitchFamily="18" charset="-120"/>
              </a:rPr>
              <a:t> 1011 (-5)</a:t>
            </a:r>
          </a:p>
        </p:txBody>
      </p:sp>
      <p:sp>
        <p:nvSpPr>
          <p:cNvPr id="28679" name="Text Box 5"/>
          <p:cNvSpPr txBox="1">
            <a:spLocks noChangeArrowheads="1"/>
          </p:cNvSpPr>
          <p:nvPr/>
        </p:nvSpPr>
        <p:spPr bwMode="auto">
          <a:xfrm>
            <a:off x="468313" y="3573463"/>
            <a:ext cx="4608512" cy="2012859"/>
          </a:xfrm>
          <a:prstGeom prst="rect">
            <a:avLst/>
          </a:prstGeom>
          <a:noFill/>
          <a:ln w="9525">
            <a:noFill/>
            <a:miter lim="800000"/>
            <a:headEnd/>
            <a:tailEnd/>
          </a:ln>
        </p:spPr>
        <p:txBody>
          <a:bodyPr>
            <a:spAutoFit/>
          </a:bodyPr>
          <a:lstStyle/>
          <a:p>
            <a:pPr>
              <a:spcBef>
                <a:spcPct val="50000"/>
              </a:spcBef>
              <a:buFont typeface="Wingdings" pitchFamily="2" charset="2"/>
              <a:buChar char="Ø"/>
            </a:pPr>
            <a:r>
              <a:rPr lang="en-US" altLang="zh-TW" sz="2000" dirty="0" smtClean="0">
                <a:latin typeface="Comic Sans MS" pitchFamily="66" charset="0"/>
                <a:ea typeface="新細明體" pitchFamily="18" charset="-120"/>
              </a:rPr>
              <a:t> </a:t>
            </a:r>
            <a:r>
              <a:rPr lang="en-US" altLang="zh-TW" sz="2000" dirty="0" smtClean="0">
                <a:latin typeface="Cambria" pitchFamily="18" charset="0"/>
                <a:ea typeface="新細明體" pitchFamily="18" charset="-120"/>
              </a:rPr>
              <a:t>Convert </a:t>
            </a:r>
            <a:r>
              <a:rPr lang="en-US" altLang="zh-TW" sz="2000" dirty="0">
                <a:latin typeface="Cambria" pitchFamily="18" charset="0"/>
                <a:ea typeface="新細明體" pitchFamily="18" charset="-120"/>
              </a:rPr>
              <a:t>an negative integer to 2's complement :</a:t>
            </a:r>
          </a:p>
          <a:p>
            <a:pPr marL="800100" lvl="1" indent="-342900">
              <a:spcBef>
                <a:spcPct val="20000"/>
              </a:spcBef>
              <a:buFont typeface="+mj-lt"/>
              <a:buAutoNum type="arabicPeriod"/>
            </a:pPr>
            <a:r>
              <a:rPr lang="en-US" altLang="zh-TW" sz="1800" dirty="0" smtClean="0">
                <a:latin typeface="Cambria" pitchFamily="18" charset="0"/>
                <a:ea typeface="新細明體" pitchFamily="18" charset="-120"/>
              </a:rPr>
              <a:t>Convert </a:t>
            </a:r>
            <a:r>
              <a:rPr lang="en-US" altLang="zh-TW" sz="1800" dirty="0">
                <a:latin typeface="Cambria" pitchFamily="18" charset="0"/>
                <a:ea typeface="新細明體" pitchFamily="18" charset="-120"/>
              </a:rPr>
              <a:t>the </a:t>
            </a:r>
            <a:r>
              <a:rPr lang="en-US" altLang="zh-TW" sz="1800" dirty="0" smtClean="0">
                <a:latin typeface="Cambria" pitchFamily="18" charset="0"/>
                <a:ea typeface="新細明體" pitchFamily="18" charset="-120"/>
              </a:rPr>
              <a:t>number to </a:t>
            </a:r>
            <a:r>
              <a:rPr lang="en-US" altLang="zh-TW" sz="1800" dirty="0">
                <a:latin typeface="Cambria" pitchFamily="18" charset="0"/>
                <a:ea typeface="新細明體" pitchFamily="18" charset="-120"/>
              </a:rPr>
              <a:t>binary</a:t>
            </a:r>
          </a:p>
          <a:p>
            <a:pPr marL="800100" lvl="1" indent="-342900">
              <a:spcBef>
                <a:spcPct val="20000"/>
              </a:spcBef>
              <a:buFont typeface="+mj-lt"/>
              <a:buAutoNum type="arabicPeriod"/>
            </a:pPr>
            <a:r>
              <a:rPr lang="en-US" altLang="zh-TW" sz="1800" dirty="0" smtClean="0">
                <a:latin typeface="Cambria" pitchFamily="18" charset="0"/>
                <a:ea typeface="新細明體" pitchFamily="18" charset="-120"/>
              </a:rPr>
              <a:t>Negate </a:t>
            </a:r>
            <a:r>
              <a:rPr lang="en-US" altLang="zh-TW" sz="1800" dirty="0">
                <a:latin typeface="Cambria" pitchFamily="18" charset="0"/>
                <a:ea typeface="新細明體" pitchFamily="18" charset="-120"/>
              </a:rPr>
              <a:t>each </a:t>
            </a:r>
            <a:r>
              <a:rPr lang="en-US" altLang="zh-TW" sz="1800" dirty="0" smtClean="0">
                <a:latin typeface="Cambria" pitchFamily="18" charset="0"/>
                <a:ea typeface="新細明體" pitchFamily="18" charset="-120"/>
              </a:rPr>
              <a:t>bit ( 0 </a:t>
            </a:r>
            <a:r>
              <a:rPr lang="en-US" altLang="zh-TW" sz="1800" dirty="0" smtClean="0">
                <a:latin typeface="Cambria" pitchFamily="18" charset="0"/>
                <a:ea typeface="新細明體" pitchFamily="18" charset="-120"/>
                <a:sym typeface="Wingdings" pitchFamily="2" charset="2"/>
              </a:rPr>
              <a:t></a:t>
            </a:r>
            <a:r>
              <a:rPr lang="en-US" altLang="zh-TW" sz="1800" dirty="0" smtClean="0">
                <a:latin typeface="Cambria" pitchFamily="18" charset="0"/>
                <a:ea typeface="新細明體" pitchFamily="18" charset="-120"/>
              </a:rPr>
              <a:t>1, 1 </a:t>
            </a:r>
            <a:r>
              <a:rPr lang="en-US" altLang="zh-TW" sz="1800" dirty="0" smtClean="0">
                <a:latin typeface="Cambria" pitchFamily="18" charset="0"/>
                <a:ea typeface="新細明體" pitchFamily="18" charset="-120"/>
                <a:sym typeface="Wingdings" pitchFamily="2" charset="2"/>
              </a:rPr>
              <a:t> </a:t>
            </a:r>
            <a:r>
              <a:rPr lang="en-US" altLang="zh-TW" sz="1800" dirty="0" smtClean="0">
                <a:latin typeface="Cambria" pitchFamily="18" charset="0"/>
                <a:ea typeface="新細明體" pitchFamily="18" charset="-120"/>
              </a:rPr>
              <a:t>0)</a:t>
            </a:r>
            <a:endParaRPr lang="en-US" altLang="zh-TW" sz="1800" dirty="0">
              <a:latin typeface="Cambria" pitchFamily="18" charset="0"/>
              <a:ea typeface="新細明體" pitchFamily="18" charset="-120"/>
            </a:endParaRPr>
          </a:p>
          <a:p>
            <a:pPr marL="800100" lvl="1" indent="-342900">
              <a:spcBef>
                <a:spcPct val="20000"/>
              </a:spcBef>
              <a:buFont typeface="+mj-lt"/>
              <a:buAutoNum type="arabicPeriod"/>
            </a:pPr>
            <a:r>
              <a:rPr lang="en-US" altLang="zh-TW" sz="1800" dirty="0" smtClean="0">
                <a:latin typeface="Cambria" pitchFamily="18" charset="0"/>
                <a:ea typeface="新細明體" pitchFamily="18" charset="-120"/>
              </a:rPr>
              <a:t>Add </a:t>
            </a:r>
            <a:r>
              <a:rPr lang="en-US" altLang="zh-TW" sz="1800" dirty="0">
                <a:latin typeface="Cambria" pitchFamily="18" charset="0"/>
                <a:ea typeface="新細明體" pitchFamily="18" charset="-120"/>
              </a:rPr>
              <a:t>1 to the binary</a:t>
            </a:r>
          </a:p>
          <a:p>
            <a:endParaRPr lang="zh-TW" altLang="en-US" sz="2000" dirty="0">
              <a:ea typeface="新細明體" pitchFamily="18" charset="-12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 name="Date Placeholder 3"/>
          <p:cNvSpPr>
            <a:spLocks noGrp="1"/>
          </p:cNvSpPr>
          <p:nvPr>
            <p:ph type="dt" sz="quarter" idx="10"/>
          </p:nvPr>
        </p:nvSpPr>
        <p:spPr/>
        <p:txBody>
          <a:bodyPr/>
          <a:lstStyle/>
          <a:p>
            <a:pPr>
              <a:defRPr/>
            </a:pPr>
            <a:r>
              <a:rPr lang="en-US" altLang="zh-TW" dirty="0"/>
              <a:t>    </a:t>
            </a:r>
            <a:r>
              <a:rPr lang="en-US" altLang="zh-TW" dirty="0" smtClean="0"/>
              <a:t> </a:t>
            </a:r>
            <a:r>
              <a:rPr lang="en-US" altLang="zh-TW" dirty="0" smtClean="0">
                <a:solidFill>
                  <a:srgbClr val="FF0066"/>
                </a:solidFill>
              </a:rPr>
              <a:t>Jean Wang / CS1102 </a:t>
            </a:r>
            <a:r>
              <a:rPr lang="en-US" altLang="zh-TW" dirty="0">
                <a:solidFill>
                  <a:srgbClr val="FF0066"/>
                </a:solidFill>
              </a:rPr>
              <a:t>- Lec02</a:t>
            </a:r>
            <a:endParaRPr lang="en-US" altLang="zh-TW" dirty="0">
              <a:solidFill>
                <a:schemeClr val="accent2"/>
              </a:solidFill>
            </a:endParaRPr>
          </a:p>
        </p:txBody>
      </p:sp>
      <p:sp>
        <p:nvSpPr>
          <p:cNvPr id="61" name="Slide Number Placeholder 4"/>
          <p:cNvSpPr>
            <a:spLocks noGrp="1"/>
          </p:cNvSpPr>
          <p:nvPr>
            <p:ph type="sldNum" sz="quarter" idx="11"/>
          </p:nvPr>
        </p:nvSpPr>
        <p:spPr/>
        <p:txBody>
          <a:bodyPr/>
          <a:lstStyle/>
          <a:p>
            <a:pPr>
              <a:defRPr/>
            </a:pPr>
            <a:fld id="{8CC2883E-779C-4B78-822A-6D87C18774A0}" type="slidenum">
              <a:rPr lang="zh-TW" altLang="en-US"/>
              <a:pPr>
                <a:defRPr/>
              </a:pPr>
              <a:t>17</a:t>
            </a:fld>
            <a:r>
              <a:rPr lang="en-US" altLang="zh-TW" b="0"/>
              <a:t> </a:t>
            </a:r>
          </a:p>
        </p:txBody>
      </p:sp>
      <p:sp>
        <p:nvSpPr>
          <p:cNvPr id="29700" name="Rectangle 2"/>
          <p:cNvSpPr>
            <a:spLocks noGrp="1" noChangeArrowheads="1"/>
          </p:cNvSpPr>
          <p:nvPr>
            <p:ph type="title"/>
          </p:nvPr>
        </p:nvSpPr>
        <p:spPr/>
        <p:txBody>
          <a:bodyPr/>
          <a:lstStyle/>
          <a:p>
            <a:pPr eaLnBrk="1" hangingPunct="1"/>
            <a:r>
              <a:rPr lang="en-US" altLang="zh-TW" sz="3200" dirty="0" smtClean="0">
                <a:ea typeface="新細明體" pitchFamily="18" charset="-120"/>
              </a:rPr>
              <a:t>Subtraction with </a:t>
            </a:r>
            <a:r>
              <a:rPr lang="en-US" altLang="zh-TW" sz="3200" dirty="0">
                <a:ea typeface="新細明體" pitchFamily="18" charset="-120"/>
              </a:rPr>
              <a:t>2</a:t>
            </a:r>
            <a:r>
              <a:rPr lang="en-US" altLang="zh-TW" sz="3200" dirty="0" smtClean="0">
                <a:ea typeface="新細明體" pitchFamily="18" charset="-120"/>
              </a:rPr>
              <a:t>'s Complement</a:t>
            </a:r>
          </a:p>
        </p:txBody>
      </p:sp>
      <p:sp>
        <p:nvSpPr>
          <p:cNvPr id="29701" name="Rectangle 3"/>
          <p:cNvSpPr>
            <a:spLocks noGrp="1" noChangeArrowheads="1"/>
          </p:cNvSpPr>
          <p:nvPr>
            <p:ph type="body" idx="1"/>
          </p:nvPr>
        </p:nvSpPr>
        <p:spPr>
          <a:xfrm>
            <a:off x="685800" y="1484313"/>
            <a:ext cx="6046788" cy="4608512"/>
          </a:xfrm>
        </p:spPr>
        <p:txBody>
          <a:bodyPr/>
          <a:lstStyle/>
          <a:p>
            <a:pPr eaLnBrk="1" hangingPunct="1"/>
            <a:r>
              <a:rPr lang="en-US" altLang="zh-TW" dirty="0" smtClean="0">
                <a:latin typeface="Cambria" pitchFamily="18" charset="0"/>
                <a:ea typeface="新細明體" pitchFamily="18" charset="-120"/>
              </a:rPr>
              <a:t>Subtracting </a:t>
            </a:r>
            <a:r>
              <a:rPr lang="en-US" altLang="zh-TW" i="1" dirty="0" smtClean="0">
                <a:latin typeface="Cambria" pitchFamily="18" charset="0"/>
                <a:ea typeface="新細明體" pitchFamily="18" charset="-120"/>
              </a:rPr>
              <a:t>x</a:t>
            </a:r>
            <a:r>
              <a:rPr lang="en-US" altLang="zh-TW" dirty="0" smtClean="0">
                <a:latin typeface="Cambria" pitchFamily="18" charset="0"/>
                <a:ea typeface="新細明體" pitchFamily="18" charset="-120"/>
              </a:rPr>
              <a:t> from </a:t>
            </a:r>
            <a:r>
              <a:rPr lang="en-US" altLang="zh-TW" i="1" dirty="0" smtClean="0">
                <a:latin typeface="Cambria" pitchFamily="18" charset="0"/>
                <a:ea typeface="新細明體" pitchFamily="18" charset="-120"/>
              </a:rPr>
              <a:t>y</a:t>
            </a:r>
            <a:r>
              <a:rPr lang="en-US" altLang="zh-TW" dirty="0" smtClean="0">
                <a:latin typeface="Cambria" pitchFamily="18" charset="0"/>
                <a:ea typeface="新細明體" pitchFamily="18" charset="-120"/>
              </a:rPr>
              <a:t> ("</a:t>
            </a:r>
            <a:r>
              <a:rPr lang="en-US" altLang="zh-TW" i="1" dirty="0" smtClean="0">
                <a:latin typeface="Cambria" pitchFamily="18" charset="0"/>
                <a:ea typeface="新細明體" pitchFamily="18" charset="-120"/>
              </a:rPr>
              <a:t>y </a:t>
            </a:r>
            <a:r>
              <a:rPr lang="en-US" altLang="zh-TW" dirty="0" smtClean="0">
                <a:latin typeface="Cambria" pitchFamily="18" charset="0"/>
                <a:ea typeface="新細明體" pitchFamily="18" charset="-120"/>
              </a:rPr>
              <a:t>- </a:t>
            </a:r>
            <a:r>
              <a:rPr lang="en-US" altLang="zh-TW" i="1" dirty="0" smtClean="0">
                <a:latin typeface="Cambria" pitchFamily="18" charset="0"/>
                <a:ea typeface="新細明體" pitchFamily="18" charset="-120"/>
              </a:rPr>
              <a:t>x"</a:t>
            </a:r>
            <a:r>
              <a:rPr lang="en-US" altLang="zh-TW" dirty="0" smtClean="0">
                <a:latin typeface="Cambria" pitchFamily="18" charset="0"/>
                <a:ea typeface="新細明體" pitchFamily="18" charset="-120"/>
              </a:rPr>
              <a:t>) with an </a:t>
            </a:r>
            <a:r>
              <a:rPr lang="en-US" altLang="zh-TW" i="1" dirty="0" smtClean="0">
                <a:latin typeface="Cambria" pitchFamily="18" charset="0"/>
                <a:ea typeface="新細明體" pitchFamily="18" charset="-120"/>
              </a:rPr>
              <a:t>n-bit</a:t>
            </a:r>
            <a:r>
              <a:rPr lang="en-US" altLang="zh-TW" dirty="0" smtClean="0">
                <a:latin typeface="Cambria" pitchFamily="18" charset="0"/>
                <a:ea typeface="新細明體" pitchFamily="18" charset="-120"/>
              </a:rPr>
              <a:t> 2's complement representation </a:t>
            </a:r>
          </a:p>
          <a:p>
            <a:pPr lvl="1" eaLnBrk="1" hangingPunct="1"/>
            <a:r>
              <a:rPr lang="en-US" altLang="zh-TW" dirty="0" smtClean="0">
                <a:latin typeface="Cambria" pitchFamily="18" charset="0"/>
                <a:ea typeface="新細明體" pitchFamily="18" charset="-120"/>
              </a:rPr>
              <a:t>Represent </a:t>
            </a:r>
            <a:r>
              <a:rPr lang="en-US" altLang="zh-TW" i="1" dirty="0" smtClean="0">
                <a:latin typeface="Cambria" pitchFamily="18" charset="0"/>
                <a:ea typeface="新細明體" pitchFamily="18" charset="-120"/>
              </a:rPr>
              <a:t>x</a:t>
            </a:r>
            <a:r>
              <a:rPr lang="en-US" altLang="zh-TW" dirty="0" smtClean="0">
                <a:latin typeface="Cambria" pitchFamily="18" charset="0"/>
                <a:ea typeface="新細明體" pitchFamily="18" charset="-120"/>
              </a:rPr>
              <a:t> in 2's complement</a:t>
            </a:r>
          </a:p>
          <a:p>
            <a:pPr lvl="1" eaLnBrk="1" hangingPunct="1"/>
            <a:r>
              <a:rPr lang="en-US" altLang="zh-TW" dirty="0" smtClean="0">
                <a:latin typeface="Cambria" pitchFamily="18" charset="0"/>
                <a:ea typeface="新細明體" pitchFamily="18" charset="-120"/>
              </a:rPr>
              <a:t>Add </a:t>
            </a:r>
            <a:r>
              <a:rPr lang="en-US" altLang="zh-TW" i="1" dirty="0" smtClean="0">
                <a:latin typeface="Cambria" pitchFamily="18" charset="0"/>
                <a:ea typeface="新細明體" pitchFamily="18" charset="-120"/>
              </a:rPr>
              <a:t>y </a:t>
            </a:r>
            <a:r>
              <a:rPr lang="en-US" altLang="zh-TW" dirty="0" smtClean="0">
                <a:latin typeface="Cambria" pitchFamily="18" charset="0"/>
                <a:ea typeface="新細明體" pitchFamily="18" charset="-120"/>
              </a:rPr>
              <a:t>and (</a:t>
            </a:r>
            <a:r>
              <a:rPr lang="en-US" altLang="zh-TW" i="1" dirty="0" smtClean="0">
                <a:latin typeface="Cambria" pitchFamily="18" charset="0"/>
                <a:ea typeface="新細明體" pitchFamily="18" charset="-120"/>
              </a:rPr>
              <a:t>-x</a:t>
            </a:r>
            <a:r>
              <a:rPr lang="en-US" altLang="zh-TW" dirty="0" smtClean="0">
                <a:latin typeface="Cambria" pitchFamily="18" charset="0"/>
                <a:ea typeface="新細明體" pitchFamily="18" charset="-120"/>
              </a:rPr>
              <a:t>)</a:t>
            </a:r>
          </a:p>
          <a:p>
            <a:pPr lvl="1" eaLnBrk="1" hangingPunct="1"/>
            <a:r>
              <a:rPr lang="en-US" altLang="zh-TW" dirty="0" smtClean="0">
                <a:solidFill>
                  <a:schemeClr val="tx2"/>
                </a:solidFill>
                <a:latin typeface="Cambria" pitchFamily="18" charset="0"/>
                <a:ea typeface="新細明體" pitchFamily="18" charset="-120"/>
              </a:rPr>
              <a:t>Discard any bits greater than </a:t>
            </a:r>
            <a:r>
              <a:rPr lang="en-US" altLang="zh-TW" i="1" dirty="0" smtClean="0">
                <a:solidFill>
                  <a:schemeClr val="tx2"/>
                </a:solidFill>
                <a:latin typeface="Cambria" pitchFamily="18" charset="0"/>
                <a:ea typeface="新細明體" pitchFamily="18" charset="-120"/>
              </a:rPr>
              <a:t>n</a:t>
            </a:r>
          </a:p>
          <a:p>
            <a:pPr lvl="1" eaLnBrk="1" hangingPunct="1"/>
            <a:endParaRPr lang="en-US" altLang="zh-TW" i="1" dirty="0" smtClean="0">
              <a:latin typeface="Cambria" pitchFamily="18" charset="0"/>
              <a:ea typeface="新細明體" pitchFamily="18" charset="-120"/>
            </a:endParaRPr>
          </a:p>
          <a:p>
            <a:pPr lvl="1" eaLnBrk="1" hangingPunct="1"/>
            <a:r>
              <a:rPr lang="en-US" altLang="zh-TW" dirty="0" smtClean="0">
                <a:latin typeface="Cambria" pitchFamily="18" charset="0"/>
                <a:ea typeface="新細明體" pitchFamily="18" charset="-120"/>
              </a:rPr>
              <a:t>E.g., compute: “7 – 1” using 2's complement? </a:t>
            </a:r>
          </a:p>
          <a:p>
            <a:pPr lvl="2" eaLnBrk="1" hangingPunct="1">
              <a:buFont typeface="Comic Sans MS" pitchFamily="66" charset="0"/>
              <a:buNone/>
            </a:pPr>
            <a:r>
              <a:rPr lang="en-US" altLang="zh-TW" dirty="0" smtClean="0">
                <a:latin typeface="Cambria" pitchFamily="18" charset="0"/>
                <a:ea typeface="新細明體" pitchFamily="18" charset="-120"/>
              </a:rPr>
              <a:t>    0 1 1 1     (+7</a:t>
            </a:r>
            <a:r>
              <a:rPr lang="en-US" altLang="zh-TW" baseline="-30000" dirty="0" smtClean="0">
                <a:latin typeface="Cambria" pitchFamily="18" charset="0"/>
                <a:ea typeface="SimSun" pitchFamily="2" charset="-122"/>
              </a:rPr>
              <a:t>10</a:t>
            </a:r>
            <a:r>
              <a:rPr lang="en-US" altLang="zh-TW" dirty="0" smtClean="0">
                <a:latin typeface="Cambria" pitchFamily="18" charset="0"/>
                <a:ea typeface="新細明體" pitchFamily="18" charset="-120"/>
              </a:rPr>
              <a:t>) </a:t>
            </a:r>
          </a:p>
          <a:p>
            <a:pPr lvl="2" eaLnBrk="1" hangingPunct="1">
              <a:buFont typeface="Comic Sans MS" pitchFamily="66" charset="0"/>
              <a:buNone/>
            </a:pPr>
            <a:r>
              <a:rPr lang="en-US" altLang="zh-TW" u="sng" dirty="0" smtClean="0">
                <a:latin typeface="Cambria" pitchFamily="18" charset="0"/>
                <a:ea typeface="新細明體" pitchFamily="18" charset="-120"/>
              </a:rPr>
              <a:t>+  1 1 1 1 </a:t>
            </a:r>
            <a:r>
              <a:rPr lang="en-US" altLang="zh-TW" dirty="0" smtClean="0">
                <a:latin typeface="Cambria" pitchFamily="18" charset="0"/>
                <a:ea typeface="新細明體" pitchFamily="18" charset="-120"/>
              </a:rPr>
              <a:t>    (-1</a:t>
            </a:r>
            <a:r>
              <a:rPr lang="en-US" altLang="zh-TW" baseline="-30000" dirty="0" smtClean="0">
                <a:latin typeface="Cambria" pitchFamily="18" charset="0"/>
                <a:ea typeface="SimSun" pitchFamily="2" charset="-122"/>
              </a:rPr>
              <a:t>10 </a:t>
            </a:r>
            <a:r>
              <a:rPr lang="en-US" altLang="zh-TW" dirty="0" smtClean="0">
                <a:latin typeface="Cambria" pitchFamily="18" charset="0"/>
                <a:ea typeface="新細明體" pitchFamily="18" charset="-120"/>
              </a:rPr>
              <a:t>)</a:t>
            </a:r>
          </a:p>
          <a:p>
            <a:pPr lvl="2" eaLnBrk="1" hangingPunct="1">
              <a:buFont typeface="Comic Sans MS" pitchFamily="66" charset="0"/>
              <a:buNone/>
            </a:pPr>
            <a:r>
              <a:rPr lang="en-US" altLang="zh-TW" dirty="0" smtClean="0">
                <a:latin typeface="Cambria" pitchFamily="18" charset="0"/>
                <a:ea typeface="新細明體" pitchFamily="18" charset="-120"/>
              </a:rPr>
              <a:t> 1 </a:t>
            </a:r>
            <a:r>
              <a:rPr lang="en-US" altLang="zh-TW" dirty="0" smtClean="0">
                <a:solidFill>
                  <a:srgbClr val="FF0066"/>
                </a:solidFill>
                <a:latin typeface="Cambria" pitchFamily="18" charset="0"/>
                <a:ea typeface="新細明體" pitchFamily="18" charset="-120"/>
              </a:rPr>
              <a:t>0 1 1 0    </a:t>
            </a:r>
            <a:r>
              <a:rPr lang="en-US" altLang="zh-TW" dirty="0" smtClean="0">
                <a:latin typeface="Cambria" pitchFamily="18" charset="0"/>
                <a:ea typeface="新細明體" pitchFamily="18" charset="-120"/>
              </a:rPr>
              <a:t>(+6</a:t>
            </a:r>
            <a:r>
              <a:rPr lang="en-US" altLang="zh-TW" baseline="-30000" dirty="0" smtClean="0">
                <a:latin typeface="Cambria" pitchFamily="18" charset="0"/>
                <a:ea typeface="SimSun" pitchFamily="2" charset="-122"/>
              </a:rPr>
              <a:t>10 </a:t>
            </a:r>
            <a:r>
              <a:rPr lang="en-US" altLang="zh-TW" dirty="0" smtClean="0">
                <a:latin typeface="Cambria" pitchFamily="18" charset="0"/>
                <a:ea typeface="新細明體" pitchFamily="18" charset="-120"/>
              </a:rPr>
              <a:t>)</a:t>
            </a:r>
          </a:p>
        </p:txBody>
      </p:sp>
      <p:graphicFrame>
        <p:nvGraphicFramePr>
          <p:cNvPr id="71762" name="Group 82"/>
          <p:cNvGraphicFramePr>
            <a:graphicFrameLocks noGrp="1"/>
          </p:cNvGraphicFramePr>
          <p:nvPr/>
        </p:nvGraphicFramePr>
        <p:xfrm>
          <a:off x="6804025" y="1484313"/>
          <a:ext cx="1584325" cy="4663440"/>
        </p:xfrm>
        <a:graphic>
          <a:graphicData uri="http://schemas.openxmlformats.org/drawingml/2006/table">
            <a:tbl>
              <a:tblPr/>
              <a:tblGrid>
                <a:gridCol w="798513"/>
                <a:gridCol w="785812"/>
              </a:tblGrid>
              <a:tr h="215900">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200" b="1" i="0" u="none" strike="noStrike" cap="none" normalizeH="0" baseline="0" dirty="0" smtClean="0">
                          <a:ln>
                            <a:noFill/>
                          </a:ln>
                          <a:solidFill>
                            <a:srgbClr val="660099"/>
                          </a:solidFill>
                          <a:effectLst/>
                          <a:latin typeface="Cambria" pitchFamily="18" charset="0"/>
                          <a:ea typeface="新細明體" charset="-120"/>
                        </a:rPr>
                        <a:t>Binary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FF"/>
                    </a:solidFill>
                  </a:tcPr>
                </a:tc>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200" b="1" i="0" u="none" strike="noStrike" cap="none" normalizeH="0" baseline="0" smtClean="0">
                          <a:ln>
                            <a:noFill/>
                          </a:ln>
                          <a:solidFill>
                            <a:srgbClr val="660099"/>
                          </a:solidFill>
                          <a:effectLst/>
                          <a:latin typeface="Cambria" pitchFamily="18" charset="0"/>
                          <a:ea typeface="新細明體" charset="-120"/>
                        </a:rPr>
                        <a:t>Decimal</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FF"/>
                    </a:solidFill>
                  </a:tcPr>
                </a:tc>
              </a:tr>
              <a:tr h="217488">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200" b="0" i="0" u="none" strike="noStrike" cap="none" normalizeH="0" baseline="0" smtClean="0">
                          <a:ln>
                            <a:noFill/>
                          </a:ln>
                          <a:solidFill>
                            <a:schemeClr val="tx1"/>
                          </a:solidFill>
                          <a:effectLst/>
                          <a:latin typeface="Cambria" pitchFamily="18" charset="0"/>
                          <a:ea typeface="新細明體" charset="-120"/>
                        </a:rPr>
                        <a:t>0111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200" b="0" i="0" u="none" strike="noStrike" cap="none" normalizeH="0" baseline="0" smtClean="0">
                          <a:ln>
                            <a:noFill/>
                          </a:ln>
                          <a:solidFill>
                            <a:schemeClr val="tx1"/>
                          </a:solidFill>
                          <a:effectLst/>
                          <a:latin typeface="Cambria" pitchFamily="18" charset="0"/>
                          <a:ea typeface="新細明體" charset="-120"/>
                        </a:rPr>
                        <a:t>+7</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215900">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200" b="0" i="0" u="none" strike="noStrike" cap="none" normalizeH="0" baseline="0" smtClean="0">
                          <a:ln>
                            <a:noFill/>
                          </a:ln>
                          <a:solidFill>
                            <a:schemeClr val="tx1"/>
                          </a:solidFill>
                          <a:effectLst/>
                          <a:latin typeface="Cambria" pitchFamily="18" charset="0"/>
                          <a:ea typeface="新細明體" charset="-120"/>
                        </a:rPr>
                        <a:t>0110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200" b="0" i="0" u="none" strike="noStrike" cap="none" normalizeH="0" baseline="0" smtClean="0">
                          <a:ln>
                            <a:noFill/>
                          </a:ln>
                          <a:solidFill>
                            <a:schemeClr val="tx1"/>
                          </a:solidFill>
                          <a:effectLst/>
                          <a:latin typeface="Cambria" pitchFamily="18" charset="0"/>
                          <a:ea typeface="新細明體" charset="-120"/>
                        </a:rPr>
                        <a:t>+6</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215900">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200" b="0" i="0" u="none" strike="noStrike" cap="none" normalizeH="0" baseline="0" smtClean="0">
                          <a:ln>
                            <a:noFill/>
                          </a:ln>
                          <a:solidFill>
                            <a:schemeClr val="tx1"/>
                          </a:solidFill>
                          <a:effectLst/>
                          <a:latin typeface="Cambria" pitchFamily="18" charset="0"/>
                          <a:ea typeface="新細明體" charset="-120"/>
                        </a:rPr>
                        <a:t>0101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200" b="0" i="0" u="none" strike="noStrike" cap="none" normalizeH="0" baseline="0" smtClean="0">
                          <a:ln>
                            <a:noFill/>
                          </a:ln>
                          <a:solidFill>
                            <a:schemeClr val="tx1"/>
                          </a:solidFill>
                          <a:effectLst/>
                          <a:latin typeface="Cambria" pitchFamily="18" charset="0"/>
                          <a:ea typeface="新細明體" charset="-120"/>
                        </a:rPr>
                        <a:t>+5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217488">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200" b="0" i="0" u="none" strike="noStrike" cap="none" normalizeH="0" baseline="0" smtClean="0">
                          <a:ln>
                            <a:noFill/>
                          </a:ln>
                          <a:solidFill>
                            <a:schemeClr val="tx1"/>
                          </a:solidFill>
                          <a:effectLst/>
                          <a:latin typeface="Cambria" pitchFamily="18" charset="0"/>
                          <a:ea typeface="新細明體" charset="-120"/>
                        </a:rPr>
                        <a:t>0100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200" b="0" i="0" u="none" strike="noStrike" cap="none" normalizeH="0" baseline="0" smtClean="0">
                          <a:ln>
                            <a:noFill/>
                          </a:ln>
                          <a:solidFill>
                            <a:schemeClr val="tx1"/>
                          </a:solidFill>
                          <a:effectLst/>
                          <a:latin typeface="Cambria" pitchFamily="18" charset="0"/>
                          <a:ea typeface="新細明體" charset="-120"/>
                        </a:rPr>
                        <a:t>+4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215900">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200" b="0" i="0" u="none" strike="noStrike" cap="none" normalizeH="0" baseline="0" smtClean="0">
                          <a:ln>
                            <a:noFill/>
                          </a:ln>
                          <a:solidFill>
                            <a:schemeClr val="tx1"/>
                          </a:solidFill>
                          <a:effectLst/>
                          <a:latin typeface="Cambria" pitchFamily="18" charset="0"/>
                          <a:ea typeface="新細明體" charset="-120"/>
                        </a:rPr>
                        <a:t>0011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200" b="0" i="0" u="none" strike="noStrike" cap="none" normalizeH="0" baseline="0" smtClean="0">
                          <a:ln>
                            <a:noFill/>
                          </a:ln>
                          <a:solidFill>
                            <a:schemeClr val="tx1"/>
                          </a:solidFill>
                          <a:effectLst/>
                          <a:latin typeface="Cambria" pitchFamily="18" charset="0"/>
                          <a:ea typeface="新細明體" charset="-120"/>
                        </a:rPr>
                        <a:t>+3</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215900">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200" b="0" i="0" u="none" strike="noStrike" cap="none" normalizeH="0" baseline="0" smtClean="0">
                          <a:ln>
                            <a:noFill/>
                          </a:ln>
                          <a:solidFill>
                            <a:schemeClr val="tx1"/>
                          </a:solidFill>
                          <a:effectLst/>
                          <a:latin typeface="Cambria" pitchFamily="18" charset="0"/>
                          <a:ea typeface="新細明體" charset="-120"/>
                        </a:rPr>
                        <a:t>0010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200" b="0" i="0" u="none" strike="noStrike" cap="none" normalizeH="0" baseline="0" smtClean="0">
                          <a:ln>
                            <a:noFill/>
                          </a:ln>
                          <a:solidFill>
                            <a:schemeClr val="tx1"/>
                          </a:solidFill>
                          <a:effectLst/>
                          <a:latin typeface="Cambria" pitchFamily="18" charset="0"/>
                          <a:ea typeface="新細明體" charset="-120"/>
                        </a:rPr>
                        <a:t>+2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217488">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200" b="0" i="0" u="none" strike="noStrike" cap="none" normalizeH="0" baseline="0" smtClean="0">
                          <a:ln>
                            <a:noFill/>
                          </a:ln>
                          <a:solidFill>
                            <a:schemeClr val="tx1"/>
                          </a:solidFill>
                          <a:effectLst/>
                          <a:latin typeface="Cambria" pitchFamily="18" charset="0"/>
                          <a:ea typeface="新細明體" charset="-120"/>
                        </a:rPr>
                        <a:t>0001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200" b="0" i="0" u="none" strike="noStrike" cap="none" normalizeH="0" baseline="0" smtClean="0">
                          <a:ln>
                            <a:noFill/>
                          </a:ln>
                          <a:solidFill>
                            <a:schemeClr val="tx1"/>
                          </a:solidFill>
                          <a:effectLst/>
                          <a:latin typeface="Cambria" pitchFamily="18" charset="0"/>
                          <a:ea typeface="新細明體" charset="-120"/>
                        </a:rPr>
                        <a:t>+1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215900">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200" b="0" i="0" u="none" strike="noStrike" cap="none" normalizeH="0" baseline="0" smtClean="0">
                          <a:ln>
                            <a:noFill/>
                          </a:ln>
                          <a:solidFill>
                            <a:schemeClr val="tx1"/>
                          </a:solidFill>
                          <a:effectLst/>
                          <a:latin typeface="Cambria" pitchFamily="18" charset="0"/>
                          <a:ea typeface="新細明體" charset="-120"/>
                        </a:rPr>
                        <a:t>0000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200" b="0" i="0" u="none" strike="noStrike" cap="none" normalizeH="0" baseline="0" smtClean="0">
                          <a:ln>
                            <a:noFill/>
                          </a:ln>
                          <a:solidFill>
                            <a:schemeClr val="tx1"/>
                          </a:solidFill>
                          <a:effectLst/>
                          <a:latin typeface="Cambria" pitchFamily="18" charset="0"/>
                          <a:ea typeface="新細明體" charset="-120"/>
                        </a:rPr>
                        <a:t>+0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217488">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200" b="1" i="0" u="none" strike="noStrike" cap="none" normalizeH="0" baseline="0" smtClean="0">
                          <a:ln>
                            <a:noFill/>
                          </a:ln>
                          <a:solidFill>
                            <a:srgbClr val="FF0066"/>
                          </a:solidFill>
                          <a:effectLst/>
                          <a:latin typeface="Cambria" pitchFamily="18" charset="0"/>
                          <a:ea typeface="新細明體" charset="-120"/>
                        </a:rPr>
                        <a:t>1</a:t>
                      </a:r>
                      <a:r>
                        <a:rPr kumimoji="0" lang="en-US" altLang="zh-TW" sz="1200" b="0" i="0" u="none" strike="noStrike" cap="none" normalizeH="0" baseline="0" smtClean="0">
                          <a:ln>
                            <a:noFill/>
                          </a:ln>
                          <a:solidFill>
                            <a:schemeClr val="tx1"/>
                          </a:solidFill>
                          <a:effectLst/>
                          <a:latin typeface="Cambria" pitchFamily="18" charset="0"/>
                          <a:ea typeface="新細明體" charset="-120"/>
                        </a:rPr>
                        <a:t>111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200" b="1" i="0" u="none" strike="noStrike" cap="none" normalizeH="0" baseline="0" smtClean="0">
                          <a:ln>
                            <a:noFill/>
                          </a:ln>
                          <a:solidFill>
                            <a:srgbClr val="FF0066"/>
                          </a:solidFill>
                          <a:effectLst/>
                          <a:latin typeface="Cambria" pitchFamily="18" charset="0"/>
                          <a:ea typeface="新細明體" charset="-120"/>
                        </a:rPr>
                        <a:t>-</a:t>
                      </a:r>
                      <a:r>
                        <a:rPr kumimoji="0" lang="en-US" altLang="zh-TW" sz="1200" b="0" i="0" u="none" strike="noStrike" cap="none" normalizeH="0" baseline="0" smtClean="0">
                          <a:ln>
                            <a:noFill/>
                          </a:ln>
                          <a:solidFill>
                            <a:schemeClr val="tx1"/>
                          </a:solidFill>
                          <a:effectLst/>
                          <a:latin typeface="Cambria" pitchFamily="18" charset="0"/>
                          <a:ea typeface="新細明體" charset="-120"/>
                        </a:rPr>
                        <a:t>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215900">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200" b="1" i="0" u="none" strike="noStrike" cap="none" normalizeH="0" baseline="0" smtClean="0">
                          <a:ln>
                            <a:noFill/>
                          </a:ln>
                          <a:solidFill>
                            <a:srgbClr val="FF0066"/>
                          </a:solidFill>
                          <a:effectLst/>
                          <a:latin typeface="Cambria" pitchFamily="18" charset="0"/>
                          <a:ea typeface="新細明體" charset="-120"/>
                        </a:rPr>
                        <a:t>1</a:t>
                      </a:r>
                      <a:r>
                        <a:rPr kumimoji="0" lang="en-US" altLang="zh-TW" sz="1200" b="0" i="0" u="none" strike="noStrike" cap="none" normalizeH="0" baseline="0" smtClean="0">
                          <a:ln>
                            <a:noFill/>
                          </a:ln>
                          <a:solidFill>
                            <a:schemeClr val="tx1"/>
                          </a:solidFill>
                          <a:effectLst/>
                          <a:latin typeface="Cambria" pitchFamily="18" charset="0"/>
                          <a:ea typeface="新細明體" charset="-120"/>
                        </a:rPr>
                        <a:t>110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200" b="1" i="0" u="none" strike="noStrike" cap="none" normalizeH="0" baseline="0" smtClean="0">
                          <a:ln>
                            <a:noFill/>
                          </a:ln>
                          <a:solidFill>
                            <a:srgbClr val="FF0066"/>
                          </a:solidFill>
                          <a:effectLst/>
                          <a:latin typeface="Cambria" pitchFamily="18" charset="0"/>
                          <a:ea typeface="新細明體" charset="-120"/>
                        </a:rPr>
                        <a:t>-</a:t>
                      </a:r>
                      <a:r>
                        <a:rPr kumimoji="0" lang="en-US" altLang="zh-TW" sz="1200" b="0" i="0" u="none" strike="noStrike" cap="none" normalizeH="0" baseline="0" smtClean="0">
                          <a:ln>
                            <a:noFill/>
                          </a:ln>
                          <a:solidFill>
                            <a:schemeClr val="tx1"/>
                          </a:solidFill>
                          <a:effectLst/>
                          <a:latin typeface="Cambria" pitchFamily="18" charset="0"/>
                          <a:ea typeface="新細明體" charset="-120"/>
                        </a:rPr>
                        <a:t>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215900">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200" b="1" i="0" u="none" strike="noStrike" cap="none" normalizeH="0" baseline="0" smtClean="0">
                          <a:ln>
                            <a:noFill/>
                          </a:ln>
                          <a:solidFill>
                            <a:srgbClr val="FF0066"/>
                          </a:solidFill>
                          <a:effectLst/>
                          <a:latin typeface="Cambria" pitchFamily="18" charset="0"/>
                          <a:ea typeface="新細明體" charset="-120"/>
                        </a:rPr>
                        <a:t>1</a:t>
                      </a:r>
                      <a:r>
                        <a:rPr kumimoji="0" lang="en-US" altLang="zh-TW" sz="1200" b="0" i="0" u="none" strike="noStrike" cap="none" normalizeH="0" baseline="0" smtClean="0">
                          <a:ln>
                            <a:noFill/>
                          </a:ln>
                          <a:solidFill>
                            <a:schemeClr val="tx1"/>
                          </a:solidFill>
                          <a:effectLst/>
                          <a:latin typeface="Cambria" pitchFamily="18" charset="0"/>
                          <a:ea typeface="新細明體" charset="-120"/>
                        </a:rPr>
                        <a:t>101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200" b="1" i="0" u="none" strike="noStrike" cap="none" normalizeH="0" baseline="0" smtClean="0">
                          <a:ln>
                            <a:noFill/>
                          </a:ln>
                          <a:solidFill>
                            <a:srgbClr val="FF0066"/>
                          </a:solidFill>
                          <a:effectLst/>
                          <a:latin typeface="Cambria" pitchFamily="18" charset="0"/>
                          <a:ea typeface="新細明體" charset="-120"/>
                        </a:rPr>
                        <a:t>-</a:t>
                      </a:r>
                      <a:r>
                        <a:rPr kumimoji="0" lang="en-US" altLang="zh-TW" sz="1200" b="0" i="0" u="none" strike="noStrike" cap="none" normalizeH="0" baseline="0" smtClean="0">
                          <a:ln>
                            <a:noFill/>
                          </a:ln>
                          <a:solidFill>
                            <a:schemeClr val="tx1"/>
                          </a:solidFill>
                          <a:effectLst/>
                          <a:latin typeface="Cambria" pitchFamily="18" charset="0"/>
                          <a:ea typeface="新細明體" charset="-120"/>
                        </a:rPr>
                        <a:t>3</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217488">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200" b="1" i="0" u="none" strike="noStrike" cap="none" normalizeH="0" baseline="0" smtClean="0">
                          <a:ln>
                            <a:noFill/>
                          </a:ln>
                          <a:solidFill>
                            <a:srgbClr val="FF0066"/>
                          </a:solidFill>
                          <a:effectLst/>
                          <a:latin typeface="Cambria" pitchFamily="18" charset="0"/>
                          <a:ea typeface="新細明體" charset="-120"/>
                        </a:rPr>
                        <a:t>1</a:t>
                      </a:r>
                      <a:r>
                        <a:rPr kumimoji="0" lang="en-US" altLang="zh-TW" sz="1200" b="0" i="0" u="none" strike="noStrike" cap="none" normalizeH="0" baseline="0" smtClean="0">
                          <a:ln>
                            <a:noFill/>
                          </a:ln>
                          <a:solidFill>
                            <a:schemeClr val="tx1"/>
                          </a:solidFill>
                          <a:effectLst/>
                          <a:latin typeface="Cambria" pitchFamily="18" charset="0"/>
                          <a:ea typeface="新細明體" charset="-120"/>
                        </a:rPr>
                        <a:t>100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200" b="1" i="0" u="none" strike="noStrike" cap="none" normalizeH="0" baseline="0" smtClean="0">
                          <a:ln>
                            <a:noFill/>
                          </a:ln>
                          <a:solidFill>
                            <a:srgbClr val="FF0066"/>
                          </a:solidFill>
                          <a:effectLst/>
                          <a:latin typeface="Cambria" pitchFamily="18" charset="0"/>
                          <a:ea typeface="新細明體" charset="-120"/>
                        </a:rPr>
                        <a:t>-</a:t>
                      </a:r>
                      <a:r>
                        <a:rPr kumimoji="0" lang="en-US" altLang="zh-TW" sz="1200" b="0" i="0" u="none" strike="noStrike" cap="none" normalizeH="0" baseline="0" smtClean="0">
                          <a:ln>
                            <a:noFill/>
                          </a:ln>
                          <a:solidFill>
                            <a:schemeClr val="tx1"/>
                          </a:solidFill>
                          <a:effectLst/>
                          <a:latin typeface="Cambria" pitchFamily="18" charset="0"/>
                          <a:ea typeface="新細明體" charset="-120"/>
                        </a:rPr>
                        <a:t>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215900">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200" b="1" i="0" u="none" strike="noStrike" cap="none" normalizeH="0" baseline="0" smtClean="0">
                          <a:ln>
                            <a:noFill/>
                          </a:ln>
                          <a:solidFill>
                            <a:srgbClr val="FF0066"/>
                          </a:solidFill>
                          <a:effectLst/>
                          <a:latin typeface="Cambria" pitchFamily="18" charset="0"/>
                          <a:ea typeface="新細明體" charset="-120"/>
                        </a:rPr>
                        <a:t>1</a:t>
                      </a:r>
                      <a:r>
                        <a:rPr kumimoji="0" lang="en-US" altLang="zh-TW" sz="1200" b="0" i="0" u="none" strike="noStrike" cap="none" normalizeH="0" baseline="0" smtClean="0">
                          <a:ln>
                            <a:noFill/>
                          </a:ln>
                          <a:solidFill>
                            <a:schemeClr val="tx1"/>
                          </a:solidFill>
                          <a:effectLst/>
                          <a:latin typeface="Cambria" pitchFamily="18" charset="0"/>
                          <a:ea typeface="新細明體" charset="-120"/>
                        </a:rPr>
                        <a:t>011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200" b="1" i="0" u="none" strike="noStrike" cap="none" normalizeH="0" baseline="0" smtClean="0">
                          <a:ln>
                            <a:noFill/>
                          </a:ln>
                          <a:solidFill>
                            <a:srgbClr val="FF0066"/>
                          </a:solidFill>
                          <a:effectLst/>
                          <a:latin typeface="Cambria" pitchFamily="18" charset="0"/>
                          <a:ea typeface="新細明體" charset="-120"/>
                        </a:rPr>
                        <a:t>-</a:t>
                      </a:r>
                      <a:r>
                        <a:rPr kumimoji="0" lang="en-US" altLang="zh-TW" sz="1200" b="0" i="0" u="none" strike="noStrike" cap="none" normalizeH="0" baseline="0" smtClean="0">
                          <a:ln>
                            <a:noFill/>
                          </a:ln>
                          <a:solidFill>
                            <a:schemeClr val="tx1"/>
                          </a:solidFill>
                          <a:effectLst/>
                          <a:latin typeface="Cambria" pitchFamily="18" charset="0"/>
                          <a:ea typeface="新細明體" charset="-120"/>
                        </a:rPr>
                        <a:t>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215900">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200" b="1" i="0" u="none" strike="noStrike" cap="none" normalizeH="0" baseline="0" smtClean="0">
                          <a:ln>
                            <a:noFill/>
                          </a:ln>
                          <a:solidFill>
                            <a:srgbClr val="FF0066"/>
                          </a:solidFill>
                          <a:effectLst/>
                          <a:latin typeface="Cambria" pitchFamily="18" charset="0"/>
                          <a:ea typeface="新細明體" charset="-120"/>
                        </a:rPr>
                        <a:t>1</a:t>
                      </a:r>
                      <a:r>
                        <a:rPr kumimoji="0" lang="en-US" altLang="zh-TW" sz="1200" b="0" i="0" u="none" strike="noStrike" cap="none" normalizeH="0" baseline="0" smtClean="0">
                          <a:ln>
                            <a:noFill/>
                          </a:ln>
                          <a:solidFill>
                            <a:schemeClr val="tx1"/>
                          </a:solidFill>
                          <a:effectLst/>
                          <a:latin typeface="Cambria" pitchFamily="18" charset="0"/>
                          <a:ea typeface="新細明體" charset="-120"/>
                        </a:rPr>
                        <a:t>010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200" b="1" i="0" u="none" strike="noStrike" cap="none" normalizeH="0" baseline="0" smtClean="0">
                          <a:ln>
                            <a:noFill/>
                          </a:ln>
                          <a:solidFill>
                            <a:srgbClr val="FF0066"/>
                          </a:solidFill>
                          <a:effectLst/>
                          <a:latin typeface="Cambria" pitchFamily="18" charset="0"/>
                          <a:ea typeface="新細明體" charset="-120"/>
                        </a:rPr>
                        <a:t>-</a:t>
                      </a:r>
                      <a:r>
                        <a:rPr kumimoji="0" lang="en-US" altLang="zh-TW" sz="1200" b="0" i="0" u="none" strike="noStrike" cap="none" normalizeH="0" baseline="0" smtClean="0">
                          <a:ln>
                            <a:noFill/>
                          </a:ln>
                          <a:solidFill>
                            <a:schemeClr val="tx1"/>
                          </a:solidFill>
                          <a:effectLst/>
                          <a:latin typeface="Cambria" pitchFamily="18" charset="0"/>
                          <a:ea typeface="新細明體" charset="-120"/>
                        </a:rPr>
                        <a:t>6</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217488">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200" b="1" i="0" u="none" strike="noStrike" cap="none" normalizeH="0" baseline="0" smtClean="0">
                          <a:ln>
                            <a:noFill/>
                          </a:ln>
                          <a:solidFill>
                            <a:srgbClr val="FF0066"/>
                          </a:solidFill>
                          <a:effectLst/>
                          <a:latin typeface="Cambria" pitchFamily="18" charset="0"/>
                          <a:ea typeface="新細明體" charset="-120"/>
                        </a:rPr>
                        <a:t>1</a:t>
                      </a:r>
                      <a:r>
                        <a:rPr kumimoji="0" lang="en-US" altLang="zh-TW" sz="1200" b="0" i="0" u="none" strike="noStrike" cap="none" normalizeH="0" baseline="0" smtClean="0">
                          <a:ln>
                            <a:noFill/>
                          </a:ln>
                          <a:solidFill>
                            <a:schemeClr val="tx1"/>
                          </a:solidFill>
                          <a:effectLst/>
                          <a:latin typeface="Cambria" pitchFamily="18" charset="0"/>
                          <a:ea typeface="新細明體" charset="-120"/>
                        </a:rPr>
                        <a:t>001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200" b="1" i="0" u="none" strike="noStrike" cap="none" normalizeH="0" baseline="0" smtClean="0">
                          <a:ln>
                            <a:noFill/>
                          </a:ln>
                          <a:solidFill>
                            <a:srgbClr val="FF0066"/>
                          </a:solidFill>
                          <a:effectLst/>
                          <a:latin typeface="Cambria" pitchFamily="18" charset="0"/>
                          <a:ea typeface="新細明體" charset="-120"/>
                        </a:rPr>
                        <a:t>-</a:t>
                      </a:r>
                      <a:r>
                        <a:rPr kumimoji="0" lang="en-US" altLang="zh-TW" sz="1200" b="0" i="0" u="none" strike="noStrike" cap="none" normalizeH="0" baseline="0" smtClean="0">
                          <a:ln>
                            <a:noFill/>
                          </a:ln>
                          <a:solidFill>
                            <a:schemeClr val="tx1"/>
                          </a:solidFill>
                          <a:effectLst/>
                          <a:latin typeface="Cambria" pitchFamily="18" charset="0"/>
                          <a:ea typeface="新細明體" charset="-120"/>
                        </a:rPr>
                        <a:t>7</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215900">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200" b="1" i="0" u="none" strike="noStrike" cap="none" normalizeH="0" baseline="0" smtClean="0">
                          <a:ln>
                            <a:noFill/>
                          </a:ln>
                          <a:solidFill>
                            <a:srgbClr val="FF0066"/>
                          </a:solidFill>
                          <a:effectLst/>
                          <a:latin typeface="Cambria" pitchFamily="18" charset="0"/>
                          <a:ea typeface="新細明體" charset="-120"/>
                        </a:rPr>
                        <a:t>1</a:t>
                      </a:r>
                      <a:r>
                        <a:rPr kumimoji="0" lang="en-US" altLang="zh-TW" sz="1200" b="0" i="0" u="none" strike="noStrike" cap="none" normalizeH="0" baseline="0" smtClean="0">
                          <a:ln>
                            <a:noFill/>
                          </a:ln>
                          <a:solidFill>
                            <a:schemeClr val="tx1"/>
                          </a:solidFill>
                          <a:effectLst/>
                          <a:latin typeface="Cambria" pitchFamily="18" charset="0"/>
                          <a:ea typeface="新細明體" charset="-120"/>
                        </a:rPr>
                        <a:t>000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200" b="1" i="0" u="none" strike="noStrike" cap="none" normalizeH="0" baseline="0" dirty="0" smtClean="0">
                          <a:ln>
                            <a:noFill/>
                          </a:ln>
                          <a:solidFill>
                            <a:srgbClr val="FF0066"/>
                          </a:solidFill>
                          <a:effectLst/>
                          <a:latin typeface="Cambria" pitchFamily="18" charset="0"/>
                          <a:ea typeface="新細明體" charset="-120"/>
                        </a:rPr>
                        <a:t>-</a:t>
                      </a:r>
                      <a:r>
                        <a:rPr kumimoji="0" lang="en-US" altLang="zh-TW" sz="1200" b="0" i="0" u="none" strike="noStrike" cap="none" normalizeH="0" baseline="0" dirty="0" smtClean="0">
                          <a:ln>
                            <a:noFill/>
                          </a:ln>
                          <a:solidFill>
                            <a:schemeClr val="tx1"/>
                          </a:solidFill>
                          <a:effectLst/>
                          <a:latin typeface="Cambria" pitchFamily="18" charset="0"/>
                          <a:ea typeface="新細明體" charset="-120"/>
                        </a:rPr>
                        <a:t>8</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r>
            </a:tbl>
          </a:graphicData>
        </a:graphic>
      </p:graphicFrame>
      <p:sp>
        <p:nvSpPr>
          <p:cNvPr id="8" name="AutoShape 113"/>
          <p:cNvSpPr>
            <a:spLocks noChangeArrowheads="1"/>
          </p:cNvSpPr>
          <p:nvPr/>
        </p:nvSpPr>
        <p:spPr bwMode="auto">
          <a:xfrm>
            <a:off x="467544" y="5229200"/>
            <a:ext cx="1512168" cy="864096"/>
          </a:xfrm>
          <a:prstGeom prst="wedgeEllipseCallout">
            <a:avLst>
              <a:gd name="adj1" fmla="val 37546"/>
              <a:gd name="adj2" fmla="val -80410"/>
            </a:avLst>
          </a:prstGeom>
          <a:solidFill>
            <a:srgbClr val="FFCCFF"/>
          </a:solidFill>
          <a:ln w="9525">
            <a:noFill/>
            <a:miter lim="800000"/>
            <a:headEnd/>
            <a:tailEnd/>
          </a:ln>
        </p:spPr>
        <p:txBody>
          <a:bodyPr lIns="0" rIns="0"/>
          <a:lstStyle/>
          <a:p>
            <a:pPr algn="ctr"/>
            <a:r>
              <a:rPr lang="en-US" altLang="zh-TW" sz="1400" i="1" dirty="0" smtClean="0">
                <a:latin typeface="Cambria" pitchFamily="18" charset="0"/>
                <a:ea typeface="新細明體" pitchFamily="18" charset="-120"/>
              </a:rPr>
              <a:t>Discard this overflow bit</a:t>
            </a:r>
            <a:endParaRPr lang="en-US" altLang="zh-TW" sz="1400" i="1" dirty="0">
              <a:latin typeface="Cambria" pitchFamily="18" charset="0"/>
              <a:ea typeface="新細明體" pitchFamily="18" charset="-12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ate Placeholder 4"/>
          <p:cNvSpPr>
            <a:spLocks noGrp="1"/>
          </p:cNvSpPr>
          <p:nvPr>
            <p:ph type="dt" sz="quarter" idx="10"/>
          </p:nvPr>
        </p:nvSpPr>
        <p:spPr/>
        <p:txBody>
          <a:bodyPr/>
          <a:lstStyle/>
          <a:p>
            <a:pPr>
              <a:defRPr/>
            </a:pPr>
            <a:r>
              <a:rPr lang="en-US" altLang="zh-TW" dirty="0"/>
              <a:t>    </a:t>
            </a:r>
            <a:r>
              <a:rPr lang="en-US" altLang="zh-TW" dirty="0" smtClean="0"/>
              <a:t> </a:t>
            </a:r>
            <a:r>
              <a:rPr lang="en-US" altLang="zh-TW" dirty="0" smtClean="0">
                <a:solidFill>
                  <a:srgbClr val="FF0066"/>
                </a:solidFill>
              </a:rPr>
              <a:t>Jean Wang / CS1102 </a:t>
            </a:r>
            <a:r>
              <a:rPr lang="en-US" altLang="zh-TW" dirty="0">
                <a:solidFill>
                  <a:srgbClr val="FF0066"/>
                </a:solidFill>
              </a:rPr>
              <a:t>- Lec02</a:t>
            </a:r>
            <a:endParaRPr lang="en-US" altLang="zh-TW" dirty="0">
              <a:solidFill>
                <a:schemeClr val="accent2"/>
              </a:solidFill>
            </a:endParaRPr>
          </a:p>
        </p:txBody>
      </p:sp>
      <p:sp>
        <p:nvSpPr>
          <p:cNvPr id="14" name="Slide Number Placeholder 5"/>
          <p:cNvSpPr>
            <a:spLocks noGrp="1"/>
          </p:cNvSpPr>
          <p:nvPr>
            <p:ph type="sldNum" sz="quarter" idx="11"/>
          </p:nvPr>
        </p:nvSpPr>
        <p:spPr/>
        <p:txBody>
          <a:bodyPr/>
          <a:lstStyle/>
          <a:p>
            <a:pPr>
              <a:defRPr/>
            </a:pPr>
            <a:fld id="{C98D71AF-EB4B-4B3C-A03C-7A68990C6E71}" type="slidenum">
              <a:rPr lang="zh-TW" altLang="en-US"/>
              <a:pPr>
                <a:defRPr/>
              </a:pPr>
              <a:t>18</a:t>
            </a:fld>
            <a:r>
              <a:rPr lang="en-US" altLang="zh-TW" b="0"/>
              <a:t> </a:t>
            </a:r>
          </a:p>
        </p:txBody>
      </p:sp>
      <p:sp>
        <p:nvSpPr>
          <p:cNvPr id="32772" name="Rectangle 2"/>
          <p:cNvSpPr>
            <a:spLocks noGrp="1" noChangeArrowheads="1"/>
          </p:cNvSpPr>
          <p:nvPr>
            <p:ph type="title"/>
          </p:nvPr>
        </p:nvSpPr>
        <p:spPr/>
        <p:txBody>
          <a:bodyPr/>
          <a:lstStyle/>
          <a:p>
            <a:pPr eaLnBrk="1" hangingPunct="1"/>
            <a:r>
              <a:rPr lang="en-US" altLang="zh-TW" smtClean="0">
                <a:ea typeface="新細明體" pitchFamily="18" charset="-120"/>
              </a:rPr>
              <a:t>Bytes Representing Text </a:t>
            </a:r>
          </a:p>
        </p:txBody>
      </p:sp>
      <p:sp>
        <p:nvSpPr>
          <p:cNvPr id="32773" name="Rectangle 3"/>
          <p:cNvSpPr>
            <a:spLocks noGrp="1" noChangeArrowheads="1"/>
          </p:cNvSpPr>
          <p:nvPr>
            <p:ph type="body" sz="half" idx="1"/>
          </p:nvPr>
        </p:nvSpPr>
        <p:spPr>
          <a:xfrm>
            <a:off x="395288" y="1340297"/>
            <a:ext cx="3960812" cy="4825007"/>
          </a:xfrm>
        </p:spPr>
        <p:txBody>
          <a:bodyPr/>
          <a:lstStyle/>
          <a:p>
            <a:pPr eaLnBrk="1" hangingPunct="1"/>
            <a:r>
              <a:rPr lang="en-US" altLang="zh-TW" sz="2200" dirty="0" smtClean="0">
                <a:ea typeface="新細明體" pitchFamily="18" charset="-120"/>
              </a:rPr>
              <a:t>Each character (letter, punctuation, etc.) is assigned a unique binary number</a:t>
            </a:r>
          </a:p>
          <a:p>
            <a:pPr lvl="1" eaLnBrk="1" hangingPunct="1"/>
            <a:r>
              <a:rPr lang="en-US" altLang="zh-TW" sz="1800" i="1" dirty="0" smtClean="0">
                <a:solidFill>
                  <a:schemeClr val="accent2"/>
                </a:solidFill>
                <a:ea typeface="新細明體" pitchFamily="18" charset="-120"/>
              </a:rPr>
              <a:t>ASCII</a:t>
            </a:r>
            <a:r>
              <a:rPr lang="en-US" altLang="zh-TW" sz="1800" dirty="0" smtClean="0">
                <a:ea typeface="新細明體" pitchFamily="18" charset="-120"/>
              </a:rPr>
              <a:t> - American Standard </a:t>
            </a:r>
            <a:br>
              <a:rPr lang="en-US" altLang="zh-TW" sz="1800" dirty="0" smtClean="0">
                <a:ea typeface="新細明體" pitchFamily="18" charset="-120"/>
              </a:rPr>
            </a:br>
            <a:r>
              <a:rPr lang="en-US" altLang="zh-TW" sz="1800" dirty="0" smtClean="0">
                <a:ea typeface="新細明體" pitchFamily="18" charset="-120"/>
              </a:rPr>
              <a:t>Code for Information Exchange (primarily for English)</a:t>
            </a:r>
          </a:p>
          <a:p>
            <a:pPr lvl="1" eaLnBrk="1" hangingPunct="1"/>
            <a:r>
              <a:rPr lang="en-US" altLang="zh-TW" sz="1800" i="1" dirty="0" smtClean="0">
                <a:solidFill>
                  <a:schemeClr val="accent2"/>
                </a:solidFill>
                <a:ea typeface="新細明體" pitchFamily="18" charset="-120"/>
              </a:rPr>
              <a:t>Unicode</a:t>
            </a:r>
            <a:r>
              <a:rPr lang="en-US" altLang="zh-TW" sz="1800" dirty="0" smtClean="0">
                <a:ea typeface="新細明體" pitchFamily="18" charset="-120"/>
              </a:rPr>
              <a:t>: represent the major symbols used in languages world side</a:t>
            </a:r>
          </a:p>
          <a:p>
            <a:pPr lvl="1" eaLnBrk="1" hangingPunct="1"/>
            <a:r>
              <a:rPr lang="en-US" altLang="zh-TW" sz="1800" dirty="0" smtClean="0">
                <a:ea typeface="新細明體" pitchFamily="18" charset="-120"/>
              </a:rPr>
              <a:t>E.g., </a:t>
            </a:r>
          </a:p>
          <a:p>
            <a:pPr lvl="2" eaLnBrk="1" hangingPunct="1">
              <a:buFont typeface="Comic Sans MS" pitchFamily="66" charset="0"/>
              <a:buNone/>
            </a:pPr>
            <a:r>
              <a:rPr lang="en-US" altLang="zh-TW" sz="1600" dirty="0" smtClean="0">
                <a:ea typeface="新細明體" pitchFamily="18" charset="-120"/>
              </a:rPr>
              <a:t>Text:     H    e     l     </a:t>
            </a:r>
            <a:r>
              <a:rPr lang="en-US" altLang="zh-TW" sz="1600" dirty="0" err="1" smtClean="0">
                <a:ea typeface="新細明體" pitchFamily="18" charset="-120"/>
              </a:rPr>
              <a:t>l</a:t>
            </a:r>
            <a:r>
              <a:rPr lang="en-US" altLang="zh-TW" sz="1600" dirty="0" smtClean="0">
                <a:ea typeface="新細明體" pitchFamily="18" charset="-120"/>
              </a:rPr>
              <a:t>     o     !</a:t>
            </a:r>
          </a:p>
          <a:p>
            <a:pPr lvl="1" eaLnBrk="1" hangingPunct="1">
              <a:buFont typeface="Wingdings" pitchFamily="2" charset="2"/>
              <a:buNone/>
            </a:pPr>
            <a:r>
              <a:rPr lang="en-US" altLang="zh-TW" sz="1600" dirty="0" smtClean="0">
                <a:ea typeface="新細明體" pitchFamily="18" charset="-120"/>
              </a:rPr>
              <a:t>          ASCII:  48  56  6C  </a:t>
            </a:r>
            <a:r>
              <a:rPr lang="en-US" altLang="zh-TW" sz="1600" dirty="0" err="1" smtClean="0">
                <a:ea typeface="新細明體" pitchFamily="18" charset="-120"/>
              </a:rPr>
              <a:t>6C</a:t>
            </a:r>
            <a:r>
              <a:rPr lang="en-US" altLang="zh-TW" sz="1600" dirty="0" smtClean="0">
                <a:ea typeface="新細明體" pitchFamily="18" charset="-120"/>
              </a:rPr>
              <a:t>  6F  21</a:t>
            </a:r>
            <a:endParaRPr lang="en-US" altLang="zh-TW" dirty="0" smtClean="0">
              <a:ea typeface="新細明體" pitchFamily="18" charset="-120"/>
            </a:endParaRPr>
          </a:p>
        </p:txBody>
      </p:sp>
      <p:pic>
        <p:nvPicPr>
          <p:cNvPr id="32774" name="Picture 4" descr="ascii"/>
          <p:cNvPicPr>
            <a:picLocks noChangeAspect="1" noChangeArrowheads="1"/>
          </p:cNvPicPr>
          <p:nvPr/>
        </p:nvPicPr>
        <p:blipFill>
          <a:blip r:embed="rId3" cstate="print"/>
          <a:srcRect/>
          <a:stretch>
            <a:fillRect/>
          </a:stretch>
        </p:blipFill>
        <p:spPr bwMode="auto">
          <a:xfrm>
            <a:off x="4343400" y="1196975"/>
            <a:ext cx="4613275" cy="5029200"/>
          </a:xfrm>
          <a:prstGeom prst="rect">
            <a:avLst/>
          </a:prstGeom>
          <a:noFill/>
          <a:ln w="9525">
            <a:noFill/>
            <a:miter lim="800000"/>
            <a:headEnd/>
            <a:tailEnd/>
          </a:ln>
        </p:spPr>
      </p:pic>
      <p:sp>
        <p:nvSpPr>
          <p:cNvPr id="32775" name="Rectangle 5"/>
          <p:cNvSpPr>
            <a:spLocks noChangeArrowheads="1"/>
          </p:cNvSpPr>
          <p:nvPr/>
        </p:nvSpPr>
        <p:spPr bwMode="auto">
          <a:xfrm>
            <a:off x="4343400" y="1196975"/>
            <a:ext cx="1143000" cy="5029200"/>
          </a:xfrm>
          <a:prstGeom prst="rect">
            <a:avLst/>
          </a:prstGeom>
          <a:noFill/>
          <a:ln w="25400">
            <a:solidFill>
              <a:srgbClr val="660099"/>
            </a:solidFill>
            <a:miter lim="800000"/>
            <a:headEnd/>
            <a:tailEnd/>
          </a:ln>
        </p:spPr>
        <p:txBody>
          <a:bodyPr wrap="none" anchor="ctr"/>
          <a:lstStyle/>
          <a:p>
            <a:endParaRPr lang="en-US"/>
          </a:p>
        </p:txBody>
      </p:sp>
      <p:sp>
        <p:nvSpPr>
          <p:cNvPr id="32776" name="Rectangle 6"/>
          <p:cNvSpPr>
            <a:spLocks noChangeArrowheads="1"/>
          </p:cNvSpPr>
          <p:nvPr/>
        </p:nvSpPr>
        <p:spPr bwMode="auto">
          <a:xfrm>
            <a:off x="5486400" y="1196975"/>
            <a:ext cx="1143000" cy="5029200"/>
          </a:xfrm>
          <a:prstGeom prst="rect">
            <a:avLst/>
          </a:prstGeom>
          <a:noFill/>
          <a:ln w="25400">
            <a:solidFill>
              <a:srgbClr val="660099"/>
            </a:solidFill>
            <a:miter lim="800000"/>
            <a:headEnd/>
            <a:tailEnd/>
          </a:ln>
        </p:spPr>
        <p:txBody>
          <a:bodyPr wrap="none" anchor="ctr"/>
          <a:lstStyle/>
          <a:p>
            <a:endParaRPr lang="en-US"/>
          </a:p>
        </p:txBody>
      </p:sp>
      <p:sp>
        <p:nvSpPr>
          <p:cNvPr id="32777" name="Rectangle 7"/>
          <p:cNvSpPr>
            <a:spLocks noChangeArrowheads="1"/>
          </p:cNvSpPr>
          <p:nvPr/>
        </p:nvSpPr>
        <p:spPr bwMode="auto">
          <a:xfrm>
            <a:off x="6629400" y="1196975"/>
            <a:ext cx="1143000" cy="5029200"/>
          </a:xfrm>
          <a:prstGeom prst="rect">
            <a:avLst/>
          </a:prstGeom>
          <a:noFill/>
          <a:ln w="25400">
            <a:solidFill>
              <a:srgbClr val="660099"/>
            </a:solidFill>
            <a:miter lim="800000"/>
            <a:headEnd/>
            <a:tailEnd/>
          </a:ln>
        </p:spPr>
        <p:txBody>
          <a:bodyPr wrap="none" anchor="ctr"/>
          <a:lstStyle/>
          <a:p>
            <a:endParaRPr lang="en-US"/>
          </a:p>
        </p:txBody>
      </p:sp>
      <p:sp>
        <p:nvSpPr>
          <p:cNvPr id="32778" name="Rectangle 8"/>
          <p:cNvSpPr>
            <a:spLocks noChangeArrowheads="1"/>
          </p:cNvSpPr>
          <p:nvPr/>
        </p:nvSpPr>
        <p:spPr bwMode="auto">
          <a:xfrm>
            <a:off x="7780338" y="1196975"/>
            <a:ext cx="1143000" cy="5029200"/>
          </a:xfrm>
          <a:prstGeom prst="rect">
            <a:avLst/>
          </a:prstGeom>
          <a:noFill/>
          <a:ln w="25400">
            <a:solidFill>
              <a:srgbClr val="660099"/>
            </a:solidFill>
            <a:miter lim="800000"/>
            <a:headEnd/>
            <a:tailEnd/>
          </a:ln>
        </p:spPr>
        <p:txBody>
          <a:bodyPr wrap="none" anchor="ctr"/>
          <a:lstStyle/>
          <a:p>
            <a:endParaRPr lang="en-US"/>
          </a:p>
        </p:txBody>
      </p:sp>
      <p:sp>
        <p:nvSpPr>
          <p:cNvPr id="32779" name="Rectangle 9"/>
          <p:cNvSpPr>
            <a:spLocks noChangeArrowheads="1"/>
          </p:cNvSpPr>
          <p:nvPr/>
        </p:nvSpPr>
        <p:spPr bwMode="auto">
          <a:xfrm>
            <a:off x="4876800" y="1401763"/>
            <a:ext cx="238125" cy="4800600"/>
          </a:xfrm>
          <a:prstGeom prst="rect">
            <a:avLst/>
          </a:prstGeom>
          <a:solidFill>
            <a:schemeClr val="bg1"/>
          </a:solidFill>
          <a:ln w="25400">
            <a:noFill/>
            <a:miter lim="800000"/>
            <a:headEnd/>
            <a:tailEnd/>
          </a:ln>
        </p:spPr>
        <p:txBody>
          <a:bodyPr wrap="none" anchor="ctr"/>
          <a:lstStyle/>
          <a:p>
            <a:endParaRPr lang="en-US"/>
          </a:p>
        </p:txBody>
      </p:sp>
      <p:sp>
        <p:nvSpPr>
          <p:cNvPr id="32780" name="Rectangle 10"/>
          <p:cNvSpPr>
            <a:spLocks noChangeArrowheads="1"/>
          </p:cNvSpPr>
          <p:nvPr/>
        </p:nvSpPr>
        <p:spPr bwMode="auto">
          <a:xfrm>
            <a:off x="6034088" y="1401763"/>
            <a:ext cx="238125" cy="4800600"/>
          </a:xfrm>
          <a:prstGeom prst="rect">
            <a:avLst/>
          </a:prstGeom>
          <a:solidFill>
            <a:schemeClr val="bg1"/>
          </a:solidFill>
          <a:ln w="25400">
            <a:noFill/>
            <a:miter lim="800000"/>
            <a:headEnd/>
            <a:tailEnd/>
          </a:ln>
        </p:spPr>
        <p:txBody>
          <a:bodyPr wrap="none" anchor="ctr"/>
          <a:lstStyle/>
          <a:p>
            <a:endParaRPr lang="en-US"/>
          </a:p>
        </p:txBody>
      </p:sp>
      <p:sp>
        <p:nvSpPr>
          <p:cNvPr id="32781" name="Rectangle 11"/>
          <p:cNvSpPr>
            <a:spLocks noChangeArrowheads="1"/>
          </p:cNvSpPr>
          <p:nvPr/>
        </p:nvSpPr>
        <p:spPr bwMode="auto">
          <a:xfrm>
            <a:off x="7186613" y="1401763"/>
            <a:ext cx="238125" cy="4800600"/>
          </a:xfrm>
          <a:prstGeom prst="rect">
            <a:avLst/>
          </a:prstGeom>
          <a:solidFill>
            <a:schemeClr val="bg1"/>
          </a:solidFill>
          <a:ln w="25400">
            <a:noFill/>
            <a:miter lim="800000"/>
            <a:headEnd/>
            <a:tailEnd/>
          </a:ln>
        </p:spPr>
        <p:txBody>
          <a:bodyPr wrap="none" anchor="ctr"/>
          <a:lstStyle/>
          <a:p>
            <a:endParaRPr lang="en-US"/>
          </a:p>
        </p:txBody>
      </p:sp>
      <p:sp>
        <p:nvSpPr>
          <p:cNvPr id="32782" name="Rectangle 12"/>
          <p:cNvSpPr>
            <a:spLocks noChangeArrowheads="1"/>
          </p:cNvSpPr>
          <p:nvPr/>
        </p:nvSpPr>
        <p:spPr bwMode="auto">
          <a:xfrm>
            <a:off x="8334375" y="1401763"/>
            <a:ext cx="238125" cy="4800600"/>
          </a:xfrm>
          <a:prstGeom prst="rect">
            <a:avLst/>
          </a:prstGeom>
          <a:solidFill>
            <a:schemeClr val="bg1"/>
          </a:solidFill>
          <a:ln w="25400">
            <a:noFill/>
            <a:miter lim="800000"/>
            <a:headEnd/>
            <a:tailEnd/>
          </a:ln>
        </p:spPr>
        <p:txBody>
          <a:bodyPr wrap="none" anchor="ctr"/>
          <a:lstStyle/>
          <a:p>
            <a:endParaRPr lang="en-US"/>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4"/>
          <p:cNvSpPr>
            <a:spLocks noGrp="1"/>
          </p:cNvSpPr>
          <p:nvPr>
            <p:ph type="dt" sz="quarter" idx="10"/>
          </p:nvPr>
        </p:nvSpPr>
        <p:spPr/>
        <p:txBody>
          <a:bodyPr/>
          <a:lstStyle/>
          <a:p>
            <a:pPr>
              <a:defRPr/>
            </a:pPr>
            <a:r>
              <a:rPr lang="en-US" altLang="zh-TW" dirty="0"/>
              <a:t>    </a:t>
            </a:r>
            <a:r>
              <a:rPr lang="en-US" altLang="zh-TW" dirty="0" smtClean="0"/>
              <a:t> </a:t>
            </a:r>
            <a:r>
              <a:rPr lang="en-US" altLang="zh-TW" dirty="0" smtClean="0">
                <a:solidFill>
                  <a:srgbClr val="FF0066"/>
                </a:solidFill>
              </a:rPr>
              <a:t>Jean Wang / CS1102 </a:t>
            </a:r>
            <a:r>
              <a:rPr lang="en-US" altLang="zh-TW" dirty="0">
                <a:solidFill>
                  <a:srgbClr val="FF0066"/>
                </a:solidFill>
              </a:rPr>
              <a:t>- Lec02</a:t>
            </a:r>
            <a:endParaRPr lang="en-US" altLang="zh-TW" dirty="0">
              <a:solidFill>
                <a:schemeClr val="accent2"/>
              </a:solidFill>
            </a:endParaRPr>
          </a:p>
        </p:txBody>
      </p:sp>
      <p:sp>
        <p:nvSpPr>
          <p:cNvPr id="7" name="Slide Number Placeholder 5"/>
          <p:cNvSpPr>
            <a:spLocks noGrp="1"/>
          </p:cNvSpPr>
          <p:nvPr>
            <p:ph type="sldNum" sz="quarter" idx="11"/>
          </p:nvPr>
        </p:nvSpPr>
        <p:spPr/>
        <p:txBody>
          <a:bodyPr/>
          <a:lstStyle/>
          <a:p>
            <a:pPr>
              <a:defRPr/>
            </a:pPr>
            <a:fld id="{457D0668-B87D-4BBF-A5D5-DDC7512E682D}" type="slidenum">
              <a:rPr lang="zh-TW" altLang="en-US"/>
              <a:pPr>
                <a:defRPr/>
              </a:pPr>
              <a:t>19</a:t>
            </a:fld>
            <a:r>
              <a:rPr lang="en-US" altLang="zh-TW" b="0"/>
              <a:t> </a:t>
            </a:r>
          </a:p>
        </p:txBody>
      </p:sp>
      <p:sp>
        <p:nvSpPr>
          <p:cNvPr id="33796" name="Rectangle 2"/>
          <p:cNvSpPr>
            <a:spLocks noGrp="1" noChangeArrowheads="1"/>
          </p:cNvSpPr>
          <p:nvPr>
            <p:ph type="title"/>
          </p:nvPr>
        </p:nvSpPr>
        <p:spPr/>
        <p:txBody>
          <a:bodyPr/>
          <a:lstStyle/>
          <a:p>
            <a:pPr eaLnBrk="1" hangingPunct="1"/>
            <a:r>
              <a:rPr lang="en-US" altLang="zh-TW" smtClean="0">
                <a:ea typeface="新細明體" pitchFamily="18" charset="-120"/>
              </a:rPr>
              <a:t>Byte Representing Colors</a:t>
            </a:r>
          </a:p>
        </p:txBody>
      </p:sp>
      <p:sp>
        <p:nvSpPr>
          <p:cNvPr id="33797" name="Rectangle 3"/>
          <p:cNvSpPr>
            <a:spLocks noGrp="1" noChangeArrowheads="1"/>
          </p:cNvSpPr>
          <p:nvPr>
            <p:ph type="body" sz="half" idx="1"/>
          </p:nvPr>
        </p:nvSpPr>
        <p:spPr/>
        <p:txBody>
          <a:bodyPr/>
          <a:lstStyle/>
          <a:p>
            <a:pPr eaLnBrk="1" hangingPunct="1"/>
            <a:r>
              <a:rPr lang="en-US" altLang="zh-TW" sz="2000" dirty="0" smtClean="0">
                <a:ea typeface="新細明體" pitchFamily="18" charset="-120"/>
              </a:rPr>
              <a:t>A monitors screen is divided into a grid of small unit called </a:t>
            </a:r>
            <a:r>
              <a:rPr lang="en-US" altLang="zh-TW" sz="2000" b="1" i="1" dirty="0" smtClean="0">
                <a:solidFill>
                  <a:schemeClr val="tx2"/>
                </a:solidFill>
                <a:ea typeface="新細明體" pitchFamily="18" charset="-120"/>
              </a:rPr>
              <a:t>pixels</a:t>
            </a:r>
            <a:r>
              <a:rPr lang="en-US" altLang="zh-TW" sz="2000" dirty="0" smtClean="0">
                <a:ea typeface="新細明體" pitchFamily="18" charset="-120"/>
              </a:rPr>
              <a:t>  </a:t>
            </a:r>
          </a:p>
          <a:p>
            <a:pPr eaLnBrk="1" hangingPunct="1"/>
            <a:r>
              <a:rPr lang="en-US" altLang="zh-TW" sz="2000" dirty="0" smtClean="0">
                <a:ea typeface="新細明體" pitchFamily="18" charset="-120"/>
              </a:rPr>
              <a:t>The more pixels per inch, the better the </a:t>
            </a:r>
            <a:r>
              <a:rPr lang="en-US" altLang="zh-TW" sz="2000" i="1" dirty="0" smtClean="0">
                <a:solidFill>
                  <a:schemeClr val="accent2"/>
                </a:solidFill>
                <a:ea typeface="新細明體" pitchFamily="18" charset="-120"/>
              </a:rPr>
              <a:t>resolution</a:t>
            </a:r>
            <a:r>
              <a:rPr lang="en-US" altLang="zh-TW" sz="2000" dirty="0" smtClean="0">
                <a:ea typeface="新細明體" pitchFamily="18" charset="-120"/>
              </a:rPr>
              <a:t>, the sharper the image</a:t>
            </a:r>
          </a:p>
          <a:p>
            <a:pPr eaLnBrk="1" hangingPunct="1"/>
            <a:r>
              <a:rPr lang="en-US" altLang="zh-TW" sz="2000" dirty="0" smtClean="0">
                <a:ea typeface="新細明體" pitchFamily="18" charset="-120"/>
              </a:rPr>
              <a:t>All colors on the screen are a combination of </a:t>
            </a:r>
            <a:r>
              <a:rPr lang="en-US" altLang="zh-TW" sz="2000" dirty="0" smtClean="0">
                <a:solidFill>
                  <a:srgbClr val="FF0000"/>
                </a:solidFill>
                <a:ea typeface="新細明體" pitchFamily="18" charset="-120"/>
              </a:rPr>
              <a:t>red</a:t>
            </a:r>
            <a:r>
              <a:rPr lang="en-US" altLang="zh-TW" sz="2000" dirty="0" smtClean="0">
                <a:ea typeface="新細明體" pitchFamily="18" charset="-120"/>
              </a:rPr>
              <a:t>, </a:t>
            </a:r>
            <a:r>
              <a:rPr lang="en-US" altLang="zh-TW" sz="2000" dirty="0" smtClean="0">
                <a:solidFill>
                  <a:srgbClr val="00FF00"/>
                </a:solidFill>
                <a:ea typeface="新細明體" pitchFamily="18" charset="-120"/>
              </a:rPr>
              <a:t>green</a:t>
            </a:r>
            <a:r>
              <a:rPr lang="en-US" altLang="zh-TW" sz="2000" dirty="0" smtClean="0">
                <a:ea typeface="新細明體" pitchFamily="18" charset="-120"/>
              </a:rPr>
              <a:t> and </a:t>
            </a:r>
            <a:r>
              <a:rPr lang="en-US" altLang="zh-TW" sz="2000" dirty="0" smtClean="0">
                <a:solidFill>
                  <a:schemeClr val="accent2"/>
                </a:solidFill>
                <a:ea typeface="新細明體" pitchFamily="18" charset="-120"/>
              </a:rPr>
              <a:t>blue</a:t>
            </a:r>
            <a:r>
              <a:rPr lang="en-US" altLang="zh-TW" sz="2000" dirty="0" smtClean="0">
                <a:ea typeface="新細明體" pitchFamily="18" charset="-120"/>
              </a:rPr>
              <a:t> (RGB), just at various intensities</a:t>
            </a:r>
          </a:p>
          <a:p>
            <a:pPr eaLnBrk="1" hangingPunct="1"/>
            <a:r>
              <a:rPr lang="en-US" altLang="zh-TW" sz="2000" i="1" u="sng" dirty="0" smtClean="0">
                <a:ea typeface="新細明體" pitchFamily="18" charset="-120"/>
              </a:rPr>
              <a:t>“True color”</a:t>
            </a:r>
            <a:r>
              <a:rPr lang="en-US" altLang="zh-TW" sz="2000" i="1" dirty="0" smtClean="0">
                <a:ea typeface="新細明體" pitchFamily="18" charset="-120"/>
              </a:rPr>
              <a:t> systems</a:t>
            </a:r>
            <a:r>
              <a:rPr lang="en-US" altLang="zh-TW" sz="2000" dirty="0" smtClean="0">
                <a:ea typeface="新細明體" pitchFamily="18" charset="-120"/>
              </a:rPr>
              <a:t> require 3 bytes or 24 bits per pixel</a:t>
            </a:r>
          </a:p>
          <a:p>
            <a:pPr lvl="1" eaLnBrk="1" hangingPunct="1"/>
            <a:r>
              <a:rPr lang="en-US" altLang="zh-TW" sz="1800" dirty="0" smtClean="0">
                <a:ea typeface="新細明體" pitchFamily="18" charset="-120"/>
              </a:rPr>
              <a:t>There are also 4-bit and 8-bit color systems</a:t>
            </a:r>
          </a:p>
        </p:txBody>
      </p:sp>
      <p:pic>
        <p:nvPicPr>
          <p:cNvPr id="33798" name="Picture 4"/>
          <p:cNvPicPr>
            <a:picLocks noChangeAspect="1" noChangeArrowheads="1"/>
          </p:cNvPicPr>
          <p:nvPr/>
        </p:nvPicPr>
        <p:blipFill>
          <a:blip r:embed="rId3" cstate="print"/>
          <a:srcRect/>
          <a:stretch>
            <a:fillRect/>
          </a:stretch>
        </p:blipFill>
        <p:spPr bwMode="auto">
          <a:xfrm>
            <a:off x="5076825" y="3933825"/>
            <a:ext cx="3657600" cy="2217738"/>
          </a:xfrm>
          <a:prstGeom prst="rect">
            <a:avLst/>
          </a:prstGeom>
          <a:noFill/>
          <a:ln w="9525">
            <a:noFill/>
            <a:miter lim="800000"/>
            <a:headEnd/>
            <a:tailEnd/>
          </a:ln>
        </p:spPr>
      </p:pic>
      <p:pic>
        <p:nvPicPr>
          <p:cNvPr id="33799" name="Picture 5" descr="CRT"/>
          <p:cNvPicPr>
            <a:picLocks noChangeAspect="1" noChangeArrowheads="1"/>
          </p:cNvPicPr>
          <p:nvPr/>
        </p:nvPicPr>
        <p:blipFill>
          <a:blip r:embed="rId4" cstate="print"/>
          <a:srcRect/>
          <a:stretch>
            <a:fillRect/>
          </a:stretch>
        </p:blipFill>
        <p:spPr bwMode="auto">
          <a:xfrm>
            <a:off x="4533900" y="1484313"/>
            <a:ext cx="4610100" cy="21717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4" name="Rectangle 2"/>
          <p:cNvSpPr>
            <a:spLocks noGrp="1" noChangeArrowheads="1"/>
          </p:cNvSpPr>
          <p:nvPr>
            <p:ph type="title"/>
          </p:nvPr>
        </p:nvSpPr>
        <p:spPr/>
        <p:txBody>
          <a:bodyPr/>
          <a:lstStyle/>
          <a:p>
            <a:pPr eaLnBrk="1" hangingPunct="1"/>
            <a:r>
              <a:rPr lang="en-US" altLang="zh-TW" dirty="0" smtClean="0">
                <a:ea typeface="新細明體" pitchFamily="18" charset="-120"/>
              </a:rPr>
              <a:t>Objectives</a:t>
            </a:r>
          </a:p>
        </p:txBody>
      </p:sp>
      <p:sp>
        <p:nvSpPr>
          <p:cNvPr id="6" name="Content Placeholder 5"/>
          <p:cNvSpPr>
            <a:spLocks noGrp="1"/>
          </p:cNvSpPr>
          <p:nvPr>
            <p:ph idx="1"/>
          </p:nvPr>
        </p:nvSpPr>
        <p:spPr/>
        <p:txBody>
          <a:bodyPr/>
          <a:lstStyle/>
          <a:p>
            <a:r>
              <a:rPr lang="en-US" sz="2200" dirty="0" smtClean="0">
                <a:latin typeface="Cambria" pitchFamily="18" charset="0"/>
              </a:rPr>
              <a:t>Describe the difference between analog signal and digital signal</a:t>
            </a:r>
          </a:p>
          <a:p>
            <a:r>
              <a:rPr lang="en-US" sz="2200" dirty="0" smtClean="0">
                <a:latin typeface="Cambria" pitchFamily="18" charset="0"/>
              </a:rPr>
              <a:t>Introduce the binary number system and binary arithmetic</a:t>
            </a:r>
          </a:p>
          <a:p>
            <a:r>
              <a:rPr lang="en-US" sz="2200" dirty="0" smtClean="0">
                <a:latin typeface="Cambria" pitchFamily="18" charset="0"/>
              </a:rPr>
              <a:t>Discuss how to convert between binary and decimal</a:t>
            </a:r>
          </a:p>
          <a:p>
            <a:r>
              <a:rPr lang="en-US" sz="2200" dirty="0" smtClean="0">
                <a:latin typeface="Cambria" pitchFamily="18" charset="0"/>
              </a:rPr>
              <a:t>Explain how various data (positive integers, characters, colors) are represented in computers</a:t>
            </a:r>
          </a:p>
          <a:p>
            <a:r>
              <a:rPr lang="en-US" sz="2200" dirty="0" smtClean="0">
                <a:latin typeface="Cambria" pitchFamily="18" charset="0"/>
              </a:rPr>
              <a:t>Reproduce the truth tables for the AND, OR, NOT, and XOR Boolean operations and logic gates </a:t>
            </a:r>
          </a:p>
          <a:p>
            <a:r>
              <a:rPr lang="en-US" sz="2200" dirty="0" smtClean="0">
                <a:latin typeface="Cambria" pitchFamily="18" charset="0"/>
              </a:rPr>
              <a:t>Trace the logic of the adder circuits composed of a few simple gates: half-adder, full-adder, multiple-bit adder</a:t>
            </a:r>
          </a:p>
          <a:p>
            <a:r>
              <a:rPr lang="en-US" sz="2200" dirty="0" smtClean="0">
                <a:latin typeface="Cambria" pitchFamily="18" charset="0"/>
              </a:rPr>
              <a:t>Analyze and do some simple design of logic circuits</a:t>
            </a:r>
            <a:endParaRPr lang="en-US" sz="2200" dirty="0">
              <a:latin typeface="Cambria" pitchFamily="18" charset="0"/>
            </a:endParaRPr>
          </a:p>
        </p:txBody>
      </p:sp>
      <p:sp>
        <p:nvSpPr>
          <p:cNvPr id="5" name="Slide Number Placeholder 4"/>
          <p:cNvSpPr>
            <a:spLocks noGrp="1"/>
          </p:cNvSpPr>
          <p:nvPr>
            <p:ph type="sldNum" sz="quarter" idx="11"/>
          </p:nvPr>
        </p:nvSpPr>
        <p:spPr/>
        <p:txBody>
          <a:bodyPr/>
          <a:lstStyle/>
          <a:p>
            <a:pPr>
              <a:defRPr/>
            </a:pPr>
            <a:fld id="{0A4587D9-2C4F-4926-A553-8439D1EEA687}" type="slidenum">
              <a:rPr lang="zh-TW" altLang="en-US"/>
              <a:pPr>
                <a:defRPr/>
              </a:pPr>
              <a:t>2</a:t>
            </a:fld>
            <a:r>
              <a:rPr lang="en-US" altLang="zh-TW" b="0"/>
              <a:t> </a:t>
            </a:r>
          </a:p>
        </p:txBody>
      </p:sp>
      <p:sp>
        <p:nvSpPr>
          <p:cNvPr id="7" name="Date Placeholder 3"/>
          <p:cNvSpPr>
            <a:spLocks noGrp="1"/>
          </p:cNvSpPr>
          <p:nvPr>
            <p:ph type="dt" sz="quarter" idx="10"/>
          </p:nvPr>
        </p:nvSpPr>
        <p:spPr>
          <a:xfrm>
            <a:off x="829816" y="6248400"/>
            <a:ext cx="2806080" cy="457200"/>
          </a:xfrm>
        </p:spPr>
        <p:txBody>
          <a:bodyPr/>
          <a:lstStyle/>
          <a:p>
            <a:pPr>
              <a:defRPr/>
            </a:pPr>
            <a:r>
              <a:rPr lang="en-US" altLang="zh-TW" dirty="0"/>
              <a:t>    </a:t>
            </a:r>
            <a:r>
              <a:rPr lang="en-US" altLang="zh-TW" dirty="0" smtClean="0"/>
              <a:t> </a:t>
            </a:r>
            <a:r>
              <a:rPr lang="en-US" altLang="zh-TW" dirty="0" smtClean="0">
                <a:solidFill>
                  <a:srgbClr val="FF0066"/>
                </a:solidFill>
              </a:rPr>
              <a:t>Jean Wang / CS1102 </a:t>
            </a:r>
            <a:r>
              <a:rPr lang="en-US" altLang="zh-TW" dirty="0">
                <a:solidFill>
                  <a:srgbClr val="FF0066"/>
                </a:solidFill>
              </a:rPr>
              <a:t>- Lec02</a:t>
            </a:r>
            <a:endParaRPr lang="en-US" altLang="zh-TW" dirty="0">
              <a:solidFill>
                <a:schemeClr val="accent2"/>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ate Placeholder 3"/>
          <p:cNvSpPr>
            <a:spLocks noGrp="1"/>
          </p:cNvSpPr>
          <p:nvPr>
            <p:ph type="dt" sz="quarter" idx="10"/>
          </p:nvPr>
        </p:nvSpPr>
        <p:spPr/>
        <p:txBody>
          <a:bodyPr/>
          <a:lstStyle/>
          <a:p>
            <a:pPr>
              <a:defRPr/>
            </a:pPr>
            <a:r>
              <a:rPr lang="en-US" altLang="zh-TW" dirty="0"/>
              <a:t>    </a:t>
            </a:r>
            <a:r>
              <a:rPr lang="en-US" altLang="zh-TW" dirty="0" smtClean="0"/>
              <a:t> </a:t>
            </a:r>
            <a:r>
              <a:rPr lang="en-US" altLang="zh-TW" dirty="0" smtClean="0">
                <a:solidFill>
                  <a:srgbClr val="FF0066"/>
                </a:solidFill>
              </a:rPr>
              <a:t>Jean Wang / CS1102 </a:t>
            </a:r>
            <a:r>
              <a:rPr lang="en-US" altLang="zh-TW" dirty="0">
                <a:solidFill>
                  <a:srgbClr val="FF0066"/>
                </a:solidFill>
              </a:rPr>
              <a:t>- Lec02</a:t>
            </a:r>
            <a:endParaRPr lang="en-US" altLang="zh-TW" dirty="0">
              <a:solidFill>
                <a:schemeClr val="accent2"/>
              </a:solidFill>
            </a:endParaRPr>
          </a:p>
        </p:txBody>
      </p:sp>
      <p:sp>
        <p:nvSpPr>
          <p:cNvPr id="14" name="Slide Number Placeholder 4"/>
          <p:cNvSpPr>
            <a:spLocks noGrp="1"/>
          </p:cNvSpPr>
          <p:nvPr>
            <p:ph type="sldNum" sz="quarter" idx="11"/>
          </p:nvPr>
        </p:nvSpPr>
        <p:spPr/>
        <p:txBody>
          <a:bodyPr/>
          <a:lstStyle/>
          <a:p>
            <a:pPr>
              <a:defRPr/>
            </a:pPr>
            <a:fld id="{1137607A-03A4-45F5-AA0F-2B303EB7BB29}" type="slidenum">
              <a:rPr lang="zh-TW" altLang="en-US"/>
              <a:pPr>
                <a:defRPr/>
              </a:pPr>
              <a:t>20</a:t>
            </a:fld>
            <a:r>
              <a:rPr lang="en-US" altLang="zh-TW" b="0"/>
              <a:t> </a:t>
            </a:r>
          </a:p>
        </p:txBody>
      </p:sp>
      <p:sp>
        <p:nvSpPr>
          <p:cNvPr id="34820" name="Rectangle 2"/>
          <p:cNvSpPr>
            <a:spLocks noGrp="1" noChangeArrowheads="1"/>
          </p:cNvSpPr>
          <p:nvPr>
            <p:ph type="body" idx="1"/>
          </p:nvPr>
        </p:nvSpPr>
        <p:spPr>
          <a:xfrm>
            <a:off x="685800" y="3857625"/>
            <a:ext cx="7772400" cy="2308225"/>
          </a:xfrm>
        </p:spPr>
        <p:txBody>
          <a:bodyPr/>
          <a:lstStyle/>
          <a:p>
            <a:pPr eaLnBrk="1" hangingPunct="1"/>
            <a:r>
              <a:rPr lang="en-US" altLang="zh-TW" sz="1800" dirty="0" smtClean="0">
                <a:latin typeface="Cambria" pitchFamily="18" charset="0"/>
                <a:ea typeface="新細明體" pitchFamily="18" charset="-120"/>
              </a:rPr>
              <a:t>Each color intensity of </a:t>
            </a:r>
            <a:r>
              <a:rPr lang="en-US" altLang="zh-TW" sz="1800" dirty="0" smtClean="0">
                <a:solidFill>
                  <a:srgbClr val="FF0000"/>
                </a:solidFill>
                <a:latin typeface="Cambria" pitchFamily="18" charset="0"/>
                <a:ea typeface="新細明體" pitchFamily="18" charset="-120"/>
              </a:rPr>
              <a:t>red</a:t>
            </a:r>
            <a:r>
              <a:rPr lang="en-US" altLang="zh-TW" sz="1800" dirty="0" smtClean="0">
                <a:latin typeface="Cambria" pitchFamily="18" charset="0"/>
                <a:ea typeface="新細明體" pitchFamily="18" charset="-120"/>
              </a:rPr>
              <a:t>, </a:t>
            </a:r>
            <a:r>
              <a:rPr lang="en-US" altLang="zh-TW" sz="1800" dirty="0" smtClean="0">
                <a:solidFill>
                  <a:srgbClr val="00FF00"/>
                </a:solidFill>
                <a:latin typeface="Cambria" pitchFamily="18" charset="0"/>
                <a:ea typeface="新細明體" pitchFamily="18" charset="-120"/>
              </a:rPr>
              <a:t>green</a:t>
            </a:r>
            <a:r>
              <a:rPr lang="en-US" altLang="zh-TW" sz="1800" dirty="0" smtClean="0">
                <a:latin typeface="Cambria" pitchFamily="18" charset="0"/>
                <a:ea typeface="新細明體" pitchFamily="18" charset="-120"/>
              </a:rPr>
              <a:t> and </a:t>
            </a:r>
            <a:r>
              <a:rPr lang="en-US" altLang="zh-TW" sz="1800" dirty="0" smtClean="0">
                <a:solidFill>
                  <a:schemeClr val="accent2"/>
                </a:solidFill>
                <a:latin typeface="Cambria" pitchFamily="18" charset="0"/>
                <a:ea typeface="新細明體" pitchFamily="18" charset="-120"/>
              </a:rPr>
              <a:t>blue</a:t>
            </a:r>
            <a:r>
              <a:rPr lang="en-US" altLang="zh-TW" sz="1800" dirty="0" smtClean="0">
                <a:latin typeface="Cambria" pitchFamily="18" charset="0"/>
                <a:ea typeface="新細明體" pitchFamily="18" charset="-120"/>
              </a:rPr>
              <a:t> represented as a number from 0 through 255</a:t>
            </a:r>
          </a:p>
          <a:p>
            <a:pPr eaLnBrk="1" hangingPunct="1"/>
            <a:r>
              <a:rPr lang="en-US" altLang="zh-TW" sz="1800" dirty="0" smtClean="0">
                <a:latin typeface="Cambria" pitchFamily="18" charset="0"/>
                <a:ea typeface="新細明體" pitchFamily="18" charset="-120"/>
              </a:rPr>
              <a:t>Black has no intensity or no color and has the value (</a:t>
            </a:r>
            <a:r>
              <a:rPr lang="en-US" altLang="zh-TW" sz="1800" dirty="0" smtClean="0">
                <a:solidFill>
                  <a:srgbClr val="FF0000"/>
                </a:solidFill>
                <a:latin typeface="Cambria" pitchFamily="18" charset="0"/>
                <a:ea typeface="新細明體" pitchFamily="18" charset="-120"/>
              </a:rPr>
              <a:t>0</a:t>
            </a:r>
            <a:r>
              <a:rPr lang="en-US" altLang="zh-TW" sz="1800" dirty="0" smtClean="0">
                <a:latin typeface="Cambria" pitchFamily="18" charset="0"/>
                <a:ea typeface="新細明體" pitchFamily="18" charset="-120"/>
              </a:rPr>
              <a:t>, </a:t>
            </a:r>
            <a:r>
              <a:rPr lang="en-US" altLang="zh-TW" sz="1800" dirty="0" smtClean="0">
                <a:solidFill>
                  <a:srgbClr val="00FF00"/>
                </a:solidFill>
                <a:latin typeface="Cambria" pitchFamily="18" charset="0"/>
                <a:ea typeface="新細明體" pitchFamily="18" charset="-120"/>
              </a:rPr>
              <a:t>0</a:t>
            </a:r>
            <a:r>
              <a:rPr lang="en-US" altLang="zh-TW" sz="1800" dirty="0" smtClean="0">
                <a:latin typeface="Cambria" pitchFamily="18" charset="0"/>
                <a:ea typeface="新細明體" pitchFamily="18" charset="-120"/>
              </a:rPr>
              <a:t>, </a:t>
            </a:r>
            <a:r>
              <a:rPr lang="en-US" altLang="zh-TW" sz="1800" dirty="0" smtClean="0">
                <a:solidFill>
                  <a:schemeClr val="accent2"/>
                </a:solidFill>
                <a:latin typeface="Cambria" pitchFamily="18" charset="0"/>
                <a:ea typeface="新細明體" pitchFamily="18" charset="-120"/>
              </a:rPr>
              <a:t>0</a:t>
            </a:r>
            <a:r>
              <a:rPr lang="en-US" altLang="zh-TW" sz="1800" dirty="0" smtClean="0">
                <a:latin typeface="Cambria" pitchFamily="18" charset="0"/>
                <a:ea typeface="新細明體" pitchFamily="18" charset="-120"/>
              </a:rPr>
              <a:t>)</a:t>
            </a:r>
          </a:p>
          <a:p>
            <a:pPr eaLnBrk="1" hangingPunct="1"/>
            <a:r>
              <a:rPr lang="en-US" altLang="zh-TW" sz="1800" dirty="0" smtClean="0">
                <a:latin typeface="Cambria" pitchFamily="18" charset="0"/>
                <a:ea typeface="新細明體" pitchFamily="18" charset="-120"/>
              </a:rPr>
              <a:t>White is full intensity and has the value (</a:t>
            </a:r>
            <a:r>
              <a:rPr lang="en-US" altLang="zh-TW" sz="1800" dirty="0" smtClean="0">
                <a:solidFill>
                  <a:srgbClr val="FF0000"/>
                </a:solidFill>
                <a:latin typeface="Cambria" pitchFamily="18" charset="0"/>
                <a:ea typeface="新細明體" pitchFamily="18" charset="-120"/>
              </a:rPr>
              <a:t>255</a:t>
            </a:r>
            <a:r>
              <a:rPr lang="en-US" altLang="zh-TW" sz="1800" dirty="0" smtClean="0">
                <a:latin typeface="Cambria" pitchFamily="18" charset="0"/>
                <a:ea typeface="新細明體" pitchFamily="18" charset="-120"/>
              </a:rPr>
              <a:t>, </a:t>
            </a:r>
            <a:r>
              <a:rPr lang="en-US" altLang="zh-TW" sz="1800" dirty="0" smtClean="0">
                <a:solidFill>
                  <a:srgbClr val="00FF00"/>
                </a:solidFill>
                <a:latin typeface="Cambria" pitchFamily="18" charset="0"/>
                <a:ea typeface="新細明體" pitchFamily="18" charset="-120"/>
              </a:rPr>
              <a:t>255</a:t>
            </a:r>
            <a:r>
              <a:rPr lang="en-US" altLang="zh-TW" sz="1800" dirty="0" smtClean="0">
                <a:latin typeface="Cambria" pitchFamily="18" charset="0"/>
                <a:ea typeface="新細明體" pitchFamily="18" charset="-120"/>
              </a:rPr>
              <a:t>, </a:t>
            </a:r>
            <a:r>
              <a:rPr lang="en-US" altLang="zh-TW" sz="1800" dirty="0" smtClean="0">
                <a:solidFill>
                  <a:schemeClr val="accent2"/>
                </a:solidFill>
                <a:latin typeface="Cambria" pitchFamily="18" charset="0"/>
                <a:ea typeface="新細明體" pitchFamily="18" charset="-120"/>
              </a:rPr>
              <a:t>255</a:t>
            </a:r>
            <a:r>
              <a:rPr lang="en-US" altLang="zh-TW" sz="1800" dirty="0" smtClean="0">
                <a:latin typeface="Cambria" pitchFamily="18" charset="0"/>
                <a:ea typeface="新細明體" pitchFamily="18" charset="-120"/>
              </a:rPr>
              <a:t>)</a:t>
            </a:r>
          </a:p>
          <a:p>
            <a:pPr eaLnBrk="1" hangingPunct="1"/>
            <a:r>
              <a:rPr lang="en-US" altLang="zh-TW" sz="1800" dirty="0" smtClean="0">
                <a:latin typeface="Cambria" pitchFamily="18" charset="0"/>
                <a:ea typeface="新細明體" pitchFamily="18" charset="-120"/>
              </a:rPr>
              <a:t>Between the two extremes is a whole range of colors and intensities</a:t>
            </a:r>
          </a:p>
          <a:p>
            <a:pPr eaLnBrk="1" hangingPunct="1"/>
            <a:r>
              <a:rPr lang="en-US" altLang="zh-TW" sz="1800" dirty="0" smtClean="0">
                <a:latin typeface="Cambria" pitchFamily="18" charset="0"/>
                <a:ea typeface="新細明體" pitchFamily="18" charset="-120"/>
              </a:rPr>
              <a:t>Grey is somewhere in between (</a:t>
            </a:r>
            <a:r>
              <a:rPr lang="en-US" altLang="zh-TW" sz="1800" dirty="0" smtClean="0">
                <a:solidFill>
                  <a:srgbClr val="FF0000"/>
                </a:solidFill>
                <a:latin typeface="Cambria" pitchFamily="18" charset="0"/>
                <a:ea typeface="新細明體" pitchFamily="18" charset="-120"/>
              </a:rPr>
              <a:t>127</a:t>
            </a:r>
            <a:r>
              <a:rPr lang="en-US" altLang="zh-TW" sz="1800" dirty="0" smtClean="0">
                <a:latin typeface="Cambria" pitchFamily="18" charset="0"/>
                <a:ea typeface="新細明體" pitchFamily="18" charset="-120"/>
              </a:rPr>
              <a:t>, </a:t>
            </a:r>
            <a:r>
              <a:rPr lang="en-US" altLang="zh-TW" sz="1800" dirty="0" smtClean="0">
                <a:solidFill>
                  <a:srgbClr val="00FF00"/>
                </a:solidFill>
                <a:latin typeface="Cambria" pitchFamily="18" charset="0"/>
                <a:ea typeface="新細明體" pitchFamily="18" charset="-120"/>
              </a:rPr>
              <a:t>127</a:t>
            </a:r>
            <a:r>
              <a:rPr lang="en-US" altLang="zh-TW" sz="1800" dirty="0" smtClean="0">
                <a:latin typeface="Cambria" pitchFamily="18" charset="0"/>
                <a:ea typeface="新細明體" pitchFamily="18" charset="-120"/>
              </a:rPr>
              <a:t>, </a:t>
            </a:r>
            <a:r>
              <a:rPr lang="en-US" altLang="zh-TW" sz="1800" dirty="0" smtClean="0">
                <a:solidFill>
                  <a:schemeClr val="accent2"/>
                </a:solidFill>
                <a:latin typeface="Cambria" pitchFamily="18" charset="0"/>
                <a:ea typeface="新細明體" pitchFamily="18" charset="-120"/>
              </a:rPr>
              <a:t>127</a:t>
            </a:r>
            <a:r>
              <a:rPr lang="en-US" altLang="zh-TW" sz="1800" dirty="0" smtClean="0">
                <a:latin typeface="Cambria" pitchFamily="18" charset="0"/>
                <a:ea typeface="新細明體" pitchFamily="18" charset="-120"/>
              </a:rPr>
              <a:t>)</a:t>
            </a:r>
          </a:p>
        </p:txBody>
      </p:sp>
      <p:sp>
        <p:nvSpPr>
          <p:cNvPr id="34821" name="Rectangle 3"/>
          <p:cNvSpPr>
            <a:spLocks noChangeArrowheads="1"/>
          </p:cNvSpPr>
          <p:nvPr/>
        </p:nvSpPr>
        <p:spPr bwMode="auto">
          <a:xfrm>
            <a:off x="304800" y="685800"/>
            <a:ext cx="8458200" cy="457200"/>
          </a:xfrm>
          <a:prstGeom prst="rect">
            <a:avLst/>
          </a:prstGeom>
          <a:solidFill>
            <a:schemeClr val="bg1"/>
          </a:solidFill>
          <a:ln w="25400">
            <a:noFill/>
            <a:miter lim="800000"/>
            <a:headEnd/>
            <a:tailEnd/>
          </a:ln>
        </p:spPr>
        <p:txBody>
          <a:bodyPr wrap="none" anchor="ctr"/>
          <a:lstStyle/>
          <a:p>
            <a:endParaRPr lang="en-US"/>
          </a:p>
        </p:txBody>
      </p:sp>
      <p:pic>
        <p:nvPicPr>
          <p:cNvPr id="34822" name="Picture 4"/>
          <p:cNvPicPr>
            <a:picLocks noChangeAspect="1" noChangeArrowheads="1"/>
          </p:cNvPicPr>
          <p:nvPr/>
        </p:nvPicPr>
        <p:blipFill>
          <a:blip r:embed="rId3" cstate="print"/>
          <a:srcRect/>
          <a:stretch>
            <a:fillRect/>
          </a:stretch>
        </p:blipFill>
        <p:spPr bwMode="auto">
          <a:xfrm>
            <a:off x="228600" y="0"/>
            <a:ext cx="2932113" cy="3733800"/>
          </a:xfrm>
          <a:prstGeom prst="rect">
            <a:avLst/>
          </a:prstGeom>
          <a:noFill/>
          <a:ln w="25400">
            <a:noFill/>
            <a:miter lim="800000"/>
            <a:headEnd/>
            <a:tailEnd/>
          </a:ln>
        </p:spPr>
      </p:pic>
      <p:pic>
        <p:nvPicPr>
          <p:cNvPr id="34823" name="Picture 5"/>
          <p:cNvPicPr>
            <a:picLocks noChangeAspect="1" noChangeArrowheads="1"/>
          </p:cNvPicPr>
          <p:nvPr/>
        </p:nvPicPr>
        <p:blipFill>
          <a:blip r:embed="rId4" cstate="print"/>
          <a:srcRect/>
          <a:stretch>
            <a:fillRect/>
          </a:stretch>
        </p:blipFill>
        <p:spPr bwMode="auto">
          <a:xfrm>
            <a:off x="3200400" y="0"/>
            <a:ext cx="2903538" cy="3733800"/>
          </a:xfrm>
          <a:prstGeom prst="rect">
            <a:avLst/>
          </a:prstGeom>
          <a:noFill/>
          <a:ln w="25400">
            <a:noFill/>
            <a:miter lim="800000"/>
            <a:headEnd/>
            <a:tailEnd/>
          </a:ln>
        </p:spPr>
      </p:pic>
      <p:pic>
        <p:nvPicPr>
          <p:cNvPr id="34824" name="Picture 6"/>
          <p:cNvPicPr>
            <a:picLocks noChangeAspect="1" noChangeArrowheads="1"/>
          </p:cNvPicPr>
          <p:nvPr/>
        </p:nvPicPr>
        <p:blipFill>
          <a:blip r:embed="rId5" cstate="print"/>
          <a:srcRect/>
          <a:stretch>
            <a:fillRect/>
          </a:stretch>
        </p:blipFill>
        <p:spPr bwMode="auto">
          <a:xfrm>
            <a:off x="6243638" y="0"/>
            <a:ext cx="2900362" cy="3733800"/>
          </a:xfrm>
          <a:prstGeom prst="rect">
            <a:avLst/>
          </a:prstGeom>
          <a:noFill/>
          <a:ln w="25400">
            <a:noFill/>
            <a:miter lim="800000"/>
            <a:headEnd/>
            <a:tailEnd/>
          </a:ln>
        </p:spPr>
      </p:pic>
      <p:sp>
        <p:nvSpPr>
          <p:cNvPr id="34825" name="Rectangle 7"/>
          <p:cNvSpPr>
            <a:spLocks noChangeArrowheads="1"/>
          </p:cNvSpPr>
          <p:nvPr/>
        </p:nvSpPr>
        <p:spPr bwMode="auto">
          <a:xfrm>
            <a:off x="228600" y="2209800"/>
            <a:ext cx="2895600" cy="1143000"/>
          </a:xfrm>
          <a:prstGeom prst="rect">
            <a:avLst/>
          </a:prstGeom>
          <a:noFill/>
          <a:ln w="25400">
            <a:solidFill>
              <a:srgbClr val="FF0000"/>
            </a:solidFill>
            <a:miter lim="800000"/>
            <a:headEnd/>
            <a:tailEnd/>
          </a:ln>
        </p:spPr>
        <p:txBody>
          <a:bodyPr wrap="none" anchor="ctr"/>
          <a:lstStyle/>
          <a:p>
            <a:endParaRPr lang="en-US"/>
          </a:p>
        </p:txBody>
      </p:sp>
      <p:sp>
        <p:nvSpPr>
          <p:cNvPr id="34826" name="Rectangle 8"/>
          <p:cNvSpPr>
            <a:spLocks noChangeArrowheads="1"/>
          </p:cNvSpPr>
          <p:nvPr/>
        </p:nvSpPr>
        <p:spPr bwMode="auto">
          <a:xfrm>
            <a:off x="3200400" y="2209800"/>
            <a:ext cx="2895600" cy="1143000"/>
          </a:xfrm>
          <a:prstGeom prst="rect">
            <a:avLst/>
          </a:prstGeom>
          <a:noFill/>
          <a:ln w="25400">
            <a:solidFill>
              <a:srgbClr val="FF0000"/>
            </a:solidFill>
            <a:miter lim="800000"/>
            <a:headEnd/>
            <a:tailEnd/>
          </a:ln>
        </p:spPr>
        <p:txBody>
          <a:bodyPr wrap="none" anchor="ctr"/>
          <a:lstStyle/>
          <a:p>
            <a:endParaRPr lang="en-US"/>
          </a:p>
        </p:txBody>
      </p:sp>
      <p:sp>
        <p:nvSpPr>
          <p:cNvPr id="34827" name="Rectangle 9"/>
          <p:cNvSpPr>
            <a:spLocks noChangeArrowheads="1"/>
          </p:cNvSpPr>
          <p:nvPr/>
        </p:nvSpPr>
        <p:spPr bwMode="auto">
          <a:xfrm>
            <a:off x="6248400" y="2209800"/>
            <a:ext cx="2895600" cy="1143000"/>
          </a:xfrm>
          <a:prstGeom prst="rect">
            <a:avLst/>
          </a:prstGeom>
          <a:noFill/>
          <a:ln w="25400">
            <a:solidFill>
              <a:srgbClr val="FF0000"/>
            </a:solidFill>
            <a:miter lim="800000"/>
            <a:headEnd/>
            <a:tailEnd/>
          </a:ln>
        </p:spPr>
        <p:txBody>
          <a:bodyPr wrap="none" anchor="ctr"/>
          <a:lstStyle/>
          <a:p>
            <a:endParaRPr lang="en-US"/>
          </a:p>
        </p:txBody>
      </p:sp>
      <p:sp>
        <p:nvSpPr>
          <p:cNvPr id="34828" name="Oval 10"/>
          <p:cNvSpPr>
            <a:spLocks noChangeArrowheads="1"/>
          </p:cNvSpPr>
          <p:nvPr/>
        </p:nvSpPr>
        <p:spPr bwMode="auto">
          <a:xfrm>
            <a:off x="2133600" y="1752600"/>
            <a:ext cx="228600" cy="228600"/>
          </a:xfrm>
          <a:prstGeom prst="ellipse">
            <a:avLst/>
          </a:prstGeom>
          <a:noFill/>
          <a:ln w="25400">
            <a:solidFill>
              <a:srgbClr val="FF0000"/>
            </a:solidFill>
            <a:round/>
            <a:headEnd/>
            <a:tailEnd/>
          </a:ln>
        </p:spPr>
        <p:txBody>
          <a:bodyPr wrap="none" anchor="ctr"/>
          <a:lstStyle/>
          <a:p>
            <a:endParaRPr lang="en-US"/>
          </a:p>
        </p:txBody>
      </p:sp>
      <p:sp>
        <p:nvSpPr>
          <p:cNvPr id="34829" name="Oval 11"/>
          <p:cNvSpPr>
            <a:spLocks noChangeArrowheads="1"/>
          </p:cNvSpPr>
          <p:nvPr/>
        </p:nvSpPr>
        <p:spPr bwMode="auto">
          <a:xfrm>
            <a:off x="5105400" y="533400"/>
            <a:ext cx="228600" cy="228600"/>
          </a:xfrm>
          <a:prstGeom prst="ellipse">
            <a:avLst/>
          </a:prstGeom>
          <a:noFill/>
          <a:ln w="25400">
            <a:solidFill>
              <a:srgbClr val="FF0000"/>
            </a:solidFill>
            <a:round/>
            <a:headEnd/>
            <a:tailEnd/>
          </a:ln>
        </p:spPr>
        <p:txBody>
          <a:bodyPr wrap="none" anchor="ctr"/>
          <a:lstStyle/>
          <a:p>
            <a:endParaRPr lang="en-US"/>
          </a:p>
        </p:txBody>
      </p:sp>
      <p:sp>
        <p:nvSpPr>
          <p:cNvPr id="34830" name="Oval 12"/>
          <p:cNvSpPr>
            <a:spLocks noChangeArrowheads="1"/>
          </p:cNvSpPr>
          <p:nvPr/>
        </p:nvSpPr>
        <p:spPr bwMode="auto">
          <a:xfrm>
            <a:off x="8153400" y="1143000"/>
            <a:ext cx="228600" cy="228600"/>
          </a:xfrm>
          <a:prstGeom prst="ellipse">
            <a:avLst/>
          </a:prstGeom>
          <a:noFill/>
          <a:ln w="25400">
            <a:solidFill>
              <a:srgbClr val="FF0000"/>
            </a:solidFill>
            <a:round/>
            <a:headEnd/>
            <a:tailEnd/>
          </a:ln>
        </p:spPr>
        <p:txBody>
          <a:bodyPr wrap="none" anchor="ctr"/>
          <a:lstStyle/>
          <a:p>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3"/>
          <p:cNvSpPr>
            <a:spLocks noGrp="1"/>
          </p:cNvSpPr>
          <p:nvPr>
            <p:ph type="dt" sz="quarter" idx="10"/>
          </p:nvPr>
        </p:nvSpPr>
        <p:spPr/>
        <p:txBody>
          <a:bodyPr/>
          <a:lstStyle/>
          <a:p>
            <a:pPr>
              <a:defRPr/>
            </a:pPr>
            <a:r>
              <a:rPr lang="en-US" altLang="zh-TW" dirty="0"/>
              <a:t>    </a:t>
            </a:r>
            <a:r>
              <a:rPr lang="en-US" altLang="zh-TW" dirty="0" smtClean="0"/>
              <a:t> </a:t>
            </a:r>
            <a:r>
              <a:rPr lang="en-US" altLang="zh-TW" dirty="0" smtClean="0">
                <a:solidFill>
                  <a:srgbClr val="FF0066"/>
                </a:solidFill>
              </a:rPr>
              <a:t>Jean Wang / CS1102 </a:t>
            </a:r>
            <a:r>
              <a:rPr lang="en-US" altLang="zh-TW" dirty="0">
                <a:solidFill>
                  <a:srgbClr val="FF0066"/>
                </a:solidFill>
              </a:rPr>
              <a:t>- Lec02</a:t>
            </a:r>
            <a:endParaRPr lang="en-US" altLang="zh-TW" dirty="0">
              <a:solidFill>
                <a:schemeClr val="accent2"/>
              </a:solidFill>
            </a:endParaRPr>
          </a:p>
        </p:txBody>
      </p:sp>
      <p:sp>
        <p:nvSpPr>
          <p:cNvPr id="7" name="Slide Number Placeholder 4"/>
          <p:cNvSpPr>
            <a:spLocks noGrp="1"/>
          </p:cNvSpPr>
          <p:nvPr>
            <p:ph type="sldNum" sz="quarter" idx="11"/>
          </p:nvPr>
        </p:nvSpPr>
        <p:spPr/>
        <p:txBody>
          <a:bodyPr/>
          <a:lstStyle/>
          <a:p>
            <a:pPr>
              <a:defRPr/>
            </a:pPr>
            <a:fld id="{46CE4E31-E914-4D84-A6EF-FDE128B43081}" type="slidenum">
              <a:rPr lang="zh-TW" altLang="en-US"/>
              <a:pPr>
                <a:defRPr/>
              </a:pPr>
              <a:t>21</a:t>
            </a:fld>
            <a:r>
              <a:rPr lang="en-US" altLang="zh-TW" b="0"/>
              <a:t> </a:t>
            </a:r>
          </a:p>
        </p:txBody>
      </p:sp>
      <p:sp>
        <p:nvSpPr>
          <p:cNvPr id="35844" name="Rectangle 2"/>
          <p:cNvSpPr>
            <a:spLocks noGrp="1" noChangeArrowheads="1"/>
          </p:cNvSpPr>
          <p:nvPr>
            <p:ph type="title"/>
          </p:nvPr>
        </p:nvSpPr>
        <p:spPr/>
        <p:txBody>
          <a:bodyPr/>
          <a:lstStyle/>
          <a:p>
            <a:pPr eaLnBrk="1" hangingPunct="1"/>
            <a:r>
              <a:rPr lang="en-US" altLang="zh-TW" smtClean="0">
                <a:ea typeface="新細明體" pitchFamily="18" charset="-120"/>
              </a:rPr>
              <a:t>Byte Representing Colors</a:t>
            </a:r>
          </a:p>
        </p:txBody>
      </p:sp>
      <p:sp>
        <p:nvSpPr>
          <p:cNvPr id="35845" name="Rectangle 3"/>
          <p:cNvSpPr>
            <a:spLocks noGrp="1" noChangeArrowheads="1"/>
          </p:cNvSpPr>
          <p:nvPr>
            <p:ph type="body" idx="1"/>
          </p:nvPr>
        </p:nvSpPr>
        <p:spPr>
          <a:xfrm>
            <a:off x="684213" y="3357563"/>
            <a:ext cx="7772400" cy="2109787"/>
          </a:xfrm>
        </p:spPr>
        <p:txBody>
          <a:bodyPr/>
          <a:lstStyle/>
          <a:p>
            <a:pPr eaLnBrk="1" hangingPunct="1"/>
            <a:r>
              <a:rPr lang="en-US" altLang="zh-TW" sz="2000" dirty="0" smtClean="0">
                <a:latin typeface="Cambria" pitchFamily="18" charset="0"/>
                <a:ea typeface="新細明體" pitchFamily="18" charset="-120"/>
              </a:rPr>
              <a:t>Let’s convert these colors from Decimal to Hexadecimal</a:t>
            </a:r>
          </a:p>
          <a:p>
            <a:pPr lvl="1" eaLnBrk="1" hangingPunct="1">
              <a:buFont typeface="Wingdings" pitchFamily="2" charset="2"/>
              <a:buNone/>
            </a:pPr>
            <a:r>
              <a:rPr lang="en-US" altLang="zh-TW" sz="1800" b="1" dirty="0" smtClean="0">
                <a:solidFill>
                  <a:srgbClr val="AC49B9"/>
                </a:solidFill>
                <a:latin typeface="Cambria" pitchFamily="18" charset="0"/>
                <a:ea typeface="新細明體" pitchFamily="18" charset="-120"/>
              </a:rPr>
              <a:t>		          </a:t>
            </a:r>
            <a:r>
              <a:rPr lang="en-US" altLang="zh-TW" sz="1800" b="1" dirty="0" smtClean="0">
                <a:solidFill>
                  <a:srgbClr val="FF0000"/>
                </a:solidFill>
                <a:latin typeface="Cambria" pitchFamily="18" charset="0"/>
                <a:ea typeface="新細明體" pitchFamily="18" charset="-120"/>
              </a:rPr>
              <a:t>Red</a:t>
            </a:r>
            <a:r>
              <a:rPr lang="en-US" altLang="zh-TW" sz="1800" b="1" dirty="0" smtClean="0">
                <a:solidFill>
                  <a:srgbClr val="AC49B9"/>
                </a:solidFill>
                <a:latin typeface="Cambria" pitchFamily="18" charset="0"/>
                <a:ea typeface="新細明體" pitchFamily="18" charset="-120"/>
              </a:rPr>
              <a:t>    </a:t>
            </a:r>
            <a:r>
              <a:rPr lang="en-US" altLang="zh-TW" sz="1800" b="1" dirty="0" smtClean="0">
                <a:solidFill>
                  <a:srgbClr val="00FF00"/>
                </a:solidFill>
                <a:latin typeface="Cambria" pitchFamily="18" charset="0"/>
                <a:ea typeface="新細明體" pitchFamily="18" charset="-120"/>
              </a:rPr>
              <a:t>Green</a:t>
            </a:r>
            <a:r>
              <a:rPr lang="en-US" altLang="zh-TW" sz="1800" b="1" dirty="0" smtClean="0">
                <a:solidFill>
                  <a:srgbClr val="AC49B9"/>
                </a:solidFill>
                <a:latin typeface="Cambria" pitchFamily="18" charset="0"/>
                <a:ea typeface="新細明體" pitchFamily="18" charset="-120"/>
              </a:rPr>
              <a:t>   </a:t>
            </a:r>
            <a:r>
              <a:rPr lang="en-US" altLang="zh-TW" sz="1800" b="1" dirty="0" smtClean="0">
                <a:solidFill>
                  <a:schemeClr val="accent2"/>
                </a:solidFill>
                <a:latin typeface="Cambria" pitchFamily="18" charset="0"/>
                <a:ea typeface="新細明體" pitchFamily="18" charset="-120"/>
              </a:rPr>
              <a:t>Blue</a:t>
            </a:r>
          </a:p>
          <a:p>
            <a:pPr lvl="1" eaLnBrk="1" hangingPunct="1">
              <a:buFont typeface="Wingdings" pitchFamily="2" charset="2"/>
              <a:buNone/>
            </a:pPr>
            <a:r>
              <a:rPr lang="en-US" altLang="zh-TW" sz="1800" b="1" dirty="0" smtClean="0">
                <a:solidFill>
                  <a:srgbClr val="AC49B9"/>
                </a:solidFill>
                <a:latin typeface="Cambria" pitchFamily="18" charset="0"/>
                <a:ea typeface="新細明體" pitchFamily="18" charset="-120"/>
              </a:rPr>
              <a:t>Purple</a:t>
            </a:r>
            <a:r>
              <a:rPr lang="en-US" altLang="zh-TW" sz="1800" dirty="0" smtClean="0">
                <a:latin typeface="Cambria" pitchFamily="18" charset="0"/>
                <a:ea typeface="新細明體" pitchFamily="18" charset="-120"/>
              </a:rPr>
              <a:t>:     </a:t>
            </a:r>
            <a:r>
              <a:rPr lang="en-US" altLang="zh-TW" sz="1800" b="1" dirty="0" smtClean="0">
                <a:latin typeface="Cambria" pitchFamily="18" charset="0"/>
                <a:ea typeface="新細明體" pitchFamily="18" charset="-120"/>
              </a:rPr>
              <a:t>172      73       185 	#AC49B9</a:t>
            </a:r>
          </a:p>
          <a:p>
            <a:pPr lvl="1" eaLnBrk="1" hangingPunct="1">
              <a:buFont typeface="Wingdings" pitchFamily="2" charset="2"/>
              <a:buNone/>
            </a:pPr>
            <a:endParaRPr lang="en-US" altLang="zh-TW" sz="1800" b="1" dirty="0" smtClean="0">
              <a:solidFill>
                <a:srgbClr val="FDF959"/>
              </a:solidFill>
              <a:latin typeface="Cambria" pitchFamily="18" charset="0"/>
              <a:ea typeface="新細明體" pitchFamily="18" charset="-120"/>
            </a:endParaRPr>
          </a:p>
          <a:p>
            <a:pPr lvl="1" eaLnBrk="1" hangingPunct="1">
              <a:buFont typeface="Wingdings" pitchFamily="2" charset="2"/>
              <a:buNone/>
            </a:pPr>
            <a:r>
              <a:rPr lang="en-US" altLang="zh-TW" sz="1800" b="1" dirty="0" smtClean="0">
                <a:solidFill>
                  <a:srgbClr val="FDF959"/>
                </a:solidFill>
                <a:latin typeface="Cambria" pitchFamily="18" charset="0"/>
                <a:ea typeface="新細明體" pitchFamily="18" charset="-120"/>
              </a:rPr>
              <a:t>Yellow</a:t>
            </a:r>
            <a:r>
              <a:rPr lang="en-US" altLang="zh-TW" sz="1800" dirty="0" smtClean="0">
                <a:solidFill>
                  <a:srgbClr val="FDF959"/>
                </a:solidFill>
                <a:latin typeface="Cambria" pitchFamily="18" charset="0"/>
                <a:ea typeface="新細明體" pitchFamily="18" charset="-120"/>
              </a:rPr>
              <a:t>:</a:t>
            </a:r>
            <a:r>
              <a:rPr lang="en-US" altLang="zh-TW" sz="1800" dirty="0" smtClean="0">
                <a:latin typeface="Cambria" pitchFamily="18" charset="0"/>
                <a:ea typeface="新細明體" pitchFamily="18" charset="-120"/>
              </a:rPr>
              <a:t>     </a:t>
            </a:r>
            <a:r>
              <a:rPr lang="en-US" altLang="zh-TW" sz="1800" b="1" dirty="0" smtClean="0">
                <a:latin typeface="Cambria" pitchFamily="18" charset="0"/>
                <a:ea typeface="新細明體" pitchFamily="18" charset="-120"/>
              </a:rPr>
              <a:t>253     249      88	#FDF958</a:t>
            </a:r>
          </a:p>
          <a:p>
            <a:pPr eaLnBrk="1" hangingPunct="1"/>
            <a:endParaRPr lang="zh-TW" altLang="en-US" sz="2000" b="1" dirty="0" smtClean="0">
              <a:latin typeface="Cambria" pitchFamily="18" charset="0"/>
              <a:ea typeface="新細明體" pitchFamily="18" charset="-120"/>
            </a:endParaRPr>
          </a:p>
        </p:txBody>
      </p:sp>
      <p:pic>
        <p:nvPicPr>
          <p:cNvPr id="35846" name="Picture 4"/>
          <p:cNvPicPr>
            <a:picLocks noChangeAspect="1" noChangeArrowheads="1"/>
          </p:cNvPicPr>
          <p:nvPr/>
        </p:nvPicPr>
        <p:blipFill>
          <a:blip r:embed="rId3" cstate="print"/>
          <a:srcRect/>
          <a:stretch>
            <a:fillRect/>
          </a:stretch>
        </p:blipFill>
        <p:spPr bwMode="auto">
          <a:xfrm>
            <a:off x="838200" y="1616075"/>
            <a:ext cx="7096125" cy="1597025"/>
          </a:xfrm>
          <a:prstGeom prst="rect">
            <a:avLst/>
          </a:prstGeom>
          <a:noFill/>
          <a:ln w="25400">
            <a:noFill/>
            <a:miter lim="800000"/>
            <a:headEnd/>
            <a:tailEnd/>
          </a:ln>
        </p:spPr>
      </p:pic>
      <p:sp>
        <p:nvSpPr>
          <p:cNvPr id="35847" name="AutoShape 7"/>
          <p:cNvSpPr>
            <a:spLocks noChangeArrowheads="1"/>
          </p:cNvSpPr>
          <p:nvPr/>
        </p:nvSpPr>
        <p:spPr bwMode="auto">
          <a:xfrm>
            <a:off x="4644008" y="5373216"/>
            <a:ext cx="4392612" cy="1223962"/>
          </a:xfrm>
          <a:prstGeom prst="wedgeEllipseCallout">
            <a:avLst>
              <a:gd name="adj1" fmla="val -36994"/>
              <a:gd name="adj2" fmla="val -79585"/>
            </a:avLst>
          </a:prstGeom>
          <a:solidFill>
            <a:srgbClr val="FFFF66"/>
          </a:solidFill>
          <a:ln w="9525">
            <a:solidFill>
              <a:schemeClr val="tx1"/>
            </a:solidFill>
            <a:miter lim="800000"/>
            <a:headEnd/>
            <a:tailEnd/>
          </a:ln>
        </p:spPr>
        <p:txBody>
          <a:bodyPr lIns="0" rIns="0"/>
          <a:lstStyle/>
          <a:p>
            <a:r>
              <a:rPr lang="en-US" altLang="zh-TW" sz="1800" dirty="0">
                <a:solidFill>
                  <a:srgbClr val="660099"/>
                </a:solidFill>
                <a:latin typeface="Cambria" pitchFamily="18" charset="0"/>
                <a:ea typeface="新細明體" pitchFamily="18" charset="-120"/>
              </a:rPr>
              <a:t>Note: in HTML</a:t>
            </a:r>
            <a:r>
              <a:rPr lang="en-US" altLang="zh-TW" sz="1800" dirty="0" smtClean="0">
                <a:solidFill>
                  <a:srgbClr val="660099"/>
                </a:solidFill>
                <a:latin typeface="Cambria" pitchFamily="18" charset="0"/>
                <a:ea typeface="新細明體" pitchFamily="18" charset="-120"/>
              </a:rPr>
              <a:t>, sometimes </a:t>
            </a:r>
            <a:r>
              <a:rPr lang="en-US" altLang="zh-TW" sz="1800" dirty="0">
                <a:solidFill>
                  <a:srgbClr val="660099"/>
                </a:solidFill>
                <a:latin typeface="Cambria" pitchFamily="18" charset="0"/>
                <a:ea typeface="新細明體" pitchFamily="18" charset="-120"/>
              </a:rPr>
              <a:t>text or background color is defined in hexadecimal notation.</a:t>
            </a:r>
            <a:endParaRPr lang="zh-TW" altLang="en-US" sz="1800" dirty="0">
              <a:solidFill>
                <a:srgbClr val="660099"/>
              </a:solidFill>
              <a:latin typeface="Cambria" pitchFamily="18" charset="0"/>
              <a:ea typeface="新細明體" pitchFamily="18" charset="-120"/>
            </a:endParaRPr>
          </a:p>
          <a:p>
            <a:pPr algn="ctr"/>
            <a:endParaRPr lang="zh-TW" altLang="en-US" dirty="0">
              <a:ea typeface="新細明體" pitchFamily="18" charset="-12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US" altLang="zh-TW" dirty="0"/>
              <a:t>    </a:t>
            </a:r>
            <a:r>
              <a:rPr lang="en-US" altLang="zh-TW" dirty="0" smtClean="0"/>
              <a:t> </a:t>
            </a:r>
            <a:r>
              <a:rPr lang="en-US" altLang="zh-TW" dirty="0" smtClean="0">
                <a:solidFill>
                  <a:srgbClr val="FF0066"/>
                </a:solidFill>
              </a:rPr>
              <a:t>Jean Wang / CS1102 </a:t>
            </a:r>
            <a:r>
              <a:rPr lang="en-US" altLang="zh-TW" dirty="0">
                <a:solidFill>
                  <a:srgbClr val="FF0066"/>
                </a:solidFill>
              </a:rPr>
              <a:t>- Lec02</a:t>
            </a:r>
            <a:endParaRPr lang="en-US" altLang="zh-TW" dirty="0">
              <a:solidFill>
                <a:schemeClr val="accent2"/>
              </a:solidFill>
            </a:endParaRPr>
          </a:p>
        </p:txBody>
      </p:sp>
      <p:sp>
        <p:nvSpPr>
          <p:cNvPr id="5" name="Slide Number Placeholder 4"/>
          <p:cNvSpPr>
            <a:spLocks noGrp="1"/>
          </p:cNvSpPr>
          <p:nvPr>
            <p:ph type="sldNum" sz="quarter" idx="11"/>
          </p:nvPr>
        </p:nvSpPr>
        <p:spPr/>
        <p:txBody>
          <a:bodyPr/>
          <a:lstStyle/>
          <a:p>
            <a:pPr>
              <a:defRPr/>
            </a:pPr>
            <a:fld id="{16BCB08C-2862-458C-B577-B9DAF5130FFE}" type="slidenum">
              <a:rPr lang="zh-TW" altLang="en-US"/>
              <a:pPr>
                <a:defRPr/>
              </a:pPr>
              <a:t>22</a:t>
            </a:fld>
            <a:r>
              <a:rPr lang="en-US" altLang="zh-TW" b="0"/>
              <a:t> </a:t>
            </a:r>
          </a:p>
        </p:txBody>
      </p:sp>
      <p:sp>
        <p:nvSpPr>
          <p:cNvPr id="36868" name="Rectangle 2"/>
          <p:cNvSpPr>
            <a:spLocks noGrp="1" noChangeArrowheads="1"/>
          </p:cNvSpPr>
          <p:nvPr>
            <p:ph type="title"/>
          </p:nvPr>
        </p:nvSpPr>
        <p:spPr/>
        <p:txBody>
          <a:bodyPr/>
          <a:lstStyle/>
          <a:p>
            <a:pPr eaLnBrk="1" hangingPunct="1"/>
            <a:r>
              <a:rPr lang="en-US" altLang="zh-TW" smtClean="0">
                <a:ea typeface="新細明體" pitchFamily="18" charset="-120"/>
              </a:rPr>
              <a:t>Byte Representing Sound</a:t>
            </a:r>
          </a:p>
        </p:txBody>
      </p:sp>
      <p:pic>
        <p:nvPicPr>
          <p:cNvPr id="36869" name="Picture 5"/>
          <p:cNvPicPr>
            <a:picLocks noChangeAspect="1" noChangeArrowheads="1"/>
          </p:cNvPicPr>
          <p:nvPr/>
        </p:nvPicPr>
        <p:blipFill>
          <a:blip r:embed="rId3" cstate="print"/>
          <a:srcRect/>
          <a:stretch>
            <a:fillRect/>
          </a:stretch>
        </p:blipFill>
        <p:spPr bwMode="auto">
          <a:xfrm>
            <a:off x="1116013" y="1341438"/>
            <a:ext cx="6856412" cy="47053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ctrTitle"/>
          </p:nvPr>
        </p:nvSpPr>
        <p:spPr>
          <a:xfrm>
            <a:off x="2590800" y="2204864"/>
            <a:ext cx="5077544" cy="1800399"/>
          </a:xfrm>
        </p:spPr>
        <p:txBody>
          <a:bodyPr/>
          <a:lstStyle/>
          <a:p>
            <a:pPr eaLnBrk="1" hangingPunct="1"/>
            <a:r>
              <a:rPr lang="en-US" altLang="zh-TW" dirty="0" smtClean="0">
                <a:ea typeface="新細明體" pitchFamily="18" charset="-120"/>
              </a:rPr>
              <a:t>CS1102 Lec02 -  Boolean Logic</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US" altLang="zh-TW" dirty="0"/>
              <a:t>    </a:t>
            </a:r>
            <a:r>
              <a:rPr lang="en-US" altLang="zh-TW" dirty="0" smtClean="0"/>
              <a:t> </a:t>
            </a:r>
            <a:r>
              <a:rPr lang="en-US" altLang="zh-TW" dirty="0" smtClean="0">
                <a:solidFill>
                  <a:srgbClr val="FF0066"/>
                </a:solidFill>
              </a:rPr>
              <a:t>Jean Wang / CS1102 </a:t>
            </a:r>
            <a:r>
              <a:rPr lang="en-US" altLang="zh-TW" dirty="0">
                <a:solidFill>
                  <a:srgbClr val="FF0066"/>
                </a:solidFill>
              </a:rPr>
              <a:t>- Lec02</a:t>
            </a:r>
            <a:endParaRPr lang="en-US" altLang="zh-TW" dirty="0">
              <a:solidFill>
                <a:schemeClr val="accent2"/>
              </a:solidFill>
            </a:endParaRPr>
          </a:p>
        </p:txBody>
      </p:sp>
      <p:sp>
        <p:nvSpPr>
          <p:cNvPr id="5" name="Slide Number Placeholder 4"/>
          <p:cNvSpPr>
            <a:spLocks noGrp="1"/>
          </p:cNvSpPr>
          <p:nvPr>
            <p:ph type="sldNum" sz="quarter" idx="11"/>
          </p:nvPr>
        </p:nvSpPr>
        <p:spPr/>
        <p:txBody>
          <a:bodyPr/>
          <a:lstStyle/>
          <a:p>
            <a:pPr>
              <a:defRPr/>
            </a:pPr>
            <a:fld id="{168221FA-A8FC-4C55-99DF-99806848EF4B}" type="slidenum">
              <a:rPr lang="zh-TW" altLang="en-US"/>
              <a:pPr>
                <a:defRPr/>
              </a:pPr>
              <a:t>24</a:t>
            </a:fld>
            <a:r>
              <a:rPr lang="en-US" altLang="zh-TW" b="0"/>
              <a:t> </a:t>
            </a:r>
          </a:p>
        </p:txBody>
      </p:sp>
      <p:sp>
        <p:nvSpPr>
          <p:cNvPr id="37892" name="Rectangle 2"/>
          <p:cNvSpPr>
            <a:spLocks noGrp="1" noChangeArrowheads="1"/>
          </p:cNvSpPr>
          <p:nvPr>
            <p:ph type="title"/>
          </p:nvPr>
        </p:nvSpPr>
        <p:spPr/>
        <p:txBody>
          <a:bodyPr/>
          <a:lstStyle/>
          <a:p>
            <a:pPr eaLnBrk="1" hangingPunct="1"/>
            <a:r>
              <a:rPr lang="en-US" altLang="zh-TW" smtClean="0">
                <a:ea typeface="新細明體" pitchFamily="18" charset="-120"/>
              </a:rPr>
              <a:t>Boolean Operations</a:t>
            </a:r>
          </a:p>
        </p:txBody>
      </p:sp>
      <p:sp>
        <p:nvSpPr>
          <p:cNvPr id="37893" name="Rectangle 3"/>
          <p:cNvSpPr>
            <a:spLocks noGrp="1" noChangeArrowheads="1"/>
          </p:cNvSpPr>
          <p:nvPr>
            <p:ph type="body" idx="1"/>
          </p:nvPr>
        </p:nvSpPr>
        <p:spPr/>
        <p:txBody>
          <a:bodyPr/>
          <a:lstStyle/>
          <a:p>
            <a:pPr eaLnBrk="1" hangingPunct="1"/>
            <a:r>
              <a:rPr lang="en-US" altLang="zh-TW" i="1" dirty="0" smtClean="0">
                <a:solidFill>
                  <a:schemeClr val="accent2"/>
                </a:solidFill>
                <a:latin typeface="Cambria" pitchFamily="18" charset="0"/>
                <a:ea typeface="新細明體" pitchFamily="18" charset="-120"/>
              </a:rPr>
              <a:t>Boolean operation</a:t>
            </a:r>
            <a:r>
              <a:rPr lang="en-US" altLang="zh-TW" b="1" dirty="0" smtClean="0">
                <a:latin typeface="Cambria" pitchFamily="18" charset="0"/>
                <a:ea typeface="新細明體" pitchFamily="18" charset="-120"/>
              </a:rPr>
              <a:t>:</a:t>
            </a:r>
            <a:r>
              <a:rPr lang="en-US" altLang="zh-TW" dirty="0" smtClean="0">
                <a:latin typeface="Cambria" pitchFamily="18" charset="0"/>
                <a:ea typeface="新細明體" pitchFamily="18" charset="-120"/>
              </a:rPr>
              <a:t> an operation that manipulates one or more true/false values</a:t>
            </a:r>
          </a:p>
          <a:p>
            <a:pPr lvl="1" eaLnBrk="1" hangingPunct="1"/>
            <a:r>
              <a:rPr lang="en-US" altLang="zh-TW" b="1" dirty="0" smtClean="0">
                <a:solidFill>
                  <a:srgbClr val="FF0066"/>
                </a:solidFill>
                <a:latin typeface="Cambria" pitchFamily="18" charset="0"/>
                <a:ea typeface="新細明體" pitchFamily="18" charset="-120"/>
              </a:rPr>
              <a:t>True = 1, False = 0</a:t>
            </a:r>
          </a:p>
          <a:p>
            <a:pPr lvl="1" eaLnBrk="1" hangingPunct="1"/>
            <a:r>
              <a:rPr lang="en-US" altLang="zh-TW" dirty="0" smtClean="0">
                <a:latin typeface="Cambria" pitchFamily="18" charset="0"/>
                <a:ea typeface="新細明體" pitchFamily="18" charset="-120"/>
              </a:rPr>
              <a:t>Specific operations: AND, OR, NOT, XOR (exclusive or), NAND, NOR, XNOR (exclusive nor)</a:t>
            </a:r>
          </a:p>
          <a:p>
            <a:pPr lvl="1" eaLnBrk="1" hangingPunct="1">
              <a:buNone/>
            </a:pPr>
            <a:endParaRPr lang="en-US" altLang="zh-TW" dirty="0" smtClean="0">
              <a:latin typeface="Cambria" pitchFamily="18" charset="0"/>
              <a:ea typeface="新細明體" pitchFamily="18" charset="-120"/>
            </a:endParaRPr>
          </a:p>
          <a:p>
            <a:pPr eaLnBrk="1" hangingPunct="1"/>
            <a:r>
              <a:rPr lang="en-US" altLang="zh-TW" i="1" dirty="0" smtClean="0">
                <a:solidFill>
                  <a:schemeClr val="accent2"/>
                </a:solidFill>
                <a:latin typeface="Cambria" pitchFamily="18" charset="0"/>
                <a:ea typeface="新細明體" pitchFamily="18" charset="-120"/>
              </a:rPr>
              <a:t>Gate</a:t>
            </a:r>
            <a:r>
              <a:rPr lang="en-US" altLang="zh-TW" b="1" dirty="0" smtClean="0">
                <a:latin typeface="Cambria" pitchFamily="18" charset="0"/>
                <a:ea typeface="新細明體" pitchFamily="18" charset="-120"/>
              </a:rPr>
              <a:t>:</a:t>
            </a:r>
            <a:r>
              <a:rPr lang="en-US" altLang="zh-TW" dirty="0" smtClean="0">
                <a:latin typeface="Cambria" pitchFamily="18" charset="0"/>
                <a:ea typeface="新細明體" pitchFamily="18" charset="-120"/>
              </a:rPr>
              <a:t> a tiny electronic device that computes a Boolean operation</a:t>
            </a:r>
          </a:p>
          <a:p>
            <a:pPr lvl="1" eaLnBrk="1" hangingPunct="1"/>
            <a:r>
              <a:rPr lang="en-US" altLang="zh-TW" dirty="0" smtClean="0">
                <a:latin typeface="Cambria" pitchFamily="18" charset="0"/>
                <a:ea typeface="新細明體" pitchFamily="18" charset="-120"/>
              </a:rPr>
              <a:t>Often implemented as (small) electronic circuits</a:t>
            </a:r>
          </a:p>
          <a:p>
            <a:pPr lvl="1" eaLnBrk="1" hangingPunct="1"/>
            <a:r>
              <a:rPr lang="en-US" altLang="zh-TW" dirty="0" smtClean="0">
                <a:latin typeface="Cambria" pitchFamily="18" charset="0"/>
                <a:ea typeface="新細明體" pitchFamily="18" charset="-120"/>
              </a:rPr>
              <a:t>Provide the building blocks from which computers are constructed</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5" name="Date Placeholder 3"/>
          <p:cNvSpPr>
            <a:spLocks noGrp="1"/>
          </p:cNvSpPr>
          <p:nvPr>
            <p:ph type="dt" sz="quarter" idx="10"/>
          </p:nvPr>
        </p:nvSpPr>
        <p:spPr/>
        <p:txBody>
          <a:bodyPr/>
          <a:lstStyle/>
          <a:p>
            <a:pPr>
              <a:defRPr/>
            </a:pPr>
            <a:r>
              <a:rPr lang="en-US" altLang="zh-TW" dirty="0"/>
              <a:t>    </a:t>
            </a:r>
            <a:r>
              <a:rPr lang="en-US" altLang="zh-TW" dirty="0" smtClean="0"/>
              <a:t> </a:t>
            </a:r>
            <a:r>
              <a:rPr lang="en-US" altLang="zh-TW" dirty="0" smtClean="0">
                <a:solidFill>
                  <a:srgbClr val="FF0066"/>
                </a:solidFill>
              </a:rPr>
              <a:t>Jean Wang / CS1102 </a:t>
            </a:r>
            <a:r>
              <a:rPr lang="en-US" altLang="zh-TW" dirty="0">
                <a:solidFill>
                  <a:srgbClr val="FF0066"/>
                </a:solidFill>
              </a:rPr>
              <a:t>- Lec02</a:t>
            </a:r>
            <a:endParaRPr lang="en-US" altLang="zh-TW" dirty="0">
              <a:solidFill>
                <a:schemeClr val="accent2"/>
              </a:solidFill>
            </a:endParaRPr>
          </a:p>
        </p:txBody>
      </p:sp>
      <p:sp>
        <p:nvSpPr>
          <p:cNvPr id="96" name="Slide Number Placeholder 4"/>
          <p:cNvSpPr>
            <a:spLocks noGrp="1"/>
          </p:cNvSpPr>
          <p:nvPr>
            <p:ph type="sldNum" sz="quarter" idx="11"/>
          </p:nvPr>
        </p:nvSpPr>
        <p:spPr/>
        <p:txBody>
          <a:bodyPr/>
          <a:lstStyle/>
          <a:p>
            <a:pPr>
              <a:defRPr/>
            </a:pPr>
            <a:fld id="{9DC98B4D-1318-47BD-B9E0-0C16C5B61949}" type="slidenum">
              <a:rPr lang="zh-TW" altLang="en-US"/>
              <a:pPr>
                <a:defRPr/>
              </a:pPr>
              <a:t>25</a:t>
            </a:fld>
            <a:r>
              <a:rPr lang="en-US" altLang="zh-TW" b="0"/>
              <a:t> </a:t>
            </a:r>
          </a:p>
        </p:txBody>
      </p:sp>
      <p:sp>
        <p:nvSpPr>
          <p:cNvPr id="38916" name="Rectangle 2"/>
          <p:cNvSpPr>
            <a:spLocks noGrp="1" noChangeArrowheads="1"/>
          </p:cNvSpPr>
          <p:nvPr>
            <p:ph type="title"/>
          </p:nvPr>
        </p:nvSpPr>
        <p:spPr/>
        <p:txBody>
          <a:bodyPr/>
          <a:lstStyle/>
          <a:p>
            <a:pPr eaLnBrk="1" hangingPunct="1"/>
            <a:r>
              <a:rPr lang="en-US" altLang="zh-TW" smtClean="0">
                <a:ea typeface="新細明體" pitchFamily="18" charset="-120"/>
              </a:rPr>
              <a:t>Logic Gates</a:t>
            </a:r>
          </a:p>
        </p:txBody>
      </p:sp>
      <p:graphicFrame>
        <p:nvGraphicFramePr>
          <p:cNvPr id="38156" name="Group 268"/>
          <p:cNvGraphicFramePr>
            <a:graphicFrameLocks noGrp="1"/>
          </p:cNvGraphicFramePr>
          <p:nvPr>
            <p:ph sz="half" idx="4294967295"/>
          </p:nvPr>
        </p:nvGraphicFramePr>
        <p:xfrm>
          <a:off x="3706813" y="3986213"/>
          <a:ext cx="5329237" cy="2011680"/>
        </p:xfrm>
        <a:graphic>
          <a:graphicData uri="http://schemas.openxmlformats.org/drawingml/2006/table">
            <a:tbl>
              <a:tblPr/>
              <a:tblGrid>
                <a:gridCol w="792162"/>
                <a:gridCol w="720725"/>
                <a:gridCol w="1008063"/>
                <a:gridCol w="2808287"/>
              </a:tblGrid>
              <a:tr h="179388">
                <a:tc gridSpan="2">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dirty="0" smtClean="0">
                          <a:ln>
                            <a:noFill/>
                          </a:ln>
                          <a:solidFill>
                            <a:schemeClr val="tx1"/>
                          </a:solidFill>
                          <a:effectLst/>
                          <a:latin typeface="Cambria" pitchFamily="18" charset="0"/>
                          <a:ea typeface="新細明體" charset="-120"/>
                        </a:rPr>
                        <a:t>Input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FF"/>
                    </a:solidFill>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charset="-120"/>
                        </a:rPr>
                        <a:t>Output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FF"/>
                    </a:solidFill>
                  </a:tcPr>
                </a:tc>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endParaRPr kumimoji="0" lang="zh-TW" altLang="en-US" sz="1600" b="0" i="0" u="none" strike="noStrike" cap="none" normalizeH="0" baseline="0" smtClean="0">
                        <a:ln>
                          <a:noFill/>
                        </a:ln>
                        <a:solidFill>
                          <a:schemeClr val="tx1"/>
                        </a:solidFill>
                        <a:effectLst/>
                        <a:latin typeface="Cambria" pitchFamily="18" charset="0"/>
                        <a:ea typeface="新細明體" charset="-120"/>
                      </a:endParaRPr>
                    </a:p>
                  </a:txBody>
                  <a:tcPr horzOverflow="overflow">
                    <a:lnL w="28575" cap="flat" cmpd="sng" algn="ctr">
                      <a:solidFill>
                        <a:schemeClr val="tx1"/>
                      </a:solidFill>
                      <a:prstDash val="solid"/>
                      <a:round/>
                      <a:headEnd type="none" w="med" len="med"/>
                      <a:tailEnd type="none" w="med" len="med"/>
                    </a:lnL>
                    <a:lnR cap="flat">
                      <a:noFill/>
                    </a:lnR>
                    <a:lnT cap="flat">
                      <a:noFill/>
                    </a:lnT>
                    <a:lnB>
                      <a:noFill/>
                    </a:lnB>
                    <a:lnTlToBr>
                      <a:noFill/>
                    </a:lnTlToBr>
                    <a:lnBlToTr>
                      <a:noFill/>
                    </a:lnBlToTr>
                    <a:noFill/>
                  </a:tcPr>
                </a:tc>
              </a:tr>
              <a:tr h="180975">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charset="-120"/>
                        </a:rPr>
                        <a:t>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charset="-120"/>
                        </a:rPr>
                        <a:t>B</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charset="-120"/>
                        </a:rPr>
                        <a:t>A </a:t>
                      </a:r>
                      <a:r>
                        <a:rPr kumimoji="0" lang="en-US" altLang="zh-TW" sz="1600" b="1" i="0" u="none" strike="noStrike" cap="none" normalizeH="0" baseline="0" smtClean="0">
                          <a:ln>
                            <a:noFill/>
                          </a:ln>
                          <a:solidFill>
                            <a:schemeClr val="accent2"/>
                          </a:solidFill>
                          <a:effectLst/>
                          <a:latin typeface="Cambria" pitchFamily="18" charset="0"/>
                          <a:ea typeface="新細明體" charset="-120"/>
                        </a:rPr>
                        <a:t>OR</a:t>
                      </a:r>
                      <a:r>
                        <a:rPr kumimoji="0" lang="en-US" altLang="zh-TW" sz="1600" b="0" i="0" u="none" strike="noStrike" cap="none" normalizeH="0" baseline="0" smtClean="0">
                          <a:ln>
                            <a:noFill/>
                          </a:ln>
                          <a:solidFill>
                            <a:schemeClr val="tx1"/>
                          </a:solidFill>
                          <a:effectLst/>
                          <a:latin typeface="Cambria" pitchFamily="18" charset="0"/>
                          <a:ea typeface="新細明體" charset="-120"/>
                        </a:rPr>
                        <a:t> B</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endParaRPr kumimoji="0" lang="zh-TW" altLang="en-US" sz="1600" b="0" i="0" u="none" strike="noStrike" cap="none" normalizeH="0" baseline="0" smtClean="0">
                        <a:ln>
                          <a:noFill/>
                        </a:ln>
                        <a:solidFill>
                          <a:schemeClr val="tx1"/>
                        </a:solidFill>
                        <a:effectLst/>
                        <a:latin typeface="Cambria" pitchFamily="18" charset="0"/>
                        <a:ea typeface="新細明體" charset="-120"/>
                      </a:endParaRPr>
                    </a:p>
                  </a:txBody>
                  <a:tcPr horzOverflow="overflow">
                    <a:lnL w="28575"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179388">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charset="-120"/>
                        </a:rPr>
                        <a:t>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charset="-12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charset="-120"/>
                        </a:rPr>
                        <a:t>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charset="-120"/>
                        </a:rPr>
                        <a:t>False OR False is False</a:t>
                      </a:r>
                    </a:p>
                  </a:txBody>
                  <a:tcPr horzOverflow="overflow">
                    <a:lnL w="28575"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03213">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charset="-120"/>
                        </a:rPr>
                        <a:t>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charset="-12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charset="-120"/>
                        </a:rPr>
                        <a:t>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charset="-120"/>
                        </a:rPr>
                        <a:t>False OR True is True</a:t>
                      </a:r>
                    </a:p>
                  </a:txBody>
                  <a:tcPr horzOverflow="overflow">
                    <a:lnL w="28575"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00038">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charset="-12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charset="-12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charset="-120"/>
                        </a:rPr>
                        <a:t>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charset="-120"/>
                        </a:rPr>
                        <a:t>True OR False is True</a:t>
                      </a:r>
                    </a:p>
                  </a:txBody>
                  <a:tcPr horzOverflow="overflow">
                    <a:lnL w="28575"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179388">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charset="-12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charset="-12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dirty="0" smtClean="0">
                          <a:ln>
                            <a:noFill/>
                          </a:ln>
                          <a:solidFill>
                            <a:schemeClr val="tx1"/>
                          </a:solidFill>
                          <a:effectLst/>
                          <a:latin typeface="Cambria" pitchFamily="18" charset="0"/>
                          <a:ea typeface="新細明體" charset="-120"/>
                        </a:rPr>
                        <a:t>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dirty="0" smtClean="0">
                          <a:ln>
                            <a:noFill/>
                          </a:ln>
                          <a:solidFill>
                            <a:schemeClr val="tx1"/>
                          </a:solidFill>
                          <a:effectLst/>
                          <a:latin typeface="Cambria" pitchFamily="18" charset="0"/>
                          <a:ea typeface="新細明體" charset="-120"/>
                        </a:rPr>
                        <a:t>True OR True is True</a:t>
                      </a:r>
                    </a:p>
                  </a:txBody>
                  <a:tcPr horzOverflow="overflow">
                    <a:lnL w="28575" cap="flat" cmpd="sng" algn="ctr">
                      <a:solidFill>
                        <a:schemeClr val="tx1"/>
                      </a:solidFill>
                      <a:prstDash val="solid"/>
                      <a:round/>
                      <a:headEnd type="none" w="med" len="med"/>
                      <a:tailEnd type="none" w="med" len="med"/>
                    </a:lnL>
                    <a:lnR cap="flat">
                      <a:noFill/>
                    </a:lnR>
                    <a:lnT>
                      <a:noFill/>
                    </a:lnT>
                    <a:lnB cap="flat">
                      <a:noFill/>
                    </a:lnB>
                    <a:lnTlToBr>
                      <a:noFill/>
                    </a:lnTlToBr>
                    <a:lnBlToTr>
                      <a:noFill/>
                    </a:lnBlToTr>
                    <a:noFill/>
                  </a:tcPr>
                </a:tc>
              </a:tr>
            </a:tbl>
          </a:graphicData>
        </a:graphic>
      </p:graphicFrame>
      <p:sp>
        <p:nvSpPr>
          <p:cNvPr id="38952" name="Text Box 270"/>
          <p:cNvSpPr txBox="1">
            <a:spLocks noChangeArrowheads="1"/>
          </p:cNvSpPr>
          <p:nvPr/>
        </p:nvSpPr>
        <p:spPr bwMode="auto">
          <a:xfrm>
            <a:off x="1554163" y="3884613"/>
            <a:ext cx="906274" cy="338554"/>
          </a:xfrm>
          <a:prstGeom prst="rect">
            <a:avLst/>
          </a:prstGeom>
          <a:noFill/>
          <a:ln w="9525">
            <a:noFill/>
            <a:miter lim="800000"/>
            <a:headEnd/>
            <a:tailEnd/>
          </a:ln>
        </p:spPr>
        <p:txBody>
          <a:bodyPr wrap="none">
            <a:spAutoFit/>
          </a:bodyPr>
          <a:lstStyle/>
          <a:p>
            <a:r>
              <a:rPr lang="en-US" altLang="zh-TW" sz="1600" b="1">
                <a:latin typeface="Cambria" pitchFamily="18" charset="0"/>
                <a:ea typeface="新細明體" pitchFamily="18" charset="-120"/>
              </a:rPr>
              <a:t>OR gate</a:t>
            </a:r>
          </a:p>
        </p:txBody>
      </p:sp>
      <p:graphicFrame>
        <p:nvGraphicFramePr>
          <p:cNvPr id="38203" name="Group 315"/>
          <p:cNvGraphicFramePr>
            <a:graphicFrameLocks noGrp="1"/>
          </p:cNvGraphicFramePr>
          <p:nvPr/>
        </p:nvGraphicFramePr>
        <p:xfrm>
          <a:off x="3706813" y="1557338"/>
          <a:ext cx="5329237" cy="2011680"/>
        </p:xfrm>
        <a:graphic>
          <a:graphicData uri="http://schemas.openxmlformats.org/drawingml/2006/table">
            <a:tbl>
              <a:tblPr/>
              <a:tblGrid>
                <a:gridCol w="792162"/>
                <a:gridCol w="720725"/>
                <a:gridCol w="1008063"/>
                <a:gridCol w="2808287"/>
              </a:tblGrid>
              <a:tr h="179388">
                <a:tc gridSpan="2">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dirty="0" smtClean="0">
                          <a:ln>
                            <a:noFill/>
                          </a:ln>
                          <a:solidFill>
                            <a:schemeClr val="tx1"/>
                          </a:solidFill>
                          <a:effectLst/>
                          <a:latin typeface="Cambria" pitchFamily="18" charset="0"/>
                          <a:ea typeface="新細明體" pitchFamily="18" charset="-120"/>
                        </a:rPr>
                        <a:t>Input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FF"/>
                    </a:solidFill>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pitchFamily="18" charset="-120"/>
                        </a:rPr>
                        <a:t>Output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FF"/>
                    </a:solidFill>
                  </a:tcPr>
                </a:tc>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endParaRPr kumimoji="0" lang="en-US" altLang="zh-TW" sz="1600" b="0" i="0" u="none" strike="noStrike" cap="none" normalizeH="0" baseline="0" smtClean="0">
                        <a:ln>
                          <a:noFill/>
                        </a:ln>
                        <a:solidFill>
                          <a:schemeClr val="tx1"/>
                        </a:solidFill>
                        <a:effectLst/>
                        <a:latin typeface="Cambria" pitchFamily="18" charset="0"/>
                        <a:ea typeface="新細明體" pitchFamily="18" charset="-12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r>
              <a:tr h="180975">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pitchFamily="18" charset="-120"/>
                        </a:rPr>
                        <a:t>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pitchFamily="18" charset="-120"/>
                        </a:rPr>
                        <a:t>B</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dirty="0" smtClean="0">
                          <a:ln>
                            <a:noFill/>
                          </a:ln>
                          <a:solidFill>
                            <a:schemeClr val="tx1"/>
                          </a:solidFill>
                          <a:effectLst/>
                          <a:latin typeface="Cambria" pitchFamily="18" charset="0"/>
                          <a:ea typeface="新細明體" pitchFamily="18" charset="-120"/>
                        </a:rPr>
                        <a:t>A </a:t>
                      </a:r>
                      <a:r>
                        <a:rPr kumimoji="0" lang="en-US" altLang="zh-TW" sz="1600" b="1" i="0" u="none" strike="noStrike" cap="none" normalizeH="0" baseline="0" dirty="0" smtClean="0">
                          <a:ln>
                            <a:noFill/>
                          </a:ln>
                          <a:solidFill>
                            <a:schemeClr val="accent2"/>
                          </a:solidFill>
                          <a:effectLst/>
                          <a:latin typeface="Cambria" pitchFamily="18" charset="0"/>
                          <a:ea typeface="新細明體" pitchFamily="18" charset="-120"/>
                        </a:rPr>
                        <a:t>AND</a:t>
                      </a:r>
                      <a:r>
                        <a:rPr kumimoji="0" lang="en-US" altLang="zh-TW" sz="1600" b="0" i="0" u="none" strike="noStrike" cap="none" normalizeH="0" baseline="0" dirty="0" smtClean="0">
                          <a:ln>
                            <a:noFill/>
                          </a:ln>
                          <a:solidFill>
                            <a:schemeClr val="tx1"/>
                          </a:solidFill>
                          <a:effectLst/>
                          <a:latin typeface="Cambria" pitchFamily="18" charset="0"/>
                          <a:ea typeface="新細明體" pitchFamily="18" charset="-120"/>
                        </a:rPr>
                        <a:t> B</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endParaRPr kumimoji="0" lang="zh-TW" altLang="en-US" sz="1600" b="0" i="0" u="none" strike="noStrike" cap="none" normalizeH="0" baseline="0" smtClean="0">
                        <a:ln>
                          <a:noFill/>
                        </a:ln>
                        <a:solidFill>
                          <a:schemeClr val="tx1"/>
                        </a:solidFill>
                        <a:effectLst/>
                        <a:latin typeface="Cambria" pitchFamily="18" charset="0"/>
                        <a:ea typeface="新細明體" pitchFamily="18" charset="-12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r>
              <a:tr h="179388">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pitchFamily="18" charset="-120"/>
                        </a:rPr>
                        <a:t>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pitchFamily="18" charset="-12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dirty="0" smtClean="0">
                          <a:ln>
                            <a:noFill/>
                          </a:ln>
                          <a:solidFill>
                            <a:schemeClr val="tx1"/>
                          </a:solidFill>
                          <a:effectLst/>
                          <a:latin typeface="Cambria" pitchFamily="18" charset="0"/>
                          <a:ea typeface="新細明體" pitchFamily="18" charset="-120"/>
                        </a:rPr>
                        <a:t>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pitchFamily="18" charset="-120"/>
                        </a:rPr>
                        <a:t>False AND False is False</a:t>
                      </a: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r>
              <a:tr h="303213">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pitchFamily="18" charset="-120"/>
                        </a:rPr>
                        <a:t>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pitchFamily="18" charset="-12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pitchFamily="18" charset="-120"/>
                        </a:rPr>
                        <a:t>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pitchFamily="18" charset="-120"/>
                        </a:rPr>
                        <a:t>False AND True is False</a:t>
                      </a: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r>
              <a:tr h="300038">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pitchFamily="18" charset="-12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pitchFamily="18" charset="-12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pitchFamily="18" charset="-120"/>
                        </a:rPr>
                        <a:t>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pitchFamily="18" charset="-120"/>
                        </a:rPr>
                        <a:t>True AND False is False</a:t>
                      </a: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r>
              <a:tr h="179388">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pitchFamily="18" charset="-12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dirty="0" smtClean="0">
                          <a:ln>
                            <a:noFill/>
                          </a:ln>
                          <a:solidFill>
                            <a:schemeClr val="tx1"/>
                          </a:solidFill>
                          <a:effectLst/>
                          <a:latin typeface="Cambria" pitchFamily="18" charset="0"/>
                          <a:ea typeface="新細明體" pitchFamily="18" charset="-12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pitchFamily="18" charset="-120"/>
                        </a:rPr>
                        <a:t>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dirty="0" smtClean="0">
                          <a:ln>
                            <a:noFill/>
                          </a:ln>
                          <a:solidFill>
                            <a:schemeClr val="tx1"/>
                          </a:solidFill>
                          <a:effectLst/>
                          <a:latin typeface="Cambria" pitchFamily="18" charset="0"/>
                          <a:ea typeface="新細明體" pitchFamily="18" charset="-120"/>
                        </a:rPr>
                        <a:t>True AND True is True</a:t>
                      </a: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r>
            </a:tbl>
          </a:graphicData>
        </a:graphic>
      </p:graphicFrame>
      <p:sp>
        <p:nvSpPr>
          <p:cNvPr id="38988" name="Text Box 358"/>
          <p:cNvSpPr txBox="1">
            <a:spLocks noChangeArrowheads="1"/>
          </p:cNvSpPr>
          <p:nvPr/>
        </p:nvSpPr>
        <p:spPr bwMode="auto">
          <a:xfrm>
            <a:off x="1470025" y="1508125"/>
            <a:ext cx="1044132" cy="338554"/>
          </a:xfrm>
          <a:prstGeom prst="rect">
            <a:avLst/>
          </a:prstGeom>
          <a:noFill/>
          <a:ln w="9525">
            <a:noFill/>
            <a:miter lim="800000"/>
            <a:headEnd/>
            <a:tailEnd/>
          </a:ln>
        </p:spPr>
        <p:txBody>
          <a:bodyPr wrap="none">
            <a:spAutoFit/>
          </a:bodyPr>
          <a:lstStyle/>
          <a:p>
            <a:r>
              <a:rPr lang="en-US" altLang="zh-TW" sz="1600" b="1" dirty="0">
                <a:latin typeface="Cambria" pitchFamily="18" charset="0"/>
                <a:ea typeface="新細明體" pitchFamily="18" charset="-120"/>
              </a:rPr>
              <a:t>AND gate</a:t>
            </a:r>
          </a:p>
        </p:txBody>
      </p:sp>
      <p:sp>
        <p:nvSpPr>
          <p:cNvPr id="38989" name="Rectangle 359"/>
          <p:cNvSpPr>
            <a:spLocks noChangeArrowheads="1"/>
          </p:cNvSpPr>
          <p:nvPr/>
        </p:nvSpPr>
        <p:spPr bwMode="auto">
          <a:xfrm>
            <a:off x="1079500" y="2565400"/>
            <a:ext cx="1943100" cy="1077218"/>
          </a:xfrm>
          <a:prstGeom prst="rect">
            <a:avLst/>
          </a:prstGeom>
          <a:noFill/>
          <a:ln w="9525">
            <a:noFill/>
            <a:miter lim="800000"/>
            <a:headEnd/>
            <a:tailEnd/>
          </a:ln>
        </p:spPr>
        <p:txBody>
          <a:bodyPr>
            <a:spAutoFit/>
          </a:bodyPr>
          <a:lstStyle/>
          <a:p>
            <a:pPr>
              <a:spcBef>
                <a:spcPct val="50000"/>
              </a:spcBef>
              <a:buFont typeface="Wingdings" pitchFamily="2" charset="2"/>
              <a:buNone/>
            </a:pPr>
            <a:r>
              <a:rPr lang="en-US" altLang="zh-TW" sz="1600" dirty="0">
                <a:latin typeface="Cambria" pitchFamily="18" charset="0"/>
                <a:ea typeface="新細明體" pitchFamily="18" charset="-120"/>
              </a:rPr>
              <a:t>The output is True when both inputs are True; otherwise, the output is False.</a:t>
            </a:r>
          </a:p>
        </p:txBody>
      </p:sp>
      <p:sp>
        <p:nvSpPr>
          <p:cNvPr id="38990" name="Rectangle 360"/>
          <p:cNvSpPr>
            <a:spLocks noChangeArrowheads="1"/>
          </p:cNvSpPr>
          <p:nvPr/>
        </p:nvSpPr>
        <p:spPr bwMode="auto">
          <a:xfrm>
            <a:off x="1081088" y="5013325"/>
            <a:ext cx="1943100" cy="1077218"/>
          </a:xfrm>
          <a:prstGeom prst="rect">
            <a:avLst/>
          </a:prstGeom>
          <a:noFill/>
          <a:ln w="9525">
            <a:noFill/>
            <a:miter lim="800000"/>
            <a:headEnd/>
            <a:tailEnd/>
          </a:ln>
        </p:spPr>
        <p:txBody>
          <a:bodyPr>
            <a:spAutoFit/>
          </a:bodyPr>
          <a:lstStyle/>
          <a:p>
            <a:pPr>
              <a:spcBef>
                <a:spcPct val="50000"/>
              </a:spcBef>
              <a:buFont typeface="Wingdings" pitchFamily="2" charset="2"/>
              <a:buNone/>
            </a:pPr>
            <a:r>
              <a:rPr lang="en-US" altLang="zh-TW" sz="1600" dirty="0">
                <a:latin typeface="Cambria" pitchFamily="18" charset="0"/>
                <a:ea typeface="新細明體" pitchFamily="18" charset="-120"/>
              </a:rPr>
              <a:t>The output is False if both inputs are False; otherwise, the output is True.</a:t>
            </a:r>
          </a:p>
        </p:txBody>
      </p:sp>
      <p:pic>
        <p:nvPicPr>
          <p:cNvPr id="38991" name="Picture 384" descr="'Military' AND Symbol">
            <a:hlinkClick r:id="rId3" tooltip="'Military' AND Symbol"/>
          </p:cNvPr>
          <p:cNvPicPr>
            <a:picLocks noChangeAspect="1" noChangeArrowheads="1"/>
          </p:cNvPicPr>
          <p:nvPr/>
        </p:nvPicPr>
        <p:blipFill>
          <a:blip r:embed="rId4" cstate="print"/>
          <a:srcRect/>
          <a:stretch>
            <a:fillRect/>
          </a:stretch>
        </p:blipFill>
        <p:spPr bwMode="auto">
          <a:xfrm>
            <a:off x="1187450" y="1916113"/>
            <a:ext cx="1579563" cy="568325"/>
          </a:xfrm>
          <a:prstGeom prst="rect">
            <a:avLst/>
          </a:prstGeom>
          <a:solidFill>
            <a:schemeClr val="bg1"/>
          </a:solidFill>
          <a:ln w="9525">
            <a:noFill/>
            <a:miter lim="800000"/>
            <a:headEnd/>
            <a:tailEnd/>
          </a:ln>
        </p:spPr>
      </p:pic>
      <p:pic>
        <p:nvPicPr>
          <p:cNvPr id="38992" name="Picture 386" descr="'Military' OR Symbol">
            <a:hlinkClick r:id="rId5" tooltip="'Military' OR Symbol"/>
          </p:cNvPr>
          <p:cNvPicPr>
            <a:picLocks noChangeAspect="1" noChangeArrowheads="1"/>
          </p:cNvPicPr>
          <p:nvPr/>
        </p:nvPicPr>
        <p:blipFill>
          <a:blip r:embed="rId6" cstate="print"/>
          <a:srcRect/>
          <a:stretch>
            <a:fillRect/>
          </a:stretch>
        </p:blipFill>
        <p:spPr bwMode="auto">
          <a:xfrm>
            <a:off x="1116013" y="4292600"/>
            <a:ext cx="1627187" cy="5715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8" name="Date Placeholder 3"/>
          <p:cNvSpPr>
            <a:spLocks noGrp="1"/>
          </p:cNvSpPr>
          <p:nvPr>
            <p:ph type="dt" sz="quarter" idx="10"/>
          </p:nvPr>
        </p:nvSpPr>
        <p:spPr/>
        <p:txBody>
          <a:bodyPr/>
          <a:lstStyle/>
          <a:p>
            <a:pPr>
              <a:defRPr/>
            </a:pPr>
            <a:r>
              <a:rPr lang="en-US" altLang="zh-TW" dirty="0"/>
              <a:t>    </a:t>
            </a:r>
            <a:r>
              <a:rPr lang="en-US" altLang="zh-TW" dirty="0" smtClean="0"/>
              <a:t> </a:t>
            </a:r>
            <a:r>
              <a:rPr lang="en-US" altLang="zh-TW" dirty="0" smtClean="0">
                <a:solidFill>
                  <a:srgbClr val="FF0066"/>
                </a:solidFill>
              </a:rPr>
              <a:t>Jean Wang / CS1102 </a:t>
            </a:r>
            <a:r>
              <a:rPr lang="en-US" altLang="zh-TW" dirty="0">
                <a:solidFill>
                  <a:srgbClr val="FF0066"/>
                </a:solidFill>
              </a:rPr>
              <a:t>- Lec02</a:t>
            </a:r>
            <a:endParaRPr lang="en-US" altLang="zh-TW" dirty="0">
              <a:solidFill>
                <a:schemeClr val="accent2"/>
              </a:solidFill>
            </a:endParaRPr>
          </a:p>
        </p:txBody>
      </p:sp>
      <p:sp>
        <p:nvSpPr>
          <p:cNvPr id="69" name="Slide Number Placeholder 4"/>
          <p:cNvSpPr>
            <a:spLocks noGrp="1"/>
          </p:cNvSpPr>
          <p:nvPr>
            <p:ph type="sldNum" sz="quarter" idx="11"/>
          </p:nvPr>
        </p:nvSpPr>
        <p:spPr/>
        <p:txBody>
          <a:bodyPr/>
          <a:lstStyle/>
          <a:p>
            <a:pPr>
              <a:defRPr/>
            </a:pPr>
            <a:fld id="{0B9B5FC1-F517-4875-B53D-82139D4FD4A1}" type="slidenum">
              <a:rPr lang="zh-TW" altLang="en-US"/>
              <a:pPr>
                <a:defRPr/>
              </a:pPr>
              <a:t>26</a:t>
            </a:fld>
            <a:r>
              <a:rPr lang="en-US" altLang="zh-TW" b="0"/>
              <a:t> </a:t>
            </a:r>
          </a:p>
        </p:txBody>
      </p:sp>
      <p:sp>
        <p:nvSpPr>
          <p:cNvPr id="39940" name="Rectangle 2"/>
          <p:cNvSpPr>
            <a:spLocks noGrp="1" noChangeArrowheads="1"/>
          </p:cNvSpPr>
          <p:nvPr>
            <p:ph type="title"/>
          </p:nvPr>
        </p:nvSpPr>
        <p:spPr/>
        <p:txBody>
          <a:bodyPr/>
          <a:lstStyle/>
          <a:p>
            <a:pPr eaLnBrk="1" hangingPunct="1"/>
            <a:r>
              <a:rPr lang="en-US" altLang="zh-TW" smtClean="0">
                <a:ea typeface="新細明體" pitchFamily="18" charset="-120"/>
              </a:rPr>
              <a:t>Logic Gates</a:t>
            </a:r>
          </a:p>
        </p:txBody>
      </p:sp>
      <p:graphicFrame>
        <p:nvGraphicFramePr>
          <p:cNvPr id="61447" name="Group 7"/>
          <p:cNvGraphicFramePr>
            <a:graphicFrameLocks noGrp="1"/>
          </p:cNvGraphicFramePr>
          <p:nvPr>
            <p:ph sz="half" idx="4294967295"/>
          </p:nvPr>
        </p:nvGraphicFramePr>
        <p:xfrm>
          <a:off x="3708400" y="1700213"/>
          <a:ext cx="3384550" cy="1341120"/>
        </p:xfrm>
        <a:graphic>
          <a:graphicData uri="http://schemas.openxmlformats.org/drawingml/2006/table">
            <a:tbl>
              <a:tblPr/>
              <a:tblGrid>
                <a:gridCol w="735013"/>
                <a:gridCol w="920750"/>
                <a:gridCol w="1728787"/>
              </a:tblGrid>
              <a:tr h="288925">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dirty="0" smtClean="0">
                          <a:ln>
                            <a:noFill/>
                          </a:ln>
                          <a:solidFill>
                            <a:schemeClr val="tx1"/>
                          </a:solidFill>
                          <a:effectLst/>
                          <a:latin typeface="Cambria" pitchFamily="18" charset="0"/>
                          <a:ea typeface="新細明體" charset="-120"/>
                        </a:rPr>
                        <a:t>Input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FF"/>
                    </a:solid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charset="-120"/>
                        </a:rPr>
                        <a:t>Output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FF"/>
                    </a:solidFill>
                  </a:tcPr>
                </a:tc>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endParaRPr kumimoji="0" lang="zh-TW" altLang="en-US" sz="1600" b="0" i="0" u="none" strike="noStrike" cap="none" normalizeH="0" baseline="0" smtClean="0">
                        <a:ln>
                          <a:noFill/>
                        </a:ln>
                        <a:solidFill>
                          <a:schemeClr val="tx1"/>
                        </a:solidFill>
                        <a:effectLst/>
                        <a:latin typeface="Cambria" pitchFamily="18" charset="0"/>
                        <a:ea typeface="新細明體" charset="-120"/>
                      </a:endParaRPr>
                    </a:p>
                  </a:txBody>
                  <a:tcPr horzOverflow="overflow">
                    <a:lnL w="28575" cap="flat" cmpd="sng" algn="ctr">
                      <a:solidFill>
                        <a:schemeClr val="tx1"/>
                      </a:solidFill>
                      <a:prstDash val="solid"/>
                      <a:round/>
                      <a:headEnd type="none" w="med" len="med"/>
                      <a:tailEnd type="none" w="med" len="med"/>
                    </a:lnL>
                    <a:lnR cap="flat">
                      <a:noFill/>
                    </a:lnR>
                    <a:lnT cap="flat">
                      <a:noFill/>
                    </a:lnT>
                    <a:lnB>
                      <a:noFill/>
                    </a:lnB>
                    <a:lnTlToBr>
                      <a:noFill/>
                    </a:lnTlToBr>
                    <a:lnBlToTr>
                      <a:noFill/>
                    </a:lnBlToTr>
                    <a:noFill/>
                  </a:tcPr>
                </a:tc>
              </a:tr>
              <a:tr h="0">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charset="-120"/>
                        </a:rPr>
                        <a:t>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1" i="0" u="none" strike="noStrike" cap="none" normalizeH="0" baseline="0" smtClean="0">
                          <a:ln>
                            <a:noFill/>
                          </a:ln>
                          <a:solidFill>
                            <a:schemeClr val="accent2"/>
                          </a:solidFill>
                          <a:effectLst/>
                          <a:latin typeface="Cambria" pitchFamily="18" charset="0"/>
                          <a:ea typeface="新細明體" charset="-120"/>
                        </a:rPr>
                        <a:t>NOT</a:t>
                      </a:r>
                      <a:r>
                        <a:rPr kumimoji="0" lang="en-US" altLang="zh-TW" sz="1600" b="0" i="0" u="none" strike="noStrike" cap="none" normalizeH="0" baseline="0" smtClean="0">
                          <a:ln>
                            <a:noFill/>
                          </a:ln>
                          <a:solidFill>
                            <a:schemeClr val="tx1"/>
                          </a:solidFill>
                          <a:effectLst/>
                          <a:latin typeface="Cambria" pitchFamily="18" charset="0"/>
                          <a:ea typeface="新細明體" charset="-120"/>
                        </a:rPr>
                        <a:t> A</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endParaRPr kumimoji="0" lang="zh-TW" altLang="en-US" sz="1600" b="0" i="0" u="none" strike="noStrike" cap="none" normalizeH="0" baseline="0" smtClean="0">
                        <a:ln>
                          <a:noFill/>
                        </a:ln>
                        <a:solidFill>
                          <a:schemeClr val="tx1"/>
                        </a:solidFill>
                        <a:effectLst/>
                        <a:latin typeface="Cambria" pitchFamily="18" charset="0"/>
                        <a:ea typeface="新細明體" charset="-120"/>
                      </a:endParaRPr>
                    </a:p>
                  </a:txBody>
                  <a:tcPr horzOverflow="overflow">
                    <a:lnL w="28575"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0">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charset="-12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charset="-120"/>
                        </a:rPr>
                        <a:t>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charset="-120"/>
                        </a:rPr>
                        <a:t>NOT True is False</a:t>
                      </a:r>
                    </a:p>
                  </a:txBody>
                  <a:tcPr horzOverflow="overflow">
                    <a:lnL w="28575"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0">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charset="-120"/>
                        </a:rPr>
                        <a:t>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dirty="0" smtClean="0">
                          <a:ln>
                            <a:noFill/>
                          </a:ln>
                          <a:solidFill>
                            <a:schemeClr val="tx1"/>
                          </a:solidFill>
                          <a:effectLst/>
                          <a:latin typeface="Cambria" pitchFamily="18" charset="0"/>
                          <a:ea typeface="新細明體" charset="-120"/>
                        </a:rPr>
                        <a:t>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dirty="0" smtClean="0">
                          <a:ln>
                            <a:noFill/>
                          </a:ln>
                          <a:solidFill>
                            <a:schemeClr val="tx1"/>
                          </a:solidFill>
                          <a:effectLst/>
                          <a:latin typeface="Cambria" pitchFamily="18" charset="0"/>
                          <a:ea typeface="新細明體" charset="-120"/>
                        </a:rPr>
                        <a:t>NOT False is True</a:t>
                      </a:r>
                    </a:p>
                  </a:txBody>
                  <a:tcPr horzOverflow="overflow">
                    <a:lnL w="28575" cap="flat" cmpd="sng" algn="ctr">
                      <a:solidFill>
                        <a:schemeClr val="tx1"/>
                      </a:solidFill>
                      <a:prstDash val="solid"/>
                      <a:round/>
                      <a:headEnd type="none" w="med" len="med"/>
                      <a:tailEnd type="none" w="med" len="med"/>
                    </a:lnL>
                    <a:lnR cap="flat">
                      <a:noFill/>
                    </a:lnR>
                    <a:lnT>
                      <a:noFill/>
                    </a:lnT>
                    <a:lnB cap="flat">
                      <a:noFill/>
                    </a:lnB>
                    <a:lnTlToBr>
                      <a:noFill/>
                    </a:lnTlToBr>
                    <a:lnBlToTr>
                      <a:noFill/>
                    </a:lnBlToTr>
                    <a:noFill/>
                  </a:tcPr>
                </a:tc>
              </a:tr>
            </a:tbl>
          </a:graphicData>
        </a:graphic>
      </p:graphicFrame>
      <p:graphicFrame>
        <p:nvGraphicFramePr>
          <p:cNvPr id="61543" name="Group 103"/>
          <p:cNvGraphicFramePr>
            <a:graphicFrameLocks noGrp="1"/>
          </p:cNvGraphicFramePr>
          <p:nvPr>
            <p:ph sz="half" idx="4294967295"/>
          </p:nvPr>
        </p:nvGraphicFramePr>
        <p:xfrm>
          <a:off x="3706813" y="3860800"/>
          <a:ext cx="2520950" cy="2011680"/>
        </p:xfrm>
        <a:graphic>
          <a:graphicData uri="http://schemas.openxmlformats.org/drawingml/2006/table">
            <a:tbl>
              <a:tblPr/>
              <a:tblGrid>
                <a:gridCol w="792162"/>
                <a:gridCol w="720725"/>
                <a:gridCol w="1008063"/>
              </a:tblGrid>
              <a:tr h="179388">
                <a:tc gridSpan="2">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dirty="0" smtClean="0">
                          <a:ln>
                            <a:noFill/>
                          </a:ln>
                          <a:solidFill>
                            <a:schemeClr val="tx1"/>
                          </a:solidFill>
                          <a:effectLst/>
                          <a:latin typeface="Cambria" pitchFamily="18" charset="0"/>
                          <a:ea typeface="新細明體" charset="-120"/>
                        </a:rPr>
                        <a:t>Input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FF"/>
                    </a:solidFill>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charset="-120"/>
                        </a:rPr>
                        <a:t>Output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FF"/>
                    </a:solidFill>
                  </a:tcPr>
                </a:tc>
              </a:tr>
              <a:tr h="180975">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charset="-120"/>
                        </a:rPr>
                        <a:t>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charset="-120"/>
                        </a:rPr>
                        <a:t>B</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charset="-120"/>
                        </a:rPr>
                        <a:t>A </a:t>
                      </a:r>
                      <a:r>
                        <a:rPr kumimoji="0" lang="en-US" altLang="zh-TW" sz="1600" b="1" i="0" u="none" strike="noStrike" cap="none" normalizeH="0" baseline="0" smtClean="0">
                          <a:ln>
                            <a:noFill/>
                          </a:ln>
                          <a:solidFill>
                            <a:schemeClr val="accent2"/>
                          </a:solidFill>
                          <a:effectLst/>
                          <a:latin typeface="Cambria" pitchFamily="18" charset="0"/>
                          <a:ea typeface="新細明體" charset="-120"/>
                        </a:rPr>
                        <a:t>XOR</a:t>
                      </a:r>
                      <a:r>
                        <a:rPr kumimoji="0" lang="en-US" altLang="zh-TW" sz="1600" b="0" i="0" u="none" strike="noStrike" cap="none" normalizeH="0" baseline="0" smtClean="0">
                          <a:ln>
                            <a:noFill/>
                          </a:ln>
                          <a:solidFill>
                            <a:schemeClr val="tx1"/>
                          </a:solidFill>
                          <a:effectLst/>
                          <a:latin typeface="Cambria" pitchFamily="18" charset="0"/>
                          <a:ea typeface="新細明體" charset="-120"/>
                        </a:rPr>
                        <a:t> B</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79388">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charset="-120"/>
                        </a:rPr>
                        <a:t>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charset="-12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charset="-120"/>
                        </a:rPr>
                        <a:t>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3213">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charset="-120"/>
                        </a:rPr>
                        <a:t>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charset="-12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charset="-120"/>
                        </a:rPr>
                        <a:t>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0038">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charset="-12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charset="-12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charset="-120"/>
                        </a:rPr>
                        <a:t>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79388">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charset="-12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charset="-12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dirty="0" smtClean="0">
                          <a:ln>
                            <a:noFill/>
                          </a:ln>
                          <a:solidFill>
                            <a:schemeClr val="tx1"/>
                          </a:solidFill>
                          <a:effectLst/>
                          <a:latin typeface="Cambria" pitchFamily="18" charset="0"/>
                          <a:ea typeface="新細明體" charset="-120"/>
                        </a:rPr>
                        <a:t>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9991" name="Text Box 79"/>
          <p:cNvSpPr txBox="1">
            <a:spLocks noChangeArrowheads="1"/>
          </p:cNvSpPr>
          <p:nvPr/>
        </p:nvSpPr>
        <p:spPr bwMode="auto">
          <a:xfrm>
            <a:off x="971550" y="1700213"/>
            <a:ext cx="2101344" cy="338554"/>
          </a:xfrm>
          <a:prstGeom prst="rect">
            <a:avLst/>
          </a:prstGeom>
          <a:noFill/>
          <a:ln w="9525">
            <a:noFill/>
            <a:miter lim="800000"/>
            <a:headEnd/>
            <a:tailEnd/>
          </a:ln>
        </p:spPr>
        <p:txBody>
          <a:bodyPr wrap="none">
            <a:spAutoFit/>
          </a:bodyPr>
          <a:lstStyle/>
          <a:p>
            <a:r>
              <a:rPr lang="en-US" altLang="zh-TW" sz="1600" b="1" dirty="0">
                <a:latin typeface="Cambria" pitchFamily="18" charset="0"/>
                <a:ea typeface="新細明體" pitchFamily="18" charset="-120"/>
              </a:rPr>
              <a:t>NOT gate or inverter</a:t>
            </a:r>
          </a:p>
        </p:txBody>
      </p:sp>
      <p:sp>
        <p:nvSpPr>
          <p:cNvPr id="39992" name="Text Box 81"/>
          <p:cNvSpPr txBox="1">
            <a:spLocks noChangeArrowheads="1"/>
          </p:cNvSpPr>
          <p:nvPr/>
        </p:nvSpPr>
        <p:spPr bwMode="auto">
          <a:xfrm>
            <a:off x="1568450" y="3956050"/>
            <a:ext cx="1025794" cy="338554"/>
          </a:xfrm>
          <a:prstGeom prst="rect">
            <a:avLst/>
          </a:prstGeom>
          <a:noFill/>
          <a:ln w="9525">
            <a:noFill/>
            <a:miter lim="800000"/>
            <a:headEnd/>
            <a:tailEnd/>
          </a:ln>
        </p:spPr>
        <p:txBody>
          <a:bodyPr wrap="none">
            <a:spAutoFit/>
          </a:bodyPr>
          <a:lstStyle/>
          <a:p>
            <a:r>
              <a:rPr lang="en-US" altLang="zh-TW" sz="1600" b="1">
                <a:latin typeface="Cambria" pitchFamily="18" charset="0"/>
                <a:ea typeface="新細明體" pitchFamily="18" charset="-120"/>
              </a:rPr>
              <a:t>XOR gate</a:t>
            </a:r>
          </a:p>
        </p:txBody>
      </p:sp>
      <p:sp>
        <p:nvSpPr>
          <p:cNvPr id="39993" name="Rectangle 84"/>
          <p:cNvSpPr>
            <a:spLocks noChangeArrowheads="1"/>
          </p:cNvSpPr>
          <p:nvPr/>
        </p:nvSpPr>
        <p:spPr bwMode="auto">
          <a:xfrm>
            <a:off x="1168400" y="5013325"/>
            <a:ext cx="1943100" cy="1077218"/>
          </a:xfrm>
          <a:prstGeom prst="rect">
            <a:avLst/>
          </a:prstGeom>
          <a:noFill/>
          <a:ln w="9525">
            <a:noFill/>
            <a:miter lim="800000"/>
            <a:headEnd/>
            <a:tailEnd/>
          </a:ln>
        </p:spPr>
        <p:txBody>
          <a:bodyPr>
            <a:spAutoFit/>
          </a:bodyPr>
          <a:lstStyle/>
          <a:p>
            <a:pPr>
              <a:spcBef>
                <a:spcPct val="50000"/>
              </a:spcBef>
              <a:buFont typeface="Wingdings" pitchFamily="2" charset="2"/>
              <a:buNone/>
            </a:pPr>
            <a:r>
              <a:rPr lang="en-US" altLang="zh-TW" sz="1600" dirty="0">
                <a:latin typeface="Cambria" pitchFamily="18" charset="0"/>
                <a:ea typeface="新細明體" pitchFamily="18" charset="-120"/>
              </a:rPr>
              <a:t>The output is True if either, but not both, of the inputs are True.</a:t>
            </a:r>
          </a:p>
        </p:txBody>
      </p:sp>
      <p:pic>
        <p:nvPicPr>
          <p:cNvPr id="39994" name="Picture 107" descr="'Military' NOT Symbol">
            <a:hlinkClick r:id="rId3" tooltip="'Military' NOT Symbol"/>
          </p:cNvPr>
          <p:cNvPicPr>
            <a:picLocks noChangeAspect="1" noChangeArrowheads="1"/>
          </p:cNvPicPr>
          <p:nvPr/>
        </p:nvPicPr>
        <p:blipFill>
          <a:blip r:embed="rId4" cstate="print"/>
          <a:srcRect/>
          <a:stretch>
            <a:fillRect/>
          </a:stretch>
        </p:blipFill>
        <p:spPr bwMode="auto">
          <a:xfrm>
            <a:off x="1258888" y="2060575"/>
            <a:ext cx="1633537" cy="661988"/>
          </a:xfrm>
          <a:prstGeom prst="rect">
            <a:avLst/>
          </a:prstGeom>
          <a:noFill/>
          <a:ln w="9525">
            <a:noFill/>
            <a:miter lim="800000"/>
            <a:headEnd/>
            <a:tailEnd/>
          </a:ln>
        </p:spPr>
      </p:pic>
      <p:pic>
        <p:nvPicPr>
          <p:cNvPr id="39995" name="Picture 109" descr="'Military' XOR Symbol">
            <a:hlinkClick r:id="rId5" tooltip="'Military' XOR Symbol"/>
          </p:cNvPr>
          <p:cNvPicPr>
            <a:picLocks noChangeAspect="1" noChangeArrowheads="1"/>
          </p:cNvPicPr>
          <p:nvPr/>
        </p:nvPicPr>
        <p:blipFill>
          <a:blip r:embed="rId6" cstate="print"/>
          <a:srcRect/>
          <a:stretch>
            <a:fillRect/>
          </a:stretch>
        </p:blipFill>
        <p:spPr bwMode="auto">
          <a:xfrm>
            <a:off x="1331913" y="4365625"/>
            <a:ext cx="1579562" cy="568325"/>
          </a:xfrm>
          <a:prstGeom prst="rect">
            <a:avLst/>
          </a:prstGeom>
          <a:solidFill>
            <a:schemeClr val="bg1"/>
          </a:solidFill>
          <a:ln w="9525">
            <a:noFill/>
            <a:miter lim="800000"/>
            <a:headEnd/>
            <a:tailEnd/>
          </a:ln>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 name="Date Placeholder 3"/>
          <p:cNvSpPr>
            <a:spLocks noGrp="1"/>
          </p:cNvSpPr>
          <p:nvPr>
            <p:ph type="dt" sz="quarter" idx="10"/>
          </p:nvPr>
        </p:nvSpPr>
        <p:spPr/>
        <p:txBody>
          <a:bodyPr/>
          <a:lstStyle/>
          <a:p>
            <a:pPr>
              <a:defRPr/>
            </a:pPr>
            <a:r>
              <a:rPr lang="en-US" altLang="zh-TW" dirty="0"/>
              <a:t>    </a:t>
            </a:r>
            <a:r>
              <a:rPr lang="en-US" altLang="zh-TW" dirty="0" smtClean="0"/>
              <a:t> </a:t>
            </a:r>
            <a:r>
              <a:rPr lang="en-US" altLang="zh-TW" dirty="0" smtClean="0">
                <a:solidFill>
                  <a:srgbClr val="FF0066"/>
                </a:solidFill>
              </a:rPr>
              <a:t>Jean Wang / CS1102 </a:t>
            </a:r>
            <a:r>
              <a:rPr lang="en-US" altLang="zh-TW" dirty="0">
                <a:solidFill>
                  <a:srgbClr val="FF0066"/>
                </a:solidFill>
              </a:rPr>
              <a:t>- Lec02</a:t>
            </a:r>
            <a:endParaRPr lang="en-US" altLang="zh-TW" dirty="0">
              <a:solidFill>
                <a:schemeClr val="accent2"/>
              </a:solidFill>
            </a:endParaRPr>
          </a:p>
        </p:txBody>
      </p:sp>
      <p:sp>
        <p:nvSpPr>
          <p:cNvPr id="13" name="Slide Number Placeholder 4"/>
          <p:cNvSpPr>
            <a:spLocks noGrp="1"/>
          </p:cNvSpPr>
          <p:nvPr>
            <p:ph type="sldNum" sz="quarter" idx="11"/>
          </p:nvPr>
        </p:nvSpPr>
        <p:spPr/>
        <p:txBody>
          <a:bodyPr/>
          <a:lstStyle/>
          <a:p>
            <a:pPr>
              <a:defRPr/>
            </a:pPr>
            <a:fld id="{0411341A-61EB-4D89-8F4B-5B1531978E46}" type="slidenum">
              <a:rPr lang="zh-TW" altLang="en-US"/>
              <a:pPr>
                <a:defRPr/>
              </a:pPr>
              <a:t>27</a:t>
            </a:fld>
            <a:r>
              <a:rPr lang="en-US" altLang="zh-TW" b="0"/>
              <a:t> </a:t>
            </a:r>
          </a:p>
        </p:txBody>
      </p:sp>
      <p:sp>
        <p:nvSpPr>
          <p:cNvPr id="40964" name="Rectangle 2"/>
          <p:cNvSpPr>
            <a:spLocks noGrp="1" noChangeArrowheads="1"/>
          </p:cNvSpPr>
          <p:nvPr>
            <p:ph type="title"/>
          </p:nvPr>
        </p:nvSpPr>
        <p:spPr/>
        <p:txBody>
          <a:bodyPr/>
          <a:lstStyle/>
          <a:p>
            <a:pPr eaLnBrk="1" hangingPunct="1"/>
            <a:r>
              <a:rPr lang="en-US" altLang="zh-TW" smtClean="0">
                <a:ea typeface="新細明體" pitchFamily="18" charset="-120"/>
              </a:rPr>
              <a:t>Logic Gates</a:t>
            </a:r>
          </a:p>
        </p:txBody>
      </p:sp>
      <p:sp>
        <p:nvSpPr>
          <p:cNvPr id="40965" name="Text Box 85"/>
          <p:cNvSpPr txBox="1">
            <a:spLocks noChangeArrowheads="1"/>
          </p:cNvSpPr>
          <p:nvPr/>
        </p:nvSpPr>
        <p:spPr bwMode="auto">
          <a:xfrm>
            <a:off x="1316038" y="3092450"/>
            <a:ext cx="1045735" cy="338554"/>
          </a:xfrm>
          <a:prstGeom prst="rect">
            <a:avLst/>
          </a:prstGeom>
          <a:noFill/>
          <a:ln w="9525">
            <a:noFill/>
            <a:miter lim="800000"/>
            <a:headEnd/>
            <a:tailEnd/>
          </a:ln>
        </p:spPr>
        <p:txBody>
          <a:bodyPr wrap="none">
            <a:spAutoFit/>
          </a:bodyPr>
          <a:lstStyle/>
          <a:p>
            <a:r>
              <a:rPr lang="en-US" altLang="zh-TW" sz="1600" b="1">
                <a:latin typeface="Cambria" pitchFamily="18" charset="0"/>
                <a:ea typeface="新細明體" pitchFamily="18" charset="-120"/>
              </a:rPr>
              <a:t>NOR gate</a:t>
            </a:r>
          </a:p>
        </p:txBody>
      </p:sp>
      <p:sp>
        <p:nvSpPr>
          <p:cNvPr id="40966" name="Text Box 86"/>
          <p:cNvSpPr txBox="1">
            <a:spLocks noChangeArrowheads="1"/>
          </p:cNvSpPr>
          <p:nvPr/>
        </p:nvSpPr>
        <p:spPr bwMode="auto">
          <a:xfrm>
            <a:off x="1231900" y="1579563"/>
            <a:ext cx="1179682" cy="338554"/>
          </a:xfrm>
          <a:prstGeom prst="rect">
            <a:avLst/>
          </a:prstGeom>
          <a:noFill/>
          <a:ln w="9525">
            <a:noFill/>
            <a:miter lim="800000"/>
            <a:headEnd/>
            <a:tailEnd/>
          </a:ln>
        </p:spPr>
        <p:txBody>
          <a:bodyPr wrap="none">
            <a:spAutoFit/>
          </a:bodyPr>
          <a:lstStyle/>
          <a:p>
            <a:r>
              <a:rPr lang="en-US" altLang="zh-TW" sz="1600" b="1">
                <a:latin typeface="Cambria" pitchFamily="18" charset="0"/>
                <a:ea typeface="新細明體" pitchFamily="18" charset="-120"/>
              </a:rPr>
              <a:t>NAND gate</a:t>
            </a:r>
          </a:p>
        </p:txBody>
      </p:sp>
      <p:sp>
        <p:nvSpPr>
          <p:cNvPr id="40967" name="Text Box 87"/>
          <p:cNvSpPr txBox="1">
            <a:spLocks noChangeArrowheads="1"/>
          </p:cNvSpPr>
          <p:nvPr/>
        </p:nvSpPr>
        <p:spPr bwMode="auto">
          <a:xfrm>
            <a:off x="1243013" y="4676775"/>
            <a:ext cx="1172372" cy="338554"/>
          </a:xfrm>
          <a:prstGeom prst="rect">
            <a:avLst/>
          </a:prstGeom>
          <a:noFill/>
          <a:ln w="9525">
            <a:noFill/>
            <a:miter lim="800000"/>
            <a:headEnd/>
            <a:tailEnd/>
          </a:ln>
        </p:spPr>
        <p:txBody>
          <a:bodyPr wrap="none">
            <a:spAutoFit/>
          </a:bodyPr>
          <a:lstStyle/>
          <a:p>
            <a:r>
              <a:rPr lang="en-US" altLang="zh-TW" sz="1600" b="1">
                <a:latin typeface="Cambria" pitchFamily="18" charset="0"/>
                <a:ea typeface="新細明體" pitchFamily="18" charset="-120"/>
              </a:rPr>
              <a:t>XNOR gate</a:t>
            </a:r>
          </a:p>
        </p:txBody>
      </p:sp>
      <p:sp>
        <p:nvSpPr>
          <p:cNvPr id="40968" name="Text Box 88"/>
          <p:cNvSpPr txBox="1">
            <a:spLocks noChangeArrowheads="1"/>
          </p:cNvSpPr>
          <p:nvPr/>
        </p:nvSpPr>
        <p:spPr bwMode="auto">
          <a:xfrm>
            <a:off x="2916238" y="2060575"/>
            <a:ext cx="4090928" cy="338554"/>
          </a:xfrm>
          <a:prstGeom prst="rect">
            <a:avLst/>
          </a:prstGeom>
          <a:noFill/>
          <a:ln w="9525">
            <a:noFill/>
            <a:miter lim="800000"/>
            <a:headEnd/>
            <a:tailEnd/>
          </a:ln>
        </p:spPr>
        <p:txBody>
          <a:bodyPr wrap="none">
            <a:spAutoFit/>
          </a:bodyPr>
          <a:lstStyle/>
          <a:p>
            <a:r>
              <a:rPr lang="en-US" altLang="zh-TW" sz="1600" dirty="0">
                <a:latin typeface="Cambria" pitchFamily="18" charset="0"/>
                <a:ea typeface="新細明體" pitchFamily="18" charset="-120"/>
              </a:rPr>
              <a:t>Combination of an AND gate with a NOT gate</a:t>
            </a:r>
          </a:p>
        </p:txBody>
      </p:sp>
      <p:sp>
        <p:nvSpPr>
          <p:cNvPr id="40969" name="Text Box 89"/>
          <p:cNvSpPr txBox="1">
            <a:spLocks noChangeArrowheads="1"/>
          </p:cNvSpPr>
          <p:nvPr/>
        </p:nvSpPr>
        <p:spPr bwMode="auto">
          <a:xfrm>
            <a:off x="2987675" y="3573463"/>
            <a:ext cx="3949864" cy="338554"/>
          </a:xfrm>
          <a:prstGeom prst="rect">
            <a:avLst/>
          </a:prstGeom>
          <a:noFill/>
          <a:ln w="9525">
            <a:noFill/>
            <a:miter lim="800000"/>
            <a:headEnd/>
            <a:tailEnd/>
          </a:ln>
        </p:spPr>
        <p:txBody>
          <a:bodyPr wrap="none">
            <a:spAutoFit/>
          </a:bodyPr>
          <a:lstStyle/>
          <a:p>
            <a:r>
              <a:rPr lang="en-US" altLang="zh-TW" sz="1600">
                <a:latin typeface="Cambria" pitchFamily="18" charset="0"/>
                <a:ea typeface="新細明體" pitchFamily="18" charset="-120"/>
              </a:rPr>
              <a:t>Combination of an OR gate with a NOT gate</a:t>
            </a:r>
          </a:p>
        </p:txBody>
      </p:sp>
      <p:sp>
        <p:nvSpPr>
          <p:cNvPr id="40970" name="Text Box 90"/>
          <p:cNvSpPr txBox="1">
            <a:spLocks noChangeArrowheads="1"/>
          </p:cNvSpPr>
          <p:nvPr/>
        </p:nvSpPr>
        <p:spPr bwMode="auto">
          <a:xfrm>
            <a:off x="2987675" y="5013325"/>
            <a:ext cx="4537075" cy="830997"/>
          </a:xfrm>
          <a:prstGeom prst="rect">
            <a:avLst/>
          </a:prstGeom>
          <a:noFill/>
          <a:ln w="9525">
            <a:noFill/>
            <a:miter lim="800000"/>
            <a:headEnd/>
            <a:tailEnd/>
          </a:ln>
        </p:spPr>
        <p:txBody>
          <a:bodyPr>
            <a:spAutoFit/>
          </a:bodyPr>
          <a:lstStyle/>
          <a:p>
            <a:r>
              <a:rPr lang="en-US" altLang="zh-TW" sz="1600">
                <a:latin typeface="Cambria" pitchFamily="18" charset="0"/>
                <a:ea typeface="新細明體" pitchFamily="18" charset="-120"/>
              </a:rPr>
              <a:t>Combination of an XOR gate with a NOT gate. </a:t>
            </a:r>
          </a:p>
          <a:p>
            <a:r>
              <a:rPr lang="en-US" altLang="zh-TW" sz="1600">
                <a:latin typeface="Cambria" pitchFamily="18" charset="0"/>
                <a:ea typeface="新細明體" pitchFamily="18" charset="-120"/>
              </a:rPr>
              <a:t>The output is True if both of the inputs are True or both of the inputs are False.</a:t>
            </a:r>
          </a:p>
        </p:txBody>
      </p:sp>
      <p:pic>
        <p:nvPicPr>
          <p:cNvPr id="40971" name="Picture 92" descr="'Military' NAND symbol">
            <a:hlinkClick r:id="rId3" tooltip="'Military' NAND symbol"/>
          </p:cNvPr>
          <p:cNvPicPr>
            <a:picLocks noChangeAspect="1" noChangeArrowheads="1"/>
          </p:cNvPicPr>
          <p:nvPr/>
        </p:nvPicPr>
        <p:blipFill>
          <a:blip r:embed="rId4" cstate="print"/>
          <a:srcRect/>
          <a:stretch>
            <a:fillRect/>
          </a:stretch>
        </p:blipFill>
        <p:spPr bwMode="auto">
          <a:xfrm>
            <a:off x="1187450" y="1989138"/>
            <a:ext cx="1582738" cy="568325"/>
          </a:xfrm>
          <a:prstGeom prst="rect">
            <a:avLst/>
          </a:prstGeom>
          <a:solidFill>
            <a:schemeClr val="bg1"/>
          </a:solidFill>
          <a:ln w="9525">
            <a:noFill/>
            <a:miter lim="800000"/>
            <a:headEnd/>
            <a:tailEnd/>
          </a:ln>
        </p:spPr>
      </p:pic>
      <p:pic>
        <p:nvPicPr>
          <p:cNvPr id="40972" name="Picture 94" descr="American NOR Symbol">
            <a:hlinkClick r:id="rId5" tooltip="American NOR Symbol"/>
          </p:cNvPr>
          <p:cNvPicPr>
            <a:picLocks noChangeAspect="1" noChangeArrowheads="1"/>
          </p:cNvPicPr>
          <p:nvPr/>
        </p:nvPicPr>
        <p:blipFill>
          <a:blip r:embed="rId6" cstate="print"/>
          <a:srcRect/>
          <a:stretch>
            <a:fillRect/>
          </a:stretch>
        </p:blipFill>
        <p:spPr bwMode="auto">
          <a:xfrm>
            <a:off x="1187450" y="3500438"/>
            <a:ext cx="1582738" cy="568325"/>
          </a:xfrm>
          <a:prstGeom prst="rect">
            <a:avLst/>
          </a:prstGeom>
          <a:solidFill>
            <a:schemeClr val="bg1"/>
          </a:solidFill>
          <a:ln w="9525">
            <a:noFill/>
            <a:miter lim="800000"/>
            <a:headEnd/>
            <a:tailEnd/>
          </a:ln>
        </p:spPr>
      </p:pic>
      <p:pic>
        <p:nvPicPr>
          <p:cNvPr id="40973" name="Picture 96" descr="'Military' XNOR Symbol">
            <a:hlinkClick r:id="rId7" tooltip="'Military' XNOR Symbol"/>
          </p:cNvPr>
          <p:cNvPicPr>
            <a:picLocks noChangeAspect="1" noChangeArrowheads="1"/>
          </p:cNvPicPr>
          <p:nvPr/>
        </p:nvPicPr>
        <p:blipFill>
          <a:blip r:embed="rId8" cstate="print"/>
          <a:srcRect/>
          <a:stretch>
            <a:fillRect/>
          </a:stretch>
        </p:blipFill>
        <p:spPr bwMode="auto">
          <a:xfrm>
            <a:off x="1116013" y="5084763"/>
            <a:ext cx="1622425" cy="5572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5" name="Date Placeholder 3"/>
          <p:cNvSpPr>
            <a:spLocks noGrp="1"/>
          </p:cNvSpPr>
          <p:nvPr>
            <p:ph type="dt" sz="quarter" idx="10"/>
          </p:nvPr>
        </p:nvSpPr>
        <p:spPr/>
        <p:txBody>
          <a:bodyPr/>
          <a:lstStyle/>
          <a:p>
            <a:pPr>
              <a:defRPr/>
            </a:pPr>
            <a:r>
              <a:rPr lang="en-US" altLang="zh-TW" dirty="0"/>
              <a:t>    </a:t>
            </a:r>
            <a:r>
              <a:rPr lang="en-US" altLang="zh-TW" dirty="0" smtClean="0"/>
              <a:t> </a:t>
            </a:r>
            <a:r>
              <a:rPr lang="en-US" altLang="zh-TW" dirty="0" smtClean="0">
                <a:solidFill>
                  <a:srgbClr val="FF0066"/>
                </a:solidFill>
              </a:rPr>
              <a:t>Jean Wang / CS1102 </a:t>
            </a:r>
            <a:r>
              <a:rPr lang="en-US" altLang="zh-TW" dirty="0">
                <a:solidFill>
                  <a:srgbClr val="FF0066"/>
                </a:solidFill>
              </a:rPr>
              <a:t>- Lec02</a:t>
            </a:r>
            <a:endParaRPr lang="en-US" altLang="zh-TW" dirty="0">
              <a:solidFill>
                <a:schemeClr val="accent2"/>
              </a:solidFill>
            </a:endParaRPr>
          </a:p>
        </p:txBody>
      </p:sp>
      <p:sp>
        <p:nvSpPr>
          <p:cNvPr id="96" name="Slide Number Placeholder 4"/>
          <p:cNvSpPr>
            <a:spLocks noGrp="1"/>
          </p:cNvSpPr>
          <p:nvPr>
            <p:ph type="sldNum" sz="quarter" idx="11"/>
          </p:nvPr>
        </p:nvSpPr>
        <p:spPr/>
        <p:txBody>
          <a:bodyPr/>
          <a:lstStyle/>
          <a:p>
            <a:pPr>
              <a:defRPr/>
            </a:pPr>
            <a:fld id="{9DC98B4D-1318-47BD-B9E0-0C16C5B61949}" type="slidenum">
              <a:rPr lang="zh-TW" altLang="en-US"/>
              <a:pPr>
                <a:defRPr/>
              </a:pPr>
              <a:t>28</a:t>
            </a:fld>
            <a:r>
              <a:rPr lang="en-US" altLang="zh-TW" b="0"/>
              <a:t> </a:t>
            </a:r>
          </a:p>
        </p:txBody>
      </p:sp>
      <p:sp>
        <p:nvSpPr>
          <p:cNvPr id="38916" name="Rectangle 2"/>
          <p:cNvSpPr>
            <a:spLocks noGrp="1" noChangeArrowheads="1"/>
          </p:cNvSpPr>
          <p:nvPr>
            <p:ph type="title"/>
          </p:nvPr>
        </p:nvSpPr>
        <p:spPr/>
        <p:txBody>
          <a:bodyPr/>
          <a:lstStyle/>
          <a:p>
            <a:pPr eaLnBrk="1" hangingPunct="1"/>
            <a:r>
              <a:rPr lang="en-US" altLang="zh-TW" dirty="0" smtClean="0">
                <a:ea typeface="新細明體" pitchFamily="18" charset="-120"/>
              </a:rPr>
              <a:t>Review of gates</a:t>
            </a:r>
          </a:p>
        </p:txBody>
      </p:sp>
      <p:graphicFrame>
        <p:nvGraphicFramePr>
          <p:cNvPr id="38156" name="Group 268"/>
          <p:cNvGraphicFramePr>
            <a:graphicFrameLocks noGrp="1"/>
          </p:cNvGraphicFramePr>
          <p:nvPr>
            <p:ph sz="half" idx="4294967295"/>
            <p:extLst>
              <p:ext uri="{D42A27DB-BD31-4B8C-83A1-F6EECF244321}">
                <p14:modId xmlns:p14="http://schemas.microsoft.com/office/powerpoint/2010/main" val="364854188"/>
              </p:ext>
            </p:extLst>
          </p:nvPr>
        </p:nvGraphicFramePr>
        <p:xfrm>
          <a:off x="899592" y="1484784"/>
          <a:ext cx="5329237" cy="2133600"/>
        </p:xfrm>
        <a:graphic>
          <a:graphicData uri="http://schemas.openxmlformats.org/drawingml/2006/table">
            <a:tbl>
              <a:tblPr/>
              <a:tblGrid>
                <a:gridCol w="792162"/>
                <a:gridCol w="720725"/>
                <a:gridCol w="1008063"/>
                <a:gridCol w="2808287"/>
              </a:tblGrid>
              <a:tr h="179388">
                <a:tc gridSpan="2">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dirty="0" smtClean="0">
                          <a:ln>
                            <a:noFill/>
                          </a:ln>
                          <a:solidFill>
                            <a:schemeClr val="tx1"/>
                          </a:solidFill>
                          <a:effectLst/>
                          <a:latin typeface="Cambria" pitchFamily="18" charset="0"/>
                          <a:ea typeface="新細明體" charset="-120"/>
                        </a:rPr>
                        <a:t>Input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FF"/>
                    </a:solidFill>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charset="-120"/>
                        </a:rPr>
                        <a:t>Output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FF"/>
                    </a:solidFill>
                  </a:tcPr>
                </a:tc>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endParaRPr kumimoji="0" lang="zh-TW" altLang="en-US" sz="1600" b="0" i="0" u="none" strike="noStrike" cap="none" normalizeH="0" baseline="0" smtClean="0">
                        <a:ln>
                          <a:noFill/>
                        </a:ln>
                        <a:solidFill>
                          <a:schemeClr val="tx1"/>
                        </a:solidFill>
                        <a:effectLst/>
                        <a:latin typeface="Cambria" pitchFamily="18" charset="0"/>
                        <a:ea typeface="新細明體" charset="-120"/>
                      </a:endParaRPr>
                    </a:p>
                  </a:txBody>
                  <a:tcPr horzOverflow="overflow">
                    <a:lnL w="28575" cap="flat" cmpd="sng" algn="ctr">
                      <a:solidFill>
                        <a:schemeClr val="tx1"/>
                      </a:solidFill>
                      <a:prstDash val="solid"/>
                      <a:round/>
                      <a:headEnd type="none" w="med" len="med"/>
                      <a:tailEnd type="none" w="med" len="med"/>
                    </a:lnL>
                    <a:lnR cap="flat">
                      <a:noFill/>
                    </a:lnR>
                    <a:lnT cap="flat">
                      <a:noFill/>
                    </a:lnT>
                    <a:lnB>
                      <a:noFill/>
                    </a:lnB>
                    <a:lnTlToBr>
                      <a:noFill/>
                    </a:lnTlToBr>
                    <a:lnBlToTr>
                      <a:noFill/>
                    </a:lnBlToTr>
                    <a:noFill/>
                  </a:tcPr>
                </a:tc>
              </a:tr>
              <a:tr h="180975">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charset="-120"/>
                        </a:rPr>
                        <a:t>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charset="-120"/>
                        </a:rPr>
                        <a:t>B</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endParaRPr kumimoji="0" lang="en-US" altLang="zh-TW" sz="1600" b="0" i="0" u="none" strike="noStrike" cap="none" normalizeH="0" baseline="0" dirty="0" smtClean="0">
                        <a:ln>
                          <a:noFill/>
                        </a:ln>
                        <a:solidFill>
                          <a:schemeClr val="tx1"/>
                        </a:solidFill>
                        <a:effectLst/>
                        <a:latin typeface="Cambria" pitchFamily="18" charset="0"/>
                        <a:ea typeface="新細明體" charset="-12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endParaRPr kumimoji="0" lang="zh-TW" altLang="en-US" sz="1600" b="0" i="0" u="none" strike="noStrike" cap="none" normalizeH="0" baseline="0" smtClean="0">
                        <a:ln>
                          <a:noFill/>
                        </a:ln>
                        <a:solidFill>
                          <a:schemeClr val="tx1"/>
                        </a:solidFill>
                        <a:effectLst/>
                        <a:latin typeface="Cambria" pitchFamily="18" charset="0"/>
                        <a:ea typeface="新細明體" charset="-120"/>
                      </a:endParaRPr>
                    </a:p>
                  </a:txBody>
                  <a:tcPr horzOverflow="overflow">
                    <a:lnL w="28575"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179388">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charset="-120"/>
                        </a:rPr>
                        <a:t>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charset="-12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charset="-120"/>
                        </a:rPr>
                        <a:t>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endParaRPr lang="en-US" dirty="0"/>
                    </a:p>
                  </a:txBody>
                  <a:tcPr horzOverflow="overflow">
                    <a:lnL w="28575"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03213">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charset="-120"/>
                        </a:rPr>
                        <a:t>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charset="-12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charset="-120"/>
                        </a:rPr>
                        <a:t>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endParaRPr lang="en-US"/>
                    </a:p>
                  </a:txBody>
                  <a:tcPr horzOverflow="overflow">
                    <a:lnL w="28575"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00038">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charset="-12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charset="-12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dirty="0" smtClean="0">
                          <a:ln>
                            <a:noFill/>
                          </a:ln>
                          <a:solidFill>
                            <a:schemeClr val="tx1"/>
                          </a:solidFill>
                          <a:effectLst/>
                          <a:latin typeface="Cambria" pitchFamily="18" charset="0"/>
                          <a:ea typeface="新細明體" charset="-120"/>
                        </a:rPr>
                        <a:t>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endParaRPr lang="en-US"/>
                    </a:p>
                  </a:txBody>
                  <a:tcPr horzOverflow="overflow">
                    <a:lnL w="28575"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179388">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charset="-12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charset="-12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dirty="0" smtClean="0">
                          <a:ln>
                            <a:noFill/>
                          </a:ln>
                          <a:solidFill>
                            <a:schemeClr val="tx1"/>
                          </a:solidFill>
                          <a:effectLst/>
                          <a:latin typeface="Cambria" pitchFamily="18" charset="0"/>
                          <a:ea typeface="新細明體" charset="-120"/>
                        </a:rPr>
                        <a:t>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endParaRPr lang="en-US" dirty="0"/>
                    </a:p>
                  </a:txBody>
                  <a:tcPr horzOverflow="overflow">
                    <a:lnL w="28575" cap="flat" cmpd="sng" algn="ctr">
                      <a:solidFill>
                        <a:schemeClr val="tx1"/>
                      </a:solidFill>
                      <a:prstDash val="solid"/>
                      <a:round/>
                      <a:headEnd type="none" w="med" len="med"/>
                      <a:tailEnd type="none" w="med" len="med"/>
                    </a:lnL>
                    <a:lnR cap="flat">
                      <a:noFill/>
                    </a:lnR>
                    <a:lnT>
                      <a:noFill/>
                    </a:lnT>
                    <a:lnB cap="flat">
                      <a:noFill/>
                    </a:lnB>
                    <a:lnTlToBr>
                      <a:noFill/>
                    </a:lnTlToBr>
                    <a:lnBlToTr>
                      <a:noFill/>
                    </a:lnBlToTr>
                    <a:noFill/>
                  </a:tcPr>
                </a:tc>
              </a:tr>
            </a:tbl>
          </a:graphicData>
        </a:graphic>
      </p:graphicFrame>
      <p:graphicFrame>
        <p:nvGraphicFramePr>
          <p:cNvPr id="38203" name="Group 315"/>
          <p:cNvGraphicFramePr>
            <a:graphicFrameLocks noGrp="1"/>
          </p:cNvGraphicFramePr>
          <p:nvPr>
            <p:extLst>
              <p:ext uri="{D42A27DB-BD31-4B8C-83A1-F6EECF244321}">
                <p14:modId xmlns:p14="http://schemas.microsoft.com/office/powerpoint/2010/main" val="1196441510"/>
              </p:ext>
            </p:extLst>
          </p:nvPr>
        </p:nvGraphicFramePr>
        <p:xfrm>
          <a:off x="899592" y="3789040"/>
          <a:ext cx="4393579" cy="2133600"/>
        </p:xfrm>
        <a:graphic>
          <a:graphicData uri="http://schemas.openxmlformats.org/drawingml/2006/table">
            <a:tbl>
              <a:tblPr/>
              <a:tblGrid>
                <a:gridCol w="792088"/>
                <a:gridCol w="720080"/>
                <a:gridCol w="1008112"/>
                <a:gridCol w="1873299"/>
              </a:tblGrid>
              <a:tr h="179388">
                <a:tc gridSpan="2">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dirty="0" smtClean="0">
                          <a:ln>
                            <a:noFill/>
                          </a:ln>
                          <a:solidFill>
                            <a:schemeClr val="tx1"/>
                          </a:solidFill>
                          <a:effectLst/>
                          <a:latin typeface="Cambria" pitchFamily="18" charset="0"/>
                          <a:ea typeface="新細明體" pitchFamily="18" charset="-120"/>
                        </a:rPr>
                        <a:t>Input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FF"/>
                    </a:solidFill>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pitchFamily="18" charset="-120"/>
                        </a:rPr>
                        <a:t>Output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FF"/>
                    </a:solidFill>
                  </a:tcPr>
                </a:tc>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endParaRPr kumimoji="0" lang="en-US" altLang="zh-TW" sz="1600" b="0" i="0" u="none" strike="noStrike" cap="none" normalizeH="0" baseline="0" dirty="0" smtClean="0">
                        <a:ln>
                          <a:noFill/>
                        </a:ln>
                        <a:solidFill>
                          <a:schemeClr val="tx1"/>
                        </a:solidFill>
                        <a:effectLst/>
                        <a:latin typeface="Cambria" pitchFamily="18" charset="0"/>
                        <a:ea typeface="新細明體" pitchFamily="18" charset="-12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r>
              <a:tr h="180975">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pitchFamily="18" charset="-120"/>
                        </a:rPr>
                        <a:t>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pitchFamily="18" charset="-120"/>
                        </a:rPr>
                        <a:t>B</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endParaRPr kumimoji="0" lang="en-US" altLang="zh-TW" sz="1600" b="0" i="0" u="none" strike="noStrike" cap="none" normalizeH="0" baseline="0" dirty="0" smtClean="0">
                        <a:ln>
                          <a:noFill/>
                        </a:ln>
                        <a:solidFill>
                          <a:schemeClr val="tx1"/>
                        </a:solidFill>
                        <a:effectLst/>
                        <a:latin typeface="Cambria"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endParaRPr kumimoji="0" lang="zh-TW" altLang="en-US" sz="1600" b="0" i="0" u="none" strike="noStrike" cap="none" normalizeH="0" baseline="0" dirty="0" smtClean="0">
                        <a:ln>
                          <a:noFill/>
                        </a:ln>
                        <a:solidFill>
                          <a:schemeClr val="tx1"/>
                        </a:solidFill>
                        <a:effectLst/>
                        <a:latin typeface="Cambria" pitchFamily="18" charset="0"/>
                        <a:ea typeface="新細明體" pitchFamily="18" charset="-12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r>
              <a:tr h="179388">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pitchFamily="18" charset="-120"/>
                        </a:rPr>
                        <a:t>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pitchFamily="18" charset="-12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dirty="0" smtClean="0">
                          <a:ln>
                            <a:noFill/>
                          </a:ln>
                          <a:solidFill>
                            <a:schemeClr val="tx1"/>
                          </a:solidFill>
                          <a:effectLst/>
                          <a:latin typeface="Cambria" pitchFamily="18" charset="0"/>
                          <a:ea typeface="新細明體" pitchFamily="18" charset="-120"/>
                        </a:rPr>
                        <a:t>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endParaRPr lang="en-US" dirty="0"/>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r>
              <a:tr h="303213">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pitchFamily="18" charset="-120"/>
                        </a:rPr>
                        <a:t>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pitchFamily="18" charset="-12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pitchFamily="18" charset="-120"/>
                        </a:rPr>
                        <a:t>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endParaRPr lang="en-US"/>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r>
              <a:tr h="300038">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pitchFamily="18" charset="-12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pitchFamily="18" charset="-12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pitchFamily="18" charset="-120"/>
                        </a:rPr>
                        <a:t>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endParaRPr lang="en-US"/>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r>
              <a:tr h="179388">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pitchFamily="18" charset="-12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dirty="0" smtClean="0">
                          <a:ln>
                            <a:noFill/>
                          </a:ln>
                          <a:solidFill>
                            <a:schemeClr val="tx1"/>
                          </a:solidFill>
                          <a:effectLst/>
                          <a:latin typeface="Cambria" pitchFamily="18" charset="0"/>
                          <a:ea typeface="新細明體" pitchFamily="18" charset="-12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pitchFamily="18" charset="-120"/>
                        </a:rPr>
                        <a:t>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endParaRPr lang="en-US" dirty="0"/>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r>
            </a:tbl>
          </a:graphicData>
        </a:graphic>
      </p:graphicFrame>
      <p:graphicFrame>
        <p:nvGraphicFramePr>
          <p:cNvPr id="13" name="Group 103"/>
          <p:cNvGraphicFramePr>
            <a:graphicFrameLocks noGrp="1"/>
          </p:cNvGraphicFramePr>
          <p:nvPr>
            <p:ph sz="half" idx="4294967295"/>
            <p:extLst>
              <p:ext uri="{D42A27DB-BD31-4B8C-83A1-F6EECF244321}">
                <p14:modId xmlns:p14="http://schemas.microsoft.com/office/powerpoint/2010/main" val="3954184926"/>
              </p:ext>
            </p:extLst>
          </p:nvPr>
        </p:nvGraphicFramePr>
        <p:xfrm>
          <a:off x="4572000" y="1484784"/>
          <a:ext cx="2520280" cy="2160240"/>
        </p:xfrm>
        <a:graphic>
          <a:graphicData uri="http://schemas.openxmlformats.org/drawingml/2006/table">
            <a:tbl>
              <a:tblPr/>
              <a:tblGrid>
                <a:gridCol w="747040"/>
                <a:gridCol w="765128"/>
                <a:gridCol w="1008112"/>
              </a:tblGrid>
              <a:tr h="360040">
                <a:tc gridSpan="2">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dirty="0" smtClean="0">
                          <a:ln>
                            <a:noFill/>
                          </a:ln>
                          <a:solidFill>
                            <a:schemeClr val="tx1"/>
                          </a:solidFill>
                          <a:effectLst/>
                          <a:latin typeface="Cambria" pitchFamily="18" charset="0"/>
                          <a:ea typeface="新細明體" charset="-120"/>
                        </a:rPr>
                        <a:t>Input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FF"/>
                    </a:solidFill>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charset="-120"/>
                        </a:rPr>
                        <a:t>Output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FF"/>
                    </a:solidFill>
                  </a:tcPr>
                </a:tc>
              </a:tr>
              <a:tr h="360040">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charset="-120"/>
                        </a:rPr>
                        <a:t>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charset="-120"/>
                        </a:rPr>
                        <a:t>B</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endParaRPr kumimoji="0" lang="en-US" altLang="zh-TW" sz="1600" b="0" i="0" u="none" strike="noStrike" cap="none" normalizeH="0" baseline="0" dirty="0" smtClean="0">
                        <a:ln>
                          <a:noFill/>
                        </a:ln>
                        <a:solidFill>
                          <a:schemeClr val="tx1"/>
                        </a:solidFill>
                        <a:effectLst/>
                        <a:latin typeface="Cambria" pitchFamily="18" charset="0"/>
                        <a:ea typeface="新細明體" charset="-12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0040">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charset="-120"/>
                        </a:rPr>
                        <a:t>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charset="-12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dirty="0" smtClean="0">
                          <a:ln>
                            <a:noFill/>
                          </a:ln>
                          <a:solidFill>
                            <a:schemeClr val="tx1"/>
                          </a:solidFill>
                          <a:effectLst/>
                          <a:latin typeface="Cambria" pitchFamily="18" charset="0"/>
                          <a:ea typeface="新細明體" charset="-120"/>
                        </a:rPr>
                        <a:t>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0040">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charset="-120"/>
                        </a:rPr>
                        <a:t>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charset="-12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charset="-120"/>
                        </a:rPr>
                        <a:t>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0040">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charset="-12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charset="-12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charset="-120"/>
                        </a:rPr>
                        <a:t>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0040">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charset="-12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charset="-12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dirty="0" smtClean="0">
                          <a:ln>
                            <a:noFill/>
                          </a:ln>
                          <a:solidFill>
                            <a:schemeClr val="tx1"/>
                          </a:solidFill>
                          <a:effectLst/>
                          <a:latin typeface="Cambria" pitchFamily="18" charset="0"/>
                          <a:ea typeface="新細明體" charset="-120"/>
                        </a:rPr>
                        <a:t>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4" name="Group 103"/>
          <p:cNvGraphicFramePr>
            <a:graphicFrameLocks noGrp="1"/>
          </p:cNvGraphicFramePr>
          <p:nvPr>
            <p:ph sz="half" idx="4294967295"/>
            <p:extLst>
              <p:ext uri="{D42A27DB-BD31-4B8C-83A1-F6EECF244321}">
                <p14:modId xmlns:p14="http://schemas.microsoft.com/office/powerpoint/2010/main" val="1520197975"/>
              </p:ext>
            </p:extLst>
          </p:nvPr>
        </p:nvGraphicFramePr>
        <p:xfrm>
          <a:off x="4572000" y="3861048"/>
          <a:ext cx="2520950" cy="2011680"/>
        </p:xfrm>
        <a:graphic>
          <a:graphicData uri="http://schemas.openxmlformats.org/drawingml/2006/table">
            <a:tbl>
              <a:tblPr/>
              <a:tblGrid>
                <a:gridCol w="792162"/>
                <a:gridCol w="720725"/>
                <a:gridCol w="1008063"/>
              </a:tblGrid>
              <a:tr h="179388">
                <a:tc gridSpan="2">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dirty="0" smtClean="0">
                          <a:ln>
                            <a:noFill/>
                          </a:ln>
                          <a:solidFill>
                            <a:schemeClr val="tx1"/>
                          </a:solidFill>
                          <a:effectLst/>
                          <a:latin typeface="Cambria" pitchFamily="18" charset="0"/>
                          <a:ea typeface="新細明體" charset="-120"/>
                        </a:rPr>
                        <a:t>Input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FF"/>
                    </a:solidFill>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charset="-120"/>
                        </a:rPr>
                        <a:t>Output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FF"/>
                    </a:solidFill>
                  </a:tcPr>
                </a:tc>
              </a:tr>
              <a:tr h="180975">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charset="-120"/>
                        </a:rPr>
                        <a:t>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charset="-120"/>
                        </a:rPr>
                        <a:t>B</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endParaRPr kumimoji="0" lang="en-US" altLang="zh-TW" sz="1600" b="0" i="0" u="none" strike="noStrike" cap="none" normalizeH="0" baseline="0" dirty="0" smtClean="0">
                        <a:ln>
                          <a:noFill/>
                        </a:ln>
                        <a:solidFill>
                          <a:schemeClr val="tx1"/>
                        </a:solidFill>
                        <a:effectLst/>
                        <a:latin typeface="Cambria" pitchFamily="18" charset="0"/>
                        <a:ea typeface="新細明體" charset="-12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79388">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charset="-120"/>
                        </a:rPr>
                        <a:t>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charset="-12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dirty="0" smtClean="0">
                          <a:ln>
                            <a:noFill/>
                          </a:ln>
                          <a:solidFill>
                            <a:schemeClr val="tx1"/>
                          </a:solidFill>
                          <a:effectLst/>
                          <a:latin typeface="Cambria" pitchFamily="18" charset="0"/>
                          <a:ea typeface="新細明體" charset="-120"/>
                        </a:rPr>
                        <a:t>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3213">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charset="-120"/>
                        </a:rPr>
                        <a:t>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charset="-12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dirty="0" smtClean="0">
                          <a:ln>
                            <a:noFill/>
                          </a:ln>
                          <a:solidFill>
                            <a:schemeClr val="tx1"/>
                          </a:solidFill>
                          <a:effectLst/>
                          <a:latin typeface="Cambria" pitchFamily="18" charset="0"/>
                          <a:ea typeface="新細明體" charset="-120"/>
                        </a:rPr>
                        <a:t>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0038">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charset="-12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charset="-12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dirty="0" smtClean="0">
                          <a:ln>
                            <a:noFill/>
                          </a:ln>
                          <a:solidFill>
                            <a:schemeClr val="tx1"/>
                          </a:solidFill>
                          <a:effectLst/>
                          <a:latin typeface="Cambria" pitchFamily="18" charset="0"/>
                          <a:ea typeface="新細明體" charset="-120"/>
                        </a:rPr>
                        <a:t>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79388">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charset="-12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charset="-12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dirty="0" smtClean="0">
                          <a:ln>
                            <a:noFill/>
                          </a:ln>
                          <a:solidFill>
                            <a:schemeClr val="tx1"/>
                          </a:solidFill>
                          <a:effectLst/>
                          <a:latin typeface="Cambria" pitchFamily="18" charset="0"/>
                          <a:ea typeface="新細明體" charset="-120"/>
                        </a:rPr>
                        <a:t>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107960764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Date Placeholder 3"/>
          <p:cNvSpPr>
            <a:spLocks noGrp="1"/>
          </p:cNvSpPr>
          <p:nvPr>
            <p:ph type="dt" sz="quarter" idx="10"/>
          </p:nvPr>
        </p:nvSpPr>
        <p:spPr/>
        <p:txBody>
          <a:bodyPr/>
          <a:lstStyle/>
          <a:p>
            <a:pPr>
              <a:defRPr/>
            </a:pPr>
            <a:r>
              <a:rPr lang="en-US" altLang="zh-TW" dirty="0"/>
              <a:t>    </a:t>
            </a:r>
            <a:r>
              <a:rPr lang="en-US" altLang="zh-TW" dirty="0" smtClean="0"/>
              <a:t> </a:t>
            </a:r>
            <a:r>
              <a:rPr lang="en-US" altLang="zh-TW" dirty="0" smtClean="0">
                <a:solidFill>
                  <a:srgbClr val="FF0066"/>
                </a:solidFill>
              </a:rPr>
              <a:t>Jean Wang / CS1102 </a:t>
            </a:r>
            <a:r>
              <a:rPr lang="en-US" altLang="zh-TW" dirty="0">
                <a:solidFill>
                  <a:srgbClr val="FF0066"/>
                </a:solidFill>
              </a:rPr>
              <a:t>- Lec02</a:t>
            </a:r>
            <a:endParaRPr lang="en-US" altLang="zh-TW" dirty="0">
              <a:solidFill>
                <a:schemeClr val="accent2"/>
              </a:solidFill>
            </a:endParaRPr>
          </a:p>
        </p:txBody>
      </p:sp>
      <p:sp>
        <p:nvSpPr>
          <p:cNvPr id="64" name="Slide Number Placeholder 4"/>
          <p:cNvSpPr>
            <a:spLocks noGrp="1"/>
          </p:cNvSpPr>
          <p:nvPr>
            <p:ph type="sldNum" sz="quarter" idx="11"/>
          </p:nvPr>
        </p:nvSpPr>
        <p:spPr/>
        <p:txBody>
          <a:bodyPr/>
          <a:lstStyle/>
          <a:p>
            <a:pPr>
              <a:defRPr/>
            </a:pPr>
            <a:fld id="{8864794E-61D0-47CE-A355-4D156A985C3F}" type="slidenum">
              <a:rPr lang="zh-TW" altLang="en-US"/>
              <a:pPr>
                <a:defRPr/>
              </a:pPr>
              <a:t>29</a:t>
            </a:fld>
            <a:r>
              <a:rPr lang="en-US" altLang="zh-TW" b="0"/>
              <a:t> </a:t>
            </a:r>
          </a:p>
        </p:txBody>
      </p:sp>
      <p:sp>
        <p:nvSpPr>
          <p:cNvPr id="41988" name="Rectangle 2"/>
          <p:cNvSpPr>
            <a:spLocks noGrp="1" noChangeArrowheads="1"/>
          </p:cNvSpPr>
          <p:nvPr>
            <p:ph type="title"/>
          </p:nvPr>
        </p:nvSpPr>
        <p:spPr/>
        <p:txBody>
          <a:bodyPr/>
          <a:lstStyle/>
          <a:p>
            <a:pPr eaLnBrk="1" hangingPunct="1"/>
            <a:r>
              <a:rPr lang="en-US" altLang="zh-TW" smtClean="0">
                <a:ea typeface="新細明體" pitchFamily="18" charset="-120"/>
              </a:rPr>
              <a:t>From Logic Gates to Logic Circuit</a:t>
            </a:r>
          </a:p>
        </p:txBody>
      </p:sp>
      <p:sp>
        <p:nvSpPr>
          <p:cNvPr id="41989" name="Rectangle 3"/>
          <p:cNvSpPr>
            <a:spLocks noGrp="1" noChangeArrowheads="1"/>
          </p:cNvSpPr>
          <p:nvPr>
            <p:ph type="body" idx="1"/>
          </p:nvPr>
        </p:nvSpPr>
        <p:spPr/>
        <p:txBody>
          <a:bodyPr/>
          <a:lstStyle/>
          <a:p>
            <a:pPr eaLnBrk="1" hangingPunct="1"/>
            <a:r>
              <a:rPr lang="en-US" altLang="zh-TW" dirty="0" smtClean="0">
                <a:latin typeface="Cambria" pitchFamily="18" charset="0"/>
                <a:ea typeface="新細明體" pitchFamily="18" charset="-120"/>
              </a:rPr>
              <a:t>What does the following circuit compute?</a:t>
            </a:r>
          </a:p>
          <a:p>
            <a:pPr eaLnBrk="1" hangingPunct="1"/>
            <a:endParaRPr lang="zh-TW" altLang="en-US" dirty="0" smtClean="0">
              <a:latin typeface="Cambria" pitchFamily="18" charset="0"/>
              <a:ea typeface="新細明體" pitchFamily="18" charset="-120"/>
            </a:endParaRPr>
          </a:p>
          <a:p>
            <a:pPr eaLnBrk="1" hangingPunct="1"/>
            <a:endParaRPr lang="zh-TW" altLang="en-US" dirty="0" smtClean="0">
              <a:latin typeface="Cambria" pitchFamily="18" charset="0"/>
              <a:ea typeface="新細明體" pitchFamily="18" charset="-120"/>
            </a:endParaRPr>
          </a:p>
          <a:p>
            <a:pPr eaLnBrk="1" hangingPunct="1"/>
            <a:endParaRPr lang="zh-TW" altLang="en-US" dirty="0" smtClean="0">
              <a:latin typeface="Cambria" pitchFamily="18" charset="0"/>
              <a:ea typeface="新細明體" pitchFamily="18" charset="-120"/>
            </a:endParaRPr>
          </a:p>
          <a:p>
            <a:pPr eaLnBrk="1" hangingPunct="1"/>
            <a:endParaRPr lang="zh-TW" altLang="en-US" dirty="0" smtClean="0">
              <a:latin typeface="Cambria" pitchFamily="18" charset="0"/>
              <a:ea typeface="新細明體" pitchFamily="18" charset="-120"/>
            </a:endParaRPr>
          </a:p>
          <a:p>
            <a:pPr eaLnBrk="1" hangingPunct="1"/>
            <a:endParaRPr lang="zh-TW" altLang="en-US" dirty="0" smtClean="0">
              <a:latin typeface="Cambria" pitchFamily="18" charset="0"/>
              <a:ea typeface="新細明體" pitchFamily="18" charset="-120"/>
            </a:endParaRPr>
          </a:p>
        </p:txBody>
      </p:sp>
      <p:graphicFrame>
        <p:nvGraphicFramePr>
          <p:cNvPr id="96489" name="Group 233"/>
          <p:cNvGraphicFramePr>
            <a:graphicFrameLocks noGrp="1"/>
          </p:cNvGraphicFramePr>
          <p:nvPr/>
        </p:nvGraphicFramePr>
        <p:xfrm>
          <a:off x="4932363" y="3573463"/>
          <a:ext cx="3313112" cy="3048000"/>
        </p:xfrm>
        <a:graphic>
          <a:graphicData uri="http://schemas.openxmlformats.org/drawingml/2006/table">
            <a:tbl>
              <a:tblPr/>
              <a:tblGrid>
                <a:gridCol w="792162"/>
                <a:gridCol w="792163"/>
                <a:gridCol w="720725"/>
                <a:gridCol w="1008062"/>
              </a:tblGrid>
              <a:tr h="179388">
                <a:tc gridSpan="3">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400" b="0" i="0" u="none" strike="noStrike" cap="none" normalizeH="0" baseline="0" smtClean="0">
                          <a:ln>
                            <a:noFill/>
                          </a:ln>
                          <a:solidFill>
                            <a:schemeClr val="tx1"/>
                          </a:solidFill>
                          <a:effectLst/>
                          <a:latin typeface="Cambria" pitchFamily="18" charset="0"/>
                          <a:ea typeface="新細明體" charset="-120"/>
                        </a:rPr>
                        <a:t>Input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FF"/>
                    </a:solidFill>
                  </a:tcPr>
                </a:tc>
                <a:tc hMerge="1">
                  <a:txBody>
                    <a:bodyPr/>
                    <a:lstStyle/>
                    <a:p>
                      <a:endParaRPr lang="en-US"/>
                    </a:p>
                  </a:txBody>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400" b="0" i="0" u="none" strike="noStrike" cap="none" normalizeH="0" baseline="0" smtClean="0">
                          <a:ln>
                            <a:noFill/>
                          </a:ln>
                          <a:solidFill>
                            <a:schemeClr val="tx1"/>
                          </a:solidFill>
                          <a:effectLst/>
                          <a:latin typeface="Cambria" pitchFamily="18" charset="0"/>
                          <a:ea typeface="新細明體" charset="-120"/>
                        </a:rPr>
                        <a:t>Output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FF"/>
                    </a:solidFill>
                  </a:tcPr>
                </a:tc>
              </a:tr>
              <a:tr h="180975">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400" b="0" i="0" u="none" strike="noStrike" cap="none" normalizeH="0" baseline="0" smtClean="0">
                          <a:ln>
                            <a:noFill/>
                          </a:ln>
                          <a:solidFill>
                            <a:schemeClr val="tx1"/>
                          </a:solidFill>
                          <a:effectLst/>
                          <a:latin typeface="Cambria" pitchFamily="18" charset="0"/>
                          <a:ea typeface="新細明體" charset="-120"/>
                        </a:rPr>
                        <a:t>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400" b="0" i="0" u="none" strike="noStrike" cap="none" normalizeH="0" baseline="0" smtClean="0">
                          <a:ln>
                            <a:noFill/>
                          </a:ln>
                          <a:solidFill>
                            <a:schemeClr val="tx1"/>
                          </a:solidFill>
                          <a:effectLst/>
                          <a:latin typeface="Cambria" pitchFamily="18" charset="0"/>
                          <a:ea typeface="新細明體" charset="-120"/>
                        </a:rPr>
                        <a:t>B</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400" b="0" i="0" u="none" strike="noStrike" cap="none" normalizeH="0" baseline="0" smtClean="0">
                          <a:ln>
                            <a:noFill/>
                          </a:ln>
                          <a:solidFill>
                            <a:schemeClr val="tx1"/>
                          </a:solidFill>
                          <a:effectLst/>
                          <a:latin typeface="Cambria" pitchFamily="18" charset="0"/>
                          <a:ea typeface="新細明體" charset="-120"/>
                        </a:rPr>
                        <a:t>C</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400" b="0" i="0" u="none" strike="noStrike" cap="none" normalizeH="0" baseline="0" smtClean="0">
                          <a:ln>
                            <a:noFill/>
                          </a:ln>
                          <a:solidFill>
                            <a:schemeClr val="tx1"/>
                          </a:solidFill>
                          <a:effectLst/>
                          <a:latin typeface="Cambria" pitchFamily="18" charset="0"/>
                          <a:ea typeface="新細明體" charset="-120"/>
                        </a:rPr>
                        <a:t>F</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79388">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400" b="0" i="0" u="none" strike="noStrike" cap="none" normalizeH="0" baseline="0" smtClean="0">
                          <a:ln>
                            <a:noFill/>
                          </a:ln>
                          <a:solidFill>
                            <a:schemeClr val="tx1"/>
                          </a:solidFill>
                          <a:effectLst/>
                          <a:latin typeface="Cambria" pitchFamily="18" charset="0"/>
                          <a:ea typeface="新細明體" charset="-120"/>
                        </a:rPr>
                        <a:t>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400" b="0" i="0" u="none" strike="noStrike" cap="none" normalizeH="0" baseline="0" smtClean="0">
                          <a:ln>
                            <a:noFill/>
                          </a:ln>
                          <a:solidFill>
                            <a:schemeClr val="tx1"/>
                          </a:solidFill>
                          <a:effectLst/>
                          <a:latin typeface="Cambria" pitchFamily="18" charset="0"/>
                          <a:ea typeface="新細明體" charset="-12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400" b="0" i="0" u="none" strike="noStrike" cap="none" normalizeH="0" baseline="0" smtClean="0">
                          <a:ln>
                            <a:noFill/>
                          </a:ln>
                          <a:solidFill>
                            <a:schemeClr val="tx1"/>
                          </a:solidFill>
                          <a:effectLst/>
                          <a:latin typeface="Cambria" pitchFamily="18" charset="0"/>
                          <a:ea typeface="新細明體" charset="-12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400" b="1" i="0" u="none" strike="noStrike" cap="none" normalizeH="0" baseline="0" smtClean="0">
                          <a:ln>
                            <a:noFill/>
                          </a:ln>
                          <a:solidFill>
                            <a:schemeClr val="tx1"/>
                          </a:solidFill>
                          <a:effectLst/>
                          <a:latin typeface="Cambria" pitchFamily="18" charset="0"/>
                          <a:ea typeface="新細明體" charset="-120"/>
                        </a:rPr>
                        <a:t>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3213">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400" b="0" i="0" u="none" strike="noStrike" cap="none" normalizeH="0" baseline="0" smtClean="0">
                          <a:ln>
                            <a:noFill/>
                          </a:ln>
                          <a:solidFill>
                            <a:schemeClr val="tx1"/>
                          </a:solidFill>
                          <a:effectLst/>
                          <a:latin typeface="Cambria" pitchFamily="18" charset="0"/>
                          <a:ea typeface="新細明體" charset="-120"/>
                        </a:rPr>
                        <a:t>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400" b="0" i="0" u="none" strike="noStrike" cap="none" normalizeH="0" baseline="0" smtClean="0">
                          <a:ln>
                            <a:noFill/>
                          </a:ln>
                          <a:solidFill>
                            <a:schemeClr val="tx1"/>
                          </a:solidFill>
                          <a:effectLst/>
                          <a:latin typeface="Cambria" pitchFamily="18" charset="0"/>
                          <a:ea typeface="新細明體" charset="-12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400" b="0" i="0" u="none" strike="noStrike" cap="none" normalizeH="0" baseline="0" smtClean="0">
                          <a:ln>
                            <a:noFill/>
                          </a:ln>
                          <a:solidFill>
                            <a:schemeClr val="tx1"/>
                          </a:solidFill>
                          <a:effectLst/>
                          <a:latin typeface="Cambria" pitchFamily="18" charset="0"/>
                          <a:ea typeface="新細明體" charset="-12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400" b="1" i="0" u="none" strike="noStrike" cap="none" normalizeH="0" baseline="0" smtClean="0">
                          <a:ln>
                            <a:noFill/>
                          </a:ln>
                          <a:solidFill>
                            <a:schemeClr val="tx1"/>
                          </a:solidFill>
                          <a:effectLst/>
                          <a:latin typeface="Cambria" pitchFamily="18" charset="0"/>
                          <a:ea typeface="新細明體" charset="-120"/>
                        </a:rPr>
                        <a:t>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0038">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400" b="0" i="0" u="none" strike="noStrike" cap="none" normalizeH="0" baseline="0" smtClean="0">
                          <a:ln>
                            <a:noFill/>
                          </a:ln>
                          <a:solidFill>
                            <a:schemeClr val="tx1"/>
                          </a:solidFill>
                          <a:effectLst/>
                          <a:latin typeface="Cambria" pitchFamily="18" charset="0"/>
                          <a:ea typeface="新細明體" charset="-120"/>
                        </a:rPr>
                        <a:t>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400" b="0" i="0" u="none" strike="noStrike" cap="none" normalizeH="0" baseline="0" smtClean="0">
                          <a:ln>
                            <a:noFill/>
                          </a:ln>
                          <a:solidFill>
                            <a:schemeClr val="tx1"/>
                          </a:solidFill>
                          <a:effectLst/>
                          <a:latin typeface="Cambria" pitchFamily="18" charset="0"/>
                          <a:ea typeface="新細明體" charset="-12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400" b="0" i="0" u="none" strike="noStrike" cap="none" normalizeH="0" baseline="0" smtClean="0">
                          <a:ln>
                            <a:noFill/>
                          </a:ln>
                          <a:solidFill>
                            <a:schemeClr val="tx1"/>
                          </a:solidFill>
                          <a:effectLst/>
                          <a:latin typeface="Cambria" pitchFamily="18" charset="0"/>
                          <a:ea typeface="新細明體" charset="-12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400" b="1" i="0" u="none" strike="noStrike" cap="none" normalizeH="0" baseline="0" smtClean="0">
                          <a:ln>
                            <a:noFill/>
                          </a:ln>
                          <a:solidFill>
                            <a:schemeClr val="tx1"/>
                          </a:solidFill>
                          <a:effectLst/>
                          <a:latin typeface="Cambria" pitchFamily="18" charset="0"/>
                          <a:ea typeface="新細明體" charset="-120"/>
                        </a:rPr>
                        <a:t>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3213">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400" b="0" i="0" u="none" strike="noStrike" cap="none" normalizeH="0" baseline="0" smtClean="0">
                          <a:ln>
                            <a:noFill/>
                          </a:ln>
                          <a:solidFill>
                            <a:schemeClr val="tx1"/>
                          </a:solidFill>
                          <a:effectLst/>
                          <a:latin typeface="Cambria" pitchFamily="18" charset="0"/>
                          <a:ea typeface="新細明體" charset="-120"/>
                        </a:rPr>
                        <a:t>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400" b="0" i="0" u="none" strike="noStrike" cap="none" normalizeH="0" baseline="0" smtClean="0">
                          <a:ln>
                            <a:noFill/>
                          </a:ln>
                          <a:solidFill>
                            <a:schemeClr val="tx1"/>
                          </a:solidFill>
                          <a:effectLst/>
                          <a:latin typeface="Cambria" pitchFamily="18" charset="0"/>
                          <a:ea typeface="新細明體" charset="-12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400" b="0" i="0" u="none" strike="noStrike" cap="none" normalizeH="0" baseline="0" smtClean="0">
                          <a:ln>
                            <a:noFill/>
                          </a:ln>
                          <a:solidFill>
                            <a:schemeClr val="tx1"/>
                          </a:solidFill>
                          <a:effectLst/>
                          <a:latin typeface="Cambria" pitchFamily="18" charset="0"/>
                          <a:ea typeface="新細明體" charset="-12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400" b="0" i="0" u="none" strike="noStrike" cap="none" normalizeH="0" baseline="0" smtClean="0">
                          <a:ln>
                            <a:noFill/>
                          </a:ln>
                          <a:solidFill>
                            <a:schemeClr val="tx1"/>
                          </a:solidFill>
                          <a:effectLst/>
                          <a:latin typeface="Cambria" pitchFamily="18" charset="0"/>
                          <a:ea typeface="新細明體" charset="-120"/>
                        </a:rPr>
                        <a:t>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3213">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400" b="0" i="0" u="none" strike="noStrike" cap="none" normalizeH="0" baseline="0" smtClean="0">
                          <a:ln>
                            <a:noFill/>
                          </a:ln>
                          <a:solidFill>
                            <a:schemeClr val="tx1"/>
                          </a:solidFill>
                          <a:effectLst/>
                          <a:latin typeface="Cambria" pitchFamily="18" charset="0"/>
                          <a:ea typeface="新細明體" charset="-12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400" b="0" i="0" u="none" strike="noStrike" cap="none" normalizeH="0" baseline="0" smtClean="0">
                          <a:ln>
                            <a:noFill/>
                          </a:ln>
                          <a:solidFill>
                            <a:schemeClr val="tx1"/>
                          </a:solidFill>
                          <a:effectLst/>
                          <a:latin typeface="Cambria" pitchFamily="18" charset="0"/>
                          <a:ea typeface="新細明體" charset="-12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400" b="0" i="0" u="none" strike="noStrike" cap="none" normalizeH="0" baseline="0" smtClean="0">
                          <a:ln>
                            <a:noFill/>
                          </a:ln>
                          <a:solidFill>
                            <a:schemeClr val="tx1"/>
                          </a:solidFill>
                          <a:effectLst/>
                          <a:latin typeface="Cambria" pitchFamily="18" charset="0"/>
                          <a:ea typeface="新細明體" charset="-12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400" b="1" i="0" u="none" strike="noStrike" cap="none" normalizeH="0" baseline="0" smtClean="0">
                          <a:ln>
                            <a:noFill/>
                          </a:ln>
                          <a:solidFill>
                            <a:schemeClr val="tx1"/>
                          </a:solidFill>
                          <a:effectLst/>
                          <a:latin typeface="Cambria" pitchFamily="18" charset="0"/>
                          <a:ea typeface="新細明體" charset="-120"/>
                        </a:rPr>
                        <a:t>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54000">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400" b="0" i="0" u="none" strike="noStrike" cap="none" normalizeH="0" baseline="0" smtClean="0">
                          <a:ln>
                            <a:noFill/>
                          </a:ln>
                          <a:solidFill>
                            <a:schemeClr val="tx1"/>
                          </a:solidFill>
                          <a:effectLst/>
                          <a:latin typeface="Cambria" pitchFamily="18" charset="0"/>
                          <a:ea typeface="新細明體" charset="-12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400" b="0" i="0" u="none" strike="noStrike" cap="none" normalizeH="0" baseline="0" smtClean="0">
                          <a:ln>
                            <a:noFill/>
                          </a:ln>
                          <a:solidFill>
                            <a:schemeClr val="tx1"/>
                          </a:solidFill>
                          <a:effectLst/>
                          <a:latin typeface="Cambria" pitchFamily="18" charset="0"/>
                          <a:ea typeface="新細明體" charset="-12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400" b="0" i="0" u="none" strike="noStrike" cap="none" normalizeH="0" baseline="0" smtClean="0">
                          <a:ln>
                            <a:noFill/>
                          </a:ln>
                          <a:solidFill>
                            <a:schemeClr val="tx1"/>
                          </a:solidFill>
                          <a:effectLst/>
                          <a:latin typeface="Cambria" pitchFamily="18" charset="0"/>
                          <a:ea typeface="新細明體" charset="-12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400" b="0" i="0" u="none" strike="noStrike" cap="none" normalizeH="0" baseline="0" smtClean="0">
                          <a:ln>
                            <a:noFill/>
                          </a:ln>
                          <a:solidFill>
                            <a:schemeClr val="tx1"/>
                          </a:solidFill>
                          <a:effectLst/>
                          <a:latin typeface="Cambria" pitchFamily="18" charset="0"/>
                          <a:ea typeface="新細明體" charset="-120"/>
                        </a:rPr>
                        <a:t>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3213">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400" b="0" i="0" u="none" strike="noStrike" cap="none" normalizeH="0" baseline="0" smtClean="0">
                          <a:ln>
                            <a:noFill/>
                          </a:ln>
                          <a:solidFill>
                            <a:schemeClr val="tx1"/>
                          </a:solidFill>
                          <a:effectLst/>
                          <a:latin typeface="Cambria" pitchFamily="18" charset="0"/>
                          <a:ea typeface="新細明體" charset="-12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400" b="0" i="0" u="none" strike="noStrike" cap="none" normalizeH="0" baseline="0" smtClean="0">
                          <a:ln>
                            <a:noFill/>
                          </a:ln>
                          <a:solidFill>
                            <a:schemeClr val="tx1"/>
                          </a:solidFill>
                          <a:effectLst/>
                          <a:latin typeface="Cambria" pitchFamily="18" charset="0"/>
                          <a:ea typeface="新細明體" charset="-12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400" b="0" i="0" u="none" strike="noStrike" cap="none" normalizeH="0" baseline="0" smtClean="0">
                          <a:ln>
                            <a:noFill/>
                          </a:ln>
                          <a:solidFill>
                            <a:schemeClr val="tx1"/>
                          </a:solidFill>
                          <a:effectLst/>
                          <a:latin typeface="Cambria" pitchFamily="18" charset="0"/>
                          <a:ea typeface="新細明體" charset="-12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400" b="1" i="0" u="none" strike="noStrike" cap="none" normalizeH="0" baseline="0" smtClean="0">
                          <a:ln>
                            <a:noFill/>
                          </a:ln>
                          <a:solidFill>
                            <a:schemeClr val="tx1"/>
                          </a:solidFill>
                          <a:effectLst/>
                          <a:latin typeface="Cambria" pitchFamily="18" charset="0"/>
                          <a:ea typeface="新細明體" charset="-120"/>
                        </a:rPr>
                        <a:t>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79388">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400" b="0" i="0" u="none" strike="noStrike" cap="none" normalizeH="0" baseline="0" smtClean="0">
                          <a:ln>
                            <a:noFill/>
                          </a:ln>
                          <a:solidFill>
                            <a:schemeClr val="tx1"/>
                          </a:solidFill>
                          <a:effectLst/>
                          <a:latin typeface="Cambria" pitchFamily="18" charset="0"/>
                          <a:ea typeface="新細明體" charset="-12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400" b="0" i="0" u="none" strike="noStrike" cap="none" normalizeH="0" baseline="0" smtClean="0">
                          <a:ln>
                            <a:noFill/>
                          </a:ln>
                          <a:solidFill>
                            <a:schemeClr val="tx1"/>
                          </a:solidFill>
                          <a:effectLst/>
                          <a:latin typeface="Cambria" pitchFamily="18" charset="0"/>
                          <a:ea typeface="新細明體" charset="-12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400" b="0" i="0" u="none" strike="noStrike" cap="none" normalizeH="0" baseline="0" smtClean="0">
                          <a:ln>
                            <a:noFill/>
                          </a:ln>
                          <a:solidFill>
                            <a:schemeClr val="tx1"/>
                          </a:solidFill>
                          <a:effectLst/>
                          <a:latin typeface="Cambria" pitchFamily="18" charset="0"/>
                          <a:ea typeface="新細明體" charset="-12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400" b="0" i="0" u="none" strike="noStrike" cap="none" normalizeH="0" baseline="0" dirty="0" smtClean="0">
                          <a:ln>
                            <a:noFill/>
                          </a:ln>
                          <a:solidFill>
                            <a:schemeClr val="tx1"/>
                          </a:solidFill>
                          <a:effectLst/>
                          <a:latin typeface="Cambria" pitchFamily="18" charset="0"/>
                          <a:ea typeface="新細明體" charset="-120"/>
                        </a:rPr>
                        <a:t>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pic>
        <p:nvPicPr>
          <p:cNvPr id="42045" name="Picture 229"/>
          <p:cNvPicPr>
            <a:picLocks noChangeAspect="1" noChangeArrowheads="1"/>
          </p:cNvPicPr>
          <p:nvPr/>
        </p:nvPicPr>
        <p:blipFill>
          <a:blip r:embed="rId3" cstate="print"/>
          <a:srcRect/>
          <a:stretch>
            <a:fillRect/>
          </a:stretch>
        </p:blipFill>
        <p:spPr bwMode="auto">
          <a:xfrm>
            <a:off x="1116013" y="1989138"/>
            <a:ext cx="4537075" cy="15430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4"/>
          <p:cNvSpPr>
            <a:spLocks noGrp="1"/>
          </p:cNvSpPr>
          <p:nvPr>
            <p:ph type="sldNum" sz="quarter" idx="11"/>
          </p:nvPr>
        </p:nvSpPr>
        <p:spPr/>
        <p:txBody>
          <a:bodyPr/>
          <a:lstStyle/>
          <a:p>
            <a:pPr>
              <a:defRPr/>
            </a:pPr>
            <a:fld id="{406477CD-9584-4E27-A08B-BCCDE6F5F846}" type="slidenum">
              <a:rPr lang="zh-TW" altLang="en-US"/>
              <a:pPr>
                <a:defRPr/>
              </a:pPr>
              <a:t>3</a:t>
            </a:fld>
            <a:r>
              <a:rPr lang="en-US" altLang="zh-TW" b="0"/>
              <a:t> </a:t>
            </a:r>
          </a:p>
        </p:txBody>
      </p:sp>
      <p:sp>
        <p:nvSpPr>
          <p:cNvPr id="17412" name="Rectangle 2"/>
          <p:cNvSpPr>
            <a:spLocks noGrp="1" noChangeArrowheads="1"/>
          </p:cNvSpPr>
          <p:nvPr>
            <p:ph type="title"/>
          </p:nvPr>
        </p:nvSpPr>
        <p:spPr/>
        <p:txBody>
          <a:bodyPr/>
          <a:lstStyle/>
          <a:p>
            <a:pPr eaLnBrk="1" hangingPunct="1"/>
            <a:r>
              <a:rPr lang="en-US" altLang="zh-CN" smtClean="0">
                <a:ea typeface="SimSun" pitchFamily="2" charset="-122"/>
              </a:rPr>
              <a:t>Data Representation</a:t>
            </a:r>
            <a:endParaRPr lang="zh-TW" altLang="en-US" smtClean="0">
              <a:ea typeface="SimSun" pitchFamily="2" charset="-122"/>
            </a:endParaRPr>
          </a:p>
        </p:txBody>
      </p:sp>
      <p:sp>
        <p:nvSpPr>
          <p:cNvPr id="17413" name="Rectangle 3"/>
          <p:cNvSpPr>
            <a:spLocks noGrp="1" noChangeArrowheads="1"/>
          </p:cNvSpPr>
          <p:nvPr>
            <p:ph type="body" idx="1"/>
          </p:nvPr>
        </p:nvSpPr>
        <p:spPr/>
        <p:txBody>
          <a:bodyPr/>
          <a:lstStyle/>
          <a:p>
            <a:pPr eaLnBrk="1" hangingPunct="1"/>
            <a:r>
              <a:rPr lang="en-US" altLang="zh-CN" dirty="0" smtClean="0">
                <a:latin typeface="Cambria" pitchFamily="18" charset="0"/>
                <a:ea typeface="SimSun" pitchFamily="2" charset="-122"/>
              </a:rPr>
              <a:t>Data representation refers to the form in which data is </a:t>
            </a:r>
            <a:r>
              <a:rPr lang="en-US" altLang="zh-CN" b="1" i="1" dirty="0" smtClean="0">
                <a:latin typeface="Cambria" pitchFamily="18" charset="0"/>
                <a:ea typeface="SimSun" pitchFamily="2" charset="-122"/>
              </a:rPr>
              <a:t>stored</a:t>
            </a:r>
            <a:r>
              <a:rPr lang="en-US" altLang="zh-CN" dirty="0" smtClean="0">
                <a:latin typeface="Cambria" pitchFamily="18" charset="0"/>
                <a:ea typeface="SimSun" pitchFamily="2" charset="-122"/>
              </a:rPr>
              <a:t>, </a:t>
            </a:r>
            <a:r>
              <a:rPr lang="en-US" altLang="zh-CN" b="1" i="1" dirty="0" smtClean="0">
                <a:latin typeface="Cambria" pitchFamily="18" charset="0"/>
                <a:ea typeface="SimSun" pitchFamily="2" charset="-122"/>
              </a:rPr>
              <a:t>processed</a:t>
            </a:r>
            <a:r>
              <a:rPr lang="en-US" altLang="zh-CN" dirty="0" smtClean="0">
                <a:latin typeface="Cambria" pitchFamily="18" charset="0"/>
                <a:ea typeface="SimSun" pitchFamily="2" charset="-122"/>
              </a:rPr>
              <a:t>, and </a:t>
            </a:r>
            <a:r>
              <a:rPr lang="en-US" altLang="zh-CN" b="1" i="1" dirty="0" smtClean="0">
                <a:latin typeface="Cambria" pitchFamily="18" charset="0"/>
                <a:ea typeface="SimSun" pitchFamily="2" charset="-122"/>
              </a:rPr>
              <a:t>transmitted</a:t>
            </a:r>
          </a:p>
          <a:p>
            <a:pPr eaLnBrk="1" hangingPunct="1"/>
            <a:r>
              <a:rPr lang="en-US" altLang="zh-CN" i="1" dirty="0" smtClean="0">
                <a:solidFill>
                  <a:schemeClr val="accent2"/>
                </a:solidFill>
                <a:latin typeface="Cambria" pitchFamily="18" charset="0"/>
                <a:ea typeface="SimSun" pitchFamily="2" charset="-122"/>
              </a:rPr>
              <a:t>Digital</a:t>
            </a:r>
            <a:r>
              <a:rPr lang="en-US" altLang="zh-CN" dirty="0" smtClean="0">
                <a:latin typeface="Cambria" pitchFamily="18" charset="0"/>
                <a:ea typeface="SimSun" pitchFamily="2" charset="-122"/>
              </a:rPr>
              <a:t> devices work with discrete data</a:t>
            </a:r>
          </a:p>
          <a:p>
            <a:pPr eaLnBrk="1" hangingPunct="1"/>
            <a:r>
              <a:rPr lang="en-US" altLang="zh-CN" i="1" dirty="0" smtClean="0">
                <a:solidFill>
                  <a:schemeClr val="accent2"/>
                </a:solidFill>
                <a:latin typeface="Cambria" pitchFamily="18" charset="0"/>
                <a:ea typeface="SimSun" pitchFamily="2" charset="-122"/>
              </a:rPr>
              <a:t>Analog</a:t>
            </a:r>
            <a:r>
              <a:rPr lang="en-US" altLang="zh-CN" dirty="0" smtClean="0">
                <a:latin typeface="Cambria" pitchFamily="18" charset="0"/>
                <a:ea typeface="SimSun" pitchFamily="2" charset="-122"/>
              </a:rPr>
              <a:t> devices work with continuous data</a:t>
            </a:r>
          </a:p>
          <a:p>
            <a:pPr eaLnBrk="1" hangingPunct="1"/>
            <a:endParaRPr lang="zh-TW" altLang="en-US" dirty="0" smtClean="0">
              <a:latin typeface="Cambria" pitchFamily="18" charset="0"/>
              <a:ea typeface="新細明體" pitchFamily="18" charset="-120"/>
            </a:endParaRPr>
          </a:p>
        </p:txBody>
      </p:sp>
      <p:pic>
        <p:nvPicPr>
          <p:cNvPr id="17414" name="Picture 4" descr="Fig02-01"/>
          <p:cNvPicPr>
            <a:picLocks noChangeAspect="1" noChangeArrowheads="1"/>
          </p:cNvPicPr>
          <p:nvPr/>
        </p:nvPicPr>
        <p:blipFill>
          <a:blip r:embed="rId3" cstate="print"/>
          <a:srcRect/>
          <a:stretch>
            <a:fillRect/>
          </a:stretch>
        </p:blipFill>
        <p:spPr bwMode="auto">
          <a:xfrm>
            <a:off x="7164388" y="260350"/>
            <a:ext cx="1152525" cy="1114425"/>
          </a:xfrm>
          <a:prstGeom prst="rect">
            <a:avLst/>
          </a:prstGeom>
          <a:noFill/>
          <a:ln w="9525">
            <a:noFill/>
            <a:miter lim="800000"/>
            <a:headEnd/>
            <a:tailEnd/>
          </a:ln>
        </p:spPr>
      </p:pic>
      <p:pic>
        <p:nvPicPr>
          <p:cNvPr id="17415" name="Picture 5" descr="fig4a%20analog%20signal"/>
          <p:cNvPicPr>
            <a:picLocks noChangeAspect="1" noChangeArrowheads="1"/>
          </p:cNvPicPr>
          <p:nvPr/>
        </p:nvPicPr>
        <p:blipFill>
          <a:blip r:embed="rId4" cstate="print"/>
          <a:srcRect/>
          <a:stretch>
            <a:fillRect/>
          </a:stretch>
        </p:blipFill>
        <p:spPr bwMode="auto">
          <a:xfrm>
            <a:off x="457200" y="3313113"/>
            <a:ext cx="3609975" cy="1485900"/>
          </a:xfrm>
          <a:prstGeom prst="rect">
            <a:avLst/>
          </a:prstGeom>
          <a:noFill/>
          <a:ln w="9525">
            <a:noFill/>
            <a:miter lim="800000"/>
            <a:headEnd/>
            <a:tailEnd/>
          </a:ln>
        </p:spPr>
      </p:pic>
      <p:sp>
        <p:nvSpPr>
          <p:cNvPr id="17416" name="Rectangle 6"/>
          <p:cNvSpPr>
            <a:spLocks noChangeArrowheads="1"/>
          </p:cNvSpPr>
          <p:nvPr/>
        </p:nvSpPr>
        <p:spPr bwMode="auto">
          <a:xfrm>
            <a:off x="611188" y="4724400"/>
            <a:ext cx="3975100" cy="936625"/>
          </a:xfrm>
          <a:prstGeom prst="rect">
            <a:avLst/>
          </a:prstGeom>
          <a:noFill/>
          <a:ln w="9525">
            <a:noFill/>
            <a:miter lim="800000"/>
            <a:headEnd/>
            <a:tailEnd/>
          </a:ln>
        </p:spPr>
        <p:txBody>
          <a:bodyPr wrap="none" anchor="ctr"/>
          <a:lstStyle/>
          <a:p>
            <a:r>
              <a:rPr lang="en-US" altLang="zh-CN" sz="1800" dirty="0">
                <a:latin typeface="Cambria" pitchFamily="18" charset="0"/>
                <a:ea typeface="SimSun" pitchFamily="2" charset="-122"/>
              </a:rPr>
              <a:t>Analog signal: continuous electrical </a:t>
            </a:r>
          </a:p>
          <a:p>
            <a:r>
              <a:rPr lang="en-US" altLang="zh-CN" sz="1800" dirty="0">
                <a:latin typeface="Cambria" pitchFamily="18" charset="0"/>
                <a:ea typeface="SimSun" pitchFamily="2" charset="-122"/>
              </a:rPr>
              <a:t>signals that vary in time  </a:t>
            </a:r>
          </a:p>
        </p:txBody>
      </p:sp>
      <p:pic>
        <p:nvPicPr>
          <p:cNvPr id="17417" name="Picture 7"/>
          <p:cNvPicPr>
            <a:picLocks noChangeAspect="1" noChangeArrowheads="1"/>
          </p:cNvPicPr>
          <p:nvPr/>
        </p:nvPicPr>
        <p:blipFill>
          <a:blip r:embed="rId5" cstate="print"/>
          <a:srcRect l="35643" t="80136"/>
          <a:stretch>
            <a:fillRect/>
          </a:stretch>
        </p:blipFill>
        <p:spPr bwMode="auto">
          <a:xfrm>
            <a:off x="5143500" y="3603625"/>
            <a:ext cx="3333750" cy="595313"/>
          </a:xfrm>
          <a:prstGeom prst="rect">
            <a:avLst/>
          </a:prstGeom>
          <a:noFill/>
          <a:ln w="9525">
            <a:noFill/>
            <a:round/>
            <a:headEnd/>
            <a:tailEnd/>
          </a:ln>
        </p:spPr>
      </p:pic>
      <p:sp>
        <p:nvSpPr>
          <p:cNvPr id="17418" name="Rectangle 8"/>
          <p:cNvSpPr>
            <a:spLocks noChangeArrowheads="1"/>
          </p:cNvSpPr>
          <p:nvPr/>
        </p:nvSpPr>
        <p:spPr bwMode="auto">
          <a:xfrm>
            <a:off x="4932363" y="4797425"/>
            <a:ext cx="3835400" cy="719138"/>
          </a:xfrm>
          <a:prstGeom prst="rect">
            <a:avLst/>
          </a:prstGeom>
          <a:noFill/>
          <a:ln w="9525">
            <a:noFill/>
            <a:miter lim="800000"/>
            <a:headEnd/>
            <a:tailEnd/>
          </a:ln>
        </p:spPr>
        <p:txBody>
          <a:bodyPr wrap="none" anchor="ctr"/>
          <a:lstStyle/>
          <a:p>
            <a:r>
              <a:rPr lang="en-US" altLang="zh-CN" sz="1800">
                <a:latin typeface="Cambria" pitchFamily="18" charset="0"/>
                <a:ea typeface="SimSun" pitchFamily="2" charset="-122"/>
              </a:rPr>
              <a:t>Digital signal: discrete electrical </a:t>
            </a:r>
          </a:p>
          <a:p>
            <a:r>
              <a:rPr lang="en-US" altLang="zh-CN" sz="1800">
                <a:latin typeface="Cambria" pitchFamily="18" charset="0"/>
                <a:ea typeface="SimSun" pitchFamily="2" charset="-122"/>
              </a:rPr>
              <a:t>signals</a:t>
            </a:r>
          </a:p>
        </p:txBody>
      </p:sp>
      <p:sp>
        <p:nvSpPr>
          <p:cNvPr id="11" name="Date Placeholder 3"/>
          <p:cNvSpPr>
            <a:spLocks noGrp="1"/>
          </p:cNvSpPr>
          <p:nvPr>
            <p:ph type="dt" sz="quarter" idx="10"/>
          </p:nvPr>
        </p:nvSpPr>
        <p:spPr>
          <a:xfrm>
            <a:off x="829816" y="6248400"/>
            <a:ext cx="2806080" cy="457200"/>
          </a:xfrm>
        </p:spPr>
        <p:txBody>
          <a:bodyPr/>
          <a:lstStyle/>
          <a:p>
            <a:pPr>
              <a:defRPr/>
            </a:pPr>
            <a:r>
              <a:rPr lang="en-US" altLang="zh-TW" dirty="0"/>
              <a:t>    </a:t>
            </a:r>
            <a:r>
              <a:rPr lang="en-US" altLang="zh-TW" dirty="0" smtClean="0"/>
              <a:t> </a:t>
            </a:r>
            <a:r>
              <a:rPr lang="en-US" altLang="zh-TW" dirty="0" smtClean="0">
                <a:solidFill>
                  <a:srgbClr val="FF0066"/>
                </a:solidFill>
              </a:rPr>
              <a:t>Jean Wang / CS1102 </a:t>
            </a:r>
            <a:r>
              <a:rPr lang="en-US" altLang="zh-TW" dirty="0">
                <a:solidFill>
                  <a:srgbClr val="FF0066"/>
                </a:solidFill>
              </a:rPr>
              <a:t>- Lec02</a:t>
            </a:r>
            <a:endParaRPr lang="en-US" altLang="zh-TW" dirty="0">
              <a:solidFill>
                <a:schemeClr val="accent2"/>
              </a:solidFill>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Date Placeholder 3"/>
          <p:cNvSpPr>
            <a:spLocks noGrp="1"/>
          </p:cNvSpPr>
          <p:nvPr>
            <p:ph type="dt" sz="quarter" idx="10"/>
          </p:nvPr>
        </p:nvSpPr>
        <p:spPr/>
        <p:txBody>
          <a:bodyPr/>
          <a:lstStyle/>
          <a:p>
            <a:pPr>
              <a:defRPr/>
            </a:pPr>
            <a:r>
              <a:rPr lang="en-US" altLang="zh-TW" dirty="0"/>
              <a:t>    </a:t>
            </a:r>
            <a:r>
              <a:rPr lang="en-US" altLang="zh-TW" dirty="0" smtClean="0"/>
              <a:t> </a:t>
            </a:r>
            <a:r>
              <a:rPr lang="en-US" altLang="zh-TW" dirty="0" smtClean="0">
                <a:solidFill>
                  <a:srgbClr val="FF0066"/>
                </a:solidFill>
              </a:rPr>
              <a:t>Jean Wang / CS1102 </a:t>
            </a:r>
            <a:r>
              <a:rPr lang="en-US" altLang="zh-TW" dirty="0">
                <a:solidFill>
                  <a:srgbClr val="FF0066"/>
                </a:solidFill>
              </a:rPr>
              <a:t>- Lec02</a:t>
            </a:r>
            <a:endParaRPr lang="en-US" altLang="zh-TW" dirty="0">
              <a:solidFill>
                <a:schemeClr val="accent2"/>
              </a:solidFill>
            </a:endParaRPr>
          </a:p>
        </p:txBody>
      </p:sp>
      <p:sp>
        <p:nvSpPr>
          <p:cNvPr id="44" name="Slide Number Placeholder 4"/>
          <p:cNvSpPr>
            <a:spLocks noGrp="1"/>
          </p:cNvSpPr>
          <p:nvPr>
            <p:ph type="sldNum" sz="quarter" idx="11"/>
          </p:nvPr>
        </p:nvSpPr>
        <p:spPr/>
        <p:txBody>
          <a:bodyPr/>
          <a:lstStyle/>
          <a:p>
            <a:pPr>
              <a:defRPr/>
            </a:pPr>
            <a:fld id="{20C3948A-EF34-445D-B6F7-71CB93490BE8}" type="slidenum">
              <a:rPr lang="zh-TW" altLang="en-US"/>
              <a:pPr>
                <a:defRPr/>
              </a:pPr>
              <a:t>30</a:t>
            </a:fld>
            <a:r>
              <a:rPr lang="en-US" altLang="zh-TW" b="0"/>
              <a:t> </a:t>
            </a:r>
          </a:p>
        </p:txBody>
      </p:sp>
      <p:sp>
        <p:nvSpPr>
          <p:cNvPr id="43012" name="Rectangle 2"/>
          <p:cNvSpPr>
            <a:spLocks noGrp="1" noChangeArrowheads="1"/>
          </p:cNvSpPr>
          <p:nvPr>
            <p:ph type="title"/>
          </p:nvPr>
        </p:nvSpPr>
        <p:spPr/>
        <p:txBody>
          <a:bodyPr/>
          <a:lstStyle/>
          <a:p>
            <a:pPr eaLnBrk="1" hangingPunct="1"/>
            <a:r>
              <a:rPr lang="en-US" altLang="zh-TW" smtClean="0">
                <a:ea typeface="新細明體" pitchFamily="18" charset="-120"/>
              </a:rPr>
              <a:t>Single-Bit Adder (1)</a:t>
            </a:r>
          </a:p>
        </p:txBody>
      </p:sp>
      <p:sp>
        <p:nvSpPr>
          <p:cNvPr id="43013" name="Rectangle 4"/>
          <p:cNvSpPr>
            <a:spLocks noChangeArrowheads="1"/>
          </p:cNvSpPr>
          <p:nvPr/>
        </p:nvSpPr>
        <p:spPr bwMode="auto">
          <a:xfrm>
            <a:off x="685800" y="1484313"/>
            <a:ext cx="5326063" cy="4681537"/>
          </a:xfrm>
          <a:prstGeom prst="rect">
            <a:avLst/>
          </a:prstGeom>
          <a:noFill/>
          <a:ln w="9525">
            <a:noFill/>
            <a:miter lim="800000"/>
            <a:headEnd/>
            <a:tailEnd/>
          </a:ln>
        </p:spPr>
        <p:txBody>
          <a:bodyPr/>
          <a:lstStyle/>
          <a:p>
            <a:pPr marL="342900" indent="-342900">
              <a:spcBef>
                <a:spcPct val="50000"/>
              </a:spcBef>
              <a:buFont typeface="Wingdings" pitchFamily="2" charset="2"/>
              <a:buChar char="Ø"/>
            </a:pPr>
            <a:r>
              <a:rPr lang="en-US" altLang="zh-TW" i="1" dirty="0">
                <a:solidFill>
                  <a:schemeClr val="accent2"/>
                </a:solidFill>
                <a:latin typeface="Cambria" pitchFamily="18" charset="0"/>
                <a:ea typeface="新細明體" pitchFamily="18" charset="-120"/>
              </a:rPr>
              <a:t>Half-adder </a:t>
            </a:r>
          </a:p>
          <a:p>
            <a:pPr marL="742950" lvl="1" indent="-285750">
              <a:spcBef>
                <a:spcPct val="20000"/>
              </a:spcBef>
              <a:buFont typeface="Wingdings" pitchFamily="2" charset="2"/>
              <a:buChar char="²"/>
            </a:pPr>
            <a:r>
              <a:rPr lang="en-US" altLang="zh-TW" sz="2000" dirty="0">
                <a:latin typeface="Cambria" pitchFamily="18" charset="0"/>
                <a:ea typeface="新細明體" pitchFamily="18" charset="-120"/>
              </a:rPr>
              <a:t>A </a:t>
            </a:r>
            <a:r>
              <a:rPr lang="en-US" altLang="zh-TW" sz="2000" dirty="0">
                <a:solidFill>
                  <a:schemeClr val="accent2"/>
                </a:solidFill>
                <a:latin typeface="Cambria" pitchFamily="18" charset="0"/>
                <a:ea typeface="新細明體" pitchFamily="18" charset="-120"/>
              </a:rPr>
              <a:t>c</a:t>
            </a:r>
            <a:r>
              <a:rPr lang="en-US" altLang="zh-TW" sz="2000" i="1" dirty="0">
                <a:solidFill>
                  <a:schemeClr val="accent2"/>
                </a:solidFill>
                <a:latin typeface="Cambria" pitchFamily="18" charset="0"/>
                <a:ea typeface="新細明體" pitchFamily="18" charset="-120"/>
              </a:rPr>
              <a:t>ircuit</a:t>
            </a:r>
            <a:r>
              <a:rPr lang="en-US" altLang="zh-TW" sz="2000" dirty="0">
                <a:latin typeface="Cambria" pitchFamily="18" charset="0"/>
                <a:ea typeface="新細明體" pitchFamily="18" charset="-120"/>
              </a:rPr>
              <a:t> that performs an addition operation on </a:t>
            </a:r>
            <a:r>
              <a:rPr lang="en-US" altLang="zh-TW" sz="2000" b="1" dirty="0">
                <a:latin typeface="Cambria" pitchFamily="18" charset="0"/>
                <a:ea typeface="新細明體" pitchFamily="18" charset="-120"/>
              </a:rPr>
              <a:t>two</a:t>
            </a:r>
            <a:r>
              <a:rPr lang="en-US" altLang="zh-TW" sz="2000" dirty="0">
                <a:latin typeface="Cambria" pitchFamily="18" charset="0"/>
                <a:ea typeface="新細明體" pitchFamily="18" charset="-120"/>
              </a:rPr>
              <a:t> binary digits</a:t>
            </a:r>
          </a:p>
          <a:p>
            <a:pPr marL="742950" lvl="1" indent="-285750">
              <a:spcBef>
                <a:spcPct val="20000"/>
              </a:spcBef>
              <a:buFont typeface="Wingdings" pitchFamily="2" charset="2"/>
              <a:buChar char="²"/>
            </a:pPr>
            <a:r>
              <a:rPr lang="en-US" altLang="zh-TW" sz="2000" dirty="0">
                <a:latin typeface="Cambria" pitchFamily="18" charset="0"/>
                <a:ea typeface="新細明體" pitchFamily="18" charset="-120"/>
              </a:rPr>
              <a:t>Produces a sum and a carry value which are both binary digits</a:t>
            </a:r>
          </a:p>
          <a:p>
            <a:pPr marL="342900" indent="-342900">
              <a:spcBef>
                <a:spcPct val="50000"/>
              </a:spcBef>
              <a:buFont typeface="Wingdings" pitchFamily="2" charset="2"/>
              <a:buChar char="Ø"/>
            </a:pPr>
            <a:r>
              <a:rPr lang="en-US" altLang="zh-TW" sz="2000" dirty="0">
                <a:latin typeface="Cambria" pitchFamily="18" charset="0"/>
                <a:ea typeface="新細明體" pitchFamily="18" charset="-120"/>
              </a:rPr>
              <a:t>Logic combinations of single-bit sum</a:t>
            </a:r>
          </a:p>
          <a:p>
            <a:pPr marL="742950" lvl="1" indent="-285750">
              <a:spcBef>
                <a:spcPct val="20000"/>
              </a:spcBef>
              <a:buFont typeface="Wingdings" pitchFamily="2" charset="2"/>
              <a:buNone/>
            </a:pPr>
            <a:r>
              <a:rPr lang="en-US" altLang="zh-TW" sz="2000" dirty="0">
                <a:latin typeface="Cambria" pitchFamily="18" charset="0"/>
                <a:ea typeface="新細明體" pitchFamily="18" charset="-120"/>
              </a:rPr>
              <a:t>	   0	0	1	1</a:t>
            </a:r>
          </a:p>
          <a:p>
            <a:pPr marL="742950" lvl="1" indent="-285750">
              <a:spcBef>
                <a:spcPct val="20000"/>
              </a:spcBef>
              <a:buFont typeface="Wingdings" pitchFamily="2" charset="2"/>
              <a:buNone/>
            </a:pPr>
            <a:r>
              <a:rPr lang="en-US" altLang="zh-TW" sz="2000" dirty="0">
                <a:latin typeface="Cambria" pitchFamily="18" charset="0"/>
                <a:ea typeface="新細明體" pitchFamily="18" charset="-120"/>
              </a:rPr>
              <a:t>	 </a:t>
            </a:r>
            <a:r>
              <a:rPr lang="en-US" altLang="zh-TW" sz="2000" u="sng" dirty="0">
                <a:latin typeface="Cambria" pitchFamily="18" charset="0"/>
                <a:ea typeface="新細明體" pitchFamily="18" charset="-120"/>
              </a:rPr>
              <a:t>+0</a:t>
            </a:r>
            <a:r>
              <a:rPr lang="en-US" altLang="zh-TW" sz="2000" dirty="0">
                <a:latin typeface="Cambria" pitchFamily="18" charset="0"/>
                <a:ea typeface="新細明體" pitchFamily="18" charset="-120"/>
              </a:rPr>
              <a:t>       </a:t>
            </a:r>
            <a:r>
              <a:rPr lang="en-US" altLang="zh-TW" sz="2000" dirty="0" smtClean="0">
                <a:latin typeface="Cambria" pitchFamily="18" charset="0"/>
                <a:ea typeface="新細明體" pitchFamily="18" charset="-120"/>
              </a:rPr>
              <a:t>    </a:t>
            </a:r>
            <a:r>
              <a:rPr lang="en-US" altLang="zh-TW" sz="2000" u="sng" dirty="0">
                <a:latin typeface="Cambria" pitchFamily="18" charset="0"/>
                <a:ea typeface="新細明體" pitchFamily="18" charset="-120"/>
              </a:rPr>
              <a:t>+1</a:t>
            </a:r>
            <a:r>
              <a:rPr lang="en-US" altLang="zh-TW" sz="2000" dirty="0">
                <a:latin typeface="Cambria" pitchFamily="18" charset="0"/>
                <a:ea typeface="新細明體" pitchFamily="18" charset="-120"/>
              </a:rPr>
              <a:t>      </a:t>
            </a:r>
            <a:r>
              <a:rPr lang="en-US" altLang="zh-TW" sz="2000" dirty="0" smtClean="0">
                <a:latin typeface="Cambria" pitchFamily="18" charset="0"/>
                <a:ea typeface="新細明體" pitchFamily="18" charset="-120"/>
              </a:rPr>
              <a:t>      </a:t>
            </a:r>
            <a:r>
              <a:rPr lang="en-US" altLang="zh-TW" sz="2000" u="sng" dirty="0">
                <a:latin typeface="Cambria" pitchFamily="18" charset="0"/>
                <a:ea typeface="新細明體" pitchFamily="18" charset="-120"/>
              </a:rPr>
              <a:t>+0</a:t>
            </a:r>
            <a:r>
              <a:rPr lang="en-US" altLang="zh-TW" sz="2000" dirty="0">
                <a:latin typeface="Cambria" pitchFamily="18" charset="0"/>
                <a:ea typeface="新細明體" pitchFamily="18" charset="-120"/>
              </a:rPr>
              <a:t>       </a:t>
            </a:r>
            <a:r>
              <a:rPr lang="en-US" altLang="zh-TW" sz="2000" dirty="0" smtClean="0">
                <a:latin typeface="Cambria" pitchFamily="18" charset="0"/>
                <a:ea typeface="新細明體" pitchFamily="18" charset="-120"/>
              </a:rPr>
              <a:t>    </a:t>
            </a:r>
            <a:r>
              <a:rPr lang="en-US" altLang="zh-TW" sz="2000" u="sng" dirty="0">
                <a:latin typeface="Cambria" pitchFamily="18" charset="0"/>
                <a:ea typeface="新細明體" pitchFamily="18" charset="-120"/>
              </a:rPr>
              <a:t>+1</a:t>
            </a:r>
          </a:p>
          <a:p>
            <a:pPr marL="742950" lvl="1" indent="-285750">
              <a:spcBef>
                <a:spcPct val="20000"/>
              </a:spcBef>
              <a:buFont typeface="Wingdings" pitchFamily="2" charset="2"/>
              <a:buNone/>
            </a:pPr>
            <a:r>
              <a:rPr lang="en-US" altLang="zh-TW" sz="2000" dirty="0">
                <a:latin typeface="Cambria" pitchFamily="18" charset="0"/>
                <a:ea typeface="新細明體" pitchFamily="18" charset="-120"/>
              </a:rPr>
              <a:t>		0	1	1         </a:t>
            </a:r>
            <a:r>
              <a:rPr lang="en-US" altLang="zh-TW" sz="2000" dirty="0" smtClean="0">
                <a:latin typeface="Cambria" pitchFamily="18" charset="0"/>
                <a:ea typeface="新細明體" pitchFamily="18" charset="-120"/>
              </a:rPr>
              <a:t>   10</a:t>
            </a:r>
            <a:endParaRPr lang="en-US" altLang="zh-TW" sz="2000" dirty="0">
              <a:latin typeface="Cambria" pitchFamily="18" charset="0"/>
              <a:ea typeface="新細明體" pitchFamily="18" charset="-120"/>
            </a:endParaRPr>
          </a:p>
          <a:p>
            <a:pPr marL="742950" lvl="1" indent="-285750">
              <a:spcBef>
                <a:spcPct val="20000"/>
              </a:spcBef>
              <a:buFont typeface="Wingdings" pitchFamily="2" charset="2"/>
              <a:buNone/>
            </a:pPr>
            <a:r>
              <a:rPr lang="en-US" altLang="zh-TW" sz="2000" dirty="0">
                <a:latin typeface="Cambria" pitchFamily="18" charset="0"/>
                <a:ea typeface="新細明體" pitchFamily="18" charset="-120"/>
              </a:rPr>
              <a:t>        </a:t>
            </a:r>
          </a:p>
          <a:p>
            <a:pPr marL="742950" lvl="1" indent="-285750">
              <a:spcBef>
                <a:spcPct val="20000"/>
              </a:spcBef>
              <a:buFont typeface="Wingdings" pitchFamily="2" charset="2"/>
              <a:buNone/>
            </a:pPr>
            <a:r>
              <a:rPr lang="en-US" altLang="zh-TW" sz="1800" dirty="0">
                <a:solidFill>
                  <a:srgbClr val="660099"/>
                </a:solidFill>
                <a:latin typeface="Cambria" pitchFamily="18" charset="0"/>
                <a:ea typeface="新細明體" pitchFamily="18" charset="-120"/>
              </a:rPr>
              <a:t>Sum = A XOR B</a:t>
            </a:r>
          </a:p>
          <a:p>
            <a:pPr marL="742950" lvl="1" indent="-285750">
              <a:spcBef>
                <a:spcPct val="20000"/>
              </a:spcBef>
              <a:buFont typeface="Wingdings" pitchFamily="2" charset="2"/>
              <a:buNone/>
            </a:pPr>
            <a:r>
              <a:rPr lang="en-US" altLang="zh-TW" sz="1800" dirty="0">
                <a:solidFill>
                  <a:srgbClr val="660099"/>
                </a:solidFill>
                <a:latin typeface="Cambria" pitchFamily="18" charset="0"/>
                <a:ea typeface="新細明體" pitchFamily="18" charset="-120"/>
              </a:rPr>
              <a:t>Carry-out = A AND B</a:t>
            </a:r>
          </a:p>
        </p:txBody>
      </p:sp>
      <p:graphicFrame>
        <p:nvGraphicFramePr>
          <p:cNvPr id="73869" name="Group 141"/>
          <p:cNvGraphicFramePr>
            <a:graphicFrameLocks noGrp="1"/>
          </p:cNvGraphicFramePr>
          <p:nvPr>
            <p:extLst>
              <p:ext uri="{D42A27DB-BD31-4B8C-83A1-F6EECF244321}">
                <p14:modId xmlns:p14="http://schemas.microsoft.com/office/powerpoint/2010/main" val="3309910153"/>
              </p:ext>
            </p:extLst>
          </p:nvPr>
        </p:nvGraphicFramePr>
        <p:xfrm>
          <a:off x="6083300" y="1844675"/>
          <a:ext cx="2737172" cy="2011680"/>
        </p:xfrm>
        <a:graphic>
          <a:graphicData uri="http://schemas.openxmlformats.org/drawingml/2006/table">
            <a:tbl>
              <a:tblPr/>
              <a:tblGrid>
                <a:gridCol w="443482"/>
                <a:gridCol w="482509"/>
                <a:gridCol w="684736"/>
                <a:gridCol w="1126445"/>
              </a:tblGrid>
              <a:tr h="303213">
                <a:tc gridSpan="2">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dirty="0" smtClean="0">
                          <a:ln>
                            <a:noFill/>
                          </a:ln>
                          <a:solidFill>
                            <a:schemeClr val="tx1"/>
                          </a:solidFill>
                          <a:effectLst/>
                          <a:latin typeface="Cambria" pitchFamily="18" charset="0"/>
                          <a:ea typeface="新細明體" charset="-120"/>
                        </a:rPr>
                        <a:t>Input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FF"/>
                    </a:solidFill>
                  </a:tcPr>
                </a:tc>
                <a:tc hMerge="1">
                  <a:txBody>
                    <a:bodyPr/>
                    <a:lstStyle/>
                    <a:p>
                      <a:endParaRPr lang="en-US"/>
                    </a:p>
                  </a:txBody>
                  <a:tcPr/>
                </a:tc>
                <a:tc gridSpan="2">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charset="-120"/>
                        </a:rPr>
                        <a:t>Output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FF"/>
                    </a:solidFill>
                  </a:tcPr>
                </a:tc>
                <a:tc hMerge="1">
                  <a:txBody>
                    <a:bodyPr/>
                    <a:lstStyle/>
                    <a:p>
                      <a:endParaRPr lang="en-US"/>
                    </a:p>
                  </a:txBody>
                  <a:tcPr/>
                </a:tc>
              </a:tr>
              <a:tr h="303213">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dirty="0" smtClean="0">
                          <a:ln>
                            <a:noFill/>
                          </a:ln>
                          <a:solidFill>
                            <a:schemeClr val="tx1"/>
                          </a:solidFill>
                          <a:effectLst/>
                          <a:latin typeface="Cambria" pitchFamily="18" charset="0"/>
                          <a:ea typeface="新細明體" charset="-120"/>
                        </a:rPr>
                        <a:t>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dirty="0" smtClean="0">
                          <a:ln>
                            <a:noFill/>
                          </a:ln>
                          <a:solidFill>
                            <a:schemeClr val="tx1"/>
                          </a:solidFill>
                          <a:effectLst/>
                          <a:latin typeface="Cambria" pitchFamily="18" charset="0"/>
                          <a:ea typeface="新細明體" charset="-120"/>
                        </a:rPr>
                        <a:t>B</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dirty="0" smtClean="0">
                          <a:ln>
                            <a:noFill/>
                          </a:ln>
                          <a:solidFill>
                            <a:schemeClr val="tx1"/>
                          </a:solidFill>
                          <a:effectLst/>
                          <a:latin typeface="Cambria" pitchFamily="18" charset="0"/>
                          <a:ea typeface="新細明體" charset="-120"/>
                        </a:rPr>
                        <a:t>Sum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dirty="0" smtClean="0">
                          <a:ln>
                            <a:noFill/>
                          </a:ln>
                          <a:solidFill>
                            <a:schemeClr val="tx1"/>
                          </a:solidFill>
                          <a:effectLst/>
                          <a:latin typeface="Cambria" pitchFamily="18" charset="0"/>
                          <a:ea typeface="新細明體" charset="-120"/>
                        </a:rPr>
                        <a:t>Carry-out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2D050"/>
                    </a:solidFill>
                  </a:tcPr>
                </a:tc>
              </a:tr>
              <a:tr h="303213">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charset="-120"/>
                        </a:rPr>
                        <a:t>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dirty="0" smtClean="0">
                          <a:ln>
                            <a:noFill/>
                          </a:ln>
                          <a:solidFill>
                            <a:schemeClr val="tx1"/>
                          </a:solidFill>
                          <a:effectLst/>
                          <a:latin typeface="Cambria" pitchFamily="18" charset="0"/>
                          <a:ea typeface="新細明體" charset="-12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dirty="0" smtClean="0">
                          <a:ln>
                            <a:noFill/>
                          </a:ln>
                          <a:solidFill>
                            <a:schemeClr val="tx1"/>
                          </a:solidFill>
                          <a:effectLst/>
                          <a:latin typeface="Cambria" pitchFamily="18" charset="0"/>
                          <a:ea typeface="新細明體" charset="-12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dirty="0" smtClean="0">
                          <a:ln>
                            <a:noFill/>
                          </a:ln>
                          <a:solidFill>
                            <a:schemeClr val="tx1"/>
                          </a:solidFill>
                          <a:effectLst/>
                          <a:latin typeface="Cambria" pitchFamily="18" charset="0"/>
                          <a:ea typeface="新細明體" charset="-120"/>
                        </a:rPr>
                        <a:t>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2D050"/>
                    </a:solidFill>
                  </a:tcPr>
                </a:tc>
              </a:tr>
              <a:tr h="303213">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charset="-120"/>
                        </a:rPr>
                        <a:t>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dirty="0" smtClean="0">
                          <a:ln>
                            <a:noFill/>
                          </a:ln>
                          <a:solidFill>
                            <a:schemeClr val="tx1"/>
                          </a:solidFill>
                          <a:effectLst/>
                          <a:latin typeface="Cambria" pitchFamily="18" charset="0"/>
                          <a:ea typeface="新細明體" charset="-12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dirty="0" smtClean="0">
                          <a:ln>
                            <a:noFill/>
                          </a:ln>
                          <a:solidFill>
                            <a:schemeClr val="tx1"/>
                          </a:solidFill>
                          <a:effectLst/>
                          <a:latin typeface="Cambria" pitchFamily="18" charset="0"/>
                          <a:ea typeface="新細明體" charset="-12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dirty="0" smtClean="0">
                          <a:ln>
                            <a:noFill/>
                          </a:ln>
                          <a:solidFill>
                            <a:schemeClr val="tx1"/>
                          </a:solidFill>
                          <a:effectLst/>
                          <a:latin typeface="Cambria" pitchFamily="18" charset="0"/>
                          <a:ea typeface="新細明體" charset="-120"/>
                        </a:rPr>
                        <a:t>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2D050"/>
                    </a:solidFill>
                  </a:tcPr>
                </a:tc>
              </a:tr>
              <a:tr h="303213">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charset="-12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dirty="0" smtClean="0">
                          <a:ln>
                            <a:noFill/>
                          </a:ln>
                          <a:solidFill>
                            <a:schemeClr val="tx1"/>
                          </a:solidFill>
                          <a:effectLst/>
                          <a:latin typeface="Cambria" pitchFamily="18" charset="0"/>
                          <a:ea typeface="新細明體" charset="-12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dirty="0" smtClean="0">
                          <a:ln>
                            <a:noFill/>
                          </a:ln>
                          <a:solidFill>
                            <a:schemeClr val="tx1"/>
                          </a:solidFill>
                          <a:effectLst/>
                          <a:latin typeface="Cambria" pitchFamily="18" charset="0"/>
                          <a:ea typeface="新細明體" charset="-12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dirty="0" smtClean="0">
                          <a:ln>
                            <a:noFill/>
                          </a:ln>
                          <a:solidFill>
                            <a:schemeClr val="tx1"/>
                          </a:solidFill>
                          <a:effectLst/>
                          <a:latin typeface="Cambria" pitchFamily="18" charset="0"/>
                          <a:ea typeface="新細明體" charset="-120"/>
                        </a:rPr>
                        <a:t>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2D050"/>
                    </a:solidFill>
                  </a:tcPr>
                </a:tc>
              </a:tr>
              <a:tr h="303213">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smtClean="0">
                          <a:ln>
                            <a:noFill/>
                          </a:ln>
                          <a:solidFill>
                            <a:schemeClr val="tx1"/>
                          </a:solidFill>
                          <a:effectLst/>
                          <a:latin typeface="Cambria" pitchFamily="18" charset="0"/>
                          <a:ea typeface="新細明體" charset="-12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dirty="0" smtClean="0">
                          <a:ln>
                            <a:noFill/>
                          </a:ln>
                          <a:solidFill>
                            <a:schemeClr val="tx1"/>
                          </a:solidFill>
                          <a:effectLst/>
                          <a:latin typeface="Cambria" pitchFamily="18" charset="0"/>
                          <a:ea typeface="新細明體" charset="-12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dirty="0" smtClean="0">
                          <a:ln>
                            <a:noFill/>
                          </a:ln>
                          <a:solidFill>
                            <a:schemeClr val="tx1"/>
                          </a:solidFill>
                          <a:effectLst/>
                          <a:latin typeface="Cambria" pitchFamily="18" charset="0"/>
                          <a:ea typeface="新細明體" charset="-12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600" b="0" i="0" u="none" strike="noStrike" cap="none" normalizeH="0" baseline="0" dirty="0" smtClean="0">
                          <a:ln>
                            <a:noFill/>
                          </a:ln>
                          <a:solidFill>
                            <a:schemeClr val="tx1"/>
                          </a:solidFill>
                          <a:effectLst/>
                          <a:latin typeface="Cambria" pitchFamily="18" charset="0"/>
                          <a:ea typeface="新細明體" charset="-120"/>
                        </a:rPr>
                        <a:t>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92D050"/>
                    </a:solidFill>
                  </a:tcPr>
                </a:tc>
              </a:tr>
            </a:tbl>
          </a:graphicData>
        </a:graphic>
      </p:graphicFrame>
      <p:sp>
        <p:nvSpPr>
          <p:cNvPr id="43049" name="Text Box 137"/>
          <p:cNvSpPr txBox="1">
            <a:spLocks noChangeArrowheads="1"/>
          </p:cNvSpPr>
          <p:nvPr/>
        </p:nvSpPr>
        <p:spPr bwMode="auto">
          <a:xfrm>
            <a:off x="6516688" y="4221163"/>
            <a:ext cx="1351652" cy="338554"/>
          </a:xfrm>
          <a:prstGeom prst="rect">
            <a:avLst/>
          </a:prstGeom>
          <a:noFill/>
          <a:ln w="9525">
            <a:noFill/>
            <a:miter lim="800000"/>
            <a:headEnd/>
            <a:tailEnd/>
          </a:ln>
        </p:spPr>
        <p:txBody>
          <a:bodyPr wrap="none">
            <a:spAutoFit/>
          </a:bodyPr>
          <a:lstStyle/>
          <a:p>
            <a:r>
              <a:rPr lang="en-US" altLang="zh-TW" sz="1600" b="1" dirty="0">
                <a:latin typeface="Cambria" pitchFamily="18" charset="0"/>
                <a:ea typeface="新細明體" pitchFamily="18" charset="-120"/>
              </a:rPr>
              <a:t>A half-adder</a:t>
            </a:r>
          </a:p>
        </p:txBody>
      </p:sp>
      <p:pic>
        <p:nvPicPr>
          <p:cNvPr id="43050" name="Picture 142" descr="180px-ALU_half_adder"/>
          <p:cNvPicPr>
            <a:picLocks noChangeAspect="1" noChangeArrowheads="1"/>
          </p:cNvPicPr>
          <p:nvPr/>
        </p:nvPicPr>
        <p:blipFill>
          <a:blip r:embed="rId3" cstate="print"/>
          <a:srcRect/>
          <a:stretch>
            <a:fillRect/>
          </a:stretch>
        </p:blipFill>
        <p:spPr bwMode="auto">
          <a:xfrm>
            <a:off x="6084888" y="4508500"/>
            <a:ext cx="2232025" cy="1339850"/>
          </a:xfrm>
          <a:prstGeom prst="rect">
            <a:avLst/>
          </a:prstGeom>
          <a:solidFill>
            <a:schemeClr val="bg1"/>
          </a:solidFill>
          <a:ln w="9525">
            <a:noFill/>
            <a:miter lim="800000"/>
            <a:headEnd/>
            <a:tailEnd/>
          </a:ln>
        </p:spPr>
      </p:pic>
      <p:sp>
        <p:nvSpPr>
          <p:cNvPr id="43051" name="Text Box 143"/>
          <p:cNvSpPr txBox="1">
            <a:spLocks noChangeArrowheads="1"/>
          </p:cNvSpPr>
          <p:nvPr/>
        </p:nvSpPr>
        <p:spPr bwMode="auto">
          <a:xfrm>
            <a:off x="5867400" y="5876925"/>
            <a:ext cx="2671763" cy="304800"/>
          </a:xfrm>
          <a:prstGeom prst="rect">
            <a:avLst/>
          </a:prstGeom>
          <a:noFill/>
          <a:ln w="9525">
            <a:noFill/>
            <a:miter lim="800000"/>
            <a:headEnd/>
            <a:tailEnd/>
          </a:ln>
        </p:spPr>
        <p:txBody>
          <a:bodyPr wrap="none">
            <a:spAutoFit/>
          </a:bodyPr>
          <a:lstStyle/>
          <a:p>
            <a:r>
              <a:rPr lang="en-US" altLang="zh-TW" sz="1400">
                <a:solidFill>
                  <a:schemeClr val="folHlink"/>
                </a:solidFill>
                <a:ea typeface="新細明體" pitchFamily="18" charset="-120"/>
              </a:rPr>
              <a:t>Image extracted from reference [6]</a:t>
            </a:r>
          </a:p>
        </p:txBody>
      </p:sp>
      <p:sp>
        <p:nvSpPr>
          <p:cNvPr id="10" name="AutoShape 113"/>
          <p:cNvSpPr>
            <a:spLocks noChangeArrowheads="1"/>
          </p:cNvSpPr>
          <p:nvPr/>
        </p:nvSpPr>
        <p:spPr bwMode="auto">
          <a:xfrm>
            <a:off x="3419872" y="4817318"/>
            <a:ext cx="1080120" cy="483890"/>
          </a:xfrm>
          <a:prstGeom prst="wedgeEllipseCallout">
            <a:avLst>
              <a:gd name="adj1" fmla="val 37546"/>
              <a:gd name="adj2" fmla="val -80410"/>
            </a:avLst>
          </a:prstGeom>
          <a:solidFill>
            <a:srgbClr val="FFCCFF"/>
          </a:solidFill>
          <a:ln w="9525">
            <a:noFill/>
            <a:miter lim="800000"/>
            <a:headEnd/>
            <a:tailEnd/>
          </a:ln>
        </p:spPr>
        <p:txBody>
          <a:bodyPr lIns="0" rIns="0"/>
          <a:lstStyle/>
          <a:p>
            <a:pPr algn="ctr"/>
            <a:r>
              <a:rPr lang="en-US" altLang="zh-TW" sz="1400" i="1" dirty="0" smtClean="0">
                <a:latin typeface="Cambria" pitchFamily="18" charset="0"/>
                <a:ea typeface="新細明體" pitchFamily="18" charset="-120"/>
              </a:rPr>
              <a:t>Carry-out</a:t>
            </a:r>
            <a:endParaRPr lang="en-US" altLang="zh-TW" sz="1400" i="1" dirty="0">
              <a:latin typeface="Cambria" pitchFamily="18" charset="0"/>
              <a:ea typeface="新細明體" pitchFamily="18" charset="-12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left)">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 name="Date Placeholder 3"/>
          <p:cNvSpPr>
            <a:spLocks noGrp="1"/>
          </p:cNvSpPr>
          <p:nvPr>
            <p:ph type="dt" sz="quarter" idx="10"/>
          </p:nvPr>
        </p:nvSpPr>
        <p:spPr/>
        <p:txBody>
          <a:bodyPr/>
          <a:lstStyle/>
          <a:p>
            <a:pPr>
              <a:defRPr/>
            </a:pPr>
            <a:r>
              <a:rPr lang="en-US" altLang="zh-TW" dirty="0"/>
              <a:t>    </a:t>
            </a:r>
            <a:r>
              <a:rPr lang="en-US" altLang="zh-TW" dirty="0" smtClean="0"/>
              <a:t> </a:t>
            </a:r>
            <a:r>
              <a:rPr lang="en-US" altLang="zh-TW" dirty="0" smtClean="0">
                <a:solidFill>
                  <a:srgbClr val="FF0066"/>
                </a:solidFill>
              </a:rPr>
              <a:t>Jean Wang / CS1102 </a:t>
            </a:r>
            <a:r>
              <a:rPr lang="en-US" altLang="zh-TW" dirty="0">
                <a:solidFill>
                  <a:srgbClr val="FF0066"/>
                </a:solidFill>
              </a:rPr>
              <a:t>- Lec02</a:t>
            </a:r>
            <a:endParaRPr lang="en-US" altLang="zh-TW" dirty="0">
              <a:solidFill>
                <a:schemeClr val="accent2"/>
              </a:solidFill>
            </a:endParaRPr>
          </a:p>
        </p:txBody>
      </p:sp>
      <p:sp>
        <p:nvSpPr>
          <p:cNvPr id="74" name="Slide Number Placeholder 4"/>
          <p:cNvSpPr>
            <a:spLocks noGrp="1"/>
          </p:cNvSpPr>
          <p:nvPr>
            <p:ph type="sldNum" sz="quarter" idx="11"/>
          </p:nvPr>
        </p:nvSpPr>
        <p:spPr/>
        <p:txBody>
          <a:bodyPr/>
          <a:lstStyle/>
          <a:p>
            <a:pPr>
              <a:defRPr/>
            </a:pPr>
            <a:fld id="{633429B3-5DA8-4AC1-AD1F-1D4D223118C5}" type="slidenum">
              <a:rPr lang="zh-TW" altLang="en-US"/>
              <a:pPr>
                <a:defRPr/>
              </a:pPr>
              <a:t>31</a:t>
            </a:fld>
            <a:r>
              <a:rPr lang="en-US" altLang="zh-TW" b="0"/>
              <a:t> </a:t>
            </a:r>
          </a:p>
        </p:txBody>
      </p:sp>
      <p:sp>
        <p:nvSpPr>
          <p:cNvPr id="44036" name="Rectangle 2"/>
          <p:cNvSpPr>
            <a:spLocks noGrp="1" noChangeArrowheads="1"/>
          </p:cNvSpPr>
          <p:nvPr>
            <p:ph type="title"/>
          </p:nvPr>
        </p:nvSpPr>
        <p:spPr/>
        <p:txBody>
          <a:bodyPr/>
          <a:lstStyle/>
          <a:p>
            <a:pPr eaLnBrk="1" hangingPunct="1"/>
            <a:r>
              <a:rPr lang="en-US" altLang="zh-TW" smtClean="0">
                <a:ea typeface="新細明體" pitchFamily="18" charset="-120"/>
              </a:rPr>
              <a:t>Single-Bit Adder (2)</a:t>
            </a:r>
          </a:p>
        </p:txBody>
      </p:sp>
      <p:sp>
        <p:nvSpPr>
          <p:cNvPr id="44037" name="Rectangle 3"/>
          <p:cNvSpPr>
            <a:spLocks noGrp="1" noChangeArrowheads="1"/>
          </p:cNvSpPr>
          <p:nvPr>
            <p:ph type="body" idx="1"/>
          </p:nvPr>
        </p:nvSpPr>
        <p:spPr>
          <a:xfrm>
            <a:off x="685800" y="1484313"/>
            <a:ext cx="4894263" cy="2232025"/>
          </a:xfrm>
        </p:spPr>
        <p:txBody>
          <a:bodyPr/>
          <a:lstStyle/>
          <a:p>
            <a:pPr eaLnBrk="1" hangingPunct="1"/>
            <a:r>
              <a:rPr lang="en-US" altLang="zh-TW" i="1" dirty="0" smtClean="0">
                <a:solidFill>
                  <a:schemeClr val="accent2"/>
                </a:solidFill>
                <a:latin typeface="Cambria" pitchFamily="18" charset="0"/>
                <a:ea typeface="新細明體" pitchFamily="18" charset="-120"/>
              </a:rPr>
              <a:t>Full-adder </a:t>
            </a:r>
          </a:p>
          <a:p>
            <a:pPr lvl="1" eaLnBrk="1" hangingPunct="1"/>
            <a:r>
              <a:rPr lang="en-US" altLang="zh-TW" dirty="0" smtClean="0">
                <a:latin typeface="Cambria" pitchFamily="18" charset="0"/>
                <a:ea typeface="新細明體" pitchFamily="18" charset="-120"/>
              </a:rPr>
              <a:t>A </a:t>
            </a:r>
            <a:r>
              <a:rPr lang="en-US" altLang="zh-TW" i="1" dirty="0" smtClean="0">
                <a:latin typeface="Cambria" pitchFamily="18" charset="0"/>
                <a:ea typeface="新細明體" pitchFamily="18" charset="-120"/>
              </a:rPr>
              <a:t>logic </a:t>
            </a:r>
            <a:r>
              <a:rPr lang="en-US" altLang="zh-TW" dirty="0" smtClean="0">
                <a:latin typeface="Cambria" pitchFamily="18" charset="0"/>
                <a:ea typeface="新細明體" pitchFamily="18" charset="-120"/>
              </a:rPr>
              <a:t>c</a:t>
            </a:r>
            <a:r>
              <a:rPr lang="en-US" altLang="zh-TW" i="1" dirty="0" smtClean="0">
                <a:latin typeface="Cambria" pitchFamily="18" charset="0"/>
                <a:ea typeface="新細明體" pitchFamily="18" charset="-120"/>
              </a:rPr>
              <a:t>ircuit</a:t>
            </a:r>
            <a:r>
              <a:rPr lang="en-US" altLang="zh-TW" dirty="0" smtClean="0">
                <a:latin typeface="Cambria" pitchFamily="18" charset="0"/>
                <a:ea typeface="新細明體" pitchFamily="18" charset="-120"/>
              </a:rPr>
              <a:t> that performs an addition A + B + </a:t>
            </a:r>
            <a:r>
              <a:rPr lang="en-US" altLang="zh-TW" dirty="0" err="1" smtClean="0">
                <a:latin typeface="Cambria" pitchFamily="18" charset="0"/>
                <a:ea typeface="新細明體" pitchFamily="18" charset="-120"/>
              </a:rPr>
              <a:t>C</a:t>
            </a:r>
            <a:r>
              <a:rPr lang="en-US" altLang="zh-TW" baseline="-25000" dirty="0" err="1" smtClean="0">
                <a:latin typeface="Cambria" pitchFamily="18" charset="0"/>
                <a:ea typeface="新細明體" pitchFamily="18" charset="-120"/>
              </a:rPr>
              <a:t>in</a:t>
            </a:r>
            <a:endParaRPr lang="en-US" altLang="zh-TW" baseline="-25000" dirty="0" smtClean="0">
              <a:latin typeface="Cambria" pitchFamily="18" charset="0"/>
              <a:ea typeface="新細明體" pitchFamily="18" charset="-120"/>
            </a:endParaRPr>
          </a:p>
          <a:p>
            <a:pPr lvl="1" eaLnBrk="1" hangingPunct="1"/>
            <a:r>
              <a:rPr lang="en-US" altLang="zh-TW" dirty="0" smtClean="0">
                <a:latin typeface="Cambria" pitchFamily="18" charset="0"/>
                <a:ea typeface="新細明體" pitchFamily="18" charset="-120"/>
              </a:rPr>
              <a:t>Produces a sum and a carry out</a:t>
            </a:r>
          </a:p>
          <a:p>
            <a:pPr lvl="1" eaLnBrk="1" hangingPunct="1"/>
            <a:r>
              <a:rPr lang="en-US" altLang="zh-TW" sz="1800" dirty="0" smtClean="0">
                <a:solidFill>
                  <a:srgbClr val="660099"/>
                </a:solidFill>
                <a:latin typeface="Cambria" pitchFamily="18" charset="0"/>
                <a:ea typeface="新細明體" pitchFamily="18" charset="-120"/>
              </a:rPr>
              <a:t>Note: </a:t>
            </a:r>
            <a:r>
              <a:rPr lang="en-US" altLang="zh-TW" sz="1800" dirty="0">
                <a:latin typeface="Cambria" pitchFamily="18" charset="0"/>
                <a:ea typeface="新細明體" pitchFamily="18" charset="-120"/>
              </a:rPr>
              <a:t>A + B + </a:t>
            </a:r>
            <a:r>
              <a:rPr lang="en-US" altLang="zh-TW" sz="1800" dirty="0" err="1" smtClean="0">
                <a:latin typeface="Cambria" pitchFamily="18" charset="0"/>
                <a:ea typeface="新細明體" pitchFamily="18" charset="-120"/>
              </a:rPr>
              <a:t>C</a:t>
            </a:r>
            <a:r>
              <a:rPr lang="en-US" altLang="zh-TW" sz="1800" baseline="-25000" dirty="0" err="1" smtClean="0">
                <a:latin typeface="Cambria" pitchFamily="18" charset="0"/>
                <a:ea typeface="新細明體" pitchFamily="18" charset="-120"/>
              </a:rPr>
              <a:t>in</a:t>
            </a:r>
            <a:r>
              <a:rPr lang="en-US" altLang="zh-TW" sz="1800" dirty="0">
                <a:latin typeface="Cambria" pitchFamily="18" charset="0"/>
                <a:ea typeface="新細明體" pitchFamily="18" charset="-120"/>
              </a:rPr>
              <a:t> </a:t>
            </a:r>
            <a:r>
              <a:rPr lang="en-US" altLang="zh-TW" sz="1800" dirty="0" smtClean="0">
                <a:latin typeface="Cambria" pitchFamily="18" charset="0"/>
                <a:ea typeface="新細明體" pitchFamily="18" charset="-120"/>
              </a:rPr>
              <a:t> = (A </a:t>
            </a:r>
            <a:r>
              <a:rPr lang="en-US" altLang="zh-TW" sz="1800" dirty="0">
                <a:latin typeface="Cambria" pitchFamily="18" charset="0"/>
                <a:ea typeface="新細明體" pitchFamily="18" charset="-120"/>
              </a:rPr>
              <a:t>+ </a:t>
            </a:r>
            <a:r>
              <a:rPr lang="en-US" altLang="zh-TW" sz="1800" dirty="0" smtClean="0">
                <a:latin typeface="Cambria" pitchFamily="18" charset="0"/>
                <a:ea typeface="新細明體" pitchFamily="18" charset="-120"/>
              </a:rPr>
              <a:t>B) </a:t>
            </a:r>
            <a:r>
              <a:rPr lang="en-US" altLang="zh-TW" sz="1800" dirty="0">
                <a:latin typeface="Cambria" pitchFamily="18" charset="0"/>
                <a:ea typeface="新細明體" pitchFamily="18" charset="-120"/>
              </a:rPr>
              <a:t>+ </a:t>
            </a:r>
            <a:r>
              <a:rPr lang="en-US" altLang="zh-TW" sz="1800" dirty="0" err="1">
                <a:latin typeface="Cambria" pitchFamily="18" charset="0"/>
                <a:ea typeface="新細明體" pitchFamily="18" charset="-120"/>
              </a:rPr>
              <a:t>C</a:t>
            </a:r>
            <a:r>
              <a:rPr lang="en-US" altLang="zh-TW" sz="1800" baseline="-25000" dirty="0" err="1">
                <a:latin typeface="Cambria" pitchFamily="18" charset="0"/>
                <a:ea typeface="新細明體" pitchFamily="18" charset="-120"/>
              </a:rPr>
              <a:t>in</a:t>
            </a:r>
            <a:endParaRPr lang="en-US" altLang="zh-TW" sz="1800" dirty="0" smtClean="0">
              <a:solidFill>
                <a:srgbClr val="660099"/>
              </a:solidFill>
              <a:latin typeface="Cambria" pitchFamily="18" charset="0"/>
              <a:ea typeface="新細明體" pitchFamily="18" charset="-120"/>
            </a:endParaRPr>
          </a:p>
        </p:txBody>
      </p:sp>
      <p:graphicFrame>
        <p:nvGraphicFramePr>
          <p:cNvPr id="64765" name="Group 253"/>
          <p:cNvGraphicFramePr>
            <a:graphicFrameLocks noGrp="1"/>
          </p:cNvGraphicFramePr>
          <p:nvPr>
            <p:extLst>
              <p:ext uri="{D42A27DB-BD31-4B8C-83A1-F6EECF244321}">
                <p14:modId xmlns:p14="http://schemas.microsoft.com/office/powerpoint/2010/main" val="1549491844"/>
              </p:ext>
            </p:extLst>
          </p:nvPr>
        </p:nvGraphicFramePr>
        <p:xfrm>
          <a:off x="5724525" y="1196975"/>
          <a:ext cx="2989263" cy="3048000"/>
        </p:xfrm>
        <a:graphic>
          <a:graphicData uri="http://schemas.openxmlformats.org/drawingml/2006/table">
            <a:tbl>
              <a:tblPr/>
              <a:tblGrid>
                <a:gridCol w="396875"/>
                <a:gridCol w="431800"/>
                <a:gridCol w="539750"/>
                <a:gridCol w="612775"/>
                <a:gridCol w="1008063"/>
              </a:tblGrid>
              <a:tr h="303213">
                <a:tc gridSpan="3">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400" b="0" i="0" u="none" strike="noStrike" cap="none" normalizeH="0" baseline="0" dirty="0" smtClean="0">
                          <a:ln>
                            <a:noFill/>
                          </a:ln>
                          <a:solidFill>
                            <a:schemeClr val="tx1"/>
                          </a:solidFill>
                          <a:effectLst/>
                          <a:latin typeface="Cambria" pitchFamily="18" charset="0"/>
                          <a:ea typeface="新細明體" pitchFamily="18" charset="-120"/>
                        </a:rPr>
                        <a:t>Input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FF"/>
                    </a:solidFill>
                  </a:tcPr>
                </a:tc>
                <a:tc hMerge="1">
                  <a:txBody>
                    <a:bodyPr/>
                    <a:lstStyle/>
                    <a:p>
                      <a:endParaRPr lang="en-US"/>
                    </a:p>
                  </a:txBody>
                  <a:tcPr/>
                </a:tc>
                <a:tc hMerge="1">
                  <a:txBody>
                    <a:bodyPr/>
                    <a:lstStyle/>
                    <a:p>
                      <a:endParaRPr lang="en-US"/>
                    </a:p>
                  </a:txBody>
                  <a:tcPr/>
                </a:tc>
                <a:tc gridSpan="2">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400" b="0" i="0" u="none" strike="noStrike" cap="none" normalizeH="0" baseline="0" smtClean="0">
                          <a:ln>
                            <a:noFill/>
                          </a:ln>
                          <a:solidFill>
                            <a:schemeClr val="tx1"/>
                          </a:solidFill>
                          <a:effectLst/>
                          <a:latin typeface="Cambria" pitchFamily="18" charset="0"/>
                          <a:ea typeface="新細明體" pitchFamily="18" charset="-120"/>
                        </a:rPr>
                        <a:t>Output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FF"/>
                    </a:solidFill>
                  </a:tcPr>
                </a:tc>
                <a:tc hMerge="1">
                  <a:txBody>
                    <a:bodyPr/>
                    <a:lstStyle/>
                    <a:p>
                      <a:endParaRPr lang="en-US"/>
                    </a:p>
                  </a:txBody>
                  <a:tcPr/>
                </a:tc>
              </a:tr>
              <a:tr h="303213">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400" b="0" i="0" u="none" strike="noStrike" cap="none" normalizeH="0" baseline="0" dirty="0" smtClean="0">
                          <a:ln>
                            <a:noFill/>
                          </a:ln>
                          <a:solidFill>
                            <a:schemeClr val="tx1"/>
                          </a:solidFill>
                          <a:effectLst/>
                          <a:latin typeface="Cambria" pitchFamily="18" charset="0"/>
                          <a:ea typeface="新細明體" pitchFamily="18" charset="-120"/>
                        </a:rPr>
                        <a:t>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400" b="0" i="0" u="none" strike="noStrike" cap="none" normalizeH="0" baseline="0" dirty="0" smtClean="0">
                          <a:ln>
                            <a:noFill/>
                          </a:ln>
                          <a:solidFill>
                            <a:schemeClr val="tx1"/>
                          </a:solidFill>
                          <a:effectLst/>
                          <a:latin typeface="Cambria" pitchFamily="18" charset="0"/>
                          <a:ea typeface="新細明體" pitchFamily="18" charset="-120"/>
                        </a:rPr>
                        <a:t>B</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400" b="0" i="0" u="none" strike="noStrike" cap="none" normalizeH="0" baseline="0" dirty="0" err="1" smtClean="0">
                          <a:ln>
                            <a:noFill/>
                          </a:ln>
                          <a:solidFill>
                            <a:schemeClr val="tx1"/>
                          </a:solidFill>
                          <a:effectLst/>
                          <a:latin typeface="Cambria" pitchFamily="18" charset="0"/>
                          <a:ea typeface="新細明體" pitchFamily="18" charset="-120"/>
                        </a:rPr>
                        <a:t>C</a:t>
                      </a:r>
                      <a:r>
                        <a:rPr kumimoji="0" lang="en-US" altLang="zh-TW" sz="1200" b="0" i="0" u="none" strike="noStrike" cap="none" normalizeH="0" baseline="0" dirty="0" err="1" smtClean="0">
                          <a:ln>
                            <a:noFill/>
                          </a:ln>
                          <a:solidFill>
                            <a:schemeClr val="tx1"/>
                          </a:solidFill>
                          <a:effectLst/>
                          <a:latin typeface="Cambria" pitchFamily="18" charset="0"/>
                          <a:ea typeface="新細明體" pitchFamily="18" charset="-120"/>
                        </a:rPr>
                        <a:t>in</a:t>
                      </a:r>
                      <a:endParaRPr kumimoji="0" lang="en-US" altLang="zh-TW" sz="1400" b="0" i="0" u="none" strike="noStrike" cap="none" normalizeH="0" baseline="0" dirty="0" smtClean="0">
                        <a:ln>
                          <a:noFill/>
                        </a:ln>
                        <a:solidFill>
                          <a:schemeClr val="tx1"/>
                        </a:solidFill>
                        <a:effectLst/>
                        <a:latin typeface="Cambria"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400" b="0" i="0" u="none" strike="noStrike" cap="none" normalizeH="0" baseline="0" smtClean="0">
                          <a:ln>
                            <a:noFill/>
                          </a:ln>
                          <a:solidFill>
                            <a:schemeClr val="tx1"/>
                          </a:solidFill>
                          <a:effectLst/>
                          <a:latin typeface="Cambria" pitchFamily="18" charset="0"/>
                          <a:ea typeface="新細明體" pitchFamily="18" charset="-120"/>
                        </a:rPr>
                        <a:t>Sum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400" b="0" i="0" u="none" strike="noStrike" cap="none" normalizeH="0" baseline="0" dirty="0" err="1" smtClean="0">
                          <a:ln>
                            <a:noFill/>
                          </a:ln>
                          <a:solidFill>
                            <a:schemeClr val="tx1"/>
                          </a:solidFill>
                          <a:effectLst/>
                          <a:latin typeface="Cambria" pitchFamily="18" charset="0"/>
                          <a:ea typeface="新細明體" pitchFamily="18" charset="-120"/>
                        </a:rPr>
                        <a:t>C</a:t>
                      </a:r>
                      <a:r>
                        <a:rPr kumimoji="0" lang="en-US" altLang="zh-TW" sz="1200" b="0" i="0" u="none" strike="noStrike" cap="none" normalizeH="0" baseline="0" dirty="0" err="1" smtClean="0">
                          <a:ln>
                            <a:noFill/>
                          </a:ln>
                          <a:solidFill>
                            <a:schemeClr val="tx1"/>
                          </a:solidFill>
                          <a:effectLst/>
                          <a:latin typeface="Cambria" pitchFamily="18" charset="0"/>
                          <a:ea typeface="新細明體" pitchFamily="18" charset="-120"/>
                        </a:rPr>
                        <a:t>out</a:t>
                      </a:r>
                      <a:endParaRPr kumimoji="0" lang="en-US" altLang="zh-TW" sz="1400" b="0" i="0" u="none" strike="noStrike" cap="none" normalizeH="0" baseline="0" dirty="0" smtClean="0">
                        <a:ln>
                          <a:noFill/>
                        </a:ln>
                        <a:solidFill>
                          <a:schemeClr val="tx1"/>
                        </a:solidFill>
                        <a:effectLst/>
                        <a:latin typeface="Cambria"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3213">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400" b="0" i="0" u="none" strike="noStrike" cap="none" normalizeH="0" baseline="0" smtClean="0">
                          <a:ln>
                            <a:noFill/>
                          </a:ln>
                          <a:solidFill>
                            <a:schemeClr val="tx1"/>
                          </a:solidFill>
                          <a:effectLst/>
                          <a:latin typeface="Cambria" pitchFamily="18" charset="0"/>
                          <a:ea typeface="新細明體" pitchFamily="18" charset="-120"/>
                        </a:rPr>
                        <a:t>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400" b="0" i="0" u="none" strike="noStrike" cap="none" normalizeH="0" baseline="0" smtClean="0">
                          <a:ln>
                            <a:noFill/>
                          </a:ln>
                          <a:solidFill>
                            <a:schemeClr val="tx1"/>
                          </a:solidFill>
                          <a:effectLst/>
                          <a:latin typeface="Cambria" pitchFamily="18" charset="0"/>
                          <a:ea typeface="新細明體" pitchFamily="18" charset="-12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400" b="0" i="0" u="none" strike="noStrike" cap="none" normalizeH="0" baseline="0" dirty="0" smtClean="0">
                          <a:ln>
                            <a:noFill/>
                          </a:ln>
                          <a:solidFill>
                            <a:schemeClr val="tx1"/>
                          </a:solidFill>
                          <a:effectLst/>
                          <a:latin typeface="Cambria" pitchFamily="18" charset="0"/>
                          <a:ea typeface="新細明體" pitchFamily="18" charset="-12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400" b="0" i="0" u="none" strike="noStrike" cap="none" normalizeH="0" baseline="0" smtClean="0">
                          <a:ln>
                            <a:noFill/>
                          </a:ln>
                          <a:solidFill>
                            <a:schemeClr val="tx1"/>
                          </a:solidFill>
                          <a:effectLst/>
                          <a:latin typeface="Cambria" pitchFamily="18" charset="0"/>
                          <a:ea typeface="新細明體" pitchFamily="18" charset="-12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400" b="0" i="0" u="none" strike="noStrike" cap="none" normalizeH="0" baseline="0" smtClean="0">
                          <a:ln>
                            <a:noFill/>
                          </a:ln>
                          <a:solidFill>
                            <a:schemeClr val="tx1"/>
                          </a:solidFill>
                          <a:effectLst/>
                          <a:latin typeface="Cambria" pitchFamily="18" charset="0"/>
                          <a:ea typeface="新細明體" pitchFamily="18" charset="-120"/>
                        </a:rPr>
                        <a:t>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3213">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400" b="0" i="0" u="none" strike="noStrike" cap="none" normalizeH="0" baseline="0" smtClean="0">
                          <a:ln>
                            <a:noFill/>
                          </a:ln>
                          <a:solidFill>
                            <a:schemeClr val="tx1"/>
                          </a:solidFill>
                          <a:effectLst/>
                          <a:latin typeface="Cambria" pitchFamily="18" charset="0"/>
                          <a:ea typeface="新細明體" pitchFamily="18" charset="-120"/>
                        </a:rPr>
                        <a:t>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400" b="0" i="0" u="none" strike="noStrike" cap="none" normalizeH="0" baseline="0" smtClean="0">
                          <a:ln>
                            <a:noFill/>
                          </a:ln>
                          <a:solidFill>
                            <a:schemeClr val="tx1"/>
                          </a:solidFill>
                          <a:effectLst/>
                          <a:latin typeface="Cambria" pitchFamily="18" charset="0"/>
                          <a:ea typeface="新細明體" pitchFamily="18" charset="-12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400" b="0" i="0" u="none" strike="noStrike" cap="none" normalizeH="0" baseline="0" dirty="0" smtClean="0">
                          <a:ln>
                            <a:noFill/>
                          </a:ln>
                          <a:solidFill>
                            <a:schemeClr val="tx1"/>
                          </a:solidFill>
                          <a:effectLst/>
                          <a:latin typeface="Cambria" pitchFamily="18" charset="0"/>
                          <a:ea typeface="新細明體" pitchFamily="18" charset="-12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400" b="0" i="0" u="none" strike="noStrike" cap="none" normalizeH="0" baseline="0" smtClean="0">
                          <a:ln>
                            <a:noFill/>
                          </a:ln>
                          <a:solidFill>
                            <a:schemeClr val="tx1"/>
                          </a:solidFill>
                          <a:effectLst/>
                          <a:latin typeface="Cambria" pitchFamily="18" charset="0"/>
                          <a:ea typeface="新細明體" pitchFamily="18" charset="-12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400" b="0" i="0" u="none" strike="noStrike" cap="none" normalizeH="0" baseline="0" smtClean="0">
                          <a:ln>
                            <a:noFill/>
                          </a:ln>
                          <a:solidFill>
                            <a:schemeClr val="tx1"/>
                          </a:solidFill>
                          <a:effectLst/>
                          <a:latin typeface="Cambria" pitchFamily="18" charset="0"/>
                          <a:ea typeface="新細明體" pitchFamily="18" charset="-120"/>
                        </a:rPr>
                        <a:t>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3213">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400" b="0" i="0" u="none" strike="noStrike" cap="none" normalizeH="0" baseline="0" smtClean="0">
                          <a:ln>
                            <a:noFill/>
                          </a:ln>
                          <a:solidFill>
                            <a:schemeClr val="tx1"/>
                          </a:solidFill>
                          <a:effectLst/>
                          <a:latin typeface="Cambria" pitchFamily="18" charset="0"/>
                          <a:ea typeface="新細明體" pitchFamily="18" charset="-12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400" b="0" i="0" u="none" strike="noStrike" cap="none" normalizeH="0" baseline="0" smtClean="0">
                          <a:ln>
                            <a:noFill/>
                          </a:ln>
                          <a:solidFill>
                            <a:schemeClr val="tx1"/>
                          </a:solidFill>
                          <a:effectLst/>
                          <a:latin typeface="Cambria" pitchFamily="18" charset="0"/>
                          <a:ea typeface="新細明體" pitchFamily="18" charset="-12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400" b="0" i="0" u="none" strike="noStrike" cap="none" normalizeH="0" baseline="0" dirty="0" smtClean="0">
                          <a:ln>
                            <a:noFill/>
                          </a:ln>
                          <a:solidFill>
                            <a:schemeClr val="tx1"/>
                          </a:solidFill>
                          <a:effectLst/>
                          <a:latin typeface="Cambria" pitchFamily="18" charset="0"/>
                          <a:ea typeface="新細明體" pitchFamily="18" charset="-12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400" b="0" i="0" u="none" strike="noStrike" cap="none" normalizeH="0" baseline="0" dirty="0" smtClean="0">
                          <a:ln>
                            <a:noFill/>
                          </a:ln>
                          <a:solidFill>
                            <a:schemeClr val="tx1"/>
                          </a:solidFill>
                          <a:effectLst/>
                          <a:latin typeface="Cambria" pitchFamily="18" charset="0"/>
                          <a:ea typeface="新細明體" pitchFamily="18" charset="-12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400" b="0" i="0" u="none" strike="noStrike" cap="none" normalizeH="0" baseline="0" smtClean="0">
                          <a:ln>
                            <a:noFill/>
                          </a:ln>
                          <a:solidFill>
                            <a:schemeClr val="tx1"/>
                          </a:solidFill>
                          <a:effectLst/>
                          <a:latin typeface="Cambria" pitchFamily="18" charset="0"/>
                          <a:ea typeface="新細明體" pitchFamily="18" charset="-120"/>
                        </a:rPr>
                        <a:t>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3213">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400" b="0" i="0" u="none" strike="noStrike" cap="none" normalizeH="0" baseline="0" smtClean="0">
                          <a:ln>
                            <a:noFill/>
                          </a:ln>
                          <a:solidFill>
                            <a:schemeClr val="tx1"/>
                          </a:solidFill>
                          <a:effectLst/>
                          <a:latin typeface="Cambria" pitchFamily="18" charset="0"/>
                          <a:ea typeface="新細明體" pitchFamily="18" charset="-12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400" b="0" i="0" u="none" strike="noStrike" cap="none" normalizeH="0" baseline="0" smtClean="0">
                          <a:ln>
                            <a:noFill/>
                          </a:ln>
                          <a:solidFill>
                            <a:schemeClr val="tx1"/>
                          </a:solidFill>
                          <a:effectLst/>
                          <a:latin typeface="Cambria" pitchFamily="18" charset="0"/>
                          <a:ea typeface="新細明體" pitchFamily="18" charset="-12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400" b="0" i="0" u="none" strike="noStrike" cap="none" normalizeH="0" baseline="0" smtClean="0">
                          <a:ln>
                            <a:noFill/>
                          </a:ln>
                          <a:solidFill>
                            <a:schemeClr val="tx1"/>
                          </a:solidFill>
                          <a:effectLst/>
                          <a:latin typeface="Cambria" pitchFamily="18" charset="0"/>
                          <a:ea typeface="新細明體" pitchFamily="18" charset="-12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400" b="0" i="0" u="none" strike="noStrike" cap="none" normalizeH="0" baseline="0" dirty="0" smtClean="0">
                          <a:ln>
                            <a:noFill/>
                          </a:ln>
                          <a:solidFill>
                            <a:schemeClr val="tx1"/>
                          </a:solidFill>
                          <a:effectLst/>
                          <a:latin typeface="Cambria" pitchFamily="18" charset="0"/>
                          <a:ea typeface="新細明體" pitchFamily="18" charset="-12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400" b="0" i="0" u="none" strike="noStrike" cap="none" normalizeH="0" baseline="0" smtClean="0">
                          <a:ln>
                            <a:noFill/>
                          </a:ln>
                          <a:solidFill>
                            <a:schemeClr val="tx1"/>
                          </a:solidFill>
                          <a:effectLst/>
                          <a:latin typeface="Cambria" pitchFamily="18" charset="0"/>
                          <a:ea typeface="新細明體" pitchFamily="18" charset="-120"/>
                        </a:rPr>
                        <a:t>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3213">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400" b="0" i="0" u="none" strike="noStrike" cap="none" normalizeH="0" baseline="0" smtClean="0">
                          <a:ln>
                            <a:noFill/>
                          </a:ln>
                          <a:solidFill>
                            <a:schemeClr val="tx1"/>
                          </a:solidFill>
                          <a:effectLst/>
                          <a:latin typeface="Cambria" pitchFamily="18" charset="0"/>
                          <a:ea typeface="新細明體" pitchFamily="18" charset="-120"/>
                        </a:rPr>
                        <a:t>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400" b="0" i="0" u="none" strike="noStrike" cap="none" normalizeH="0" baseline="0" smtClean="0">
                          <a:ln>
                            <a:noFill/>
                          </a:ln>
                          <a:solidFill>
                            <a:schemeClr val="tx1"/>
                          </a:solidFill>
                          <a:effectLst/>
                          <a:latin typeface="Cambria" pitchFamily="18" charset="0"/>
                          <a:ea typeface="新細明體" pitchFamily="18" charset="-12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400" b="0" i="0" u="none" strike="noStrike" cap="none" normalizeH="0" baseline="0" smtClean="0">
                          <a:ln>
                            <a:noFill/>
                          </a:ln>
                          <a:solidFill>
                            <a:schemeClr val="tx1"/>
                          </a:solidFill>
                          <a:effectLst/>
                          <a:latin typeface="Cambria" pitchFamily="18" charset="0"/>
                          <a:ea typeface="新細明體" pitchFamily="18" charset="-12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400" b="0" i="0" u="none" strike="noStrike" cap="none" normalizeH="0" baseline="0" dirty="0" smtClean="0">
                          <a:ln>
                            <a:noFill/>
                          </a:ln>
                          <a:solidFill>
                            <a:schemeClr val="tx1"/>
                          </a:solidFill>
                          <a:effectLst/>
                          <a:latin typeface="Cambria" pitchFamily="18" charset="0"/>
                          <a:ea typeface="新細明體" pitchFamily="18" charset="-12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400" b="0" i="0" u="none" strike="noStrike" cap="none" normalizeH="0" baseline="0" smtClean="0">
                          <a:ln>
                            <a:noFill/>
                          </a:ln>
                          <a:solidFill>
                            <a:schemeClr val="tx1"/>
                          </a:solidFill>
                          <a:effectLst/>
                          <a:latin typeface="Cambria" pitchFamily="18" charset="0"/>
                          <a:ea typeface="新細明體" pitchFamily="18" charset="-120"/>
                        </a:rPr>
                        <a:t>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3213">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400" b="0" i="0" u="none" strike="noStrike" cap="none" normalizeH="0" baseline="0" smtClean="0">
                          <a:ln>
                            <a:noFill/>
                          </a:ln>
                          <a:solidFill>
                            <a:schemeClr val="tx1"/>
                          </a:solidFill>
                          <a:effectLst/>
                          <a:latin typeface="Cambria" pitchFamily="18" charset="0"/>
                          <a:ea typeface="新細明體" pitchFamily="18" charset="-120"/>
                        </a:rPr>
                        <a:t>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400" b="0" i="0" u="none" strike="noStrike" cap="none" normalizeH="0" baseline="0" smtClean="0">
                          <a:ln>
                            <a:noFill/>
                          </a:ln>
                          <a:solidFill>
                            <a:schemeClr val="tx1"/>
                          </a:solidFill>
                          <a:effectLst/>
                          <a:latin typeface="Cambria" pitchFamily="18" charset="0"/>
                          <a:ea typeface="新細明體" pitchFamily="18" charset="-12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400" b="0" i="0" u="none" strike="noStrike" cap="none" normalizeH="0" baseline="0" dirty="0" smtClean="0">
                          <a:ln>
                            <a:noFill/>
                          </a:ln>
                          <a:solidFill>
                            <a:schemeClr val="tx1"/>
                          </a:solidFill>
                          <a:effectLst/>
                          <a:latin typeface="Cambria" pitchFamily="18" charset="0"/>
                          <a:ea typeface="新細明體" pitchFamily="18" charset="-12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400" b="0" i="0" u="none" strike="noStrike" cap="none" normalizeH="0" baseline="0" dirty="0" smtClean="0">
                          <a:ln>
                            <a:noFill/>
                          </a:ln>
                          <a:solidFill>
                            <a:schemeClr val="tx1"/>
                          </a:solidFill>
                          <a:effectLst/>
                          <a:latin typeface="Cambria" pitchFamily="18" charset="0"/>
                          <a:ea typeface="新細明體" pitchFamily="18" charset="-12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400" b="0" i="0" u="none" strike="noStrike" cap="none" normalizeH="0" baseline="0" smtClean="0">
                          <a:ln>
                            <a:noFill/>
                          </a:ln>
                          <a:solidFill>
                            <a:schemeClr val="tx1"/>
                          </a:solidFill>
                          <a:effectLst/>
                          <a:latin typeface="Cambria" pitchFamily="18" charset="0"/>
                          <a:ea typeface="新細明體" pitchFamily="18" charset="-120"/>
                        </a:rPr>
                        <a:t>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3213">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400" b="0" i="0" u="none" strike="noStrike" cap="none" normalizeH="0" baseline="0" smtClean="0">
                          <a:ln>
                            <a:noFill/>
                          </a:ln>
                          <a:solidFill>
                            <a:schemeClr val="tx1"/>
                          </a:solidFill>
                          <a:effectLst/>
                          <a:latin typeface="Cambria" pitchFamily="18" charset="0"/>
                          <a:ea typeface="新細明體" pitchFamily="18" charset="-12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400" b="0" i="0" u="none" strike="noStrike" cap="none" normalizeH="0" baseline="0" smtClean="0">
                          <a:ln>
                            <a:noFill/>
                          </a:ln>
                          <a:solidFill>
                            <a:schemeClr val="tx1"/>
                          </a:solidFill>
                          <a:effectLst/>
                          <a:latin typeface="Cambria" pitchFamily="18" charset="0"/>
                          <a:ea typeface="新細明體" pitchFamily="18" charset="-12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400" b="0" i="0" u="none" strike="noStrike" cap="none" normalizeH="0" baseline="0" dirty="0" smtClean="0">
                          <a:ln>
                            <a:noFill/>
                          </a:ln>
                          <a:solidFill>
                            <a:schemeClr val="tx1"/>
                          </a:solidFill>
                          <a:effectLst/>
                          <a:latin typeface="Cambria" pitchFamily="18" charset="0"/>
                          <a:ea typeface="新細明體" pitchFamily="18" charset="-12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400" b="0" i="0" u="none" strike="noStrike" cap="none" normalizeH="0" baseline="0" smtClean="0">
                          <a:ln>
                            <a:noFill/>
                          </a:ln>
                          <a:solidFill>
                            <a:schemeClr val="tx1"/>
                          </a:solidFill>
                          <a:effectLst/>
                          <a:latin typeface="Cambria" pitchFamily="18" charset="0"/>
                          <a:ea typeface="新細明體" pitchFamily="18" charset="-12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400" b="0" i="0" u="none" strike="noStrike" cap="none" normalizeH="0" baseline="0" smtClean="0">
                          <a:ln>
                            <a:noFill/>
                          </a:ln>
                          <a:solidFill>
                            <a:schemeClr val="tx1"/>
                          </a:solidFill>
                          <a:effectLst/>
                          <a:latin typeface="Cambria" pitchFamily="18" charset="0"/>
                          <a:ea typeface="新細明體" pitchFamily="18" charset="-120"/>
                        </a:rPr>
                        <a:t>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3213">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400" b="0" i="0" u="none" strike="noStrike" cap="none" normalizeH="0" baseline="0" smtClean="0">
                          <a:ln>
                            <a:noFill/>
                          </a:ln>
                          <a:solidFill>
                            <a:schemeClr val="tx1"/>
                          </a:solidFill>
                          <a:effectLst/>
                          <a:latin typeface="Cambria" pitchFamily="18" charset="0"/>
                          <a:ea typeface="新細明體" pitchFamily="18" charset="-12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400" b="0" i="0" u="none" strike="noStrike" cap="none" normalizeH="0" baseline="0" dirty="0" smtClean="0">
                          <a:ln>
                            <a:noFill/>
                          </a:ln>
                          <a:solidFill>
                            <a:schemeClr val="tx1"/>
                          </a:solidFill>
                          <a:effectLst/>
                          <a:latin typeface="Cambria" pitchFamily="18" charset="0"/>
                          <a:ea typeface="新細明體" pitchFamily="18" charset="-12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400" b="0" i="0" u="none" strike="noStrike" cap="none" normalizeH="0" baseline="0" dirty="0" smtClean="0">
                          <a:ln>
                            <a:noFill/>
                          </a:ln>
                          <a:solidFill>
                            <a:schemeClr val="tx1"/>
                          </a:solidFill>
                          <a:effectLst/>
                          <a:latin typeface="Cambria" pitchFamily="18" charset="0"/>
                          <a:ea typeface="新細明體" pitchFamily="18" charset="-12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400" b="0" i="0" u="none" strike="noStrike" cap="none" normalizeH="0" baseline="0" smtClean="0">
                          <a:ln>
                            <a:noFill/>
                          </a:ln>
                          <a:solidFill>
                            <a:schemeClr val="tx1"/>
                          </a:solidFill>
                          <a:effectLst/>
                          <a:latin typeface="Cambria" pitchFamily="18" charset="0"/>
                          <a:ea typeface="新細明體" pitchFamily="18" charset="-12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400" b="0" i="0" u="none" strike="noStrike" cap="none" normalizeH="0" baseline="0" dirty="0" smtClean="0">
                          <a:ln>
                            <a:noFill/>
                          </a:ln>
                          <a:solidFill>
                            <a:schemeClr val="tx1"/>
                          </a:solidFill>
                          <a:effectLst/>
                          <a:latin typeface="Cambria" pitchFamily="18" charset="0"/>
                          <a:ea typeface="新細明體" pitchFamily="18" charset="-120"/>
                        </a:rPr>
                        <a:t>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44103" name="Text Box 182"/>
          <p:cNvSpPr txBox="1">
            <a:spLocks noChangeArrowheads="1"/>
          </p:cNvSpPr>
          <p:nvPr/>
        </p:nvSpPr>
        <p:spPr bwMode="auto">
          <a:xfrm>
            <a:off x="6227763" y="4437063"/>
            <a:ext cx="1303562" cy="338554"/>
          </a:xfrm>
          <a:prstGeom prst="rect">
            <a:avLst/>
          </a:prstGeom>
          <a:noFill/>
          <a:ln w="9525">
            <a:noFill/>
            <a:miter lim="800000"/>
            <a:headEnd/>
            <a:tailEnd/>
          </a:ln>
        </p:spPr>
        <p:txBody>
          <a:bodyPr wrap="none">
            <a:spAutoFit/>
          </a:bodyPr>
          <a:lstStyle/>
          <a:p>
            <a:r>
              <a:rPr lang="en-US" altLang="zh-TW" sz="1600" b="1" dirty="0">
                <a:latin typeface="Cambria" pitchFamily="18" charset="0"/>
                <a:ea typeface="新細明體" pitchFamily="18" charset="-120"/>
              </a:rPr>
              <a:t>A full-adder</a:t>
            </a:r>
          </a:p>
        </p:txBody>
      </p:sp>
      <p:pic>
        <p:nvPicPr>
          <p:cNvPr id="44104" name="Picture 251" descr="360px-ALU_full_adder"/>
          <p:cNvPicPr>
            <a:picLocks noChangeAspect="1" noChangeArrowheads="1"/>
          </p:cNvPicPr>
          <p:nvPr/>
        </p:nvPicPr>
        <p:blipFill>
          <a:blip r:embed="rId3" cstate="print"/>
          <a:srcRect/>
          <a:stretch>
            <a:fillRect/>
          </a:stretch>
        </p:blipFill>
        <p:spPr bwMode="auto">
          <a:xfrm>
            <a:off x="5364163" y="4724400"/>
            <a:ext cx="3429000" cy="1762125"/>
          </a:xfrm>
          <a:prstGeom prst="rect">
            <a:avLst/>
          </a:prstGeom>
          <a:solidFill>
            <a:schemeClr val="bg1"/>
          </a:solidFill>
          <a:ln w="9525">
            <a:noFill/>
            <a:miter lim="800000"/>
            <a:headEnd/>
            <a:tailEnd/>
          </a:ln>
        </p:spPr>
      </p:pic>
      <p:sp>
        <p:nvSpPr>
          <p:cNvPr id="44105" name="Text Box 254"/>
          <p:cNvSpPr txBox="1">
            <a:spLocks noChangeArrowheads="1"/>
          </p:cNvSpPr>
          <p:nvPr/>
        </p:nvSpPr>
        <p:spPr bwMode="auto">
          <a:xfrm>
            <a:off x="899592" y="4255474"/>
            <a:ext cx="4326249" cy="701731"/>
          </a:xfrm>
          <a:prstGeom prst="rect">
            <a:avLst/>
          </a:prstGeom>
          <a:noFill/>
          <a:ln w="9525">
            <a:noFill/>
            <a:miter lim="800000"/>
            <a:headEnd/>
            <a:tailEnd/>
          </a:ln>
        </p:spPr>
        <p:txBody>
          <a:bodyPr wrap="none">
            <a:spAutoFit/>
          </a:bodyPr>
          <a:lstStyle/>
          <a:p>
            <a:pPr>
              <a:spcBef>
                <a:spcPct val="20000"/>
              </a:spcBef>
              <a:buFont typeface="Wingdings" pitchFamily="2" charset="2"/>
              <a:buNone/>
            </a:pPr>
            <a:r>
              <a:rPr lang="en-US" altLang="zh-TW" sz="1800" dirty="0">
                <a:solidFill>
                  <a:srgbClr val="660099"/>
                </a:solidFill>
                <a:latin typeface="Cambria" pitchFamily="18" charset="0"/>
                <a:ea typeface="新細明體" pitchFamily="18" charset="-120"/>
              </a:rPr>
              <a:t>Sum = (A XOR B) XOR </a:t>
            </a:r>
            <a:r>
              <a:rPr lang="en-US" altLang="zh-TW" sz="1800" dirty="0" err="1">
                <a:solidFill>
                  <a:srgbClr val="660099"/>
                </a:solidFill>
                <a:latin typeface="Cambria" pitchFamily="18" charset="0"/>
                <a:ea typeface="新細明體" pitchFamily="18" charset="-120"/>
              </a:rPr>
              <a:t>Cin</a:t>
            </a:r>
            <a:endParaRPr lang="en-US" altLang="zh-TW" sz="1800" dirty="0">
              <a:solidFill>
                <a:srgbClr val="660099"/>
              </a:solidFill>
              <a:latin typeface="Cambria" pitchFamily="18" charset="0"/>
              <a:ea typeface="新細明體" pitchFamily="18" charset="-120"/>
            </a:endParaRPr>
          </a:p>
          <a:p>
            <a:pPr>
              <a:spcBef>
                <a:spcPct val="20000"/>
              </a:spcBef>
              <a:buFont typeface="Wingdings" pitchFamily="2" charset="2"/>
              <a:buNone/>
            </a:pPr>
            <a:r>
              <a:rPr lang="en-US" altLang="zh-TW" sz="1800" dirty="0" err="1">
                <a:solidFill>
                  <a:srgbClr val="660099"/>
                </a:solidFill>
                <a:latin typeface="Cambria" pitchFamily="18" charset="0"/>
                <a:ea typeface="新細明體" pitchFamily="18" charset="-120"/>
              </a:rPr>
              <a:t>Cout</a:t>
            </a:r>
            <a:r>
              <a:rPr lang="en-US" altLang="zh-TW" sz="1800" dirty="0">
                <a:solidFill>
                  <a:srgbClr val="660099"/>
                </a:solidFill>
                <a:latin typeface="Cambria" pitchFamily="18" charset="0"/>
                <a:ea typeface="新細明體" pitchFamily="18" charset="-120"/>
              </a:rPr>
              <a:t> = (A AND B) OR (</a:t>
            </a:r>
            <a:r>
              <a:rPr lang="en-US" altLang="zh-TW" sz="1800" dirty="0" err="1">
                <a:solidFill>
                  <a:srgbClr val="660099"/>
                </a:solidFill>
                <a:latin typeface="Cambria" pitchFamily="18" charset="0"/>
                <a:ea typeface="新細明體" pitchFamily="18" charset="-120"/>
              </a:rPr>
              <a:t>Cin</a:t>
            </a:r>
            <a:r>
              <a:rPr lang="en-US" altLang="zh-TW" sz="1800" dirty="0">
                <a:solidFill>
                  <a:srgbClr val="660099"/>
                </a:solidFill>
                <a:latin typeface="Cambria" pitchFamily="18" charset="0"/>
                <a:ea typeface="新細明體" pitchFamily="18" charset="-120"/>
              </a:rPr>
              <a:t> AND (A XOR B))</a:t>
            </a:r>
          </a:p>
        </p:txBody>
      </p:sp>
      <p:sp>
        <p:nvSpPr>
          <p:cNvPr id="44106" name="Text Box 322"/>
          <p:cNvSpPr txBox="1">
            <a:spLocks noChangeArrowheads="1"/>
          </p:cNvSpPr>
          <p:nvPr/>
        </p:nvSpPr>
        <p:spPr bwMode="auto">
          <a:xfrm>
            <a:off x="5795963" y="6477000"/>
            <a:ext cx="2671762" cy="304800"/>
          </a:xfrm>
          <a:prstGeom prst="rect">
            <a:avLst/>
          </a:prstGeom>
          <a:noFill/>
          <a:ln w="9525">
            <a:noFill/>
            <a:miter lim="800000"/>
            <a:headEnd/>
            <a:tailEnd/>
          </a:ln>
        </p:spPr>
        <p:txBody>
          <a:bodyPr wrap="none">
            <a:spAutoFit/>
          </a:bodyPr>
          <a:lstStyle/>
          <a:p>
            <a:r>
              <a:rPr lang="en-US" altLang="zh-TW" sz="1400" dirty="0">
                <a:solidFill>
                  <a:schemeClr val="bg2">
                    <a:lumMod val="75000"/>
                  </a:schemeClr>
                </a:solidFill>
                <a:ea typeface="新細明體" pitchFamily="18" charset="-120"/>
              </a:rPr>
              <a:t>Image extracted from reference [6]</a:t>
            </a:r>
          </a:p>
        </p:txBody>
      </p:sp>
      <p:pic>
        <p:nvPicPr>
          <p:cNvPr id="11" name="Picture 142" descr="180px-ALU_half_adder"/>
          <p:cNvPicPr>
            <a:picLocks noChangeAspect="1" noChangeArrowheads="1"/>
          </p:cNvPicPr>
          <p:nvPr/>
        </p:nvPicPr>
        <p:blipFill>
          <a:blip r:embed="rId4" cstate="print"/>
          <a:srcRect/>
          <a:stretch>
            <a:fillRect/>
          </a:stretch>
        </p:blipFill>
        <p:spPr bwMode="auto">
          <a:xfrm>
            <a:off x="2555776" y="5157192"/>
            <a:ext cx="1898869" cy="1139862"/>
          </a:xfrm>
          <a:prstGeom prst="rect">
            <a:avLst/>
          </a:prstGeom>
          <a:solidFill>
            <a:schemeClr val="bg1"/>
          </a:solidFill>
          <a:ln w="9525">
            <a:noFill/>
            <a:miter lim="800000"/>
            <a:headEnd/>
            <a:tailEnd/>
          </a:ln>
        </p:spPr>
      </p:pic>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3"/>
          <p:cNvSpPr>
            <a:spLocks noGrp="1"/>
          </p:cNvSpPr>
          <p:nvPr>
            <p:ph type="dt" sz="quarter" idx="10"/>
          </p:nvPr>
        </p:nvSpPr>
        <p:spPr/>
        <p:txBody>
          <a:bodyPr/>
          <a:lstStyle/>
          <a:p>
            <a:pPr>
              <a:defRPr/>
            </a:pPr>
            <a:r>
              <a:rPr lang="en-US" altLang="zh-TW" dirty="0"/>
              <a:t>    </a:t>
            </a:r>
            <a:r>
              <a:rPr lang="en-US" altLang="zh-TW" dirty="0" smtClean="0"/>
              <a:t> </a:t>
            </a:r>
            <a:r>
              <a:rPr lang="en-US" altLang="zh-TW" dirty="0" smtClean="0">
                <a:solidFill>
                  <a:srgbClr val="FF0066"/>
                </a:solidFill>
              </a:rPr>
              <a:t>Jean Wang / CS1102 </a:t>
            </a:r>
            <a:r>
              <a:rPr lang="en-US" altLang="zh-TW" dirty="0">
                <a:solidFill>
                  <a:srgbClr val="FF0066"/>
                </a:solidFill>
              </a:rPr>
              <a:t>- Lec02</a:t>
            </a:r>
            <a:endParaRPr lang="en-US" altLang="zh-TW" dirty="0">
              <a:solidFill>
                <a:schemeClr val="accent2"/>
              </a:solidFill>
            </a:endParaRPr>
          </a:p>
        </p:txBody>
      </p:sp>
      <p:sp>
        <p:nvSpPr>
          <p:cNvPr id="7" name="Slide Number Placeholder 4"/>
          <p:cNvSpPr>
            <a:spLocks noGrp="1"/>
          </p:cNvSpPr>
          <p:nvPr>
            <p:ph type="sldNum" sz="quarter" idx="11"/>
          </p:nvPr>
        </p:nvSpPr>
        <p:spPr/>
        <p:txBody>
          <a:bodyPr/>
          <a:lstStyle/>
          <a:p>
            <a:pPr>
              <a:defRPr/>
            </a:pPr>
            <a:fld id="{DA71DEBA-4FE3-4447-B65B-B6B8827C64E3}" type="slidenum">
              <a:rPr lang="zh-TW" altLang="en-US"/>
              <a:pPr>
                <a:defRPr/>
              </a:pPr>
              <a:t>32</a:t>
            </a:fld>
            <a:r>
              <a:rPr lang="en-US" altLang="zh-TW" b="0"/>
              <a:t> </a:t>
            </a:r>
          </a:p>
        </p:txBody>
      </p:sp>
      <p:sp>
        <p:nvSpPr>
          <p:cNvPr id="45060" name="Rectangle 2"/>
          <p:cNvSpPr>
            <a:spLocks noGrp="1" noChangeArrowheads="1"/>
          </p:cNvSpPr>
          <p:nvPr>
            <p:ph type="title"/>
          </p:nvPr>
        </p:nvSpPr>
        <p:spPr/>
        <p:txBody>
          <a:bodyPr/>
          <a:lstStyle/>
          <a:p>
            <a:pPr eaLnBrk="1" hangingPunct="1"/>
            <a:r>
              <a:rPr lang="en-US" altLang="zh-TW" smtClean="0">
                <a:ea typeface="新細明體" pitchFamily="18" charset="-120"/>
              </a:rPr>
              <a:t>Multiple-Bit Adder</a:t>
            </a:r>
          </a:p>
        </p:txBody>
      </p:sp>
      <p:sp>
        <p:nvSpPr>
          <p:cNvPr id="45061" name="Rectangle 3"/>
          <p:cNvSpPr>
            <a:spLocks noGrp="1" noChangeArrowheads="1"/>
          </p:cNvSpPr>
          <p:nvPr>
            <p:ph type="body" idx="1"/>
          </p:nvPr>
        </p:nvSpPr>
        <p:spPr/>
        <p:txBody>
          <a:bodyPr/>
          <a:lstStyle/>
          <a:p>
            <a:pPr eaLnBrk="1" hangingPunct="1"/>
            <a:r>
              <a:rPr lang="en-US" altLang="zh-TW" dirty="0" smtClean="0">
                <a:latin typeface="Cambria" pitchFamily="18" charset="0"/>
                <a:ea typeface="新細明體" pitchFamily="18" charset="-120"/>
              </a:rPr>
              <a:t>Using several full adders to add multiple-bit numbers</a:t>
            </a:r>
          </a:p>
          <a:p>
            <a:pPr lvl="1" eaLnBrk="1" hangingPunct="1"/>
            <a:r>
              <a:rPr lang="en-US" altLang="zh-TW" dirty="0" smtClean="0">
                <a:latin typeface="Cambria" pitchFamily="18" charset="0"/>
                <a:ea typeface="新細明體" pitchFamily="18" charset="-120"/>
              </a:rPr>
              <a:t>Each full adder inputs a </a:t>
            </a:r>
            <a:r>
              <a:rPr lang="en-US" altLang="zh-TW" i="1" dirty="0" err="1" smtClean="0">
                <a:latin typeface="Cambria" pitchFamily="18" charset="0"/>
                <a:ea typeface="新細明體" pitchFamily="18" charset="-120"/>
              </a:rPr>
              <a:t>C</a:t>
            </a:r>
            <a:r>
              <a:rPr lang="en-US" altLang="zh-TW" sz="1800" i="1" dirty="0" err="1" smtClean="0">
                <a:latin typeface="Cambria" pitchFamily="18" charset="0"/>
                <a:ea typeface="新細明體" pitchFamily="18" charset="-120"/>
              </a:rPr>
              <a:t>in</a:t>
            </a:r>
            <a:r>
              <a:rPr lang="en-US" altLang="zh-TW" dirty="0" smtClean="0">
                <a:latin typeface="Cambria" pitchFamily="18" charset="0"/>
                <a:ea typeface="新細明體" pitchFamily="18" charset="-120"/>
              </a:rPr>
              <a:t>, which is the </a:t>
            </a:r>
            <a:r>
              <a:rPr lang="en-US" altLang="zh-TW" i="1" dirty="0" err="1" smtClean="0">
                <a:latin typeface="Cambria" pitchFamily="18" charset="0"/>
                <a:ea typeface="新細明體" pitchFamily="18" charset="-120"/>
              </a:rPr>
              <a:t>C</a:t>
            </a:r>
            <a:r>
              <a:rPr lang="en-US" altLang="zh-TW" sz="1800" i="1" dirty="0" err="1" smtClean="0">
                <a:latin typeface="Cambria" pitchFamily="18" charset="0"/>
                <a:ea typeface="新細明體" pitchFamily="18" charset="-120"/>
              </a:rPr>
              <a:t>out</a:t>
            </a:r>
            <a:r>
              <a:rPr lang="en-US" altLang="zh-TW" dirty="0" smtClean="0">
                <a:latin typeface="Cambria" pitchFamily="18" charset="0"/>
                <a:ea typeface="新細明體" pitchFamily="18" charset="-120"/>
              </a:rPr>
              <a:t> of the previous adder</a:t>
            </a:r>
          </a:p>
          <a:p>
            <a:pPr lvl="1" eaLnBrk="1" hangingPunct="1"/>
            <a:r>
              <a:rPr lang="en-US" altLang="zh-TW" dirty="0" smtClean="0">
                <a:latin typeface="Cambria" pitchFamily="18" charset="0"/>
                <a:ea typeface="新細明體" pitchFamily="18" charset="-120"/>
              </a:rPr>
              <a:t>This kind of adder is a </a:t>
            </a:r>
            <a:r>
              <a:rPr lang="en-US" altLang="zh-TW" i="1" dirty="0" smtClean="0">
                <a:solidFill>
                  <a:srgbClr val="0000CC"/>
                </a:solidFill>
                <a:latin typeface="Cambria" pitchFamily="18" charset="0"/>
                <a:ea typeface="新細明體" pitchFamily="18" charset="-120"/>
              </a:rPr>
              <a:t>ripple-carry adder</a:t>
            </a:r>
            <a:r>
              <a:rPr lang="en-US" altLang="zh-TW" dirty="0" smtClean="0">
                <a:latin typeface="Cambria" pitchFamily="18" charset="0"/>
                <a:ea typeface="新細明體" pitchFamily="18" charset="-120"/>
              </a:rPr>
              <a:t>, since each carry bit "ripples" to the next full adder. </a:t>
            </a:r>
            <a:endParaRPr lang="zh-TW" altLang="en-US" dirty="0" smtClean="0">
              <a:latin typeface="Cambria" pitchFamily="18" charset="0"/>
              <a:ea typeface="新細明體" pitchFamily="18" charset="-120"/>
            </a:endParaRPr>
          </a:p>
        </p:txBody>
      </p:sp>
      <p:pic>
        <p:nvPicPr>
          <p:cNvPr id="45062" name="Picture 5" descr="4-bit ripple carry adder circuit diagram">
            <a:hlinkClick r:id="rId3" tooltip="4-bit ripple carry adder circuit diagram"/>
          </p:cNvPr>
          <p:cNvPicPr>
            <a:picLocks noChangeAspect="1" noChangeArrowheads="1"/>
          </p:cNvPicPr>
          <p:nvPr/>
        </p:nvPicPr>
        <p:blipFill>
          <a:blip r:embed="rId4" cstate="print"/>
          <a:srcRect/>
          <a:stretch>
            <a:fillRect/>
          </a:stretch>
        </p:blipFill>
        <p:spPr bwMode="auto">
          <a:xfrm>
            <a:off x="1979712" y="3777531"/>
            <a:ext cx="6400800" cy="1476375"/>
          </a:xfrm>
          <a:prstGeom prst="rect">
            <a:avLst/>
          </a:prstGeom>
          <a:noFill/>
          <a:ln w="9525">
            <a:noFill/>
            <a:miter lim="800000"/>
            <a:headEnd/>
            <a:tailEnd/>
          </a:ln>
        </p:spPr>
      </p:pic>
      <p:sp>
        <p:nvSpPr>
          <p:cNvPr id="45063" name="Text Box 6"/>
          <p:cNvSpPr txBox="1">
            <a:spLocks noChangeArrowheads="1"/>
          </p:cNvSpPr>
          <p:nvPr/>
        </p:nvSpPr>
        <p:spPr bwMode="auto">
          <a:xfrm>
            <a:off x="5364088" y="5949280"/>
            <a:ext cx="2854436" cy="307777"/>
          </a:xfrm>
          <a:prstGeom prst="rect">
            <a:avLst/>
          </a:prstGeom>
          <a:noFill/>
          <a:ln w="9525">
            <a:noFill/>
            <a:miter lim="800000"/>
            <a:headEnd/>
            <a:tailEnd/>
          </a:ln>
        </p:spPr>
        <p:txBody>
          <a:bodyPr wrap="none">
            <a:spAutoFit/>
          </a:bodyPr>
          <a:lstStyle/>
          <a:p>
            <a:r>
              <a:rPr lang="en-US" altLang="zh-TW" sz="1400" dirty="0">
                <a:solidFill>
                  <a:schemeClr val="bg2">
                    <a:lumMod val="75000"/>
                  </a:schemeClr>
                </a:solidFill>
                <a:latin typeface="Cambria" pitchFamily="18" charset="0"/>
                <a:ea typeface="新細明體" pitchFamily="18" charset="-120"/>
              </a:rPr>
              <a:t>Image extracted from reference [6]</a:t>
            </a:r>
          </a:p>
        </p:txBody>
      </p:sp>
      <p:pic>
        <p:nvPicPr>
          <p:cNvPr id="8" name="Picture 251" descr="360px-ALU_full_adder"/>
          <p:cNvPicPr>
            <a:picLocks noChangeAspect="1" noChangeArrowheads="1"/>
          </p:cNvPicPr>
          <p:nvPr/>
        </p:nvPicPr>
        <p:blipFill>
          <a:blip r:embed="rId5" cstate="print"/>
          <a:srcRect/>
          <a:stretch>
            <a:fillRect/>
          </a:stretch>
        </p:blipFill>
        <p:spPr bwMode="auto">
          <a:xfrm rot="5400000">
            <a:off x="-144524" y="4113076"/>
            <a:ext cx="2304256" cy="1368152"/>
          </a:xfrm>
          <a:prstGeom prst="rect">
            <a:avLst/>
          </a:prstGeom>
          <a:solidFill>
            <a:schemeClr val="bg1"/>
          </a:solidFill>
          <a:ln w="9525">
            <a:noFill/>
            <a:miter lim="800000"/>
            <a:headEnd/>
            <a:tailEnd/>
          </a:ln>
        </p:spPr>
      </p:pic>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US" altLang="zh-TW" dirty="0"/>
              <a:t>    </a:t>
            </a:r>
            <a:r>
              <a:rPr lang="en-US" altLang="zh-TW" dirty="0" smtClean="0"/>
              <a:t> </a:t>
            </a:r>
            <a:r>
              <a:rPr lang="en-US" altLang="zh-TW" dirty="0" smtClean="0">
                <a:solidFill>
                  <a:srgbClr val="FF0066"/>
                </a:solidFill>
              </a:rPr>
              <a:t>Jean Wang / CS1102 </a:t>
            </a:r>
            <a:r>
              <a:rPr lang="en-US" altLang="zh-TW" dirty="0">
                <a:solidFill>
                  <a:srgbClr val="FF0066"/>
                </a:solidFill>
              </a:rPr>
              <a:t>- Lec02</a:t>
            </a:r>
            <a:endParaRPr lang="en-US" altLang="zh-TW" dirty="0">
              <a:solidFill>
                <a:schemeClr val="accent2"/>
              </a:solidFill>
            </a:endParaRPr>
          </a:p>
        </p:txBody>
      </p:sp>
      <p:sp>
        <p:nvSpPr>
          <p:cNvPr id="5" name="Slide Number Placeholder 4"/>
          <p:cNvSpPr>
            <a:spLocks noGrp="1"/>
          </p:cNvSpPr>
          <p:nvPr>
            <p:ph type="sldNum" sz="quarter" idx="11"/>
          </p:nvPr>
        </p:nvSpPr>
        <p:spPr/>
        <p:txBody>
          <a:bodyPr/>
          <a:lstStyle/>
          <a:p>
            <a:pPr>
              <a:defRPr/>
            </a:pPr>
            <a:fld id="{026AFB37-EE10-4E63-A7BC-F9C40FFC1B88}" type="slidenum">
              <a:rPr lang="zh-TW" altLang="en-US"/>
              <a:pPr>
                <a:defRPr/>
              </a:pPr>
              <a:t>33</a:t>
            </a:fld>
            <a:r>
              <a:rPr lang="en-US" altLang="zh-TW" b="0"/>
              <a:t> </a:t>
            </a:r>
          </a:p>
        </p:txBody>
      </p:sp>
      <p:sp>
        <p:nvSpPr>
          <p:cNvPr id="46084" name="Rectangle 2"/>
          <p:cNvSpPr>
            <a:spLocks noGrp="1" noChangeArrowheads="1"/>
          </p:cNvSpPr>
          <p:nvPr>
            <p:ph type="title"/>
          </p:nvPr>
        </p:nvSpPr>
        <p:spPr/>
        <p:txBody>
          <a:bodyPr/>
          <a:lstStyle/>
          <a:p>
            <a:pPr eaLnBrk="1" hangingPunct="1"/>
            <a:r>
              <a:rPr lang="en-US" altLang="zh-TW" smtClean="0">
                <a:ea typeface="新細明體" pitchFamily="18" charset="-120"/>
              </a:rPr>
              <a:t>Summary</a:t>
            </a:r>
          </a:p>
        </p:txBody>
      </p:sp>
      <p:sp>
        <p:nvSpPr>
          <p:cNvPr id="46085" name="Rectangle 3"/>
          <p:cNvSpPr>
            <a:spLocks noGrp="1" noChangeArrowheads="1"/>
          </p:cNvSpPr>
          <p:nvPr>
            <p:ph type="body" idx="1"/>
          </p:nvPr>
        </p:nvSpPr>
        <p:spPr/>
        <p:txBody>
          <a:bodyPr/>
          <a:lstStyle/>
          <a:p>
            <a:pPr eaLnBrk="1" hangingPunct="1"/>
            <a:r>
              <a:rPr lang="en-US" altLang="zh-TW" sz="2000" dirty="0" smtClean="0">
                <a:latin typeface="Cambria" pitchFamily="18" charset="0"/>
                <a:ea typeface="新細明體" pitchFamily="18" charset="-120"/>
              </a:rPr>
              <a:t>Binary number system is the language which the computer can only understand</a:t>
            </a:r>
          </a:p>
          <a:p>
            <a:pPr eaLnBrk="1" hangingPunct="1"/>
            <a:endParaRPr lang="en-US" altLang="zh-TW" sz="1000" dirty="0" smtClean="0">
              <a:latin typeface="Cambria" pitchFamily="18" charset="0"/>
              <a:ea typeface="新細明體" pitchFamily="18" charset="-120"/>
            </a:endParaRPr>
          </a:p>
          <a:p>
            <a:pPr eaLnBrk="1" hangingPunct="1"/>
            <a:r>
              <a:rPr lang="en-US" altLang="zh-TW" sz="2000" dirty="0" smtClean="0">
                <a:latin typeface="Cambria" pitchFamily="18" charset="0"/>
                <a:ea typeface="新細明體" pitchFamily="18" charset="-120"/>
              </a:rPr>
              <a:t>Conversion between the binary "language" and the language we already understand: the decimal system</a:t>
            </a:r>
          </a:p>
          <a:p>
            <a:pPr eaLnBrk="1" hangingPunct="1"/>
            <a:endParaRPr lang="en-US" altLang="zh-TW" sz="1000" dirty="0" smtClean="0">
              <a:latin typeface="Cambria" pitchFamily="18" charset="0"/>
              <a:ea typeface="新細明體" pitchFamily="18" charset="-120"/>
            </a:endParaRPr>
          </a:p>
          <a:p>
            <a:pPr eaLnBrk="1" hangingPunct="1"/>
            <a:r>
              <a:rPr lang="en-US" altLang="zh-TW" sz="2000" dirty="0" smtClean="0">
                <a:latin typeface="Cambria" pitchFamily="18" charset="0"/>
                <a:ea typeface="新細明體" pitchFamily="18" charset="-120"/>
              </a:rPr>
              <a:t>Various data (signed or unsigned integers, real numbers, text, multimedia or even instructions) are represented as binary inside computers</a:t>
            </a:r>
          </a:p>
          <a:p>
            <a:pPr eaLnBrk="1" hangingPunct="1"/>
            <a:endParaRPr lang="en-US" altLang="zh-TW" sz="1000" dirty="0" smtClean="0">
              <a:latin typeface="Cambria" pitchFamily="18" charset="0"/>
              <a:ea typeface="新細明體" pitchFamily="18" charset="-120"/>
            </a:endParaRPr>
          </a:p>
          <a:p>
            <a:pPr eaLnBrk="1" hangingPunct="1"/>
            <a:r>
              <a:rPr lang="en-US" altLang="zh-TW" sz="2000" dirty="0" smtClean="0">
                <a:latin typeface="Cambria" pitchFamily="18" charset="0"/>
                <a:ea typeface="新細明體" pitchFamily="18" charset="-120"/>
              </a:rPr>
              <a:t>Computers are built on a set of strict logic (Boolean logic); complex circuits that perform particular functions are constructed using the basic logic gates</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US" altLang="zh-TW" dirty="0"/>
              <a:t>    </a:t>
            </a:r>
            <a:r>
              <a:rPr lang="en-US" altLang="zh-TW" dirty="0" smtClean="0"/>
              <a:t> </a:t>
            </a:r>
            <a:r>
              <a:rPr lang="en-US" altLang="zh-TW" dirty="0" smtClean="0">
                <a:solidFill>
                  <a:srgbClr val="FF0066"/>
                </a:solidFill>
              </a:rPr>
              <a:t>Jean Wang / CS1102 </a:t>
            </a:r>
            <a:r>
              <a:rPr lang="en-US" altLang="zh-TW" dirty="0">
                <a:solidFill>
                  <a:srgbClr val="FF0066"/>
                </a:solidFill>
              </a:rPr>
              <a:t>- Lec02</a:t>
            </a:r>
            <a:endParaRPr lang="en-US" altLang="zh-TW" dirty="0">
              <a:solidFill>
                <a:schemeClr val="accent2"/>
              </a:solidFill>
            </a:endParaRPr>
          </a:p>
        </p:txBody>
      </p:sp>
      <p:sp>
        <p:nvSpPr>
          <p:cNvPr id="5" name="Slide Number Placeholder 4"/>
          <p:cNvSpPr>
            <a:spLocks noGrp="1"/>
          </p:cNvSpPr>
          <p:nvPr>
            <p:ph type="sldNum" sz="quarter" idx="11"/>
          </p:nvPr>
        </p:nvSpPr>
        <p:spPr/>
        <p:txBody>
          <a:bodyPr/>
          <a:lstStyle/>
          <a:p>
            <a:pPr>
              <a:defRPr/>
            </a:pPr>
            <a:fld id="{F7E69647-DC4E-42DE-98D5-A126A105772A}" type="slidenum">
              <a:rPr lang="zh-TW" altLang="en-US"/>
              <a:pPr>
                <a:defRPr/>
              </a:pPr>
              <a:t>34</a:t>
            </a:fld>
            <a:r>
              <a:rPr lang="en-US" altLang="zh-TW" b="0"/>
              <a:t> </a:t>
            </a:r>
          </a:p>
        </p:txBody>
      </p:sp>
      <p:sp>
        <p:nvSpPr>
          <p:cNvPr id="47108" name="Rectangle 4"/>
          <p:cNvSpPr>
            <a:spLocks noGrp="1" noChangeArrowheads="1"/>
          </p:cNvSpPr>
          <p:nvPr>
            <p:ph type="title"/>
          </p:nvPr>
        </p:nvSpPr>
        <p:spPr/>
        <p:txBody>
          <a:bodyPr/>
          <a:lstStyle/>
          <a:p>
            <a:pPr eaLnBrk="1" hangingPunct="1"/>
            <a:r>
              <a:rPr lang="en-US" altLang="zh-TW" smtClean="0">
                <a:ea typeface="新細明體" pitchFamily="18" charset="-120"/>
              </a:rPr>
              <a:t>Reference</a:t>
            </a:r>
          </a:p>
        </p:txBody>
      </p:sp>
      <p:sp>
        <p:nvSpPr>
          <p:cNvPr id="47109" name="Rectangle 5"/>
          <p:cNvSpPr>
            <a:spLocks noGrp="1" noChangeArrowheads="1"/>
          </p:cNvSpPr>
          <p:nvPr>
            <p:ph type="body" idx="1"/>
          </p:nvPr>
        </p:nvSpPr>
        <p:spPr>
          <a:xfrm>
            <a:off x="685800" y="1484313"/>
            <a:ext cx="7989888" cy="4681537"/>
          </a:xfrm>
        </p:spPr>
        <p:txBody>
          <a:bodyPr/>
          <a:lstStyle/>
          <a:p>
            <a:pPr eaLnBrk="1" hangingPunct="1">
              <a:buFont typeface="Wingdings" pitchFamily="2" charset="2"/>
              <a:buNone/>
            </a:pPr>
            <a:r>
              <a:rPr lang="en-US" altLang="zh-TW" sz="1800" dirty="0" smtClean="0">
                <a:latin typeface="Cambria" pitchFamily="18" charset="0"/>
                <a:ea typeface="新細明體" pitchFamily="18" charset="-120"/>
              </a:rPr>
              <a:t>[1] Howstuffworks.com - How Bits and Bytes Work</a:t>
            </a:r>
          </a:p>
          <a:p>
            <a:pPr lvl="1" eaLnBrk="1" hangingPunct="1"/>
            <a:r>
              <a:rPr lang="en-US" altLang="zh-TW" sz="1600" dirty="0" smtClean="0">
                <a:latin typeface="Cambria" pitchFamily="18" charset="0"/>
                <a:ea typeface="新細明體" pitchFamily="18" charset="-120"/>
                <a:hlinkClick r:id="rId3"/>
              </a:rPr>
              <a:t>http://computer.howstuffworks.com/bytes.htm</a:t>
            </a:r>
            <a:endParaRPr lang="en-US" altLang="zh-TW" sz="1600" dirty="0" smtClean="0">
              <a:latin typeface="Cambria" pitchFamily="18" charset="0"/>
              <a:ea typeface="新細明體" pitchFamily="18" charset="-120"/>
            </a:endParaRPr>
          </a:p>
          <a:p>
            <a:pPr eaLnBrk="1" hangingPunct="1">
              <a:buFont typeface="Wingdings" pitchFamily="2" charset="2"/>
              <a:buNone/>
            </a:pPr>
            <a:r>
              <a:rPr lang="en-US" altLang="zh-TW" sz="1800" dirty="0" smtClean="0">
                <a:latin typeface="Cambria" pitchFamily="18" charset="0"/>
                <a:ea typeface="新細明體" pitchFamily="18" charset="-120"/>
              </a:rPr>
              <a:t>[2] Wikipedia - Computer numbering formats</a:t>
            </a:r>
          </a:p>
          <a:p>
            <a:pPr lvl="1" eaLnBrk="1" hangingPunct="1"/>
            <a:r>
              <a:rPr lang="en-US" altLang="zh-TW" sz="1600" dirty="0" smtClean="0">
                <a:latin typeface="Cambria" pitchFamily="18" charset="0"/>
                <a:ea typeface="新細明體" pitchFamily="18" charset="-120"/>
                <a:hlinkClick r:id="rId4"/>
              </a:rPr>
              <a:t>http://en.wikipedia.org/wiki/Computer_numbering_formats</a:t>
            </a:r>
            <a:endParaRPr lang="en-US" altLang="zh-TW" sz="1600" dirty="0" smtClean="0">
              <a:latin typeface="Cambria" pitchFamily="18" charset="0"/>
              <a:ea typeface="新細明體" pitchFamily="18" charset="-120"/>
            </a:endParaRPr>
          </a:p>
          <a:p>
            <a:pPr eaLnBrk="1" hangingPunct="1">
              <a:buFont typeface="Wingdings" pitchFamily="2" charset="2"/>
              <a:buNone/>
            </a:pPr>
            <a:r>
              <a:rPr lang="en-US" altLang="zh-TW" sz="1800" dirty="0" smtClean="0">
                <a:latin typeface="Cambria" pitchFamily="18" charset="0"/>
                <a:ea typeface="新細明體" pitchFamily="18" charset="-120"/>
              </a:rPr>
              <a:t>[3] Virginia Tech - Number Systems</a:t>
            </a:r>
          </a:p>
          <a:p>
            <a:pPr lvl="1" eaLnBrk="1" hangingPunct="1"/>
            <a:r>
              <a:rPr lang="en-US" altLang="zh-TW" sz="1600" dirty="0" smtClean="0">
                <a:latin typeface="Cambria" pitchFamily="18" charset="0"/>
                <a:ea typeface="新細明體" pitchFamily="18" charset="-120"/>
                <a:hlinkClick r:id="rId5"/>
              </a:rPr>
              <a:t>http://courses.cs.vt.edu/~csonline/NumberSystems/Lessons/index.html</a:t>
            </a:r>
            <a:endParaRPr lang="en-US" altLang="zh-TW" sz="1600" dirty="0" smtClean="0">
              <a:latin typeface="Cambria" pitchFamily="18" charset="0"/>
              <a:ea typeface="新細明體" pitchFamily="18" charset="-120"/>
            </a:endParaRPr>
          </a:p>
          <a:p>
            <a:pPr eaLnBrk="1" hangingPunct="1">
              <a:buFont typeface="Wingdings" pitchFamily="2" charset="2"/>
              <a:buNone/>
            </a:pPr>
            <a:r>
              <a:rPr lang="en-US" altLang="zh-TW" sz="1800" dirty="0" smtClean="0">
                <a:latin typeface="Cambria" pitchFamily="18" charset="0"/>
                <a:ea typeface="新細明體" pitchFamily="18" charset="-120"/>
              </a:rPr>
              <a:t>[4] Wikipedia - IEEE floating-point standard</a:t>
            </a:r>
          </a:p>
          <a:p>
            <a:pPr lvl="1" eaLnBrk="1" hangingPunct="1"/>
            <a:r>
              <a:rPr lang="en-US" altLang="zh-TW" sz="1600" dirty="0" smtClean="0">
                <a:latin typeface="Cambria" pitchFamily="18" charset="0"/>
                <a:ea typeface="新細明體" pitchFamily="18" charset="-120"/>
                <a:hlinkClick r:id="rId6"/>
              </a:rPr>
              <a:t>http://en.wikipedia.org/wiki/IEEE_Floating_Point_Standard</a:t>
            </a:r>
            <a:endParaRPr lang="en-US" altLang="zh-TW" sz="1600" dirty="0" smtClean="0">
              <a:latin typeface="Cambria" pitchFamily="18" charset="0"/>
              <a:ea typeface="新細明體" pitchFamily="18" charset="-120"/>
            </a:endParaRPr>
          </a:p>
          <a:p>
            <a:pPr eaLnBrk="1" hangingPunct="1">
              <a:buFont typeface="Wingdings" pitchFamily="2" charset="2"/>
              <a:buNone/>
            </a:pPr>
            <a:r>
              <a:rPr lang="en-US" altLang="zh-TW" sz="1800" dirty="0" smtClean="0">
                <a:latin typeface="Cambria" pitchFamily="18" charset="0"/>
                <a:ea typeface="新細明體" pitchFamily="18" charset="-120"/>
              </a:rPr>
              <a:t>[5] Howstuffworks.com - How Boolean Logic Works</a:t>
            </a:r>
          </a:p>
          <a:p>
            <a:pPr lvl="1" eaLnBrk="1" hangingPunct="1"/>
            <a:r>
              <a:rPr lang="en-US" altLang="zh-TW" sz="1600" dirty="0" smtClean="0">
                <a:latin typeface="Cambria" pitchFamily="18" charset="0"/>
                <a:ea typeface="新細明體" pitchFamily="18" charset="-120"/>
                <a:hlinkClick r:id="rId7"/>
              </a:rPr>
              <a:t>http://computer.howstuffworks.com/boolean.htm</a:t>
            </a:r>
            <a:endParaRPr lang="en-US" altLang="zh-TW" sz="1600" dirty="0" smtClean="0">
              <a:latin typeface="Cambria" pitchFamily="18" charset="0"/>
              <a:ea typeface="新細明體" pitchFamily="18" charset="-120"/>
            </a:endParaRPr>
          </a:p>
          <a:p>
            <a:pPr eaLnBrk="1" hangingPunct="1">
              <a:buFont typeface="Wingdings" pitchFamily="2" charset="2"/>
              <a:buNone/>
            </a:pPr>
            <a:r>
              <a:rPr lang="en-US" altLang="zh-TW" sz="1800" dirty="0" smtClean="0">
                <a:latin typeface="Cambria" pitchFamily="18" charset="0"/>
                <a:ea typeface="新細明體" pitchFamily="18" charset="-120"/>
              </a:rPr>
              <a:t>[6] Virginia Tech - Machine Architecture - Gates</a:t>
            </a:r>
          </a:p>
          <a:p>
            <a:pPr lvl="1" eaLnBrk="1" hangingPunct="1"/>
            <a:r>
              <a:rPr lang="en-US" altLang="zh-TW" sz="1600" dirty="0" smtClean="0">
                <a:latin typeface="Cambria" pitchFamily="18" charset="0"/>
                <a:ea typeface="新細明體" pitchFamily="18" charset="-120"/>
                <a:hlinkClick r:id="rId8"/>
              </a:rPr>
              <a:t>http://courses.cs.vt.edu/~csonline/MachineArchitecture/Lessons/Gates/index.html</a:t>
            </a:r>
            <a:endParaRPr lang="en-US" altLang="zh-TW" sz="1600" dirty="0" smtClean="0">
              <a:latin typeface="Cambria" pitchFamily="18" charset="0"/>
              <a:ea typeface="新細明體" pitchFamily="18" charset="-120"/>
            </a:endParaRPr>
          </a:p>
          <a:p>
            <a:pPr eaLnBrk="1" hangingPunct="1">
              <a:buFont typeface="Wingdings" pitchFamily="2" charset="2"/>
              <a:buNone/>
            </a:pPr>
            <a:r>
              <a:rPr lang="en-US" altLang="zh-TW" sz="1800" dirty="0" smtClean="0">
                <a:latin typeface="Cambria" pitchFamily="18" charset="0"/>
                <a:ea typeface="新細明體" pitchFamily="18" charset="-120"/>
              </a:rPr>
              <a:t>[7] Wikipedia - Adder</a:t>
            </a:r>
          </a:p>
          <a:p>
            <a:pPr lvl="1" eaLnBrk="1" hangingPunct="1"/>
            <a:r>
              <a:rPr lang="en-US" altLang="zh-TW" sz="1600" dirty="0" smtClean="0">
                <a:latin typeface="Cambria" pitchFamily="18" charset="0"/>
                <a:ea typeface="新細明體" pitchFamily="18" charset="-120"/>
                <a:hlinkClick r:id="rId9"/>
              </a:rPr>
              <a:t>http://en.wikipedia.org/wiki/Adder_%28electronics%29</a:t>
            </a:r>
            <a:endParaRPr lang="en-US" altLang="zh-TW" sz="1400" dirty="0" smtClean="0">
              <a:latin typeface="Cambria" pitchFamily="18" charset="0"/>
              <a:ea typeface="新細明體" pitchFamily="18" charset="-120"/>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4"/>
          <p:cNvSpPr>
            <a:spLocks noGrp="1"/>
          </p:cNvSpPr>
          <p:nvPr>
            <p:ph type="sldNum" sz="quarter" idx="11"/>
          </p:nvPr>
        </p:nvSpPr>
        <p:spPr/>
        <p:txBody>
          <a:bodyPr/>
          <a:lstStyle/>
          <a:p>
            <a:fld id="{2F9098BD-C6B1-43B8-AD41-97C8FF9FFE91}" type="slidenum">
              <a:rPr lang="zh-TW" altLang="en-US"/>
              <a:pPr/>
              <a:t>35</a:t>
            </a:fld>
            <a:r>
              <a:rPr lang="en-US" altLang="zh-TW" b="0"/>
              <a:t> </a:t>
            </a:r>
          </a:p>
        </p:txBody>
      </p:sp>
      <p:sp>
        <p:nvSpPr>
          <p:cNvPr id="125954" name="Rectangle 2"/>
          <p:cNvSpPr>
            <a:spLocks noGrp="1" noChangeArrowheads="1"/>
          </p:cNvSpPr>
          <p:nvPr>
            <p:ph type="title"/>
          </p:nvPr>
        </p:nvSpPr>
        <p:spPr>
          <a:solidFill>
            <a:srgbClr val="FFFF66"/>
          </a:solidFill>
          <a:ln>
            <a:solidFill>
              <a:srgbClr val="FFFF99"/>
            </a:solidFill>
          </a:ln>
        </p:spPr>
        <p:txBody>
          <a:bodyPr/>
          <a:lstStyle/>
          <a:p>
            <a:pPr algn="l"/>
            <a:r>
              <a:rPr lang="en-US" altLang="zh-TW" dirty="0">
                <a:solidFill>
                  <a:srgbClr val="660099"/>
                </a:solidFill>
                <a:ea typeface="新細明體" charset="-120"/>
              </a:rPr>
              <a:t>For you to explore after class</a:t>
            </a:r>
          </a:p>
        </p:txBody>
      </p:sp>
      <p:sp>
        <p:nvSpPr>
          <p:cNvPr id="125955" name="Rectangle 3"/>
          <p:cNvSpPr>
            <a:spLocks noGrp="1" noChangeArrowheads="1"/>
          </p:cNvSpPr>
          <p:nvPr>
            <p:ph type="body" idx="1"/>
          </p:nvPr>
        </p:nvSpPr>
        <p:spPr>
          <a:xfrm>
            <a:off x="685800" y="1916113"/>
            <a:ext cx="7772400" cy="3817143"/>
          </a:xfrm>
        </p:spPr>
        <p:txBody>
          <a:bodyPr/>
          <a:lstStyle/>
          <a:p>
            <a:r>
              <a:rPr lang="en-US" altLang="zh-CN" sz="2000" i="1" dirty="0">
                <a:solidFill>
                  <a:srgbClr val="660099"/>
                </a:solidFill>
                <a:latin typeface="Cambria" pitchFamily="18" charset="0"/>
                <a:ea typeface="SimSun" pitchFamily="2" charset="-122"/>
              </a:rPr>
              <a:t>Lec02-Q1</a:t>
            </a:r>
            <a:r>
              <a:rPr lang="en-US" altLang="zh-CN" sz="2000" dirty="0">
                <a:solidFill>
                  <a:srgbClr val="660099"/>
                </a:solidFill>
                <a:latin typeface="Cambria" pitchFamily="18" charset="0"/>
                <a:ea typeface="SimSun" pitchFamily="2" charset="-122"/>
              </a:rPr>
              <a:t>: </a:t>
            </a:r>
            <a:r>
              <a:rPr lang="en-US" altLang="zh-CN" sz="2000" dirty="0">
                <a:latin typeface="Cambria" pitchFamily="18" charset="0"/>
                <a:ea typeface="SimSun" pitchFamily="2" charset="-122"/>
              </a:rPr>
              <a:t>which one is better and why, digital signal or analog signal? (give your answer within 50 words)</a:t>
            </a:r>
          </a:p>
          <a:p>
            <a:endParaRPr lang="en-US" altLang="zh-CN" sz="800" dirty="0">
              <a:latin typeface="Cambria" pitchFamily="18" charset="0"/>
              <a:ea typeface="SimSun" pitchFamily="2" charset="-122"/>
            </a:endParaRPr>
          </a:p>
          <a:p>
            <a:r>
              <a:rPr lang="en-US" altLang="zh-TW" sz="2000" i="1" dirty="0">
                <a:solidFill>
                  <a:srgbClr val="660099"/>
                </a:solidFill>
                <a:latin typeface="Cambria" pitchFamily="18" charset="0"/>
                <a:ea typeface="新細明體" charset="-120"/>
              </a:rPr>
              <a:t>Lec02-Q2</a:t>
            </a:r>
            <a:r>
              <a:rPr lang="en-US" altLang="zh-TW" sz="2000" dirty="0">
                <a:solidFill>
                  <a:srgbClr val="660099"/>
                </a:solidFill>
                <a:latin typeface="Cambria" pitchFamily="18" charset="0"/>
                <a:ea typeface="新細明體" charset="-120"/>
              </a:rPr>
              <a:t>: </a:t>
            </a:r>
            <a:r>
              <a:rPr lang="en-US" altLang="zh-TW" sz="2000" dirty="0">
                <a:latin typeface="Cambria" pitchFamily="18" charset="0"/>
                <a:ea typeface="新細明體" charset="-120"/>
              </a:rPr>
              <a:t>given a decimal real number </a:t>
            </a:r>
            <a:r>
              <a:rPr lang="en-US" altLang="zh-TW" sz="2000" dirty="0" smtClean="0">
                <a:latin typeface="Cambria" pitchFamily="18" charset="0"/>
                <a:ea typeface="新細明體" charset="-120"/>
              </a:rPr>
              <a:t>22.8125</a:t>
            </a:r>
            <a:r>
              <a:rPr lang="en-US" altLang="zh-TW" sz="2000" baseline="-25000" dirty="0" smtClean="0">
                <a:latin typeface="Cambria" pitchFamily="18" charset="0"/>
                <a:ea typeface="新細明體" charset="-120"/>
              </a:rPr>
              <a:t>10</a:t>
            </a:r>
            <a:r>
              <a:rPr lang="en-US" altLang="zh-TW" sz="2000" dirty="0">
                <a:latin typeface="Cambria" pitchFamily="18" charset="0"/>
                <a:ea typeface="新細明體" charset="-120"/>
              </a:rPr>
              <a:t>, convert </a:t>
            </a:r>
            <a:r>
              <a:rPr lang="en-US" altLang="zh-TW" sz="2000">
                <a:latin typeface="Cambria" pitchFamily="18" charset="0"/>
                <a:ea typeface="新細明體" charset="-120"/>
              </a:rPr>
              <a:t>it </a:t>
            </a:r>
            <a:r>
              <a:rPr lang="en-US" altLang="zh-TW" sz="2000" smtClean="0">
                <a:latin typeface="Cambria" pitchFamily="18" charset="0"/>
                <a:ea typeface="新細明體" charset="-120"/>
              </a:rPr>
              <a:t>into </a:t>
            </a:r>
            <a:r>
              <a:rPr lang="en-US" altLang="zh-TW" sz="2000" dirty="0">
                <a:latin typeface="Cambria" pitchFamily="18" charset="0"/>
                <a:ea typeface="新細明體" charset="-120"/>
              </a:rPr>
              <a:t>binary real number</a:t>
            </a:r>
          </a:p>
          <a:p>
            <a:endParaRPr lang="en-US" altLang="zh-TW" sz="800" dirty="0">
              <a:latin typeface="Cambria" pitchFamily="18" charset="0"/>
              <a:ea typeface="新細明體" charset="-120"/>
            </a:endParaRPr>
          </a:p>
          <a:p>
            <a:r>
              <a:rPr lang="en-US" altLang="zh-TW" sz="2000" i="1" dirty="0">
                <a:solidFill>
                  <a:srgbClr val="660099"/>
                </a:solidFill>
                <a:latin typeface="Cambria" pitchFamily="18" charset="0"/>
                <a:ea typeface="新細明體" charset="-120"/>
              </a:rPr>
              <a:t>Lec02-Q3</a:t>
            </a:r>
            <a:r>
              <a:rPr lang="en-US" altLang="zh-TW" sz="2000" dirty="0">
                <a:solidFill>
                  <a:srgbClr val="660099"/>
                </a:solidFill>
                <a:latin typeface="Cambria" pitchFamily="18" charset="0"/>
                <a:ea typeface="新細明體" charset="-120"/>
              </a:rPr>
              <a:t>: </a:t>
            </a:r>
            <a:r>
              <a:rPr lang="en-US" altLang="zh-TW" sz="2000" dirty="0">
                <a:latin typeface="Cambria" pitchFamily="18" charset="0"/>
                <a:ea typeface="新細明體" charset="-120"/>
              </a:rPr>
              <a:t>one hexadecimal digit can be converted to how many binary bits? Given a hexadecimal number </a:t>
            </a:r>
            <a:r>
              <a:rPr lang="en-US" altLang="zh-TW" sz="2000" dirty="0" smtClean="0">
                <a:latin typeface="Cambria" pitchFamily="18" charset="0"/>
                <a:ea typeface="新細明體" charset="-120"/>
              </a:rPr>
              <a:t>9AF</a:t>
            </a:r>
            <a:r>
              <a:rPr lang="en-US" altLang="zh-TW" sz="2000" baseline="-25000" dirty="0" smtClean="0">
                <a:latin typeface="Cambria" pitchFamily="18" charset="0"/>
                <a:ea typeface="新細明體" charset="-120"/>
              </a:rPr>
              <a:t>16</a:t>
            </a:r>
            <a:r>
              <a:rPr lang="en-US" altLang="zh-TW" sz="2000" dirty="0">
                <a:latin typeface="Cambria" pitchFamily="18" charset="0"/>
                <a:ea typeface="新細明體" charset="-120"/>
              </a:rPr>
              <a:t>, convert it into binary number (think of a quick way to do it other than converting the hex into a decimal and then converting the decimal into a binary)</a:t>
            </a:r>
          </a:p>
        </p:txBody>
      </p:sp>
      <p:pic>
        <p:nvPicPr>
          <p:cNvPr id="125958" name="Picture 6" descr="lightbolt"/>
          <p:cNvPicPr>
            <a:picLocks noChangeAspect="1" noChangeArrowheads="1" noCrop="1"/>
          </p:cNvPicPr>
          <p:nvPr/>
        </p:nvPicPr>
        <p:blipFill>
          <a:blip r:embed="rId3" cstate="print"/>
          <a:srcRect/>
          <a:stretch>
            <a:fillRect/>
          </a:stretch>
        </p:blipFill>
        <p:spPr bwMode="auto">
          <a:xfrm>
            <a:off x="7524750" y="476250"/>
            <a:ext cx="671513" cy="766763"/>
          </a:xfrm>
          <a:prstGeom prst="rect">
            <a:avLst/>
          </a:prstGeom>
          <a:noFill/>
        </p:spPr>
      </p:pic>
      <p:sp>
        <p:nvSpPr>
          <p:cNvPr id="7" name="Date Placeholder 3"/>
          <p:cNvSpPr>
            <a:spLocks noGrp="1"/>
          </p:cNvSpPr>
          <p:nvPr>
            <p:ph type="dt" sz="quarter" idx="10"/>
          </p:nvPr>
        </p:nvSpPr>
        <p:spPr>
          <a:xfrm>
            <a:off x="829816" y="6248400"/>
            <a:ext cx="2806080" cy="457200"/>
          </a:xfrm>
        </p:spPr>
        <p:txBody>
          <a:bodyPr/>
          <a:lstStyle/>
          <a:p>
            <a:pPr>
              <a:defRPr/>
            </a:pPr>
            <a:r>
              <a:rPr lang="en-US" altLang="zh-TW" dirty="0"/>
              <a:t>    </a:t>
            </a:r>
            <a:r>
              <a:rPr lang="en-US" altLang="zh-TW" dirty="0" smtClean="0"/>
              <a:t> </a:t>
            </a:r>
            <a:r>
              <a:rPr lang="en-US" altLang="zh-TW" dirty="0" smtClean="0">
                <a:solidFill>
                  <a:srgbClr val="FF0066"/>
                </a:solidFill>
              </a:rPr>
              <a:t>Jean Wang / CS1102 </a:t>
            </a:r>
            <a:r>
              <a:rPr lang="en-US" altLang="zh-TW" dirty="0">
                <a:solidFill>
                  <a:srgbClr val="FF0066"/>
                </a:solidFill>
              </a:rPr>
              <a:t>- Lec02</a:t>
            </a:r>
            <a:endParaRPr lang="en-US" altLang="zh-TW" dirty="0">
              <a:solidFill>
                <a:schemeClr val="accent2"/>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e Placeholder 3"/>
          <p:cNvSpPr>
            <a:spLocks noGrp="1"/>
          </p:cNvSpPr>
          <p:nvPr>
            <p:ph type="dt" sz="quarter" idx="10"/>
          </p:nvPr>
        </p:nvSpPr>
        <p:spPr/>
        <p:txBody>
          <a:bodyPr/>
          <a:lstStyle/>
          <a:p>
            <a:pPr>
              <a:defRPr/>
            </a:pPr>
            <a:r>
              <a:rPr lang="en-US" altLang="zh-TW" dirty="0"/>
              <a:t>    </a:t>
            </a:r>
            <a:r>
              <a:rPr lang="en-US" altLang="zh-TW" dirty="0" smtClean="0"/>
              <a:t> </a:t>
            </a:r>
            <a:r>
              <a:rPr lang="en-US" altLang="zh-TW" dirty="0" smtClean="0">
                <a:solidFill>
                  <a:srgbClr val="FF0066"/>
                </a:solidFill>
              </a:rPr>
              <a:t>Jean Wang / CS1102 </a:t>
            </a:r>
            <a:r>
              <a:rPr lang="en-US" altLang="zh-TW" dirty="0">
                <a:solidFill>
                  <a:srgbClr val="FF0066"/>
                </a:solidFill>
              </a:rPr>
              <a:t>- Lec02</a:t>
            </a:r>
            <a:endParaRPr lang="en-US" altLang="zh-TW" dirty="0">
              <a:solidFill>
                <a:schemeClr val="accent2"/>
              </a:solidFill>
            </a:endParaRPr>
          </a:p>
        </p:txBody>
      </p:sp>
      <p:sp>
        <p:nvSpPr>
          <p:cNvPr id="6" name="Slide Number Placeholder 4"/>
          <p:cNvSpPr>
            <a:spLocks noGrp="1"/>
          </p:cNvSpPr>
          <p:nvPr>
            <p:ph type="sldNum" sz="quarter" idx="11"/>
          </p:nvPr>
        </p:nvSpPr>
        <p:spPr/>
        <p:txBody>
          <a:bodyPr/>
          <a:lstStyle/>
          <a:p>
            <a:pPr>
              <a:defRPr/>
            </a:pPr>
            <a:fld id="{A9599D9B-528A-4295-961A-11C4A2707932}" type="slidenum">
              <a:rPr lang="zh-TW" altLang="en-US"/>
              <a:pPr>
                <a:defRPr/>
              </a:pPr>
              <a:t>4</a:t>
            </a:fld>
            <a:r>
              <a:rPr lang="en-US" altLang="zh-TW" b="0"/>
              <a:t> </a:t>
            </a:r>
          </a:p>
        </p:txBody>
      </p:sp>
      <p:sp>
        <p:nvSpPr>
          <p:cNvPr id="18436" name="Rectangle 2"/>
          <p:cNvSpPr>
            <a:spLocks noGrp="1" noChangeArrowheads="1"/>
          </p:cNvSpPr>
          <p:nvPr>
            <p:ph type="title"/>
          </p:nvPr>
        </p:nvSpPr>
        <p:spPr/>
        <p:txBody>
          <a:bodyPr/>
          <a:lstStyle/>
          <a:p>
            <a:pPr eaLnBrk="1" hangingPunct="1"/>
            <a:r>
              <a:rPr lang="en-US" altLang="zh-CN" smtClean="0">
                <a:ea typeface="SimSun" pitchFamily="2" charset="-122"/>
              </a:rPr>
              <a:t>Binary System in a Digital Computer</a:t>
            </a:r>
            <a:endParaRPr lang="zh-TW" altLang="en-US" smtClean="0">
              <a:ea typeface="SimSun" pitchFamily="2" charset="-122"/>
            </a:endParaRPr>
          </a:p>
        </p:txBody>
      </p:sp>
      <p:sp>
        <p:nvSpPr>
          <p:cNvPr id="18437" name="Rectangle 3"/>
          <p:cNvSpPr>
            <a:spLocks noGrp="1" noChangeArrowheads="1"/>
          </p:cNvSpPr>
          <p:nvPr>
            <p:ph type="body" idx="1"/>
          </p:nvPr>
        </p:nvSpPr>
        <p:spPr/>
        <p:txBody>
          <a:bodyPr/>
          <a:lstStyle/>
          <a:p>
            <a:pPr eaLnBrk="1" hangingPunct="1"/>
            <a:r>
              <a:rPr lang="en-US" altLang="zh-CN" dirty="0" smtClean="0">
                <a:latin typeface="Cambria" pitchFamily="18" charset="0"/>
                <a:ea typeface="SimSun" pitchFamily="2" charset="-122"/>
              </a:rPr>
              <a:t>Computers are made up of millions of switches </a:t>
            </a:r>
          </a:p>
          <a:p>
            <a:pPr eaLnBrk="1" hangingPunct="1"/>
            <a:r>
              <a:rPr lang="en-US" altLang="zh-CN" dirty="0" smtClean="0">
                <a:latin typeface="Cambria" pitchFamily="18" charset="0"/>
                <a:ea typeface="SimSun" pitchFamily="2" charset="-122"/>
              </a:rPr>
              <a:t>Each switch has two states, “on” or “off”</a:t>
            </a:r>
          </a:p>
          <a:p>
            <a:pPr eaLnBrk="1" hangingPunct="1"/>
            <a:r>
              <a:rPr lang="en-US" altLang="zh-CN" dirty="0" smtClean="0">
                <a:latin typeface="Cambria" pitchFamily="18" charset="0"/>
                <a:ea typeface="SimSun" pitchFamily="2" charset="-122"/>
              </a:rPr>
              <a:t>Thus, </a:t>
            </a:r>
            <a:r>
              <a:rPr lang="en-US" altLang="zh-CN" i="1" dirty="0" smtClean="0">
                <a:solidFill>
                  <a:srgbClr val="FF0066"/>
                </a:solidFill>
                <a:latin typeface="Cambria" pitchFamily="18" charset="0"/>
                <a:ea typeface="SimSun" pitchFamily="2" charset="-122"/>
              </a:rPr>
              <a:t>binary system</a:t>
            </a:r>
            <a:r>
              <a:rPr lang="en-US" altLang="zh-CN" dirty="0" smtClean="0">
                <a:solidFill>
                  <a:srgbClr val="FF0066"/>
                </a:solidFill>
                <a:latin typeface="Cambria" pitchFamily="18" charset="0"/>
                <a:ea typeface="SimSun" pitchFamily="2" charset="-122"/>
              </a:rPr>
              <a:t> </a:t>
            </a:r>
            <a:r>
              <a:rPr lang="en-US" altLang="zh-CN" dirty="0" smtClean="0">
                <a:latin typeface="Cambria" pitchFamily="18" charset="0"/>
                <a:ea typeface="SimSun" pitchFamily="2" charset="-122"/>
              </a:rPr>
              <a:t>is a nature and easiest way for a computer to represent information and implement operations</a:t>
            </a:r>
          </a:p>
          <a:p>
            <a:pPr lvl="1" eaLnBrk="1" hangingPunct="1"/>
            <a:endParaRPr lang="en-US" altLang="zh-CN" dirty="0" smtClean="0">
              <a:ea typeface="SimSun" pitchFamily="2" charset="-122"/>
            </a:endParaRPr>
          </a:p>
          <a:p>
            <a:pPr eaLnBrk="1" hangingPunct="1"/>
            <a:endParaRPr lang="zh-TW" altLang="en-US" dirty="0" smtClean="0">
              <a:ea typeface="新細明體" pitchFamily="18" charset="-120"/>
            </a:endParaRPr>
          </a:p>
        </p:txBody>
      </p:sp>
      <p:pic>
        <p:nvPicPr>
          <p:cNvPr id="1026" name="Picture 2"/>
          <p:cNvPicPr>
            <a:picLocks noChangeAspect="1" noChangeArrowheads="1"/>
          </p:cNvPicPr>
          <p:nvPr/>
        </p:nvPicPr>
        <p:blipFill>
          <a:blip r:embed="rId3" cstate="print"/>
          <a:srcRect/>
          <a:stretch>
            <a:fillRect/>
          </a:stretch>
        </p:blipFill>
        <p:spPr bwMode="auto">
          <a:xfrm>
            <a:off x="2267744" y="3501008"/>
            <a:ext cx="5328592" cy="270971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US" altLang="zh-TW" dirty="0"/>
              <a:t>    </a:t>
            </a:r>
            <a:r>
              <a:rPr lang="en-US" altLang="zh-TW" dirty="0" smtClean="0"/>
              <a:t> </a:t>
            </a:r>
            <a:r>
              <a:rPr lang="en-US" altLang="zh-TW" dirty="0" smtClean="0">
                <a:solidFill>
                  <a:srgbClr val="FF0066"/>
                </a:solidFill>
              </a:rPr>
              <a:t>Jean Wang / CS1102 </a:t>
            </a:r>
            <a:r>
              <a:rPr lang="en-US" altLang="zh-TW" dirty="0">
                <a:solidFill>
                  <a:srgbClr val="FF0066"/>
                </a:solidFill>
              </a:rPr>
              <a:t>- Lec02</a:t>
            </a:r>
            <a:endParaRPr lang="en-US" altLang="zh-TW" dirty="0">
              <a:solidFill>
                <a:schemeClr val="accent2"/>
              </a:solidFill>
            </a:endParaRPr>
          </a:p>
        </p:txBody>
      </p:sp>
      <p:sp>
        <p:nvSpPr>
          <p:cNvPr id="5" name="Slide Number Placeholder 4"/>
          <p:cNvSpPr>
            <a:spLocks noGrp="1"/>
          </p:cNvSpPr>
          <p:nvPr>
            <p:ph type="sldNum" sz="quarter" idx="11"/>
          </p:nvPr>
        </p:nvSpPr>
        <p:spPr/>
        <p:txBody>
          <a:bodyPr/>
          <a:lstStyle/>
          <a:p>
            <a:pPr>
              <a:defRPr/>
            </a:pPr>
            <a:fld id="{B4D3BD8F-6AC1-45C4-B823-80E1AA0DFD18}" type="slidenum">
              <a:rPr lang="zh-TW" altLang="en-US"/>
              <a:pPr>
                <a:defRPr/>
              </a:pPr>
              <a:t>5</a:t>
            </a:fld>
            <a:r>
              <a:rPr lang="en-US" altLang="zh-TW" b="0"/>
              <a:t> </a:t>
            </a:r>
          </a:p>
        </p:txBody>
      </p:sp>
      <p:sp>
        <p:nvSpPr>
          <p:cNvPr id="19460" name="Rectangle 2"/>
          <p:cNvSpPr>
            <a:spLocks noGrp="1" noChangeArrowheads="1"/>
          </p:cNvSpPr>
          <p:nvPr>
            <p:ph type="title"/>
          </p:nvPr>
        </p:nvSpPr>
        <p:spPr>
          <a:xfrm>
            <a:off x="685800" y="115888"/>
            <a:ext cx="7772400" cy="1143000"/>
          </a:xfrm>
        </p:spPr>
        <p:txBody>
          <a:bodyPr/>
          <a:lstStyle/>
          <a:p>
            <a:pPr eaLnBrk="1" hangingPunct="1"/>
            <a:r>
              <a:rPr lang="en-US" altLang="zh-TW" smtClean="0">
                <a:ea typeface="新細明體" pitchFamily="18" charset="-120"/>
              </a:rPr>
              <a:t>Number Systems</a:t>
            </a:r>
          </a:p>
        </p:txBody>
      </p:sp>
      <p:sp>
        <p:nvSpPr>
          <p:cNvPr id="19461" name="Rectangle 3"/>
          <p:cNvSpPr>
            <a:spLocks noGrp="1" noChangeArrowheads="1"/>
          </p:cNvSpPr>
          <p:nvPr>
            <p:ph type="body" idx="1"/>
          </p:nvPr>
        </p:nvSpPr>
        <p:spPr>
          <a:xfrm>
            <a:off x="685800" y="1268413"/>
            <a:ext cx="8134350" cy="4897437"/>
          </a:xfrm>
        </p:spPr>
        <p:txBody>
          <a:bodyPr/>
          <a:lstStyle/>
          <a:p>
            <a:pPr eaLnBrk="1" hangingPunct="1">
              <a:spcBef>
                <a:spcPts val="500"/>
              </a:spcBef>
              <a:spcAft>
                <a:spcPts val="500"/>
              </a:spcAft>
            </a:pPr>
            <a:r>
              <a:rPr lang="en-US" altLang="zh-TW" i="1" dirty="0" smtClean="0">
                <a:solidFill>
                  <a:schemeClr val="accent2"/>
                </a:solidFill>
                <a:latin typeface="Cambria" pitchFamily="18" charset="0"/>
                <a:ea typeface="新細明體" pitchFamily="18" charset="-120"/>
              </a:rPr>
              <a:t>Number system</a:t>
            </a:r>
          </a:p>
          <a:p>
            <a:pPr lvl="1" eaLnBrk="1" hangingPunct="1">
              <a:spcBef>
                <a:spcPts val="500"/>
              </a:spcBef>
              <a:spcAft>
                <a:spcPts val="500"/>
              </a:spcAft>
            </a:pPr>
            <a:r>
              <a:rPr lang="en-US" altLang="zh-TW" dirty="0" smtClean="0">
                <a:latin typeface="Cambria" pitchFamily="18" charset="0"/>
                <a:ea typeface="新細明體" pitchFamily="18" charset="-120"/>
              </a:rPr>
              <a:t>Any system of representing numbers. Also called </a:t>
            </a:r>
            <a:r>
              <a:rPr lang="en-US" altLang="zh-TW" i="1" dirty="0" smtClean="0">
                <a:solidFill>
                  <a:schemeClr val="accent2"/>
                </a:solidFill>
                <a:latin typeface="Cambria" pitchFamily="18" charset="0"/>
                <a:ea typeface="新細明體" pitchFamily="18" charset="-120"/>
              </a:rPr>
              <a:t>numeral system</a:t>
            </a:r>
          </a:p>
          <a:p>
            <a:pPr lvl="1" eaLnBrk="1" hangingPunct="1">
              <a:spcBef>
                <a:spcPts val="500"/>
              </a:spcBef>
              <a:spcAft>
                <a:spcPts val="500"/>
              </a:spcAft>
            </a:pPr>
            <a:r>
              <a:rPr lang="en-US" altLang="zh-TW" dirty="0" smtClean="0">
                <a:latin typeface="Cambria" pitchFamily="18" charset="0"/>
                <a:ea typeface="新細明體" pitchFamily="18" charset="-120"/>
              </a:rPr>
              <a:t>The </a:t>
            </a:r>
            <a:r>
              <a:rPr lang="en-US" altLang="zh-TW" b="1" i="1" dirty="0" smtClean="0">
                <a:solidFill>
                  <a:srgbClr val="FF0066"/>
                </a:solidFill>
                <a:latin typeface="Cambria" pitchFamily="18" charset="0"/>
                <a:ea typeface="新細明體" pitchFamily="18" charset="-120"/>
              </a:rPr>
              <a:t>base</a:t>
            </a:r>
            <a:r>
              <a:rPr lang="en-US" altLang="zh-TW" dirty="0" smtClean="0">
                <a:latin typeface="Cambria" pitchFamily="18" charset="0"/>
                <a:ea typeface="新細明體" pitchFamily="18" charset="-120"/>
              </a:rPr>
              <a:t> of any number system is </a:t>
            </a:r>
            <a:r>
              <a:rPr lang="en-US" altLang="zh-TW" u="sng" dirty="0" smtClean="0">
                <a:latin typeface="Cambria" pitchFamily="18" charset="0"/>
                <a:ea typeface="新細明體" pitchFamily="18" charset="-120"/>
              </a:rPr>
              <a:t>the number of digits</a:t>
            </a:r>
            <a:r>
              <a:rPr lang="en-US" altLang="zh-TW" dirty="0" smtClean="0">
                <a:latin typeface="Cambria" pitchFamily="18" charset="0"/>
                <a:ea typeface="新細明體" pitchFamily="18" charset="-120"/>
              </a:rPr>
              <a:t> in the system</a:t>
            </a:r>
          </a:p>
          <a:p>
            <a:pPr lvl="1" eaLnBrk="1" hangingPunct="1">
              <a:spcBef>
                <a:spcPts val="500"/>
              </a:spcBef>
              <a:spcAft>
                <a:spcPts val="500"/>
              </a:spcAft>
              <a:buFont typeface="Wingdings" pitchFamily="2" charset="2"/>
              <a:buNone/>
            </a:pPr>
            <a:endParaRPr lang="en-US" altLang="zh-TW" sz="1000" dirty="0" smtClean="0">
              <a:latin typeface="Cambria" pitchFamily="18" charset="0"/>
              <a:ea typeface="新細明體" pitchFamily="18" charset="-120"/>
            </a:endParaRPr>
          </a:p>
          <a:p>
            <a:pPr eaLnBrk="1" hangingPunct="1">
              <a:spcBef>
                <a:spcPts val="500"/>
              </a:spcBef>
              <a:spcAft>
                <a:spcPts val="500"/>
              </a:spcAft>
            </a:pPr>
            <a:r>
              <a:rPr lang="en-US" altLang="zh-TW" dirty="0" smtClean="0">
                <a:latin typeface="Cambria" pitchFamily="18" charset="0"/>
                <a:ea typeface="新細明體" pitchFamily="18" charset="-120"/>
              </a:rPr>
              <a:t>The number systems most commonly used in are:</a:t>
            </a:r>
          </a:p>
          <a:p>
            <a:pPr lvl="1" eaLnBrk="1" hangingPunct="1"/>
            <a:r>
              <a:rPr lang="en-US" altLang="zh-TW" sz="1800" i="1" dirty="0">
                <a:solidFill>
                  <a:schemeClr val="accent2"/>
                </a:solidFill>
                <a:latin typeface="Cambria" pitchFamily="18" charset="0"/>
                <a:ea typeface="新細明體" pitchFamily="18" charset="-120"/>
              </a:rPr>
              <a:t>Decimal</a:t>
            </a:r>
            <a:r>
              <a:rPr lang="en-US" altLang="zh-TW" sz="1800" dirty="0">
                <a:latin typeface="Cambria" pitchFamily="18" charset="0"/>
                <a:ea typeface="新細明體" pitchFamily="18" charset="-120"/>
              </a:rPr>
              <a:t> - 10 digits		0, 1, 2, 3, 4, 5, 6, 7, 8, 9</a:t>
            </a:r>
          </a:p>
          <a:p>
            <a:pPr lvl="1" eaLnBrk="1" hangingPunct="1"/>
            <a:r>
              <a:rPr lang="en-US" altLang="zh-TW" sz="1800" i="1" dirty="0" smtClean="0">
                <a:solidFill>
                  <a:schemeClr val="accent2"/>
                </a:solidFill>
                <a:latin typeface="Cambria" pitchFamily="18" charset="0"/>
                <a:ea typeface="新細明體" pitchFamily="18" charset="-120"/>
              </a:rPr>
              <a:t>Binary</a:t>
            </a:r>
            <a:r>
              <a:rPr lang="en-US" altLang="zh-TW" sz="1800" dirty="0" smtClean="0">
                <a:latin typeface="Cambria" pitchFamily="18" charset="0"/>
                <a:ea typeface="新細明體" pitchFamily="18" charset="-120"/>
              </a:rPr>
              <a:t> - 2 digits 		0, 1</a:t>
            </a:r>
          </a:p>
          <a:p>
            <a:pPr lvl="1" eaLnBrk="1" hangingPunct="1"/>
            <a:r>
              <a:rPr lang="en-US" altLang="zh-TW" sz="1800" i="1" dirty="0" smtClean="0">
                <a:solidFill>
                  <a:schemeClr val="accent2"/>
                </a:solidFill>
                <a:latin typeface="Cambria" pitchFamily="18" charset="0"/>
                <a:ea typeface="新細明體" pitchFamily="18" charset="-120"/>
              </a:rPr>
              <a:t>Octal</a:t>
            </a:r>
            <a:r>
              <a:rPr lang="en-US" altLang="zh-TW" sz="1800" dirty="0" smtClean="0">
                <a:latin typeface="Cambria" pitchFamily="18" charset="0"/>
                <a:ea typeface="新細明體" pitchFamily="18" charset="-120"/>
              </a:rPr>
              <a:t> - 8 digits 		0, 1, 2, 3, 4, 5, 6, 7</a:t>
            </a:r>
          </a:p>
          <a:p>
            <a:pPr lvl="1" eaLnBrk="1" hangingPunct="1"/>
            <a:r>
              <a:rPr lang="en-US" altLang="zh-TW" sz="1800" i="1" dirty="0" smtClean="0">
                <a:solidFill>
                  <a:schemeClr val="accent2"/>
                </a:solidFill>
                <a:latin typeface="Cambria" pitchFamily="18" charset="0"/>
                <a:ea typeface="新細明體" pitchFamily="18" charset="-120"/>
              </a:rPr>
              <a:t>Hexadecimal</a:t>
            </a:r>
            <a:r>
              <a:rPr lang="en-US" altLang="zh-TW" sz="1800" dirty="0" smtClean="0">
                <a:latin typeface="Cambria" pitchFamily="18" charset="0"/>
                <a:ea typeface="新細明體" pitchFamily="18" charset="-120"/>
              </a:rPr>
              <a:t> - 16 digits	0, 1, 2, 3, 4, 5, 6, 7, 8, 9, A, B, C, D, E, F</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 name="Date Placeholder 3"/>
          <p:cNvSpPr>
            <a:spLocks noGrp="1"/>
          </p:cNvSpPr>
          <p:nvPr>
            <p:ph type="dt" sz="quarter" idx="10"/>
          </p:nvPr>
        </p:nvSpPr>
        <p:spPr/>
        <p:txBody>
          <a:bodyPr/>
          <a:lstStyle/>
          <a:p>
            <a:pPr>
              <a:defRPr/>
            </a:pPr>
            <a:r>
              <a:rPr lang="en-US" altLang="zh-TW" dirty="0"/>
              <a:t>    </a:t>
            </a:r>
            <a:r>
              <a:rPr lang="en-US" altLang="zh-TW" dirty="0" smtClean="0"/>
              <a:t> </a:t>
            </a:r>
            <a:r>
              <a:rPr lang="en-US" altLang="zh-TW" dirty="0" smtClean="0">
                <a:solidFill>
                  <a:srgbClr val="FF0066"/>
                </a:solidFill>
              </a:rPr>
              <a:t>Jean Wang / CS1102 </a:t>
            </a:r>
            <a:r>
              <a:rPr lang="en-US" altLang="zh-TW" dirty="0">
                <a:solidFill>
                  <a:srgbClr val="FF0066"/>
                </a:solidFill>
              </a:rPr>
              <a:t>- Lec02</a:t>
            </a:r>
            <a:endParaRPr lang="en-US" altLang="zh-TW" dirty="0">
              <a:solidFill>
                <a:schemeClr val="accent2"/>
              </a:solidFill>
            </a:endParaRPr>
          </a:p>
        </p:txBody>
      </p:sp>
      <p:sp>
        <p:nvSpPr>
          <p:cNvPr id="27" name="Slide Number Placeholder 4"/>
          <p:cNvSpPr>
            <a:spLocks noGrp="1"/>
          </p:cNvSpPr>
          <p:nvPr>
            <p:ph type="sldNum" sz="quarter" idx="11"/>
          </p:nvPr>
        </p:nvSpPr>
        <p:spPr/>
        <p:txBody>
          <a:bodyPr/>
          <a:lstStyle/>
          <a:p>
            <a:pPr>
              <a:defRPr/>
            </a:pPr>
            <a:fld id="{1ACF4DB9-FC0B-4FAC-A94F-1C694367A660}" type="slidenum">
              <a:rPr lang="zh-TW" altLang="en-US"/>
              <a:pPr>
                <a:defRPr/>
              </a:pPr>
              <a:t>6</a:t>
            </a:fld>
            <a:r>
              <a:rPr lang="en-US" altLang="zh-TW" b="0"/>
              <a:t> </a:t>
            </a:r>
          </a:p>
        </p:txBody>
      </p:sp>
      <p:sp>
        <p:nvSpPr>
          <p:cNvPr id="22532" name="Rectangle 2"/>
          <p:cNvSpPr>
            <a:spLocks noGrp="1" noChangeArrowheads="1"/>
          </p:cNvSpPr>
          <p:nvPr>
            <p:ph type="title"/>
          </p:nvPr>
        </p:nvSpPr>
        <p:spPr/>
        <p:txBody>
          <a:bodyPr/>
          <a:lstStyle/>
          <a:p>
            <a:pPr eaLnBrk="1" hangingPunct="1"/>
            <a:r>
              <a:rPr lang="en-US" altLang="zh-TW" smtClean="0">
                <a:ea typeface="新細明體" pitchFamily="18" charset="-120"/>
              </a:rPr>
              <a:t>Bit &amp; Byte</a:t>
            </a:r>
            <a:endParaRPr lang="zh-TW" altLang="en-US" smtClean="0">
              <a:ea typeface="新細明體" pitchFamily="18" charset="-120"/>
            </a:endParaRPr>
          </a:p>
        </p:txBody>
      </p:sp>
      <p:sp>
        <p:nvSpPr>
          <p:cNvPr id="9219" name="Rectangle 3"/>
          <p:cNvSpPr>
            <a:spLocks noGrp="1" noChangeArrowheads="1"/>
          </p:cNvSpPr>
          <p:nvPr>
            <p:ph type="body" idx="1"/>
          </p:nvPr>
        </p:nvSpPr>
        <p:spPr>
          <a:xfrm>
            <a:off x="684213" y="1341438"/>
            <a:ext cx="7772400" cy="4895850"/>
          </a:xfrm>
        </p:spPr>
        <p:txBody>
          <a:bodyPr/>
          <a:lstStyle/>
          <a:p>
            <a:pPr eaLnBrk="1" hangingPunct="1"/>
            <a:r>
              <a:rPr lang="en-US" altLang="zh-TW" dirty="0" smtClean="0">
                <a:latin typeface="Cambria" pitchFamily="18" charset="0"/>
                <a:ea typeface="新細明體" pitchFamily="18" charset="-120"/>
              </a:rPr>
              <a:t>Computers operate on binary numbers</a:t>
            </a:r>
          </a:p>
          <a:p>
            <a:pPr lvl="1" eaLnBrk="1" hangingPunct="1"/>
            <a:r>
              <a:rPr lang="en-US" altLang="zh-TW" i="1" dirty="0" smtClean="0">
                <a:solidFill>
                  <a:srgbClr val="FF0066"/>
                </a:solidFill>
                <a:latin typeface="Cambria" pitchFamily="18" charset="0"/>
                <a:ea typeface="新細明體" pitchFamily="18" charset="-120"/>
              </a:rPr>
              <a:t>Bit</a:t>
            </a:r>
            <a:r>
              <a:rPr lang="en-US" altLang="zh-TW" dirty="0" smtClean="0">
                <a:latin typeface="Cambria" pitchFamily="18" charset="0"/>
                <a:ea typeface="新細明體" pitchFamily="18" charset="-120"/>
              </a:rPr>
              <a:t> (Shortening for “</a:t>
            </a:r>
            <a:r>
              <a:rPr lang="en-US" altLang="zh-TW" i="1" dirty="0" smtClean="0">
                <a:latin typeface="Cambria" pitchFamily="18" charset="0"/>
                <a:ea typeface="新細明體" pitchFamily="18" charset="-120"/>
              </a:rPr>
              <a:t>B</a:t>
            </a:r>
            <a:r>
              <a:rPr lang="en-US" altLang="zh-TW" dirty="0" smtClean="0">
                <a:latin typeface="Cambria" pitchFamily="18" charset="0"/>
                <a:ea typeface="新細明體" pitchFamily="18" charset="-120"/>
              </a:rPr>
              <a:t>inary </a:t>
            </a:r>
            <a:r>
              <a:rPr lang="en-US" altLang="zh-TW" dirty="0" err="1" smtClean="0">
                <a:latin typeface="Cambria" pitchFamily="18" charset="0"/>
                <a:ea typeface="新細明體" pitchFamily="18" charset="-120"/>
              </a:rPr>
              <a:t>dig</a:t>
            </a:r>
            <a:r>
              <a:rPr lang="en-US" altLang="zh-TW" i="1" dirty="0" err="1" smtClean="0">
                <a:latin typeface="Cambria" pitchFamily="18" charset="0"/>
                <a:ea typeface="新細明體" pitchFamily="18" charset="-120"/>
              </a:rPr>
              <a:t>IT</a:t>
            </a:r>
            <a:r>
              <a:rPr lang="en-US" altLang="zh-TW" dirty="0" smtClean="0">
                <a:latin typeface="Cambria" pitchFamily="18" charset="0"/>
                <a:ea typeface="新細明體" pitchFamily="18" charset="-120"/>
              </a:rPr>
              <a:t>”)</a:t>
            </a:r>
          </a:p>
          <a:p>
            <a:pPr lvl="2" eaLnBrk="1" hangingPunct="1"/>
            <a:r>
              <a:rPr lang="en-US" altLang="zh-TW" dirty="0" smtClean="0">
                <a:latin typeface="Cambria" pitchFamily="18" charset="0"/>
                <a:ea typeface="新細明體" pitchFamily="18" charset="-120"/>
              </a:rPr>
              <a:t>The smallest unit of information</a:t>
            </a:r>
          </a:p>
          <a:p>
            <a:pPr lvl="2" eaLnBrk="1" hangingPunct="1"/>
            <a:r>
              <a:rPr lang="en-US" altLang="zh-TW" dirty="0" smtClean="0">
                <a:latin typeface="Cambria" pitchFamily="18" charset="0"/>
                <a:ea typeface="新細明體" pitchFamily="18" charset="-120"/>
              </a:rPr>
              <a:t>Either</a:t>
            </a:r>
            <a:r>
              <a:rPr lang="en-US" altLang="zh-TW" b="1" dirty="0" smtClean="0">
                <a:latin typeface="Cambria" pitchFamily="18" charset="0"/>
                <a:ea typeface="新細明體" pitchFamily="18" charset="-120"/>
              </a:rPr>
              <a:t> 1</a:t>
            </a:r>
            <a:r>
              <a:rPr lang="en-US" altLang="zh-TW" dirty="0" smtClean="0">
                <a:latin typeface="Cambria" pitchFamily="18" charset="0"/>
                <a:ea typeface="新細明體" pitchFamily="18" charset="-120"/>
              </a:rPr>
              <a:t> or </a:t>
            </a:r>
            <a:r>
              <a:rPr lang="en-US" altLang="zh-TW" b="1" dirty="0" smtClean="0">
                <a:latin typeface="Cambria" pitchFamily="18" charset="0"/>
                <a:ea typeface="新細明體" pitchFamily="18" charset="-120"/>
              </a:rPr>
              <a:t>0</a:t>
            </a:r>
          </a:p>
          <a:p>
            <a:pPr lvl="2" eaLnBrk="1" hangingPunct="1"/>
            <a:r>
              <a:rPr lang="en-US" altLang="zh-TW" dirty="0" smtClean="0">
                <a:latin typeface="Cambria" pitchFamily="18" charset="0"/>
                <a:ea typeface="新細明體" pitchFamily="18" charset="-120"/>
              </a:rPr>
              <a:t>Representing </a:t>
            </a:r>
            <a:r>
              <a:rPr lang="en-US" altLang="zh-TW" u="sng" dirty="0" smtClean="0">
                <a:latin typeface="Cambria" pitchFamily="18" charset="0"/>
                <a:ea typeface="新細明體" pitchFamily="18" charset="-120"/>
              </a:rPr>
              <a:t>numbers, text characters, images, sounds,  instructions and others</a:t>
            </a:r>
          </a:p>
          <a:p>
            <a:pPr lvl="1" eaLnBrk="1" hangingPunct="1"/>
            <a:r>
              <a:rPr lang="en-US" altLang="zh-TW" i="1" dirty="0" smtClean="0">
                <a:solidFill>
                  <a:srgbClr val="FF0066"/>
                </a:solidFill>
                <a:latin typeface="Cambria" pitchFamily="18" charset="0"/>
                <a:ea typeface="新細明體" pitchFamily="18" charset="-120"/>
              </a:rPr>
              <a:t>Byte</a:t>
            </a:r>
            <a:r>
              <a:rPr lang="en-US" altLang="zh-TW" dirty="0" smtClean="0">
                <a:latin typeface="Cambria" pitchFamily="18" charset="0"/>
                <a:ea typeface="新細明體" pitchFamily="18" charset="-120"/>
              </a:rPr>
              <a:t> : a collection of 8 bits</a:t>
            </a:r>
          </a:p>
          <a:p>
            <a:pPr lvl="2" eaLnBrk="1" hangingPunct="1"/>
            <a:endParaRPr lang="en-US" altLang="zh-TW" dirty="0" smtClean="0">
              <a:latin typeface="Cambria" pitchFamily="18" charset="0"/>
              <a:ea typeface="新細明體" pitchFamily="18" charset="-120"/>
            </a:endParaRPr>
          </a:p>
          <a:p>
            <a:pPr lvl="2" eaLnBrk="1" hangingPunct="1"/>
            <a:endParaRPr lang="en-US" altLang="zh-TW" sz="1600" i="1" dirty="0" smtClean="0">
              <a:solidFill>
                <a:schemeClr val="accent2"/>
              </a:solidFill>
              <a:latin typeface="Cambria" pitchFamily="18" charset="0"/>
              <a:ea typeface="新細明體" pitchFamily="18" charset="-120"/>
            </a:endParaRPr>
          </a:p>
          <a:p>
            <a:pPr lvl="2" eaLnBrk="1" hangingPunct="1"/>
            <a:r>
              <a:rPr lang="en-US" altLang="zh-TW" i="1" dirty="0" smtClean="0">
                <a:solidFill>
                  <a:schemeClr val="accent2"/>
                </a:solidFill>
                <a:latin typeface="Cambria" pitchFamily="18" charset="0"/>
                <a:ea typeface="新細明體" pitchFamily="18" charset="-120"/>
              </a:rPr>
              <a:t>Kilobytes</a:t>
            </a:r>
            <a:r>
              <a:rPr lang="en-US" altLang="zh-TW" dirty="0" smtClean="0">
                <a:latin typeface="Cambria" pitchFamily="18" charset="0"/>
                <a:ea typeface="新細明體" pitchFamily="18" charset="-120"/>
              </a:rPr>
              <a:t> (KB):    </a:t>
            </a:r>
            <a:r>
              <a:rPr lang="en-US" altLang="zh-TW" dirty="0" smtClean="0">
                <a:latin typeface="Cambria" pitchFamily="18" charset="0"/>
                <a:ea typeface="新細明體" pitchFamily="18" charset="-120"/>
                <a:cs typeface="Times New Roman" pitchFamily="18" charset="0"/>
              </a:rPr>
              <a:t>2</a:t>
            </a:r>
            <a:r>
              <a:rPr lang="en-US" altLang="zh-TW" baseline="30000" dirty="0" smtClean="0">
                <a:latin typeface="Cambria" pitchFamily="18" charset="0"/>
                <a:ea typeface="新細明體" pitchFamily="18" charset="-120"/>
                <a:cs typeface="Times New Roman" pitchFamily="18" charset="0"/>
              </a:rPr>
              <a:t>10 </a:t>
            </a:r>
            <a:r>
              <a:rPr lang="en-US" altLang="zh-TW" dirty="0" smtClean="0">
                <a:latin typeface="Cambria" pitchFamily="18" charset="0"/>
                <a:ea typeface="新細明體" pitchFamily="18" charset="-120"/>
                <a:cs typeface="Times New Roman" pitchFamily="18" charset="0"/>
              </a:rPr>
              <a:t>= 1,024 bytes</a:t>
            </a:r>
            <a:endParaRPr lang="en-US" altLang="zh-TW" dirty="0" smtClean="0">
              <a:latin typeface="Cambria" pitchFamily="18" charset="0"/>
              <a:ea typeface="新細明體" pitchFamily="18" charset="-120"/>
            </a:endParaRPr>
          </a:p>
          <a:p>
            <a:pPr lvl="2" eaLnBrk="1" hangingPunct="1"/>
            <a:r>
              <a:rPr lang="en-US" altLang="zh-TW" i="1" dirty="0" smtClean="0">
                <a:solidFill>
                  <a:schemeClr val="accent2"/>
                </a:solidFill>
                <a:latin typeface="Cambria" pitchFamily="18" charset="0"/>
                <a:ea typeface="新細明體" pitchFamily="18" charset="-120"/>
              </a:rPr>
              <a:t>Megabytes</a:t>
            </a:r>
            <a:r>
              <a:rPr lang="en-US" altLang="zh-TW" dirty="0" smtClean="0">
                <a:latin typeface="Cambria" pitchFamily="18" charset="0"/>
                <a:ea typeface="新細明體" pitchFamily="18" charset="-120"/>
              </a:rPr>
              <a:t> (MB): 2</a:t>
            </a:r>
            <a:r>
              <a:rPr lang="en-US" altLang="zh-TW" baseline="30000" dirty="0" smtClean="0">
                <a:latin typeface="Cambria" pitchFamily="18" charset="0"/>
                <a:ea typeface="新細明體" pitchFamily="18" charset="-120"/>
              </a:rPr>
              <a:t>20 </a:t>
            </a:r>
            <a:r>
              <a:rPr lang="en-US" altLang="zh-TW" dirty="0" smtClean="0">
                <a:latin typeface="Cambria" pitchFamily="18" charset="0"/>
                <a:ea typeface="新細明體" pitchFamily="18" charset="-120"/>
              </a:rPr>
              <a:t>= 1,024 KB = 1,048,576 bytes</a:t>
            </a:r>
          </a:p>
          <a:p>
            <a:pPr lvl="2" eaLnBrk="1" hangingPunct="1"/>
            <a:r>
              <a:rPr lang="en-US" altLang="zh-TW" i="1" dirty="0" smtClean="0">
                <a:solidFill>
                  <a:schemeClr val="accent2"/>
                </a:solidFill>
                <a:latin typeface="Cambria" pitchFamily="18" charset="0"/>
                <a:ea typeface="新細明體" pitchFamily="18" charset="-120"/>
              </a:rPr>
              <a:t>Gigabytes</a:t>
            </a:r>
            <a:r>
              <a:rPr lang="en-US" altLang="zh-TW" dirty="0" smtClean="0">
                <a:latin typeface="Cambria" pitchFamily="18" charset="0"/>
                <a:ea typeface="新細明體" pitchFamily="18" charset="-120"/>
              </a:rPr>
              <a:t> (GB):   2</a:t>
            </a:r>
            <a:r>
              <a:rPr lang="en-US" altLang="zh-TW" baseline="30000" dirty="0" smtClean="0">
                <a:latin typeface="Cambria" pitchFamily="18" charset="0"/>
                <a:ea typeface="新細明體" pitchFamily="18" charset="-120"/>
              </a:rPr>
              <a:t>30 </a:t>
            </a:r>
            <a:r>
              <a:rPr lang="en-US" altLang="zh-TW" dirty="0" smtClean="0">
                <a:latin typeface="Cambria" pitchFamily="18" charset="0"/>
                <a:ea typeface="新細明體" pitchFamily="18" charset="-120"/>
              </a:rPr>
              <a:t>= 1,024 MB = 1,073,741,824  bytes</a:t>
            </a:r>
          </a:p>
          <a:p>
            <a:pPr lvl="2" eaLnBrk="1" hangingPunct="1"/>
            <a:r>
              <a:rPr lang="en-US" altLang="zh-TW" i="1" dirty="0" smtClean="0">
                <a:solidFill>
                  <a:schemeClr val="accent2"/>
                </a:solidFill>
                <a:latin typeface="Cambria" pitchFamily="18" charset="0"/>
                <a:ea typeface="新細明體" pitchFamily="18" charset="-120"/>
              </a:rPr>
              <a:t>Terabytes</a:t>
            </a:r>
            <a:r>
              <a:rPr lang="en-US" altLang="zh-TW" dirty="0" smtClean="0">
                <a:latin typeface="Cambria" pitchFamily="18" charset="0"/>
                <a:ea typeface="新細明體" pitchFamily="18" charset="-120"/>
              </a:rPr>
              <a:t> (TB):  2</a:t>
            </a:r>
            <a:r>
              <a:rPr lang="en-US" altLang="zh-TW" baseline="30000" dirty="0" smtClean="0">
                <a:latin typeface="Cambria" pitchFamily="18" charset="0"/>
                <a:ea typeface="新細明體" pitchFamily="18" charset="-120"/>
              </a:rPr>
              <a:t>40 </a:t>
            </a:r>
            <a:r>
              <a:rPr lang="en-US" altLang="zh-TW" dirty="0" smtClean="0">
                <a:latin typeface="Cambria" pitchFamily="18" charset="0"/>
                <a:ea typeface="新細明體" pitchFamily="18" charset="-120"/>
              </a:rPr>
              <a:t>= 1,024 GB = 1,099,511,627,776 bytes</a:t>
            </a:r>
          </a:p>
          <a:p>
            <a:pPr lvl="2" eaLnBrk="1" hangingPunct="1"/>
            <a:r>
              <a:rPr lang="en-US" altLang="zh-TW" i="1" dirty="0" err="1" smtClean="0">
                <a:solidFill>
                  <a:schemeClr val="accent2"/>
                </a:solidFill>
                <a:latin typeface="Cambria" pitchFamily="18" charset="0"/>
                <a:ea typeface="新細明體" pitchFamily="18" charset="-120"/>
              </a:rPr>
              <a:t>Petabytes</a:t>
            </a:r>
            <a:r>
              <a:rPr lang="en-US" altLang="zh-TW" dirty="0" smtClean="0">
                <a:latin typeface="Cambria" pitchFamily="18" charset="0"/>
                <a:ea typeface="新細明體" pitchFamily="18" charset="-120"/>
              </a:rPr>
              <a:t> (PB):   2</a:t>
            </a:r>
            <a:r>
              <a:rPr lang="en-US" altLang="zh-TW" baseline="30000" dirty="0" smtClean="0">
                <a:latin typeface="Cambria" pitchFamily="18" charset="0"/>
                <a:ea typeface="新細明體" pitchFamily="18" charset="-120"/>
              </a:rPr>
              <a:t>50 </a:t>
            </a:r>
            <a:r>
              <a:rPr lang="en-US" altLang="zh-TW" dirty="0" smtClean="0">
                <a:latin typeface="Cambria" pitchFamily="18" charset="0"/>
                <a:ea typeface="新細明體" pitchFamily="18" charset="-120"/>
              </a:rPr>
              <a:t>= 1,024 TB = 1,125,899,906,842,624 bytes</a:t>
            </a:r>
          </a:p>
        </p:txBody>
      </p:sp>
      <p:graphicFrame>
        <p:nvGraphicFramePr>
          <p:cNvPr id="9325" name="Group 109"/>
          <p:cNvGraphicFramePr>
            <a:graphicFrameLocks noGrp="1"/>
          </p:cNvGraphicFramePr>
          <p:nvPr>
            <p:ph sz="half" idx="4294967295"/>
          </p:nvPr>
        </p:nvGraphicFramePr>
        <p:xfrm>
          <a:off x="2627313" y="3933056"/>
          <a:ext cx="3810000" cy="396240"/>
        </p:xfrm>
        <a:graphic>
          <a:graphicData uri="http://schemas.openxmlformats.org/drawingml/2006/table">
            <a:tbl>
              <a:tblPr/>
              <a:tblGrid>
                <a:gridCol w="476250"/>
                <a:gridCol w="476250"/>
                <a:gridCol w="476250"/>
                <a:gridCol w="476250"/>
                <a:gridCol w="476250"/>
                <a:gridCol w="476250"/>
                <a:gridCol w="476250"/>
                <a:gridCol w="476250"/>
              </a:tblGrid>
              <a:tr h="215900">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2000" b="0" i="0" u="none" strike="noStrike" cap="none" normalizeH="0" baseline="0" dirty="0" smtClean="0">
                          <a:ln>
                            <a:noFill/>
                          </a:ln>
                          <a:solidFill>
                            <a:schemeClr val="tx1"/>
                          </a:solidFill>
                          <a:effectLst/>
                          <a:latin typeface="Cambria" pitchFamily="18" charset="0"/>
                          <a:ea typeface="新細明體" charset="-12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2000" b="0" i="0" u="none" strike="noStrike" cap="none" normalizeH="0" baseline="0" smtClean="0">
                          <a:ln>
                            <a:noFill/>
                          </a:ln>
                          <a:solidFill>
                            <a:schemeClr val="tx1"/>
                          </a:solidFill>
                          <a:effectLst/>
                          <a:latin typeface="Cambria" pitchFamily="18" charset="0"/>
                          <a:ea typeface="新細明體" charset="-12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2000" b="0" i="0" u="none" strike="noStrike" cap="none" normalizeH="0" baseline="0" smtClean="0">
                          <a:ln>
                            <a:noFill/>
                          </a:ln>
                          <a:solidFill>
                            <a:schemeClr val="tx1"/>
                          </a:solidFill>
                          <a:effectLst/>
                          <a:latin typeface="Cambria" pitchFamily="18" charset="0"/>
                          <a:ea typeface="新細明體" charset="-12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2000" b="0" i="0" u="none" strike="noStrike" cap="none" normalizeH="0" baseline="0" smtClean="0">
                          <a:ln>
                            <a:noFill/>
                          </a:ln>
                          <a:solidFill>
                            <a:schemeClr val="tx1"/>
                          </a:solidFill>
                          <a:effectLst/>
                          <a:latin typeface="Cambria" pitchFamily="18" charset="0"/>
                          <a:ea typeface="新細明體" charset="-12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2000" b="0" i="0" u="none" strike="noStrike" cap="none" normalizeH="0" baseline="0" smtClean="0">
                          <a:ln>
                            <a:noFill/>
                          </a:ln>
                          <a:solidFill>
                            <a:schemeClr val="tx1"/>
                          </a:solidFill>
                          <a:effectLst/>
                          <a:latin typeface="Cambria" pitchFamily="18" charset="0"/>
                          <a:ea typeface="新細明體" charset="-12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2000" b="0" i="0" u="none" strike="noStrike" cap="none" normalizeH="0" baseline="0" smtClean="0">
                          <a:ln>
                            <a:noFill/>
                          </a:ln>
                          <a:solidFill>
                            <a:schemeClr val="tx1"/>
                          </a:solidFill>
                          <a:effectLst/>
                          <a:latin typeface="Cambria" pitchFamily="18" charset="0"/>
                          <a:ea typeface="新細明體" charset="-12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2000" b="0" i="0" u="none" strike="noStrike" cap="none" normalizeH="0" baseline="0" smtClean="0">
                          <a:ln>
                            <a:noFill/>
                          </a:ln>
                          <a:solidFill>
                            <a:schemeClr val="tx1"/>
                          </a:solidFill>
                          <a:effectLst/>
                          <a:latin typeface="Cambria" pitchFamily="18" charset="0"/>
                          <a:ea typeface="新細明體" charset="-12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2000" b="0" i="0" u="none" strike="noStrike" cap="none" normalizeH="0" baseline="0" dirty="0" smtClean="0">
                          <a:ln>
                            <a:noFill/>
                          </a:ln>
                          <a:solidFill>
                            <a:schemeClr val="tx1"/>
                          </a:solidFill>
                          <a:effectLst/>
                          <a:latin typeface="Cambria" pitchFamily="18" charset="0"/>
                          <a:ea typeface="新細明體" charset="-120"/>
                        </a:rPr>
                        <a:t>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9329" name="AutoShape 113"/>
          <p:cNvSpPr>
            <a:spLocks noChangeArrowheads="1"/>
          </p:cNvSpPr>
          <p:nvPr/>
        </p:nvSpPr>
        <p:spPr bwMode="auto">
          <a:xfrm>
            <a:off x="6732588" y="3284538"/>
            <a:ext cx="1511300" cy="792162"/>
          </a:xfrm>
          <a:prstGeom prst="wedgeEllipseCallout">
            <a:avLst>
              <a:gd name="adj1" fmla="val -75000"/>
              <a:gd name="adj2" fmla="val 62426"/>
            </a:avLst>
          </a:prstGeom>
          <a:solidFill>
            <a:srgbClr val="FFCCFF"/>
          </a:solidFill>
          <a:ln w="9525">
            <a:noFill/>
            <a:miter lim="800000"/>
            <a:headEnd/>
            <a:tailEnd/>
          </a:ln>
        </p:spPr>
        <p:txBody>
          <a:bodyPr lIns="0" rIns="0"/>
          <a:lstStyle/>
          <a:p>
            <a:pPr algn="ctr"/>
            <a:r>
              <a:rPr lang="en-US" altLang="zh-TW" sz="1400" i="1" dirty="0">
                <a:latin typeface="Cambria" pitchFamily="18" charset="0"/>
                <a:ea typeface="新細明體" pitchFamily="18" charset="-120"/>
              </a:rPr>
              <a:t>Least Significant Bit</a:t>
            </a:r>
          </a:p>
        </p:txBody>
      </p:sp>
      <p:sp>
        <p:nvSpPr>
          <p:cNvPr id="9330" name="AutoShape 114"/>
          <p:cNvSpPr>
            <a:spLocks noChangeArrowheads="1"/>
          </p:cNvSpPr>
          <p:nvPr/>
        </p:nvSpPr>
        <p:spPr bwMode="auto">
          <a:xfrm>
            <a:off x="251519" y="4005064"/>
            <a:ext cx="1510605" cy="792162"/>
          </a:xfrm>
          <a:prstGeom prst="wedgeEllipseCallout">
            <a:avLst>
              <a:gd name="adj1" fmla="val 109032"/>
              <a:gd name="adj2" fmla="val -31361"/>
            </a:avLst>
          </a:prstGeom>
          <a:solidFill>
            <a:srgbClr val="FFCCFF"/>
          </a:solidFill>
          <a:ln w="9525">
            <a:noFill/>
            <a:miter lim="800000"/>
            <a:headEnd/>
            <a:tailEnd/>
          </a:ln>
        </p:spPr>
        <p:txBody>
          <a:bodyPr lIns="0" rIns="0"/>
          <a:lstStyle/>
          <a:p>
            <a:pPr algn="ctr"/>
            <a:r>
              <a:rPr lang="en-US" altLang="zh-TW" sz="1400" i="1" dirty="0">
                <a:latin typeface="Cambria" pitchFamily="18" charset="0"/>
                <a:ea typeface="新細明體" pitchFamily="18" charset="-120"/>
              </a:rPr>
              <a:t>Most Significant Bit</a:t>
            </a:r>
          </a:p>
        </p:txBody>
      </p:sp>
    </p:spTree>
    <p:extLst>
      <p:ext uri="{BB962C8B-B14F-4D97-AF65-F5344CB8AC3E}">
        <p14:creationId xmlns:p14="http://schemas.microsoft.com/office/powerpoint/2010/main" val="412385398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9219">
                                            <p:txEl>
                                              <p:pRg st="5" end="5"/>
                                            </p:txEl>
                                          </p:spTgt>
                                        </p:tgtEl>
                                        <p:attrNameLst>
                                          <p:attrName>style.visibility</p:attrName>
                                        </p:attrNameLst>
                                      </p:cBhvr>
                                      <p:to>
                                        <p:strVal val="visible"/>
                                      </p:to>
                                    </p:set>
                                    <p:animEffect transition="in" filter="diamond(in)">
                                      <p:cBhvr>
                                        <p:cTn id="7" dur="500"/>
                                        <p:tgtEl>
                                          <p:spTgt spid="9219">
                                            <p:txEl>
                                              <p:pRg st="5" end="5"/>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9325"/>
                                        </p:tgtEl>
                                        <p:attrNameLst>
                                          <p:attrName>style.visibility</p:attrName>
                                        </p:attrNameLst>
                                      </p:cBhvr>
                                      <p:to>
                                        <p:strVal val="visible"/>
                                      </p:to>
                                    </p:set>
                                    <p:animEffect transition="in" filter="blinds(horizontal)">
                                      <p:cBhvr>
                                        <p:cTn id="12" dur="500"/>
                                        <p:tgtEl>
                                          <p:spTgt spid="932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2" fill="hold" grpId="0" nodeType="clickEffect">
                                  <p:stCondLst>
                                    <p:cond delay="0"/>
                                  </p:stCondLst>
                                  <p:childTnLst>
                                    <p:set>
                                      <p:cBhvr>
                                        <p:cTn id="16" dur="1" fill="hold">
                                          <p:stCondLst>
                                            <p:cond delay="0"/>
                                          </p:stCondLst>
                                        </p:cTn>
                                        <p:tgtEl>
                                          <p:spTgt spid="9330"/>
                                        </p:tgtEl>
                                        <p:attrNameLst>
                                          <p:attrName>style.visibility</p:attrName>
                                        </p:attrNameLst>
                                      </p:cBhvr>
                                      <p:to>
                                        <p:strVal val="visible"/>
                                      </p:to>
                                    </p:set>
                                    <p:animEffect transition="in" filter="wipe(right)">
                                      <p:cBhvr>
                                        <p:cTn id="17" dur="500"/>
                                        <p:tgtEl>
                                          <p:spTgt spid="9330"/>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9329"/>
                                        </p:tgtEl>
                                        <p:attrNameLst>
                                          <p:attrName>style.visibility</p:attrName>
                                        </p:attrNameLst>
                                      </p:cBhvr>
                                      <p:to>
                                        <p:strVal val="visible"/>
                                      </p:to>
                                    </p:set>
                                    <p:animEffect transition="in" filter="wipe(left)">
                                      <p:cBhvr>
                                        <p:cTn id="22" dur="500"/>
                                        <p:tgtEl>
                                          <p:spTgt spid="9329"/>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nodeType="clickEffect">
                                  <p:stCondLst>
                                    <p:cond delay="0"/>
                                  </p:stCondLst>
                                  <p:childTnLst>
                                    <p:set>
                                      <p:cBhvr>
                                        <p:cTn id="26" dur="1" fill="hold">
                                          <p:stCondLst>
                                            <p:cond delay="0"/>
                                          </p:stCondLst>
                                        </p:cTn>
                                        <p:tgtEl>
                                          <p:spTgt spid="9219">
                                            <p:txEl>
                                              <p:pRg st="8" end="8"/>
                                            </p:txEl>
                                          </p:spTgt>
                                        </p:tgtEl>
                                        <p:attrNameLst>
                                          <p:attrName>style.visibility</p:attrName>
                                        </p:attrNameLst>
                                      </p:cBhvr>
                                      <p:to>
                                        <p:strVal val="visible"/>
                                      </p:to>
                                    </p:set>
                                    <p:animEffect transition="in" filter="diamond(in)">
                                      <p:cBhvr>
                                        <p:cTn id="27" dur="500"/>
                                        <p:tgtEl>
                                          <p:spTgt spid="9219">
                                            <p:txEl>
                                              <p:pRg st="8" end="8"/>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8" presetClass="entr" presetSubtype="16" fill="hold" nodeType="clickEffect">
                                  <p:stCondLst>
                                    <p:cond delay="0"/>
                                  </p:stCondLst>
                                  <p:childTnLst>
                                    <p:set>
                                      <p:cBhvr>
                                        <p:cTn id="31" dur="1" fill="hold">
                                          <p:stCondLst>
                                            <p:cond delay="0"/>
                                          </p:stCondLst>
                                        </p:cTn>
                                        <p:tgtEl>
                                          <p:spTgt spid="9219">
                                            <p:txEl>
                                              <p:pRg st="9" end="9"/>
                                            </p:txEl>
                                          </p:spTgt>
                                        </p:tgtEl>
                                        <p:attrNameLst>
                                          <p:attrName>style.visibility</p:attrName>
                                        </p:attrNameLst>
                                      </p:cBhvr>
                                      <p:to>
                                        <p:strVal val="visible"/>
                                      </p:to>
                                    </p:set>
                                    <p:animEffect transition="in" filter="diamond(in)">
                                      <p:cBhvr>
                                        <p:cTn id="32" dur="500"/>
                                        <p:tgtEl>
                                          <p:spTgt spid="9219">
                                            <p:txEl>
                                              <p:pRg st="9" end="9"/>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8" presetClass="entr" presetSubtype="16" fill="hold" nodeType="clickEffect">
                                  <p:stCondLst>
                                    <p:cond delay="0"/>
                                  </p:stCondLst>
                                  <p:childTnLst>
                                    <p:set>
                                      <p:cBhvr>
                                        <p:cTn id="36" dur="1" fill="hold">
                                          <p:stCondLst>
                                            <p:cond delay="0"/>
                                          </p:stCondLst>
                                        </p:cTn>
                                        <p:tgtEl>
                                          <p:spTgt spid="9219">
                                            <p:txEl>
                                              <p:pRg st="10" end="10"/>
                                            </p:txEl>
                                          </p:spTgt>
                                        </p:tgtEl>
                                        <p:attrNameLst>
                                          <p:attrName>style.visibility</p:attrName>
                                        </p:attrNameLst>
                                      </p:cBhvr>
                                      <p:to>
                                        <p:strVal val="visible"/>
                                      </p:to>
                                    </p:set>
                                    <p:animEffect transition="in" filter="diamond(in)">
                                      <p:cBhvr>
                                        <p:cTn id="37" dur="500"/>
                                        <p:tgtEl>
                                          <p:spTgt spid="9219">
                                            <p:txEl>
                                              <p:pRg st="10" end="1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8" presetClass="entr" presetSubtype="16" fill="hold" nodeType="clickEffect">
                                  <p:stCondLst>
                                    <p:cond delay="0"/>
                                  </p:stCondLst>
                                  <p:childTnLst>
                                    <p:set>
                                      <p:cBhvr>
                                        <p:cTn id="41" dur="1" fill="hold">
                                          <p:stCondLst>
                                            <p:cond delay="0"/>
                                          </p:stCondLst>
                                        </p:cTn>
                                        <p:tgtEl>
                                          <p:spTgt spid="9219">
                                            <p:txEl>
                                              <p:pRg st="11" end="11"/>
                                            </p:txEl>
                                          </p:spTgt>
                                        </p:tgtEl>
                                        <p:attrNameLst>
                                          <p:attrName>style.visibility</p:attrName>
                                        </p:attrNameLst>
                                      </p:cBhvr>
                                      <p:to>
                                        <p:strVal val="visible"/>
                                      </p:to>
                                    </p:set>
                                    <p:animEffect transition="in" filter="diamond(in)">
                                      <p:cBhvr>
                                        <p:cTn id="42" dur="500"/>
                                        <p:tgtEl>
                                          <p:spTgt spid="9219">
                                            <p:txEl>
                                              <p:pRg st="11" end="11"/>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8" presetClass="entr" presetSubtype="16" fill="hold" nodeType="clickEffect">
                                  <p:stCondLst>
                                    <p:cond delay="0"/>
                                  </p:stCondLst>
                                  <p:childTnLst>
                                    <p:set>
                                      <p:cBhvr>
                                        <p:cTn id="46" dur="1" fill="hold">
                                          <p:stCondLst>
                                            <p:cond delay="0"/>
                                          </p:stCondLst>
                                        </p:cTn>
                                        <p:tgtEl>
                                          <p:spTgt spid="9219">
                                            <p:txEl>
                                              <p:pRg st="12" end="12"/>
                                            </p:txEl>
                                          </p:spTgt>
                                        </p:tgtEl>
                                        <p:attrNameLst>
                                          <p:attrName>style.visibility</p:attrName>
                                        </p:attrNameLst>
                                      </p:cBhvr>
                                      <p:to>
                                        <p:strVal val="visible"/>
                                      </p:to>
                                    </p:set>
                                    <p:animEffect transition="in" filter="diamond(in)">
                                      <p:cBhvr>
                                        <p:cTn id="47" dur="500"/>
                                        <p:tgtEl>
                                          <p:spTgt spid="9219">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329" grpId="0" animBg="1"/>
      <p:bldP spid="933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US" altLang="zh-TW" dirty="0"/>
              <a:t>    </a:t>
            </a:r>
            <a:r>
              <a:rPr lang="en-US" altLang="zh-TW" dirty="0" smtClean="0"/>
              <a:t> </a:t>
            </a:r>
            <a:r>
              <a:rPr lang="en-US" altLang="zh-TW" dirty="0" smtClean="0">
                <a:solidFill>
                  <a:srgbClr val="FF0066"/>
                </a:solidFill>
              </a:rPr>
              <a:t>Jean Wang / CS1102 </a:t>
            </a:r>
            <a:r>
              <a:rPr lang="en-US" altLang="zh-TW" dirty="0">
                <a:solidFill>
                  <a:srgbClr val="FF0066"/>
                </a:solidFill>
              </a:rPr>
              <a:t>- Lec02</a:t>
            </a:r>
            <a:endParaRPr lang="en-US" altLang="zh-TW" dirty="0">
              <a:solidFill>
                <a:schemeClr val="accent2"/>
              </a:solidFill>
            </a:endParaRPr>
          </a:p>
        </p:txBody>
      </p:sp>
      <p:sp>
        <p:nvSpPr>
          <p:cNvPr id="5" name="Slide Number Placeholder 4"/>
          <p:cNvSpPr>
            <a:spLocks noGrp="1"/>
          </p:cNvSpPr>
          <p:nvPr>
            <p:ph type="sldNum" sz="quarter" idx="11"/>
          </p:nvPr>
        </p:nvSpPr>
        <p:spPr/>
        <p:txBody>
          <a:bodyPr/>
          <a:lstStyle/>
          <a:p>
            <a:pPr>
              <a:defRPr/>
            </a:pPr>
            <a:fld id="{304E7197-08E9-4D05-9762-544F0150E12E}" type="slidenum">
              <a:rPr lang="zh-TW" altLang="en-US"/>
              <a:pPr>
                <a:defRPr/>
              </a:pPr>
              <a:t>7</a:t>
            </a:fld>
            <a:r>
              <a:rPr lang="en-US" altLang="zh-TW" b="0"/>
              <a:t> </a:t>
            </a:r>
          </a:p>
        </p:txBody>
      </p:sp>
      <p:sp>
        <p:nvSpPr>
          <p:cNvPr id="20484" name="Rectangle 2"/>
          <p:cNvSpPr>
            <a:spLocks noGrp="1" noChangeArrowheads="1"/>
          </p:cNvSpPr>
          <p:nvPr>
            <p:ph type="title"/>
          </p:nvPr>
        </p:nvSpPr>
        <p:spPr/>
        <p:txBody>
          <a:bodyPr/>
          <a:lstStyle/>
          <a:p>
            <a:pPr eaLnBrk="1" hangingPunct="1"/>
            <a:r>
              <a:rPr lang="en-US" altLang="zh-TW" dirty="0" smtClean="0">
                <a:ea typeface="新細明體" pitchFamily="18" charset="-120"/>
              </a:rPr>
              <a:t>Decimal: base-10 number system</a:t>
            </a:r>
          </a:p>
        </p:txBody>
      </p:sp>
      <p:sp>
        <p:nvSpPr>
          <p:cNvPr id="20485" name="Rectangle 3"/>
          <p:cNvSpPr>
            <a:spLocks noGrp="1" noChangeArrowheads="1"/>
          </p:cNvSpPr>
          <p:nvPr>
            <p:ph type="body" idx="1"/>
          </p:nvPr>
        </p:nvSpPr>
        <p:spPr>
          <a:ln>
            <a:noFill/>
          </a:ln>
        </p:spPr>
        <p:txBody>
          <a:bodyPr/>
          <a:lstStyle/>
          <a:p>
            <a:pPr eaLnBrk="1" hangingPunct="1">
              <a:spcBef>
                <a:spcPts val="500"/>
              </a:spcBef>
              <a:spcAft>
                <a:spcPts val="500"/>
              </a:spcAft>
              <a:buFont typeface="Wingdings" pitchFamily="2" charset="2"/>
              <a:buNone/>
            </a:pPr>
            <a:r>
              <a:rPr lang="en-US" altLang="zh-TW" sz="2000" b="1" dirty="0" smtClean="0">
                <a:solidFill>
                  <a:schemeClr val="bg2"/>
                </a:solidFill>
                <a:latin typeface="Cambria" pitchFamily="18" charset="0"/>
                <a:ea typeface="新細明體" pitchFamily="18" charset="-120"/>
              </a:rPr>
              <a:t>Hundreds    Tens	Ones		Tenths	Hundredths</a:t>
            </a:r>
            <a:r>
              <a:rPr lang="en-US" altLang="zh-TW" sz="2000" dirty="0" smtClean="0">
                <a:solidFill>
                  <a:schemeClr val="bg2"/>
                </a:solidFill>
                <a:latin typeface="Cambria" pitchFamily="18" charset="0"/>
                <a:ea typeface="新細明體" pitchFamily="18" charset="-120"/>
              </a:rPr>
              <a:t>	</a:t>
            </a:r>
          </a:p>
          <a:p>
            <a:pPr lvl="1" eaLnBrk="1" hangingPunct="1">
              <a:spcBef>
                <a:spcPts val="500"/>
              </a:spcBef>
              <a:spcAft>
                <a:spcPts val="500"/>
              </a:spcAft>
              <a:buFont typeface="Wingdings" pitchFamily="2" charset="2"/>
              <a:buNone/>
            </a:pPr>
            <a:r>
              <a:rPr lang="en-US" altLang="zh-TW" b="1" i="1" dirty="0" smtClean="0">
                <a:solidFill>
                  <a:schemeClr val="bg2"/>
                </a:solidFill>
                <a:latin typeface="Cambria" pitchFamily="18" charset="0"/>
                <a:ea typeface="新細明體" pitchFamily="18" charset="-120"/>
              </a:rPr>
              <a:t>10</a:t>
            </a:r>
            <a:r>
              <a:rPr lang="en-US" altLang="zh-TW" b="1" i="1" baseline="30000" dirty="0" smtClean="0">
                <a:solidFill>
                  <a:schemeClr val="bg2"/>
                </a:solidFill>
                <a:latin typeface="Cambria" pitchFamily="18" charset="0"/>
                <a:ea typeface="新細明體" pitchFamily="18" charset="-120"/>
              </a:rPr>
              <a:t>2</a:t>
            </a:r>
            <a:r>
              <a:rPr lang="en-US" altLang="zh-TW" i="1" dirty="0" smtClean="0">
                <a:solidFill>
                  <a:schemeClr val="bg2"/>
                </a:solidFill>
                <a:latin typeface="Cambria" pitchFamily="18" charset="0"/>
                <a:ea typeface="新細明體" pitchFamily="18" charset="-120"/>
              </a:rPr>
              <a:t>	         </a:t>
            </a:r>
            <a:r>
              <a:rPr lang="en-US" altLang="zh-TW" b="1" i="1" dirty="0" smtClean="0">
                <a:solidFill>
                  <a:schemeClr val="bg2"/>
                </a:solidFill>
                <a:latin typeface="Cambria" pitchFamily="18" charset="0"/>
                <a:ea typeface="新細明體" pitchFamily="18" charset="-120"/>
              </a:rPr>
              <a:t>10</a:t>
            </a:r>
            <a:r>
              <a:rPr lang="en-US" altLang="zh-TW" b="1" i="1" baseline="30000" dirty="0" smtClean="0">
                <a:solidFill>
                  <a:schemeClr val="bg2"/>
                </a:solidFill>
                <a:latin typeface="Cambria" pitchFamily="18" charset="0"/>
                <a:ea typeface="新細明體" pitchFamily="18" charset="-120"/>
              </a:rPr>
              <a:t>1</a:t>
            </a:r>
            <a:r>
              <a:rPr lang="en-US" altLang="zh-TW" i="1" dirty="0" smtClean="0">
                <a:solidFill>
                  <a:schemeClr val="bg2"/>
                </a:solidFill>
                <a:latin typeface="Cambria" pitchFamily="18" charset="0"/>
                <a:ea typeface="新細明體" pitchFamily="18" charset="-120"/>
              </a:rPr>
              <a:t>	 	</a:t>
            </a:r>
            <a:r>
              <a:rPr lang="en-US" altLang="zh-TW" b="1" i="1" dirty="0" smtClean="0">
                <a:solidFill>
                  <a:schemeClr val="bg2"/>
                </a:solidFill>
                <a:latin typeface="Cambria" pitchFamily="18" charset="0"/>
                <a:ea typeface="新細明體" pitchFamily="18" charset="-120"/>
              </a:rPr>
              <a:t>10</a:t>
            </a:r>
            <a:r>
              <a:rPr lang="en-US" altLang="zh-TW" b="1" i="1" baseline="30000" dirty="0" smtClean="0">
                <a:solidFill>
                  <a:schemeClr val="bg2"/>
                </a:solidFill>
                <a:latin typeface="Cambria" pitchFamily="18" charset="0"/>
                <a:ea typeface="新細明體" pitchFamily="18" charset="-120"/>
              </a:rPr>
              <a:t>0</a:t>
            </a:r>
            <a:r>
              <a:rPr lang="en-US" altLang="zh-TW" b="1" i="1" dirty="0" smtClean="0">
                <a:solidFill>
                  <a:schemeClr val="bg2"/>
                </a:solidFill>
                <a:latin typeface="Cambria" pitchFamily="18" charset="0"/>
                <a:ea typeface="新細明體" pitchFamily="18" charset="-120"/>
              </a:rPr>
              <a:t>	</a:t>
            </a:r>
            <a:r>
              <a:rPr lang="en-US" altLang="zh-TW" i="1" dirty="0" smtClean="0">
                <a:solidFill>
                  <a:schemeClr val="bg2"/>
                </a:solidFill>
                <a:latin typeface="Cambria" pitchFamily="18" charset="0"/>
                <a:ea typeface="新細明體" pitchFamily="18" charset="-120"/>
              </a:rPr>
              <a:t>	  </a:t>
            </a:r>
            <a:r>
              <a:rPr lang="en-US" altLang="zh-TW" b="1" i="1" dirty="0" smtClean="0">
                <a:solidFill>
                  <a:schemeClr val="bg2"/>
                </a:solidFill>
                <a:latin typeface="Cambria" pitchFamily="18" charset="0"/>
                <a:ea typeface="新細明體" pitchFamily="18" charset="-120"/>
              </a:rPr>
              <a:t>10</a:t>
            </a:r>
            <a:r>
              <a:rPr lang="en-US" altLang="zh-TW" b="1" i="1" baseline="30000" dirty="0" smtClean="0">
                <a:solidFill>
                  <a:schemeClr val="bg2"/>
                </a:solidFill>
                <a:latin typeface="Cambria" pitchFamily="18" charset="0"/>
                <a:ea typeface="新細明體" pitchFamily="18" charset="-120"/>
              </a:rPr>
              <a:t>-1</a:t>
            </a:r>
            <a:r>
              <a:rPr lang="en-US" altLang="zh-TW" b="1" i="1" dirty="0" smtClean="0">
                <a:solidFill>
                  <a:schemeClr val="bg2"/>
                </a:solidFill>
                <a:latin typeface="Cambria" pitchFamily="18" charset="0"/>
                <a:ea typeface="新細明體" pitchFamily="18" charset="-120"/>
              </a:rPr>
              <a:t>	</a:t>
            </a:r>
            <a:r>
              <a:rPr lang="en-US" altLang="zh-TW" i="1" dirty="0" smtClean="0">
                <a:solidFill>
                  <a:schemeClr val="bg2"/>
                </a:solidFill>
                <a:latin typeface="Cambria" pitchFamily="18" charset="0"/>
                <a:ea typeface="新細明體" pitchFamily="18" charset="-120"/>
              </a:rPr>
              <a:t>  </a:t>
            </a:r>
            <a:r>
              <a:rPr lang="en-US" altLang="zh-TW" b="1" i="1" dirty="0" smtClean="0">
                <a:solidFill>
                  <a:schemeClr val="bg2"/>
                </a:solidFill>
                <a:latin typeface="Cambria" pitchFamily="18" charset="0"/>
                <a:ea typeface="新細明體" pitchFamily="18" charset="-120"/>
              </a:rPr>
              <a:t>10</a:t>
            </a:r>
            <a:r>
              <a:rPr lang="en-US" altLang="zh-TW" b="1" i="1" baseline="30000" dirty="0" smtClean="0">
                <a:solidFill>
                  <a:schemeClr val="bg2"/>
                </a:solidFill>
                <a:latin typeface="Cambria" pitchFamily="18" charset="0"/>
                <a:ea typeface="新細明體" pitchFamily="18" charset="-120"/>
              </a:rPr>
              <a:t>-2</a:t>
            </a:r>
            <a:r>
              <a:rPr lang="en-US" altLang="zh-TW" b="1" i="1" dirty="0" smtClean="0">
                <a:solidFill>
                  <a:schemeClr val="bg2"/>
                </a:solidFill>
                <a:latin typeface="Cambria" pitchFamily="18" charset="0"/>
                <a:ea typeface="新細明體" pitchFamily="18" charset="-120"/>
              </a:rPr>
              <a:t>	</a:t>
            </a:r>
            <a:endParaRPr lang="en-US" altLang="zh-TW" dirty="0" smtClean="0">
              <a:solidFill>
                <a:schemeClr val="bg2"/>
              </a:solidFill>
              <a:latin typeface="Cambria" pitchFamily="18" charset="0"/>
              <a:ea typeface="新細明體" pitchFamily="18" charset="-120"/>
            </a:endParaRPr>
          </a:p>
          <a:p>
            <a:pPr eaLnBrk="1" hangingPunct="1">
              <a:spcBef>
                <a:spcPts val="500"/>
              </a:spcBef>
              <a:spcAft>
                <a:spcPts val="500"/>
              </a:spcAft>
              <a:buFont typeface="Wingdings" pitchFamily="2" charset="2"/>
              <a:buNone/>
            </a:pPr>
            <a:r>
              <a:rPr lang="en-US" altLang="zh-TW" b="1" dirty="0" smtClean="0">
                <a:latin typeface="Cambria" pitchFamily="18" charset="0"/>
                <a:ea typeface="新細明體" pitchFamily="18" charset="-120"/>
              </a:rPr>
              <a:t>       3</a:t>
            </a:r>
            <a:r>
              <a:rPr lang="en-US" altLang="zh-TW" dirty="0" smtClean="0">
                <a:latin typeface="Cambria" pitchFamily="18" charset="0"/>
                <a:ea typeface="新細明體" pitchFamily="18" charset="-120"/>
              </a:rPr>
              <a:t>           </a:t>
            </a:r>
            <a:r>
              <a:rPr lang="en-US" altLang="zh-TW" b="1" dirty="0" smtClean="0">
                <a:latin typeface="Cambria" pitchFamily="18" charset="0"/>
                <a:ea typeface="新細明體" pitchFamily="18" charset="-120"/>
              </a:rPr>
              <a:t>7</a:t>
            </a:r>
            <a:r>
              <a:rPr lang="en-US" altLang="zh-TW" dirty="0" smtClean="0">
                <a:latin typeface="Cambria" pitchFamily="18" charset="0"/>
                <a:ea typeface="新細明體" pitchFamily="18" charset="-120"/>
              </a:rPr>
              <a:t>	  	</a:t>
            </a:r>
            <a:r>
              <a:rPr lang="en-US" altLang="zh-TW" b="1" dirty="0" smtClean="0">
                <a:latin typeface="Cambria" pitchFamily="18" charset="0"/>
                <a:ea typeface="新細明體" pitchFamily="18" charset="-120"/>
              </a:rPr>
              <a:t>5</a:t>
            </a:r>
            <a:r>
              <a:rPr lang="en-US" altLang="zh-TW" dirty="0" smtClean="0">
                <a:latin typeface="Cambria" pitchFamily="18" charset="0"/>
                <a:ea typeface="新細明體" pitchFamily="18" charset="-120"/>
              </a:rPr>
              <a:t>	  </a:t>
            </a:r>
            <a:r>
              <a:rPr lang="en-US" altLang="zh-TW" b="1" dirty="0" smtClean="0">
                <a:latin typeface="Cambria" pitchFamily="18" charset="0"/>
                <a:ea typeface="新細明體" pitchFamily="18" charset="-120"/>
              </a:rPr>
              <a:t>.</a:t>
            </a:r>
            <a:r>
              <a:rPr lang="en-US" altLang="zh-TW" dirty="0" smtClean="0">
                <a:latin typeface="Cambria" pitchFamily="18" charset="0"/>
                <a:ea typeface="新細明體" pitchFamily="18" charset="-120"/>
              </a:rPr>
              <a:t>	   </a:t>
            </a:r>
            <a:r>
              <a:rPr lang="en-US" altLang="zh-TW" b="1" dirty="0" smtClean="0">
                <a:latin typeface="Cambria" pitchFamily="18" charset="0"/>
                <a:ea typeface="新細明體" pitchFamily="18" charset="-120"/>
              </a:rPr>
              <a:t>1</a:t>
            </a:r>
            <a:r>
              <a:rPr lang="en-US" altLang="zh-TW" dirty="0" smtClean="0">
                <a:latin typeface="Cambria" pitchFamily="18" charset="0"/>
                <a:ea typeface="新細明體" pitchFamily="18" charset="-120"/>
              </a:rPr>
              <a:t>	   </a:t>
            </a:r>
            <a:r>
              <a:rPr lang="en-US" altLang="zh-TW" b="1" dirty="0" smtClean="0">
                <a:latin typeface="Cambria" pitchFamily="18" charset="0"/>
                <a:ea typeface="新細明體" pitchFamily="18" charset="-120"/>
              </a:rPr>
              <a:t>5</a:t>
            </a:r>
            <a:r>
              <a:rPr lang="en-US" altLang="zh-TW" dirty="0" smtClean="0">
                <a:latin typeface="Cambria" pitchFamily="18" charset="0"/>
                <a:ea typeface="新細明體" pitchFamily="18" charset="-120"/>
              </a:rPr>
              <a:t>	</a:t>
            </a:r>
          </a:p>
          <a:p>
            <a:pPr eaLnBrk="1" hangingPunct="1">
              <a:spcBef>
                <a:spcPts val="500"/>
              </a:spcBef>
              <a:spcAft>
                <a:spcPts val="500"/>
              </a:spcAft>
              <a:buFont typeface="Wingdings" pitchFamily="2" charset="2"/>
              <a:buNone/>
            </a:pPr>
            <a:r>
              <a:rPr lang="en-US" altLang="zh-TW" b="1" dirty="0" smtClean="0">
                <a:latin typeface="Cambria" pitchFamily="18" charset="0"/>
                <a:ea typeface="新細明體" pitchFamily="18" charset="-120"/>
              </a:rPr>
              <a:t> 3*10</a:t>
            </a:r>
            <a:r>
              <a:rPr lang="en-US" altLang="zh-TW" b="1" baseline="30000" dirty="0" smtClean="0">
                <a:latin typeface="Cambria" pitchFamily="18" charset="0"/>
                <a:ea typeface="新細明體" pitchFamily="18" charset="-120"/>
              </a:rPr>
              <a:t>2 </a:t>
            </a:r>
            <a:r>
              <a:rPr lang="en-US" altLang="zh-TW" b="1" dirty="0" smtClean="0">
                <a:latin typeface="Cambria" pitchFamily="18" charset="0"/>
                <a:ea typeface="新細明體" pitchFamily="18" charset="-120"/>
              </a:rPr>
              <a:t>  =  3*100  =    300.</a:t>
            </a:r>
          </a:p>
          <a:p>
            <a:pPr eaLnBrk="1" hangingPunct="1">
              <a:spcBef>
                <a:spcPct val="0"/>
              </a:spcBef>
              <a:buFont typeface="Wingdings" pitchFamily="2" charset="2"/>
              <a:buNone/>
            </a:pPr>
            <a:r>
              <a:rPr lang="en-US" altLang="zh-TW" b="1" dirty="0" smtClean="0">
                <a:latin typeface="Cambria" pitchFamily="18" charset="0"/>
                <a:ea typeface="新細明體" pitchFamily="18" charset="-120"/>
              </a:rPr>
              <a:t> 7*10</a:t>
            </a:r>
            <a:r>
              <a:rPr lang="en-US" altLang="zh-TW" b="1" baseline="30000" dirty="0" smtClean="0">
                <a:latin typeface="Cambria" pitchFamily="18" charset="0"/>
                <a:ea typeface="新細明體" pitchFamily="18" charset="-120"/>
              </a:rPr>
              <a:t>1 </a:t>
            </a:r>
            <a:r>
              <a:rPr lang="en-US" altLang="zh-TW" b="1" dirty="0" smtClean="0">
                <a:latin typeface="Cambria" pitchFamily="18" charset="0"/>
                <a:ea typeface="新細明體" pitchFamily="18" charset="-120"/>
              </a:rPr>
              <a:t>  =  7*10   =        70.</a:t>
            </a:r>
          </a:p>
          <a:p>
            <a:pPr eaLnBrk="1" hangingPunct="1">
              <a:spcBef>
                <a:spcPct val="0"/>
              </a:spcBef>
              <a:buFont typeface="Wingdings" pitchFamily="2" charset="2"/>
              <a:buNone/>
            </a:pPr>
            <a:r>
              <a:rPr lang="en-US" altLang="zh-TW" b="1" dirty="0" smtClean="0">
                <a:latin typeface="Cambria" pitchFamily="18" charset="0"/>
                <a:ea typeface="新細明體" pitchFamily="18" charset="-120"/>
              </a:rPr>
              <a:t> 5*10</a:t>
            </a:r>
            <a:r>
              <a:rPr lang="en-US" altLang="zh-TW" b="1" baseline="30000" dirty="0" smtClean="0">
                <a:latin typeface="Cambria" pitchFamily="18" charset="0"/>
                <a:ea typeface="新細明體" pitchFamily="18" charset="-120"/>
              </a:rPr>
              <a:t>0 </a:t>
            </a:r>
            <a:r>
              <a:rPr lang="en-US" altLang="zh-TW" b="1" dirty="0" smtClean="0">
                <a:latin typeface="Cambria" pitchFamily="18" charset="0"/>
                <a:ea typeface="新細明體" pitchFamily="18" charset="-120"/>
              </a:rPr>
              <a:t>  =  5*1    =            5.</a:t>
            </a:r>
          </a:p>
          <a:p>
            <a:pPr eaLnBrk="1" hangingPunct="1">
              <a:spcBef>
                <a:spcPct val="0"/>
              </a:spcBef>
              <a:buFont typeface="Wingdings" pitchFamily="2" charset="2"/>
              <a:buNone/>
            </a:pPr>
            <a:r>
              <a:rPr lang="en-US" altLang="zh-TW" b="1" dirty="0" smtClean="0">
                <a:latin typeface="Cambria" pitchFamily="18" charset="0"/>
                <a:ea typeface="新細明體" pitchFamily="18" charset="-120"/>
              </a:rPr>
              <a:t> 1*10</a:t>
            </a:r>
            <a:r>
              <a:rPr lang="en-US" altLang="zh-TW" b="1" baseline="30000" dirty="0" smtClean="0">
                <a:latin typeface="Cambria" pitchFamily="18" charset="0"/>
                <a:ea typeface="新細明體" pitchFamily="18" charset="-120"/>
              </a:rPr>
              <a:t>-1</a:t>
            </a:r>
            <a:r>
              <a:rPr lang="en-US" altLang="zh-TW" b="1" dirty="0" smtClean="0">
                <a:latin typeface="Cambria" pitchFamily="18" charset="0"/>
                <a:ea typeface="新細明體" pitchFamily="18" charset="-120"/>
              </a:rPr>
              <a:t>  =  1*.1   =           0.1</a:t>
            </a:r>
          </a:p>
          <a:p>
            <a:pPr eaLnBrk="1" hangingPunct="1">
              <a:spcBef>
                <a:spcPct val="0"/>
              </a:spcBef>
              <a:buFont typeface="Wingdings" pitchFamily="2" charset="2"/>
              <a:buNone/>
            </a:pPr>
            <a:r>
              <a:rPr lang="en-US" altLang="zh-TW" b="1" dirty="0" smtClean="0">
                <a:latin typeface="Cambria" pitchFamily="18" charset="0"/>
                <a:ea typeface="新細明體" pitchFamily="18" charset="-120"/>
              </a:rPr>
              <a:t> 5*10</a:t>
            </a:r>
            <a:r>
              <a:rPr lang="en-US" altLang="zh-TW" b="1" baseline="30000" dirty="0" smtClean="0">
                <a:latin typeface="Cambria" pitchFamily="18" charset="0"/>
                <a:ea typeface="新細明體" pitchFamily="18" charset="-120"/>
              </a:rPr>
              <a:t>-2</a:t>
            </a:r>
            <a:r>
              <a:rPr lang="en-US" altLang="zh-TW" b="1" dirty="0" smtClean="0">
                <a:latin typeface="Cambria" pitchFamily="18" charset="0"/>
                <a:ea typeface="新細明體" pitchFamily="18" charset="-120"/>
              </a:rPr>
              <a:t>  =  5*.01  =  </a:t>
            </a:r>
            <a:r>
              <a:rPr lang="en-US" altLang="zh-TW" b="1" u="sng" dirty="0" smtClean="0">
                <a:latin typeface="Cambria" pitchFamily="18" charset="0"/>
                <a:ea typeface="新細明體" pitchFamily="18" charset="-120"/>
              </a:rPr>
              <a:t>+    0.05</a:t>
            </a:r>
            <a:endParaRPr lang="en-US" altLang="zh-TW" b="1" dirty="0" smtClean="0">
              <a:latin typeface="Cambria" pitchFamily="18" charset="0"/>
              <a:ea typeface="新細明體" pitchFamily="18" charset="-120"/>
            </a:endParaRPr>
          </a:p>
          <a:p>
            <a:pPr eaLnBrk="1" hangingPunct="1">
              <a:spcBef>
                <a:spcPct val="0"/>
              </a:spcBef>
              <a:buFont typeface="Wingdings" pitchFamily="2" charset="2"/>
              <a:buNone/>
            </a:pPr>
            <a:r>
              <a:rPr lang="en-US" altLang="zh-TW" b="1" baseline="30000" dirty="0" smtClean="0">
                <a:latin typeface="Cambria" pitchFamily="18" charset="0"/>
                <a:ea typeface="新細明體" pitchFamily="18" charset="-120"/>
              </a:rPr>
              <a:t>  </a:t>
            </a:r>
            <a:r>
              <a:rPr lang="en-US" altLang="zh-TW" b="1" dirty="0" smtClean="0">
                <a:latin typeface="Cambria" pitchFamily="18" charset="0"/>
                <a:ea typeface="新細明體" pitchFamily="18" charset="-120"/>
              </a:rPr>
              <a:t>                                       375.15</a:t>
            </a:r>
          </a:p>
          <a:p>
            <a:pPr eaLnBrk="1" hangingPunct="1"/>
            <a:r>
              <a:rPr lang="en-US" altLang="zh-TW" dirty="0" smtClean="0">
                <a:latin typeface="Cambria" pitchFamily="18" charset="0"/>
                <a:ea typeface="新細明體" pitchFamily="18" charset="-120"/>
              </a:rPr>
              <a:t>Formula: </a:t>
            </a:r>
            <a:r>
              <a:rPr lang="en-US" altLang="zh-TW" b="1" i="1" dirty="0" smtClean="0">
                <a:solidFill>
                  <a:srgbClr val="FF0066"/>
                </a:solidFill>
                <a:latin typeface="Cambria" pitchFamily="18" charset="0"/>
                <a:ea typeface="新細明體" pitchFamily="18" charset="-120"/>
              </a:rPr>
              <a:t>∑</a:t>
            </a:r>
            <a:r>
              <a:rPr lang="en-US" altLang="zh-TW" b="1" i="1" dirty="0" smtClean="0">
                <a:solidFill>
                  <a:srgbClr val="FF0066"/>
                </a:solidFill>
                <a:latin typeface="Cambria" pitchFamily="18" charset="0"/>
                <a:ea typeface="SimSun" pitchFamily="2" charset="-122"/>
                <a:cs typeface="Times New Roman" pitchFamily="18" charset="0"/>
              </a:rPr>
              <a:t>DIGIT * BASE </a:t>
            </a:r>
            <a:r>
              <a:rPr lang="en-US" altLang="zh-TW" b="1" i="1" baseline="30000" dirty="0" smtClean="0">
                <a:solidFill>
                  <a:srgbClr val="FF0066"/>
                </a:solidFill>
                <a:latin typeface="Cambria" pitchFamily="18" charset="0"/>
                <a:ea typeface="SimSun" pitchFamily="2" charset="-122"/>
                <a:cs typeface="Times New Roman" pitchFamily="18" charset="0"/>
              </a:rPr>
              <a:t>POSITION #</a:t>
            </a:r>
          </a:p>
        </p:txBody>
      </p:sp>
      <p:sp>
        <p:nvSpPr>
          <p:cNvPr id="3" name="Rectangle 2"/>
          <p:cNvSpPr/>
          <p:nvPr/>
        </p:nvSpPr>
        <p:spPr>
          <a:xfrm>
            <a:off x="827584" y="1916832"/>
            <a:ext cx="6264696" cy="936104"/>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 name="Date Placeholder 3"/>
          <p:cNvSpPr>
            <a:spLocks noGrp="1"/>
          </p:cNvSpPr>
          <p:nvPr>
            <p:ph type="dt" sz="quarter" idx="10"/>
          </p:nvPr>
        </p:nvSpPr>
        <p:spPr/>
        <p:txBody>
          <a:bodyPr/>
          <a:lstStyle/>
          <a:p>
            <a:pPr>
              <a:defRPr/>
            </a:pPr>
            <a:r>
              <a:rPr lang="en-US" altLang="zh-TW" dirty="0"/>
              <a:t>    </a:t>
            </a:r>
            <a:r>
              <a:rPr lang="en-US" altLang="zh-TW" dirty="0" smtClean="0"/>
              <a:t> </a:t>
            </a:r>
            <a:r>
              <a:rPr lang="en-US" altLang="zh-TW" dirty="0" smtClean="0">
                <a:solidFill>
                  <a:srgbClr val="FF0066"/>
                </a:solidFill>
              </a:rPr>
              <a:t>Jean Wang / CS1102 </a:t>
            </a:r>
            <a:r>
              <a:rPr lang="en-US" altLang="zh-TW" dirty="0">
                <a:solidFill>
                  <a:srgbClr val="FF0066"/>
                </a:solidFill>
              </a:rPr>
              <a:t>- Lec02</a:t>
            </a:r>
            <a:endParaRPr lang="en-US" altLang="zh-TW" dirty="0">
              <a:solidFill>
                <a:schemeClr val="accent2"/>
              </a:solidFill>
            </a:endParaRPr>
          </a:p>
        </p:txBody>
      </p:sp>
      <p:sp>
        <p:nvSpPr>
          <p:cNvPr id="97" name="Slide Number Placeholder 4"/>
          <p:cNvSpPr>
            <a:spLocks noGrp="1"/>
          </p:cNvSpPr>
          <p:nvPr>
            <p:ph type="sldNum" sz="quarter" idx="11"/>
          </p:nvPr>
        </p:nvSpPr>
        <p:spPr/>
        <p:txBody>
          <a:bodyPr/>
          <a:lstStyle/>
          <a:p>
            <a:pPr>
              <a:defRPr/>
            </a:pPr>
            <a:fld id="{04EE8514-FF2F-48C8-9005-ED91BADB66AD}" type="slidenum">
              <a:rPr lang="zh-TW" altLang="en-US"/>
              <a:pPr>
                <a:defRPr/>
              </a:pPr>
              <a:t>8</a:t>
            </a:fld>
            <a:r>
              <a:rPr lang="en-US" altLang="zh-TW" b="0"/>
              <a:t> </a:t>
            </a:r>
          </a:p>
        </p:txBody>
      </p:sp>
      <p:sp>
        <p:nvSpPr>
          <p:cNvPr id="21508" name="Rectangle 2"/>
          <p:cNvSpPr>
            <a:spLocks noGrp="1" noChangeArrowheads="1"/>
          </p:cNvSpPr>
          <p:nvPr>
            <p:ph type="title"/>
          </p:nvPr>
        </p:nvSpPr>
        <p:spPr/>
        <p:txBody>
          <a:bodyPr/>
          <a:lstStyle/>
          <a:p>
            <a:pPr eaLnBrk="1" hangingPunct="1"/>
            <a:r>
              <a:rPr lang="en-US" altLang="zh-TW" smtClean="0">
                <a:ea typeface="新細明體" pitchFamily="18" charset="-120"/>
              </a:rPr>
              <a:t>Binary: base-2 number system</a:t>
            </a:r>
          </a:p>
        </p:txBody>
      </p:sp>
      <p:sp>
        <p:nvSpPr>
          <p:cNvPr id="21509" name="Rectangle 3"/>
          <p:cNvSpPr>
            <a:spLocks noGrp="1" noChangeArrowheads="1"/>
          </p:cNvSpPr>
          <p:nvPr>
            <p:ph type="body" idx="1"/>
          </p:nvPr>
        </p:nvSpPr>
        <p:spPr>
          <a:xfrm>
            <a:off x="685800" y="1484313"/>
            <a:ext cx="5326063" cy="4681537"/>
          </a:xfrm>
        </p:spPr>
        <p:txBody>
          <a:bodyPr/>
          <a:lstStyle/>
          <a:p>
            <a:pPr eaLnBrk="1" hangingPunct="1">
              <a:spcBef>
                <a:spcPts val="500"/>
              </a:spcBef>
              <a:spcAft>
                <a:spcPts val="500"/>
              </a:spcAft>
            </a:pPr>
            <a:r>
              <a:rPr lang="en-US" altLang="zh-TW" dirty="0" smtClean="0">
                <a:latin typeface="Cambria" pitchFamily="18" charset="0"/>
                <a:ea typeface="新細明體" pitchFamily="18" charset="-120"/>
              </a:rPr>
              <a:t>Formula: </a:t>
            </a:r>
            <a:r>
              <a:rPr lang="en-US" altLang="zh-TW" i="1" dirty="0" smtClean="0">
                <a:latin typeface="Cambria" pitchFamily="18" charset="0"/>
                <a:ea typeface="新細明體" pitchFamily="18" charset="-120"/>
              </a:rPr>
              <a:t>∑DIGIT * </a:t>
            </a:r>
            <a:r>
              <a:rPr lang="en-US" altLang="zh-TW" i="1" dirty="0" smtClean="0">
                <a:solidFill>
                  <a:schemeClr val="accent2"/>
                </a:solidFill>
                <a:latin typeface="Cambria" pitchFamily="18" charset="0"/>
                <a:ea typeface="新細明體" pitchFamily="18" charset="-120"/>
              </a:rPr>
              <a:t>2</a:t>
            </a:r>
            <a:r>
              <a:rPr lang="en-US" altLang="zh-TW" i="1" baseline="30000" dirty="0" smtClean="0">
                <a:latin typeface="Cambria" pitchFamily="18" charset="0"/>
                <a:ea typeface="新細明體" pitchFamily="18" charset="-120"/>
              </a:rPr>
              <a:t> POSITION #</a:t>
            </a:r>
          </a:p>
          <a:p>
            <a:pPr lvl="1" eaLnBrk="1" hangingPunct="1">
              <a:spcBef>
                <a:spcPts val="500"/>
              </a:spcBef>
              <a:spcAft>
                <a:spcPts val="500"/>
              </a:spcAft>
              <a:buFont typeface="Wingdings" pitchFamily="2" charset="2"/>
              <a:buNone/>
            </a:pPr>
            <a:r>
              <a:rPr lang="en-US" altLang="zh-TW" b="1" i="1" dirty="0" smtClean="0">
                <a:solidFill>
                  <a:schemeClr val="tx2"/>
                </a:solidFill>
                <a:latin typeface="Cambria" pitchFamily="18" charset="0"/>
                <a:ea typeface="新細明體" pitchFamily="18" charset="-120"/>
              </a:rPr>
              <a:t>2</a:t>
            </a:r>
            <a:r>
              <a:rPr lang="en-US" altLang="zh-TW" b="1" i="1" baseline="30000" dirty="0" smtClean="0">
                <a:solidFill>
                  <a:schemeClr val="tx2"/>
                </a:solidFill>
                <a:latin typeface="Cambria" pitchFamily="18" charset="0"/>
                <a:ea typeface="新細明體" pitchFamily="18" charset="-120"/>
              </a:rPr>
              <a:t>4   </a:t>
            </a:r>
            <a:r>
              <a:rPr lang="en-US" altLang="zh-TW" b="1" i="1" dirty="0" smtClean="0">
                <a:solidFill>
                  <a:schemeClr val="tx2"/>
                </a:solidFill>
                <a:latin typeface="Cambria" pitchFamily="18" charset="0"/>
                <a:ea typeface="新細明體" pitchFamily="18" charset="-120"/>
              </a:rPr>
              <a:t>2</a:t>
            </a:r>
            <a:r>
              <a:rPr lang="en-US" altLang="zh-TW" b="1" i="1" baseline="30000" dirty="0" smtClean="0">
                <a:solidFill>
                  <a:schemeClr val="tx2"/>
                </a:solidFill>
                <a:latin typeface="Cambria" pitchFamily="18" charset="0"/>
                <a:ea typeface="新細明體" pitchFamily="18" charset="-120"/>
              </a:rPr>
              <a:t>3   </a:t>
            </a:r>
            <a:r>
              <a:rPr lang="en-US" altLang="zh-TW" b="1" i="1" dirty="0" smtClean="0">
                <a:solidFill>
                  <a:schemeClr val="tx2"/>
                </a:solidFill>
                <a:latin typeface="Cambria" pitchFamily="18" charset="0"/>
                <a:ea typeface="新細明體" pitchFamily="18" charset="-120"/>
              </a:rPr>
              <a:t>2</a:t>
            </a:r>
            <a:r>
              <a:rPr lang="en-US" altLang="zh-TW" b="1" i="1" baseline="30000" dirty="0" smtClean="0">
                <a:solidFill>
                  <a:schemeClr val="tx2"/>
                </a:solidFill>
                <a:latin typeface="Cambria" pitchFamily="18" charset="0"/>
                <a:ea typeface="新細明體" pitchFamily="18" charset="-120"/>
              </a:rPr>
              <a:t>2   </a:t>
            </a:r>
            <a:r>
              <a:rPr lang="en-US" altLang="zh-TW" b="1" i="1" dirty="0" smtClean="0">
                <a:solidFill>
                  <a:schemeClr val="tx2"/>
                </a:solidFill>
                <a:latin typeface="Cambria" pitchFamily="18" charset="0"/>
                <a:ea typeface="新細明體" pitchFamily="18" charset="-120"/>
              </a:rPr>
              <a:t>2</a:t>
            </a:r>
            <a:r>
              <a:rPr lang="en-US" altLang="zh-TW" b="1" i="1" baseline="30000" dirty="0" smtClean="0">
                <a:solidFill>
                  <a:schemeClr val="tx2"/>
                </a:solidFill>
                <a:latin typeface="Cambria" pitchFamily="18" charset="0"/>
                <a:ea typeface="新細明體" pitchFamily="18" charset="-120"/>
              </a:rPr>
              <a:t>1   </a:t>
            </a:r>
            <a:r>
              <a:rPr lang="en-US" altLang="zh-TW" b="1" i="1" dirty="0" smtClean="0">
                <a:solidFill>
                  <a:schemeClr val="tx2"/>
                </a:solidFill>
                <a:latin typeface="Cambria" pitchFamily="18" charset="0"/>
                <a:ea typeface="新細明體" pitchFamily="18" charset="-120"/>
              </a:rPr>
              <a:t>2</a:t>
            </a:r>
            <a:r>
              <a:rPr lang="en-US" altLang="zh-TW" b="1" i="1" baseline="30000" dirty="0" smtClean="0">
                <a:solidFill>
                  <a:schemeClr val="tx2"/>
                </a:solidFill>
                <a:latin typeface="Cambria" pitchFamily="18" charset="0"/>
                <a:ea typeface="新細明體" pitchFamily="18" charset="-120"/>
              </a:rPr>
              <a:t>0   </a:t>
            </a:r>
            <a:r>
              <a:rPr lang="en-US" altLang="zh-TW" b="1" i="1" dirty="0" smtClean="0">
                <a:solidFill>
                  <a:schemeClr val="tx2"/>
                </a:solidFill>
                <a:latin typeface="Cambria" pitchFamily="18" charset="0"/>
                <a:ea typeface="新細明體" pitchFamily="18" charset="-120"/>
              </a:rPr>
              <a:t>2</a:t>
            </a:r>
            <a:r>
              <a:rPr lang="en-US" altLang="zh-TW" b="1" i="1" baseline="30000" dirty="0" smtClean="0">
                <a:solidFill>
                  <a:schemeClr val="tx2"/>
                </a:solidFill>
                <a:latin typeface="Cambria" pitchFamily="18" charset="0"/>
                <a:ea typeface="新細明體" pitchFamily="18" charset="-120"/>
              </a:rPr>
              <a:t>-1   </a:t>
            </a:r>
            <a:r>
              <a:rPr lang="en-US" altLang="zh-TW" b="1" i="1" dirty="0" smtClean="0">
                <a:solidFill>
                  <a:schemeClr val="tx2"/>
                </a:solidFill>
                <a:latin typeface="Cambria" pitchFamily="18" charset="0"/>
                <a:ea typeface="新細明體" pitchFamily="18" charset="-120"/>
              </a:rPr>
              <a:t>2</a:t>
            </a:r>
            <a:r>
              <a:rPr lang="en-US" altLang="zh-TW" b="1" i="1" baseline="30000" dirty="0" smtClean="0">
                <a:solidFill>
                  <a:schemeClr val="tx2"/>
                </a:solidFill>
                <a:latin typeface="Cambria" pitchFamily="18" charset="0"/>
                <a:ea typeface="新細明體" pitchFamily="18" charset="-120"/>
              </a:rPr>
              <a:t>-2</a:t>
            </a:r>
            <a:r>
              <a:rPr lang="en-US" altLang="zh-TW" b="1" i="1" dirty="0" smtClean="0">
                <a:solidFill>
                  <a:schemeClr val="bg2"/>
                </a:solidFill>
                <a:latin typeface="Cambria" pitchFamily="18" charset="0"/>
                <a:ea typeface="新細明體" pitchFamily="18" charset="-120"/>
              </a:rPr>
              <a:t>	</a:t>
            </a:r>
            <a:endParaRPr lang="en-US" altLang="zh-TW" dirty="0" smtClean="0">
              <a:solidFill>
                <a:schemeClr val="bg2"/>
              </a:solidFill>
              <a:latin typeface="Cambria" pitchFamily="18" charset="0"/>
              <a:ea typeface="新細明體" pitchFamily="18" charset="-120"/>
            </a:endParaRPr>
          </a:p>
          <a:p>
            <a:pPr eaLnBrk="1" hangingPunct="1">
              <a:spcBef>
                <a:spcPts val="500"/>
              </a:spcBef>
              <a:spcAft>
                <a:spcPts val="500"/>
              </a:spcAft>
              <a:buFont typeface="Wingdings" pitchFamily="2" charset="2"/>
              <a:buNone/>
            </a:pPr>
            <a:r>
              <a:rPr lang="en-US" altLang="zh-TW" sz="2000" dirty="0" smtClean="0">
                <a:latin typeface="Cambria" pitchFamily="18" charset="0"/>
                <a:ea typeface="新細明體" pitchFamily="18" charset="-120"/>
              </a:rPr>
              <a:t>	  </a:t>
            </a:r>
            <a:r>
              <a:rPr lang="en-US" altLang="zh-TW" sz="2000" b="1" dirty="0" smtClean="0">
                <a:latin typeface="Cambria" pitchFamily="18" charset="0"/>
                <a:ea typeface="新細明體" pitchFamily="18" charset="-120"/>
              </a:rPr>
              <a:t>1    1    1    0   1.   0    1</a:t>
            </a:r>
            <a:r>
              <a:rPr lang="en-US" altLang="zh-TW" baseline="-30000" dirty="0" smtClean="0">
                <a:latin typeface="Cambria" pitchFamily="18" charset="0"/>
                <a:ea typeface="SimSun" pitchFamily="2" charset="-122"/>
                <a:cs typeface="Times New Roman" pitchFamily="18" charset="0"/>
              </a:rPr>
              <a:t>    </a:t>
            </a:r>
          </a:p>
          <a:p>
            <a:pPr eaLnBrk="1" hangingPunct="1">
              <a:spcBef>
                <a:spcPts val="500"/>
              </a:spcBef>
              <a:spcAft>
                <a:spcPts val="500"/>
              </a:spcAft>
              <a:buFont typeface="Wingdings" pitchFamily="2" charset="2"/>
              <a:buNone/>
            </a:pPr>
            <a:r>
              <a:rPr lang="en-US" altLang="zh-TW" baseline="-30000" dirty="0" smtClean="0">
                <a:latin typeface="Cambria" pitchFamily="18" charset="0"/>
                <a:ea typeface="SimSun" pitchFamily="2" charset="-122"/>
                <a:cs typeface="Times New Roman" pitchFamily="18" charset="0"/>
              </a:rPr>
              <a:t>	  </a:t>
            </a:r>
            <a:r>
              <a:rPr lang="en-US" altLang="zh-TW" sz="2000" dirty="0" smtClean="0">
                <a:latin typeface="Cambria" pitchFamily="18" charset="0"/>
                <a:ea typeface="新細明體" pitchFamily="18" charset="-120"/>
              </a:rPr>
              <a:t>16 + 8 + 4 + 0 + 1 + 0 + 0.25 = </a:t>
            </a:r>
            <a:r>
              <a:rPr lang="en-US" altLang="zh-TW" sz="2000" b="1" dirty="0" smtClean="0">
                <a:latin typeface="Cambria" pitchFamily="18" charset="0"/>
                <a:ea typeface="新細明體" pitchFamily="18" charset="-120"/>
              </a:rPr>
              <a:t>29.25</a:t>
            </a:r>
          </a:p>
          <a:p>
            <a:pPr eaLnBrk="1" hangingPunct="1">
              <a:spcBef>
                <a:spcPts val="500"/>
              </a:spcBef>
              <a:spcAft>
                <a:spcPts val="500"/>
              </a:spcAft>
              <a:buFont typeface="Wingdings" pitchFamily="2" charset="2"/>
              <a:buNone/>
            </a:pPr>
            <a:endParaRPr lang="en-US" altLang="zh-TW" sz="1600" b="1" dirty="0" smtClean="0">
              <a:latin typeface="Cambria" pitchFamily="18" charset="0"/>
              <a:ea typeface="新細明體" pitchFamily="18" charset="-120"/>
            </a:endParaRPr>
          </a:p>
          <a:p>
            <a:pPr eaLnBrk="1" hangingPunct="1">
              <a:spcBef>
                <a:spcPts val="500"/>
              </a:spcBef>
              <a:spcAft>
                <a:spcPts val="500"/>
              </a:spcAft>
            </a:pPr>
            <a:r>
              <a:rPr lang="en-US" altLang="zh-TW" dirty="0" smtClean="0">
                <a:latin typeface="Cambria" pitchFamily="18" charset="0"/>
                <a:ea typeface="新細明體" pitchFamily="18" charset="-120"/>
              </a:rPr>
              <a:t>Octal and Hexadecimal</a:t>
            </a:r>
          </a:p>
          <a:p>
            <a:pPr lvl="1" eaLnBrk="1" hangingPunct="1"/>
            <a:r>
              <a:rPr lang="en-US" altLang="zh-TW" i="1" dirty="0" smtClean="0">
                <a:solidFill>
                  <a:schemeClr val="accent2"/>
                </a:solidFill>
                <a:latin typeface="Cambria" pitchFamily="18" charset="0"/>
                <a:ea typeface="新細明體" pitchFamily="18" charset="-120"/>
              </a:rPr>
              <a:t>Octal</a:t>
            </a:r>
            <a:r>
              <a:rPr lang="en-US" altLang="zh-TW" dirty="0" smtClean="0">
                <a:latin typeface="Cambria" pitchFamily="18" charset="0"/>
                <a:ea typeface="新細明體" pitchFamily="18" charset="-120"/>
              </a:rPr>
              <a:t> - base 8 number system</a:t>
            </a:r>
          </a:p>
          <a:p>
            <a:pPr lvl="1" eaLnBrk="1" hangingPunct="1"/>
            <a:r>
              <a:rPr lang="en-US" altLang="zh-TW" i="1" dirty="0" smtClean="0">
                <a:solidFill>
                  <a:schemeClr val="accent2"/>
                </a:solidFill>
                <a:latin typeface="Cambria" pitchFamily="18" charset="0"/>
                <a:ea typeface="新細明體" pitchFamily="18" charset="-120"/>
              </a:rPr>
              <a:t>Hexadecimal</a:t>
            </a:r>
            <a:r>
              <a:rPr lang="en-US" altLang="zh-TW" dirty="0" smtClean="0">
                <a:latin typeface="Cambria" pitchFamily="18" charset="0"/>
                <a:ea typeface="新細明體" pitchFamily="18" charset="-120"/>
              </a:rPr>
              <a:t> - base 16 number system</a:t>
            </a:r>
          </a:p>
          <a:p>
            <a:pPr lvl="1" eaLnBrk="1" hangingPunct="1"/>
            <a:r>
              <a:rPr lang="en-US" altLang="zh-TW" dirty="0" smtClean="0">
                <a:latin typeface="Cambria" pitchFamily="18" charset="0"/>
                <a:ea typeface="新細明體" pitchFamily="18" charset="-120"/>
              </a:rPr>
              <a:t>E.g., (for example) </a:t>
            </a:r>
          </a:p>
          <a:p>
            <a:pPr lvl="2" eaLnBrk="1" hangingPunct="1">
              <a:buFont typeface="Comic Sans MS" pitchFamily="66" charset="0"/>
              <a:buNone/>
            </a:pPr>
            <a:r>
              <a:rPr lang="en-US" altLang="zh-TW" sz="2000" dirty="0" smtClean="0">
                <a:latin typeface="Cambria" pitchFamily="18" charset="0"/>
                <a:ea typeface="新細明體" pitchFamily="18" charset="-120"/>
              </a:rPr>
              <a:t> 26</a:t>
            </a:r>
            <a:r>
              <a:rPr lang="en-US" altLang="zh-TW" sz="2000" baseline="-30000" dirty="0" smtClean="0">
                <a:latin typeface="Cambria" pitchFamily="18" charset="0"/>
                <a:ea typeface="SimSun" pitchFamily="2" charset="-122"/>
              </a:rPr>
              <a:t>10</a:t>
            </a:r>
            <a:r>
              <a:rPr lang="en-US" altLang="zh-TW" sz="2000" dirty="0" smtClean="0">
                <a:latin typeface="Cambria" pitchFamily="18" charset="0"/>
                <a:ea typeface="新細明體" pitchFamily="18" charset="-120"/>
              </a:rPr>
              <a:t>  =  11010</a:t>
            </a:r>
            <a:r>
              <a:rPr lang="en-US" altLang="zh-TW" sz="2000" baseline="-30000" dirty="0" smtClean="0">
                <a:latin typeface="Cambria" pitchFamily="18" charset="0"/>
                <a:ea typeface="新細明體" pitchFamily="18" charset="-120"/>
              </a:rPr>
              <a:t>2</a:t>
            </a:r>
            <a:r>
              <a:rPr lang="en-US" altLang="zh-TW" sz="2000" dirty="0" smtClean="0">
                <a:latin typeface="Cambria" pitchFamily="18" charset="0"/>
                <a:ea typeface="新細明體" pitchFamily="18" charset="-120"/>
              </a:rPr>
              <a:t>  =  32</a:t>
            </a:r>
            <a:r>
              <a:rPr lang="en-US" altLang="zh-TW" sz="2000" baseline="-30000" dirty="0" smtClean="0">
                <a:latin typeface="Cambria" pitchFamily="18" charset="0"/>
                <a:ea typeface="新細明體" pitchFamily="18" charset="-120"/>
              </a:rPr>
              <a:t>8</a:t>
            </a:r>
            <a:r>
              <a:rPr lang="en-US" altLang="zh-TW" sz="2000" dirty="0" smtClean="0">
                <a:latin typeface="Cambria" pitchFamily="18" charset="0"/>
                <a:ea typeface="新細明體" pitchFamily="18" charset="-120"/>
              </a:rPr>
              <a:t>  =  1A</a:t>
            </a:r>
            <a:r>
              <a:rPr lang="en-US" altLang="zh-TW" sz="2000" baseline="-30000" dirty="0" smtClean="0">
                <a:latin typeface="Cambria" pitchFamily="18" charset="0"/>
                <a:ea typeface="新細明體" pitchFamily="18" charset="-120"/>
              </a:rPr>
              <a:t>16</a:t>
            </a:r>
            <a:endParaRPr lang="en-US" altLang="zh-TW" sz="2000" dirty="0" smtClean="0">
              <a:latin typeface="Cambria" pitchFamily="18" charset="0"/>
              <a:ea typeface="新細明體" pitchFamily="18" charset="-120"/>
            </a:endParaRPr>
          </a:p>
          <a:p>
            <a:pPr eaLnBrk="1" hangingPunct="1">
              <a:spcBef>
                <a:spcPts val="500"/>
              </a:spcBef>
              <a:spcAft>
                <a:spcPts val="500"/>
              </a:spcAft>
            </a:pPr>
            <a:endParaRPr lang="en-US" altLang="zh-TW" i="1" baseline="30000" dirty="0" smtClean="0">
              <a:latin typeface="Cambria" pitchFamily="18" charset="0"/>
              <a:ea typeface="新細明體" pitchFamily="18" charset="-120"/>
            </a:endParaRPr>
          </a:p>
        </p:txBody>
      </p:sp>
      <p:graphicFrame>
        <p:nvGraphicFramePr>
          <p:cNvPr id="68730" name="Group 122"/>
          <p:cNvGraphicFramePr>
            <a:graphicFrameLocks noGrp="1"/>
          </p:cNvGraphicFramePr>
          <p:nvPr/>
        </p:nvGraphicFramePr>
        <p:xfrm>
          <a:off x="5868144" y="1412776"/>
          <a:ext cx="3096593" cy="4846320"/>
        </p:xfrm>
        <a:graphic>
          <a:graphicData uri="http://schemas.openxmlformats.org/drawingml/2006/table">
            <a:tbl>
              <a:tblPr/>
              <a:tblGrid>
                <a:gridCol w="697800"/>
                <a:gridCol w="696094"/>
                <a:gridCol w="851349"/>
                <a:gridCol w="851350"/>
              </a:tblGrid>
              <a:tr h="215900">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200" b="1" i="0" u="none" strike="noStrike" cap="none" normalizeH="0" baseline="0" dirty="0" smtClean="0">
                          <a:ln>
                            <a:noFill/>
                          </a:ln>
                          <a:solidFill>
                            <a:srgbClr val="660099"/>
                          </a:solidFill>
                          <a:effectLst/>
                          <a:latin typeface="Cambria" pitchFamily="18" charset="0"/>
                          <a:ea typeface="新細明體" pitchFamily="18" charset="-120"/>
                        </a:rPr>
                        <a:t>Binary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FF"/>
                    </a:solidFill>
                  </a:tcPr>
                </a:tc>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200" b="1" i="0" u="none" strike="noStrike" cap="none" normalizeH="0" baseline="0" smtClean="0">
                          <a:ln>
                            <a:noFill/>
                          </a:ln>
                          <a:solidFill>
                            <a:srgbClr val="660099"/>
                          </a:solidFill>
                          <a:effectLst/>
                          <a:latin typeface="Cambria" pitchFamily="18" charset="0"/>
                          <a:ea typeface="新細明體" pitchFamily="18" charset="-120"/>
                        </a:rPr>
                        <a:t>Octal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FF"/>
                    </a:solidFill>
                  </a:tcPr>
                </a:tc>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200" b="1" i="0" u="none" strike="noStrike" cap="none" normalizeH="0" baseline="0" smtClean="0">
                          <a:ln>
                            <a:noFill/>
                          </a:ln>
                          <a:solidFill>
                            <a:srgbClr val="660099"/>
                          </a:solidFill>
                          <a:effectLst/>
                          <a:latin typeface="Cambria" pitchFamily="18" charset="0"/>
                          <a:ea typeface="新細明體" pitchFamily="18" charset="-120"/>
                        </a:rPr>
                        <a:t>Decimal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FF"/>
                    </a:solidFill>
                  </a:tcPr>
                </a:tc>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200" b="1" i="0" u="none" strike="noStrike" cap="none" normalizeH="0" baseline="0" smtClean="0">
                          <a:ln>
                            <a:noFill/>
                          </a:ln>
                          <a:solidFill>
                            <a:srgbClr val="660099"/>
                          </a:solidFill>
                          <a:effectLst/>
                          <a:latin typeface="Cambria" pitchFamily="18" charset="0"/>
                          <a:ea typeface="新細明體" pitchFamily="18" charset="-120"/>
                        </a:rPr>
                        <a:t>Hexa-decimal</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FF"/>
                    </a:solidFill>
                  </a:tcPr>
                </a:tc>
              </a:tr>
              <a:tr h="217488">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200" b="0" i="0" u="none" strike="noStrike" cap="none" normalizeH="0" baseline="0" smtClean="0">
                          <a:ln>
                            <a:noFill/>
                          </a:ln>
                          <a:solidFill>
                            <a:schemeClr val="tx1"/>
                          </a:solidFill>
                          <a:effectLst/>
                          <a:latin typeface="Cambria" pitchFamily="18" charset="0"/>
                          <a:ea typeface="新細明體" pitchFamily="18" charset="-120"/>
                        </a:rPr>
                        <a:t>0000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200" b="0" i="0" u="none" strike="noStrike" cap="none" normalizeH="0" baseline="0" dirty="0" smtClean="0">
                          <a:ln>
                            <a:noFill/>
                          </a:ln>
                          <a:solidFill>
                            <a:schemeClr val="tx1"/>
                          </a:solidFill>
                          <a:effectLst/>
                          <a:latin typeface="Cambria" pitchFamily="18" charset="0"/>
                          <a:ea typeface="新細明體" pitchFamily="18" charset="-12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200" b="0" i="0" u="none" strike="noStrike" cap="none" normalizeH="0" baseline="0" smtClean="0">
                          <a:ln>
                            <a:noFill/>
                          </a:ln>
                          <a:solidFill>
                            <a:schemeClr val="tx1"/>
                          </a:solidFill>
                          <a:effectLst/>
                          <a:latin typeface="Cambria" pitchFamily="18" charset="0"/>
                          <a:ea typeface="新細明體" pitchFamily="18" charset="-12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200" b="0" i="0" u="none" strike="noStrike" cap="none" normalizeH="0" baseline="0" smtClean="0">
                          <a:ln>
                            <a:noFill/>
                          </a:ln>
                          <a:solidFill>
                            <a:schemeClr val="tx1"/>
                          </a:solidFill>
                          <a:effectLst/>
                          <a:latin typeface="Cambria" pitchFamily="18" charset="0"/>
                          <a:ea typeface="新細明體" pitchFamily="18" charset="-120"/>
                        </a:rPr>
                        <a:t>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215900">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200" b="0" i="0" u="none" strike="noStrike" cap="none" normalizeH="0" baseline="0" smtClean="0">
                          <a:ln>
                            <a:noFill/>
                          </a:ln>
                          <a:solidFill>
                            <a:schemeClr val="tx1"/>
                          </a:solidFill>
                          <a:effectLst/>
                          <a:latin typeface="Cambria" pitchFamily="18" charset="0"/>
                          <a:ea typeface="新細明體" pitchFamily="18" charset="-120"/>
                        </a:rPr>
                        <a:t>0001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200" b="0" i="0" u="none" strike="noStrike" cap="none" normalizeH="0" baseline="0" dirty="0" smtClean="0">
                          <a:ln>
                            <a:noFill/>
                          </a:ln>
                          <a:solidFill>
                            <a:schemeClr val="tx1"/>
                          </a:solidFill>
                          <a:effectLst/>
                          <a:latin typeface="Cambria" pitchFamily="18" charset="0"/>
                          <a:ea typeface="新細明體" pitchFamily="18" charset="-12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200" b="0" i="0" u="none" strike="noStrike" cap="none" normalizeH="0" baseline="0" smtClean="0">
                          <a:ln>
                            <a:noFill/>
                          </a:ln>
                          <a:solidFill>
                            <a:schemeClr val="tx1"/>
                          </a:solidFill>
                          <a:effectLst/>
                          <a:latin typeface="Cambria" pitchFamily="18" charset="0"/>
                          <a:ea typeface="新細明體" pitchFamily="18" charset="-12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200" b="0" i="0" u="none" strike="noStrike" cap="none" normalizeH="0" baseline="0" smtClean="0">
                          <a:ln>
                            <a:noFill/>
                          </a:ln>
                          <a:solidFill>
                            <a:schemeClr val="tx1"/>
                          </a:solidFill>
                          <a:effectLst/>
                          <a:latin typeface="Cambria" pitchFamily="18" charset="0"/>
                          <a:ea typeface="新細明體" pitchFamily="18" charset="-120"/>
                        </a:rPr>
                        <a:t>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215900">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200" b="0" i="0" u="none" strike="noStrike" cap="none" normalizeH="0" baseline="0" smtClean="0">
                          <a:ln>
                            <a:noFill/>
                          </a:ln>
                          <a:solidFill>
                            <a:schemeClr val="tx1"/>
                          </a:solidFill>
                          <a:effectLst/>
                          <a:latin typeface="Cambria" pitchFamily="18" charset="0"/>
                          <a:ea typeface="新細明體" pitchFamily="18" charset="-120"/>
                        </a:rPr>
                        <a:t>0010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200" b="0" i="0" u="none" strike="noStrike" cap="none" normalizeH="0" baseline="0" smtClean="0">
                          <a:ln>
                            <a:noFill/>
                          </a:ln>
                          <a:solidFill>
                            <a:schemeClr val="tx1"/>
                          </a:solidFill>
                          <a:effectLst/>
                          <a:latin typeface="Cambria" pitchFamily="18" charset="0"/>
                          <a:ea typeface="新細明體" pitchFamily="18" charset="-12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200" b="0" i="0" u="none" strike="noStrike" cap="none" normalizeH="0" baseline="0" dirty="0" smtClean="0">
                          <a:ln>
                            <a:noFill/>
                          </a:ln>
                          <a:solidFill>
                            <a:schemeClr val="tx1"/>
                          </a:solidFill>
                          <a:effectLst/>
                          <a:latin typeface="Cambria" pitchFamily="18" charset="0"/>
                          <a:ea typeface="新細明體" pitchFamily="18" charset="-12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200" b="0" i="0" u="none" strike="noStrike" cap="none" normalizeH="0" baseline="0" smtClean="0">
                          <a:ln>
                            <a:noFill/>
                          </a:ln>
                          <a:solidFill>
                            <a:schemeClr val="tx1"/>
                          </a:solidFill>
                          <a:effectLst/>
                          <a:latin typeface="Cambria" pitchFamily="18" charset="0"/>
                          <a:ea typeface="新細明體" pitchFamily="18" charset="-120"/>
                        </a:rPr>
                        <a:t>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217488">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200" b="0" i="0" u="none" strike="noStrike" cap="none" normalizeH="0" baseline="0" smtClean="0">
                          <a:ln>
                            <a:noFill/>
                          </a:ln>
                          <a:solidFill>
                            <a:schemeClr val="tx1"/>
                          </a:solidFill>
                          <a:effectLst/>
                          <a:latin typeface="Cambria" pitchFamily="18" charset="0"/>
                          <a:ea typeface="新細明體" pitchFamily="18" charset="-120"/>
                        </a:rPr>
                        <a:t>0011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200" b="0" i="0" u="none" strike="noStrike" cap="none" normalizeH="0" baseline="0" smtClean="0">
                          <a:ln>
                            <a:noFill/>
                          </a:ln>
                          <a:solidFill>
                            <a:schemeClr val="tx1"/>
                          </a:solidFill>
                          <a:effectLst/>
                          <a:latin typeface="Cambria" pitchFamily="18" charset="0"/>
                          <a:ea typeface="新細明體" pitchFamily="18" charset="-120"/>
                        </a:rPr>
                        <a:t>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200" b="0" i="0" u="none" strike="noStrike" cap="none" normalizeH="0" baseline="0" dirty="0" smtClean="0">
                          <a:ln>
                            <a:noFill/>
                          </a:ln>
                          <a:solidFill>
                            <a:schemeClr val="tx1"/>
                          </a:solidFill>
                          <a:effectLst/>
                          <a:latin typeface="Cambria" pitchFamily="18" charset="0"/>
                          <a:ea typeface="新細明體" pitchFamily="18" charset="-120"/>
                        </a:rPr>
                        <a:t>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200" b="0" i="0" u="none" strike="noStrike" cap="none" normalizeH="0" baseline="0" smtClean="0">
                          <a:ln>
                            <a:noFill/>
                          </a:ln>
                          <a:solidFill>
                            <a:schemeClr val="tx1"/>
                          </a:solidFill>
                          <a:effectLst/>
                          <a:latin typeface="Cambria" pitchFamily="18" charset="0"/>
                          <a:ea typeface="新細明體" pitchFamily="18" charset="-120"/>
                        </a:rPr>
                        <a:t>3</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215900">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200" b="0" i="0" u="none" strike="noStrike" cap="none" normalizeH="0" baseline="0" smtClean="0">
                          <a:ln>
                            <a:noFill/>
                          </a:ln>
                          <a:solidFill>
                            <a:schemeClr val="tx1"/>
                          </a:solidFill>
                          <a:effectLst/>
                          <a:latin typeface="Cambria" pitchFamily="18" charset="0"/>
                          <a:ea typeface="新細明體" pitchFamily="18" charset="-120"/>
                        </a:rPr>
                        <a:t>0100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200" b="0" i="0" u="none" strike="noStrike" cap="none" normalizeH="0" baseline="0" smtClean="0">
                          <a:ln>
                            <a:noFill/>
                          </a:ln>
                          <a:solidFill>
                            <a:schemeClr val="tx1"/>
                          </a:solidFill>
                          <a:effectLst/>
                          <a:latin typeface="Cambria" pitchFamily="18" charset="0"/>
                          <a:ea typeface="新細明體" pitchFamily="18" charset="-120"/>
                        </a:rPr>
                        <a:t>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200" b="0" i="0" u="none" strike="noStrike" cap="none" normalizeH="0" baseline="0" dirty="0" smtClean="0">
                          <a:ln>
                            <a:noFill/>
                          </a:ln>
                          <a:solidFill>
                            <a:schemeClr val="tx1"/>
                          </a:solidFill>
                          <a:effectLst/>
                          <a:latin typeface="Cambria" pitchFamily="18" charset="0"/>
                          <a:ea typeface="新細明體" pitchFamily="18" charset="-120"/>
                        </a:rPr>
                        <a:t>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200" b="0" i="0" u="none" strike="noStrike" cap="none" normalizeH="0" baseline="0" smtClean="0">
                          <a:ln>
                            <a:noFill/>
                          </a:ln>
                          <a:solidFill>
                            <a:schemeClr val="tx1"/>
                          </a:solidFill>
                          <a:effectLst/>
                          <a:latin typeface="Cambria" pitchFamily="18" charset="0"/>
                          <a:ea typeface="新細明體" pitchFamily="18" charset="-120"/>
                        </a:rPr>
                        <a:t>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215900">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200" b="0" i="0" u="none" strike="noStrike" cap="none" normalizeH="0" baseline="0" smtClean="0">
                          <a:ln>
                            <a:noFill/>
                          </a:ln>
                          <a:solidFill>
                            <a:schemeClr val="tx1"/>
                          </a:solidFill>
                          <a:effectLst/>
                          <a:latin typeface="Cambria" pitchFamily="18" charset="0"/>
                          <a:ea typeface="新細明體" pitchFamily="18" charset="-120"/>
                        </a:rPr>
                        <a:t>0101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200" b="0" i="0" u="none" strike="noStrike" cap="none" normalizeH="0" baseline="0" smtClean="0">
                          <a:ln>
                            <a:noFill/>
                          </a:ln>
                          <a:solidFill>
                            <a:schemeClr val="tx1"/>
                          </a:solidFill>
                          <a:effectLst/>
                          <a:latin typeface="Cambria" pitchFamily="18" charset="0"/>
                          <a:ea typeface="新細明體" pitchFamily="18" charset="-120"/>
                        </a:rPr>
                        <a:t>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200" b="0" i="0" u="none" strike="noStrike" cap="none" normalizeH="0" baseline="0" dirty="0" smtClean="0">
                          <a:ln>
                            <a:noFill/>
                          </a:ln>
                          <a:solidFill>
                            <a:schemeClr val="tx1"/>
                          </a:solidFill>
                          <a:effectLst/>
                          <a:latin typeface="Cambria" pitchFamily="18" charset="0"/>
                          <a:ea typeface="新細明體" pitchFamily="18" charset="-120"/>
                        </a:rPr>
                        <a:t>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200" b="0" i="0" u="none" strike="noStrike" cap="none" normalizeH="0" baseline="0" smtClean="0">
                          <a:ln>
                            <a:noFill/>
                          </a:ln>
                          <a:solidFill>
                            <a:schemeClr val="tx1"/>
                          </a:solidFill>
                          <a:effectLst/>
                          <a:latin typeface="Cambria" pitchFamily="18" charset="0"/>
                          <a:ea typeface="新細明體" pitchFamily="18" charset="-120"/>
                        </a:rPr>
                        <a:t>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217488">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200" b="0" i="0" u="none" strike="noStrike" cap="none" normalizeH="0" baseline="0" smtClean="0">
                          <a:ln>
                            <a:noFill/>
                          </a:ln>
                          <a:solidFill>
                            <a:schemeClr val="tx1"/>
                          </a:solidFill>
                          <a:effectLst/>
                          <a:latin typeface="Cambria" pitchFamily="18" charset="0"/>
                          <a:ea typeface="新細明體" pitchFamily="18" charset="-120"/>
                        </a:rPr>
                        <a:t>0110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200" b="0" i="0" u="none" strike="noStrike" cap="none" normalizeH="0" baseline="0" smtClean="0">
                          <a:ln>
                            <a:noFill/>
                          </a:ln>
                          <a:solidFill>
                            <a:schemeClr val="tx1"/>
                          </a:solidFill>
                          <a:effectLst/>
                          <a:latin typeface="Cambria" pitchFamily="18" charset="0"/>
                          <a:ea typeface="新細明體" pitchFamily="18" charset="-120"/>
                        </a:rPr>
                        <a:t>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200" b="0" i="0" u="none" strike="noStrike" cap="none" normalizeH="0" baseline="0" dirty="0" smtClean="0">
                          <a:ln>
                            <a:noFill/>
                          </a:ln>
                          <a:solidFill>
                            <a:schemeClr val="tx1"/>
                          </a:solidFill>
                          <a:effectLst/>
                          <a:latin typeface="Cambria" pitchFamily="18" charset="0"/>
                          <a:ea typeface="新細明體" pitchFamily="18" charset="-120"/>
                        </a:rPr>
                        <a:t>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200" b="0" i="0" u="none" strike="noStrike" cap="none" normalizeH="0" baseline="0" smtClean="0">
                          <a:ln>
                            <a:noFill/>
                          </a:ln>
                          <a:solidFill>
                            <a:schemeClr val="tx1"/>
                          </a:solidFill>
                          <a:effectLst/>
                          <a:latin typeface="Cambria" pitchFamily="18" charset="0"/>
                          <a:ea typeface="新細明體" pitchFamily="18" charset="-120"/>
                        </a:rPr>
                        <a:t>6</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215900">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200" b="0" i="0" u="none" strike="noStrike" cap="none" normalizeH="0" baseline="0" smtClean="0">
                          <a:ln>
                            <a:noFill/>
                          </a:ln>
                          <a:solidFill>
                            <a:schemeClr val="tx1"/>
                          </a:solidFill>
                          <a:effectLst/>
                          <a:latin typeface="Cambria" pitchFamily="18" charset="0"/>
                          <a:ea typeface="新細明體" pitchFamily="18" charset="-120"/>
                        </a:rPr>
                        <a:t>0111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200" b="0" i="0" u="none" strike="noStrike" cap="none" normalizeH="0" baseline="0" smtClean="0">
                          <a:ln>
                            <a:noFill/>
                          </a:ln>
                          <a:solidFill>
                            <a:schemeClr val="tx1"/>
                          </a:solidFill>
                          <a:effectLst/>
                          <a:latin typeface="Cambria" pitchFamily="18" charset="0"/>
                          <a:ea typeface="新細明體" pitchFamily="18" charset="-120"/>
                        </a:rPr>
                        <a:t>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200" b="0" i="0" u="none" strike="noStrike" cap="none" normalizeH="0" baseline="0" dirty="0" smtClean="0">
                          <a:ln>
                            <a:noFill/>
                          </a:ln>
                          <a:solidFill>
                            <a:schemeClr val="tx1"/>
                          </a:solidFill>
                          <a:effectLst/>
                          <a:latin typeface="Cambria" pitchFamily="18" charset="0"/>
                          <a:ea typeface="新細明體" pitchFamily="18" charset="-120"/>
                        </a:rPr>
                        <a:t>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200" b="0" i="0" u="none" strike="noStrike" cap="none" normalizeH="0" baseline="0" smtClean="0">
                          <a:ln>
                            <a:noFill/>
                          </a:ln>
                          <a:solidFill>
                            <a:schemeClr val="tx1"/>
                          </a:solidFill>
                          <a:effectLst/>
                          <a:latin typeface="Cambria" pitchFamily="18" charset="0"/>
                          <a:ea typeface="新細明體" pitchFamily="18" charset="-120"/>
                        </a:rPr>
                        <a:t>7</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217488">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200" b="0" i="0" u="none" strike="noStrike" cap="none" normalizeH="0" baseline="0" smtClean="0">
                          <a:ln>
                            <a:noFill/>
                          </a:ln>
                          <a:solidFill>
                            <a:schemeClr val="tx1"/>
                          </a:solidFill>
                          <a:effectLst/>
                          <a:latin typeface="Cambria" pitchFamily="18" charset="0"/>
                          <a:ea typeface="新細明體" pitchFamily="18" charset="-120"/>
                        </a:rPr>
                        <a:t>1000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200" b="0" i="0" u="none" strike="noStrike" cap="none" normalizeH="0" baseline="0" smtClean="0">
                          <a:ln>
                            <a:noFill/>
                          </a:ln>
                          <a:solidFill>
                            <a:schemeClr val="tx1"/>
                          </a:solidFill>
                          <a:effectLst/>
                          <a:latin typeface="Cambria" pitchFamily="18" charset="0"/>
                          <a:ea typeface="新細明體" pitchFamily="18" charset="-120"/>
                        </a:rPr>
                        <a:t>10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200" b="0" i="0" u="none" strike="noStrike" cap="none" normalizeH="0" baseline="0" dirty="0" smtClean="0">
                          <a:ln>
                            <a:noFill/>
                          </a:ln>
                          <a:solidFill>
                            <a:schemeClr val="tx1"/>
                          </a:solidFill>
                          <a:effectLst/>
                          <a:latin typeface="Cambria" pitchFamily="18" charset="0"/>
                          <a:ea typeface="新細明體" pitchFamily="18" charset="-120"/>
                        </a:rPr>
                        <a:t>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200" b="0" i="0" u="none" strike="noStrike" cap="none" normalizeH="0" baseline="0" smtClean="0">
                          <a:ln>
                            <a:noFill/>
                          </a:ln>
                          <a:solidFill>
                            <a:schemeClr val="tx1"/>
                          </a:solidFill>
                          <a:effectLst/>
                          <a:latin typeface="Cambria" pitchFamily="18" charset="0"/>
                          <a:ea typeface="新細明體" pitchFamily="18" charset="-120"/>
                        </a:rPr>
                        <a:t>8</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215900">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200" b="0" i="0" u="none" strike="noStrike" cap="none" normalizeH="0" baseline="0" smtClean="0">
                          <a:ln>
                            <a:noFill/>
                          </a:ln>
                          <a:solidFill>
                            <a:schemeClr val="tx1"/>
                          </a:solidFill>
                          <a:effectLst/>
                          <a:latin typeface="Cambria" pitchFamily="18" charset="0"/>
                          <a:ea typeface="新細明體" pitchFamily="18" charset="-120"/>
                        </a:rPr>
                        <a:t>1001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200" b="0" i="0" u="none" strike="noStrike" cap="none" normalizeH="0" baseline="0" smtClean="0">
                          <a:ln>
                            <a:noFill/>
                          </a:ln>
                          <a:solidFill>
                            <a:schemeClr val="tx1"/>
                          </a:solidFill>
                          <a:effectLst/>
                          <a:latin typeface="Cambria" pitchFamily="18" charset="0"/>
                          <a:ea typeface="新細明體" pitchFamily="18" charset="-120"/>
                        </a:rPr>
                        <a:t>11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200" b="0" i="0" u="none" strike="noStrike" cap="none" normalizeH="0" baseline="0" smtClean="0">
                          <a:ln>
                            <a:noFill/>
                          </a:ln>
                          <a:solidFill>
                            <a:schemeClr val="tx1"/>
                          </a:solidFill>
                          <a:effectLst/>
                          <a:latin typeface="Cambria" pitchFamily="18" charset="0"/>
                          <a:ea typeface="新細明體" pitchFamily="18" charset="-120"/>
                        </a:rPr>
                        <a:t>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200" b="0" i="0" u="none" strike="noStrike" cap="none" normalizeH="0" baseline="0" dirty="0" smtClean="0">
                          <a:ln>
                            <a:noFill/>
                          </a:ln>
                          <a:solidFill>
                            <a:schemeClr val="tx1"/>
                          </a:solidFill>
                          <a:effectLst/>
                          <a:latin typeface="Cambria" pitchFamily="18" charset="0"/>
                          <a:ea typeface="新細明體" pitchFamily="18" charset="-120"/>
                        </a:rPr>
                        <a:t>9</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215900">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200" b="0" i="0" u="none" strike="noStrike" cap="none" normalizeH="0" baseline="0" smtClean="0">
                          <a:ln>
                            <a:noFill/>
                          </a:ln>
                          <a:solidFill>
                            <a:schemeClr val="tx1"/>
                          </a:solidFill>
                          <a:effectLst/>
                          <a:latin typeface="Cambria" pitchFamily="18" charset="0"/>
                          <a:ea typeface="新細明體" pitchFamily="18" charset="-120"/>
                        </a:rPr>
                        <a:t>1010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200" b="0" i="0" u="none" strike="noStrike" cap="none" normalizeH="0" baseline="0" smtClean="0">
                          <a:ln>
                            <a:noFill/>
                          </a:ln>
                          <a:solidFill>
                            <a:schemeClr val="tx1"/>
                          </a:solidFill>
                          <a:effectLst/>
                          <a:latin typeface="Cambria" pitchFamily="18" charset="0"/>
                          <a:ea typeface="新細明體" pitchFamily="18" charset="-120"/>
                        </a:rPr>
                        <a:t>12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200" b="0" i="0" u="none" strike="noStrike" cap="none" normalizeH="0" baseline="0" smtClean="0">
                          <a:ln>
                            <a:noFill/>
                          </a:ln>
                          <a:solidFill>
                            <a:schemeClr val="tx1"/>
                          </a:solidFill>
                          <a:effectLst/>
                          <a:latin typeface="Cambria" pitchFamily="18" charset="0"/>
                          <a:ea typeface="新細明體" pitchFamily="18" charset="-120"/>
                        </a:rPr>
                        <a:t>10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200" b="0" i="0" u="none" strike="noStrike" cap="none" normalizeH="0" baseline="0" dirty="0" smtClean="0">
                          <a:ln>
                            <a:noFill/>
                          </a:ln>
                          <a:solidFill>
                            <a:schemeClr val="tx1"/>
                          </a:solidFill>
                          <a:effectLst/>
                          <a:latin typeface="Cambria" pitchFamily="18" charset="0"/>
                          <a:ea typeface="新細明體" pitchFamily="18" charset="-120"/>
                        </a:rPr>
                        <a:t>A</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217488">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200" b="0" i="0" u="none" strike="noStrike" cap="none" normalizeH="0" baseline="0" smtClean="0">
                          <a:ln>
                            <a:noFill/>
                          </a:ln>
                          <a:solidFill>
                            <a:schemeClr val="tx1"/>
                          </a:solidFill>
                          <a:effectLst/>
                          <a:latin typeface="Cambria" pitchFamily="18" charset="0"/>
                          <a:ea typeface="新細明體" pitchFamily="18" charset="-120"/>
                        </a:rPr>
                        <a:t>1011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200" b="0" i="0" u="none" strike="noStrike" cap="none" normalizeH="0" baseline="0" smtClean="0">
                          <a:ln>
                            <a:noFill/>
                          </a:ln>
                          <a:solidFill>
                            <a:schemeClr val="tx1"/>
                          </a:solidFill>
                          <a:effectLst/>
                          <a:latin typeface="Cambria" pitchFamily="18" charset="0"/>
                          <a:ea typeface="新細明體" pitchFamily="18" charset="-120"/>
                        </a:rPr>
                        <a:t>13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200" b="0" i="0" u="none" strike="noStrike" cap="none" normalizeH="0" baseline="0" smtClean="0">
                          <a:ln>
                            <a:noFill/>
                          </a:ln>
                          <a:solidFill>
                            <a:schemeClr val="tx1"/>
                          </a:solidFill>
                          <a:effectLst/>
                          <a:latin typeface="Cambria" pitchFamily="18" charset="0"/>
                          <a:ea typeface="新細明體" pitchFamily="18" charset="-120"/>
                        </a:rPr>
                        <a:t>11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200" b="0" i="0" u="none" strike="noStrike" cap="none" normalizeH="0" baseline="0" dirty="0" smtClean="0">
                          <a:ln>
                            <a:noFill/>
                          </a:ln>
                          <a:solidFill>
                            <a:schemeClr val="tx1"/>
                          </a:solidFill>
                          <a:effectLst/>
                          <a:latin typeface="Cambria" pitchFamily="18" charset="0"/>
                          <a:ea typeface="新細明體" pitchFamily="18" charset="-120"/>
                        </a:rPr>
                        <a:t>B</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215900">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200" b="0" i="0" u="none" strike="noStrike" cap="none" normalizeH="0" baseline="0" smtClean="0">
                          <a:ln>
                            <a:noFill/>
                          </a:ln>
                          <a:solidFill>
                            <a:schemeClr val="tx1"/>
                          </a:solidFill>
                          <a:effectLst/>
                          <a:latin typeface="Cambria" pitchFamily="18" charset="0"/>
                          <a:ea typeface="新細明體" pitchFamily="18" charset="-120"/>
                        </a:rPr>
                        <a:t>1100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200" b="0" i="0" u="none" strike="noStrike" cap="none" normalizeH="0" baseline="0" smtClean="0">
                          <a:ln>
                            <a:noFill/>
                          </a:ln>
                          <a:solidFill>
                            <a:schemeClr val="tx1"/>
                          </a:solidFill>
                          <a:effectLst/>
                          <a:latin typeface="Cambria" pitchFamily="18" charset="0"/>
                          <a:ea typeface="新細明體" pitchFamily="18" charset="-120"/>
                        </a:rPr>
                        <a:t>14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200" b="0" i="0" u="none" strike="noStrike" cap="none" normalizeH="0" baseline="0" smtClean="0">
                          <a:ln>
                            <a:noFill/>
                          </a:ln>
                          <a:solidFill>
                            <a:schemeClr val="tx1"/>
                          </a:solidFill>
                          <a:effectLst/>
                          <a:latin typeface="Cambria" pitchFamily="18" charset="0"/>
                          <a:ea typeface="新細明體" pitchFamily="18" charset="-120"/>
                        </a:rPr>
                        <a:t>12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200" b="0" i="0" u="none" strike="noStrike" cap="none" normalizeH="0" baseline="0" dirty="0" smtClean="0">
                          <a:ln>
                            <a:noFill/>
                          </a:ln>
                          <a:solidFill>
                            <a:schemeClr val="tx1"/>
                          </a:solidFill>
                          <a:effectLst/>
                          <a:latin typeface="Cambria" pitchFamily="18" charset="0"/>
                          <a:ea typeface="新細明體" pitchFamily="18" charset="-120"/>
                        </a:rPr>
                        <a:t>C</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215900">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200" b="0" i="0" u="none" strike="noStrike" cap="none" normalizeH="0" baseline="0" smtClean="0">
                          <a:ln>
                            <a:noFill/>
                          </a:ln>
                          <a:solidFill>
                            <a:schemeClr val="tx1"/>
                          </a:solidFill>
                          <a:effectLst/>
                          <a:latin typeface="Cambria" pitchFamily="18" charset="0"/>
                          <a:ea typeface="新細明體" pitchFamily="18" charset="-120"/>
                        </a:rPr>
                        <a:t>1101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200" b="0" i="0" u="none" strike="noStrike" cap="none" normalizeH="0" baseline="0" smtClean="0">
                          <a:ln>
                            <a:noFill/>
                          </a:ln>
                          <a:solidFill>
                            <a:schemeClr val="tx1"/>
                          </a:solidFill>
                          <a:effectLst/>
                          <a:latin typeface="Cambria" pitchFamily="18" charset="0"/>
                          <a:ea typeface="新細明體" pitchFamily="18" charset="-120"/>
                        </a:rPr>
                        <a:t>15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200" b="0" i="0" u="none" strike="noStrike" cap="none" normalizeH="0" baseline="0" smtClean="0">
                          <a:ln>
                            <a:noFill/>
                          </a:ln>
                          <a:solidFill>
                            <a:schemeClr val="tx1"/>
                          </a:solidFill>
                          <a:effectLst/>
                          <a:latin typeface="Cambria" pitchFamily="18" charset="0"/>
                          <a:ea typeface="新細明體" pitchFamily="18" charset="-120"/>
                        </a:rPr>
                        <a:t>13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200" b="0" i="0" u="none" strike="noStrike" cap="none" normalizeH="0" baseline="0" dirty="0" smtClean="0">
                          <a:ln>
                            <a:noFill/>
                          </a:ln>
                          <a:solidFill>
                            <a:schemeClr val="tx1"/>
                          </a:solidFill>
                          <a:effectLst/>
                          <a:latin typeface="Cambria" pitchFamily="18" charset="0"/>
                          <a:ea typeface="新細明體" pitchFamily="18" charset="-120"/>
                        </a:rPr>
                        <a:t>D</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217488">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200" b="0" i="0" u="none" strike="noStrike" cap="none" normalizeH="0" baseline="0" smtClean="0">
                          <a:ln>
                            <a:noFill/>
                          </a:ln>
                          <a:solidFill>
                            <a:schemeClr val="tx1"/>
                          </a:solidFill>
                          <a:effectLst/>
                          <a:latin typeface="Cambria" pitchFamily="18" charset="0"/>
                          <a:ea typeface="新細明體" pitchFamily="18" charset="-120"/>
                        </a:rPr>
                        <a:t>1110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200" b="0" i="0" u="none" strike="noStrike" cap="none" normalizeH="0" baseline="0" smtClean="0">
                          <a:ln>
                            <a:noFill/>
                          </a:ln>
                          <a:solidFill>
                            <a:schemeClr val="tx1"/>
                          </a:solidFill>
                          <a:effectLst/>
                          <a:latin typeface="Cambria" pitchFamily="18" charset="0"/>
                          <a:ea typeface="新細明體" pitchFamily="18" charset="-120"/>
                        </a:rPr>
                        <a:t>16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200" b="0" i="0" u="none" strike="noStrike" cap="none" normalizeH="0" baseline="0" smtClean="0">
                          <a:ln>
                            <a:noFill/>
                          </a:ln>
                          <a:solidFill>
                            <a:schemeClr val="tx1"/>
                          </a:solidFill>
                          <a:effectLst/>
                          <a:latin typeface="Cambria" pitchFamily="18" charset="0"/>
                          <a:ea typeface="新細明體" pitchFamily="18" charset="-120"/>
                        </a:rPr>
                        <a:t>14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200" b="0" i="0" u="none" strike="noStrike" cap="none" normalizeH="0" baseline="0" dirty="0" smtClean="0">
                          <a:ln>
                            <a:noFill/>
                          </a:ln>
                          <a:solidFill>
                            <a:schemeClr val="tx1"/>
                          </a:solidFill>
                          <a:effectLst/>
                          <a:latin typeface="Cambria" pitchFamily="18" charset="0"/>
                          <a:ea typeface="新細明體" pitchFamily="18" charset="-120"/>
                        </a:rPr>
                        <a:t>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215900">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200" b="0" i="0" u="none" strike="noStrike" cap="none" normalizeH="0" baseline="0" smtClean="0">
                          <a:ln>
                            <a:noFill/>
                          </a:ln>
                          <a:solidFill>
                            <a:schemeClr val="tx1"/>
                          </a:solidFill>
                          <a:effectLst/>
                          <a:latin typeface="Cambria" pitchFamily="18" charset="0"/>
                          <a:ea typeface="新細明體" pitchFamily="18" charset="-120"/>
                        </a:rPr>
                        <a:t>1111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200" b="0" i="0" u="none" strike="noStrike" cap="none" normalizeH="0" baseline="0" smtClean="0">
                          <a:ln>
                            <a:noFill/>
                          </a:ln>
                          <a:solidFill>
                            <a:schemeClr val="tx1"/>
                          </a:solidFill>
                          <a:effectLst/>
                          <a:latin typeface="Cambria" pitchFamily="18" charset="0"/>
                          <a:ea typeface="新細明體" pitchFamily="18" charset="-120"/>
                        </a:rPr>
                        <a:t>17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200" b="0" i="0" u="none" strike="noStrike" cap="none" normalizeH="0" baseline="0" dirty="0" smtClean="0">
                          <a:ln>
                            <a:noFill/>
                          </a:ln>
                          <a:solidFill>
                            <a:schemeClr val="tx1"/>
                          </a:solidFill>
                          <a:effectLst/>
                          <a:latin typeface="Cambria" pitchFamily="18" charset="0"/>
                          <a:ea typeface="新細明體" pitchFamily="18" charset="-120"/>
                        </a:rPr>
                        <a:t>15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50000"/>
                        </a:spcBef>
                        <a:spcAft>
                          <a:spcPct val="0"/>
                        </a:spcAft>
                        <a:buClrTx/>
                        <a:buSzTx/>
                        <a:buFont typeface="Wingdings" pitchFamily="2" charset="2"/>
                        <a:buNone/>
                        <a:tabLst/>
                      </a:pPr>
                      <a:r>
                        <a:rPr kumimoji="0" lang="en-US" altLang="zh-TW" sz="1200" b="0" i="0" u="none" strike="noStrike" cap="none" normalizeH="0" baseline="0" dirty="0" smtClean="0">
                          <a:ln>
                            <a:noFill/>
                          </a:ln>
                          <a:solidFill>
                            <a:schemeClr val="tx1"/>
                          </a:solidFill>
                          <a:effectLst/>
                          <a:latin typeface="Cambria" pitchFamily="18" charset="0"/>
                          <a:ea typeface="新細明體" pitchFamily="18" charset="-120"/>
                        </a:rPr>
                        <a:t>F</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r>
            </a:tbl>
          </a:graphicData>
        </a:graphic>
      </p:graphicFrame>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Date Placeholder 4"/>
          <p:cNvSpPr>
            <a:spLocks noGrp="1"/>
          </p:cNvSpPr>
          <p:nvPr>
            <p:ph type="dt" sz="quarter" idx="10"/>
          </p:nvPr>
        </p:nvSpPr>
        <p:spPr/>
        <p:txBody>
          <a:bodyPr/>
          <a:lstStyle/>
          <a:p>
            <a:pPr>
              <a:defRPr/>
            </a:pPr>
            <a:r>
              <a:rPr lang="en-US" altLang="zh-TW" dirty="0"/>
              <a:t>    </a:t>
            </a:r>
            <a:r>
              <a:rPr lang="en-US" altLang="zh-TW" dirty="0" smtClean="0"/>
              <a:t> </a:t>
            </a:r>
            <a:r>
              <a:rPr lang="en-US" altLang="zh-TW" dirty="0" smtClean="0">
                <a:solidFill>
                  <a:srgbClr val="FF0066"/>
                </a:solidFill>
              </a:rPr>
              <a:t>Jean Wang / CS1102 </a:t>
            </a:r>
            <a:r>
              <a:rPr lang="en-US" altLang="zh-TW" dirty="0">
                <a:solidFill>
                  <a:srgbClr val="FF0066"/>
                </a:solidFill>
              </a:rPr>
              <a:t>- Lec02</a:t>
            </a:r>
            <a:endParaRPr lang="en-US" altLang="zh-TW" dirty="0">
              <a:solidFill>
                <a:schemeClr val="accent2"/>
              </a:solidFill>
            </a:endParaRPr>
          </a:p>
        </p:txBody>
      </p:sp>
      <p:sp>
        <p:nvSpPr>
          <p:cNvPr id="16" name="Slide Number Placeholder 5"/>
          <p:cNvSpPr>
            <a:spLocks noGrp="1"/>
          </p:cNvSpPr>
          <p:nvPr>
            <p:ph type="sldNum" sz="quarter" idx="11"/>
          </p:nvPr>
        </p:nvSpPr>
        <p:spPr/>
        <p:txBody>
          <a:bodyPr/>
          <a:lstStyle/>
          <a:p>
            <a:pPr>
              <a:defRPr/>
            </a:pPr>
            <a:fld id="{D205EC30-D620-4DE5-B549-A787D71F6842}" type="slidenum">
              <a:rPr lang="zh-TW" altLang="en-US"/>
              <a:pPr>
                <a:defRPr/>
              </a:pPr>
              <a:t>9</a:t>
            </a:fld>
            <a:r>
              <a:rPr lang="en-US" altLang="zh-TW" b="0"/>
              <a:t> </a:t>
            </a:r>
          </a:p>
        </p:txBody>
      </p:sp>
      <p:sp>
        <p:nvSpPr>
          <p:cNvPr id="24580" name="Rectangle 2"/>
          <p:cNvSpPr>
            <a:spLocks noGrp="1" noChangeArrowheads="1"/>
          </p:cNvSpPr>
          <p:nvPr>
            <p:ph type="title"/>
          </p:nvPr>
        </p:nvSpPr>
        <p:spPr/>
        <p:txBody>
          <a:bodyPr/>
          <a:lstStyle/>
          <a:p>
            <a:pPr eaLnBrk="1" hangingPunct="1"/>
            <a:r>
              <a:rPr lang="en-US" altLang="zh-TW" smtClean="0">
                <a:ea typeface="新細明體" pitchFamily="18" charset="-120"/>
              </a:rPr>
              <a:t>Decimal Integer to Binary</a:t>
            </a:r>
          </a:p>
        </p:txBody>
      </p:sp>
      <p:sp>
        <p:nvSpPr>
          <p:cNvPr id="24581" name="Rectangle 3"/>
          <p:cNvSpPr>
            <a:spLocks noGrp="1" noChangeArrowheads="1"/>
          </p:cNvSpPr>
          <p:nvPr>
            <p:ph type="body" sz="half" idx="1"/>
          </p:nvPr>
        </p:nvSpPr>
        <p:spPr>
          <a:xfrm>
            <a:off x="685800" y="1484313"/>
            <a:ext cx="5110163" cy="4681537"/>
          </a:xfrm>
        </p:spPr>
        <p:txBody>
          <a:bodyPr/>
          <a:lstStyle/>
          <a:p>
            <a:pPr eaLnBrk="1" hangingPunct="1"/>
            <a:r>
              <a:rPr lang="en-US" altLang="zh-TW" sz="2400" dirty="0" smtClean="0">
                <a:ea typeface="新細明體" pitchFamily="18" charset="-120"/>
              </a:rPr>
              <a:t>Convert a positive decimal </a:t>
            </a:r>
            <a:r>
              <a:rPr lang="en-US" altLang="zh-TW" sz="2400" i="1" dirty="0" smtClean="0">
                <a:solidFill>
                  <a:srgbClr val="FF0066"/>
                </a:solidFill>
                <a:ea typeface="新細明體" pitchFamily="18" charset="-120"/>
              </a:rPr>
              <a:t>integer</a:t>
            </a:r>
            <a:r>
              <a:rPr lang="en-US" altLang="zh-TW" sz="2400" dirty="0" smtClean="0">
                <a:ea typeface="新細明體" pitchFamily="18" charset="-120"/>
              </a:rPr>
              <a:t> to binary using </a:t>
            </a:r>
            <a:r>
              <a:rPr lang="en-US" altLang="zh-TW" sz="2400" b="1" dirty="0" smtClean="0">
                <a:ea typeface="新細明體" pitchFamily="18" charset="-120"/>
              </a:rPr>
              <a:t>repeated division</a:t>
            </a:r>
            <a:r>
              <a:rPr lang="en-US" altLang="zh-TW" sz="2400" dirty="0" smtClean="0">
                <a:ea typeface="新細明體" pitchFamily="18" charset="-120"/>
              </a:rPr>
              <a:t> </a:t>
            </a:r>
            <a:endParaRPr lang="en-US" altLang="zh-TW" sz="2400" dirty="0" smtClean="0">
              <a:solidFill>
                <a:schemeClr val="accent2"/>
              </a:solidFill>
              <a:ea typeface="新細明體" pitchFamily="18" charset="-120"/>
            </a:endParaRPr>
          </a:p>
          <a:p>
            <a:pPr lvl="1" eaLnBrk="1" hangingPunct="1"/>
            <a:r>
              <a:rPr lang="en-US" altLang="zh-TW" sz="2000" dirty="0" smtClean="0">
                <a:ea typeface="新細明體" pitchFamily="18" charset="-120"/>
              </a:rPr>
              <a:t>Step 1 - </a:t>
            </a:r>
            <a:r>
              <a:rPr lang="en-US" altLang="zh-TW" sz="2000" u="sng" dirty="0" smtClean="0">
                <a:ea typeface="新細明體" pitchFamily="18" charset="-120"/>
              </a:rPr>
              <a:t>divide the value by two</a:t>
            </a:r>
            <a:r>
              <a:rPr lang="en-US" altLang="zh-TW" sz="2000" dirty="0" smtClean="0">
                <a:ea typeface="新細明體" pitchFamily="18" charset="-120"/>
              </a:rPr>
              <a:t> and record the remainder</a:t>
            </a:r>
          </a:p>
          <a:p>
            <a:pPr lvl="1" eaLnBrk="1" hangingPunct="1"/>
            <a:r>
              <a:rPr lang="en-US" altLang="zh-TW" sz="2000" dirty="0" smtClean="0">
                <a:ea typeface="新細明體" pitchFamily="18" charset="-120"/>
              </a:rPr>
              <a:t>Step 2 - </a:t>
            </a:r>
            <a:r>
              <a:rPr lang="en-US" altLang="zh-TW" sz="2000" u="sng" dirty="0" smtClean="0">
                <a:ea typeface="新細明體" pitchFamily="18" charset="-120"/>
              </a:rPr>
              <a:t>continue to divide</a:t>
            </a:r>
            <a:r>
              <a:rPr lang="en-US" altLang="zh-TW" sz="2000" dirty="0" smtClean="0">
                <a:ea typeface="新細明體" pitchFamily="18" charset="-120"/>
              </a:rPr>
              <a:t> the quotient by two and record the remainder, </a:t>
            </a:r>
            <a:r>
              <a:rPr lang="en-US" altLang="zh-TW" sz="2000" u="sng" dirty="0" smtClean="0">
                <a:ea typeface="新細明體" pitchFamily="18" charset="-120"/>
              </a:rPr>
              <a:t>until the newest quotient becomes zero</a:t>
            </a:r>
          </a:p>
          <a:p>
            <a:pPr lvl="1" eaLnBrk="1" hangingPunct="1"/>
            <a:r>
              <a:rPr lang="en-US" altLang="zh-TW" sz="2000" dirty="0" smtClean="0">
                <a:ea typeface="新細明體" pitchFamily="18" charset="-120"/>
              </a:rPr>
              <a:t>Step 3 - the binary representation is </a:t>
            </a:r>
            <a:r>
              <a:rPr lang="en-US" altLang="zh-TW" sz="2000" u="sng" dirty="0" smtClean="0">
                <a:ea typeface="新細明體" pitchFamily="18" charset="-120"/>
              </a:rPr>
              <a:t>the remainders listed from bottom to top</a:t>
            </a:r>
            <a:r>
              <a:rPr lang="en-US" altLang="zh-TW" sz="2000" dirty="0" smtClean="0">
                <a:ea typeface="新細明體" pitchFamily="18" charset="-120"/>
              </a:rPr>
              <a:t> in the order they were recorded</a:t>
            </a:r>
          </a:p>
        </p:txBody>
      </p:sp>
      <p:sp>
        <p:nvSpPr>
          <p:cNvPr id="29714" name="Rectangle 18"/>
          <p:cNvSpPr>
            <a:spLocks noGrp="1" noChangeArrowheads="1"/>
          </p:cNvSpPr>
          <p:nvPr>
            <p:ph type="body" sz="half" idx="2"/>
          </p:nvPr>
        </p:nvSpPr>
        <p:spPr>
          <a:xfrm>
            <a:off x="6011863" y="1484313"/>
            <a:ext cx="2881312" cy="4681537"/>
          </a:xfrm>
        </p:spPr>
        <p:txBody>
          <a:bodyPr/>
          <a:lstStyle/>
          <a:p>
            <a:pPr eaLnBrk="1" hangingPunct="1">
              <a:buFont typeface="Wingdings" pitchFamily="2" charset="2"/>
              <a:buNone/>
            </a:pPr>
            <a:r>
              <a:rPr lang="en-US" altLang="zh-TW" sz="2000" dirty="0" smtClean="0">
                <a:ea typeface="新細明體" pitchFamily="18" charset="-120"/>
              </a:rPr>
              <a:t>E.g., what's the binary for integer 13?</a:t>
            </a:r>
          </a:p>
          <a:p>
            <a:pPr eaLnBrk="1" hangingPunct="1">
              <a:buFont typeface="Wingdings" pitchFamily="2" charset="2"/>
              <a:buNone/>
            </a:pPr>
            <a:r>
              <a:rPr lang="en-US" altLang="zh-TW" sz="2000" dirty="0" smtClean="0">
                <a:ea typeface="新細明體" pitchFamily="18" charset="-120"/>
              </a:rPr>
              <a:t>13 ÷ 2 = 6 ··· 1</a:t>
            </a:r>
          </a:p>
          <a:p>
            <a:pPr eaLnBrk="1" hangingPunct="1">
              <a:buFont typeface="Wingdings" pitchFamily="2" charset="2"/>
              <a:buNone/>
            </a:pPr>
            <a:endParaRPr lang="en-US" altLang="zh-TW" sz="2000" dirty="0" smtClean="0">
              <a:ea typeface="新細明體" pitchFamily="18" charset="-120"/>
            </a:endParaRPr>
          </a:p>
          <a:p>
            <a:pPr eaLnBrk="1" hangingPunct="1">
              <a:buFont typeface="Wingdings" pitchFamily="2" charset="2"/>
              <a:buNone/>
            </a:pPr>
            <a:r>
              <a:rPr lang="en-US" altLang="zh-TW" sz="2000" dirty="0" smtClean="0">
                <a:ea typeface="新細明體" pitchFamily="18" charset="-120"/>
              </a:rPr>
              <a:t>6 ÷ 2 = 3 ··· 0</a:t>
            </a:r>
          </a:p>
          <a:p>
            <a:pPr eaLnBrk="1" hangingPunct="1">
              <a:buFont typeface="Wingdings" pitchFamily="2" charset="2"/>
              <a:buNone/>
            </a:pPr>
            <a:endParaRPr lang="en-US" altLang="zh-TW" sz="2000" dirty="0" smtClean="0">
              <a:ea typeface="新細明體" pitchFamily="18" charset="-120"/>
            </a:endParaRPr>
          </a:p>
          <a:p>
            <a:pPr eaLnBrk="1" hangingPunct="1">
              <a:buFont typeface="Wingdings" pitchFamily="2" charset="2"/>
              <a:buNone/>
            </a:pPr>
            <a:r>
              <a:rPr lang="en-US" altLang="zh-TW" sz="2000" dirty="0" smtClean="0">
                <a:ea typeface="新細明體" pitchFamily="18" charset="-120"/>
              </a:rPr>
              <a:t>3 ÷ 2 = 1 ··· 1</a:t>
            </a:r>
          </a:p>
          <a:p>
            <a:pPr eaLnBrk="1" hangingPunct="1">
              <a:buFont typeface="Wingdings" pitchFamily="2" charset="2"/>
              <a:buNone/>
            </a:pPr>
            <a:endParaRPr lang="en-US" altLang="zh-TW" sz="2000" dirty="0" smtClean="0">
              <a:ea typeface="新細明體" pitchFamily="18" charset="-120"/>
            </a:endParaRPr>
          </a:p>
          <a:p>
            <a:pPr eaLnBrk="1" hangingPunct="1">
              <a:buFont typeface="Wingdings" pitchFamily="2" charset="2"/>
              <a:buNone/>
            </a:pPr>
            <a:r>
              <a:rPr lang="en-US" altLang="zh-TW" sz="2000" dirty="0" smtClean="0">
                <a:ea typeface="新細明體" pitchFamily="18" charset="-120"/>
              </a:rPr>
              <a:t>1 ÷ 2 = </a:t>
            </a:r>
            <a:r>
              <a:rPr lang="en-US" altLang="zh-TW" sz="2000" b="1" dirty="0" smtClean="0">
                <a:solidFill>
                  <a:srgbClr val="FF0066"/>
                </a:solidFill>
                <a:ea typeface="新細明體" pitchFamily="18" charset="-120"/>
              </a:rPr>
              <a:t>0</a:t>
            </a:r>
            <a:r>
              <a:rPr lang="en-US" altLang="zh-TW" sz="2000" dirty="0" smtClean="0">
                <a:ea typeface="新細明體" pitchFamily="18" charset="-120"/>
              </a:rPr>
              <a:t> ··· 1</a:t>
            </a:r>
          </a:p>
        </p:txBody>
      </p:sp>
      <p:sp>
        <p:nvSpPr>
          <p:cNvPr id="29705" name="Text Box 9"/>
          <p:cNvSpPr txBox="1">
            <a:spLocks noChangeArrowheads="1"/>
          </p:cNvSpPr>
          <p:nvPr/>
        </p:nvSpPr>
        <p:spPr bwMode="auto">
          <a:xfrm>
            <a:off x="6877050" y="5995988"/>
            <a:ext cx="2087563" cy="366712"/>
          </a:xfrm>
          <a:prstGeom prst="rect">
            <a:avLst/>
          </a:prstGeom>
          <a:noFill/>
          <a:ln w="9525">
            <a:noFill/>
            <a:miter lim="800000"/>
            <a:headEnd/>
            <a:tailEnd/>
          </a:ln>
        </p:spPr>
        <p:txBody>
          <a:bodyPr>
            <a:spAutoFit/>
          </a:bodyPr>
          <a:lstStyle/>
          <a:p>
            <a:pPr algn="r">
              <a:spcBef>
                <a:spcPct val="50000"/>
              </a:spcBef>
            </a:pPr>
            <a:r>
              <a:rPr lang="en-US" altLang="zh-TW" sz="1800">
                <a:latin typeface="Comic Sans MS" pitchFamily="66" charset="0"/>
                <a:ea typeface="新細明體" pitchFamily="18" charset="-120"/>
              </a:rPr>
              <a:t>Answer: </a:t>
            </a:r>
            <a:r>
              <a:rPr lang="en-US" altLang="zh-TW" sz="1800" b="1">
                <a:latin typeface="Comic Sans MS" pitchFamily="66" charset="0"/>
                <a:ea typeface="新細明體" pitchFamily="18" charset="-120"/>
              </a:rPr>
              <a:t>1 1 0 1</a:t>
            </a:r>
          </a:p>
        </p:txBody>
      </p:sp>
      <p:grpSp>
        <p:nvGrpSpPr>
          <p:cNvPr id="2" name="Group 22"/>
          <p:cNvGrpSpPr>
            <a:grpSpLocks/>
          </p:cNvGrpSpPr>
          <p:nvPr/>
        </p:nvGrpSpPr>
        <p:grpSpPr bwMode="auto">
          <a:xfrm>
            <a:off x="7524754" y="2420938"/>
            <a:ext cx="1223963" cy="3600450"/>
            <a:chOff x="4740" y="1525"/>
            <a:chExt cx="771" cy="2268"/>
          </a:xfrm>
        </p:grpSpPr>
        <p:sp>
          <p:nvSpPr>
            <p:cNvPr id="24589" name="Freeform 11"/>
            <p:cNvSpPr>
              <a:spLocks/>
            </p:cNvSpPr>
            <p:nvPr/>
          </p:nvSpPr>
          <p:spPr bwMode="auto">
            <a:xfrm>
              <a:off x="4876" y="1525"/>
              <a:ext cx="635" cy="2268"/>
            </a:xfrm>
            <a:custGeom>
              <a:avLst/>
              <a:gdLst>
                <a:gd name="T0" fmla="*/ 0 w 635"/>
                <a:gd name="T1" fmla="*/ 0 h 2358"/>
                <a:gd name="T2" fmla="*/ 635 w 635"/>
                <a:gd name="T3" fmla="*/ 0 h 2358"/>
                <a:gd name="T4" fmla="*/ 635 w 635"/>
                <a:gd name="T5" fmla="*/ 2181 h 2358"/>
                <a:gd name="T6" fmla="*/ 0 60000 65536"/>
                <a:gd name="T7" fmla="*/ 0 60000 65536"/>
                <a:gd name="T8" fmla="*/ 0 60000 65536"/>
                <a:gd name="T9" fmla="*/ 0 w 635"/>
                <a:gd name="T10" fmla="*/ 0 h 2358"/>
                <a:gd name="T11" fmla="*/ 635 w 635"/>
                <a:gd name="T12" fmla="*/ 2358 h 2358"/>
              </a:gdLst>
              <a:ahLst/>
              <a:cxnLst>
                <a:cxn ang="T6">
                  <a:pos x="T0" y="T1"/>
                </a:cxn>
                <a:cxn ang="T7">
                  <a:pos x="T2" y="T3"/>
                </a:cxn>
                <a:cxn ang="T8">
                  <a:pos x="T4" y="T5"/>
                </a:cxn>
              </a:cxnLst>
              <a:rect l="T9" t="T10" r="T11" b="T12"/>
              <a:pathLst>
                <a:path w="635" h="2358">
                  <a:moveTo>
                    <a:pt x="0" y="0"/>
                  </a:moveTo>
                  <a:lnTo>
                    <a:pt x="635" y="0"/>
                  </a:lnTo>
                  <a:lnTo>
                    <a:pt x="635" y="2358"/>
                  </a:lnTo>
                </a:path>
              </a:pathLst>
            </a:custGeom>
            <a:noFill/>
            <a:ln w="9525">
              <a:solidFill>
                <a:schemeClr val="tx1"/>
              </a:solidFill>
              <a:round/>
              <a:headEnd type="none" w="med" len="med"/>
              <a:tailEnd type="arrow" w="med" len="med"/>
            </a:ln>
          </p:spPr>
          <p:txBody>
            <a:bodyPr/>
            <a:lstStyle/>
            <a:p>
              <a:endParaRPr lang="en-US"/>
            </a:p>
          </p:txBody>
        </p:sp>
        <p:sp>
          <p:nvSpPr>
            <p:cNvPr id="24590" name="Freeform 12"/>
            <p:cNvSpPr>
              <a:spLocks/>
            </p:cNvSpPr>
            <p:nvPr/>
          </p:nvSpPr>
          <p:spPr bwMode="auto">
            <a:xfrm>
              <a:off x="4830" y="1933"/>
              <a:ext cx="545" cy="1860"/>
            </a:xfrm>
            <a:custGeom>
              <a:avLst/>
              <a:gdLst>
                <a:gd name="T0" fmla="*/ 0 w 635"/>
                <a:gd name="T1" fmla="*/ 0 h 2358"/>
                <a:gd name="T2" fmla="*/ 325 w 635"/>
                <a:gd name="T3" fmla="*/ 0 h 2358"/>
                <a:gd name="T4" fmla="*/ 325 w 635"/>
                <a:gd name="T5" fmla="*/ 1194 h 2358"/>
                <a:gd name="T6" fmla="*/ 0 60000 65536"/>
                <a:gd name="T7" fmla="*/ 0 60000 65536"/>
                <a:gd name="T8" fmla="*/ 0 60000 65536"/>
                <a:gd name="T9" fmla="*/ 0 w 635"/>
                <a:gd name="T10" fmla="*/ 0 h 2358"/>
                <a:gd name="T11" fmla="*/ 635 w 635"/>
                <a:gd name="T12" fmla="*/ 2358 h 2358"/>
              </a:gdLst>
              <a:ahLst/>
              <a:cxnLst>
                <a:cxn ang="T6">
                  <a:pos x="T0" y="T1"/>
                </a:cxn>
                <a:cxn ang="T7">
                  <a:pos x="T2" y="T3"/>
                </a:cxn>
                <a:cxn ang="T8">
                  <a:pos x="T4" y="T5"/>
                </a:cxn>
              </a:cxnLst>
              <a:rect l="T9" t="T10" r="T11" b="T12"/>
              <a:pathLst>
                <a:path w="635" h="2358">
                  <a:moveTo>
                    <a:pt x="0" y="0"/>
                  </a:moveTo>
                  <a:lnTo>
                    <a:pt x="635" y="0"/>
                  </a:lnTo>
                  <a:lnTo>
                    <a:pt x="635" y="2358"/>
                  </a:lnTo>
                </a:path>
              </a:pathLst>
            </a:custGeom>
            <a:noFill/>
            <a:ln w="9525">
              <a:solidFill>
                <a:schemeClr val="tx1"/>
              </a:solidFill>
              <a:round/>
              <a:headEnd type="none" w="med" len="med"/>
              <a:tailEnd type="arrow" w="med" len="med"/>
            </a:ln>
          </p:spPr>
          <p:txBody>
            <a:bodyPr/>
            <a:lstStyle/>
            <a:p>
              <a:endParaRPr lang="en-US"/>
            </a:p>
          </p:txBody>
        </p:sp>
        <p:sp>
          <p:nvSpPr>
            <p:cNvPr id="24591" name="Freeform 13"/>
            <p:cNvSpPr>
              <a:spLocks/>
            </p:cNvSpPr>
            <p:nvPr/>
          </p:nvSpPr>
          <p:spPr bwMode="auto">
            <a:xfrm>
              <a:off x="4785" y="2432"/>
              <a:ext cx="409" cy="1361"/>
            </a:xfrm>
            <a:custGeom>
              <a:avLst/>
              <a:gdLst>
                <a:gd name="T0" fmla="*/ 0 w 635"/>
                <a:gd name="T1" fmla="*/ 0 h 2358"/>
                <a:gd name="T2" fmla="*/ 208 w 635"/>
                <a:gd name="T3" fmla="*/ 0 h 2358"/>
                <a:gd name="T4" fmla="*/ 208 w 635"/>
                <a:gd name="T5" fmla="*/ 503 h 2358"/>
                <a:gd name="T6" fmla="*/ 0 60000 65536"/>
                <a:gd name="T7" fmla="*/ 0 60000 65536"/>
                <a:gd name="T8" fmla="*/ 0 60000 65536"/>
                <a:gd name="T9" fmla="*/ 0 w 635"/>
                <a:gd name="T10" fmla="*/ 0 h 2358"/>
                <a:gd name="T11" fmla="*/ 635 w 635"/>
                <a:gd name="T12" fmla="*/ 2358 h 2358"/>
              </a:gdLst>
              <a:ahLst/>
              <a:cxnLst>
                <a:cxn ang="T6">
                  <a:pos x="T0" y="T1"/>
                </a:cxn>
                <a:cxn ang="T7">
                  <a:pos x="T2" y="T3"/>
                </a:cxn>
                <a:cxn ang="T8">
                  <a:pos x="T4" y="T5"/>
                </a:cxn>
              </a:cxnLst>
              <a:rect l="T9" t="T10" r="T11" b="T12"/>
              <a:pathLst>
                <a:path w="635" h="2358">
                  <a:moveTo>
                    <a:pt x="0" y="0"/>
                  </a:moveTo>
                  <a:lnTo>
                    <a:pt x="635" y="0"/>
                  </a:lnTo>
                  <a:lnTo>
                    <a:pt x="635" y="2358"/>
                  </a:lnTo>
                </a:path>
              </a:pathLst>
            </a:custGeom>
            <a:noFill/>
            <a:ln w="9525">
              <a:solidFill>
                <a:schemeClr val="tx1"/>
              </a:solidFill>
              <a:round/>
              <a:headEnd type="none" w="med" len="med"/>
              <a:tailEnd type="arrow" w="med" len="med"/>
            </a:ln>
          </p:spPr>
          <p:txBody>
            <a:bodyPr/>
            <a:lstStyle/>
            <a:p>
              <a:endParaRPr lang="en-US"/>
            </a:p>
          </p:txBody>
        </p:sp>
        <p:sp>
          <p:nvSpPr>
            <p:cNvPr id="24592" name="Freeform 14"/>
            <p:cNvSpPr>
              <a:spLocks/>
            </p:cNvSpPr>
            <p:nvPr/>
          </p:nvSpPr>
          <p:spPr bwMode="auto">
            <a:xfrm>
              <a:off x="4740" y="2863"/>
              <a:ext cx="317" cy="930"/>
            </a:xfrm>
            <a:custGeom>
              <a:avLst/>
              <a:gdLst>
                <a:gd name="T0" fmla="*/ 0 w 635"/>
                <a:gd name="T1" fmla="*/ 0 h 2358"/>
                <a:gd name="T2" fmla="*/ 80 w 635"/>
                <a:gd name="T3" fmla="*/ 0 h 2358"/>
                <a:gd name="T4" fmla="*/ 80 w 635"/>
                <a:gd name="T5" fmla="*/ 126 h 2358"/>
                <a:gd name="T6" fmla="*/ 0 60000 65536"/>
                <a:gd name="T7" fmla="*/ 0 60000 65536"/>
                <a:gd name="T8" fmla="*/ 0 60000 65536"/>
                <a:gd name="T9" fmla="*/ 0 w 635"/>
                <a:gd name="T10" fmla="*/ 0 h 2358"/>
                <a:gd name="T11" fmla="*/ 635 w 635"/>
                <a:gd name="T12" fmla="*/ 2358 h 2358"/>
              </a:gdLst>
              <a:ahLst/>
              <a:cxnLst>
                <a:cxn ang="T6">
                  <a:pos x="T0" y="T1"/>
                </a:cxn>
                <a:cxn ang="T7">
                  <a:pos x="T2" y="T3"/>
                </a:cxn>
                <a:cxn ang="T8">
                  <a:pos x="T4" y="T5"/>
                </a:cxn>
              </a:cxnLst>
              <a:rect l="T9" t="T10" r="T11" b="T12"/>
              <a:pathLst>
                <a:path w="635" h="2358">
                  <a:moveTo>
                    <a:pt x="0" y="0"/>
                  </a:moveTo>
                  <a:lnTo>
                    <a:pt x="635" y="0"/>
                  </a:lnTo>
                  <a:lnTo>
                    <a:pt x="635" y="2358"/>
                  </a:lnTo>
                </a:path>
              </a:pathLst>
            </a:custGeom>
            <a:noFill/>
            <a:ln w="9525">
              <a:solidFill>
                <a:schemeClr val="tx1"/>
              </a:solidFill>
              <a:round/>
              <a:headEnd type="none" w="med" len="med"/>
              <a:tailEnd type="arrow" w="med" len="med"/>
            </a:ln>
          </p:spPr>
          <p:txBody>
            <a:bodyPr/>
            <a:lstStyle/>
            <a:p>
              <a:endParaRPr lang="en-US"/>
            </a:p>
          </p:txBody>
        </p:sp>
      </p:grpSp>
      <p:sp>
        <p:nvSpPr>
          <p:cNvPr id="29712" name="AutoShape 16"/>
          <p:cNvSpPr>
            <a:spLocks noChangeArrowheads="1"/>
          </p:cNvSpPr>
          <p:nvPr/>
        </p:nvSpPr>
        <p:spPr bwMode="auto">
          <a:xfrm>
            <a:off x="6732588" y="2708275"/>
            <a:ext cx="1079500" cy="288925"/>
          </a:xfrm>
          <a:prstGeom prst="wedgeEllipseCallout">
            <a:avLst>
              <a:gd name="adj1" fmla="val -13528"/>
              <a:gd name="adj2" fmla="val -143408"/>
            </a:avLst>
          </a:prstGeom>
          <a:solidFill>
            <a:srgbClr val="FFCCFF"/>
          </a:solidFill>
          <a:ln w="9525">
            <a:noFill/>
            <a:miter lim="800000"/>
            <a:headEnd/>
            <a:tailEnd/>
          </a:ln>
        </p:spPr>
        <p:txBody>
          <a:bodyPr/>
          <a:lstStyle/>
          <a:p>
            <a:pPr algn="ctr"/>
            <a:r>
              <a:rPr lang="en-US" altLang="zh-TW" sz="1200" i="1">
                <a:ea typeface="新細明體" pitchFamily="18" charset="-120"/>
              </a:rPr>
              <a:t>Quotient</a:t>
            </a:r>
          </a:p>
        </p:txBody>
      </p:sp>
      <p:sp>
        <p:nvSpPr>
          <p:cNvPr id="29713" name="AutoShape 17"/>
          <p:cNvSpPr>
            <a:spLocks noChangeArrowheads="1"/>
          </p:cNvSpPr>
          <p:nvPr/>
        </p:nvSpPr>
        <p:spPr bwMode="auto">
          <a:xfrm>
            <a:off x="7464434" y="2563812"/>
            <a:ext cx="1258888" cy="288925"/>
          </a:xfrm>
          <a:prstGeom prst="wedgeEllipseCallout">
            <a:avLst>
              <a:gd name="adj1" fmla="val -40039"/>
              <a:gd name="adj2" fmla="val -111536"/>
            </a:avLst>
          </a:prstGeom>
          <a:solidFill>
            <a:srgbClr val="FFCCFF"/>
          </a:solidFill>
          <a:ln w="9525">
            <a:noFill/>
            <a:miter lim="800000"/>
            <a:headEnd/>
            <a:tailEnd/>
          </a:ln>
        </p:spPr>
        <p:txBody>
          <a:bodyPr/>
          <a:lstStyle/>
          <a:p>
            <a:pPr algn="ctr"/>
            <a:r>
              <a:rPr lang="en-US" altLang="zh-TW" sz="1200" i="1" dirty="0">
                <a:ea typeface="新細明體" pitchFamily="18" charset="-120"/>
              </a:rPr>
              <a:t>Reminder</a:t>
            </a:r>
          </a:p>
        </p:txBody>
      </p:sp>
      <p:sp>
        <p:nvSpPr>
          <p:cNvPr id="29715" name="AutoShape 19"/>
          <p:cNvSpPr>
            <a:spLocks noChangeArrowheads="1"/>
          </p:cNvSpPr>
          <p:nvPr/>
        </p:nvSpPr>
        <p:spPr bwMode="auto">
          <a:xfrm>
            <a:off x="5653088" y="2656730"/>
            <a:ext cx="1079500" cy="288925"/>
          </a:xfrm>
          <a:prstGeom prst="wedgeEllipseCallout">
            <a:avLst>
              <a:gd name="adj1" fmla="val 49116"/>
              <a:gd name="adj2" fmla="val -141208"/>
            </a:avLst>
          </a:prstGeom>
          <a:solidFill>
            <a:srgbClr val="FFCCFF"/>
          </a:solidFill>
          <a:ln w="9525">
            <a:noFill/>
            <a:miter lim="800000"/>
            <a:headEnd/>
            <a:tailEnd/>
          </a:ln>
        </p:spPr>
        <p:txBody>
          <a:bodyPr/>
          <a:lstStyle/>
          <a:p>
            <a:pPr algn="ctr"/>
            <a:r>
              <a:rPr lang="en-US" altLang="zh-TW" sz="1200" i="1" dirty="0">
                <a:ea typeface="新細明體" pitchFamily="18" charset="-120"/>
              </a:rPr>
              <a:t>Divisor</a:t>
            </a:r>
          </a:p>
        </p:txBody>
      </p:sp>
      <p:sp>
        <p:nvSpPr>
          <p:cNvPr id="29716" name="AutoShape 20"/>
          <p:cNvSpPr>
            <a:spLocks noChangeArrowheads="1"/>
          </p:cNvSpPr>
          <p:nvPr/>
        </p:nvSpPr>
        <p:spPr bwMode="auto">
          <a:xfrm>
            <a:off x="4859338" y="2565400"/>
            <a:ext cx="1079500" cy="288925"/>
          </a:xfrm>
          <a:prstGeom prst="wedgeEllipseCallout">
            <a:avLst>
              <a:gd name="adj1" fmla="val 75410"/>
              <a:gd name="adj2" fmla="val -75322"/>
            </a:avLst>
          </a:prstGeom>
          <a:solidFill>
            <a:srgbClr val="FFCCFF"/>
          </a:solidFill>
          <a:ln w="9525">
            <a:noFill/>
            <a:miter lim="800000"/>
            <a:headEnd/>
            <a:tailEnd/>
          </a:ln>
        </p:spPr>
        <p:txBody>
          <a:bodyPr/>
          <a:lstStyle/>
          <a:p>
            <a:pPr algn="ctr"/>
            <a:r>
              <a:rPr lang="en-US" altLang="zh-TW" sz="1200" i="1">
                <a:ea typeface="新細明體" pitchFamily="18" charset="-120"/>
              </a:rPr>
              <a:t>Dividend</a:t>
            </a:r>
          </a:p>
        </p:txBody>
      </p:sp>
      <p:sp>
        <p:nvSpPr>
          <p:cNvPr id="17" name="Oval 16"/>
          <p:cNvSpPr/>
          <p:nvPr/>
        </p:nvSpPr>
        <p:spPr>
          <a:xfrm>
            <a:off x="7403311" y="2204864"/>
            <a:ext cx="287338" cy="358948"/>
          </a:xfrm>
          <a:prstGeom prst="ellips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p:cNvSpPr/>
          <p:nvPr/>
        </p:nvSpPr>
        <p:spPr>
          <a:xfrm>
            <a:off x="7320765" y="2888878"/>
            <a:ext cx="287338" cy="359520"/>
          </a:xfrm>
          <a:prstGeom prst="ellips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a:off x="7320765" y="3681041"/>
            <a:ext cx="287338" cy="359520"/>
          </a:xfrm>
          <a:prstGeom prst="ellips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p:cNvSpPr/>
          <p:nvPr/>
        </p:nvSpPr>
        <p:spPr>
          <a:xfrm>
            <a:off x="7316805" y="4365253"/>
            <a:ext cx="287338" cy="359520"/>
          </a:xfrm>
          <a:prstGeom prst="ellips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971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5" presetClass="entr" presetSubtype="10" fill="hold" nodeType="clickEffect">
                                  <p:stCondLst>
                                    <p:cond delay="0"/>
                                  </p:stCondLst>
                                  <p:childTnLst>
                                    <p:set>
                                      <p:cBhvr>
                                        <p:cTn id="10" dur="1" fill="hold">
                                          <p:stCondLst>
                                            <p:cond delay="0"/>
                                          </p:stCondLst>
                                        </p:cTn>
                                        <p:tgtEl>
                                          <p:spTgt spid="29714">
                                            <p:txEl>
                                              <p:pRg st="1" end="1"/>
                                            </p:txEl>
                                          </p:spTgt>
                                        </p:tgtEl>
                                        <p:attrNameLst>
                                          <p:attrName>style.visibility</p:attrName>
                                        </p:attrNameLst>
                                      </p:cBhvr>
                                      <p:to>
                                        <p:strVal val="visible"/>
                                      </p:to>
                                    </p:set>
                                    <p:animEffect transition="in" filter="checkerboard(across)">
                                      <p:cBhvr>
                                        <p:cTn id="11" dur="500"/>
                                        <p:tgtEl>
                                          <p:spTgt spid="29714">
                                            <p:txEl>
                                              <p:pRg st="1" end="1"/>
                                            </p:txEl>
                                          </p:spTgt>
                                        </p:tgtEl>
                                      </p:cBhvr>
                                    </p:animEffect>
                                  </p:childTnLst>
                                  <p:subTnLst>
                                    <p:animClr clrSpc="rgb" dir="cw">
                                      <p:cBhvr override="childStyle">
                                        <p:cTn dur="1" fill="hold" display="0" masterRel="nextClick" afterEffect="1"/>
                                        <p:tgtEl>
                                          <p:spTgt spid="29714">
                                            <p:txEl>
                                              <p:pRg st="1" end="1"/>
                                            </p:txEl>
                                          </p:spTgt>
                                        </p:tgtEl>
                                        <p:attrNameLst>
                                          <p:attrName>ppt_c</p:attrName>
                                        </p:attrNameLst>
                                      </p:cBhvr>
                                      <p:to>
                                        <a:schemeClr val="bg2"/>
                                      </p:to>
                                    </p:animClr>
                                  </p:subTnLst>
                                </p:cTn>
                              </p:par>
                            </p:childTnLst>
                          </p:cTn>
                        </p:par>
                      </p:childTnLst>
                    </p:cTn>
                  </p:par>
                  <p:par>
                    <p:cTn id="12" fill="hold">
                      <p:stCondLst>
                        <p:cond delay="indefinite"/>
                      </p:stCondLst>
                      <p:childTnLst>
                        <p:par>
                          <p:cTn id="13" fill="hold">
                            <p:stCondLst>
                              <p:cond delay="0"/>
                            </p:stCondLst>
                            <p:childTnLst>
                              <p:par>
                                <p:cTn id="14" presetID="2" presetClass="entr" presetSubtype="1" fill="hold" grpId="0" nodeType="clickEffect">
                                  <p:stCondLst>
                                    <p:cond delay="0"/>
                                  </p:stCondLst>
                                  <p:childTnLst>
                                    <p:set>
                                      <p:cBhvr>
                                        <p:cTn id="15" dur="1" fill="hold">
                                          <p:stCondLst>
                                            <p:cond delay="0"/>
                                          </p:stCondLst>
                                        </p:cTn>
                                        <p:tgtEl>
                                          <p:spTgt spid="29716"/>
                                        </p:tgtEl>
                                        <p:attrNameLst>
                                          <p:attrName>style.visibility</p:attrName>
                                        </p:attrNameLst>
                                      </p:cBhvr>
                                      <p:to>
                                        <p:strVal val="visible"/>
                                      </p:to>
                                    </p:set>
                                    <p:anim calcmode="lin" valueType="num">
                                      <p:cBhvr additive="base">
                                        <p:cTn id="16" dur="500" fill="hold"/>
                                        <p:tgtEl>
                                          <p:spTgt spid="29716"/>
                                        </p:tgtEl>
                                        <p:attrNameLst>
                                          <p:attrName>ppt_x</p:attrName>
                                        </p:attrNameLst>
                                      </p:cBhvr>
                                      <p:tavLst>
                                        <p:tav tm="0">
                                          <p:val>
                                            <p:strVal val="#ppt_x"/>
                                          </p:val>
                                        </p:tav>
                                        <p:tav tm="100000">
                                          <p:val>
                                            <p:strVal val="#ppt_x"/>
                                          </p:val>
                                        </p:tav>
                                      </p:tavLst>
                                    </p:anim>
                                    <p:anim calcmode="lin" valueType="num">
                                      <p:cBhvr additive="base">
                                        <p:cTn id="17" dur="500" fill="hold"/>
                                        <p:tgtEl>
                                          <p:spTgt spid="29716"/>
                                        </p:tgtEl>
                                        <p:attrNameLst>
                                          <p:attrName>ppt_y</p:attrName>
                                        </p:attrNameLst>
                                      </p:cBhvr>
                                      <p:tavLst>
                                        <p:tav tm="0">
                                          <p:val>
                                            <p:strVal val="0-#ppt_h/2"/>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 presetClass="entr" presetSubtype="1" fill="hold" grpId="0" nodeType="clickEffect">
                                  <p:stCondLst>
                                    <p:cond delay="0"/>
                                  </p:stCondLst>
                                  <p:childTnLst>
                                    <p:set>
                                      <p:cBhvr>
                                        <p:cTn id="21" dur="1" fill="hold">
                                          <p:stCondLst>
                                            <p:cond delay="0"/>
                                          </p:stCondLst>
                                        </p:cTn>
                                        <p:tgtEl>
                                          <p:spTgt spid="29715"/>
                                        </p:tgtEl>
                                        <p:attrNameLst>
                                          <p:attrName>style.visibility</p:attrName>
                                        </p:attrNameLst>
                                      </p:cBhvr>
                                      <p:to>
                                        <p:strVal val="visible"/>
                                      </p:to>
                                    </p:set>
                                    <p:anim calcmode="lin" valueType="num">
                                      <p:cBhvr additive="base">
                                        <p:cTn id="22" dur="500" fill="hold"/>
                                        <p:tgtEl>
                                          <p:spTgt spid="29715"/>
                                        </p:tgtEl>
                                        <p:attrNameLst>
                                          <p:attrName>ppt_x</p:attrName>
                                        </p:attrNameLst>
                                      </p:cBhvr>
                                      <p:tavLst>
                                        <p:tav tm="0">
                                          <p:val>
                                            <p:strVal val="#ppt_x"/>
                                          </p:val>
                                        </p:tav>
                                        <p:tav tm="100000">
                                          <p:val>
                                            <p:strVal val="#ppt_x"/>
                                          </p:val>
                                        </p:tav>
                                      </p:tavLst>
                                    </p:anim>
                                    <p:anim calcmode="lin" valueType="num">
                                      <p:cBhvr additive="base">
                                        <p:cTn id="23" dur="500" fill="hold"/>
                                        <p:tgtEl>
                                          <p:spTgt spid="29715"/>
                                        </p:tgtEl>
                                        <p:attrNameLst>
                                          <p:attrName>ppt_y</p:attrName>
                                        </p:attrNameLst>
                                      </p:cBhvr>
                                      <p:tavLst>
                                        <p:tav tm="0">
                                          <p:val>
                                            <p:strVal val="0-#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 presetClass="entr" presetSubtype="2" fill="hold" grpId="0" nodeType="clickEffect">
                                  <p:stCondLst>
                                    <p:cond delay="0"/>
                                  </p:stCondLst>
                                  <p:childTnLst>
                                    <p:set>
                                      <p:cBhvr>
                                        <p:cTn id="27" dur="1" fill="hold">
                                          <p:stCondLst>
                                            <p:cond delay="0"/>
                                          </p:stCondLst>
                                        </p:cTn>
                                        <p:tgtEl>
                                          <p:spTgt spid="29712"/>
                                        </p:tgtEl>
                                        <p:attrNameLst>
                                          <p:attrName>style.visibility</p:attrName>
                                        </p:attrNameLst>
                                      </p:cBhvr>
                                      <p:to>
                                        <p:strVal val="visible"/>
                                      </p:to>
                                    </p:set>
                                    <p:anim calcmode="lin" valueType="num">
                                      <p:cBhvr additive="base">
                                        <p:cTn id="28" dur="500" fill="hold"/>
                                        <p:tgtEl>
                                          <p:spTgt spid="29712"/>
                                        </p:tgtEl>
                                        <p:attrNameLst>
                                          <p:attrName>ppt_x</p:attrName>
                                        </p:attrNameLst>
                                      </p:cBhvr>
                                      <p:tavLst>
                                        <p:tav tm="0">
                                          <p:val>
                                            <p:strVal val="1+#ppt_w/2"/>
                                          </p:val>
                                        </p:tav>
                                        <p:tav tm="100000">
                                          <p:val>
                                            <p:strVal val="#ppt_x"/>
                                          </p:val>
                                        </p:tav>
                                      </p:tavLst>
                                    </p:anim>
                                    <p:anim calcmode="lin" valueType="num">
                                      <p:cBhvr additive="base">
                                        <p:cTn id="29" dur="500" fill="hold"/>
                                        <p:tgtEl>
                                          <p:spTgt spid="29712"/>
                                        </p:tgtEl>
                                        <p:attrNameLst>
                                          <p:attrName>ppt_y</p:attrName>
                                        </p:attrNameLst>
                                      </p:cBhvr>
                                      <p:tavLst>
                                        <p:tav tm="0">
                                          <p:val>
                                            <p:strVal val="#ppt_y"/>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 presetClass="entr" presetSubtype="2" fill="hold" grpId="0" nodeType="clickEffect">
                                  <p:stCondLst>
                                    <p:cond delay="0"/>
                                  </p:stCondLst>
                                  <p:childTnLst>
                                    <p:set>
                                      <p:cBhvr>
                                        <p:cTn id="33" dur="1" fill="hold">
                                          <p:stCondLst>
                                            <p:cond delay="0"/>
                                          </p:stCondLst>
                                        </p:cTn>
                                        <p:tgtEl>
                                          <p:spTgt spid="29713"/>
                                        </p:tgtEl>
                                        <p:attrNameLst>
                                          <p:attrName>style.visibility</p:attrName>
                                        </p:attrNameLst>
                                      </p:cBhvr>
                                      <p:to>
                                        <p:strVal val="visible"/>
                                      </p:to>
                                    </p:set>
                                    <p:anim calcmode="lin" valueType="num">
                                      <p:cBhvr additive="base">
                                        <p:cTn id="34" dur="500" fill="hold"/>
                                        <p:tgtEl>
                                          <p:spTgt spid="29713"/>
                                        </p:tgtEl>
                                        <p:attrNameLst>
                                          <p:attrName>ppt_x</p:attrName>
                                        </p:attrNameLst>
                                      </p:cBhvr>
                                      <p:tavLst>
                                        <p:tav tm="0">
                                          <p:val>
                                            <p:strVal val="1+#ppt_w/2"/>
                                          </p:val>
                                        </p:tav>
                                        <p:tav tm="100000">
                                          <p:val>
                                            <p:strVal val="#ppt_x"/>
                                          </p:val>
                                        </p:tav>
                                      </p:tavLst>
                                    </p:anim>
                                    <p:anim calcmode="lin" valueType="num">
                                      <p:cBhvr additive="base">
                                        <p:cTn id="35" dur="500" fill="hold"/>
                                        <p:tgtEl>
                                          <p:spTgt spid="29713"/>
                                        </p:tgtEl>
                                        <p:attrNameLst>
                                          <p:attrName>ppt_y</p:attrName>
                                        </p:attrNameLst>
                                      </p:cBhvr>
                                      <p:tavLst>
                                        <p:tav tm="0">
                                          <p:val>
                                            <p:strVal val="#ppt_y"/>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20" presetClass="entr" presetSubtype="0" fill="hold" nodeType="clickEffect">
                                  <p:stCondLst>
                                    <p:cond delay="0"/>
                                  </p:stCondLst>
                                  <p:childTnLst>
                                    <p:set>
                                      <p:cBhvr>
                                        <p:cTn id="39" dur="1" fill="hold">
                                          <p:stCondLst>
                                            <p:cond delay="0"/>
                                          </p:stCondLst>
                                        </p:cTn>
                                        <p:tgtEl>
                                          <p:spTgt spid="29714">
                                            <p:txEl>
                                              <p:pRg st="3" end="3"/>
                                            </p:txEl>
                                          </p:spTgt>
                                        </p:tgtEl>
                                        <p:attrNameLst>
                                          <p:attrName>style.visibility</p:attrName>
                                        </p:attrNameLst>
                                      </p:cBhvr>
                                      <p:to>
                                        <p:strVal val="visible"/>
                                      </p:to>
                                    </p:set>
                                    <p:animEffect transition="in" filter="wedge">
                                      <p:cBhvr>
                                        <p:cTn id="40" dur="500"/>
                                        <p:tgtEl>
                                          <p:spTgt spid="29714">
                                            <p:txEl>
                                              <p:pRg st="3" end="3"/>
                                            </p:txEl>
                                          </p:spTgt>
                                        </p:tgtEl>
                                      </p:cBhvr>
                                    </p:animEffect>
                                  </p:childTnLst>
                                  <p:subTnLst>
                                    <p:animClr clrSpc="rgb" dir="cw">
                                      <p:cBhvr override="childStyle">
                                        <p:cTn dur="1" fill="hold" display="0" masterRel="nextClick" afterEffect="1"/>
                                        <p:tgtEl>
                                          <p:spTgt spid="29714">
                                            <p:txEl>
                                              <p:pRg st="3" end="3"/>
                                            </p:txEl>
                                          </p:spTgt>
                                        </p:tgtEl>
                                        <p:attrNameLst>
                                          <p:attrName>ppt_c</p:attrName>
                                        </p:attrNameLst>
                                      </p:cBhvr>
                                      <p:to>
                                        <a:schemeClr val="bg2"/>
                                      </p:to>
                                    </p:animClr>
                                  </p:subTnLst>
                                </p:cTn>
                              </p:par>
                            </p:childTnLst>
                          </p:cTn>
                        </p:par>
                      </p:childTnLst>
                    </p:cTn>
                  </p:par>
                  <p:par>
                    <p:cTn id="41" fill="hold">
                      <p:stCondLst>
                        <p:cond delay="indefinite"/>
                      </p:stCondLst>
                      <p:childTnLst>
                        <p:par>
                          <p:cTn id="42" fill="hold">
                            <p:stCondLst>
                              <p:cond delay="0"/>
                            </p:stCondLst>
                            <p:childTnLst>
                              <p:par>
                                <p:cTn id="43" presetID="4" presetClass="entr" presetSubtype="16" fill="hold" nodeType="clickEffect">
                                  <p:stCondLst>
                                    <p:cond delay="0"/>
                                  </p:stCondLst>
                                  <p:childTnLst>
                                    <p:set>
                                      <p:cBhvr>
                                        <p:cTn id="44" dur="1" fill="hold">
                                          <p:stCondLst>
                                            <p:cond delay="0"/>
                                          </p:stCondLst>
                                        </p:cTn>
                                        <p:tgtEl>
                                          <p:spTgt spid="29714">
                                            <p:txEl>
                                              <p:pRg st="5" end="5"/>
                                            </p:txEl>
                                          </p:spTgt>
                                        </p:tgtEl>
                                        <p:attrNameLst>
                                          <p:attrName>style.visibility</p:attrName>
                                        </p:attrNameLst>
                                      </p:cBhvr>
                                      <p:to>
                                        <p:strVal val="visible"/>
                                      </p:to>
                                    </p:set>
                                    <p:animEffect transition="in" filter="box(in)">
                                      <p:cBhvr>
                                        <p:cTn id="45" dur="500"/>
                                        <p:tgtEl>
                                          <p:spTgt spid="29714">
                                            <p:txEl>
                                              <p:pRg st="5" end="5"/>
                                            </p:txEl>
                                          </p:spTgt>
                                        </p:tgtEl>
                                      </p:cBhvr>
                                    </p:animEffect>
                                  </p:childTnLst>
                                  <p:subTnLst>
                                    <p:animClr clrSpc="rgb" dir="cw">
                                      <p:cBhvr override="childStyle">
                                        <p:cTn dur="1" fill="hold" display="0" masterRel="nextClick" afterEffect="1"/>
                                        <p:tgtEl>
                                          <p:spTgt spid="29714">
                                            <p:txEl>
                                              <p:pRg st="5" end="5"/>
                                            </p:txEl>
                                          </p:spTgt>
                                        </p:tgtEl>
                                        <p:attrNameLst>
                                          <p:attrName>ppt_c</p:attrName>
                                        </p:attrNameLst>
                                      </p:cBhvr>
                                      <p:to>
                                        <a:schemeClr val="bg2"/>
                                      </p:to>
                                    </p:animClr>
                                  </p:subTnLst>
                                </p:cTn>
                              </p:par>
                            </p:childTnLst>
                          </p:cTn>
                        </p:par>
                      </p:childTnLst>
                    </p:cTn>
                  </p:par>
                  <p:par>
                    <p:cTn id="46" fill="hold">
                      <p:stCondLst>
                        <p:cond delay="indefinite"/>
                      </p:stCondLst>
                      <p:childTnLst>
                        <p:par>
                          <p:cTn id="47" fill="hold">
                            <p:stCondLst>
                              <p:cond delay="0"/>
                            </p:stCondLst>
                            <p:childTnLst>
                              <p:par>
                                <p:cTn id="48" presetID="8" presetClass="entr" presetSubtype="16" fill="hold" nodeType="clickEffect">
                                  <p:stCondLst>
                                    <p:cond delay="0"/>
                                  </p:stCondLst>
                                  <p:childTnLst>
                                    <p:set>
                                      <p:cBhvr>
                                        <p:cTn id="49" dur="1" fill="hold">
                                          <p:stCondLst>
                                            <p:cond delay="0"/>
                                          </p:stCondLst>
                                        </p:cTn>
                                        <p:tgtEl>
                                          <p:spTgt spid="29714">
                                            <p:txEl>
                                              <p:pRg st="7" end="7"/>
                                            </p:txEl>
                                          </p:spTgt>
                                        </p:tgtEl>
                                        <p:attrNameLst>
                                          <p:attrName>style.visibility</p:attrName>
                                        </p:attrNameLst>
                                      </p:cBhvr>
                                      <p:to>
                                        <p:strVal val="visible"/>
                                      </p:to>
                                    </p:set>
                                    <p:animEffect transition="in" filter="diamond(in)">
                                      <p:cBhvr>
                                        <p:cTn id="50" dur="500"/>
                                        <p:tgtEl>
                                          <p:spTgt spid="29714">
                                            <p:txEl>
                                              <p:pRg st="7" end="7"/>
                                            </p:txEl>
                                          </p:spTgt>
                                        </p:tgtEl>
                                      </p:cBhvr>
                                    </p:animEffect>
                                  </p:childTnLst>
                                  <p:subTnLst>
                                    <p:animClr clrSpc="rgb" dir="cw">
                                      <p:cBhvr override="childStyle">
                                        <p:cTn dur="1" fill="hold" display="0" masterRel="nextClick" afterEffect="1"/>
                                        <p:tgtEl>
                                          <p:spTgt spid="29714">
                                            <p:txEl>
                                              <p:pRg st="7" end="7"/>
                                            </p:txEl>
                                          </p:spTgt>
                                        </p:tgtEl>
                                        <p:attrNameLst>
                                          <p:attrName>ppt_c</p:attrName>
                                        </p:attrNameLst>
                                      </p:cBhvr>
                                      <p:to>
                                        <a:schemeClr val="bg2"/>
                                      </p:to>
                                    </p:animClr>
                                  </p:subTnLst>
                                </p:cTn>
                              </p:par>
                            </p:childTnLst>
                          </p:cTn>
                        </p:par>
                      </p:childTnLst>
                    </p:cTn>
                  </p:par>
                  <p:par>
                    <p:cTn id="51" fill="hold">
                      <p:stCondLst>
                        <p:cond delay="indefinite"/>
                      </p:stCondLst>
                      <p:childTnLst>
                        <p:par>
                          <p:cTn id="52" fill="hold">
                            <p:stCondLst>
                              <p:cond delay="0"/>
                            </p:stCondLst>
                            <p:childTnLst>
                              <p:par>
                                <p:cTn id="53" presetID="22" presetClass="entr" presetSubtype="8" fill="hold" nodeType="clickEffect">
                                  <p:stCondLst>
                                    <p:cond delay="0"/>
                                  </p:stCondLst>
                                  <p:childTnLst>
                                    <p:set>
                                      <p:cBhvr>
                                        <p:cTn id="54" dur="1" fill="hold">
                                          <p:stCondLst>
                                            <p:cond delay="0"/>
                                          </p:stCondLst>
                                        </p:cTn>
                                        <p:tgtEl>
                                          <p:spTgt spid="2"/>
                                        </p:tgtEl>
                                        <p:attrNameLst>
                                          <p:attrName>style.visibility</p:attrName>
                                        </p:attrNameLst>
                                      </p:cBhvr>
                                      <p:to>
                                        <p:strVal val="visible"/>
                                      </p:to>
                                    </p:set>
                                    <p:animEffect transition="in" filter="wipe(left)">
                                      <p:cBhvr>
                                        <p:cTn id="55" dur="500"/>
                                        <p:tgtEl>
                                          <p:spTgt spid="2"/>
                                        </p:tgtEl>
                                      </p:cBhvr>
                                    </p:animEffect>
                                  </p:childTnLst>
                                </p:cTn>
                              </p:par>
                            </p:childTnLst>
                          </p:cTn>
                        </p:par>
                        <p:par>
                          <p:cTn id="56" fill="hold">
                            <p:stCondLst>
                              <p:cond delay="500"/>
                            </p:stCondLst>
                            <p:childTnLst>
                              <p:par>
                                <p:cTn id="57" presetID="22" presetClass="entr" presetSubtype="2" fill="hold" grpId="0" nodeType="afterEffect">
                                  <p:stCondLst>
                                    <p:cond delay="0"/>
                                  </p:stCondLst>
                                  <p:childTnLst>
                                    <p:set>
                                      <p:cBhvr>
                                        <p:cTn id="58" dur="1" fill="hold">
                                          <p:stCondLst>
                                            <p:cond delay="0"/>
                                          </p:stCondLst>
                                        </p:cTn>
                                        <p:tgtEl>
                                          <p:spTgt spid="29705"/>
                                        </p:tgtEl>
                                        <p:attrNameLst>
                                          <p:attrName>style.visibility</p:attrName>
                                        </p:attrNameLst>
                                      </p:cBhvr>
                                      <p:to>
                                        <p:strVal val="visible"/>
                                      </p:to>
                                    </p:set>
                                    <p:animEffect transition="in" filter="wipe(right)">
                                      <p:cBhvr>
                                        <p:cTn id="59" dur="500"/>
                                        <p:tgtEl>
                                          <p:spTgt spid="297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705" grpId="0"/>
      <p:bldP spid="29712" grpId="0" animBg="1"/>
      <p:bldP spid="29713" grpId="0" animBg="1"/>
      <p:bldP spid="29715" grpId="0" animBg="1"/>
      <p:bldP spid="29716" grpId="0" animBg="1"/>
    </p:bldLst>
  </p:timing>
</p:sld>
</file>

<file path=ppt/theme/theme1.xml><?xml version="1.0" encoding="utf-8"?>
<a:theme xmlns:a="http://schemas.openxmlformats.org/drawingml/2006/main" name="Default Design">
  <a:themeElements>
    <a:clrScheme name="Default Design 13">
      <a:dk1>
        <a:srgbClr val="000066"/>
      </a:dk1>
      <a:lt1>
        <a:srgbClr val="FFFFFF"/>
      </a:lt1>
      <a:dk2>
        <a:srgbClr val="FF0066"/>
      </a:dk2>
      <a:lt2>
        <a:srgbClr val="808080"/>
      </a:lt2>
      <a:accent1>
        <a:srgbClr val="FFCC66"/>
      </a:accent1>
      <a:accent2>
        <a:srgbClr val="0000FF"/>
      </a:accent2>
      <a:accent3>
        <a:srgbClr val="FFFFFF"/>
      </a:accent3>
      <a:accent4>
        <a:srgbClr val="000056"/>
      </a:accent4>
      <a:accent5>
        <a:srgbClr val="FFE2B8"/>
      </a:accent5>
      <a:accent6>
        <a:srgbClr val="0000E7"/>
      </a:accent6>
      <a:hlink>
        <a:srgbClr val="0000FF"/>
      </a:hlink>
      <a:folHlink>
        <a:srgbClr val="4D4D4D"/>
      </a:folHlink>
    </a:clrScheme>
    <a:fontScheme name="Default Design">
      <a:majorFont>
        <a:latin typeface="Comic Sans MS"/>
        <a:ea typeface=""/>
        <a:cs typeface=""/>
      </a:majorFont>
      <a:minorFont>
        <a:latin typeface="Comic Sans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66"/>
        </a:hlink>
        <a:folHlink>
          <a:srgbClr val="C0C0C0"/>
        </a:folHlink>
      </a:clrScheme>
      <a:clrMap bg1="lt1" tx1="dk1" bg2="lt2" tx2="dk2" accent1="accent1" accent2="accent2" accent3="accent3" accent4="accent4" accent5="accent5" accent6="accent6" hlink="hlink" folHlink="folHlink"/>
    </a:extraClrScheme>
    <a:extraClrScheme>
      <a:clrScheme name="Default Design 9">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000099"/>
        </a:hlink>
        <a:folHlink>
          <a:srgbClr val="C0C0C0"/>
        </a:folHlink>
      </a:clrScheme>
      <a:clrMap bg1="lt1" tx1="dk1" bg2="lt2" tx2="dk2" accent1="accent1" accent2="accent2" accent3="accent3" accent4="accent4" accent5="accent5" accent6="accent6" hlink="hlink" folHlink="folHlink"/>
    </a:extraClrScheme>
    <a:extraClrScheme>
      <a:clrScheme name="Default Design 10">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0000FF"/>
        </a:hlink>
        <a:folHlink>
          <a:srgbClr val="4D4D4D"/>
        </a:folHlink>
      </a:clrScheme>
      <a:clrMap bg1="lt1" tx1="dk1" bg2="lt2" tx2="dk2" accent1="accent1" accent2="accent2" accent3="accent3" accent4="accent4" accent5="accent5" accent6="accent6" hlink="hlink" folHlink="folHlink"/>
    </a:extraClrScheme>
    <a:extraClrScheme>
      <a:clrScheme name="Default Design 11">
        <a:dk1>
          <a:srgbClr val="000066"/>
        </a:dk1>
        <a:lt1>
          <a:srgbClr val="FFFFFF"/>
        </a:lt1>
        <a:dk2>
          <a:srgbClr val="000000"/>
        </a:dk2>
        <a:lt2>
          <a:srgbClr val="808080"/>
        </a:lt2>
        <a:accent1>
          <a:srgbClr val="FFCC66"/>
        </a:accent1>
        <a:accent2>
          <a:srgbClr val="0000FF"/>
        </a:accent2>
        <a:accent3>
          <a:srgbClr val="FFFFFF"/>
        </a:accent3>
        <a:accent4>
          <a:srgbClr val="000056"/>
        </a:accent4>
        <a:accent5>
          <a:srgbClr val="FFE2B8"/>
        </a:accent5>
        <a:accent6>
          <a:srgbClr val="0000E7"/>
        </a:accent6>
        <a:hlink>
          <a:srgbClr val="0000FF"/>
        </a:hlink>
        <a:folHlink>
          <a:srgbClr val="4D4D4D"/>
        </a:folHlink>
      </a:clrScheme>
      <a:clrMap bg1="lt1" tx1="dk1" bg2="lt2" tx2="dk2" accent1="accent1" accent2="accent2" accent3="accent3" accent4="accent4" accent5="accent5" accent6="accent6" hlink="hlink" folHlink="folHlink"/>
    </a:extraClrScheme>
    <a:extraClrScheme>
      <a:clrScheme name="Default Design 12">
        <a:dk1>
          <a:srgbClr val="003366"/>
        </a:dk1>
        <a:lt1>
          <a:srgbClr val="FFFFFF"/>
        </a:lt1>
        <a:dk2>
          <a:srgbClr val="FF0066"/>
        </a:dk2>
        <a:lt2>
          <a:srgbClr val="808080"/>
        </a:lt2>
        <a:accent1>
          <a:srgbClr val="FFCC66"/>
        </a:accent1>
        <a:accent2>
          <a:srgbClr val="0000FF"/>
        </a:accent2>
        <a:accent3>
          <a:srgbClr val="FFFFFF"/>
        </a:accent3>
        <a:accent4>
          <a:srgbClr val="002A56"/>
        </a:accent4>
        <a:accent5>
          <a:srgbClr val="FFE2B8"/>
        </a:accent5>
        <a:accent6>
          <a:srgbClr val="0000E7"/>
        </a:accent6>
        <a:hlink>
          <a:srgbClr val="0000FF"/>
        </a:hlink>
        <a:folHlink>
          <a:srgbClr val="4D4D4D"/>
        </a:folHlink>
      </a:clrScheme>
      <a:clrMap bg1="lt1" tx1="dk1" bg2="lt2" tx2="dk2" accent1="accent1" accent2="accent2" accent3="accent3" accent4="accent4" accent5="accent5" accent6="accent6" hlink="hlink" folHlink="folHlink"/>
    </a:extraClrScheme>
    <a:extraClrScheme>
      <a:clrScheme name="Default Design 13">
        <a:dk1>
          <a:srgbClr val="000066"/>
        </a:dk1>
        <a:lt1>
          <a:srgbClr val="FFFFFF"/>
        </a:lt1>
        <a:dk2>
          <a:srgbClr val="FF0066"/>
        </a:dk2>
        <a:lt2>
          <a:srgbClr val="808080"/>
        </a:lt2>
        <a:accent1>
          <a:srgbClr val="FFCC66"/>
        </a:accent1>
        <a:accent2>
          <a:srgbClr val="0000FF"/>
        </a:accent2>
        <a:accent3>
          <a:srgbClr val="FFFFFF"/>
        </a:accent3>
        <a:accent4>
          <a:srgbClr val="000056"/>
        </a:accent4>
        <a:accent5>
          <a:srgbClr val="FFE2B8"/>
        </a:accent5>
        <a:accent6>
          <a:srgbClr val="0000E7"/>
        </a:accent6>
        <a:hlink>
          <a:srgbClr val="0000FF"/>
        </a:hlink>
        <a:folHlink>
          <a:srgbClr val="4D4D4D"/>
        </a:folHlink>
      </a:clrScheme>
      <a:clrMap bg1="lt1" tx1="dk1" bg2="lt2" tx2="dk2" accent1="accent1" accent2="accent2" accent3="accent3" accent4="accent4" accent5="accent5" accent6="accent6" hlink="hlink" folHlink="folHlink"/>
    </a:extraClrScheme>
    <a:extraClrScheme>
      <a:clrScheme name="Default Design 14">
        <a:dk1>
          <a:srgbClr val="000066"/>
        </a:dk1>
        <a:lt1>
          <a:srgbClr val="FFFFFF"/>
        </a:lt1>
        <a:dk2>
          <a:srgbClr val="FF0066"/>
        </a:dk2>
        <a:lt2>
          <a:srgbClr val="F8F8F8"/>
        </a:lt2>
        <a:accent1>
          <a:srgbClr val="FFCC66"/>
        </a:accent1>
        <a:accent2>
          <a:srgbClr val="0000FF"/>
        </a:accent2>
        <a:accent3>
          <a:srgbClr val="FFFFFF"/>
        </a:accent3>
        <a:accent4>
          <a:srgbClr val="000056"/>
        </a:accent4>
        <a:accent5>
          <a:srgbClr val="FFE2B8"/>
        </a:accent5>
        <a:accent6>
          <a:srgbClr val="0000E7"/>
        </a:accent6>
        <a:hlink>
          <a:srgbClr val="0000FF"/>
        </a:hlink>
        <a:folHlink>
          <a:srgbClr val="4D4D4D"/>
        </a:folHlink>
      </a:clrScheme>
      <a:clrMap bg1="lt1" tx1="dk1" bg2="lt2" tx2="dk2" accent1="accent1" accent2="accent2" accent3="accent3" accent4="accent4" accent5="accent5" accent6="accent6" hlink="hlink" folHlink="folHlink"/>
    </a:extraClrScheme>
    <a:extraClrScheme>
      <a:clrScheme name="Default Design 15">
        <a:dk1>
          <a:srgbClr val="000066"/>
        </a:dk1>
        <a:lt1>
          <a:srgbClr val="FFFFFF"/>
        </a:lt1>
        <a:dk2>
          <a:srgbClr val="FF0066"/>
        </a:dk2>
        <a:lt2>
          <a:srgbClr val="777777"/>
        </a:lt2>
        <a:accent1>
          <a:srgbClr val="FFCC66"/>
        </a:accent1>
        <a:accent2>
          <a:srgbClr val="0000FF"/>
        </a:accent2>
        <a:accent3>
          <a:srgbClr val="FFFFFF"/>
        </a:accent3>
        <a:accent4>
          <a:srgbClr val="000056"/>
        </a:accent4>
        <a:accent5>
          <a:srgbClr val="FFE2B8"/>
        </a:accent5>
        <a:accent6>
          <a:srgbClr val="0000E7"/>
        </a:accent6>
        <a:hlink>
          <a:srgbClr val="0000FF"/>
        </a:hlink>
        <a:folHlink>
          <a:srgbClr val="4D4D4D"/>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5062</TotalTime>
  <Words>4013</Words>
  <Application>Microsoft Office PowerPoint</Application>
  <PresentationFormat>On-screen Show (4:3)</PresentationFormat>
  <Paragraphs>883</Paragraphs>
  <Slides>35</Slides>
  <Notes>35</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Default Design</vt:lpstr>
      <vt:lpstr>CS1102 Lec02 -  Binary Number System &amp; Boolean Logic</vt:lpstr>
      <vt:lpstr>Objectives</vt:lpstr>
      <vt:lpstr>Data Representation</vt:lpstr>
      <vt:lpstr>Binary System in a Digital Computer</vt:lpstr>
      <vt:lpstr>Number Systems</vt:lpstr>
      <vt:lpstr>Bit &amp; Byte</vt:lpstr>
      <vt:lpstr>Decimal: base-10 number system</vt:lpstr>
      <vt:lpstr>Binary: base-2 number system</vt:lpstr>
      <vt:lpstr>Decimal Integer to Binary</vt:lpstr>
      <vt:lpstr>Decimal Fraction to Binary</vt:lpstr>
      <vt:lpstr>Exercise: Real Numbers to Binary</vt:lpstr>
      <vt:lpstr>Standardize Real Number Representation</vt:lpstr>
      <vt:lpstr>IEEE Floating Point Standard</vt:lpstr>
      <vt:lpstr>Binary Arithmetic</vt:lpstr>
      <vt:lpstr>Binary Arithmetic</vt:lpstr>
      <vt:lpstr>Bytes Representing Signed Integers</vt:lpstr>
      <vt:lpstr>Subtraction with 2's Complement</vt:lpstr>
      <vt:lpstr>Bytes Representing Text </vt:lpstr>
      <vt:lpstr>Byte Representing Colors</vt:lpstr>
      <vt:lpstr>PowerPoint Presentation</vt:lpstr>
      <vt:lpstr>Byte Representing Colors</vt:lpstr>
      <vt:lpstr>Byte Representing Sound</vt:lpstr>
      <vt:lpstr>CS1102 Lec02 -  Boolean Logic</vt:lpstr>
      <vt:lpstr>Boolean Operations</vt:lpstr>
      <vt:lpstr>Logic Gates</vt:lpstr>
      <vt:lpstr>Logic Gates</vt:lpstr>
      <vt:lpstr>Logic Gates</vt:lpstr>
      <vt:lpstr>Review of gates</vt:lpstr>
      <vt:lpstr>From Logic Gates to Logic Circuit</vt:lpstr>
      <vt:lpstr>Single-Bit Adder (1)</vt:lpstr>
      <vt:lpstr>Single-Bit Adder (2)</vt:lpstr>
      <vt:lpstr>Multiple-Bit Adder</vt:lpstr>
      <vt:lpstr>Summary</vt:lpstr>
      <vt:lpstr>Reference</vt:lpstr>
      <vt:lpstr>For you to explore after class</vt:lpstr>
    </vt:vector>
  </TitlesOfParts>
  <Company>Honeywell Industrial Controls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CS1102 Lecture Slides</dc:title>
  <dc:creator>JeanWang</dc:creator>
  <cp:lastModifiedBy>Prof. JIA Xiaohua</cp:lastModifiedBy>
  <cp:revision>2078</cp:revision>
  <dcterms:created xsi:type="dcterms:W3CDTF">2001-04-08T17:27:26Z</dcterms:created>
  <dcterms:modified xsi:type="dcterms:W3CDTF">2014-09-12T03:58:44Z</dcterms:modified>
</cp:coreProperties>
</file>