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300" r:id="rId5"/>
    <p:sldId id="302" r:id="rId6"/>
    <p:sldId id="333" r:id="rId7"/>
    <p:sldId id="303" r:id="rId8"/>
    <p:sldId id="346" r:id="rId9"/>
    <p:sldId id="304" r:id="rId10"/>
    <p:sldId id="340" r:id="rId11"/>
    <p:sldId id="305" r:id="rId12"/>
    <p:sldId id="307" r:id="rId13"/>
    <p:sldId id="306" r:id="rId14"/>
    <p:sldId id="308" r:id="rId15"/>
    <p:sldId id="353" r:id="rId16"/>
    <p:sldId id="309" r:id="rId17"/>
    <p:sldId id="311" r:id="rId18"/>
    <p:sldId id="310" r:id="rId19"/>
    <p:sldId id="327" r:id="rId20"/>
    <p:sldId id="351" r:id="rId21"/>
    <p:sldId id="352" r:id="rId22"/>
    <p:sldId id="312" r:id="rId23"/>
    <p:sldId id="313" r:id="rId24"/>
    <p:sldId id="347" r:id="rId25"/>
    <p:sldId id="356" r:id="rId26"/>
    <p:sldId id="314" r:id="rId27"/>
    <p:sldId id="316" r:id="rId28"/>
    <p:sldId id="317" r:id="rId29"/>
    <p:sldId id="357" r:id="rId30"/>
    <p:sldId id="318" r:id="rId31"/>
    <p:sldId id="319" r:id="rId32"/>
    <p:sldId id="321" r:id="rId33"/>
    <p:sldId id="322" r:id="rId34"/>
    <p:sldId id="331" r:id="rId35"/>
    <p:sldId id="324" r:id="rId36"/>
    <p:sldId id="325" r:id="rId37"/>
    <p:sldId id="332" r:id="rId38"/>
    <p:sldId id="326" r:id="rId39"/>
    <p:sldId id="330" r:id="rId40"/>
    <p:sldId id="328" r:id="rId41"/>
    <p:sldId id="354" r:id="rId42"/>
    <p:sldId id="355" r:id="rId43"/>
  </p:sldIdLst>
  <p:sldSz cx="9144000" cy="6858000" type="screen4x3"/>
  <p:notesSz cx="7099300" cy="10234613"/>
  <p:defaultTextStyle>
    <a:defPPr>
      <a:defRPr lang="en-US"/>
    </a:defPPr>
    <a:lvl1pPr algn="l" rtl="0" fontAlgn="base">
      <a:spcBef>
        <a:spcPct val="20000"/>
      </a:spcBef>
      <a:spcAft>
        <a:spcPct val="0"/>
      </a:spcAft>
      <a:buFont typeface="Wingdings" pitchFamily="2" charset="2"/>
      <a:buChar char="8"/>
      <a:defRPr sz="2000" kern="1200">
        <a:solidFill>
          <a:schemeClr val="tx1"/>
        </a:solidFill>
        <a:latin typeface="Comic Sans MS" pitchFamily="66" charset="0"/>
        <a:ea typeface="+mn-ea"/>
        <a:cs typeface="+mn-cs"/>
      </a:defRPr>
    </a:lvl1pPr>
    <a:lvl2pPr marL="457200" algn="l" rtl="0" fontAlgn="base">
      <a:spcBef>
        <a:spcPct val="20000"/>
      </a:spcBef>
      <a:spcAft>
        <a:spcPct val="0"/>
      </a:spcAft>
      <a:buFont typeface="Wingdings" pitchFamily="2" charset="2"/>
      <a:buChar char="8"/>
      <a:defRPr sz="2000" kern="1200">
        <a:solidFill>
          <a:schemeClr val="tx1"/>
        </a:solidFill>
        <a:latin typeface="Comic Sans MS" pitchFamily="66" charset="0"/>
        <a:ea typeface="+mn-ea"/>
        <a:cs typeface="+mn-cs"/>
      </a:defRPr>
    </a:lvl2pPr>
    <a:lvl3pPr marL="914400" algn="l" rtl="0" fontAlgn="base">
      <a:spcBef>
        <a:spcPct val="20000"/>
      </a:spcBef>
      <a:spcAft>
        <a:spcPct val="0"/>
      </a:spcAft>
      <a:buFont typeface="Wingdings" pitchFamily="2" charset="2"/>
      <a:buChar char="8"/>
      <a:defRPr sz="2000" kern="1200">
        <a:solidFill>
          <a:schemeClr val="tx1"/>
        </a:solidFill>
        <a:latin typeface="Comic Sans MS" pitchFamily="66" charset="0"/>
        <a:ea typeface="+mn-ea"/>
        <a:cs typeface="+mn-cs"/>
      </a:defRPr>
    </a:lvl3pPr>
    <a:lvl4pPr marL="1371600" algn="l" rtl="0" fontAlgn="base">
      <a:spcBef>
        <a:spcPct val="20000"/>
      </a:spcBef>
      <a:spcAft>
        <a:spcPct val="0"/>
      </a:spcAft>
      <a:buFont typeface="Wingdings" pitchFamily="2" charset="2"/>
      <a:buChar char="8"/>
      <a:defRPr sz="2000" kern="1200">
        <a:solidFill>
          <a:schemeClr val="tx1"/>
        </a:solidFill>
        <a:latin typeface="Comic Sans MS" pitchFamily="66" charset="0"/>
        <a:ea typeface="+mn-ea"/>
        <a:cs typeface="+mn-cs"/>
      </a:defRPr>
    </a:lvl4pPr>
    <a:lvl5pPr marL="1828800" algn="l" rtl="0" fontAlgn="base">
      <a:spcBef>
        <a:spcPct val="20000"/>
      </a:spcBef>
      <a:spcAft>
        <a:spcPct val="0"/>
      </a:spcAft>
      <a:buFont typeface="Wingdings" pitchFamily="2" charset="2"/>
      <a:buChar char="8"/>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9966"/>
    <a:srgbClr val="3333FF"/>
    <a:srgbClr val="FF3399"/>
    <a:srgbClr val="FF3300"/>
    <a:srgbClr val="660099"/>
    <a:srgbClr val="FFCC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7585" autoAdjust="0"/>
  </p:normalViewPr>
  <p:slideViewPr>
    <p:cSldViewPr>
      <p:cViewPr varScale="1">
        <p:scale>
          <a:sx n="83" d="100"/>
          <a:sy n="83" d="100"/>
        </p:scale>
        <p:origin x="-72"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52"/>
    </p:cViewPr>
  </p:sorterViewPr>
  <p:notesViewPr>
    <p:cSldViewPr>
      <p:cViewPr>
        <p:scale>
          <a:sx n="100" d="100"/>
          <a:sy n="100" d="100"/>
        </p:scale>
        <p:origin x="-2323" y="37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en-US" altLang="zh-TW"/>
          </a:p>
        </p:txBody>
      </p:sp>
      <p:sp>
        <p:nvSpPr>
          <p:cNvPr id="185347" name="Rectangle 3"/>
          <p:cNvSpPr>
            <a:spLocks noGrp="1" noChangeArrowheads="1"/>
          </p:cNvSpPr>
          <p:nvPr>
            <p:ph type="dt" sz="quarter" idx="1"/>
          </p:nvPr>
        </p:nvSpPr>
        <p:spPr bwMode="auto">
          <a:xfrm>
            <a:off x="4020506"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en-US" altLang="zh-TW"/>
          </a:p>
        </p:txBody>
      </p:sp>
      <p:sp>
        <p:nvSpPr>
          <p:cNvPr id="185348" name="Rectangle 4"/>
          <p:cNvSpPr>
            <a:spLocks noGrp="1" noChangeArrowheads="1"/>
          </p:cNvSpPr>
          <p:nvPr>
            <p:ph type="ftr" sz="quarter" idx="2"/>
          </p:nvPr>
        </p:nvSpPr>
        <p:spPr bwMode="auto">
          <a:xfrm>
            <a:off x="0"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en-US" altLang="zh-TW"/>
          </a:p>
        </p:txBody>
      </p:sp>
      <p:sp>
        <p:nvSpPr>
          <p:cNvPr id="185349" name="Rectangle 5"/>
          <p:cNvSpPr>
            <a:spLocks noGrp="1" noChangeArrowheads="1"/>
          </p:cNvSpPr>
          <p:nvPr>
            <p:ph type="sldNum" sz="quarter" idx="3"/>
          </p:nvPr>
        </p:nvSpPr>
        <p:spPr bwMode="auto">
          <a:xfrm>
            <a:off x="4020506"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5B414B8F-1F19-480E-B46F-850C8428038D}" type="slidenum">
              <a:rPr lang="zh-TW" altLang="en-US"/>
              <a:pPr>
                <a:defRPr/>
              </a:pPr>
              <a:t>‹#›</a:t>
            </a:fld>
            <a:endParaRPr lang="en-US" altLang="zh-TW"/>
          </a:p>
        </p:txBody>
      </p:sp>
    </p:spTree>
    <p:extLst>
      <p:ext uri="{BB962C8B-B14F-4D97-AF65-F5344CB8AC3E}">
        <p14:creationId xmlns:p14="http://schemas.microsoft.com/office/powerpoint/2010/main" val="186898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defTabSz="990366">
              <a:spcBef>
                <a:spcPct val="0"/>
              </a:spcBef>
              <a:buFontTx/>
              <a:buNone/>
              <a:defRPr sz="1300">
                <a:latin typeface="Times New Roman" pitchFamily="18" charset="0"/>
              </a:defRPr>
            </a:lvl1pPr>
          </a:lstStyle>
          <a:p>
            <a:pPr>
              <a:defRPr/>
            </a:pPr>
            <a:endParaRPr lang="en-US" altLang="zh-TW"/>
          </a:p>
        </p:txBody>
      </p:sp>
      <p:sp>
        <p:nvSpPr>
          <p:cNvPr id="5123" name="Rectangle 3"/>
          <p:cNvSpPr>
            <a:spLocks noGrp="1" noChangeArrowheads="1"/>
          </p:cNvSpPr>
          <p:nvPr>
            <p:ph type="dt" idx="1"/>
          </p:nvPr>
        </p:nvSpPr>
        <p:spPr bwMode="auto">
          <a:xfrm>
            <a:off x="4020506" y="0"/>
            <a:ext cx="3077137" cy="512222"/>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algn="r" defTabSz="990366">
              <a:spcBef>
                <a:spcPct val="0"/>
              </a:spcBef>
              <a:buFontTx/>
              <a:buNone/>
              <a:defRPr sz="1300">
                <a:latin typeface="Times New Roman" pitchFamily="18" charset="0"/>
              </a:defRPr>
            </a:lvl1pPr>
          </a:lstStyle>
          <a:p>
            <a:pPr>
              <a:defRPr/>
            </a:pPr>
            <a:endParaRPr lang="en-US" altLang="zh-TW"/>
          </a:p>
        </p:txBody>
      </p:sp>
      <p:sp>
        <p:nvSpPr>
          <p:cNvPr id="47108" name="Rectangle 4"/>
          <p:cNvSpPr>
            <a:spLocks noGrp="1" noRot="1" noChangeAspect="1" noChangeArrowheads="1" noTextEdit="1"/>
          </p:cNvSpPr>
          <p:nvPr>
            <p:ph type="sldImg" idx="2"/>
          </p:nvPr>
        </p:nvSpPr>
        <p:spPr bwMode="auto">
          <a:xfrm>
            <a:off x="990600" y="766763"/>
            <a:ext cx="5119688" cy="38385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11257" y="4862015"/>
            <a:ext cx="5676787" cy="4605085"/>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9720755"/>
            <a:ext cx="3077137" cy="512222"/>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defTabSz="990366">
              <a:spcBef>
                <a:spcPct val="0"/>
              </a:spcBef>
              <a:buFontTx/>
              <a:buNone/>
              <a:defRPr sz="1300">
                <a:latin typeface="Times New Roman" pitchFamily="18"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4020506" y="9720755"/>
            <a:ext cx="3077137" cy="512222"/>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algn="r" defTabSz="990366">
              <a:spcBef>
                <a:spcPct val="0"/>
              </a:spcBef>
              <a:buFontTx/>
              <a:buNone/>
              <a:defRPr sz="1300">
                <a:latin typeface="Times New Roman" pitchFamily="18" charset="0"/>
              </a:defRPr>
            </a:lvl1pPr>
          </a:lstStyle>
          <a:p>
            <a:pPr>
              <a:defRPr/>
            </a:pPr>
            <a:fld id="{916D6F87-F744-4C14-876A-EE34BE8440FD}" type="slidenum">
              <a:rPr lang="zh-TW" altLang="en-US"/>
              <a:pPr>
                <a:defRPr/>
              </a:pPr>
              <a:t>‹#›</a:t>
            </a:fld>
            <a:endParaRPr lang="en-US" altLang="zh-TW"/>
          </a:p>
        </p:txBody>
      </p:sp>
    </p:spTree>
    <p:extLst>
      <p:ext uri="{BB962C8B-B14F-4D97-AF65-F5344CB8AC3E}">
        <p14:creationId xmlns:p14="http://schemas.microsoft.com/office/powerpoint/2010/main" val="182219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engage.com/cgi-wadsworth/course_products_wp.pl?fid=M20bI&amp;product_isbn_issn=978128516176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engage.com/logi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Artillery"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Ballistic_Research_Laboratory" TargetMode="External"/><Relationship Id="rId5" Type="http://schemas.openxmlformats.org/officeDocument/2006/relationships/hyperlink" Target="http://en.wikipedia.org/wiki/United_States_Army" TargetMode="External"/><Relationship Id="rId4" Type="http://schemas.openxmlformats.org/officeDocument/2006/relationships/hyperlink" Target="http://en.wikipedia.org/wiki/External_ballistic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AD2C41E-4DC5-4352-9D70-5338BF7D58BD}" type="slidenum">
              <a:rPr lang="zh-TW" altLang="en-US" smtClean="0"/>
              <a:pPr/>
              <a:t>1</a:t>
            </a:fld>
            <a:endParaRPr lang="en-US" altLang="zh-TW" smtClean="0"/>
          </a:p>
        </p:txBody>
      </p:sp>
      <p:sp>
        <p:nvSpPr>
          <p:cNvPr id="4813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NOTE (2013): this notes</a:t>
            </a:r>
            <a:r>
              <a:rPr lang="en-US" baseline="0" dirty="0" smtClean="0"/>
              <a:t> have no difference from Jean’s</a:t>
            </a:r>
          </a:p>
          <a:p>
            <a:r>
              <a:rPr lang="en-US" baseline="0" dirty="0" smtClean="0"/>
              <a:t>1session ends by “supercomputer”</a:t>
            </a:r>
          </a:p>
          <a:p>
            <a:r>
              <a:rPr lang="en-US" baseline="0" dirty="0" smtClean="0"/>
              <a:t>2session ends by security (didn’t have time to explain the last page </a:t>
            </a:r>
            <a:r>
              <a:rPr lang="en-US" baseline="0" smtClean="0"/>
              <a:t>of slides).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D5F7E99-3D32-4FC9-B72B-49B5CFA29C94}" type="slidenum">
              <a:rPr lang="zh-TW" altLang="en-US" smtClean="0"/>
              <a:pPr/>
              <a:t>10</a:t>
            </a:fld>
            <a:endParaRPr lang="en-US" altLang="zh-TW" smtClean="0"/>
          </a:p>
        </p:txBody>
      </p:sp>
      <p:sp>
        <p:nvSpPr>
          <p:cNvPr id="6041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Stored instructions: program</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7C971A9-58C6-4D19-A71B-A5642A4B9355}" type="slidenum">
              <a:rPr lang="zh-TW" altLang="en-US" smtClean="0"/>
              <a:pPr/>
              <a:t>11</a:t>
            </a:fld>
            <a:endParaRPr lang="en-US" altLang="zh-TW" smtClean="0"/>
          </a:p>
        </p:txBody>
      </p:sp>
      <p:sp>
        <p:nvSpPr>
          <p:cNvPr id="614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A computer</a:t>
            </a:r>
            <a:r>
              <a:rPr lang="en-US" baseline="0" dirty="0" smtClean="0"/>
              <a:t> consists of hardware and software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CF475D8-44BC-45CC-A8B1-8CA40138FF4F}" type="slidenum">
              <a:rPr lang="zh-TW" altLang="en-US" smtClean="0"/>
              <a:pPr/>
              <a:t>12</a:t>
            </a:fld>
            <a:endParaRPr lang="en-US" altLang="zh-TW"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tLang="zh-TW" dirty="0" smtClean="0"/>
              <a:t>Click the “</a:t>
            </a:r>
            <a:r>
              <a:rPr lang="en-US" altLang="zh-TW" dirty="0" err="1" smtClean="0"/>
              <a:t>howstuffworks</a:t>
            </a:r>
            <a:r>
              <a:rPr lang="en-US" altLang="zh-TW" dirty="0" smtClean="0"/>
              <a:t>”</a:t>
            </a:r>
            <a:r>
              <a:rPr lang="en-US" altLang="zh-TW" baseline="0" dirty="0" smtClean="0"/>
              <a:t> link of 2</a:t>
            </a:r>
            <a:r>
              <a:rPr lang="en-US" altLang="zh-TW" baseline="30000" dirty="0" smtClean="0"/>
              <a:t>nd</a:t>
            </a:r>
            <a:r>
              <a:rPr lang="en-US" altLang="zh-TW" baseline="0" dirty="0" smtClean="0"/>
              <a:t> page, “ultimate hardware video” -&gt; “CPU” (3 min)</a:t>
            </a:r>
            <a:endParaRPr lang="zh-TW"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E9FAF47-4E4E-4A13-B267-59DC26E31947}" type="slidenum">
              <a:rPr lang="zh-TW" altLang="en-US" smtClean="0"/>
              <a:pPr/>
              <a:t>13</a:t>
            </a:fld>
            <a:endParaRPr lang="en-US" altLang="zh-TW" smtClean="0"/>
          </a:p>
        </p:txBody>
      </p:sp>
      <p:sp>
        <p:nvSpPr>
          <p:cNvPr id="6349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Why</a:t>
            </a:r>
            <a:r>
              <a:rPr lang="en-US" baseline="0" dirty="0" smtClean="0"/>
              <a:t> CPU cannot access disk directly &amp; execute instructions?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F48EFFE-043B-4DD7-AE8F-84A97087439B}" type="slidenum">
              <a:rPr lang="zh-TW" altLang="en-US" smtClean="0"/>
              <a:pPr/>
              <a:t>14</a:t>
            </a:fld>
            <a:endParaRPr lang="en-US" altLang="zh-TW" smtClean="0"/>
          </a:p>
        </p:txBody>
      </p:sp>
      <p:sp>
        <p:nvSpPr>
          <p:cNvPr id="6553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E.g.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zh-TW" altLang="en-US" smtClean="0"/>
          </a:p>
        </p:txBody>
      </p:sp>
      <p:sp>
        <p:nvSpPr>
          <p:cNvPr id="62468" name="Slide Number Placeholder 3"/>
          <p:cNvSpPr txBox="1">
            <a:spLocks noGrp="1"/>
          </p:cNvSpPr>
          <p:nvPr/>
        </p:nvSpPr>
        <p:spPr bwMode="auto">
          <a:xfrm>
            <a:off x="4020506" y="9720755"/>
            <a:ext cx="3077137" cy="512222"/>
          </a:xfrm>
          <a:prstGeom prst="rect">
            <a:avLst/>
          </a:prstGeom>
          <a:noFill/>
          <a:ln w="9525">
            <a:noFill/>
            <a:miter lim="800000"/>
            <a:headEnd/>
            <a:tailEnd/>
          </a:ln>
        </p:spPr>
        <p:txBody>
          <a:bodyPr lIns="99031" tIns="49515" rIns="99031" bIns="49515" anchor="b"/>
          <a:lstStyle/>
          <a:p>
            <a:pPr algn="r" defTabSz="990366">
              <a:spcBef>
                <a:spcPct val="0"/>
              </a:spcBef>
              <a:buNone/>
            </a:pPr>
            <a:fld id="{58805615-79C7-4FBF-914A-6437C3D2C5A9}" type="slidenum">
              <a:rPr lang="zh-TW" altLang="en-US" sz="1300">
                <a:latin typeface="Times New Roman" pitchFamily="18" charset="0"/>
              </a:rPr>
              <a:pPr algn="r" defTabSz="990366">
                <a:spcBef>
                  <a:spcPct val="0"/>
                </a:spcBef>
                <a:buNone/>
              </a:pPr>
              <a:t>15</a:t>
            </a:fld>
            <a:endParaRPr lang="en-US" altLang="zh-TW" sz="1300" dirty="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5E9D3FB-ACB0-4BD2-B7EA-D731DAE9EA6E}" type="slidenum">
              <a:rPr lang="zh-TW" altLang="en-US" smtClean="0"/>
              <a:pPr/>
              <a:t>16</a:t>
            </a:fld>
            <a:endParaRPr lang="en-US" altLang="zh-TW" smtClean="0"/>
          </a:p>
        </p:txBody>
      </p:sp>
      <p:sp>
        <p:nvSpPr>
          <p:cNvPr id="6656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OS: a computer</a:t>
            </a:r>
            <a:r>
              <a:rPr lang="en-US" baseline="0" dirty="0" smtClean="0"/>
              <a:t> without OS is just a piece of metal, cannot be used. It is the OS that presents the user interface. Basically, when u turn-on the power until u see the interface, it’s all done by OS; after that, u use applications.</a:t>
            </a:r>
            <a:endParaRPr lang="en-US" dirty="0" smtClean="0"/>
          </a:p>
          <a:p>
            <a:r>
              <a:rPr lang="en-US" dirty="0" smtClean="0"/>
              <a:t>Almost</a:t>
            </a:r>
            <a:r>
              <a:rPr lang="en-US" baseline="0" dirty="0" smtClean="0"/>
              <a:t> all </a:t>
            </a:r>
            <a:r>
              <a:rPr lang="en-US" dirty="0" smtClean="0"/>
              <a:t>the icons on your desktop are application s/w.</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4E3EA38-0E80-4D91-9A4C-357BC4FE7088}" type="slidenum">
              <a:rPr lang="zh-TW" altLang="en-US" smtClean="0"/>
              <a:pPr/>
              <a:t>17</a:t>
            </a:fld>
            <a:endParaRPr lang="en-US" altLang="zh-TW" smtClean="0"/>
          </a:p>
        </p:txBody>
      </p:sp>
      <p:sp>
        <p:nvSpPr>
          <p:cNvPr id="6861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F5677EC-68BA-4789-8CD7-CD257406787D}" type="slidenum">
              <a:rPr lang="zh-TW" altLang="en-US" smtClean="0"/>
              <a:pPr/>
              <a:t>18</a:t>
            </a:fld>
            <a:endParaRPr lang="en-US" altLang="zh-TW" smtClean="0"/>
          </a:p>
        </p:txBody>
      </p:sp>
      <p:sp>
        <p:nvSpPr>
          <p:cNvPr id="6963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CB8BD08-1B3A-4FDA-BAF7-2BDD7AAAF073}" type="slidenum">
              <a:rPr lang="zh-TW" altLang="en-US" smtClean="0"/>
              <a:pPr/>
              <a:t>19</a:t>
            </a:fld>
            <a:endParaRPr lang="en-US" altLang="zh-TW"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altLang="zh-TW" dirty="0" smtClean="0"/>
              <a:t>A major part of OS is file management (OS</a:t>
            </a:r>
            <a:r>
              <a:rPr lang="en-US" altLang="zh-TW" baseline="0" dirty="0" smtClean="0"/>
              <a:t> is for resource management, resources are CPU, memory, disk).</a:t>
            </a:r>
          </a:p>
          <a:p>
            <a:pPr eaLnBrk="1" hangingPunct="1"/>
            <a:r>
              <a:rPr lang="en-US" altLang="zh-TW" baseline="0" dirty="0" smtClean="0"/>
              <a:t>Show “windows explorer” about tree-structure of folders /sub-folders / files in window</a:t>
            </a:r>
            <a:endParaRPr lang="zh-TW"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0AD5FC4-8A03-4769-92B6-2F2662C56AA9}" type="slidenum">
              <a:rPr lang="zh-TW" altLang="en-US" smtClean="0"/>
              <a:pPr/>
              <a:t>2</a:t>
            </a:fld>
            <a:endParaRPr lang="en-US" altLang="zh-TW"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zh-TW" dirty="0" smtClean="0"/>
              <a:t>For instructor’s material, </a:t>
            </a:r>
            <a:r>
              <a:rPr lang="en-US" altLang="zh-TW" dirty="0" err="1" smtClean="0"/>
              <a:t>ppt</a:t>
            </a:r>
            <a:r>
              <a:rPr lang="en-US" altLang="zh-TW" dirty="0" smtClean="0"/>
              <a:t>, figures, answers, </a:t>
            </a:r>
            <a:r>
              <a:rPr lang="en-US" altLang="zh-TW" dirty="0" err="1" smtClean="0"/>
              <a:t>etc</a:t>
            </a:r>
            <a:r>
              <a:rPr lang="en-US" altLang="zh-TW" dirty="0" smtClean="0"/>
              <a:t>:</a:t>
            </a:r>
          </a:p>
          <a:p>
            <a:pPr eaLnBrk="1" hangingPunct="1"/>
            <a:r>
              <a:rPr lang="en-US" sz="1200" kern="1200" dirty="0" smtClean="0">
                <a:solidFill>
                  <a:schemeClr val="tx1"/>
                </a:solidFill>
                <a:effectLst/>
                <a:latin typeface="Times New Roman" pitchFamily="18" charset="0"/>
                <a:ea typeface="+mn-ea"/>
                <a:cs typeface="+mn-cs"/>
                <a:hlinkClick r:id="rId3"/>
              </a:rPr>
              <a:t>http://www.cengage.com/cgi-wadsworth/course_products_wp.pl?fid=M20bI&amp;product_isbn_issn=9781285161761</a:t>
            </a:r>
            <a:endParaRPr lang="en-US" altLang="zh-TW" dirty="0" smtClean="0"/>
          </a:p>
          <a:p>
            <a:pPr eaLnBrk="1" hangingPunct="1"/>
            <a:endParaRPr lang="en-US" altLang="zh-TW" dirty="0" smtClean="0"/>
          </a:p>
          <a:p>
            <a:pPr eaLnBrk="1" hangingPunct="1"/>
            <a:r>
              <a:rPr lang="en-US" altLang="zh-TW" dirty="0" smtClean="0"/>
              <a:t>For the book (already registered my own account):</a:t>
            </a:r>
          </a:p>
          <a:p>
            <a:pPr eaLnBrk="1" hangingPunct="1"/>
            <a:r>
              <a:rPr lang="en-US" sz="1200" kern="1200" dirty="0" smtClean="0">
                <a:solidFill>
                  <a:schemeClr val="tx1"/>
                </a:solidFill>
                <a:effectLst/>
                <a:latin typeface="Times New Roman" pitchFamily="18" charset="0"/>
                <a:ea typeface="+mn-ea"/>
                <a:cs typeface="+mn-cs"/>
                <a:hlinkClick r:id="rId4"/>
              </a:rPr>
              <a:t>www.cengage.com/login</a:t>
            </a:r>
            <a:endParaRPr lang="zh-TW"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020506" y="9722392"/>
            <a:ext cx="3077137" cy="510585"/>
          </a:xfrm>
          <a:prstGeom prst="rect">
            <a:avLst/>
          </a:prstGeom>
          <a:noFill/>
          <a:ln w="9525">
            <a:noFill/>
            <a:miter lim="800000"/>
            <a:headEnd/>
            <a:tailEnd/>
          </a:ln>
        </p:spPr>
        <p:txBody>
          <a:bodyPr lIns="99033" tIns="49518" rIns="99033" bIns="49518" anchor="b"/>
          <a:lstStyle/>
          <a:p>
            <a:pPr algn="r" defTabSz="990366">
              <a:spcBef>
                <a:spcPct val="0"/>
              </a:spcBef>
              <a:buNone/>
            </a:pPr>
            <a:fld id="{1423B5B7-6F18-4222-80C2-00608B7B0C39}" type="slidenum">
              <a:rPr lang="zh-TW" altLang="en-US" sz="1300">
                <a:latin typeface="Times New Roman" pitchFamily="18" charset="0"/>
              </a:rPr>
              <a:pPr algn="r" defTabSz="990366">
                <a:spcBef>
                  <a:spcPct val="0"/>
                </a:spcBef>
                <a:buNone/>
              </a:pPr>
              <a:t>20</a:t>
            </a:fld>
            <a:endParaRPr lang="en-US" altLang="zh-TW" sz="1300" dirty="0">
              <a:latin typeface="Times New Roman" pitchFamily="18" charset="0"/>
            </a:endParaRPr>
          </a:p>
        </p:txBody>
      </p:sp>
      <p:sp>
        <p:nvSpPr>
          <p:cNvPr id="71683" name="Rectangle 2"/>
          <p:cNvSpPr>
            <a:spLocks noGrp="1" noRot="1" noChangeAspect="1" noChangeArrowheads="1" noTextEdit="1"/>
          </p:cNvSpPr>
          <p:nvPr>
            <p:ph type="sldImg"/>
          </p:nvPr>
        </p:nvSpPr>
        <p:spPr>
          <a:xfrm>
            <a:off x="993775" y="769938"/>
            <a:ext cx="5113338" cy="3835400"/>
          </a:xfrm>
          <a:ln/>
        </p:spPr>
      </p:sp>
      <p:sp>
        <p:nvSpPr>
          <p:cNvPr id="71684" name="Notes Placeholder 4"/>
          <p:cNvSpPr>
            <a:spLocks noGrp="1"/>
          </p:cNvSpPr>
          <p:nvPr/>
        </p:nvSpPr>
        <p:spPr bwMode="auto">
          <a:xfrm>
            <a:off x="709599" y="4860378"/>
            <a:ext cx="5680103" cy="4605085"/>
          </a:xfrm>
          <a:prstGeom prst="rect">
            <a:avLst/>
          </a:prstGeom>
          <a:solidFill>
            <a:srgbClr val="FFFFFF"/>
          </a:solidFill>
          <a:ln w="9525">
            <a:solidFill>
              <a:srgbClr val="000000"/>
            </a:solidFill>
            <a:miter lim="800000"/>
            <a:headEnd/>
            <a:tailEnd/>
          </a:ln>
        </p:spPr>
        <p:txBody>
          <a:bodyPr lIns="99033" tIns="49518" rIns="99033" bIns="49518"/>
          <a:lstStyle/>
          <a:p>
            <a:pPr eaLnBrk="0" hangingPunct="0">
              <a:spcBef>
                <a:spcPct val="30000"/>
              </a:spcBef>
              <a:buFontTx/>
              <a:buNone/>
            </a:pPr>
            <a:endParaRPr lang="zh-TW" altLang="en-US" sz="1200" dirty="0">
              <a:latin typeface="Times New Roman" pitchFamily="18" charset="0"/>
            </a:endParaRPr>
          </a:p>
        </p:txBody>
      </p:sp>
      <p:sp>
        <p:nvSpPr>
          <p:cNvPr id="2" name="Notes Placeholder 1"/>
          <p:cNvSpPr>
            <a:spLocks noGrp="1"/>
          </p:cNvSpPr>
          <p:nvPr>
            <p:ph type="body" idx="1"/>
          </p:nvPr>
        </p:nvSpPr>
        <p:spPr/>
        <p:txBody>
          <a:bodyPr/>
          <a:lstStyle/>
          <a:p>
            <a:r>
              <a:rPr lang="en-US" dirty="0" smtClean="0"/>
              <a:t>OS has two interfaces: text</a:t>
            </a:r>
            <a:r>
              <a:rPr lang="en-US" baseline="0" dirty="0" smtClean="0"/>
              <a:t> and graphical (also called Window)</a:t>
            </a:r>
            <a:endParaRPr lang="en-US" dirty="0" smtClean="0"/>
          </a:p>
          <a:p>
            <a:r>
              <a:rPr lang="en-US" dirty="0" smtClean="0"/>
              <a:t>Show pc console:</a:t>
            </a:r>
            <a:r>
              <a:rPr lang="en-US" baseline="0" dirty="0" smtClean="0"/>
              <a:t> start-all programs-accessories-Command Prompt (or in startup prompt, search “Command Prompt”), it’s DOS environment: </a:t>
            </a:r>
            <a:r>
              <a:rPr lang="en-US" baseline="0" dirty="0" err="1" smtClean="0"/>
              <a:t>dir</a:t>
            </a:r>
            <a:r>
              <a:rPr lang="en-US" baseline="0" dirty="0" smtClean="0"/>
              <a:t>, </a:t>
            </a:r>
            <a:r>
              <a:rPr lang="en-US" baseline="0" dirty="0" smtClean="0"/>
              <a:t>cd: Have a window folders at side to compare with DOS </a:t>
            </a:r>
            <a:r>
              <a:rPr lang="en-US" baseline="0" dirty="0" err="1" smtClean="0"/>
              <a:t>dir</a:t>
            </a:r>
            <a:r>
              <a:rPr lang="en-US" baseline="0" dirty="0" smtClean="0"/>
              <a:t>!!!</a:t>
            </a:r>
          </a:p>
          <a:p>
            <a:r>
              <a:rPr lang="en-US" baseline="0" dirty="0" smtClean="0"/>
              <a:t>ipconfig</a:t>
            </a:r>
            <a:endParaRPr lang="en-US" baseline="0" dirty="0" smtClean="0"/>
          </a:p>
          <a:p>
            <a:r>
              <a:rPr lang="en-US" baseline="0" dirty="0" smtClean="0"/>
              <a:t>Some more commands: ping www.cityu.edu.hk (to see if your pc is still connecting to www.cityu)</a:t>
            </a:r>
          </a:p>
          <a:p>
            <a:r>
              <a:rPr lang="en-US" baseline="0" dirty="0" smtClean="0"/>
              <a:t>&gt; route print (show the local routing table)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Use Command-Prompt to show directory files in text, and at</a:t>
            </a:r>
            <a:r>
              <a:rPr lang="en-US" baseline="0" dirty="0" smtClean="0"/>
              <a:t> same time, use window explorer to show files (graphic interface)</a:t>
            </a:r>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See Fig.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Answer two questions</a:t>
            </a:r>
          </a:p>
          <a:p>
            <a:endParaRPr lang="en-US" dirty="0" smtClean="0"/>
          </a:p>
        </p:txBody>
      </p:sp>
      <p:sp>
        <p:nvSpPr>
          <p:cNvPr id="72708" name="Slide Number Placeholder 3"/>
          <p:cNvSpPr>
            <a:spLocks noGrp="1"/>
          </p:cNvSpPr>
          <p:nvPr>
            <p:ph type="sldNum" sz="quarter" idx="5"/>
          </p:nvPr>
        </p:nvSpPr>
        <p:spPr>
          <a:noFill/>
        </p:spPr>
        <p:txBody>
          <a:bodyPr/>
          <a:lstStyle/>
          <a:p>
            <a:fld id="{B10296BA-F361-4BFA-830D-18BA6DD36054}" type="slidenum">
              <a:rPr lang="zh-TW" altLang="en-US" smtClean="0"/>
              <a:pPr/>
              <a:t>21</a:t>
            </a:fld>
            <a:endParaRPr lang="en-US"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C674E46-2353-4797-BAB4-ABE0309AAACD}" type="slidenum">
              <a:rPr lang="zh-TW" altLang="en-US" smtClean="0"/>
              <a:pPr/>
              <a:t>22</a:t>
            </a:fld>
            <a:endParaRPr lang="en-US" altLang="zh-TW"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ltLang="zh-TW" b="0" dirty="0" smtClean="0"/>
              <a:t>?what</a:t>
            </a:r>
            <a:r>
              <a:rPr lang="en-US" altLang="zh-TW" b="0" baseline="0" dirty="0" smtClean="0"/>
              <a:t> is the first computer in the history</a:t>
            </a:r>
            <a:endParaRPr lang="en-US" altLang="zh-TW" b="0" dirty="0" smtClean="0"/>
          </a:p>
          <a:p>
            <a:pPr eaLnBrk="1" hangingPunct="1"/>
            <a:r>
              <a:rPr lang="en-US" sz="1200" b="0" i="0" kern="1200" dirty="0" smtClean="0">
                <a:solidFill>
                  <a:schemeClr val="tx1"/>
                </a:solidFill>
                <a:effectLst/>
                <a:latin typeface="Times New Roman" pitchFamily="18" charset="0"/>
                <a:ea typeface="+mn-ea"/>
                <a:cs typeface="+mn-cs"/>
              </a:rPr>
              <a:t>1946: ENIAC</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Electronic Numerical Integrator And Computer), ENIAC was designed to calculate </a:t>
            </a:r>
            <a:r>
              <a:rPr lang="en-US" sz="1200" b="0" i="0" kern="1200" dirty="0" smtClean="0">
                <a:solidFill>
                  <a:schemeClr val="tx1"/>
                </a:solidFill>
                <a:effectLst/>
                <a:latin typeface="Times New Roman" pitchFamily="18" charset="0"/>
                <a:ea typeface="+mn-ea"/>
                <a:cs typeface="+mn-cs"/>
                <a:hlinkClick r:id="rId3" tooltip="Artillery"/>
              </a:rPr>
              <a:t>artillery</a:t>
            </a:r>
            <a:r>
              <a:rPr lang="en-US" sz="1200" b="0" i="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hlinkClick r:id="rId4" tooltip="External ballistics"/>
              </a:rPr>
              <a:t>firing tables</a:t>
            </a:r>
            <a:r>
              <a:rPr lang="en-US" sz="1200" b="0" i="0" kern="1200" dirty="0" smtClean="0">
                <a:solidFill>
                  <a:schemeClr val="tx1"/>
                </a:solidFill>
                <a:effectLst/>
                <a:latin typeface="Times New Roman" pitchFamily="18" charset="0"/>
                <a:ea typeface="+mn-ea"/>
                <a:cs typeface="+mn-cs"/>
              </a:rPr>
              <a:t> for the </a:t>
            </a:r>
            <a:r>
              <a:rPr lang="en-US" sz="1200" b="0" i="0" kern="1200" dirty="0" smtClean="0">
                <a:solidFill>
                  <a:schemeClr val="tx1"/>
                </a:solidFill>
                <a:effectLst/>
                <a:latin typeface="Times New Roman" pitchFamily="18" charset="0"/>
                <a:ea typeface="+mn-ea"/>
                <a:cs typeface="+mn-cs"/>
                <a:hlinkClick r:id="rId5" tooltip="United States Army"/>
              </a:rPr>
              <a:t>United States Army</a:t>
            </a:r>
            <a:r>
              <a:rPr lang="en-US" sz="1200" b="0" i="0" kern="1200" dirty="0" smtClean="0">
                <a:solidFill>
                  <a:schemeClr val="tx1"/>
                </a:solidFill>
                <a:effectLst/>
                <a:latin typeface="Times New Roman" pitchFamily="18" charset="0"/>
                <a:ea typeface="+mn-ea"/>
                <a:cs typeface="+mn-cs"/>
              </a:rPr>
              <a:t>'s </a:t>
            </a:r>
            <a:r>
              <a:rPr lang="en-US" sz="1200" b="0" i="0" kern="1200" dirty="0" smtClean="0">
                <a:solidFill>
                  <a:schemeClr val="tx1"/>
                </a:solidFill>
                <a:effectLst/>
                <a:latin typeface="Times New Roman" pitchFamily="18" charset="0"/>
                <a:ea typeface="+mn-ea"/>
                <a:cs typeface="+mn-cs"/>
                <a:hlinkClick r:id="rId6" tooltip="Ballistic Research Laboratory"/>
              </a:rPr>
              <a:t>Research Laboratory</a:t>
            </a:r>
            <a:r>
              <a:rPr lang="en-US" sz="1200" b="0" i="0" kern="1200" dirty="0" smtClean="0">
                <a:solidFill>
                  <a:schemeClr val="tx1"/>
                </a:solidFill>
                <a:effectLst/>
                <a:latin typeface="Times New Roman" pitchFamily="18" charset="0"/>
                <a:ea typeface="+mn-ea"/>
                <a:cs typeface="+mn-cs"/>
              </a:rPr>
              <a:t>.</a:t>
            </a:r>
            <a:endParaRPr lang="en-US" sz="1200" b="0" i="0" kern="1200" baseline="0" dirty="0" smtClean="0">
              <a:solidFill>
                <a:schemeClr val="tx1"/>
              </a:solidFill>
              <a:effectLst/>
              <a:latin typeface="Times New Roman" pitchFamily="18"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99394F7-192B-4134-ACA3-85F0D1C2D22C}" type="slidenum">
              <a:rPr lang="zh-TW" altLang="en-US" smtClean="0"/>
              <a:pPr/>
              <a:t>23</a:t>
            </a:fld>
            <a:endParaRPr lang="en-US" altLang="zh-TW" smtClean="0"/>
          </a:p>
        </p:txBody>
      </p:sp>
      <p:sp>
        <p:nvSpPr>
          <p:cNvPr id="7475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Serve one user and intensively compute one giant-task, to finish</a:t>
            </a:r>
            <a:r>
              <a:rPr lang="en-US" baseline="0" dirty="0" smtClean="0"/>
              <a:t> it as fast as possible.</a:t>
            </a:r>
          </a:p>
          <a:p>
            <a:r>
              <a:rPr lang="en-US" baseline="0" dirty="0" smtClean="0"/>
              <a:t>See top 500: http://www.top500.org/, list-scroll down, top10, China tianhe-2; note: chips are Intel, so what’s the deal? interconnections and architectures!</a:t>
            </a:r>
          </a:p>
          <a:p>
            <a:r>
              <a:rPr lang="en-US" baseline="0" dirty="0" smtClean="0"/>
              <a:t>Graph500 are more practical, benchmark for solving real problems; note: the gap between the top2 and rest</a:t>
            </a:r>
          </a:p>
          <a:p>
            <a:r>
              <a:rPr lang="en-US" baseline="0" dirty="0" smtClean="0"/>
              <a:t>Super-computers are mostly used by defense </a:t>
            </a:r>
            <a:r>
              <a:rPr lang="en-US" baseline="0" dirty="0" err="1" smtClean="0"/>
              <a:t>dept</a:t>
            </a:r>
            <a:r>
              <a:rPr lang="en-US" baseline="0" dirty="0" smtClean="0"/>
              <a:t>, government research institutes, </a:t>
            </a:r>
            <a:r>
              <a:rPr lang="en-US" baseline="0" dirty="0" err="1" smtClean="0"/>
              <a:t>etc</a:t>
            </a:r>
            <a:r>
              <a:rPr lang="en-US" baseline="0" dirty="0" smtClean="0"/>
              <a:t>, but for business use </a:t>
            </a:r>
            <a:r>
              <a:rPr lang="en-US" baseline="0" dirty="0" smtClean="0">
                <a:sym typeface="Wingdings" pitchFamily="2" charset="2"/>
              </a:rPr>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r>
              <a:rPr lang="en-US" dirty="0" smtClean="0"/>
              <a:t>For timesharing use: server multi-tasks</a:t>
            </a:r>
            <a:r>
              <a:rPr lang="en-US" baseline="0" dirty="0" smtClean="0"/>
              <a:t> for multi-users</a:t>
            </a:r>
          </a:p>
          <a:p>
            <a:pPr eaLnBrk="1" hangingPunct="1"/>
            <a:r>
              <a:rPr lang="en-US" sz="1200" b="0" i="0" kern="1200" dirty="0" smtClean="0">
                <a:solidFill>
                  <a:schemeClr val="tx1"/>
                </a:solidFill>
                <a:effectLst/>
                <a:latin typeface="Times New Roman" pitchFamily="18" charset="0"/>
                <a:ea typeface="+mn-ea"/>
                <a:cs typeface="+mn-cs"/>
              </a:rPr>
              <a:t>1952: the first general commercial</a:t>
            </a:r>
            <a:r>
              <a:rPr lang="en-US" sz="1200" b="0" i="0" kern="1200" baseline="0" dirty="0" smtClean="0">
                <a:solidFill>
                  <a:schemeClr val="tx1"/>
                </a:solidFill>
                <a:effectLst/>
                <a:latin typeface="Times New Roman" pitchFamily="18" charset="0"/>
                <a:ea typeface="+mn-ea"/>
                <a:cs typeface="+mn-cs"/>
              </a:rPr>
              <a:t> use computer: </a:t>
            </a:r>
            <a:r>
              <a:rPr lang="en-US" sz="1200" b="0" i="0" kern="1200" dirty="0" smtClean="0">
                <a:solidFill>
                  <a:schemeClr val="tx1"/>
                </a:solidFill>
                <a:effectLst/>
                <a:latin typeface="Times New Roman" pitchFamily="18" charset="0"/>
                <a:ea typeface="+mn-ea"/>
                <a:cs typeface="+mn-cs"/>
              </a:rPr>
              <a:t>International Business Machines (</a:t>
            </a:r>
            <a:r>
              <a:rPr lang="en-US" sz="1200" b="1" i="0" kern="1200" dirty="0" smtClean="0">
                <a:solidFill>
                  <a:schemeClr val="tx1"/>
                </a:solidFill>
                <a:effectLst/>
                <a:latin typeface="Times New Roman" pitchFamily="18" charset="0"/>
                <a:ea typeface="+mn-ea"/>
                <a:cs typeface="+mn-cs"/>
              </a:rPr>
              <a:t>IBM) </a:t>
            </a:r>
            <a:r>
              <a:rPr lang="en-US" sz="1200" b="0" i="0" kern="1200" dirty="0" smtClean="0">
                <a:solidFill>
                  <a:schemeClr val="tx1"/>
                </a:solidFill>
                <a:effectLst/>
                <a:latin typeface="Times New Roman" pitchFamily="18" charset="0"/>
                <a:ea typeface="+mn-ea"/>
                <a:cs typeface="+mn-cs"/>
              </a:rPr>
              <a:t>701 EDPM Computer</a:t>
            </a:r>
          </a:p>
          <a:p>
            <a:pPr eaLnBrk="1" hangingPunct="1"/>
            <a:r>
              <a:rPr lang="en-US" altLang="zh-TW" sz="1200" b="0" i="0" kern="1200" dirty="0" smtClean="0">
                <a:solidFill>
                  <a:schemeClr val="tx1"/>
                </a:solidFill>
                <a:effectLst/>
                <a:latin typeface="Times New Roman" pitchFamily="18" charset="0"/>
                <a:ea typeface="+mn-ea"/>
                <a:cs typeface="+mn-cs"/>
              </a:rPr>
              <a:t>1953: </a:t>
            </a:r>
            <a:r>
              <a:rPr lang="en-US" sz="1200" b="0" i="0" kern="1200" dirty="0" smtClean="0">
                <a:solidFill>
                  <a:schemeClr val="tx1"/>
                </a:solidFill>
                <a:effectLst/>
                <a:latin typeface="Times New Roman" pitchFamily="18" charset="0"/>
                <a:ea typeface="+mn-ea"/>
                <a:cs typeface="+mn-cs"/>
              </a:rPr>
              <a:t>The first high level programming language: FORTRAN (</a:t>
            </a:r>
            <a:r>
              <a:rPr lang="en-US" sz="1200" b="0" i="1" kern="1200" dirty="0" smtClean="0">
                <a:solidFill>
                  <a:schemeClr val="tx1"/>
                </a:solidFill>
                <a:effectLst/>
                <a:latin typeface="Times New Roman" pitchFamily="18" charset="0"/>
                <a:ea typeface="+mn-ea"/>
                <a:cs typeface="+mn-cs"/>
              </a:rPr>
              <a:t>The IBM Mathematical </a:t>
            </a:r>
            <a:r>
              <a:rPr lang="en-US" sz="1200" b="1" i="1" kern="1200" dirty="0" smtClean="0">
                <a:solidFill>
                  <a:schemeClr val="tx1"/>
                </a:solidFill>
                <a:effectLst/>
                <a:latin typeface="Times New Roman" pitchFamily="18" charset="0"/>
                <a:ea typeface="+mn-ea"/>
                <a:cs typeface="+mn-cs"/>
              </a:rPr>
              <a:t>For</a:t>
            </a:r>
            <a:r>
              <a:rPr lang="en-US" sz="1200" b="0" i="1" kern="1200" dirty="0" smtClean="0">
                <a:solidFill>
                  <a:schemeClr val="tx1"/>
                </a:solidFill>
                <a:effectLst/>
                <a:latin typeface="Times New Roman" pitchFamily="18" charset="0"/>
                <a:ea typeface="+mn-ea"/>
                <a:cs typeface="+mn-cs"/>
              </a:rPr>
              <a:t>mula </a:t>
            </a:r>
            <a:r>
              <a:rPr lang="en-US" sz="1200" b="1" i="1" kern="1200" dirty="0" smtClean="0">
                <a:solidFill>
                  <a:schemeClr val="tx1"/>
                </a:solidFill>
                <a:effectLst/>
                <a:latin typeface="Times New Roman" pitchFamily="18" charset="0"/>
                <a:ea typeface="+mn-ea"/>
                <a:cs typeface="+mn-cs"/>
              </a:rPr>
              <a:t>Tran</a:t>
            </a:r>
            <a:r>
              <a:rPr lang="en-US" sz="1200" b="0" i="1" kern="1200" dirty="0" smtClean="0">
                <a:solidFill>
                  <a:schemeClr val="tx1"/>
                </a:solidFill>
                <a:effectLst/>
                <a:latin typeface="Times New Roman" pitchFamily="18" charset="0"/>
                <a:ea typeface="+mn-ea"/>
                <a:cs typeface="+mn-cs"/>
              </a:rPr>
              <a:t>slating System</a:t>
            </a:r>
            <a:r>
              <a:rPr lang="en-US" sz="1200" b="0" i="0" kern="1200" dirty="0" smtClean="0">
                <a:solidFill>
                  <a:schemeClr val="tx1"/>
                </a:solidFill>
                <a:effectLst/>
                <a:latin typeface="Times New Roman" pitchFamily="18" charset="0"/>
                <a:ea typeface="+mn-ea"/>
                <a:cs typeface="+mn-cs"/>
              </a:rPr>
              <a:t>) by IBM. Fortran is probably the oldest programming</a:t>
            </a:r>
            <a:r>
              <a:rPr lang="en-US" sz="1200" b="0" i="0" kern="1200" baseline="0" dirty="0" smtClean="0">
                <a:solidFill>
                  <a:schemeClr val="tx1"/>
                </a:solidFill>
                <a:effectLst/>
                <a:latin typeface="Times New Roman" pitchFamily="18" charset="0"/>
                <a:ea typeface="+mn-ea"/>
                <a:cs typeface="+mn-cs"/>
              </a:rPr>
              <a:t> language, which is still widely used. The latest version is Fortran08.</a:t>
            </a:r>
            <a:endParaRPr lang="en-US" altLang="zh-TW" b="0"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76A1024-AD7E-4A38-889D-88831F645B7C}" type="slidenum">
              <a:rPr lang="zh-TW" altLang="en-US" smtClean="0"/>
              <a:pPr/>
              <a:t>26</a:t>
            </a:fld>
            <a:endParaRPr lang="en-US" altLang="zh-TW" smtClean="0"/>
          </a:p>
        </p:txBody>
      </p:sp>
      <p:sp>
        <p:nvSpPr>
          <p:cNvPr id="7680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Mainframe machines are too expensive, too big to move.</a:t>
            </a:r>
            <a:r>
              <a:rPr lang="en-US" baseline="0" dirty="0" smtClean="0"/>
              <a:t> In 1970s, people in silicon valley started to think how to low down the cost of computers so that small business, shops, even home can use them. It comes to the development of microprocessors.</a:t>
            </a:r>
          </a:p>
          <a:p>
            <a:r>
              <a:rPr lang="en-US" baseline="0" dirty="0" smtClean="0"/>
              <a:t>The real boom of PCs attributed to two young college students in silicon valley in early 1980s (1983), Steve Jobs and Steve </a:t>
            </a:r>
            <a:r>
              <a:rPr lang="en-US" baseline="0" dirty="0" err="1" smtClean="0"/>
              <a:t>Woz</a:t>
            </a:r>
            <a:r>
              <a:rPr lang="en-US" baseline="0" dirty="0" smtClean="0"/>
              <a:t>. They started to build their first PC in their garage, named Apple!</a:t>
            </a:r>
          </a:p>
          <a:p>
            <a:r>
              <a:rPr lang="en-US" baseline="0" dirty="0" smtClean="0"/>
              <a:t>Soon IBM also stepped into PC business, made IBM PCs, its OS -&gt; DOS (same command set as command-prompt).</a:t>
            </a:r>
          </a:p>
          <a:p>
            <a:r>
              <a:rPr lang="en-US" baseline="0" dirty="0" err="1" smtClean="0"/>
              <a:t>MicrosoftWindows</a:t>
            </a:r>
            <a:r>
              <a:rPr lang="en-US" baseline="0" dirty="0" smtClean="0"/>
              <a:t> OS is later story (Bill Gates developed window systems for IBM).</a:t>
            </a:r>
          </a:p>
          <a:p>
            <a:r>
              <a:rPr lang="en-US" baseline="0" dirty="0" smtClean="0"/>
              <a:t>??? What’s the next?</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4AC76BE-CB32-4D8B-A3D4-40E6304CBDB9}" type="slidenum">
              <a:rPr lang="zh-TW" altLang="en-US" smtClean="0"/>
              <a:pPr/>
              <a:t>27</a:t>
            </a:fld>
            <a:endParaRPr lang="en-US" altLang="zh-TW" smtClean="0"/>
          </a:p>
        </p:txBody>
      </p:sp>
      <p:sp>
        <p:nvSpPr>
          <p:cNvPr id="7782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Smart phones</a:t>
            </a:r>
            <a:r>
              <a:rPr lang="en-US" baseline="0" dirty="0" smtClean="0"/>
              <a:t> are quickly taking over PCs as the No.1 devices for internet access.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2387651-2D4E-47F5-AFD6-B1B0BE516A3C}" type="slidenum">
              <a:rPr lang="zh-TW" altLang="en-US" smtClean="0"/>
              <a:pPr/>
              <a:t>28</a:t>
            </a:fld>
            <a:endParaRPr lang="en-US" altLang="zh-TW" smtClean="0"/>
          </a:p>
        </p:txBody>
      </p:sp>
      <p:sp>
        <p:nvSpPr>
          <p:cNvPr id="7885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Robots, Cameras, lift, etc.</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6D6F87-F744-4C14-876A-EE34BE8440FD}" type="slidenum">
              <a:rPr lang="zh-TW" altLang="en-US" smtClean="0"/>
              <a:pPr>
                <a:defRPr/>
              </a:pPr>
              <a:t>29</a:t>
            </a:fld>
            <a:endParaRPr lang="en-US" altLang="zh-TW"/>
          </a:p>
        </p:txBody>
      </p:sp>
    </p:spTree>
    <p:extLst>
      <p:ext uri="{BB962C8B-B14F-4D97-AF65-F5344CB8AC3E}">
        <p14:creationId xmlns:p14="http://schemas.microsoft.com/office/powerpoint/2010/main" val="3294039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A7DB70B-F632-4E56-84BE-417247FF5893}" type="slidenum">
              <a:rPr lang="zh-TW" altLang="en-US" smtClean="0"/>
              <a:pPr/>
              <a:t>30</a:t>
            </a:fld>
            <a:endParaRPr lang="en-US" altLang="zh-TW" smtClean="0"/>
          </a:p>
        </p:txBody>
      </p:sp>
      <p:sp>
        <p:nvSpPr>
          <p:cNvPr id="7987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In</a:t>
            </a:r>
            <a:r>
              <a:rPr lang="en-US" baseline="0" dirty="0" smtClean="0"/>
              <a:t> old days, computers are standalone. Purpose of communication at that time: transfer data, emails</a:t>
            </a:r>
            <a:endParaRPr lang="en-US" dirty="0" smtClean="0"/>
          </a:p>
          <a:p>
            <a:r>
              <a:rPr lang="en-US" dirty="0" smtClean="0"/>
              <a:t>Internet was developed in 1960s, initiated by </a:t>
            </a:r>
            <a:r>
              <a:rPr lang="en-US" dirty="0" err="1" smtClean="0"/>
              <a:t>Darpa</a:t>
            </a:r>
            <a:r>
              <a:rPr lang="en-US" baseline="0" dirty="0" smtClean="0"/>
              <a:t> (Defense Advance Research Project Agency).</a:t>
            </a:r>
          </a:p>
          <a:p>
            <a:r>
              <a:rPr lang="en-US" baseline="0" dirty="0" smtClean="0"/>
              <a:t>It was first put into use in 1969, it’s called ARPANET.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F862D43-A7A4-4382-AFAC-FB5F4E396B8D}" type="slidenum">
              <a:rPr lang="zh-TW" altLang="en-US" smtClean="0"/>
              <a:pPr/>
              <a:t>3</a:t>
            </a:fld>
            <a:endParaRPr lang="en-US" altLang="zh-TW" smtClean="0"/>
          </a:p>
        </p:txBody>
      </p:sp>
      <p:sp>
        <p:nvSpPr>
          <p:cNvPr id="5017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Howstuffworks.com -&gt; scroll</a:t>
            </a:r>
            <a:r>
              <a:rPr lang="en-US" baseline="0" dirty="0" smtClean="0"/>
              <a:t> down to see videos, show “</a:t>
            </a:r>
            <a:r>
              <a:rPr lang="en-US" dirty="0" smtClean="0"/>
              <a:t>Ultimate Computer Hardware Videos”</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8F75BC4-CDB3-4668-8DFE-095B8C1B750B}" type="slidenum">
              <a:rPr lang="zh-TW" altLang="en-US" smtClean="0"/>
              <a:pPr/>
              <a:t>31</a:t>
            </a:fld>
            <a:endParaRPr lang="en-US" altLang="zh-TW" smtClean="0"/>
          </a:p>
        </p:txBody>
      </p:sp>
      <p:sp>
        <p:nvSpPr>
          <p:cNvPr id="8089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?Answer questions?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E01C275-ED57-4746-A17F-ACA04FF535AB}" type="slidenum">
              <a:rPr lang="zh-TW" altLang="en-US" smtClean="0"/>
              <a:pPr/>
              <a:t>32</a:t>
            </a:fld>
            <a:endParaRPr lang="en-US" altLang="zh-TW" smtClean="0"/>
          </a:p>
        </p:txBody>
      </p:sp>
      <p:sp>
        <p:nvSpPr>
          <p:cNvPr id="8192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Before</a:t>
            </a:r>
            <a:r>
              <a:rPr lang="en-US" baseline="0" dirty="0" smtClean="0"/>
              <a:t> www, internet was far less popular as nowadays. The internet was used mainly for email / file-transfer (FTP).</a:t>
            </a:r>
            <a:endParaRPr lang="en-US" dirty="0" smtClean="0"/>
          </a:p>
          <a:p>
            <a:r>
              <a:rPr lang="en-US" dirty="0" smtClean="0"/>
              <a:t>1989: the 1</a:t>
            </a:r>
            <a:r>
              <a:rPr lang="en-US" baseline="30000" dirty="0" smtClean="0"/>
              <a:t>st</a:t>
            </a:r>
            <a:r>
              <a:rPr lang="en-US" dirty="0" smtClean="0"/>
              <a:t> </a:t>
            </a:r>
            <a:r>
              <a:rPr lang="en-US" altLang="zh-CN" sz="1200" dirty="0" smtClean="0">
                <a:ea typeface="宋体" pitchFamily="2" charset="-122"/>
              </a:rPr>
              <a:t>web system was developed by a group of researchers in physics at CERN (European Nuclear Research Center) in 89. </a:t>
            </a:r>
            <a:r>
              <a:rPr lang="en-US" dirty="0" smtClean="0"/>
              <a:t>The birth year of WWW is 1989.</a:t>
            </a:r>
          </a:p>
          <a:p>
            <a:r>
              <a:rPr lang="en-US" dirty="0" smtClean="0"/>
              <a:t>1993: the 1</a:t>
            </a:r>
            <a:r>
              <a:rPr lang="en-US" baseline="30000" dirty="0" smtClean="0"/>
              <a:t>st</a:t>
            </a:r>
            <a:r>
              <a:rPr lang="en-US" dirty="0" smtClean="0"/>
              <a:t> </a:t>
            </a:r>
            <a:r>
              <a:rPr lang="en-US" altLang="zh-CN" sz="1200" dirty="0" smtClean="0">
                <a:ea typeface="宋体" pitchFamily="2" charset="-122"/>
              </a:rPr>
              <a:t>graphical web browser </a:t>
            </a:r>
            <a:r>
              <a:rPr lang="en-US" altLang="zh-CN" sz="1200" i="1" dirty="0" smtClean="0">
                <a:ea typeface="宋体" pitchFamily="2" charset="-122"/>
              </a:rPr>
              <a:t>Mosaic</a:t>
            </a:r>
            <a:r>
              <a:rPr lang="en-US" altLang="zh-CN" sz="1200" dirty="0" smtClean="0">
                <a:ea typeface="宋体" pitchFamily="2" charset="-122"/>
              </a:rPr>
              <a:t> was released in Feb 1993 (by </a:t>
            </a:r>
            <a:r>
              <a:rPr lang="en-US" altLang="zh-CN" sz="1200" i="1" dirty="0" smtClean="0">
                <a:ea typeface="宋体" pitchFamily="2" charset="-122"/>
              </a:rPr>
              <a:t>NCSA</a:t>
            </a:r>
            <a:r>
              <a:rPr lang="en-US" altLang="zh-CN" sz="1200" dirty="0" smtClean="0">
                <a:ea typeface="宋体" pitchFamily="2" charset="-122"/>
              </a:rPr>
              <a:t>). This’s more like the IE/Chrome</a:t>
            </a:r>
            <a:r>
              <a:rPr lang="en-US" altLang="zh-CN" sz="1200" baseline="0" dirty="0" smtClean="0">
                <a:ea typeface="宋体" pitchFamily="2" charset="-122"/>
              </a:rPr>
              <a:t> nowadays.</a:t>
            </a:r>
          </a:p>
          <a:p>
            <a:r>
              <a:rPr lang="en-US" sz="1200" baseline="0" dirty="0" smtClean="0">
                <a:ea typeface="宋体" pitchFamily="2" charset="-122"/>
              </a:rPr>
              <a:t>Show my webpage, view source, explain hypertext/html/hyperlinks/website/webserver….</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89A6766-20EE-4E64-818F-0B724969AAC3}" type="slidenum">
              <a:rPr lang="zh-TW" altLang="en-US" smtClean="0"/>
              <a:pPr/>
              <a:t>33</a:t>
            </a:fld>
            <a:endParaRPr lang="en-US" altLang="zh-TW" smtClean="0"/>
          </a:p>
        </p:txBody>
      </p:sp>
      <p:sp>
        <p:nvSpPr>
          <p:cNvPr id="8294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Domain-name -&gt; machine name, notice this… there’re many phishing websites…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9D9CA88-7BD3-4C83-8F14-7AA192309226}" type="slidenum">
              <a:rPr lang="zh-TW" altLang="en-US" smtClean="0"/>
              <a:pPr/>
              <a:t>34</a:t>
            </a:fld>
            <a:endParaRPr lang="en-US" altLang="zh-TW" smtClean="0"/>
          </a:p>
        </p:txBody>
      </p:sp>
      <p:sp>
        <p:nvSpPr>
          <p:cNvPr id="8397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HTTP protocol: two commands: GET / POST</a:t>
            </a:r>
          </a:p>
          <a:p>
            <a:r>
              <a:rPr lang="en-US" dirty="0" smtClean="0"/>
              <a:t>? See question? Web server could be a giant cloud, or a small PC </a:t>
            </a:r>
            <a:endParaRPr lang="en-US" dirty="0" smtClean="0"/>
          </a:p>
          <a:p>
            <a:r>
              <a:rPr lang="en-US" dirty="0" smtClean="0"/>
              <a:t>(</a:t>
            </a:r>
            <a:r>
              <a:rPr lang="en-US" dirty="0" smtClean="0"/>
              <a:t>can you make your </a:t>
            </a:r>
            <a:r>
              <a:rPr lang="en-US" dirty="0" err="1" smtClean="0"/>
              <a:t>iphone</a:t>
            </a:r>
            <a:r>
              <a:rPr lang="en-US" baseline="0" dirty="0" smtClean="0"/>
              <a:t> as a web-server? Possibly not, </a:t>
            </a:r>
            <a:r>
              <a:rPr lang="en-US" baseline="0" dirty="0" err="1" smtClean="0"/>
              <a:t>bcs</a:t>
            </a:r>
            <a:r>
              <a:rPr lang="en-US" baseline="0" dirty="0" smtClean="0"/>
              <a:t> it doesn’t have an fixed IP </a:t>
            </a:r>
            <a:r>
              <a:rPr lang="en-US" baseline="0" dirty="0" err="1" smtClean="0"/>
              <a:t>addr</a:t>
            </a:r>
            <a:r>
              <a:rPr lang="en-US" baseline="0" dirty="0" smtClean="0"/>
              <a:t>)</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B60732E-7A66-4E03-B6DD-C53CA2ED7E71}" type="slidenum">
              <a:rPr lang="zh-TW" altLang="en-US" smtClean="0"/>
              <a:pPr/>
              <a:t>35</a:t>
            </a:fld>
            <a:endParaRPr lang="en-US" altLang="zh-TW" smtClean="0"/>
          </a:p>
        </p:txBody>
      </p:sp>
      <p:sp>
        <p:nvSpPr>
          <p:cNvPr id="8499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7C376BC-C53D-4601-8829-C292A303901A}" type="slidenum">
              <a:rPr lang="zh-TW" altLang="en-US" smtClean="0"/>
              <a:pPr/>
              <a:t>36</a:t>
            </a:fld>
            <a:endParaRPr lang="en-US" altLang="zh-TW"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buFont typeface="Wingdings" pitchFamily="2" charset="2"/>
              <a:buNone/>
            </a:pPr>
            <a:r>
              <a:rPr lang="en-US" altLang="zh-TW" dirty="0" smtClean="0"/>
              <a:t>SMTP/POP</a:t>
            </a:r>
            <a:r>
              <a:rPr lang="en-US" altLang="zh-TW" baseline="0" dirty="0" smtClean="0"/>
              <a:t> servers</a:t>
            </a:r>
            <a:endParaRPr lang="en-US" altLang="zh-TW"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9334459-0178-42A1-8228-F00ADD3E3502}" type="slidenum">
              <a:rPr lang="zh-TW" altLang="en-US" smtClean="0"/>
              <a:pPr/>
              <a:t>37</a:t>
            </a:fld>
            <a:endParaRPr lang="en-US" altLang="zh-TW"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ltLang="zh-TW" dirty="0" smtClean="0"/>
              <a:t>SMTP/POP/IMAP (Post Office Protocol).</a:t>
            </a:r>
            <a:r>
              <a:rPr lang="en-US" altLang="zh-TW" baseline="0" dirty="0" smtClean="0"/>
              <a:t> SMTP is for send/receive emails, but POP is like a mailbox, which specifies where mails should be delivered to and where it stays until the recipient comes to read them. POP or IMAP (internet mail access protocol) is used by a local email client (e.g. outlook) to retrieve emails from a mail-server. The </a:t>
            </a:r>
            <a:r>
              <a:rPr lang="en-US" altLang="zh-TW" dirty="0" smtClean="0"/>
              <a:t>port number</a:t>
            </a:r>
            <a:r>
              <a:rPr lang="en-US" altLang="zh-TW" baseline="0" dirty="0" smtClean="0"/>
              <a:t> f</a:t>
            </a:r>
            <a:r>
              <a:rPr lang="en-US" altLang="zh-TW" dirty="0" smtClean="0"/>
              <a:t>or POP3</a:t>
            </a:r>
            <a:r>
              <a:rPr lang="en-US" altLang="zh-TW" baseline="0" dirty="0" smtClean="0"/>
              <a:t> (version 3) is 110 (port # for POP2 is 109).</a:t>
            </a:r>
          </a:p>
          <a:p>
            <a:pPr eaLnBrk="1" hangingPunct="1"/>
            <a:r>
              <a:rPr lang="en-US" altLang="zh-TW" baseline="0" dirty="0" err="1" smtClean="0"/>
              <a:t>cityU</a:t>
            </a:r>
            <a:r>
              <a:rPr lang="en-US" altLang="zh-TW" baseline="0" dirty="0" smtClean="0"/>
              <a:t> mail-service has 3 servers: SMTP, POP3 and IMAP. They are different programs and can run in one of different machines. </a:t>
            </a:r>
          </a:p>
          <a:p>
            <a:pPr eaLnBrk="1" hangingPunct="1"/>
            <a:r>
              <a:rPr lang="en-US" altLang="zh-TW" baseline="0" dirty="0" smtClean="0"/>
              <a:t>The difference between POP3 and IMAP is that POP3 retrieve all mails from server to the client-side when the user reads mails, but IMAP only transmit the email-headers and retrieve actual email when the user chooses to read it. All emails are stored in server. IMAP is getting more popular as cloud email systems and client using mobile (</a:t>
            </a:r>
            <a:r>
              <a:rPr lang="en-US" altLang="zh-TW" baseline="0" dirty="0" err="1" smtClean="0"/>
              <a:t>iphone</a:t>
            </a:r>
            <a:r>
              <a:rPr lang="en-US" altLang="zh-TW" baseline="0" dirty="0" smtClean="0"/>
              <a:t>) to read emails.</a:t>
            </a:r>
            <a:endParaRPr lang="en-US" altLang="zh-TW"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023F5B-8F8A-4F38-B4A4-B9420D48C8A5}" type="slidenum">
              <a:rPr lang="zh-TW" altLang="en-US" smtClean="0"/>
              <a:pPr/>
              <a:t>38</a:t>
            </a:fld>
            <a:endParaRPr lang="en-US" altLang="zh-TW" smtClean="0"/>
          </a:p>
        </p:txBody>
      </p:sp>
      <p:sp>
        <p:nvSpPr>
          <p:cNvPr id="8806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Risks: virus attached to 1) email, 2) downloaded files, </a:t>
            </a:r>
          </a:p>
          <a:p>
            <a:r>
              <a:rPr lang="en-US" dirty="0" smtClean="0"/>
              <a:t>Solutions: 1)</a:t>
            </a:r>
            <a:r>
              <a:rPr lang="en-US" baseline="0" dirty="0" smtClean="0"/>
              <a:t> not open exe files</a:t>
            </a:r>
            <a:r>
              <a:rPr lang="en-US" baseline="0" smtClean="0"/>
              <a:t>; </a:t>
            </a:r>
            <a:r>
              <a:rPr lang="en-US" baseline="0" dirty="0" smtClean="0"/>
              <a:t>2</a:t>
            </a:r>
            <a:r>
              <a:rPr lang="en-US" smtClean="0"/>
              <a:t>) </a:t>
            </a:r>
            <a:r>
              <a:rPr lang="en-US" dirty="0" smtClean="0"/>
              <a:t>don’t download untrusted s/w</a:t>
            </a:r>
            <a:r>
              <a:rPr lang="en-US" smtClean="0"/>
              <a:t>;</a:t>
            </a:r>
            <a:r>
              <a:rPr lang="en-US" baseline="0" smtClean="0"/>
              <a:t> 3) </a:t>
            </a:r>
            <a:r>
              <a:rPr lang="en-US" baseline="0" dirty="0" smtClean="0"/>
              <a:t>use anti-</a:t>
            </a:r>
            <a:r>
              <a:rPr lang="en-US" dirty="0" smtClean="0"/>
              <a:t>virus software</a:t>
            </a:r>
            <a:r>
              <a:rPr lang="en-US" baseline="0" dirty="0" smtClean="0"/>
              <a:t> and keep it </a:t>
            </a:r>
            <a:r>
              <a:rPr lang="en-US" baseline="0" dirty="0" err="1" smtClean="0"/>
              <a:t>upto</a:t>
            </a:r>
            <a:r>
              <a:rPr lang="en-US" baseline="0" dirty="0" smtClean="0"/>
              <a:t> date (why keep it </a:t>
            </a:r>
            <a:r>
              <a:rPr lang="en-US" baseline="0" dirty="0" err="1" smtClean="0"/>
              <a:t>upto</a:t>
            </a:r>
            <a:r>
              <a:rPr lang="en-US" baseline="0" dirty="0" smtClean="0"/>
              <a:t> date?)</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Phishing sites:</a:t>
            </a:r>
            <a:r>
              <a:rPr lang="en-US" baseline="0" dirty="0" smtClean="0"/>
              <a:t> check DNS (a demo of a phishing email).</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0D56F65-BB64-455B-B44D-C68A0B1A6ED1}" type="slidenum">
              <a:rPr lang="zh-TW" altLang="en-US" smtClean="0"/>
              <a:pPr/>
              <a:t>39</a:t>
            </a:fld>
            <a:endParaRPr lang="en-US" altLang="zh-TW"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zh-TW"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15D916A-8199-45DA-8ED7-5635314A467C}" type="slidenum">
              <a:rPr lang="zh-TW" altLang="en-US" smtClean="0"/>
              <a:pPr/>
              <a:t>40</a:t>
            </a:fld>
            <a:endParaRPr lang="en-US" altLang="zh-TW"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C2B7B0C-26B3-485C-8AF1-4C0D03ECAC46}" type="slidenum">
              <a:rPr lang="zh-TW" altLang="en-US" smtClean="0"/>
              <a:pPr/>
              <a:t>4</a:t>
            </a:fld>
            <a:endParaRPr lang="en-US" altLang="zh-TW" smtClean="0"/>
          </a:p>
        </p:txBody>
      </p:sp>
      <p:sp>
        <p:nvSpPr>
          <p:cNvPr id="5120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Labs are NOT</a:t>
            </a:r>
            <a:r>
              <a:rPr lang="en-US" baseline="0" dirty="0" smtClean="0"/>
              <a:t> directly link with the lecture content.</a:t>
            </a:r>
            <a:endParaRPr lang="en-US" dirty="0" smtClean="0"/>
          </a:p>
          <a:p>
            <a:r>
              <a:rPr lang="en-US" dirty="0" smtClean="0"/>
              <a:t>Assessment: course work: 3 components</a:t>
            </a:r>
          </a:p>
          <a:p>
            <a:r>
              <a:rPr lang="en-US" dirty="0" smtClean="0"/>
              <a:t>Weekly homework: you’ve two chances to try and the higher</a:t>
            </a:r>
            <a:r>
              <a:rPr lang="en-US" baseline="0" dirty="0" smtClean="0"/>
              <a:t> mark will be counted.</a:t>
            </a:r>
            <a:endParaRPr lang="en-US" dirty="0" smtClean="0"/>
          </a:p>
          <a:p>
            <a:r>
              <a:rPr lang="en-US" dirty="0" smtClean="0"/>
              <a:t>Presentations: 3-4 students / group,</a:t>
            </a:r>
            <a:r>
              <a:rPr lang="en-US" baseline="0" dirty="0" smtClean="0"/>
              <a:t> and 15min presentation</a:t>
            </a:r>
            <a:endParaRPr lang="en-US" dirty="0" smtClean="0"/>
          </a:p>
          <a:p>
            <a:r>
              <a:rPr lang="en-US" dirty="0" smtClean="0"/>
              <a:t>Exam: 1)</a:t>
            </a:r>
            <a:r>
              <a:rPr lang="en-US" baseline="0" dirty="0" smtClean="0"/>
              <a:t> at least 30% of final exam to grant you a pass</a:t>
            </a:r>
          </a:p>
          <a:p>
            <a:r>
              <a:rPr lang="en-US" baseline="0" dirty="0" smtClean="0"/>
              <a:t>2) &gt; 80 of exam questions from lecture contents; labs &lt; 15%</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CBBAB9A-6AA7-42E3-9FC8-2F60D197328D}" type="slidenum">
              <a:rPr lang="zh-TW" altLang="en-US" smtClean="0"/>
              <a:pPr/>
              <a:t>41</a:t>
            </a:fld>
            <a:endParaRPr lang="en-US" altLang="zh-TW" smtClean="0"/>
          </a:p>
        </p:txBody>
      </p:sp>
      <p:sp>
        <p:nvSpPr>
          <p:cNvPr id="5632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030FAFD-8974-42A9-B17B-C601826651F3}" type="slidenum">
              <a:rPr lang="zh-TW" altLang="en-US" smtClean="0"/>
              <a:pPr/>
              <a:t>42</a:t>
            </a:fld>
            <a:endParaRPr lang="en-US" altLang="zh-TW" smtClean="0"/>
          </a:p>
        </p:txBody>
      </p:sp>
      <p:sp>
        <p:nvSpPr>
          <p:cNvPr id="5734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D05ACE6-1AF5-43AE-9E76-59DB56D2F412}" type="slidenum">
              <a:rPr lang="zh-TW" altLang="en-US" smtClean="0"/>
              <a:pPr/>
              <a:t>5</a:t>
            </a:fld>
            <a:endParaRPr lang="en-US" altLang="zh-TW" smtClean="0"/>
          </a:p>
        </p:txBody>
      </p:sp>
      <p:sp>
        <p:nvSpPr>
          <p:cNvPr id="5222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A5D4EF9-CBA1-4287-9F8A-ACFDAD03F6DB}" type="slidenum">
              <a:rPr lang="zh-TW" altLang="en-US" smtClean="0"/>
              <a:pPr/>
              <a:t>6</a:t>
            </a:fld>
            <a:endParaRPr lang="en-US" altLang="zh-TW" smtClean="0"/>
          </a:p>
        </p:txBody>
      </p:sp>
      <p:sp>
        <p:nvSpPr>
          <p:cNvPr id="5325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1 &amp; 3</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63D0017-77A3-4D33-8559-8C1560BCECA7}" type="slidenum">
              <a:rPr lang="zh-TW" altLang="en-US" smtClean="0"/>
              <a:pPr/>
              <a:t>7</a:t>
            </a:fld>
            <a:endParaRPr lang="en-US" altLang="zh-TW" smtClean="0"/>
          </a:p>
        </p:txBody>
      </p:sp>
      <p:sp>
        <p:nvSpPr>
          <p:cNvPr id="5427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Basics of computer, internet, WWW</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714A71C-3A91-4187-9EB8-DB7FFD7CCD9A}" type="slidenum">
              <a:rPr lang="zh-TW" altLang="en-US" smtClean="0"/>
              <a:pPr/>
              <a:t>9</a:t>
            </a:fld>
            <a:endParaRPr lang="en-US" altLang="zh-TW" smtClean="0"/>
          </a:p>
        </p:txBody>
      </p:sp>
      <p:sp>
        <p:nvSpPr>
          <p:cNvPr id="5939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Different definitions from different perspectives</a:t>
            </a:r>
          </a:p>
          <a:p>
            <a:r>
              <a:rPr lang="en-US" dirty="0" smtClean="0"/>
              <a:t>Is </a:t>
            </a:r>
            <a:r>
              <a:rPr lang="en-US" dirty="0" err="1" smtClean="0"/>
              <a:t>iphone</a:t>
            </a:r>
            <a:r>
              <a:rPr lang="en-US" baseline="0" dirty="0" smtClean="0"/>
              <a:t> a computer?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onfuse_8002_11103"/>
          <p:cNvPicPr>
            <a:picLocks noChangeAspect="1" noChangeArrowheads="1"/>
          </p:cNvPicPr>
          <p:nvPr userDrawn="1"/>
        </p:nvPicPr>
        <p:blipFill>
          <a:blip r:embed="rId2" cstate="print"/>
          <a:srcRect/>
          <a:stretch>
            <a:fillRect/>
          </a:stretch>
        </p:blipFill>
        <p:spPr bwMode="auto">
          <a:xfrm>
            <a:off x="0" y="981075"/>
            <a:ext cx="2828925" cy="5200650"/>
          </a:xfrm>
          <a:prstGeom prst="rect">
            <a:avLst/>
          </a:prstGeom>
          <a:noFill/>
          <a:ln w="9525">
            <a:noFill/>
            <a:miter lim="800000"/>
            <a:headEnd/>
            <a:tailEnd/>
          </a:ln>
        </p:spPr>
      </p:pic>
      <p:sp>
        <p:nvSpPr>
          <p:cNvPr id="3074" name="Rectangle 2"/>
          <p:cNvSpPr>
            <a:spLocks noGrp="1" noChangeArrowheads="1"/>
          </p:cNvSpPr>
          <p:nvPr>
            <p:ph type="ctrTitle"/>
          </p:nvPr>
        </p:nvSpPr>
        <p:spPr>
          <a:xfrm>
            <a:off x="2590800" y="304800"/>
            <a:ext cx="6248400" cy="4495800"/>
          </a:xfrm>
        </p:spPr>
        <p:txBody>
          <a:bodyPr/>
          <a:lstStyle>
            <a:lvl1pPr>
              <a:defRPr sz="4000"/>
            </a:lvl1pPr>
          </a:lstStyle>
          <a:p>
            <a:r>
              <a:rPr lang="en-US" altLang="zh-TW"/>
              <a:t>Click to edit Master title style</a:t>
            </a:r>
          </a:p>
        </p:txBody>
      </p:sp>
      <p:sp>
        <p:nvSpPr>
          <p:cNvPr id="3075" name="Rectangle 3"/>
          <p:cNvSpPr>
            <a:spLocks noGrp="1" noChangeArrowheads="1"/>
          </p:cNvSpPr>
          <p:nvPr>
            <p:ph type="subTitle" idx="1"/>
          </p:nvPr>
        </p:nvSpPr>
        <p:spPr>
          <a:xfrm>
            <a:off x="2590800" y="4953000"/>
            <a:ext cx="6248400" cy="1219200"/>
          </a:xfrm>
        </p:spPr>
        <p:txBody>
          <a:bodyPr/>
          <a:lstStyle>
            <a:lvl1pPr marL="0" indent="0" algn="ctr">
              <a:buFont typeface="Wingdings" pitchFamily="2" charset="2"/>
              <a:buNone/>
              <a:defRPr>
                <a:solidFill>
                  <a:srgbClr val="660099"/>
                </a:solidFill>
              </a:defRPr>
            </a:lvl1pPr>
          </a:lstStyle>
          <a:p>
            <a:r>
              <a:rPr lang="en-US" altLang="zh-TW"/>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zh-TW" altLang="en-US" dirty="0" smtClean="0"/>
              <a:t>    </a:t>
            </a:r>
            <a:r>
              <a:rPr lang="en-US" altLang="zh-TW" dirty="0" smtClean="0"/>
              <a:t>Jean Wang / CS1101 - Lec01</a:t>
            </a:r>
            <a:endParaRPr lang="en-US" altLang="zh-TW" dirty="0"/>
          </a:p>
        </p:txBody>
      </p:sp>
      <p:sp>
        <p:nvSpPr>
          <p:cNvPr id="5" name="Rectangle 6"/>
          <p:cNvSpPr>
            <a:spLocks noGrp="1" noChangeArrowheads="1"/>
          </p:cNvSpPr>
          <p:nvPr>
            <p:ph type="sldNum" sz="quarter" idx="11"/>
          </p:nvPr>
        </p:nvSpPr>
        <p:spPr>
          <a:ln/>
        </p:spPr>
        <p:txBody>
          <a:bodyPr/>
          <a:lstStyle>
            <a:lvl1pPr>
              <a:defRPr/>
            </a:lvl1pPr>
          </a:lstStyle>
          <a:p>
            <a:pPr>
              <a:defRPr/>
            </a:pPr>
            <a:fld id="{ED738401-3B94-4641-805D-DD81B1FFEAB2}"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250825"/>
            <a:ext cx="1943100" cy="5905500"/>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682625" y="250825"/>
            <a:ext cx="5676900" cy="59055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zh-TW" altLang="en-US" dirty="0" smtClean="0"/>
              <a:t>    </a:t>
            </a:r>
            <a:r>
              <a:rPr lang="en-US" altLang="zh-TW" dirty="0" smtClean="0"/>
              <a:t>Jean Wang / CS1101 - Lec01</a:t>
            </a:r>
            <a:endParaRPr lang="en-US" altLang="zh-TW" dirty="0"/>
          </a:p>
        </p:txBody>
      </p:sp>
      <p:sp>
        <p:nvSpPr>
          <p:cNvPr id="5" name="Rectangle 6"/>
          <p:cNvSpPr>
            <a:spLocks noGrp="1" noChangeArrowheads="1"/>
          </p:cNvSpPr>
          <p:nvPr>
            <p:ph type="sldNum" sz="quarter" idx="11"/>
          </p:nvPr>
        </p:nvSpPr>
        <p:spPr>
          <a:ln/>
        </p:spPr>
        <p:txBody>
          <a:bodyPr/>
          <a:lstStyle>
            <a:lvl1pPr>
              <a:defRPr/>
            </a:lvl1pPr>
          </a:lstStyle>
          <a:p>
            <a:pPr>
              <a:defRPr/>
            </a:pPr>
            <a:fld id="{95F49BB5-66EA-4C07-8CCA-3F27C7331ED7}"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250825"/>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2625" y="1474788"/>
            <a:ext cx="7772400"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zh-TW" altLang="en-US" dirty="0" smtClean="0"/>
              <a:t>    </a:t>
            </a:r>
            <a:r>
              <a:rPr lang="en-US" altLang="zh-TW" dirty="0" smtClean="0"/>
              <a:t>Jean Wang / CS1101 - Lec01</a:t>
            </a:r>
            <a:endParaRPr lang="en-US" altLang="zh-TW" dirty="0"/>
          </a:p>
        </p:txBody>
      </p:sp>
      <p:sp>
        <p:nvSpPr>
          <p:cNvPr id="5" name="Rectangle 6"/>
          <p:cNvSpPr>
            <a:spLocks noGrp="1" noChangeArrowheads="1"/>
          </p:cNvSpPr>
          <p:nvPr>
            <p:ph type="sldNum" sz="quarter" idx="11"/>
          </p:nvPr>
        </p:nvSpPr>
        <p:spPr>
          <a:ln/>
        </p:spPr>
        <p:txBody>
          <a:bodyPr/>
          <a:lstStyle>
            <a:lvl1pPr>
              <a:defRPr/>
            </a:lvl1pPr>
          </a:lstStyle>
          <a:p>
            <a:pPr>
              <a:defRPr/>
            </a:pPr>
            <a:fld id="{B8F88FAC-EE53-4560-AAA9-B0A14DE9C32C}"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ltLang="zh-TW" dirty="0" smtClean="0"/>
              <a:t>Click to edit Master title style</a:t>
            </a:r>
            <a:endParaRPr lang="zh-TW" altLang="en-US" dirty="0"/>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p:txBody>
          <a:bodyPr/>
          <a:lstStyle>
            <a:lvl1pPr>
              <a:defRPr>
                <a:solidFill>
                  <a:srgbClr val="FF3399"/>
                </a:solidFill>
              </a:defRPr>
            </a:lvl1pPr>
          </a:lstStyle>
          <a:p>
            <a:pPr>
              <a:defRPr/>
            </a:pPr>
            <a:r>
              <a:rPr lang="zh-TW" altLang="en-US" dirty="0" smtClean="0"/>
              <a:t>    </a:t>
            </a:r>
            <a:r>
              <a:rPr lang="en-US" altLang="zh-TW" dirty="0" smtClean="0"/>
              <a:t>Jean Wang / CS1102 – Lec01</a:t>
            </a:r>
            <a:endParaRPr lang="en-US" altLang="zh-TW" dirty="0"/>
          </a:p>
        </p:txBody>
      </p:sp>
      <p:sp>
        <p:nvSpPr>
          <p:cNvPr id="5" name="Rectangle 6"/>
          <p:cNvSpPr>
            <a:spLocks noGrp="1" noChangeArrowheads="1"/>
          </p:cNvSpPr>
          <p:nvPr>
            <p:ph type="sldNum" sz="quarter" idx="11"/>
          </p:nvPr>
        </p:nvSpPr>
        <p:spPr/>
        <p:txBody>
          <a:bodyPr/>
          <a:lstStyle>
            <a:lvl1pPr>
              <a:defRPr/>
            </a:lvl1pPr>
          </a:lstStyle>
          <a:p>
            <a:pPr>
              <a:defRPr/>
            </a:pPr>
            <a:fld id="{8BD6D3E2-A36B-4C8C-ABC1-F41118E7B9E2}" type="slidenum">
              <a:rPr lang="zh-TW" altLang="en-US"/>
              <a:pPr>
                <a:defRPr/>
              </a:pPr>
              <a:t>‹#›</a:t>
            </a:fld>
            <a:r>
              <a:rPr lang="en-US" altLang="zh-TW"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4"/>
          <p:cNvSpPr>
            <a:spLocks noGrp="1" noChangeArrowheads="1"/>
          </p:cNvSpPr>
          <p:nvPr>
            <p:ph type="dt" sz="half" idx="10"/>
          </p:nvPr>
        </p:nvSpPr>
        <p:spPr>
          <a:xfrm>
            <a:off x="685800" y="6248400"/>
            <a:ext cx="3022104" cy="457200"/>
          </a:xfrm>
          <a:ln/>
        </p:spPr>
        <p:txBody>
          <a:bodyPr/>
          <a:lstStyle>
            <a:lvl1pPr>
              <a:defRPr/>
            </a:lvl1pPr>
          </a:lstStyle>
          <a:p>
            <a:pPr>
              <a:defRPr/>
            </a:pPr>
            <a:r>
              <a:rPr lang="zh-TW" altLang="en-US" dirty="0"/>
              <a:t>    </a:t>
            </a:r>
            <a:r>
              <a:rPr lang="zh-TW" altLang="en-US" dirty="0" smtClean="0"/>
              <a:t> </a:t>
            </a:r>
            <a:r>
              <a:rPr lang="en-US" altLang="zh-TW" dirty="0" smtClean="0"/>
              <a:t>Jean Wang / CS1101 </a:t>
            </a:r>
            <a:r>
              <a:rPr lang="en-US" altLang="zh-TW" dirty="0"/>
              <a:t>- Lec01</a:t>
            </a:r>
          </a:p>
        </p:txBody>
      </p:sp>
      <p:sp>
        <p:nvSpPr>
          <p:cNvPr id="5" name="Rectangle 6"/>
          <p:cNvSpPr>
            <a:spLocks noGrp="1" noChangeArrowheads="1"/>
          </p:cNvSpPr>
          <p:nvPr>
            <p:ph type="sldNum" sz="quarter" idx="11"/>
          </p:nvPr>
        </p:nvSpPr>
        <p:spPr>
          <a:ln/>
        </p:spPr>
        <p:txBody>
          <a:bodyPr/>
          <a:lstStyle>
            <a:lvl1pPr>
              <a:defRPr/>
            </a:lvl1pPr>
          </a:lstStyle>
          <a:p>
            <a:pPr>
              <a:defRPr/>
            </a:pPr>
            <a:fld id="{D58FDD83-5DA0-4A84-9216-BFBB688ED970}"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682625" y="1474788"/>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5025" y="1474788"/>
            <a:ext cx="38100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4"/>
          <p:cNvSpPr>
            <a:spLocks noGrp="1" noChangeArrowheads="1"/>
          </p:cNvSpPr>
          <p:nvPr>
            <p:ph type="dt" sz="half" idx="10"/>
          </p:nvPr>
        </p:nvSpPr>
        <p:spPr>
          <a:xfrm>
            <a:off x="685800" y="6248400"/>
            <a:ext cx="3022104" cy="457200"/>
          </a:xfrm>
          <a:ln/>
        </p:spPr>
        <p:txBody>
          <a:bodyPr/>
          <a:lstStyle>
            <a:lvl1pPr>
              <a:defRPr/>
            </a:lvl1pPr>
          </a:lstStyle>
          <a:p>
            <a:pPr>
              <a:defRPr/>
            </a:pPr>
            <a:r>
              <a:rPr lang="zh-TW" altLang="en-US" dirty="0"/>
              <a:t>    </a:t>
            </a:r>
            <a:r>
              <a:rPr lang="zh-TW" altLang="en-US" dirty="0" smtClean="0"/>
              <a:t> </a:t>
            </a:r>
            <a:r>
              <a:rPr lang="en-US" altLang="zh-TW" dirty="0" smtClean="0"/>
              <a:t>Jean Wang / CS1101 </a:t>
            </a:r>
            <a:r>
              <a:rPr lang="en-US" altLang="zh-TW" dirty="0"/>
              <a:t>- Lec01</a:t>
            </a:r>
          </a:p>
        </p:txBody>
      </p:sp>
      <p:sp>
        <p:nvSpPr>
          <p:cNvPr id="6" name="Rectangle 6"/>
          <p:cNvSpPr>
            <a:spLocks noGrp="1" noChangeArrowheads="1"/>
          </p:cNvSpPr>
          <p:nvPr>
            <p:ph type="sldNum" sz="quarter" idx="11"/>
          </p:nvPr>
        </p:nvSpPr>
        <p:spPr>
          <a:ln/>
        </p:spPr>
        <p:txBody>
          <a:bodyPr/>
          <a:lstStyle>
            <a:lvl1pPr>
              <a:defRPr/>
            </a:lvl1pPr>
          </a:lstStyle>
          <a:p>
            <a:pPr>
              <a:defRPr/>
            </a:pPr>
            <a:fld id="{418596DF-0F83-4EB4-9406-8A373E31D160}"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4"/>
          <p:cNvSpPr>
            <a:spLocks noGrp="1" noChangeArrowheads="1"/>
          </p:cNvSpPr>
          <p:nvPr>
            <p:ph type="dt" sz="half" idx="10"/>
          </p:nvPr>
        </p:nvSpPr>
        <p:spPr>
          <a:xfrm>
            <a:off x="685800" y="6248400"/>
            <a:ext cx="3022104" cy="457200"/>
          </a:xfrm>
          <a:ln/>
        </p:spPr>
        <p:txBody>
          <a:bodyPr/>
          <a:lstStyle>
            <a:lvl1pPr>
              <a:defRPr/>
            </a:lvl1pPr>
          </a:lstStyle>
          <a:p>
            <a:pPr>
              <a:defRPr/>
            </a:pPr>
            <a:r>
              <a:rPr lang="zh-TW" altLang="en-US" dirty="0"/>
              <a:t>    </a:t>
            </a:r>
            <a:r>
              <a:rPr lang="zh-TW" altLang="en-US" dirty="0" smtClean="0"/>
              <a:t> </a:t>
            </a:r>
            <a:r>
              <a:rPr lang="en-US" altLang="zh-TW" dirty="0" smtClean="0"/>
              <a:t>Jean Wang / CS1101 </a:t>
            </a:r>
            <a:r>
              <a:rPr lang="en-US" altLang="zh-TW" dirty="0"/>
              <a:t>- Lec01</a:t>
            </a:r>
          </a:p>
        </p:txBody>
      </p:sp>
      <p:sp>
        <p:nvSpPr>
          <p:cNvPr id="8" name="Rectangle 6"/>
          <p:cNvSpPr>
            <a:spLocks noGrp="1" noChangeArrowheads="1"/>
          </p:cNvSpPr>
          <p:nvPr>
            <p:ph type="sldNum" sz="quarter" idx="11"/>
          </p:nvPr>
        </p:nvSpPr>
        <p:spPr>
          <a:ln/>
        </p:spPr>
        <p:txBody>
          <a:bodyPr/>
          <a:lstStyle>
            <a:lvl1pPr>
              <a:defRPr/>
            </a:lvl1pPr>
          </a:lstStyle>
          <a:p>
            <a:pPr>
              <a:defRPr/>
            </a:pPr>
            <a:fld id="{6334ACC0-1C10-4AA1-869A-6DABF9235D59}"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Rectangle 4"/>
          <p:cNvSpPr>
            <a:spLocks noGrp="1" noChangeArrowheads="1"/>
          </p:cNvSpPr>
          <p:nvPr>
            <p:ph type="dt" sz="half" idx="10"/>
          </p:nvPr>
        </p:nvSpPr>
        <p:spPr>
          <a:xfrm>
            <a:off x="685800" y="6248400"/>
            <a:ext cx="2950096" cy="457200"/>
          </a:xfrm>
          <a:ln/>
        </p:spPr>
        <p:txBody>
          <a:bodyPr/>
          <a:lstStyle>
            <a:lvl1pPr>
              <a:defRPr/>
            </a:lvl1pPr>
          </a:lstStyle>
          <a:p>
            <a:pPr>
              <a:defRPr/>
            </a:pPr>
            <a:r>
              <a:rPr lang="zh-TW" altLang="en-US" dirty="0"/>
              <a:t>    </a:t>
            </a:r>
            <a:r>
              <a:rPr lang="zh-TW" altLang="en-US" dirty="0" smtClean="0"/>
              <a:t> </a:t>
            </a:r>
            <a:r>
              <a:rPr lang="en-US" altLang="zh-TW" dirty="0" smtClean="0"/>
              <a:t>Jean Wang / CS1101 </a:t>
            </a:r>
            <a:r>
              <a:rPr lang="en-US" altLang="zh-TW" dirty="0"/>
              <a:t>- Lec01</a:t>
            </a:r>
          </a:p>
        </p:txBody>
      </p:sp>
      <p:sp>
        <p:nvSpPr>
          <p:cNvPr id="4" name="Rectangle 6"/>
          <p:cNvSpPr>
            <a:spLocks noGrp="1" noChangeArrowheads="1"/>
          </p:cNvSpPr>
          <p:nvPr>
            <p:ph type="sldNum" sz="quarter" idx="11"/>
          </p:nvPr>
        </p:nvSpPr>
        <p:spPr>
          <a:ln/>
        </p:spPr>
        <p:txBody>
          <a:bodyPr/>
          <a:lstStyle>
            <a:lvl1pPr>
              <a:defRPr/>
            </a:lvl1pPr>
          </a:lstStyle>
          <a:p>
            <a:pPr>
              <a:defRPr/>
            </a:pPr>
            <a:fld id="{BB3C750E-0738-4CFF-8B02-665B309673D8}"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2950096" cy="457200"/>
          </a:xfrm>
          <a:ln/>
        </p:spPr>
        <p:txBody>
          <a:bodyPr/>
          <a:lstStyle>
            <a:lvl1pPr>
              <a:defRPr/>
            </a:lvl1pPr>
          </a:lstStyle>
          <a:p>
            <a:pPr>
              <a:defRPr/>
            </a:pPr>
            <a:r>
              <a:rPr lang="zh-TW" altLang="en-US" dirty="0"/>
              <a:t>    </a:t>
            </a:r>
            <a:r>
              <a:rPr lang="zh-TW" altLang="en-US" dirty="0" smtClean="0"/>
              <a:t> </a:t>
            </a:r>
            <a:r>
              <a:rPr lang="en-US" altLang="zh-TW" dirty="0" smtClean="0"/>
              <a:t>Jean Wang / CS1101 </a:t>
            </a:r>
            <a:r>
              <a:rPr lang="en-US" altLang="zh-TW" dirty="0"/>
              <a:t>- Lec01</a:t>
            </a:r>
          </a:p>
        </p:txBody>
      </p:sp>
      <p:sp>
        <p:nvSpPr>
          <p:cNvPr id="3" name="Rectangle 6"/>
          <p:cNvSpPr>
            <a:spLocks noGrp="1" noChangeArrowheads="1"/>
          </p:cNvSpPr>
          <p:nvPr>
            <p:ph type="sldNum" sz="quarter" idx="11"/>
          </p:nvPr>
        </p:nvSpPr>
        <p:spPr>
          <a:ln/>
        </p:spPr>
        <p:txBody>
          <a:bodyPr/>
          <a:lstStyle>
            <a:lvl1pPr>
              <a:defRPr/>
            </a:lvl1pPr>
          </a:lstStyle>
          <a:p>
            <a:pPr>
              <a:defRPr/>
            </a:pPr>
            <a:fld id="{947B18A5-0E81-4D3B-A44C-41B8BEB0E50A}"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4"/>
          <p:cNvSpPr>
            <a:spLocks noGrp="1" noChangeArrowheads="1"/>
          </p:cNvSpPr>
          <p:nvPr>
            <p:ph type="dt" sz="half" idx="10"/>
          </p:nvPr>
        </p:nvSpPr>
        <p:spPr>
          <a:xfrm>
            <a:off x="685800" y="6248400"/>
            <a:ext cx="2950096" cy="457200"/>
          </a:xfrm>
          <a:ln/>
        </p:spPr>
        <p:txBody>
          <a:bodyPr/>
          <a:lstStyle>
            <a:lvl1pPr>
              <a:defRPr/>
            </a:lvl1pPr>
          </a:lstStyle>
          <a:p>
            <a:pPr>
              <a:defRPr/>
            </a:pPr>
            <a:r>
              <a:rPr lang="zh-TW" altLang="en-US" dirty="0"/>
              <a:t>    </a:t>
            </a:r>
            <a:r>
              <a:rPr lang="zh-TW" altLang="en-US" dirty="0" smtClean="0"/>
              <a:t> </a:t>
            </a:r>
            <a:r>
              <a:rPr lang="en-US" altLang="zh-TW" dirty="0" smtClean="0"/>
              <a:t>Jean Wang / CS1101 </a:t>
            </a:r>
            <a:r>
              <a:rPr lang="en-US" altLang="zh-TW" dirty="0"/>
              <a:t>- Lec01</a:t>
            </a:r>
          </a:p>
        </p:txBody>
      </p:sp>
      <p:sp>
        <p:nvSpPr>
          <p:cNvPr id="6" name="Rectangle 6"/>
          <p:cNvSpPr>
            <a:spLocks noGrp="1" noChangeArrowheads="1"/>
          </p:cNvSpPr>
          <p:nvPr>
            <p:ph type="sldNum" sz="quarter" idx="11"/>
          </p:nvPr>
        </p:nvSpPr>
        <p:spPr>
          <a:ln/>
        </p:spPr>
        <p:txBody>
          <a:bodyPr/>
          <a:lstStyle>
            <a:lvl1pPr>
              <a:defRPr/>
            </a:lvl1pPr>
          </a:lstStyle>
          <a:p>
            <a:pPr>
              <a:defRPr/>
            </a:pPr>
            <a:fld id="{51F75ADD-8565-4781-A631-903D636A7209}"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zh-TW" altLang="en-US" dirty="0" smtClean="0"/>
              <a:t>    </a:t>
            </a:r>
            <a:r>
              <a:rPr lang="en-US" altLang="zh-TW" dirty="0" smtClean="0"/>
              <a:t>Jean Wang / CS1101 - Lec01</a:t>
            </a:r>
            <a:endParaRPr lang="en-US" altLang="zh-TW" dirty="0"/>
          </a:p>
        </p:txBody>
      </p:sp>
      <p:sp>
        <p:nvSpPr>
          <p:cNvPr id="6" name="Rectangle 6"/>
          <p:cNvSpPr>
            <a:spLocks noGrp="1" noChangeArrowheads="1"/>
          </p:cNvSpPr>
          <p:nvPr>
            <p:ph type="sldNum" sz="quarter" idx="11"/>
          </p:nvPr>
        </p:nvSpPr>
        <p:spPr>
          <a:ln/>
        </p:spPr>
        <p:txBody>
          <a:bodyPr/>
          <a:lstStyle>
            <a:lvl1pPr>
              <a:defRPr/>
            </a:lvl1pPr>
          </a:lstStyle>
          <a:p>
            <a:pPr>
              <a:defRPr/>
            </a:pPr>
            <a:fld id="{AC60C22C-64AF-47C1-A2A6-C811EF5FDE05}"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25082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7" name="Rectangle 3"/>
          <p:cNvSpPr>
            <a:spLocks noGrp="1" noChangeArrowheads="1"/>
          </p:cNvSpPr>
          <p:nvPr>
            <p:ph type="body" idx="1"/>
          </p:nvPr>
        </p:nvSpPr>
        <p:spPr bwMode="auto">
          <a:xfrm>
            <a:off x="682625" y="1474788"/>
            <a:ext cx="7772400" cy="4681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1028" name="Rectangle 4"/>
          <p:cNvSpPr>
            <a:spLocks noGrp="1" noChangeArrowheads="1"/>
          </p:cNvSpPr>
          <p:nvPr>
            <p:ph type="dt" sz="half" idx="2"/>
          </p:nvPr>
        </p:nvSpPr>
        <p:spPr bwMode="auto">
          <a:xfrm>
            <a:off x="830213" y="6237312"/>
            <a:ext cx="27336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b="1">
                <a:solidFill>
                  <a:srgbClr val="FF0066"/>
                </a:solidFill>
                <a:latin typeface="Cambria" pitchFamily="18" charset="0"/>
                <a:ea typeface="新細明體" charset="-120"/>
              </a:defRPr>
            </a:lvl1pPr>
          </a:lstStyle>
          <a:p>
            <a:pPr>
              <a:defRPr/>
            </a:pPr>
            <a:r>
              <a:rPr lang="zh-TW" altLang="en-US" smtClean="0"/>
              <a:t>    </a:t>
            </a:r>
            <a:r>
              <a:rPr lang="en-US" altLang="zh-TW" smtClean="0"/>
              <a:t>Jean Wang / CS1102</a:t>
            </a:r>
            <a:endParaRPr lang="en-US" altLang="zh-TW" dirty="0"/>
          </a:p>
        </p:txBody>
      </p:sp>
      <p:pic>
        <p:nvPicPr>
          <p:cNvPr id="1029" name="Picture 12" descr="computer_love_27770"/>
          <p:cNvPicPr>
            <a:picLocks noChangeAspect="1" noChangeArrowheads="1"/>
          </p:cNvPicPr>
          <p:nvPr userDrawn="1"/>
        </p:nvPicPr>
        <p:blipFill>
          <a:blip r:embed="rId14" cstate="print">
            <a:lum bright="70000" contrast="-70000"/>
          </a:blip>
          <a:srcRect/>
          <a:stretch>
            <a:fillRect/>
          </a:stretch>
        </p:blipFill>
        <p:spPr bwMode="auto">
          <a:xfrm>
            <a:off x="6040438" y="3760788"/>
            <a:ext cx="3571875" cy="3097212"/>
          </a:xfrm>
          <a:prstGeom prst="rect">
            <a:avLst/>
          </a:prstGeom>
          <a:noFill/>
          <a:ln w="9525">
            <a:noFill/>
            <a:miter lim="800000"/>
            <a:headEnd/>
            <a:tailEnd/>
          </a:ln>
        </p:spPr>
      </p:pic>
      <p:pic>
        <p:nvPicPr>
          <p:cNvPr id="1030" name="Picture 13" descr="ulogo_l"/>
          <p:cNvPicPr>
            <a:picLocks noChangeAspect="1" noChangeArrowheads="1"/>
          </p:cNvPicPr>
          <p:nvPr userDrawn="1"/>
        </p:nvPicPr>
        <p:blipFill>
          <a:blip r:embed="rId15" cstate="print"/>
          <a:srcRect/>
          <a:stretch>
            <a:fillRect/>
          </a:stretch>
        </p:blipFill>
        <p:spPr bwMode="auto">
          <a:xfrm>
            <a:off x="684213" y="6237288"/>
            <a:ext cx="288925" cy="280987"/>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7204075"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b="1">
                <a:solidFill>
                  <a:srgbClr val="FF0066"/>
                </a:solidFill>
                <a:latin typeface="Cambria" pitchFamily="18" charset="0"/>
                <a:ea typeface="新細明體" pitchFamily="18" charset="-120"/>
              </a:defRPr>
            </a:lvl1pPr>
          </a:lstStyle>
          <a:p>
            <a:pPr>
              <a:defRPr/>
            </a:pPr>
            <a:fld id="{2422A741-F454-40AF-971B-A064AFFB6057}" type="slidenum">
              <a:rPr lang="zh-TW" altLang="en-US" smtClean="0"/>
              <a:pPr>
                <a:defRPr/>
              </a:pPr>
              <a:t>‹#›</a:t>
            </a:fld>
            <a:r>
              <a:rPr lang="en-US" altLang="zh-TW" smtClean="0"/>
              <a:t> </a:t>
            </a:r>
            <a:endParaRPr lang="en-US" altLang="zh-TW"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p:txStyles>
    <p:titleStyle>
      <a:lvl1pPr algn="ctr" rtl="0" eaLnBrk="0" fontAlgn="base" hangingPunct="0">
        <a:spcBef>
          <a:spcPct val="0"/>
        </a:spcBef>
        <a:spcAft>
          <a:spcPct val="0"/>
        </a:spcAft>
        <a:defRPr sz="3600">
          <a:solidFill>
            <a:srgbClr val="FF0066"/>
          </a:solidFill>
          <a:latin typeface="Cambria" pitchFamily="18" charset="0"/>
          <a:ea typeface="+mj-ea"/>
          <a:cs typeface="+mj-cs"/>
        </a:defRPr>
      </a:lvl1pPr>
      <a:lvl2pPr algn="ctr" rtl="0" eaLnBrk="0" fontAlgn="base" hangingPunct="0">
        <a:spcBef>
          <a:spcPct val="0"/>
        </a:spcBef>
        <a:spcAft>
          <a:spcPct val="0"/>
        </a:spcAft>
        <a:defRPr sz="3600">
          <a:solidFill>
            <a:srgbClr val="FF0066"/>
          </a:solidFill>
          <a:latin typeface="Comic Sans MS" pitchFamily="66" charset="0"/>
        </a:defRPr>
      </a:lvl2pPr>
      <a:lvl3pPr algn="ctr" rtl="0" eaLnBrk="0" fontAlgn="base" hangingPunct="0">
        <a:spcBef>
          <a:spcPct val="0"/>
        </a:spcBef>
        <a:spcAft>
          <a:spcPct val="0"/>
        </a:spcAft>
        <a:defRPr sz="3600">
          <a:solidFill>
            <a:srgbClr val="FF0066"/>
          </a:solidFill>
          <a:latin typeface="Comic Sans MS" pitchFamily="66" charset="0"/>
        </a:defRPr>
      </a:lvl3pPr>
      <a:lvl4pPr algn="ctr" rtl="0" eaLnBrk="0" fontAlgn="base" hangingPunct="0">
        <a:spcBef>
          <a:spcPct val="0"/>
        </a:spcBef>
        <a:spcAft>
          <a:spcPct val="0"/>
        </a:spcAft>
        <a:defRPr sz="3600">
          <a:solidFill>
            <a:srgbClr val="FF0066"/>
          </a:solidFill>
          <a:latin typeface="Comic Sans MS" pitchFamily="66" charset="0"/>
        </a:defRPr>
      </a:lvl4pPr>
      <a:lvl5pPr algn="ctr" rtl="0" eaLnBrk="0" fontAlgn="base" hangingPunct="0">
        <a:spcBef>
          <a:spcPct val="0"/>
        </a:spcBef>
        <a:spcAft>
          <a:spcPct val="0"/>
        </a:spcAft>
        <a:defRPr sz="3600">
          <a:solidFill>
            <a:srgbClr val="FF0066"/>
          </a:solidFill>
          <a:latin typeface="Comic Sans MS" pitchFamily="66" charset="0"/>
        </a:defRPr>
      </a:lvl5pPr>
      <a:lvl6pPr marL="457200" algn="ctr" rtl="0" fontAlgn="base">
        <a:spcBef>
          <a:spcPct val="0"/>
        </a:spcBef>
        <a:spcAft>
          <a:spcPct val="0"/>
        </a:spcAft>
        <a:defRPr sz="3600">
          <a:solidFill>
            <a:srgbClr val="FF0066"/>
          </a:solidFill>
          <a:latin typeface="Comic Sans MS" pitchFamily="66" charset="0"/>
        </a:defRPr>
      </a:lvl6pPr>
      <a:lvl7pPr marL="914400" algn="ctr" rtl="0" fontAlgn="base">
        <a:spcBef>
          <a:spcPct val="0"/>
        </a:spcBef>
        <a:spcAft>
          <a:spcPct val="0"/>
        </a:spcAft>
        <a:defRPr sz="3600">
          <a:solidFill>
            <a:srgbClr val="FF0066"/>
          </a:solidFill>
          <a:latin typeface="Comic Sans MS" pitchFamily="66" charset="0"/>
        </a:defRPr>
      </a:lvl7pPr>
      <a:lvl8pPr marL="1371600" algn="ctr" rtl="0" fontAlgn="base">
        <a:spcBef>
          <a:spcPct val="0"/>
        </a:spcBef>
        <a:spcAft>
          <a:spcPct val="0"/>
        </a:spcAft>
        <a:defRPr sz="3600">
          <a:solidFill>
            <a:srgbClr val="FF0066"/>
          </a:solidFill>
          <a:latin typeface="Comic Sans MS" pitchFamily="66" charset="0"/>
        </a:defRPr>
      </a:lvl8pPr>
      <a:lvl9pPr marL="1828800" algn="ctr" rtl="0" fontAlgn="base">
        <a:spcBef>
          <a:spcPct val="0"/>
        </a:spcBef>
        <a:spcAft>
          <a:spcPct val="0"/>
        </a:spcAft>
        <a:defRPr sz="3600">
          <a:solidFill>
            <a:srgbClr val="FF0066"/>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Font typeface="Wingdings" pitchFamily="2" charset="2"/>
        <a:buChar char="8"/>
        <a:defRPr sz="2000">
          <a:solidFill>
            <a:schemeClr val="tx1"/>
          </a:solidFill>
          <a:latin typeface="Cambria" pitchFamily="18" charset="0"/>
        </a:defRPr>
      </a:lvl2pPr>
      <a:lvl3pPr marL="1143000" indent="-228600" algn="l" rtl="0" eaLnBrk="0" fontAlgn="base" hangingPunct="0">
        <a:spcBef>
          <a:spcPct val="20000"/>
        </a:spcBef>
        <a:spcAft>
          <a:spcPct val="0"/>
        </a:spcAft>
        <a:buFont typeface="Wingdings" pitchFamily="2" charset="2"/>
        <a:buChar char="7"/>
        <a:defRPr>
          <a:solidFill>
            <a:schemeClr val="tx1"/>
          </a:solidFill>
          <a:latin typeface="Cambria" pitchFamily="18" charset="0"/>
        </a:defRPr>
      </a:lvl3pPr>
      <a:lvl4pPr marL="1600200" indent="-228600" algn="l" rtl="0" eaLnBrk="0" fontAlgn="base" hangingPunct="0">
        <a:spcBef>
          <a:spcPct val="20000"/>
        </a:spcBef>
        <a:spcAft>
          <a:spcPct val="0"/>
        </a:spcAft>
        <a:buFont typeface="Wingdings" pitchFamily="2" charset="2"/>
        <a:buChar char="þ"/>
        <a:defRPr sz="1600">
          <a:solidFill>
            <a:schemeClr val="tx1"/>
          </a:solidFill>
          <a:latin typeface="Cambria" pitchFamily="18" charset="0"/>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Cambria" pitchFamily="18" charset="0"/>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hk/imgres?imgurl=http://download.intel.com/pressroom/kits/pentiumee/pentiumee_processor_back.jpg&amp;imgrefurl=http://www.intel.com/pressroom/kits/pentiumee/index.htm&amp;h=1323&amp;w=1500&amp;sz=786&amp;hl=en&amp;start=3&amp;um=1&amp;usg=__rwZio3GfuKcHeHLfpAWQ2Gn0uKg=&amp;tbnid=G3tdv7VKvbZPOM:&amp;tbnh=132&amp;tbnw=150&amp;prev=/images?q=processor&amp;um=1&amp;complete=1&amp;hl=en&amp;rls=GGLD,GGLD:2004-36,GGLD:en&amp;sa=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ages.google.com.hk/imgres?imgurl=http://pan0.fotovista.com/dev/0/9/00069690/l_00069690.jpg&amp;imgrefurl=http://www.pixmania.co.uk/uk/uk/638376/art/ocz/ocz2m8001g-value-sodimm-1.html&amp;h=532&amp;w=600&amp;sz=30&amp;hl=en&amp;start=6&amp;um=1&amp;usg=__eX09g2pySilLzhvVtn9wJ_kSzoE=&amp;tbnid=JihCj65qVtOdHM:&amp;tbnh=120&amp;tbnw=135&amp;prev=/images?q=memory+chip&amp;um=1&amp;complete=1&amp;hl=en&amp;rls=GGLD,GGLD:2004-36,GGLD:en"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op500.org/" TargetMode="External"/><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hyperlink" Target="https://asc.llnl.gov/" TargetMode="External"/><Relationship Id="rId4" Type="http://schemas.openxmlformats.org/officeDocument/2006/relationships/hyperlink" Target="http://www.graph500.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5.gif"/><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engagebrain.com/cgi-wadsworth/course_products_wp.pl?fid=M20b&amp;product_isbn_issn=9781285161761&amp;tok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zh.wikipedia.org/wiki/Main_Page" TargetMode="External"/><Relationship Id="rId5" Type="http://schemas.openxmlformats.org/officeDocument/2006/relationships/hyperlink" Target="http://en.wikipedia.org/wiki/Main_Page" TargetMode="External"/><Relationship Id="rId4" Type="http://schemas.openxmlformats.org/officeDocument/2006/relationships/hyperlink" Target="http://computer.howstuffworks.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wmf"/></Relationships>
</file>

<file path=ppt/slides/_rels/slide35.xml.rels><?xml version="1.0" encoding="UTF-8" standalone="yes"?>
<Relationships xmlns="http://schemas.openxmlformats.org/package/2006/relationships"><Relationship Id="rId3" Type="http://schemas.openxmlformats.org/officeDocument/2006/relationships/hyperlink" Target="mailto:jia@cs.cityu.edu.h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jia@gmail.com" TargetMode="External"/><Relationship Id="rId4" Type="http://schemas.openxmlformats.org/officeDocument/2006/relationships/hyperlink" Target="mailto:jia@cityu.edu.h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4.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wmf"/></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90800" y="304800"/>
            <a:ext cx="6248400" cy="3700463"/>
          </a:xfrm>
        </p:spPr>
        <p:txBody>
          <a:bodyPr/>
          <a:lstStyle/>
          <a:p>
            <a:pPr eaLnBrk="1" hangingPunct="1"/>
            <a:r>
              <a:rPr lang="en-US" altLang="zh-TW" b="1" dirty="0" smtClean="0">
                <a:latin typeface="Cambria" pitchFamily="18" charset="0"/>
                <a:ea typeface="新細明體" pitchFamily="18" charset="-120"/>
              </a:rPr>
              <a:t>CS1102 - Introduction to Computer Studies</a:t>
            </a:r>
          </a:p>
        </p:txBody>
      </p:sp>
      <p:sp>
        <p:nvSpPr>
          <p:cNvPr id="4099" name="Rectangle 3"/>
          <p:cNvSpPr>
            <a:spLocks noGrp="1" noChangeArrowheads="1"/>
          </p:cNvSpPr>
          <p:nvPr>
            <p:ph type="subTitle" idx="1"/>
          </p:nvPr>
        </p:nvSpPr>
        <p:spPr>
          <a:xfrm>
            <a:off x="2411413" y="4292600"/>
            <a:ext cx="6248400" cy="1724025"/>
          </a:xfrm>
        </p:spPr>
        <p:txBody>
          <a:bodyPr/>
          <a:lstStyle/>
          <a:p>
            <a:pPr algn="r" eaLnBrk="1" hangingPunct="1">
              <a:spcBef>
                <a:spcPct val="10000"/>
              </a:spcBef>
            </a:pPr>
            <a:r>
              <a:rPr lang="en-US" altLang="zh-TW" sz="2000" b="1" dirty="0" smtClean="0">
                <a:latin typeface="Cambria" pitchFamily="18" charset="0"/>
                <a:ea typeface="新細明體" pitchFamily="18" charset="-120"/>
              </a:rPr>
              <a:t>Computer Science Department</a:t>
            </a:r>
          </a:p>
          <a:p>
            <a:pPr algn="r" eaLnBrk="1" hangingPunct="1">
              <a:spcBef>
                <a:spcPct val="10000"/>
              </a:spcBef>
            </a:pPr>
            <a:r>
              <a:rPr lang="en-US" altLang="zh-TW" sz="2000" b="1" dirty="0" smtClean="0">
                <a:latin typeface="Cambria" pitchFamily="18" charset="0"/>
                <a:ea typeface="新細明體" pitchFamily="18" charset="-120"/>
              </a:rPr>
              <a:t>City University of Hong Kong</a:t>
            </a:r>
          </a:p>
        </p:txBody>
      </p:sp>
      <p:pic>
        <p:nvPicPr>
          <p:cNvPr id="4100" name="Picture 4" descr="ulogo_l"/>
          <p:cNvPicPr>
            <a:picLocks noChangeAspect="1" noChangeArrowheads="1"/>
          </p:cNvPicPr>
          <p:nvPr/>
        </p:nvPicPr>
        <p:blipFill>
          <a:blip r:embed="rId3" cstate="print"/>
          <a:srcRect/>
          <a:stretch>
            <a:fillRect/>
          </a:stretch>
        </p:blipFill>
        <p:spPr bwMode="auto">
          <a:xfrm>
            <a:off x="3779912" y="4365104"/>
            <a:ext cx="959624" cy="9361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84168" y="1084674"/>
            <a:ext cx="2158989" cy="400110"/>
          </a:xfrm>
          <a:prstGeom prst="rect">
            <a:avLst/>
          </a:prstGeom>
        </p:spPr>
        <p:txBody>
          <a:bodyPr wrap="none">
            <a:spAutoFit/>
          </a:bodyPr>
          <a:lstStyle/>
          <a:p>
            <a:pPr>
              <a:buNone/>
            </a:pPr>
            <a:r>
              <a:rPr lang="en-US" b="1" i="1" dirty="0" smtClean="0">
                <a:solidFill>
                  <a:srgbClr val="FF0066"/>
                </a:solidFill>
                <a:latin typeface="Cambria" pitchFamily="18" charset="0"/>
              </a:rPr>
              <a:t>Speed </a:t>
            </a:r>
            <a:r>
              <a:rPr lang="en-US" b="1" i="1" dirty="0">
                <a:solidFill>
                  <a:srgbClr val="FF0066"/>
                </a:solidFill>
                <a:latin typeface="Cambria" pitchFamily="18" charset="0"/>
              </a:rPr>
              <a:t>+ </a:t>
            </a:r>
            <a:r>
              <a:rPr lang="en-US" b="1" i="1" dirty="0" smtClean="0">
                <a:solidFill>
                  <a:srgbClr val="FF0066"/>
                </a:solidFill>
                <a:latin typeface="Cambria" pitchFamily="18" charset="0"/>
              </a:rPr>
              <a:t>Stupidity</a:t>
            </a:r>
            <a:endParaRPr lang="en-US" b="1" i="1" dirty="0">
              <a:solidFill>
                <a:srgbClr val="FF0066"/>
              </a:solidFill>
              <a:latin typeface="Cambria" pitchFamily="18" charset="0"/>
            </a:endParaRPr>
          </a:p>
        </p:txBody>
      </p:sp>
      <p:sp>
        <p:nvSpPr>
          <p:cNvPr id="16387" name="Slide Number Placeholder 4"/>
          <p:cNvSpPr>
            <a:spLocks noGrp="1"/>
          </p:cNvSpPr>
          <p:nvPr>
            <p:ph type="sldNum" sz="quarter" idx="11"/>
          </p:nvPr>
        </p:nvSpPr>
        <p:spPr>
          <a:noFill/>
        </p:spPr>
        <p:txBody>
          <a:bodyPr/>
          <a:lstStyle/>
          <a:p>
            <a:fld id="{685DF1C9-E7A5-48E6-86F1-D3D4E503AEEF}" type="slidenum">
              <a:rPr lang="zh-TW" altLang="en-US" smtClean="0"/>
              <a:pPr/>
              <a:t>10</a:t>
            </a:fld>
            <a:r>
              <a:rPr lang="en-US" altLang="zh-TW" dirty="0" smtClean="0"/>
              <a:t> </a:t>
            </a:r>
          </a:p>
        </p:txBody>
      </p:sp>
      <p:sp>
        <p:nvSpPr>
          <p:cNvPr id="16388" name="Rectangle 2"/>
          <p:cNvSpPr>
            <a:spLocks noGrp="1" noChangeArrowheads="1"/>
          </p:cNvSpPr>
          <p:nvPr>
            <p:ph type="title"/>
          </p:nvPr>
        </p:nvSpPr>
        <p:spPr/>
        <p:txBody>
          <a:bodyPr/>
          <a:lstStyle/>
          <a:p>
            <a:pPr eaLnBrk="1" hangingPunct="1"/>
            <a:r>
              <a:rPr lang="en-US" altLang="zh-TW" dirty="0" smtClean="0">
                <a:ea typeface="新細明體" pitchFamily="18" charset="-120"/>
              </a:rPr>
              <a:t>What Is a Computer?</a:t>
            </a:r>
          </a:p>
        </p:txBody>
      </p:sp>
      <p:sp>
        <p:nvSpPr>
          <p:cNvPr id="16389" name="Rectangle 3"/>
          <p:cNvSpPr>
            <a:spLocks noGrp="1" noChangeArrowheads="1"/>
          </p:cNvSpPr>
          <p:nvPr>
            <p:ph type="body" idx="1"/>
          </p:nvPr>
        </p:nvSpPr>
        <p:spPr>
          <a:xfrm>
            <a:off x="682625" y="1474789"/>
            <a:ext cx="7772400" cy="1738188"/>
          </a:xfrm>
        </p:spPr>
        <p:txBody>
          <a:bodyPr/>
          <a:lstStyle/>
          <a:p>
            <a:pPr eaLnBrk="1" hangingPunct="1"/>
            <a:r>
              <a:rPr lang="en-US" altLang="zh-TW" dirty="0" smtClean="0">
                <a:ea typeface="新細明體" pitchFamily="18" charset="-120"/>
              </a:rPr>
              <a:t>A computer is a </a:t>
            </a:r>
            <a:r>
              <a:rPr lang="en-US" altLang="zh-TW" dirty="0" smtClean="0">
                <a:solidFill>
                  <a:srgbClr val="FF0066"/>
                </a:solidFill>
                <a:ea typeface="新細明體" pitchFamily="18" charset="-120"/>
              </a:rPr>
              <a:t>multipurpose</a:t>
            </a:r>
            <a:r>
              <a:rPr lang="en-US" altLang="zh-TW" dirty="0" smtClean="0">
                <a:ea typeface="新細明體" pitchFamily="18" charset="-120"/>
              </a:rPr>
              <a:t> device that takes </a:t>
            </a:r>
            <a:r>
              <a:rPr lang="en-US" altLang="zh-TW" dirty="0" smtClean="0">
                <a:solidFill>
                  <a:srgbClr val="FF0066"/>
                </a:solidFill>
                <a:ea typeface="新細明體" pitchFamily="18" charset="-120"/>
              </a:rPr>
              <a:t>input</a:t>
            </a:r>
            <a:r>
              <a:rPr lang="en-US" altLang="zh-TW" dirty="0" smtClean="0">
                <a:ea typeface="新細明體" pitchFamily="18" charset="-120"/>
              </a:rPr>
              <a:t>, processes data, stores data, and produces </a:t>
            </a:r>
            <a:r>
              <a:rPr lang="en-US" altLang="zh-TW" dirty="0" smtClean="0">
                <a:solidFill>
                  <a:srgbClr val="FF0066"/>
                </a:solidFill>
                <a:ea typeface="新細明體" pitchFamily="18" charset="-120"/>
              </a:rPr>
              <a:t>output</a:t>
            </a:r>
            <a:r>
              <a:rPr lang="en-US" altLang="zh-TW" smtClean="0">
                <a:ea typeface="新細明體" pitchFamily="18" charset="-120"/>
              </a:rPr>
              <a:t>, according </a:t>
            </a:r>
            <a:r>
              <a:rPr lang="en-US" altLang="zh-TW" dirty="0" smtClean="0">
                <a:ea typeface="新細明體" pitchFamily="18" charset="-120"/>
              </a:rPr>
              <a:t>to a series of </a:t>
            </a:r>
            <a:r>
              <a:rPr lang="en-US" altLang="zh-TW" dirty="0" smtClean="0">
                <a:solidFill>
                  <a:srgbClr val="FF0066"/>
                </a:solidFill>
                <a:ea typeface="新細明體" pitchFamily="18" charset="-120"/>
              </a:rPr>
              <a:t>stored instructions</a:t>
            </a:r>
          </a:p>
          <a:p>
            <a:pPr eaLnBrk="1" hangingPunct="1"/>
            <a:endParaRPr lang="zh-TW" altLang="en-US" dirty="0" smtClean="0">
              <a:ea typeface="新細明體" pitchFamily="18" charset="-120"/>
            </a:endParaRPr>
          </a:p>
        </p:txBody>
      </p:sp>
      <p:pic>
        <p:nvPicPr>
          <p:cNvPr id="16390" name="Picture 4"/>
          <p:cNvPicPr>
            <a:picLocks noChangeAspect="1" noChangeArrowheads="1"/>
          </p:cNvPicPr>
          <p:nvPr/>
        </p:nvPicPr>
        <p:blipFill>
          <a:blip r:embed="rId3" cstate="print"/>
          <a:srcRect/>
          <a:stretch>
            <a:fillRect/>
          </a:stretch>
        </p:blipFill>
        <p:spPr bwMode="auto">
          <a:xfrm>
            <a:off x="4278793" y="3284984"/>
            <a:ext cx="4254143" cy="2406236"/>
          </a:xfrm>
          <a:prstGeom prst="rect">
            <a:avLst/>
          </a:prstGeom>
          <a:noFill/>
          <a:ln w="9525">
            <a:noFill/>
            <a:miter lim="800000"/>
            <a:headEnd/>
            <a:tailEnd/>
          </a:ln>
        </p:spPr>
      </p:pic>
      <p:sp>
        <p:nvSpPr>
          <p:cNvPr id="8"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
        <p:nvSpPr>
          <p:cNvPr id="13" name="Oval 12"/>
          <p:cNvSpPr/>
          <p:nvPr/>
        </p:nvSpPr>
        <p:spPr bwMode="auto">
          <a:xfrm>
            <a:off x="467544" y="3645024"/>
            <a:ext cx="2592288" cy="158417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 typeface="Wingdings" pitchFamily="2" charset="2"/>
              <a:buChar char="8"/>
              <a:tabLst/>
            </a:pPr>
            <a:endParaRPr kumimoji="0" lang="en-US" sz="2000" b="0" i="0" u="none" strike="noStrike" cap="none" normalizeH="0" baseline="0" smtClean="0">
              <a:ln>
                <a:noFill/>
              </a:ln>
              <a:solidFill>
                <a:schemeClr val="tx1"/>
              </a:solidFill>
              <a:effectLst/>
              <a:latin typeface="Comic Sans MS" pitchFamily="66" charset="0"/>
            </a:endParaRPr>
          </a:p>
        </p:txBody>
      </p:sp>
      <p:sp>
        <p:nvSpPr>
          <p:cNvPr id="10" name="Cloud Callout 9"/>
          <p:cNvSpPr/>
          <p:nvPr/>
        </p:nvSpPr>
        <p:spPr bwMode="auto">
          <a:xfrm>
            <a:off x="5796136" y="1052736"/>
            <a:ext cx="2664296" cy="504056"/>
          </a:xfrm>
          <a:prstGeom prst="cloudCallout">
            <a:avLst>
              <a:gd name="adj1" fmla="val -32436"/>
              <a:gd name="adj2" fmla="val -79477"/>
            </a:avLst>
          </a:prstGeom>
          <a:solidFill>
            <a:schemeClr val="accent2">
              <a:lumMod val="20000"/>
              <a:lumOff val="80000"/>
            </a:schemeClr>
          </a:solidFill>
          <a:ln w="9525" cap="flat" cmpd="sng" algn="ctr">
            <a:solidFill>
              <a:schemeClr val="tx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 typeface="Wingdings" pitchFamily="2" charset="2"/>
              <a:buChar char="8"/>
              <a:tabLst/>
            </a:pPr>
            <a:endParaRPr kumimoji="0" lang="en-US" sz="2000" b="0" i="0" u="none" strike="noStrike" cap="none" normalizeH="0" baseline="0" smtClean="0">
              <a:ln>
                <a:noFill/>
              </a:ln>
              <a:solidFill>
                <a:schemeClr val="tx1"/>
              </a:solidFill>
              <a:effectLst/>
              <a:latin typeface="Cambria" pitchFamily="18" charset="0"/>
            </a:endParaRPr>
          </a:p>
        </p:txBody>
      </p:sp>
      <p:pic>
        <p:nvPicPr>
          <p:cNvPr id="7" name="Content Placeholder 7" descr="Fig1-02.gif"/>
          <p:cNvPicPr>
            <a:picLocks noChangeAspect="1"/>
          </p:cNvPicPr>
          <p:nvPr/>
        </p:nvPicPr>
        <p:blipFill>
          <a:blip r:embed="rId4" cstate="print"/>
          <a:srcRect/>
          <a:stretch>
            <a:fillRect/>
          </a:stretch>
        </p:blipFill>
        <p:spPr bwMode="auto">
          <a:xfrm>
            <a:off x="1403648" y="3068960"/>
            <a:ext cx="2862377" cy="352839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blinds(horizontal)">
                                      <p:cBhvr>
                                        <p:cTn id="12" dur="500"/>
                                        <p:tgtEl>
                                          <p:spTgt spid="1639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0" nodeType="clickEffect">
                                  <p:stCondLst>
                                    <p:cond delay="0"/>
                                  </p:stCondLst>
                                  <p:childTnLst>
                                    <p:animEffect transition="out" filter="diamond(in)">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1"/>
          </p:nvPr>
        </p:nvSpPr>
        <p:spPr>
          <a:noFill/>
        </p:spPr>
        <p:txBody>
          <a:bodyPr/>
          <a:lstStyle/>
          <a:p>
            <a:fld id="{F61BBD53-E58F-491D-9A42-7A184F357D3E}" type="slidenum">
              <a:rPr lang="zh-TW" altLang="en-US" smtClean="0"/>
              <a:pPr/>
              <a:t>11</a:t>
            </a:fld>
            <a:r>
              <a:rPr lang="en-US" altLang="zh-TW" smtClean="0"/>
              <a:t> </a:t>
            </a:r>
          </a:p>
        </p:txBody>
      </p:sp>
      <p:sp>
        <p:nvSpPr>
          <p:cNvPr id="17412" name="Rectangle 2"/>
          <p:cNvSpPr>
            <a:spLocks noGrp="1" noChangeArrowheads="1"/>
          </p:cNvSpPr>
          <p:nvPr>
            <p:ph type="title"/>
          </p:nvPr>
        </p:nvSpPr>
        <p:spPr/>
        <p:txBody>
          <a:bodyPr/>
          <a:lstStyle/>
          <a:p>
            <a:pPr eaLnBrk="1" hangingPunct="1"/>
            <a:r>
              <a:rPr lang="en-US" altLang="zh-TW" smtClean="0">
                <a:ea typeface="新細明體" pitchFamily="18" charset="-120"/>
              </a:rPr>
              <a:t>Components of a Computer</a:t>
            </a:r>
          </a:p>
        </p:txBody>
      </p:sp>
      <p:sp>
        <p:nvSpPr>
          <p:cNvPr id="124931" name="Rectangle 3"/>
          <p:cNvSpPr>
            <a:spLocks noGrp="1" noChangeArrowheads="1"/>
          </p:cNvSpPr>
          <p:nvPr>
            <p:ph type="body" idx="1"/>
          </p:nvPr>
        </p:nvSpPr>
        <p:spPr>
          <a:xfrm>
            <a:off x="682625" y="1474788"/>
            <a:ext cx="4606925" cy="4681537"/>
          </a:xfrm>
        </p:spPr>
        <p:txBody>
          <a:bodyPr/>
          <a:lstStyle/>
          <a:p>
            <a:pPr eaLnBrk="1" hangingPunct="1"/>
            <a:r>
              <a:rPr lang="en-US" altLang="zh-TW" i="1" dirty="0" smtClean="0">
                <a:solidFill>
                  <a:srgbClr val="FF0066"/>
                </a:solidFill>
                <a:ea typeface="新細明體" pitchFamily="18" charset="-120"/>
              </a:rPr>
              <a:t>Hardware</a:t>
            </a:r>
            <a:r>
              <a:rPr lang="en-US" altLang="zh-TW" dirty="0" smtClean="0">
                <a:ea typeface="新細明體" pitchFamily="18" charset="-120"/>
              </a:rPr>
              <a:t> - the physical components of a computer</a:t>
            </a:r>
          </a:p>
          <a:p>
            <a:pPr lvl="1" eaLnBrk="1" hangingPunct="1">
              <a:buFont typeface="Wingdings" pitchFamily="2" charset="2"/>
              <a:buNone/>
            </a:pPr>
            <a:endParaRPr lang="en-US" altLang="zh-TW" dirty="0" smtClean="0">
              <a:ea typeface="新細明體" pitchFamily="18" charset="-120"/>
            </a:endParaRPr>
          </a:p>
          <a:p>
            <a:pPr lvl="1" eaLnBrk="1" hangingPunct="1">
              <a:buFont typeface="Wingdings" pitchFamily="2" charset="2"/>
              <a:buNone/>
            </a:pPr>
            <a:endParaRPr lang="en-US" altLang="zh-TW" dirty="0" smtClean="0">
              <a:ea typeface="新細明體" pitchFamily="18" charset="-120"/>
            </a:endParaRPr>
          </a:p>
          <a:p>
            <a:pPr lvl="1" eaLnBrk="1" hangingPunct="1">
              <a:buFont typeface="Wingdings" pitchFamily="2" charset="2"/>
              <a:buNone/>
            </a:pPr>
            <a:endParaRPr lang="en-US" altLang="zh-TW" dirty="0" smtClean="0">
              <a:ea typeface="新細明體" pitchFamily="18" charset="-120"/>
            </a:endParaRPr>
          </a:p>
          <a:p>
            <a:pPr lvl="1" eaLnBrk="1" hangingPunct="1">
              <a:buFont typeface="Wingdings" pitchFamily="2" charset="2"/>
              <a:buNone/>
            </a:pPr>
            <a:endParaRPr lang="en-US" altLang="zh-TW" dirty="0" smtClean="0">
              <a:ea typeface="新細明體" pitchFamily="18" charset="-120"/>
            </a:endParaRPr>
          </a:p>
          <a:p>
            <a:pPr lvl="1" eaLnBrk="1" hangingPunct="1">
              <a:buFont typeface="Wingdings" pitchFamily="2" charset="2"/>
              <a:buNone/>
            </a:pPr>
            <a:endParaRPr lang="en-US" altLang="zh-TW" dirty="0" smtClean="0">
              <a:ea typeface="新細明體" pitchFamily="18" charset="-120"/>
            </a:endParaRPr>
          </a:p>
          <a:p>
            <a:pPr lvl="1" eaLnBrk="1" hangingPunct="1">
              <a:buFont typeface="Wingdings" pitchFamily="2" charset="2"/>
              <a:buNone/>
            </a:pPr>
            <a:endParaRPr lang="en-US" altLang="zh-TW" dirty="0" smtClean="0">
              <a:ea typeface="新細明體" pitchFamily="18" charset="-120"/>
            </a:endParaRPr>
          </a:p>
          <a:p>
            <a:pPr eaLnBrk="1" hangingPunct="1"/>
            <a:r>
              <a:rPr lang="en-US" altLang="zh-TW" i="1" dirty="0" smtClean="0">
                <a:solidFill>
                  <a:srgbClr val="FF0066"/>
                </a:solidFill>
                <a:ea typeface="新細明體" pitchFamily="18" charset="-120"/>
              </a:rPr>
              <a:t>Software</a:t>
            </a:r>
            <a:r>
              <a:rPr lang="en-US" altLang="zh-TW" dirty="0" smtClean="0">
                <a:ea typeface="新細明體" pitchFamily="18" charset="-120"/>
              </a:rPr>
              <a:t> - a set of instructions that tells the computer what to do (</a:t>
            </a:r>
            <a:r>
              <a:rPr lang="en-US" altLang="zh-TW" i="1" dirty="0" smtClean="0">
                <a:solidFill>
                  <a:schemeClr val="accent2"/>
                </a:solidFill>
                <a:ea typeface="新細明體" pitchFamily="18" charset="-120"/>
              </a:rPr>
              <a:t>program</a:t>
            </a:r>
            <a:r>
              <a:rPr lang="en-US" altLang="zh-TW" dirty="0" smtClean="0">
                <a:ea typeface="新細明體" pitchFamily="18" charset="-120"/>
              </a:rPr>
              <a:t>)</a:t>
            </a:r>
          </a:p>
        </p:txBody>
      </p:sp>
      <p:pic>
        <p:nvPicPr>
          <p:cNvPr id="124933" name="Picture 5" descr="hardware"/>
          <p:cNvPicPr>
            <a:picLocks noChangeAspect="1" noChangeArrowheads="1"/>
          </p:cNvPicPr>
          <p:nvPr/>
        </p:nvPicPr>
        <p:blipFill>
          <a:blip r:embed="rId3" cstate="print"/>
          <a:srcRect/>
          <a:stretch>
            <a:fillRect/>
          </a:stretch>
        </p:blipFill>
        <p:spPr bwMode="auto">
          <a:xfrm>
            <a:off x="5303520" y="1340768"/>
            <a:ext cx="3840480" cy="3072384"/>
          </a:xfrm>
          <a:prstGeom prst="rect">
            <a:avLst/>
          </a:prstGeom>
          <a:noFill/>
          <a:ln w="9525">
            <a:noFill/>
            <a:miter lim="800000"/>
            <a:headEnd/>
            <a:tailEnd/>
          </a:ln>
        </p:spPr>
      </p:pic>
      <p:sp>
        <p:nvSpPr>
          <p:cNvPr id="124935" name="Rectangle 7"/>
          <p:cNvSpPr>
            <a:spLocks noChangeArrowheads="1"/>
          </p:cNvSpPr>
          <p:nvPr/>
        </p:nvSpPr>
        <p:spPr bwMode="auto">
          <a:xfrm>
            <a:off x="468313" y="2349500"/>
            <a:ext cx="2517775" cy="865188"/>
          </a:xfrm>
          <a:prstGeom prst="rect">
            <a:avLst/>
          </a:prstGeom>
          <a:noFill/>
          <a:ln w="9525">
            <a:noFill/>
            <a:miter lim="800000"/>
            <a:headEnd/>
            <a:tailEnd/>
          </a:ln>
        </p:spPr>
        <p:txBody>
          <a:bodyPr/>
          <a:lstStyle/>
          <a:p>
            <a:pPr marL="742950" lvl="1" indent="-285750"/>
            <a:r>
              <a:rPr lang="en-US" altLang="zh-TW" dirty="0">
                <a:latin typeface="Cambria" pitchFamily="18" charset="0"/>
                <a:ea typeface="新細明體" pitchFamily="18" charset="-120"/>
              </a:rPr>
              <a:t> System unit</a:t>
            </a:r>
          </a:p>
          <a:p>
            <a:pPr marL="742950" lvl="1" indent="-285750"/>
            <a:r>
              <a:rPr lang="en-US" altLang="zh-TW" dirty="0">
                <a:latin typeface="Cambria" pitchFamily="18" charset="0"/>
                <a:ea typeface="新細明體" pitchFamily="18" charset="-120"/>
              </a:rPr>
              <a:t> Peripherals</a:t>
            </a:r>
          </a:p>
        </p:txBody>
      </p:sp>
      <p:sp>
        <p:nvSpPr>
          <p:cNvPr id="124936" name="Rectangle 8"/>
          <p:cNvSpPr>
            <a:spLocks noChangeArrowheads="1"/>
          </p:cNvSpPr>
          <p:nvPr/>
        </p:nvSpPr>
        <p:spPr bwMode="auto">
          <a:xfrm>
            <a:off x="2555875" y="2349500"/>
            <a:ext cx="3384550" cy="1800225"/>
          </a:xfrm>
          <a:prstGeom prst="rect">
            <a:avLst/>
          </a:prstGeom>
          <a:noFill/>
          <a:ln w="9525">
            <a:noFill/>
            <a:miter lim="800000"/>
            <a:headEnd/>
            <a:tailEnd/>
          </a:ln>
        </p:spPr>
        <p:txBody>
          <a:bodyPr/>
          <a:lstStyle/>
          <a:p>
            <a:pPr marL="742950" lvl="1" indent="-285750"/>
            <a:r>
              <a:rPr lang="en-US" altLang="zh-TW">
                <a:latin typeface="Cambria" pitchFamily="18" charset="0"/>
                <a:ea typeface="新細明體" pitchFamily="18" charset="-120"/>
              </a:rPr>
              <a:t> Input</a:t>
            </a:r>
          </a:p>
          <a:p>
            <a:pPr marL="742950" lvl="1" indent="-285750"/>
            <a:r>
              <a:rPr lang="en-US" altLang="zh-TW">
                <a:latin typeface="Cambria" pitchFamily="18" charset="0"/>
                <a:ea typeface="新細明體" pitchFamily="18" charset="-120"/>
              </a:rPr>
              <a:t> Processing </a:t>
            </a:r>
          </a:p>
          <a:p>
            <a:pPr marL="742950" lvl="1" indent="-285750"/>
            <a:r>
              <a:rPr lang="en-US" altLang="zh-TW">
                <a:latin typeface="Cambria" pitchFamily="18" charset="0"/>
                <a:ea typeface="新細明體" pitchFamily="18" charset="-120"/>
              </a:rPr>
              <a:t> Storage </a:t>
            </a:r>
          </a:p>
          <a:p>
            <a:pPr marL="742950" lvl="1" indent="-285750"/>
            <a:r>
              <a:rPr lang="en-US" altLang="zh-TW">
                <a:latin typeface="Cambria" pitchFamily="18" charset="0"/>
                <a:ea typeface="新細明體" pitchFamily="18" charset="-120"/>
              </a:rPr>
              <a:t> Output </a:t>
            </a:r>
          </a:p>
          <a:p>
            <a:pPr marL="742950" lvl="1" indent="-285750"/>
            <a:r>
              <a:rPr lang="en-US" altLang="zh-TW">
                <a:latin typeface="Cambria" pitchFamily="18" charset="0"/>
                <a:ea typeface="新細明體" pitchFamily="18" charset="-120"/>
              </a:rPr>
              <a:t> Communication</a:t>
            </a:r>
          </a:p>
        </p:txBody>
      </p:sp>
      <p:sp>
        <p:nvSpPr>
          <p:cNvPr id="9"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pic>
        <p:nvPicPr>
          <p:cNvPr id="10" name="Picture 9" descr="CFig13-06.gif"/>
          <p:cNvPicPr>
            <a:picLocks noChangeAspect="1"/>
          </p:cNvPicPr>
          <p:nvPr/>
        </p:nvPicPr>
        <p:blipFill>
          <a:blip r:embed="rId4" cstate="print"/>
          <a:stretch>
            <a:fillRect/>
          </a:stretch>
        </p:blipFill>
        <p:spPr>
          <a:xfrm>
            <a:off x="5292080" y="4416922"/>
            <a:ext cx="3840480" cy="24338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blinds(horizontal)">
                                      <p:cBhvr>
                                        <p:cTn id="7" dur="5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4931">
                                            <p:txEl>
                                              <p:pRg st="0" end="0"/>
                                            </p:txEl>
                                          </p:spTgt>
                                        </p:tgtEl>
                                        <p:attrNameLst>
                                          <p:attrName>style.visibility</p:attrName>
                                        </p:attrNameLst>
                                      </p:cBhvr>
                                      <p:to>
                                        <p:strVal val="visible"/>
                                      </p:to>
                                    </p:set>
                                    <p:animEffect transition="in" filter="diamond(in)">
                                      <p:cBhvr>
                                        <p:cTn id="12" dur="500"/>
                                        <p:tgtEl>
                                          <p:spTgt spid="124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4935"/>
                                        </p:tgtEl>
                                        <p:attrNameLst>
                                          <p:attrName>style.visibility</p:attrName>
                                        </p:attrNameLst>
                                      </p:cBhvr>
                                      <p:to>
                                        <p:strVal val="visible"/>
                                      </p:to>
                                    </p:set>
                                    <p:anim calcmode="lin" valueType="num">
                                      <p:cBhvr additive="base">
                                        <p:cTn id="17" dur="500" fill="hold"/>
                                        <p:tgtEl>
                                          <p:spTgt spid="124935"/>
                                        </p:tgtEl>
                                        <p:attrNameLst>
                                          <p:attrName>ppt_x</p:attrName>
                                        </p:attrNameLst>
                                      </p:cBhvr>
                                      <p:tavLst>
                                        <p:tav tm="0">
                                          <p:val>
                                            <p:strVal val="0-#ppt_w/2"/>
                                          </p:val>
                                        </p:tav>
                                        <p:tav tm="100000">
                                          <p:val>
                                            <p:strVal val="#ppt_x"/>
                                          </p:val>
                                        </p:tav>
                                      </p:tavLst>
                                    </p:anim>
                                    <p:anim calcmode="lin" valueType="num">
                                      <p:cBhvr additive="base">
                                        <p:cTn id="18" dur="500" fill="hold"/>
                                        <p:tgtEl>
                                          <p:spTgt spid="12493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24936"/>
                                        </p:tgtEl>
                                        <p:attrNameLst>
                                          <p:attrName>style.visibility</p:attrName>
                                        </p:attrNameLst>
                                      </p:cBhvr>
                                      <p:to>
                                        <p:strVal val="visible"/>
                                      </p:to>
                                    </p:set>
                                    <p:animEffect transition="in" filter="wipe(right)">
                                      <p:cBhvr>
                                        <p:cTn id="23" dur="500"/>
                                        <p:tgtEl>
                                          <p:spTgt spid="12493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24931">
                                            <p:txEl>
                                              <p:pRg st="7" end="7"/>
                                            </p:txEl>
                                          </p:spTgt>
                                        </p:tgtEl>
                                        <p:attrNameLst>
                                          <p:attrName>style.visibility</p:attrName>
                                        </p:attrNameLst>
                                      </p:cBhvr>
                                      <p:to>
                                        <p:strVal val="visible"/>
                                      </p:to>
                                    </p:set>
                                    <p:animEffect transition="in" filter="checkerboard(across)">
                                      <p:cBhvr>
                                        <p:cTn id="33" dur="500"/>
                                        <p:tgtEl>
                                          <p:spTgt spid="1249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p:bldP spid="1249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1"/>
          </p:nvPr>
        </p:nvSpPr>
        <p:spPr>
          <a:noFill/>
        </p:spPr>
        <p:txBody>
          <a:bodyPr/>
          <a:lstStyle/>
          <a:p>
            <a:fld id="{65A27AAF-2ACA-4A7D-86CB-82DB859BF85C}" type="slidenum">
              <a:rPr lang="zh-TW" altLang="en-US" smtClean="0"/>
              <a:pPr/>
              <a:t>12</a:t>
            </a:fld>
            <a:r>
              <a:rPr lang="en-US" altLang="zh-TW" smtClean="0"/>
              <a:t> </a:t>
            </a:r>
          </a:p>
        </p:txBody>
      </p:sp>
      <p:sp>
        <p:nvSpPr>
          <p:cNvPr id="20484" name="Rectangle 2"/>
          <p:cNvSpPr>
            <a:spLocks noGrp="1" noChangeArrowheads="1"/>
          </p:cNvSpPr>
          <p:nvPr>
            <p:ph type="title"/>
          </p:nvPr>
        </p:nvSpPr>
        <p:spPr/>
        <p:txBody>
          <a:bodyPr/>
          <a:lstStyle/>
          <a:p>
            <a:pPr eaLnBrk="1" hangingPunct="1"/>
            <a:r>
              <a:rPr lang="en-US" altLang="zh-TW" dirty="0" smtClean="0">
                <a:ea typeface="新細明體" pitchFamily="18" charset="-120"/>
              </a:rPr>
              <a:t>System Unit (1)</a:t>
            </a: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196752"/>
            <a:ext cx="7820927" cy="49950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1"/>
          </p:nvPr>
        </p:nvSpPr>
        <p:spPr>
          <a:noFill/>
        </p:spPr>
        <p:txBody>
          <a:bodyPr/>
          <a:lstStyle/>
          <a:p>
            <a:fld id="{35997E9E-7111-42ED-92CB-D3B98D5E06EF}" type="slidenum">
              <a:rPr lang="zh-TW" altLang="en-US" smtClean="0"/>
              <a:pPr/>
              <a:t>13</a:t>
            </a:fld>
            <a:r>
              <a:rPr lang="en-US" altLang="zh-TW" smtClean="0"/>
              <a:t> </a:t>
            </a:r>
          </a:p>
        </p:txBody>
      </p:sp>
      <p:sp>
        <p:nvSpPr>
          <p:cNvPr id="19460" name="Rectangle 2"/>
          <p:cNvSpPr>
            <a:spLocks noGrp="1" noChangeArrowheads="1"/>
          </p:cNvSpPr>
          <p:nvPr>
            <p:ph type="title"/>
          </p:nvPr>
        </p:nvSpPr>
        <p:spPr/>
        <p:txBody>
          <a:bodyPr/>
          <a:lstStyle/>
          <a:p>
            <a:pPr eaLnBrk="1" hangingPunct="1"/>
            <a:r>
              <a:rPr lang="en-US" altLang="zh-TW" dirty="0" smtClean="0">
                <a:ea typeface="新細明體" pitchFamily="18" charset="-120"/>
              </a:rPr>
              <a:t>System Unit (2)</a:t>
            </a:r>
          </a:p>
        </p:txBody>
      </p:sp>
      <p:sp>
        <p:nvSpPr>
          <p:cNvPr id="19461" name="Rectangle 3"/>
          <p:cNvSpPr>
            <a:spLocks noGrp="1" noChangeArrowheads="1"/>
          </p:cNvSpPr>
          <p:nvPr>
            <p:ph type="body" idx="1"/>
          </p:nvPr>
        </p:nvSpPr>
        <p:spPr>
          <a:xfrm>
            <a:off x="685800" y="1484313"/>
            <a:ext cx="8207375" cy="4824412"/>
          </a:xfrm>
        </p:spPr>
        <p:txBody>
          <a:bodyPr/>
          <a:lstStyle/>
          <a:p>
            <a:pPr eaLnBrk="1" hangingPunct="1"/>
            <a:r>
              <a:rPr lang="en-US" altLang="zh-TW" i="1" dirty="0" smtClean="0">
                <a:solidFill>
                  <a:schemeClr val="accent2"/>
                </a:solidFill>
                <a:ea typeface="新細明體" pitchFamily="18" charset="-120"/>
              </a:rPr>
              <a:t>System unit</a:t>
            </a:r>
            <a:r>
              <a:rPr lang="en-US" altLang="zh-TW" dirty="0" smtClean="0">
                <a:ea typeface="新細明體" pitchFamily="18" charset="-120"/>
              </a:rPr>
              <a:t> - the case containing electronic components used to process data</a:t>
            </a:r>
          </a:p>
          <a:p>
            <a:pPr lvl="1" eaLnBrk="1" hangingPunct="1"/>
            <a:r>
              <a:rPr lang="en-US" altLang="zh-TW" dirty="0" smtClean="0">
                <a:ea typeface="新細明體" pitchFamily="18" charset="-120"/>
              </a:rPr>
              <a:t> </a:t>
            </a:r>
            <a:r>
              <a:rPr lang="en-US" altLang="zh-TW" i="1" dirty="0" smtClean="0">
                <a:solidFill>
                  <a:srgbClr val="FF0066"/>
                </a:solidFill>
                <a:ea typeface="新細明體" pitchFamily="18" charset="-120"/>
              </a:rPr>
              <a:t>Central processing unit</a:t>
            </a:r>
            <a:r>
              <a:rPr lang="en-US" altLang="zh-TW" dirty="0" smtClean="0">
                <a:ea typeface="新細明體" pitchFamily="18" charset="-120"/>
              </a:rPr>
              <a:t> (</a:t>
            </a:r>
            <a:r>
              <a:rPr lang="en-US" altLang="zh-TW" dirty="0" smtClean="0">
                <a:solidFill>
                  <a:schemeClr val="accent2"/>
                </a:solidFill>
                <a:ea typeface="新細明體" pitchFamily="18" charset="-120"/>
              </a:rPr>
              <a:t>CPU</a:t>
            </a:r>
            <a:r>
              <a:rPr lang="en-US" altLang="zh-TW" dirty="0" smtClean="0">
                <a:ea typeface="新細明體" pitchFamily="18" charset="-120"/>
              </a:rPr>
              <a:t> or </a:t>
            </a:r>
            <a:r>
              <a:rPr lang="en-US" altLang="zh-TW" dirty="0" smtClean="0">
                <a:solidFill>
                  <a:schemeClr val="accent2"/>
                </a:solidFill>
                <a:ea typeface="新細明體" pitchFamily="18" charset="-120"/>
              </a:rPr>
              <a:t>processor</a:t>
            </a:r>
            <a:r>
              <a:rPr lang="en-US" altLang="zh-TW" dirty="0" smtClean="0">
                <a:ea typeface="新細明體" pitchFamily="18" charset="-120"/>
              </a:rPr>
              <a:t>)</a:t>
            </a:r>
          </a:p>
          <a:p>
            <a:pPr lvl="2" eaLnBrk="1" hangingPunct="1"/>
            <a:r>
              <a:rPr lang="en-US" altLang="zh-TW" dirty="0" smtClean="0">
                <a:ea typeface="新細明體" pitchFamily="18" charset="-120"/>
              </a:rPr>
              <a:t>"The brain of the computer" </a:t>
            </a:r>
          </a:p>
          <a:p>
            <a:pPr lvl="2" eaLnBrk="1" hangingPunct="1"/>
            <a:r>
              <a:rPr lang="en-US" altLang="zh-TW" dirty="0" smtClean="0">
                <a:ea typeface="新細明體" pitchFamily="18" charset="-120"/>
              </a:rPr>
              <a:t> </a:t>
            </a:r>
            <a:r>
              <a:rPr lang="en-US" altLang="zh-TW" u="sng" dirty="0" smtClean="0">
                <a:ea typeface="新細明體" pitchFamily="18" charset="-120"/>
              </a:rPr>
              <a:t>Carry out the instructions</a:t>
            </a:r>
            <a:r>
              <a:rPr lang="en-US" altLang="zh-TW" dirty="0" smtClean="0">
                <a:ea typeface="新細明體" pitchFamily="18" charset="-120"/>
              </a:rPr>
              <a:t> that operate the computer</a:t>
            </a:r>
            <a:endParaRPr lang="en-US" altLang="zh-TW" dirty="0" smtClean="0">
              <a:solidFill>
                <a:srgbClr val="FF0066"/>
              </a:solidFill>
              <a:ea typeface="新細明體" pitchFamily="18" charset="-120"/>
            </a:endParaRPr>
          </a:p>
          <a:p>
            <a:pPr lvl="1" eaLnBrk="1" hangingPunct="1"/>
            <a:r>
              <a:rPr lang="en-US" altLang="zh-TW" dirty="0" smtClean="0">
                <a:ea typeface="新細明體" pitchFamily="18" charset="-120"/>
              </a:rPr>
              <a:t> </a:t>
            </a:r>
            <a:r>
              <a:rPr lang="en-US" altLang="zh-TW" i="1" dirty="0" smtClean="0">
                <a:solidFill>
                  <a:srgbClr val="FF0066"/>
                </a:solidFill>
                <a:ea typeface="新細明體" pitchFamily="18" charset="-120"/>
              </a:rPr>
              <a:t>Memory</a:t>
            </a:r>
          </a:p>
          <a:p>
            <a:pPr lvl="2" eaLnBrk="1" hangingPunct="1"/>
            <a:r>
              <a:rPr lang="en-US" altLang="zh-TW" dirty="0" smtClean="0">
                <a:ea typeface="新細明體" pitchFamily="18" charset="-120"/>
              </a:rPr>
              <a:t> </a:t>
            </a:r>
            <a:r>
              <a:rPr lang="en-US" altLang="zh-TW" u="sng" dirty="0" smtClean="0">
                <a:ea typeface="新細明體" pitchFamily="18" charset="-120"/>
              </a:rPr>
              <a:t>Temporarily stores</a:t>
            </a:r>
            <a:r>
              <a:rPr lang="en-US" altLang="zh-TW" dirty="0" smtClean="0">
                <a:ea typeface="新細明體" pitchFamily="18" charset="-120"/>
              </a:rPr>
              <a:t> instructions waiting to be executed and data needed by those instructions</a:t>
            </a:r>
          </a:p>
          <a:p>
            <a:pPr lvl="2" eaLnBrk="1" hangingPunct="1"/>
            <a:r>
              <a:rPr lang="en-US" altLang="zh-TW" dirty="0" smtClean="0">
                <a:ea typeface="新細明體" pitchFamily="18" charset="-120"/>
              </a:rPr>
              <a:t> CPU uses memory for </a:t>
            </a:r>
            <a:r>
              <a:rPr lang="en-US" altLang="zh-TW" u="sng" dirty="0" smtClean="0">
                <a:ea typeface="新細明體" pitchFamily="18" charset="-120"/>
              </a:rPr>
              <a:t>instant access</a:t>
            </a:r>
            <a:r>
              <a:rPr lang="en-US" altLang="zh-TW" dirty="0" smtClean="0">
                <a:ea typeface="新細明體" pitchFamily="18" charset="-120"/>
              </a:rPr>
              <a:t> to information</a:t>
            </a:r>
          </a:p>
          <a:p>
            <a:pPr lvl="1" eaLnBrk="1" hangingPunct="1"/>
            <a:r>
              <a:rPr lang="en-US" altLang="zh-TW" i="1" dirty="0" smtClean="0">
                <a:ea typeface="新細明體" pitchFamily="18" charset="-120"/>
              </a:rPr>
              <a:t> </a:t>
            </a:r>
            <a:r>
              <a:rPr lang="en-US" altLang="zh-TW" i="1" dirty="0" smtClean="0">
                <a:solidFill>
                  <a:srgbClr val="FF0066"/>
                </a:solidFill>
                <a:ea typeface="新細明體" pitchFamily="18" charset="-120"/>
              </a:rPr>
              <a:t>Hard Disk</a:t>
            </a:r>
          </a:p>
          <a:p>
            <a:pPr lvl="2" eaLnBrk="1" hangingPunct="1"/>
            <a:r>
              <a:rPr lang="en-US" altLang="zh-TW" dirty="0" smtClean="0">
                <a:ea typeface="新細明體" pitchFamily="18" charset="-120"/>
              </a:rPr>
              <a:t> Stores a </a:t>
            </a:r>
            <a:r>
              <a:rPr lang="en-US" altLang="zh-TW" u="sng" dirty="0" smtClean="0">
                <a:ea typeface="新細明體" pitchFamily="18" charset="-120"/>
              </a:rPr>
              <a:t>large volume</a:t>
            </a:r>
            <a:r>
              <a:rPr lang="en-US" altLang="zh-TW" dirty="0" smtClean="0">
                <a:ea typeface="新細明體" pitchFamily="18" charset="-120"/>
              </a:rPr>
              <a:t> of information</a:t>
            </a:r>
          </a:p>
          <a:p>
            <a:pPr lvl="2" eaLnBrk="1" hangingPunct="1"/>
            <a:r>
              <a:rPr lang="en-US" altLang="zh-TW" dirty="0" smtClean="0">
                <a:ea typeface="新細明體" pitchFamily="18" charset="-120"/>
              </a:rPr>
              <a:t> Serves as a </a:t>
            </a:r>
            <a:r>
              <a:rPr lang="en-US" altLang="zh-TW" u="sng" dirty="0" smtClean="0">
                <a:ea typeface="新細明體" pitchFamily="18" charset="-120"/>
              </a:rPr>
              <a:t>longer-term</a:t>
            </a:r>
            <a:r>
              <a:rPr lang="en-US" altLang="zh-TW" dirty="0" smtClean="0">
                <a:ea typeface="新細明體" pitchFamily="18" charset="-120"/>
              </a:rPr>
              <a:t> storage device</a:t>
            </a:r>
          </a:p>
          <a:p>
            <a:pPr lvl="1" eaLnBrk="1" hangingPunct="1"/>
            <a:r>
              <a:rPr lang="en-US" altLang="zh-TW" i="1" dirty="0" smtClean="0">
                <a:solidFill>
                  <a:srgbClr val="FF0066"/>
                </a:solidFill>
                <a:ea typeface="新細明體" pitchFamily="18" charset="-120"/>
              </a:rPr>
              <a:t>Motherboard</a:t>
            </a:r>
            <a:r>
              <a:rPr lang="en-US" altLang="zh-TW" dirty="0" smtClean="0">
                <a:solidFill>
                  <a:srgbClr val="FF0066"/>
                </a:solidFill>
                <a:ea typeface="新細明體" pitchFamily="18" charset="-120"/>
              </a:rPr>
              <a:t>, </a:t>
            </a:r>
            <a:r>
              <a:rPr lang="en-US" altLang="zh-TW" i="1" dirty="0" smtClean="0">
                <a:solidFill>
                  <a:srgbClr val="FF0066"/>
                </a:solidFill>
                <a:ea typeface="新細明體" pitchFamily="18" charset="-120"/>
              </a:rPr>
              <a:t>CD-ROM/DVD drive</a:t>
            </a:r>
            <a:r>
              <a:rPr lang="en-US" altLang="zh-TW" dirty="0" smtClean="0">
                <a:solidFill>
                  <a:srgbClr val="FF0066"/>
                </a:solidFill>
                <a:ea typeface="新細明體" pitchFamily="18" charset="-120"/>
              </a:rPr>
              <a:t>, </a:t>
            </a:r>
            <a:r>
              <a:rPr lang="en-US" altLang="zh-TW" i="1" dirty="0" smtClean="0">
                <a:solidFill>
                  <a:srgbClr val="FF0066"/>
                </a:solidFill>
                <a:ea typeface="新細明體" pitchFamily="18" charset="-120"/>
              </a:rPr>
              <a:t>adapter cards, ports …</a:t>
            </a:r>
          </a:p>
        </p:txBody>
      </p:sp>
      <p:pic>
        <p:nvPicPr>
          <p:cNvPr id="19462" name="Picture 8" descr="pentiumee_processor_back">
            <a:hlinkClick r:id="rId3"/>
          </p:cNvPr>
          <p:cNvPicPr>
            <a:picLocks noChangeAspect="1" noChangeArrowheads="1"/>
          </p:cNvPicPr>
          <p:nvPr/>
        </p:nvPicPr>
        <p:blipFill>
          <a:blip r:embed="rId4" cstate="print"/>
          <a:srcRect/>
          <a:stretch>
            <a:fillRect/>
          </a:stretch>
        </p:blipFill>
        <p:spPr bwMode="auto">
          <a:xfrm>
            <a:off x="7452320" y="2132856"/>
            <a:ext cx="1428750" cy="1257300"/>
          </a:xfrm>
          <a:prstGeom prst="rect">
            <a:avLst/>
          </a:prstGeom>
          <a:noFill/>
          <a:ln w="9525">
            <a:noFill/>
            <a:miter lim="800000"/>
            <a:headEnd/>
            <a:tailEnd/>
          </a:ln>
        </p:spPr>
      </p:pic>
      <p:pic>
        <p:nvPicPr>
          <p:cNvPr id="19463" name="Picture 14" descr="l_00069690">
            <a:hlinkClick r:id="rId5"/>
          </p:cNvPr>
          <p:cNvPicPr>
            <a:picLocks noChangeAspect="1" noChangeArrowheads="1"/>
          </p:cNvPicPr>
          <p:nvPr/>
        </p:nvPicPr>
        <p:blipFill>
          <a:blip r:embed="rId6" cstate="print"/>
          <a:srcRect/>
          <a:stretch>
            <a:fillRect/>
          </a:stretch>
        </p:blipFill>
        <p:spPr bwMode="auto">
          <a:xfrm>
            <a:off x="7667625" y="4076700"/>
            <a:ext cx="1285875" cy="720725"/>
          </a:xfrm>
          <a:prstGeom prst="rect">
            <a:avLst/>
          </a:prstGeom>
          <a:noFill/>
          <a:ln w="9525">
            <a:noFill/>
            <a:miter lim="800000"/>
            <a:headEnd/>
            <a:tailEnd/>
          </a:ln>
        </p:spPr>
      </p:pic>
      <p:sp>
        <p:nvSpPr>
          <p:cNvPr id="8"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11"/>
          </p:nvPr>
        </p:nvSpPr>
        <p:spPr>
          <a:noFill/>
        </p:spPr>
        <p:txBody>
          <a:bodyPr/>
          <a:lstStyle/>
          <a:p>
            <a:fld id="{A703BB55-C9BF-4ECF-8771-A5FE5567279B}" type="slidenum">
              <a:rPr lang="zh-TW" altLang="en-US" smtClean="0"/>
              <a:pPr/>
              <a:t>14</a:t>
            </a:fld>
            <a:r>
              <a:rPr lang="en-US" altLang="zh-TW" smtClean="0"/>
              <a:t> </a:t>
            </a:r>
          </a:p>
        </p:txBody>
      </p:sp>
      <p:sp>
        <p:nvSpPr>
          <p:cNvPr id="21508" name="Rectangle 2"/>
          <p:cNvSpPr>
            <a:spLocks noGrp="1" noChangeArrowheads="1"/>
          </p:cNvSpPr>
          <p:nvPr>
            <p:ph type="title"/>
          </p:nvPr>
        </p:nvSpPr>
        <p:spPr>
          <a:xfrm>
            <a:off x="685800" y="198438"/>
            <a:ext cx="7772400" cy="1143000"/>
          </a:xfrm>
        </p:spPr>
        <p:txBody>
          <a:bodyPr/>
          <a:lstStyle/>
          <a:p>
            <a:pPr eaLnBrk="1" hangingPunct="1"/>
            <a:r>
              <a:rPr lang="en-US" altLang="zh-TW" dirty="0" smtClean="0">
                <a:ea typeface="新細明體" pitchFamily="18" charset="-120"/>
              </a:rPr>
              <a:t>Peripherals (I)</a:t>
            </a:r>
          </a:p>
        </p:txBody>
      </p:sp>
      <p:sp>
        <p:nvSpPr>
          <p:cNvPr id="21509" name="Rectangle 3"/>
          <p:cNvSpPr>
            <a:spLocks noGrp="1" noChangeArrowheads="1"/>
          </p:cNvSpPr>
          <p:nvPr>
            <p:ph type="body" idx="1"/>
          </p:nvPr>
        </p:nvSpPr>
        <p:spPr>
          <a:xfrm>
            <a:off x="685800" y="1339850"/>
            <a:ext cx="8134350" cy="4897438"/>
          </a:xfrm>
        </p:spPr>
        <p:txBody>
          <a:bodyPr/>
          <a:lstStyle/>
          <a:p>
            <a:pPr eaLnBrk="1" hangingPunct="1"/>
            <a:r>
              <a:rPr lang="en-US" altLang="zh-TW" dirty="0" smtClean="0">
                <a:ea typeface="新細明體" pitchFamily="18" charset="-120"/>
              </a:rPr>
              <a:t>A </a:t>
            </a:r>
            <a:r>
              <a:rPr lang="en-US" altLang="zh-TW" i="1" dirty="0" smtClean="0">
                <a:solidFill>
                  <a:schemeClr val="accent2"/>
                </a:solidFill>
                <a:ea typeface="新細明體" pitchFamily="18" charset="-120"/>
              </a:rPr>
              <a:t>peripheral</a:t>
            </a:r>
            <a:r>
              <a:rPr lang="en-US" altLang="zh-TW" dirty="0" smtClean="0">
                <a:ea typeface="新細明體" pitchFamily="18" charset="-120"/>
              </a:rPr>
              <a:t> device is any piece of hardware attached to a computer (</a:t>
            </a:r>
            <a:r>
              <a:rPr lang="en-US" altLang="zh-TW" i="1" dirty="0" smtClean="0">
                <a:solidFill>
                  <a:schemeClr val="accent2"/>
                </a:solidFill>
                <a:ea typeface="新細明體" pitchFamily="18" charset="-120"/>
              </a:rPr>
              <a:t>external</a:t>
            </a:r>
            <a:r>
              <a:rPr lang="en-US" altLang="zh-TW" dirty="0" smtClean="0">
                <a:ea typeface="新細明體" pitchFamily="18" charset="-120"/>
              </a:rPr>
              <a:t> device)</a:t>
            </a:r>
          </a:p>
          <a:p>
            <a:pPr lvl="1" eaLnBrk="1" hangingPunct="1"/>
            <a:r>
              <a:rPr lang="en-US" altLang="zh-TW" dirty="0" smtClean="0">
                <a:ea typeface="新細明體" pitchFamily="18" charset="-120"/>
              </a:rPr>
              <a:t>Input devices - hardware used to enter data and instructions</a:t>
            </a:r>
          </a:p>
          <a:p>
            <a:pPr lvl="2" eaLnBrk="1" hangingPunct="1"/>
            <a:r>
              <a:rPr lang="en-US" altLang="zh-TW" sz="1600" dirty="0" smtClean="0">
                <a:ea typeface="新細明體" pitchFamily="18" charset="-120"/>
              </a:rPr>
              <a:t> E.g., </a:t>
            </a:r>
          </a:p>
          <a:p>
            <a:pPr lvl="1" eaLnBrk="1" hangingPunct="1"/>
            <a:r>
              <a:rPr lang="en-US" altLang="zh-TW" dirty="0" smtClean="0">
                <a:ea typeface="新細明體" pitchFamily="18" charset="-120"/>
              </a:rPr>
              <a:t>Output devices - hardware that conveys information to users</a:t>
            </a:r>
          </a:p>
          <a:p>
            <a:pPr lvl="2" eaLnBrk="1" hangingPunct="1"/>
            <a:r>
              <a:rPr lang="en-US" altLang="zh-TW" sz="1600" dirty="0" smtClean="0">
                <a:ea typeface="新細明體" pitchFamily="18" charset="-120"/>
              </a:rPr>
              <a:t> E.g.,</a:t>
            </a:r>
          </a:p>
          <a:p>
            <a:pPr lvl="1" eaLnBrk="1" hangingPunct="1"/>
            <a:r>
              <a:rPr lang="en-US" altLang="zh-TW" dirty="0" smtClean="0">
                <a:ea typeface="新細明體" pitchFamily="18" charset="-120"/>
              </a:rPr>
              <a:t>Storage devices - hardware holds data and instructions for future use</a:t>
            </a:r>
          </a:p>
          <a:p>
            <a:pPr lvl="2" eaLnBrk="1" hangingPunct="1"/>
            <a:r>
              <a:rPr lang="en-US" altLang="zh-TW" sz="1600" dirty="0" smtClean="0">
                <a:ea typeface="新細明體" pitchFamily="18" charset="-120"/>
              </a:rPr>
              <a:t> E.g.,</a:t>
            </a:r>
          </a:p>
          <a:p>
            <a:pPr lvl="1" eaLnBrk="1" hangingPunct="1"/>
            <a:r>
              <a:rPr lang="en-US" altLang="zh-TW" dirty="0" smtClean="0">
                <a:ea typeface="新細明體" pitchFamily="18" charset="-120"/>
              </a:rPr>
              <a:t>Communication devices - hardware enable a computer to send and receive information from other computers</a:t>
            </a:r>
            <a:r>
              <a:rPr lang="en-US" altLang="zh-CN" dirty="0" smtClean="0">
                <a:ea typeface="新細明體" pitchFamily="18" charset="-120"/>
              </a:rPr>
              <a:t>/devices</a:t>
            </a:r>
            <a:endParaRPr lang="en-US" altLang="zh-TW" dirty="0" smtClean="0">
              <a:ea typeface="新細明體" pitchFamily="18" charset="-120"/>
            </a:endParaRPr>
          </a:p>
          <a:p>
            <a:pPr lvl="2" eaLnBrk="1" hangingPunct="1"/>
            <a:r>
              <a:rPr lang="en-US" altLang="zh-TW" dirty="0" smtClean="0">
                <a:ea typeface="新細明體" pitchFamily="18" charset="-120"/>
              </a:rPr>
              <a:t> </a:t>
            </a:r>
            <a:r>
              <a:rPr lang="en-US" altLang="zh-TW" sz="1600" dirty="0" smtClean="0">
                <a:ea typeface="新細明體" pitchFamily="18" charset="-120"/>
              </a:rPr>
              <a:t>E.g.,</a:t>
            </a:r>
          </a:p>
        </p:txBody>
      </p:sp>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ltLang="zh-TW" b="1" dirty="0" smtClean="0">
                <a:ea typeface="新細明體" pitchFamily="18" charset="-120"/>
              </a:rPr>
              <a:t>Peripherals (II)</a:t>
            </a:r>
          </a:p>
        </p:txBody>
      </p:sp>
      <p:sp>
        <p:nvSpPr>
          <p:cNvPr id="18436" name="Slide Number Placeholder 4"/>
          <p:cNvSpPr txBox="1">
            <a:spLocks noGrp="1"/>
          </p:cNvSpPr>
          <p:nvPr/>
        </p:nvSpPr>
        <p:spPr bwMode="auto">
          <a:xfrm>
            <a:off x="7204075" y="6237288"/>
            <a:ext cx="1905000" cy="457200"/>
          </a:xfrm>
          <a:prstGeom prst="rect">
            <a:avLst/>
          </a:prstGeom>
          <a:noFill/>
          <a:ln w="9525">
            <a:noFill/>
            <a:miter lim="800000"/>
            <a:headEnd/>
            <a:tailEnd/>
          </a:ln>
        </p:spPr>
        <p:txBody>
          <a:bodyPr/>
          <a:lstStyle/>
          <a:p>
            <a:pPr algn="ctr">
              <a:spcBef>
                <a:spcPct val="0"/>
              </a:spcBef>
              <a:buFontTx/>
              <a:buNone/>
            </a:pPr>
            <a:fld id="{1E7E7DC9-CD8F-4BEC-9A80-ABACDBA50C93}" type="slidenum">
              <a:rPr lang="zh-TW" altLang="en-US" sz="1200" b="1">
                <a:solidFill>
                  <a:srgbClr val="FF0066"/>
                </a:solidFill>
                <a:latin typeface="Cambria" pitchFamily="18" charset="0"/>
                <a:ea typeface="新細明體" pitchFamily="18" charset="-120"/>
              </a:rPr>
              <a:pPr algn="ctr">
                <a:spcBef>
                  <a:spcPct val="0"/>
                </a:spcBef>
                <a:buFontTx/>
                <a:buNone/>
              </a:pPr>
              <a:t>15</a:t>
            </a:fld>
            <a:r>
              <a:rPr lang="en-US" altLang="zh-TW" sz="1200" b="1" dirty="0">
                <a:solidFill>
                  <a:srgbClr val="FF0066"/>
                </a:solidFill>
                <a:ea typeface="新細明體" pitchFamily="18" charset="-120"/>
              </a:rPr>
              <a:t> </a:t>
            </a:r>
          </a:p>
        </p:txBody>
      </p:sp>
      <p:pic>
        <p:nvPicPr>
          <p:cNvPr id="6" name="Content Placeholder 9" descr="CFig1-03.gif"/>
          <p:cNvPicPr>
            <a:picLocks noGrp="1" noChangeAspect="1"/>
          </p:cNvPicPr>
          <p:nvPr>
            <p:ph idx="4294967295"/>
          </p:nvPr>
        </p:nvPicPr>
        <p:blipFill>
          <a:blip r:embed="rId3" cstate="print"/>
          <a:srcRect/>
          <a:stretch>
            <a:fillRect/>
          </a:stretch>
        </p:blipFill>
        <p:spPr>
          <a:xfrm>
            <a:off x="1285875" y="1285875"/>
            <a:ext cx="6659563" cy="5000625"/>
          </a:xfrm>
        </p:spPr>
      </p:pic>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p:spPr>
        <p:txBody>
          <a:bodyPr/>
          <a:lstStyle/>
          <a:p>
            <a:fld id="{74FF0DA8-C26A-4B43-9514-944F5BE08E1F}" type="slidenum">
              <a:rPr lang="zh-TW" altLang="en-US" smtClean="0"/>
              <a:pPr/>
              <a:t>16</a:t>
            </a:fld>
            <a:r>
              <a:rPr lang="en-US" altLang="zh-TW" smtClean="0"/>
              <a:t> </a:t>
            </a:r>
          </a:p>
        </p:txBody>
      </p:sp>
      <p:sp>
        <p:nvSpPr>
          <p:cNvPr id="22532" name="Rectangle 2"/>
          <p:cNvSpPr>
            <a:spLocks noGrp="1" noChangeArrowheads="1"/>
          </p:cNvSpPr>
          <p:nvPr>
            <p:ph type="title"/>
          </p:nvPr>
        </p:nvSpPr>
        <p:spPr/>
        <p:txBody>
          <a:bodyPr/>
          <a:lstStyle/>
          <a:p>
            <a:pPr eaLnBrk="1" hangingPunct="1"/>
            <a:r>
              <a:rPr lang="en-US" altLang="zh-TW" smtClean="0">
                <a:ea typeface="新細明體" pitchFamily="18" charset="-120"/>
              </a:rPr>
              <a:t>Software</a:t>
            </a:r>
          </a:p>
        </p:txBody>
      </p:sp>
      <p:sp>
        <p:nvSpPr>
          <p:cNvPr id="22533" name="Rectangle 3"/>
          <p:cNvSpPr>
            <a:spLocks noGrp="1" noChangeArrowheads="1"/>
          </p:cNvSpPr>
          <p:nvPr>
            <p:ph type="body" idx="1"/>
          </p:nvPr>
        </p:nvSpPr>
        <p:spPr>
          <a:xfrm>
            <a:off x="685800" y="1484313"/>
            <a:ext cx="7989888" cy="4681537"/>
          </a:xfrm>
        </p:spPr>
        <p:txBody>
          <a:bodyPr/>
          <a:lstStyle/>
          <a:p>
            <a:pPr eaLnBrk="1" hangingPunct="1"/>
            <a:r>
              <a:rPr lang="zh-TW" altLang="en-US" dirty="0" smtClean="0">
                <a:ea typeface="新細明體" pitchFamily="18" charset="-120"/>
              </a:rPr>
              <a:t> </a:t>
            </a:r>
            <a:r>
              <a:rPr lang="en-US" altLang="zh-TW" dirty="0" smtClean="0">
                <a:ea typeface="新細明體" pitchFamily="18" charset="-120"/>
              </a:rPr>
              <a:t>CPU is controlled by </a:t>
            </a:r>
            <a:r>
              <a:rPr lang="en-US" altLang="zh-TW" dirty="0" smtClean="0">
                <a:solidFill>
                  <a:schemeClr val="accent2"/>
                </a:solidFill>
                <a:ea typeface="新細明體" pitchFamily="18" charset="-120"/>
              </a:rPr>
              <a:t>software</a:t>
            </a:r>
            <a:r>
              <a:rPr lang="en-US" altLang="zh-TW" dirty="0" smtClean="0">
                <a:ea typeface="新細明體" pitchFamily="18" charset="-120"/>
              </a:rPr>
              <a:t> - instructions that tell it what to do</a:t>
            </a:r>
          </a:p>
          <a:p>
            <a:pPr eaLnBrk="1" hangingPunct="1">
              <a:buFont typeface="Wingdings" pitchFamily="2" charset="2"/>
              <a:buNone/>
            </a:pPr>
            <a:endParaRPr lang="en-US" altLang="zh-TW" sz="1000" i="1" dirty="0" smtClean="0">
              <a:ea typeface="新細明體" pitchFamily="18" charset="-120"/>
            </a:endParaRPr>
          </a:p>
          <a:p>
            <a:pPr eaLnBrk="1" hangingPunct="1"/>
            <a:r>
              <a:rPr lang="en-US" altLang="zh-TW" i="1" dirty="0" smtClean="0">
                <a:solidFill>
                  <a:schemeClr val="accent2"/>
                </a:solidFill>
                <a:ea typeface="新細明體" pitchFamily="18" charset="-120"/>
              </a:rPr>
              <a:t>System software</a:t>
            </a:r>
          </a:p>
          <a:p>
            <a:pPr lvl="1" eaLnBrk="1" hangingPunct="1"/>
            <a:r>
              <a:rPr lang="en-US" altLang="zh-TW" dirty="0" smtClean="0">
                <a:ea typeface="新細明體" pitchFamily="18" charset="-120"/>
              </a:rPr>
              <a:t>Programs that control or maintain the operations of the computer and its devices</a:t>
            </a:r>
          </a:p>
          <a:p>
            <a:pPr lvl="2" eaLnBrk="1" hangingPunct="1"/>
            <a:r>
              <a:rPr lang="en-US" altLang="zh-TW" i="1" dirty="0" smtClean="0">
                <a:ea typeface="新細明體" pitchFamily="18" charset="-120"/>
              </a:rPr>
              <a:t> </a:t>
            </a:r>
            <a:r>
              <a:rPr lang="en-US" altLang="zh-TW" dirty="0" smtClean="0">
                <a:ea typeface="新細明體" pitchFamily="18" charset="-120"/>
              </a:rPr>
              <a:t>Including the </a:t>
            </a:r>
            <a:r>
              <a:rPr lang="en-US" altLang="zh-TW" i="1" dirty="0" smtClean="0">
                <a:solidFill>
                  <a:srgbClr val="FF0066"/>
                </a:solidFill>
                <a:ea typeface="新細明體" pitchFamily="18" charset="-120"/>
              </a:rPr>
              <a:t>operating system </a:t>
            </a:r>
            <a:r>
              <a:rPr lang="en-US" altLang="zh-TW" dirty="0" smtClean="0">
                <a:ea typeface="新細明體" pitchFamily="18" charset="-120"/>
              </a:rPr>
              <a:t>(OS), which is a set of programs that coordinates all activities among computer hardware devices and allows uses to run other software </a:t>
            </a:r>
          </a:p>
          <a:p>
            <a:pPr eaLnBrk="1" hangingPunct="1"/>
            <a:endParaRPr lang="en-US" altLang="zh-TW" sz="1000" i="1" dirty="0" smtClean="0">
              <a:solidFill>
                <a:schemeClr val="accent2"/>
              </a:solidFill>
              <a:ea typeface="新細明體" pitchFamily="18" charset="-120"/>
            </a:endParaRPr>
          </a:p>
          <a:p>
            <a:pPr eaLnBrk="1" hangingPunct="1"/>
            <a:r>
              <a:rPr lang="en-US" altLang="zh-TW" i="1" dirty="0" smtClean="0">
                <a:solidFill>
                  <a:schemeClr val="accent2"/>
                </a:solidFill>
                <a:ea typeface="新細明體" pitchFamily="18" charset="-120"/>
              </a:rPr>
              <a:t>Application software</a:t>
            </a:r>
          </a:p>
          <a:p>
            <a:pPr lvl="1" eaLnBrk="1" hangingPunct="1"/>
            <a:r>
              <a:rPr lang="en-US" altLang="zh-TW" dirty="0" smtClean="0">
                <a:ea typeface="新細明體" pitchFamily="18" charset="-120"/>
              </a:rPr>
              <a:t>Programs that perform specific tasks for users, including</a:t>
            </a:r>
          </a:p>
          <a:p>
            <a:pPr lvl="2" eaLnBrk="1" hangingPunct="1"/>
            <a:r>
              <a:rPr lang="en-US" altLang="zh-TW" dirty="0" smtClean="0">
                <a:ea typeface="新細明體" pitchFamily="18" charset="-120"/>
              </a:rPr>
              <a:t> Word processing, Web browser, media player, games, …</a:t>
            </a:r>
          </a:p>
          <a:p>
            <a:pPr eaLnBrk="1" hangingPunct="1"/>
            <a:endParaRPr lang="en-US" altLang="zh-TW" dirty="0" smtClean="0">
              <a:ea typeface="新細明體" pitchFamily="18" charset="-120"/>
            </a:endParaRPr>
          </a:p>
        </p:txBody>
      </p:sp>
      <p:pic>
        <p:nvPicPr>
          <p:cNvPr id="22534" name="Picture 7" descr="vista"/>
          <p:cNvPicPr>
            <a:picLocks noChangeAspect="1" noChangeArrowheads="1"/>
          </p:cNvPicPr>
          <p:nvPr/>
        </p:nvPicPr>
        <p:blipFill>
          <a:blip r:embed="rId3" cstate="print"/>
          <a:srcRect/>
          <a:stretch>
            <a:fillRect/>
          </a:stretch>
        </p:blipFill>
        <p:spPr bwMode="auto">
          <a:xfrm>
            <a:off x="4284663" y="1916113"/>
            <a:ext cx="876300" cy="1081087"/>
          </a:xfrm>
          <a:prstGeom prst="rect">
            <a:avLst/>
          </a:prstGeom>
          <a:noFill/>
          <a:ln w="9525">
            <a:noFill/>
            <a:miter lim="800000"/>
            <a:headEnd/>
            <a:tailEnd/>
          </a:ln>
        </p:spPr>
      </p:pic>
      <p:pic>
        <p:nvPicPr>
          <p:cNvPr id="22535" name="Picture 8" descr="saw8293x_p0116b"/>
          <p:cNvPicPr>
            <a:picLocks noChangeAspect="1" noChangeArrowheads="1"/>
          </p:cNvPicPr>
          <p:nvPr/>
        </p:nvPicPr>
        <p:blipFill>
          <a:blip r:embed="rId4" cstate="print"/>
          <a:srcRect r="26605"/>
          <a:stretch>
            <a:fillRect/>
          </a:stretch>
        </p:blipFill>
        <p:spPr bwMode="auto">
          <a:xfrm>
            <a:off x="5651500" y="1989138"/>
            <a:ext cx="1008063" cy="989012"/>
          </a:xfrm>
          <a:prstGeom prst="rect">
            <a:avLst/>
          </a:prstGeom>
          <a:noFill/>
          <a:ln w="9525">
            <a:noFill/>
            <a:miter lim="800000"/>
            <a:headEnd/>
            <a:tailEnd/>
          </a:ln>
        </p:spPr>
      </p:pic>
      <p:pic>
        <p:nvPicPr>
          <p:cNvPr id="22536" name="Picture 9"/>
          <p:cNvPicPr>
            <a:picLocks noChangeAspect="1" noChangeArrowheads="1"/>
          </p:cNvPicPr>
          <p:nvPr/>
        </p:nvPicPr>
        <p:blipFill>
          <a:blip r:embed="rId5" cstate="print"/>
          <a:srcRect/>
          <a:stretch>
            <a:fillRect/>
          </a:stretch>
        </p:blipFill>
        <p:spPr bwMode="auto">
          <a:xfrm>
            <a:off x="7092950" y="1916113"/>
            <a:ext cx="942975" cy="1081087"/>
          </a:xfrm>
          <a:prstGeom prst="rect">
            <a:avLst/>
          </a:prstGeom>
          <a:noFill/>
          <a:ln w="12700">
            <a:noFill/>
            <a:miter lim="800000"/>
            <a:headEnd type="none" w="sm" len="sm"/>
            <a:tailEnd type="none" w="sm" len="sm"/>
          </a:ln>
        </p:spPr>
      </p:pic>
      <p:sp>
        <p:nvSpPr>
          <p:cNvPr id="9"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p:cNvSpPr>
            <a:spLocks noGrp="1"/>
          </p:cNvSpPr>
          <p:nvPr>
            <p:ph type="sldNum" sz="quarter" idx="11"/>
          </p:nvPr>
        </p:nvSpPr>
        <p:spPr>
          <a:noFill/>
        </p:spPr>
        <p:txBody>
          <a:bodyPr/>
          <a:lstStyle/>
          <a:p>
            <a:fld id="{C7F66875-F8A6-4F67-8E71-412AF003CA30}" type="slidenum">
              <a:rPr lang="zh-TW" altLang="en-US" smtClean="0"/>
              <a:pPr/>
              <a:t>17</a:t>
            </a:fld>
            <a:r>
              <a:rPr lang="en-US" altLang="zh-TW" smtClean="0"/>
              <a:t> </a:t>
            </a:r>
          </a:p>
        </p:txBody>
      </p:sp>
      <p:sp>
        <p:nvSpPr>
          <p:cNvPr id="24580" name="Rectangle 2"/>
          <p:cNvSpPr>
            <a:spLocks noGrp="1" noChangeArrowheads="1"/>
          </p:cNvSpPr>
          <p:nvPr>
            <p:ph type="title"/>
          </p:nvPr>
        </p:nvSpPr>
        <p:spPr/>
        <p:txBody>
          <a:bodyPr/>
          <a:lstStyle/>
          <a:p>
            <a:pPr eaLnBrk="1" hangingPunct="1"/>
            <a:r>
              <a:rPr lang="en-US" altLang="zh-TW" smtClean="0">
                <a:ea typeface="新細明體" pitchFamily="18" charset="-120"/>
              </a:rPr>
              <a:t>Computer Programming</a:t>
            </a:r>
          </a:p>
        </p:txBody>
      </p:sp>
      <p:sp>
        <p:nvSpPr>
          <p:cNvPr id="24581" name="Rectangle 3"/>
          <p:cNvSpPr>
            <a:spLocks noGrp="1" noChangeArrowheads="1"/>
          </p:cNvSpPr>
          <p:nvPr>
            <p:ph type="body" idx="1"/>
          </p:nvPr>
        </p:nvSpPr>
        <p:spPr/>
        <p:txBody>
          <a:bodyPr/>
          <a:lstStyle/>
          <a:p>
            <a:pPr eaLnBrk="1" hangingPunct="1"/>
            <a:r>
              <a:rPr lang="en-US" altLang="zh-TW" dirty="0" smtClean="0">
                <a:ea typeface="新細明體" pitchFamily="18" charset="-120"/>
              </a:rPr>
              <a:t>What is computer programming?</a:t>
            </a:r>
          </a:p>
          <a:p>
            <a:pPr lvl="1" eaLnBrk="1" hangingPunct="1"/>
            <a:r>
              <a:rPr lang="en-US" altLang="zh-TW" dirty="0" smtClean="0">
                <a:ea typeface="新細明體" pitchFamily="18" charset="-120"/>
              </a:rPr>
              <a:t>Process of creating software (writing instructions to direct computers process data)</a:t>
            </a:r>
          </a:p>
        </p:txBody>
      </p:sp>
      <p:grpSp>
        <p:nvGrpSpPr>
          <p:cNvPr id="24582" name="Group 8"/>
          <p:cNvGrpSpPr>
            <a:grpSpLocks/>
          </p:cNvGrpSpPr>
          <p:nvPr/>
        </p:nvGrpSpPr>
        <p:grpSpPr bwMode="auto">
          <a:xfrm>
            <a:off x="1331913" y="2636838"/>
            <a:ext cx="3919537" cy="3335337"/>
            <a:chOff x="839" y="1888"/>
            <a:chExt cx="2469" cy="2101"/>
          </a:xfrm>
        </p:grpSpPr>
        <p:pic>
          <p:nvPicPr>
            <p:cNvPr id="24586" name="Picture 5"/>
            <p:cNvPicPr>
              <a:picLocks noChangeAspect="1" noChangeArrowheads="1"/>
            </p:cNvPicPr>
            <p:nvPr/>
          </p:nvPicPr>
          <p:blipFill>
            <a:blip r:embed="rId3" cstate="print"/>
            <a:srcRect/>
            <a:stretch>
              <a:fillRect/>
            </a:stretch>
          </p:blipFill>
          <p:spPr bwMode="auto">
            <a:xfrm>
              <a:off x="839" y="2069"/>
              <a:ext cx="2469" cy="1920"/>
            </a:xfrm>
            <a:prstGeom prst="rect">
              <a:avLst/>
            </a:prstGeom>
            <a:noFill/>
            <a:ln w="9525">
              <a:noFill/>
              <a:miter lim="800000"/>
              <a:headEnd/>
              <a:tailEnd/>
            </a:ln>
          </p:spPr>
        </p:pic>
        <p:sp>
          <p:nvSpPr>
            <p:cNvPr id="24587" name="Text Box 6"/>
            <p:cNvSpPr txBox="1">
              <a:spLocks noChangeArrowheads="1"/>
            </p:cNvSpPr>
            <p:nvPr/>
          </p:nvSpPr>
          <p:spPr bwMode="auto">
            <a:xfrm>
              <a:off x="1429" y="1888"/>
              <a:ext cx="1633" cy="212"/>
            </a:xfrm>
            <a:prstGeom prst="rect">
              <a:avLst/>
            </a:prstGeom>
            <a:noFill/>
            <a:ln w="9525">
              <a:noFill/>
              <a:miter lim="800000"/>
              <a:headEnd/>
              <a:tailEnd/>
            </a:ln>
          </p:spPr>
          <p:txBody>
            <a:bodyPr>
              <a:spAutoFit/>
            </a:bodyPr>
            <a:lstStyle/>
            <a:p>
              <a:pPr>
                <a:spcBef>
                  <a:spcPct val="50000"/>
                </a:spcBef>
                <a:buFontTx/>
                <a:buNone/>
              </a:pPr>
              <a:r>
                <a:rPr lang="en-US" altLang="zh-TW" sz="1600" dirty="0">
                  <a:solidFill>
                    <a:srgbClr val="002060"/>
                  </a:solidFill>
                  <a:latin typeface="Cambria" pitchFamily="18" charset="0"/>
                  <a:ea typeface="新細明體" pitchFamily="18" charset="-120"/>
                </a:rPr>
                <a:t>Programming in C++</a:t>
              </a:r>
            </a:p>
          </p:txBody>
        </p:sp>
      </p:grpSp>
      <p:grpSp>
        <p:nvGrpSpPr>
          <p:cNvPr id="24583" name="Group 9"/>
          <p:cNvGrpSpPr>
            <a:grpSpLocks/>
          </p:cNvGrpSpPr>
          <p:nvPr/>
        </p:nvGrpSpPr>
        <p:grpSpPr bwMode="auto">
          <a:xfrm>
            <a:off x="3923928" y="2971800"/>
            <a:ext cx="4895057" cy="3530601"/>
            <a:chOff x="2517" y="2205"/>
            <a:chExt cx="2812" cy="1907"/>
          </a:xfrm>
        </p:grpSpPr>
        <p:pic>
          <p:nvPicPr>
            <p:cNvPr id="24584" name="Picture 4"/>
            <p:cNvPicPr>
              <a:picLocks noChangeAspect="1" noChangeArrowheads="1"/>
            </p:cNvPicPr>
            <p:nvPr/>
          </p:nvPicPr>
          <p:blipFill>
            <a:blip r:embed="rId4" cstate="print"/>
            <a:srcRect/>
            <a:stretch>
              <a:fillRect/>
            </a:stretch>
          </p:blipFill>
          <p:spPr bwMode="auto">
            <a:xfrm>
              <a:off x="2517" y="2387"/>
              <a:ext cx="2812" cy="1725"/>
            </a:xfrm>
            <a:prstGeom prst="rect">
              <a:avLst/>
            </a:prstGeom>
            <a:noFill/>
            <a:ln w="9525">
              <a:noFill/>
              <a:miter lim="800000"/>
              <a:headEnd/>
              <a:tailEnd/>
            </a:ln>
          </p:spPr>
        </p:pic>
        <p:sp>
          <p:nvSpPr>
            <p:cNvPr id="24585" name="Text Box 7"/>
            <p:cNvSpPr txBox="1">
              <a:spLocks noChangeArrowheads="1"/>
            </p:cNvSpPr>
            <p:nvPr/>
          </p:nvSpPr>
          <p:spPr bwMode="auto">
            <a:xfrm>
              <a:off x="3379" y="2205"/>
              <a:ext cx="1633" cy="212"/>
            </a:xfrm>
            <a:prstGeom prst="rect">
              <a:avLst/>
            </a:prstGeom>
            <a:noFill/>
            <a:ln w="9525">
              <a:noFill/>
              <a:miter lim="800000"/>
              <a:headEnd/>
              <a:tailEnd/>
            </a:ln>
          </p:spPr>
          <p:txBody>
            <a:bodyPr>
              <a:spAutoFit/>
            </a:bodyPr>
            <a:lstStyle/>
            <a:p>
              <a:pPr>
                <a:spcBef>
                  <a:spcPct val="50000"/>
                </a:spcBef>
                <a:buFontTx/>
                <a:buNone/>
              </a:pPr>
              <a:r>
                <a:rPr lang="en-US" altLang="zh-TW" sz="1600" dirty="0">
                  <a:solidFill>
                    <a:srgbClr val="002060"/>
                  </a:solidFill>
                  <a:latin typeface="Cambria" pitchFamily="18" charset="0"/>
                  <a:ea typeface="新細明體" pitchFamily="18" charset="-120"/>
                </a:rPr>
                <a:t>Running</a:t>
              </a:r>
              <a:r>
                <a:rPr lang="en-US" altLang="zh-CN" sz="1600" dirty="0">
                  <a:solidFill>
                    <a:srgbClr val="002060"/>
                  </a:solidFill>
                  <a:latin typeface="Cambria" pitchFamily="18" charset="0"/>
                  <a:ea typeface="新細明體" pitchFamily="18" charset="-120"/>
                </a:rPr>
                <a:t> </a:t>
              </a:r>
              <a:r>
                <a:rPr lang="en-US" altLang="zh-TW" sz="1600" dirty="0">
                  <a:solidFill>
                    <a:srgbClr val="002060"/>
                  </a:solidFill>
                  <a:latin typeface="Cambria" pitchFamily="18" charset="0"/>
                  <a:ea typeface="新細明體" pitchFamily="18" charset="-120"/>
                </a:rPr>
                <a:t>Application </a:t>
              </a:r>
            </a:p>
          </p:txBody>
        </p:sp>
      </p:grpSp>
      <p:sp>
        <p:nvSpPr>
          <p:cNvPr id="12"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1"/>
          </p:nvPr>
        </p:nvSpPr>
        <p:spPr>
          <a:noFill/>
        </p:spPr>
        <p:txBody>
          <a:bodyPr/>
          <a:lstStyle/>
          <a:p>
            <a:fld id="{166BE71E-2FE6-4771-B60B-BEC2436896A7}" type="slidenum">
              <a:rPr lang="zh-TW" altLang="en-US" smtClean="0"/>
              <a:pPr/>
              <a:t>18</a:t>
            </a:fld>
            <a:r>
              <a:rPr lang="en-US" altLang="zh-TW" smtClean="0"/>
              <a:t> </a:t>
            </a:r>
          </a:p>
        </p:txBody>
      </p:sp>
      <p:sp>
        <p:nvSpPr>
          <p:cNvPr id="25604" name="Rectangle 2"/>
          <p:cNvSpPr>
            <a:spLocks noGrp="1" noChangeArrowheads="1"/>
          </p:cNvSpPr>
          <p:nvPr>
            <p:ph type="title"/>
          </p:nvPr>
        </p:nvSpPr>
        <p:spPr/>
        <p:txBody>
          <a:bodyPr/>
          <a:lstStyle/>
          <a:p>
            <a:pPr eaLnBrk="1" hangingPunct="1"/>
            <a:r>
              <a:rPr lang="en-US" altLang="zh-TW" smtClean="0">
                <a:ea typeface="新細明體" pitchFamily="18" charset="-120"/>
              </a:rPr>
              <a:t>Documents and Files</a:t>
            </a:r>
          </a:p>
        </p:txBody>
      </p:sp>
      <p:sp>
        <p:nvSpPr>
          <p:cNvPr id="25605" name="Rectangle 3"/>
          <p:cNvSpPr>
            <a:spLocks noGrp="1" noChangeArrowheads="1"/>
          </p:cNvSpPr>
          <p:nvPr>
            <p:ph type="body" idx="1"/>
          </p:nvPr>
        </p:nvSpPr>
        <p:spPr/>
        <p:txBody>
          <a:bodyPr/>
          <a:lstStyle/>
          <a:p>
            <a:pPr eaLnBrk="1" hangingPunct="1"/>
            <a:r>
              <a:rPr lang="en-US" altLang="zh-TW" dirty="0" smtClean="0">
                <a:ea typeface="新細明體" pitchFamily="18" charset="-120"/>
              </a:rPr>
              <a:t>Files have two types: Applications (called </a:t>
            </a:r>
            <a:r>
              <a:rPr lang="en-US" altLang="zh-TW" dirty="0" smtClean="0">
                <a:solidFill>
                  <a:srgbClr val="FF0000"/>
                </a:solidFill>
                <a:ea typeface="新細明體" pitchFamily="18" charset="-120"/>
              </a:rPr>
              <a:t>program files</a:t>
            </a:r>
            <a:r>
              <a:rPr lang="en-US" altLang="zh-TW" dirty="0" smtClean="0">
                <a:ea typeface="新細明體" pitchFamily="18" charset="-120"/>
              </a:rPr>
              <a:t>) and Documents (called </a:t>
            </a:r>
            <a:r>
              <a:rPr lang="en-US" altLang="zh-TW" dirty="0" smtClean="0">
                <a:solidFill>
                  <a:srgbClr val="FF0000"/>
                </a:solidFill>
                <a:ea typeface="新細明體" pitchFamily="18" charset="-120"/>
              </a:rPr>
              <a:t>data files</a:t>
            </a:r>
            <a:r>
              <a:rPr lang="en-US" altLang="zh-TW" dirty="0" smtClean="0">
                <a:ea typeface="新細明體" pitchFamily="18" charset="-120"/>
              </a:rPr>
              <a:t>)</a:t>
            </a:r>
          </a:p>
          <a:p>
            <a:pPr lvl="1" eaLnBrk="1" hangingPunct="1"/>
            <a:r>
              <a:rPr lang="en-US" altLang="zh-TW" b="1" i="1" dirty="0" smtClean="0">
                <a:ea typeface="新細明體" pitchFamily="18" charset="-120"/>
              </a:rPr>
              <a:t>Applications</a:t>
            </a:r>
            <a:r>
              <a:rPr lang="en-US" altLang="zh-TW" dirty="0" smtClean="0">
                <a:ea typeface="新細明體" pitchFamily="18" charset="-120"/>
              </a:rPr>
              <a:t> contain instructions that can be executed by the computer</a:t>
            </a:r>
          </a:p>
          <a:p>
            <a:pPr lvl="2" eaLnBrk="1" hangingPunct="1"/>
            <a:r>
              <a:rPr lang="en-US" altLang="zh-TW" dirty="0" smtClean="0">
                <a:ea typeface="新細明體" pitchFamily="18" charset="-120"/>
              </a:rPr>
              <a:t> Sometimes called </a:t>
            </a:r>
            <a:r>
              <a:rPr lang="en-US" altLang="zh-TW" b="1" i="1" dirty="0" smtClean="0">
                <a:ea typeface="新細明體" pitchFamily="18" charset="-120"/>
              </a:rPr>
              <a:t>executable files</a:t>
            </a:r>
          </a:p>
          <a:p>
            <a:pPr lvl="1" eaLnBrk="1" hangingPunct="1"/>
            <a:r>
              <a:rPr lang="en-US" altLang="zh-TW" b="1" i="1" dirty="0" smtClean="0">
                <a:ea typeface="新細明體" pitchFamily="18" charset="-120"/>
              </a:rPr>
              <a:t>Documents</a:t>
            </a:r>
            <a:r>
              <a:rPr lang="en-US" altLang="zh-TW" dirty="0" smtClean="0">
                <a:ea typeface="新細明體" pitchFamily="18" charset="-120"/>
              </a:rPr>
              <a:t> contain passive data rather than instructions</a:t>
            </a:r>
          </a:p>
          <a:p>
            <a:pPr lvl="2" eaLnBrk="1" hangingPunct="1"/>
            <a:r>
              <a:rPr lang="en-US" altLang="zh-TW" dirty="0" smtClean="0">
                <a:ea typeface="新細明體" pitchFamily="18" charset="-120"/>
              </a:rPr>
              <a:t> Sometimes called </a:t>
            </a:r>
            <a:r>
              <a:rPr lang="en-US" altLang="zh-TW" b="1" i="1" dirty="0" smtClean="0">
                <a:ea typeface="新細明體" pitchFamily="18" charset="-120"/>
              </a:rPr>
              <a:t>data files</a:t>
            </a:r>
          </a:p>
        </p:txBody>
      </p:sp>
      <p:pic>
        <p:nvPicPr>
          <p:cNvPr id="25606" name="Picture 9" descr="http://www.c-sharpcorner.com/UploadFile/faraz.rasheed/WinExplorer12032005010314AM/Images/WinExp2.jpg"/>
          <p:cNvPicPr>
            <a:picLocks noChangeAspect="1" noChangeArrowheads="1"/>
          </p:cNvPicPr>
          <p:nvPr/>
        </p:nvPicPr>
        <p:blipFill>
          <a:blip r:embed="rId3" cstate="print"/>
          <a:srcRect/>
          <a:stretch>
            <a:fillRect/>
          </a:stretch>
        </p:blipFill>
        <p:spPr bwMode="auto">
          <a:xfrm>
            <a:off x="5004048" y="3861048"/>
            <a:ext cx="2968625" cy="2303463"/>
          </a:xfrm>
          <a:prstGeom prst="rect">
            <a:avLst/>
          </a:prstGeom>
          <a:noFill/>
          <a:ln w="9525">
            <a:noFill/>
            <a:miter lim="800000"/>
            <a:headEnd/>
            <a:tailEnd/>
          </a:ln>
        </p:spPr>
      </p:pic>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4"/>
          <p:cNvSpPr>
            <a:spLocks noGrp="1"/>
          </p:cNvSpPr>
          <p:nvPr>
            <p:ph type="sldNum" sz="quarter" idx="11"/>
          </p:nvPr>
        </p:nvSpPr>
        <p:spPr>
          <a:noFill/>
        </p:spPr>
        <p:txBody>
          <a:bodyPr/>
          <a:lstStyle/>
          <a:p>
            <a:fld id="{1BB77C71-8F73-4E2D-AB02-CD0B8939FCC8}" type="slidenum">
              <a:rPr lang="zh-TW" altLang="en-US" smtClean="0"/>
              <a:pPr/>
              <a:t>19</a:t>
            </a:fld>
            <a:r>
              <a:rPr lang="en-US" altLang="zh-TW" smtClean="0"/>
              <a:t> </a:t>
            </a:r>
          </a:p>
        </p:txBody>
      </p:sp>
      <p:sp>
        <p:nvSpPr>
          <p:cNvPr id="26628" name="Rectangle 2"/>
          <p:cNvSpPr>
            <a:spLocks noGrp="1" noChangeArrowheads="1"/>
          </p:cNvSpPr>
          <p:nvPr>
            <p:ph type="title"/>
          </p:nvPr>
        </p:nvSpPr>
        <p:spPr/>
        <p:txBody>
          <a:bodyPr/>
          <a:lstStyle/>
          <a:p>
            <a:pPr eaLnBrk="1" hangingPunct="1"/>
            <a:r>
              <a:rPr lang="en-US" altLang="zh-TW" smtClean="0">
                <a:ea typeface="新細明體" pitchFamily="18" charset="-120"/>
              </a:rPr>
              <a:t>File Management In PCs</a:t>
            </a:r>
          </a:p>
        </p:txBody>
      </p:sp>
      <p:sp>
        <p:nvSpPr>
          <p:cNvPr id="26629" name="Rectangle 3"/>
          <p:cNvSpPr>
            <a:spLocks noGrp="1" noChangeArrowheads="1"/>
          </p:cNvSpPr>
          <p:nvPr>
            <p:ph type="body" idx="1"/>
          </p:nvPr>
        </p:nvSpPr>
        <p:spPr/>
        <p:txBody>
          <a:bodyPr/>
          <a:lstStyle/>
          <a:p>
            <a:pPr eaLnBrk="1" hangingPunct="1"/>
            <a:r>
              <a:rPr lang="en-US" altLang="zh-TW" dirty="0" smtClean="0">
                <a:ea typeface="新細明體" pitchFamily="18" charset="-120"/>
              </a:rPr>
              <a:t>In </a:t>
            </a:r>
            <a:r>
              <a:rPr lang="en-US" altLang="zh-TW" i="1" dirty="0" smtClean="0">
                <a:ea typeface="新細明體" pitchFamily="18" charset="-120"/>
              </a:rPr>
              <a:t>Windows</a:t>
            </a:r>
            <a:r>
              <a:rPr lang="en-US" altLang="zh-TW" dirty="0" smtClean="0">
                <a:ea typeface="新細明體" pitchFamily="18" charset="-120"/>
              </a:rPr>
              <a:t>, a file is represented by a name and an icon</a:t>
            </a:r>
          </a:p>
          <a:p>
            <a:pPr lvl="1" eaLnBrk="1" hangingPunct="1"/>
            <a:r>
              <a:rPr lang="en-US" altLang="zh-TW" i="1" dirty="0" smtClean="0">
                <a:ea typeface="新細明體" pitchFamily="18" charset="-120"/>
              </a:rPr>
              <a:t> </a:t>
            </a:r>
            <a:r>
              <a:rPr lang="en-US" altLang="zh-TW" i="1" dirty="0" smtClean="0">
                <a:solidFill>
                  <a:schemeClr val="accent2"/>
                </a:solidFill>
                <a:ea typeface="新細明體" pitchFamily="18" charset="-120"/>
              </a:rPr>
              <a:t>Extension</a:t>
            </a:r>
            <a:r>
              <a:rPr lang="en-US" altLang="zh-TW" dirty="0" smtClean="0">
                <a:ea typeface="新細明體" pitchFamily="18" charset="-120"/>
              </a:rPr>
              <a:t> - a string of (usually) three characters</a:t>
            </a:r>
          </a:p>
          <a:p>
            <a:pPr lvl="2" eaLnBrk="1" hangingPunct="1"/>
            <a:r>
              <a:rPr lang="en-US" altLang="zh-TW" i="1" dirty="0" smtClean="0">
                <a:ea typeface="新細明體" pitchFamily="18" charset="-120"/>
              </a:rPr>
              <a:t> </a:t>
            </a:r>
            <a:r>
              <a:rPr lang="en-US" altLang="zh-TW" dirty="0" smtClean="0">
                <a:ea typeface="新細明體" pitchFamily="18" charset="-120"/>
              </a:rPr>
              <a:t>Follows a period (.) at the end of file name</a:t>
            </a:r>
          </a:p>
          <a:p>
            <a:pPr lvl="2" eaLnBrk="1" hangingPunct="1"/>
            <a:r>
              <a:rPr lang="en-US" altLang="zh-TW" dirty="0" smtClean="0">
                <a:ea typeface="新細明體" pitchFamily="18" charset="-120"/>
              </a:rPr>
              <a:t> Gives more information about the file's origin or use</a:t>
            </a:r>
          </a:p>
          <a:p>
            <a:pPr lvl="1" eaLnBrk="1" hangingPunct="1"/>
            <a:r>
              <a:rPr lang="en-US" altLang="zh-TW" dirty="0" smtClean="0">
                <a:ea typeface="新細明體" pitchFamily="18" charset="-120"/>
              </a:rPr>
              <a:t> Files can be organized into collections using </a:t>
            </a:r>
            <a:r>
              <a:rPr lang="en-US" altLang="zh-TW" i="1" dirty="0" smtClean="0">
                <a:solidFill>
                  <a:schemeClr val="accent2"/>
                </a:solidFill>
                <a:ea typeface="新細明體" pitchFamily="18" charset="-120"/>
              </a:rPr>
              <a:t>folders </a:t>
            </a:r>
            <a:r>
              <a:rPr lang="en-US" altLang="zh-TW" dirty="0" smtClean="0">
                <a:ea typeface="新細明體" pitchFamily="18" charset="-120"/>
              </a:rPr>
              <a:t>(</a:t>
            </a:r>
            <a:r>
              <a:rPr lang="en-US" altLang="zh-TW" i="1" dirty="0" smtClean="0">
                <a:solidFill>
                  <a:schemeClr val="accent2"/>
                </a:solidFill>
                <a:ea typeface="新細明體" pitchFamily="18" charset="-120"/>
              </a:rPr>
              <a:t>directories</a:t>
            </a:r>
            <a:r>
              <a:rPr lang="en-US" altLang="zh-TW" dirty="0" smtClean="0">
                <a:ea typeface="新細明體" pitchFamily="18" charset="-120"/>
              </a:rPr>
              <a:t>)</a:t>
            </a:r>
          </a:p>
          <a:p>
            <a:pPr lvl="2" eaLnBrk="1" hangingPunct="1"/>
            <a:r>
              <a:rPr lang="en-US" altLang="zh-TW" dirty="0" smtClean="0">
                <a:ea typeface="新細明體" pitchFamily="18" charset="-120"/>
              </a:rPr>
              <a:t> The operating system (OS) allows you to do:</a:t>
            </a:r>
          </a:p>
          <a:p>
            <a:pPr lvl="3" eaLnBrk="1" hangingPunct="1"/>
            <a:r>
              <a:rPr lang="en-US" altLang="zh-TW" dirty="0" smtClean="0">
                <a:ea typeface="新細明體" pitchFamily="18" charset="-120"/>
              </a:rPr>
              <a:t> Create folders</a:t>
            </a:r>
          </a:p>
          <a:p>
            <a:pPr lvl="3" eaLnBrk="1" hangingPunct="1"/>
            <a:r>
              <a:rPr lang="en-US" altLang="zh-TW" dirty="0" smtClean="0">
                <a:ea typeface="新細明體" pitchFamily="18" charset="-120"/>
              </a:rPr>
              <a:t> Give them meaningful names</a:t>
            </a:r>
          </a:p>
          <a:p>
            <a:pPr lvl="3" eaLnBrk="1" hangingPunct="1"/>
            <a:r>
              <a:rPr lang="en-US" altLang="zh-TW" dirty="0" smtClean="0">
                <a:ea typeface="新細明體" pitchFamily="18" charset="-120"/>
              </a:rPr>
              <a:t> and store files inside them</a:t>
            </a:r>
          </a:p>
          <a:p>
            <a:pPr lvl="2" eaLnBrk="1" hangingPunct="1"/>
            <a:r>
              <a:rPr lang="en-US" altLang="zh-TW" dirty="0" smtClean="0">
                <a:ea typeface="新細明體" pitchFamily="18" charset="-120"/>
              </a:rPr>
              <a:t> Folders can be </a:t>
            </a:r>
            <a:r>
              <a:rPr lang="en-US" altLang="zh-TW" u="sng" dirty="0" smtClean="0">
                <a:ea typeface="新細明體" pitchFamily="18" charset="-120"/>
              </a:rPr>
              <a:t>organized hierarchically</a:t>
            </a:r>
            <a:r>
              <a:rPr lang="en-US" altLang="zh-TW" dirty="0" smtClean="0">
                <a:ea typeface="新細明體" pitchFamily="18" charset="-120"/>
              </a:rPr>
              <a:t> - a folder can contain other folders</a:t>
            </a: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altLang="zh-TW" dirty="0" smtClean="0">
                <a:ea typeface="新細明體" pitchFamily="18" charset="-120"/>
              </a:rPr>
              <a:t>Course General Info (1)</a:t>
            </a:r>
          </a:p>
        </p:txBody>
      </p:sp>
      <p:sp>
        <p:nvSpPr>
          <p:cNvPr id="5125" name="Rectangle 3"/>
          <p:cNvSpPr>
            <a:spLocks noGrp="1" noChangeArrowheads="1"/>
          </p:cNvSpPr>
          <p:nvPr>
            <p:ph idx="1"/>
          </p:nvPr>
        </p:nvSpPr>
        <p:spPr>
          <a:xfrm>
            <a:off x="682624" y="1474788"/>
            <a:ext cx="7921823" cy="4681537"/>
          </a:xfrm>
        </p:spPr>
        <p:txBody>
          <a:bodyPr/>
          <a:lstStyle/>
          <a:p>
            <a:pPr eaLnBrk="1" hangingPunct="1"/>
            <a:r>
              <a:rPr lang="zh-TW" altLang="en-US" dirty="0" smtClean="0">
                <a:ea typeface="新細明體" pitchFamily="18" charset="-120"/>
              </a:rPr>
              <a:t> </a:t>
            </a:r>
            <a:r>
              <a:rPr lang="en-US" altLang="zh-TW" dirty="0" smtClean="0">
                <a:ea typeface="新細明體" pitchFamily="18" charset="-120"/>
              </a:rPr>
              <a:t>Teaching Team</a:t>
            </a:r>
          </a:p>
          <a:p>
            <a:pPr lvl="1" eaLnBrk="1" hangingPunct="1"/>
            <a:r>
              <a:rPr lang="en-US" altLang="zh-TW" dirty="0">
                <a:ea typeface="新細明體" pitchFamily="18" charset="-120"/>
              </a:rPr>
              <a:t>Lecture: Dr. Helena </a:t>
            </a:r>
            <a:r>
              <a:rPr lang="en-US" altLang="zh-TW" sz="1600" dirty="0">
                <a:ea typeface="新細明體" pitchFamily="18" charset="-120"/>
              </a:rPr>
              <a:t>WONG</a:t>
            </a:r>
            <a:r>
              <a:rPr lang="en-US" altLang="zh-TW" dirty="0">
                <a:ea typeface="新細明體" pitchFamily="18" charset="-120"/>
              </a:rPr>
              <a:t> (Coordinator), Prof. </a:t>
            </a:r>
            <a:r>
              <a:rPr lang="en-US" altLang="zh-TW" dirty="0" err="1">
                <a:ea typeface="新細明體" pitchFamily="18" charset="-120"/>
              </a:rPr>
              <a:t>Xiaohua</a:t>
            </a:r>
            <a:r>
              <a:rPr lang="en-US" altLang="zh-TW" dirty="0">
                <a:ea typeface="新細明體" pitchFamily="18" charset="-120"/>
              </a:rPr>
              <a:t> </a:t>
            </a:r>
            <a:r>
              <a:rPr lang="en-US" altLang="zh-TW" dirty="0" err="1">
                <a:ea typeface="新細明體" pitchFamily="18" charset="-120"/>
              </a:rPr>
              <a:t>Jia</a:t>
            </a:r>
            <a:r>
              <a:rPr lang="en-US" altLang="zh-TW" dirty="0">
                <a:ea typeface="新細明體" pitchFamily="18" charset="-120"/>
              </a:rPr>
              <a:t>,  </a:t>
            </a:r>
            <a:r>
              <a:rPr lang="en-US" altLang="zh-TW" dirty="0" smtClean="0">
                <a:ea typeface="新細明體" pitchFamily="18" charset="-120"/>
              </a:rPr>
              <a:t>Dr. </a:t>
            </a:r>
            <a:r>
              <a:rPr lang="en-US" altLang="zh-TW" dirty="0" err="1" smtClean="0">
                <a:ea typeface="新細明體" pitchFamily="18" charset="-120"/>
              </a:rPr>
              <a:t>Jianping</a:t>
            </a:r>
            <a:r>
              <a:rPr lang="en-US" altLang="zh-TW" dirty="0" smtClean="0">
                <a:ea typeface="新細明體" pitchFamily="18" charset="-120"/>
              </a:rPr>
              <a:t> Wang</a:t>
            </a:r>
            <a:endParaRPr lang="en-US" altLang="zh-TW" dirty="0">
              <a:ea typeface="新細明體" pitchFamily="18" charset="-120"/>
            </a:endParaRPr>
          </a:p>
          <a:p>
            <a:pPr lvl="1" eaLnBrk="1" hangingPunct="1"/>
            <a:r>
              <a:rPr lang="en-US" altLang="zh-TW" dirty="0">
                <a:ea typeface="新細明體" pitchFamily="18" charset="-120"/>
              </a:rPr>
              <a:t>Labs: Prof. </a:t>
            </a:r>
            <a:r>
              <a:rPr lang="en-US" altLang="zh-TW" dirty="0" err="1">
                <a:ea typeface="新細明體" pitchFamily="18" charset="-120"/>
              </a:rPr>
              <a:t>Xiaohua</a:t>
            </a:r>
            <a:r>
              <a:rPr lang="en-US" altLang="zh-TW" dirty="0">
                <a:ea typeface="新細明體" pitchFamily="18" charset="-120"/>
              </a:rPr>
              <a:t> </a:t>
            </a:r>
            <a:r>
              <a:rPr lang="en-US" altLang="zh-TW" sz="1800" dirty="0">
                <a:ea typeface="新細明體" pitchFamily="18" charset="-120"/>
              </a:rPr>
              <a:t>JIA</a:t>
            </a:r>
            <a:r>
              <a:rPr lang="en-US" altLang="zh-TW" dirty="0">
                <a:ea typeface="新細明體" pitchFamily="18" charset="-120"/>
              </a:rPr>
              <a:t>, Dr. </a:t>
            </a:r>
            <a:r>
              <a:rPr lang="en-US" altLang="zh-TW" dirty="0" err="1">
                <a:ea typeface="新細明體" pitchFamily="18" charset="-120"/>
              </a:rPr>
              <a:t>Jianping</a:t>
            </a:r>
            <a:r>
              <a:rPr lang="en-US" altLang="zh-TW" dirty="0">
                <a:ea typeface="新細明體" pitchFamily="18" charset="-120"/>
              </a:rPr>
              <a:t> </a:t>
            </a:r>
            <a:r>
              <a:rPr lang="en-US" altLang="zh-TW" sz="1800" dirty="0">
                <a:ea typeface="新細明體" pitchFamily="18" charset="-120"/>
              </a:rPr>
              <a:t>WANG</a:t>
            </a:r>
            <a:r>
              <a:rPr lang="en-US" altLang="zh-TW" dirty="0">
                <a:ea typeface="新細明體" pitchFamily="18" charset="-120"/>
              </a:rPr>
              <a:t>, Dr. Helena </a:t>
            </a:r>
            <a:r>
              <a:rPr lang="en-US" altLang="zh-TW" sz="1800" dirty="0">
                <a:ea typeface="新細明體" pitchFamily="18" charset="-120"/>
              </a:rPr>
              <a:t>WONG</a:t>
            </a:r>
            <a:endParaRPr lang="en-US" altLang="zh-TW" dirty="0">
              <a:ea typeface="新細明體" pitchFamily="18" charset="-120"/>
            </a:endParaRPr>
          </a:p>
          <a:p>
            <a:pPr marL="457200" lvl="1" indent="0" eaLnBrk="1" hangingPunct="1">
              <a:buNone/>
            </a:pPr>
            <a:r>
              <a:rPr lang="en-US" altLang="zh-TW" dirty="0">
                <a:ea typeface="新細明體" pitchFamily="18" charset="-120"/>
              </a:rPr>
              <a:t>	        Dr. Jean WANG, Dr. Kenneth LEE</a:t>
            </a:r>
          </a:p>
          <a:p>
            <a:pPr lvl="1" eaLnBrk="1" hangingPunct="1"/>
            <a:r>
              <a:rPr lang="en-US" altLang="zh-TW" dirty="0" smtClean="0">
                <a:ea typeface="新細明體" pitchFamily="18" charset="-120"/>
              </a:rPr>
              <a:t>Contact info on Blackboard</a:t>
            </a:r>
          </a:p>
          <a:p>
            <a:pPr lvl="1" eaLnBrk="1" hangingPunct="1"/>
            <a:endParaRPr lang="en-US" altLang="zh-TW" sz="1000" dirty="0" smtClean="0">
              <a:ea typeface="新細明體" pitchFamily="18" charset="-120"/>
            </a:endParaRPr>
          </a:p>
          <a:p>
            <a:pPr eaLnBrk="1" hangingPunct="1"/>
            <a:r>
              <a:rPr lang="en-US" altLang="zh-TW" dirty="0" smtClean="0">
                <a:ea typeface="新細明體" pitchFamily="18" charset="-120"/>
              </a:rPr>
              <a:t> Reference Book</a:t>
            </a:r>
          </a:p>
          <a:p>
            <a:pPr lvl="1" eaLnBrk="1" hangingPunct="1"/>
            <a:r>
              <a:rPr lang="en-US" altLang="zh-TW" i="1" dirty="0">
                <a:solidFill>
                  <a:srgbClr val="FF0066"/>
                </a:solidFill>
                <a:ea typeface="新細明體" pitchFamily="18" charset="-120"/>
              </a:rPr>
              <a:t>Discovering Computers 2014 (1</a:t>
            </a:r>
            <a:r>
              <a:rPr lang="en-US" altLang="zh-TW" i="1" baseline="30000" dirty="0">
                <a:solidFill>
                  <a:srgbClr val="FF0066"/>
                </a:solidFill>
                <a:ea typeface="新細明體" pitchFamily="18" charset="-120"/>
              </a:rPr>
              <a:t>st</a:t>
            </a:r>
            <a:r>
              <a:rPr lang="en-US" altLang="zh-TW" i="1" dirty="0">
                <a:solidFill>
                  <a:srgbClr val="FF0066"/>
                </a:solidFill>
                <a:ea typeface="新細明體" pitchFamily="18" charset="-120"/>
              </a:rPr>
              <a:t> Edition)</a:t>
            </a:r>
            <a:r>
              <a:rPr lang="en-US" altLang="zh-TW" dirty="0">
                <a:solidFill>
                  <a:srgbClr val="FF0066"/>
                </a:solidFill>
                <a:ea typeface="新細明體" pitchFamily="18" charset="-120"/>
              </a:rPr>
              <a:t>, </a:t>
            </a:r>
            <a:r>
              <a:rPr lang="en-US" altLang="zh-TW" dirty="0">
                <a:solidFill>
                  <a:srgbClr val="000066"/>
                </a:solidFill>
                <a:ea typeface="新細明體" pitchFamily="18" charset="-120"/>
              </a:rPr>
              <a:t>by Misty E. </a:t>
            </a:r>
            <a:r>
              <a:rPr lang="en-US" altLang="zh-TW" dirty="0" err="1">
                <a:solidFill>
                  <a:srgbClr val="000066"/>
                </a:solidFill>
                <a:ea typeface="新細明體" pitchFamily="18" charset="-120"/>
              </a:rPr>
              <a:t>Vermaat</a:t>
            </a:r>
            <a:r>
              <a:rPr lang="en-US" altLang="zh-TW" dirty="0">
                <a:solidFill>
                  <a:srgbClr val="000066"/>
                </a:solidFill>
                <a:ea typeface="新細明體" pitchFamily="18" charset="-120"/>
              </a:rPr>
              <a:t>, Cengage Learning Ltd. </a:t>
            </a:r>
            <a:endParaRPr lang="en-US" altLang="zh-TW" sz="1000" dirty="0" smtClean="0">
              <a:ea typeface="新細明體" pitchFamily="18" charset="-120"/>
            </a:endParaRPr>
          </a:p>
          <a:p>
            <a:pPr eaLnBrk="1" hangingPunct="1"/>
            <a:r>
              <a:rPr lang="en-US" altLang="zh-TW" b="1" dirty="0" smtClean="0">
                <a:ea typeface="新細明體" pitchFamily="18" charset="-120"/>
              </a:rPr>
              <a:t> </a:t>
            </a:r>
            <a:r>
              <a:rPr lang="en-US" altLang="zh-TW" dirty="0" smtClean="0">
                <a:solidFill>
                  <a:srgbClr val="FF0066"/>
                </a:solidFill>
                <a:ea typeface="新細明體" pitchFamily="18" charset="-120"/>
              </a:rPr>
              <a:t>Blackboard</a:t>
            </a:r>
            <a:r>
              <a:rPr lang="en-US" altLang="zh-TW" dirty="0" smtClean="0">
                <a:ea typeface="新細明體" pitchFamily="18" charset="-120"/>
              </a:rPr>
              <a:t>-based course</a:t>
            </a:r>
          </a:p>
          <a:p>
            <a:pPr lvl="1" eaLnBrk="1" hangingPunct="1"/>
            <a:r>
              <a:rPr lang="en-US" altLang="zh-TW" dirty="0" smtClean="0">
                <a:ea typeface="新細明體" pitchFamily="18" charset="-120"/>
              </a:rPr>
              <a:t> It is </a:t>
            </a:r>
            <a:r>
              <a:rPr lang="en-US" altLang="zh-TW" u="sng" dirty="0" smtClean="0">
                <a:ea typeface="新細明體" pitchFamily="18" charset="-120"/>
              </a:rPr>
              <a:t>your own responsibility</a:t>
            </a:r>
            <a:r>
              <a:rPr lang="en-US" altLang="zh-TW" dirty="0" smtClean="0">
                <a:ea typeface="新細明體" pitchFamily="18" charset="-120"/>
              </a:rPr>
              <a:t> to check Blackboard </a:t>
            </a:r>
            <a:r>
              <a:rPr lang="en-US" altLang="zh-TW" b="1" dirty="0" smtClean="0">
                <a:ea typeface="新細明體" pitchFamily="18" charset="-120"/>
              </a:rPr>
              <a:t>and</a:t>
            </a:r>
            <a:r>
              <a:rPr lang="en-US" altLang="zh-TW" dirty="0" smtClean="0">
                <a:ea typeface="新細明體" pitchFamily="18" charset="-120"/>
              </a:rPr>
              <a:t> University e-mail account </a:t>
            </a:r>
            <a:r>
              <a:rPr lang="en-US" altLang="zh-TW" b="1" dirty="0" smtClean="0">
                <a:ea typeface="新細明體" pitchFamily="18" charset="-120"/>
              </a:rPr>
              <a:t>regularly</a:t>
            </a:r>
            <a:r>
              <a:rPr lang="en-US" altLang="zh-TW" dirty="0" smtClean="0">
                <a:ea typeface="新細明體" pitchFamily="18" charset="-120"/>
              </a:rPr>
              <a:t> for announcements and updates</a:t>
            </a:r>
          </a:p>
        </p:txBody>
      </p:sp>
      <p:sp>
        <p:nvSpPr>
          <p:cNvPr id="5123" name="Slide Number Placeholder 4"/>
          <p:cNvSpPr>
            <a:spLocks noGrp="1"/>
          </p:cNvSpPr>
          <p:nvPr>
            <p:ph type="sldNum" sz="quarter" idx="11"/>
          </p:nvPr>
        </p:nvSpPr>
        <p:spPr>
          <a:noFill/>
        </p:spPr>
        <p:txBody>
          <a:bodyPr/>
          <a:lstStyle/>
          <a:p>
            <a:fld id="{2E86D4B6-E353-49EA-8192-476F05C626CC}" type="slidenum">
              <a:rPr lang="zh-TW" altLang="en-US" smtClean="0"/>
              <a:pPr/>
              <a:t>2</a:t>
            </a:fld>
            <a:r>
              <a:rPr lang="en-US" altLang="zh-TW" smtClean="0"/>
              <a:t> </a:t>
            </a: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txBox="1">
            <a:spLocks noGrp="1"/>
          </p:cNvSpPr>
          <p:nvPr/>
        </p:nvSpPr>
        <p:spPr bwMode="auto">
          <a:xfrm>
            <a:off x="7204075" y="6237288"/>
            <a:ext cx="1905000" cy="457200"/>
          </a:xfrm>
          <a:prstGeom prst="rect">
            <a:avLst/>
          </a:prstGeom>
          <a:noFill/>
          <a:ln>
            <a:miter lim="800000"/>
            <a:headEnd/>
            <a:tailEnd/>
          </a:ln>
        </p:spPr>
        <p:txBody>
          <a:bodyPr/>
          <a:lstStyle/>
          <a:p>
            <a:pPr algn="ctr">
              <a:spcBef>
                <a:spcPct val="0"/>
              </a:spcBef>
              <a:buFontTx/>
              <a:buNone/>
              <a:defRPr/>
            </a:pPr>
            <a:fld id="{E0B11CB3-249A-4706-B885-0694FDF03914}" type="slidenum">
              <a:rPr lang="zh-TW" altLang="en-US" sz="1200" b="1">
                <a:solidFill>
                  <a:srgbClr val="FF0066"/>
                </a:solidFill>
                <a:latin typeface="+mn-lt"/>
                <a:ea typeface="新細明體" charset="-120"/>
              </a:rPr>
              <a:pPr algn="ctr">
                <a:spcBef>
                  <a:spcPct val="0"/>
                </a:spcBef>
                <a:buFontTx/>
                <a:buNone/>
                <a:defRPr/>
              </a:pPr>
              <a:t>20</a:t>
            </a:fld>
            <a:r>
              <a:rPr lang="en-US" altLang="zh-TW" sz="1200" b="1">
                <a:solidFill>
                  <a:srgbClr val="FF0066"/>
                </a:solidFill>
                <a:latin typeface="+mn-lt"/>
                <a:ea typeface="新細明體" charset="-120"/>
              </a:rPr>
              <a:t> </a:t>
            </a:r>
          </a:p>
        </p:txBody>
      </p:sp>
      <p:sp>
        <p:nvSpPr>
          <p:cNvPr id="27652" name="Rectangle 2"/>
          <p:cNvSpPr>
            <a:spLocks noGrp="1" noChangeArrowheads="1"/>
          </p:cNvSpPr>
          <p:nvPr>
            <p:ph type="title" idx="4294967295"/>
          </p:nvPr>
        </p:nvSpPr>
        <p:spPr/>
        <p:txBody>
          <a:bodyPr/>
          <a:lstStyle/>
          <a:p>
            <a:pPr eaLnBrk="1" hangingPunct="1"/>
            <a:r>
              <a:rPr lang="en-US" altLang="zh-TW" b="1" smtClean="0">
                <a:ea typeface="新細明體" pitchFamily="18" charset="-120"/>
              </a:rPr>
              <a:t>File Path</a:t>
            </a:r>
          </a:p>
        </p:txBody>
      </p:sp>
      <p:sp>
        <p:nvSpPr>
          <p:cNvPr id="27653" name="Rectangle 3"/>
          <p:cNvSpPr>
            <a:spLocks noGrp="1" noChangeArrowheads="1"/>
          </p:cNvSpPr>
          <p:nvPr>
            <p:ph type="body" idx="4294967295"/>
          </p:nvPr>
        </p:nvSpPr>
        <p:spPr>
          <a:xfrm>
            <a:off x="685800" y="1484313"/>
            <a:ext cx="7847013" cy="5040312"/>
          </a:xfrm>
        </p:spPr>
        <p:txBody>
          <a:bodyPr/>
          <a:lstStyle/>
          <a:p>
            <a:pPr eaLnBrk="1" hangingPunct="1"/>
            <a:r>
              <a:rPr lang="en-US" altLang="zh-TW" sz="2000" dirty="0" smtClean="0">
                <a:ea typeface="新細明體" pitchFamily="18" charset="-120"/>
              </a:rPr>
              <a:t>A path is the general form of a file or directory name, giving a file's name and its </a:t>
            </a:r>
            <a:r>
              <a:rPr lang="en-US" altLang="zh-TW" sz="2000" b="1" dirty="0" smtClean="0">
                <a:ea typeface="新細明體" pitchFamily="18" charset="-120"/>
              </a:rPr>
              <a:t>unique location</a:t>
            </a:r>
            <a:r>
              <a:rPr lang="en-US" altLang="zh-TW" sz="2000" dirty="0" smtClean="0">
                <a:ea typeface="新細明體" pitchFamily="18" charset="-120"/>
              </a:rPr>
              <a:t> in </a:t>
            </a:r>
            <a:r>
              <a:rPr lang="en-US" altLang="zh-CN" sz="2000" dirty="0" smtClean="0">
                <a:ea typeface="新細明體" pitchFamily="18" charset="-120"/>
              </a:rPr>
              <a:t>a computer</a:t>
            </a:r>
            <a:r>
              <a:rPr lang="en-US" altLang="zh-TW" sz="2000" dirty="0" smtClean="0">
                <a:ea typeface="新細明體" pitchFamily="18" charset="-120"/>
              </a:rPr>
              <a:t> system</a:t>
            </a:r>
          </a:p>
          <a:p>
            <a:pPr lvl="1" eaLnBrk="1" hangingPunct="1"/>
            <a:r>
              <a:rPr lang="en-US" altLang="zh-TW" sz="1800" dirty="0" smtClean="0">
                <a:ea typeface="新細明體" pitchFamily="18" charset="-120"/>
              </a:rPr>
              <a:t>A </a:t>
            </a:r>
            <a:r>
              <a:rPr lang="en-US" altLang="zh-TW" sz="1800" b="1" i="1" dirty="0" smtClean="0">
                <a:solidFill>
                  <a:srgbClr val="FF0066"/>
                </a:solidFill>
                <a:ea typeface="新細明體" pitchFamily="18" charset="-120"/>
              </a:rPr>
              <a:t>full path</a:t>
            </a:r>
            <a:r>
              <a:rPr lang="en-US" altLang="zh-TW" sz="1800" dirty="0" smtClean="0">
                <a:ea typeface="新細明體" pitchFamily="18" charset="-120"/>
              </a:rPr>
              <a:t> or </a:t>
            </a:r>
            <a:r>
              <a:rPr lang="en-US" altLang="zh-TW" sz="1800" b="1" i="1" dirty="0" smtClean="0">
                <a:solidFill>
                  <a:srgbClr val="FF0066"/>
                </a:solidFill>
                <a:ea typeface="新細明體" pitchFamily="18" charset="-120"/>
              </a:rPr>
              <a:t>absolute path</a:t>
            </a:r>
            <a:r>
              <a:rPr lang="en-US" altLang="zh-TW" sz="1800" dirty="0" smtClean="0">
                <a:ea typeface="新細明體" pitchFamily="18" charset="-120"/>
              </a:rPr>
              <a:t> is a path that points to the same location on one file system </a:t>
            </a:r>
            <a:r>
              <a:rPr lang="en-US" altLang="zh-TW" sz="1800" u="sng" dirty="0" smtClean="0">
                <a:ea typeface="新細明體" pitchFamily="18" charset="-120"/>
              </a:rPr>
              <a:t>regardless of the working directory</a:t>
            </a:r>
            <a:r>
              <a:rPr lang="en-US" altLang="zh-TW" sz="1800" dirty="0" smtClean="0">
                <a:ea typeface="新細明體" pitchFamily="18" charset="-120"/>
              </a:rPr>
              <a:t>. It is usually written in reference to a root directory</a:t>
            </a:r>
          </a:p>
          <a:p>
            <a:pPr lvl="2" eaLnBrk="1" hangingPunct="1"/>
            <a:r>
              <a:rPr lang="en-US" altLang="zh-TW" sz="1600" dirty="0" smtClean="0">
                <a:ea typeface="新細明體" pitchFamily="18" charset="-120"/>
              </a:rPr>
              <a:t>E.g., C:\WP\Data\Myfile.txt</a:t>
            </a:r>
          </a:p>
          <a:p>
            <a:pPr lvl="2" eaLnBrk="1" hangingPunct="1"/>
            <a:endParaRPr lang="en-US" altLang="zh-TW" sz="1600" dirty="0" smtClean="0">
              <a:ea typeface="新細明體" pitchFamily="18" charset="-120"/>
            </a:endParaRPr>
          </a:p>
          <a:p>
            <a:pPr lvl="2" eaLnBrk="1" hangingPunct="1"/>
            <a:endParaRPr lang="en-US" altLang="zh-TW" sz="1600" dirty="0" smtClean="0">
              <a:ea typeface="新細明體" pitchFamily="18" charset="-120"/>
            </a:endParaRPr>
          </a:p>
          <a:p>
            <a:pPr lvl="1" eaLnBrk="1" hangingPunct="1"/>
            <a:r>
              <a:rPr lang="en-US" altLang="zh-TW" sz="1800" dirty="0" smtClean="0">
                <a:ea typeface="新細明體" pitchFamily="18" charset="-120"/>
              </a:rPr>
              <a:t>A </a:t>
            </a:r>
            <a:r>
              <a:rPr lang="en-US" altLang="zh-TW" sz="1800" b="1" i="1" dirty="0" smtClean="0">
                <a:solidFill>
                  <a:srgbClr val="FF0066"/>
                </a:solidFill>
                <a:ea typeface="新細明體" pitchFamily="18" charset="-120"/>
              </a:rPr>
              <a:t>relative path</a:t>
            </a:r>
            <a:r>
              <a:rPr lang="en-US" altLang="zh-TW" sz="1800" dirty="0" smtClean="0">
                <a:ea typeface="新細明體" pitchFamily="18" charset="-120"/>
              </a:rPr>
              <a:t> is a path </a:t>
            </a:r>
            <a:r>
              <a:rPr lang="en-US" altLang="zh-TW" sz="1800" u="sng" dirty="0" smtClean="0">
                <a:ea typeface="新細明體" pitchFamily="18" charset="-120"/>
              </a:rPr>
              <a:t>relative to the current working directory</a:t>
            </a:r>
            <a:r>
              <a:rPr lang="en-US" altLang="zh-TW" sz="1800" dirty="0" smtClean="0">
                <a:ea typeface="新細明體" pitchFamily="18" charset="-120"/>
              </a:rPr>
              <a:t>, so the full absolute path may not need to be given</a:t>
            </a:r>
          </a:p>
          <a:p>
            <a:pPr lvl="2" eaLnBrk="1" hangingPunct="1"/>
            <a:r>
              <a:rPr lang="en-US" altLang="zh-TW" sz="1600" dirty="0" smtClean="0">
                <a:ea typeface="新細明體" pitchFamily="18" charset="-120"/>
              </a:rPr>
              <a:t>Files in the same working directory are listed without any preceding slashes</a:t>
            </a:r>
          </a:p>
          <a:p>
            <a:pPr lvl="2" eaLnBrk="1" hangingPunct="1"/>
            <a:r>
              <a:rPr lang="en-US" altLang="zh-TW" sz="1600" dirty="0" smtClean="0">
                <a:ea typeface="新細明體" pitchFamily="18" charset="-120"/>
              </a:rPr>
              <a:t>A single dot (“.”) refers to the current directory </a:t>
            </a:r>
          </a:p>
          <a:p>
            <a:pPr lvl="2" eaLnBrk="1" hangingPunct="1"/>
            <a:r>
              <a:rPr lang="en-US" altLang="zh-TW" sz="1600" dirty="0" smtClean="0">
                <a:ea typeface="新細明體" pitchFamily="18" charset="-120"/>
              </a:rPr>
              <a:t>Double dots (“..”) refer to the parent directory </a:t>
            </a:r>
          </a:p>
          <a:p>
            <a:pPr lvl="2" eaLnBrk="1" hangingPunct="1"/>
            <a:r>
              <a:rPr lang="en-US" altLang="zh-TW" sz="1600" dirty="0" smtClean="0">
                <a:ea typeface="新細明體" pitchFamily="18" charset="-120"/>
              </a:rPr>
              <a:t>To refer to a location which is more than one directory level up, use a combination of double dots</a:t>
            </a:r>
          </a:p>
        </p:txBody>
      </p:sp>
      <p:grpSp>
        <p:nvGrpSpPr>
          <p:cNvPr id="2" name="Group 4"/>
          <p:cNvGrpSpPr>
            <a:grpSpLocks/>
          </p:cNvGrpSpPr>
          <p:nvPr/>
        </p:nvGrpSpPr>
        <p:grpSpPr bwMode="auto">
          <a:xfrm>
            <a:off x="1187450" y="3360739"/>
            <a:ext cx="1235075" cy="506641"/>
            <a:chOff x="230" y="3600"/>
            <a:chExt cx="778" cy="558"/>
          </a:xfrm>
        </p:grpSpPr>
        <p:sp>
          <p:nvSpPr>
            <p:cNvPr id="27663" name="Text Box 5"/>
            <p:cNvSpPr txBox="1">
              <a:spLocks noChangeArrowheads="1"/>
            </p:cNvSpPr>
            <p:nvPr/>
          </p:nvSpPr>
          <p:spPr bwMode="auto">
            <a:xfrm>
              <a:off x="230" y="3785"/>
              <a:ext cx="743" cy="373"/>
            </a:xfrm>
            <a:prstGeom prst="rect">
              <a:avLst/>
            </a:prstGeom>
            <a:noFill/>
            <a:ln w="9525">
              <a:noFill/>
              <a:miter lim="800000"/>
              <a:headEnd/>
              <a:tailEnd/>
            </a:ln>
          </p:spPr>
          <p:txBody>
            <a:bodyPr wrap="none">
              <a:spAutoFit/>
            </a:bodyPr>
            <a:lstStyle/>
            <a:p>
              <a:pPr eaLnBrk="0" hangingPunct="0">
                <a:spcBef>
                  <a:spcPct val="0"/>
                </a:spcBef>
                <a:buFontTx/>
                <a:buNone/>
              </a:pPr>
              <a:r>
                <a:rPr lang="en-US" altLang="zh-TW" sz="1600" dirty="0">
                  <a:solidFill>
                    <a:schemeClr val="accent2"/>
                  </a:solidFill>
                  <a:latin typeface="Cambria" pitchFamily="18" charset="0"/>
                  <a:ea typeface="新細明體" pitchFamily="18" charset="-120"/>
                </a:rPr>
                <a:t>Drive letter</a:t>
              </a:r>
            </a:p>
          </p:txBody>
        </p:sp>
        <p:sp>
          <p:nvSpPr>
            <p:cNvPr id="27664" name="Line 6"/>
            <p:cNvSpPr>
              <a:spLocks noChangeShapeType="1"/>
            </p:cNvSpPr>
            <p:nvPr/>
          </p:nvSpPr>
          <p:spPr bwMode="auto">
            <a:xfrm flipV="1">
              <a:off x="864" y="3600"/>
              <a:ext cx="144" cy="144"/>
            </a:xfrm>
            <a:prstGeom prst="line">
              <a:avLst/>
            </a:prstGeom>
            <a:noFill/>
            <a:ln w="28575">
              <a:solidFill>
                <a:schemeClr val="accent2"/>
              </a:solidFill>
              <a:round/>
              <a:headEnd/>
              <a:tailEnd type="triangle" w="med" len="med"/>
            </a:ln>
          </p:spPr>
          <p:txBody>
            <a:bodyPr/>
            <a:lstStyle/>
            <a:p>
              <a:endParaRPr lang="en-US">
                <a:latin typeface="Cambria" pitchFamily="18" charset="0"/>
              </a:endParaRPr>
            </a:p>
          </p:txBody>
        </p:sp>
      </p:grpSp>
      <p:sp>
        <p:nvSpPr>
          <p:cNvPr id="27655" name="Text Box 7"/>
          <p:cNvSpPr txBox="1">
            <a:spLocks noChangeArrowheads="1"/>
          </p:cNvSpPr>
          <p:nvPr/>
        </p:nvSpPr>
        <p:spPr bwMode="auto">
          <a:xfrm>
            <a:off x="2411413" y="3644900"/>
            <a:ext cx="750526" cy="338554"/>
          </a:xfrm>
          <a:prstGeom prst="rect">
            <a:avLst/>
          </a:prstGeom>
          <a:noFill/>
          <a:ln w="9525">
            <a:noFill/>
            <a:miter lim="800000"/>
            <a:headEnd/>
            <a:tailEnd/>
          </a:ln>
        </p:spPr>
        <p:txBody>
          <a:bodyPr wrap="none">
            <a:spAutoFit/>
          </a:bodyPr>
          <a:lstStyle/>
          <a:p>
            <a:pPr eaLnBrk="0" hangingPunct="0">
              <a:spcBef>
                <a:spcPct val="0"/>
              </a:spcBef>
              <a:buFontTx/>
              <a:buNone/>
            </a:pPr>
            <a:r>
              <a:rPr lang="en-US" altLang="zh-TW" sz="1600">
                <a:solidFill>
                  <a:schemeClr val="accent2"/>
                </a:solidFill>
                <a:latin typeface="Cambria" pitchFamily="18" charset="0"/>
                <a:ea typeface="新細明體" pitchFamily="18" charset="-120"/>
              </a:rPr>
              <a:t>Folder</a:t>
            </a:r>
          </a:p>
        </p:txBody>
      </p:sp>
      <p:sp>
        <p:nvSpPr>
          <p:cNvPr id="27656" name="Line 8"/>
          <p:cNvSpPr>
            <a:spLocks noChangeShapeType="1"/>
          </p:cNvSpPr>
          <p:nvPr/>
        </p:nvSpPr>
        <p:spPr bwMode="auto">
          <a:xfrm flipV="1">
            <a:off x="2843213" y="3338513"/>
            <a:ext cx="25400" cy="257175"/>
          </a:xfrm>
          <a:prstGeom prst="line">
            <a:avLst/>
          </a:prstGeom>
          <a:noFill/>
          <a:ln w="28575">
            <a:solidFill>
              <a:schemeClr val="accent2"/>
            </a:solidFill>
            <a:round/>
            <a:headEnd/>
            <a:tailEnd type="triangle" w="med" len="med"/>
          </a:ln>
        </p:spPr>
        <p:txBody>
          <a:bodyPr/>
          <a:lstStyle/>
          <a:p>
            <a:endParaRPr lang="en-US">
              <a:latin typeface="Cambria" pitchFamily="18" charset="0"/>
            </a:endParaRPr>
          </a:p>
        </p:txBody>
      </p:sp>
      <p:sp>
        <p:nvSpPr>
          <p:cNvPr id="27657" name="Text Box 9"/>
          <p:cNvSpPr txBox="1">
            <a:spLocks noChangeArrowheads="1"/>
          </p:cNvSpPr>
          <p:nvPr/>
        </p:nvSpPr>
        <p:spPr bwMode="auto">
          <a:xfrm>
            <a:off x="3059113" y="3573463"/>
            <a:ext cx="1036566" cy="338554"/>
          </a:xfrm>
          <a:prstGeom prst="rect">
            <a:avLst/>
          </a:prstGeom>
          <a:noFill/>
          <a:ln w="9525">
            <a:noFill/>
            <a:miter lim="800000"/>
            <a:headEnd/>
            <a:tailEnd/>
          </a:ln>
        </p:spPr>
        <p:txBody>
          <a:bodyPr wrap="none">
            <a:spAutoFit/>
          </a:bodyPr>
          <a:lstStyle/>
          <a:p>
            <a:pPr eaLnBrk="0" hangingPunct="0">
              <a:spcBef>
                <a:spcPct val="0"/>
              </a:spcBef>
              <a:buFontTx/>
              <a:buNone/>
            </a:pPr>
            <a:r>
              <a:rPr lang="en-US" altLang="zh-TW" sz="1600">
                <a:solidFill>
                  <a:schemeClr val="accent2"/>
                </a:solidFill>
                <a:latin typeface="Cambria" pitchFamily="18" charset="0"/>
                <a:ea typeface="新細明體" pitchFamily="18" charset="-120"/>
              </a:rPr>
              <a:t>Subfolder</a:t>
            </a:r>
          </a:p>
        </p:txBody>
      </p:sp>
      <p:sp>
        <p:nvSpPr>
          <p:cNvPr id="27658" name="Line 10"/>
          <p:cNvSpPr>
            <a:spLocks noChangeShapeType="1"/>
          </p:cNvSpPr>
          <p:nvPr/>
        </p:nvSpPr>
        <p:spPr bwMode="auto">
          <a:xfrm flipV="1">
            <a:off x="3419475" y="3308350"/>
            <a:ext cx="1588" cy="265113"/>
          </a:xfrm>
          <a:prstGeom prst="line">
            <a:avLst/>
          </a:prstGeom>
          <a:noFill/>
          <a:ln w="28575">
            <a:solidFill>
              <a:schemeClr val="accent2"/>
            </a:solidFill>
            <a:round/>
            <a:headEnd/>
            <a:tailEnd type="triangle" w="med" len="med"/>
          </a:ln>
        </p:spPr>
        <p:txBody>
          <a:bodyPr/>
          <a:lstStyle/>
          <a:p>
            <a:endParaRPr lang="en-US">
              <a:latin typeface="Cambria" pitchFamily="18" charset="0"/>
            </a:endParaRPr>
          </a:p>
        </p:txBody>
      </p:sp>
      <p:sp>
        <p:nvSpPr>
          <p:cNvPr id="27659" name="Text Box 11"/>
          <p:cNvSpPr txBox="1">
            <a:spLocks noChangeArrowheads="1"/>
          </p:cNvSpPr>
          <p:nvPr/>
        </p:nvSpPr>
        <p:spPr bwMode="auto">
          <a:xfrm>
            <a:off x="4137025" y="3644900"/>
            <a:ext cx="1011238" cy="336550"/>
          </a:xfrm>
          <a:prstGeom prst="rect">
            <a:avLst/>
          </a:prstGeom>
          <a:noFill/>
          <a:ln w="9525">
            <a:noFill/>
            <a:miter lim="800000"/>
            <a:headEnd/>
            <a:tailEnd/>
          </a:ln>
        </p:spPr>
        <p:txBody>
          <a:bodyPr wrap="none">
            <a:spAutoFit/>
          </a:bodyPr>
          <a:lstStyle/>
          <a:p>
            <a:pPr eaLnBrk="0" hangingPunct="0">
              <a:spcBef>
                <a:spcPct val="0"/>
              </a:spcBef>
              <a:buFontTx/>
              <a:buNone/>
            </a:pPr>
            <a:r>
              <a:rPr lang="en-US" altLang="zh-TW" sz="1600" dirty="0">
                <a:solidFill>
                  <a:schemeClr val="accent2"/>
                </a:solidFill>
                <a:latin typeface="Cambria" pitchFamily="18" charset="0"/>
                <a:ea typeface="新細明體" pitchFamily="18" charset="-120"/>
              </a:rPr>
              <a:t>Filename</a:t>
            </a:r>
          </a:p>
        </p:txBody>
      </p:sp>
      <p:sp>
        <p:nvSpPr>
          <p:cNvPr id="27660" name="Line 12"/>
          <p:cNvSpPr>
            <a:spLocks noChangeShapeType="1"/>
          </p:cNvSpPr>
          <p:nvPr/>
        </p:nvSpPr>
        <p:spPr bwMode="auto">
          <a:xfrm flipH="1" flipV="1">
            <a:off x="4214813" y="3357563"/>
            <a:ext cx="141287" cy="287337"/>
          </a:xfrm>
          <a:prstGeom prst="line">
            <a:avLst/>
          </a:prstGeom>
          <a:noFill/>
          <a:ln w="28575">
            <a:solidFill>
              <a:schemeClr val="accent2"/>
            </a:solidFill>
            <a:round/>
            <a:headEnd/>
            <a:tailEnd type="triangle" w="med" len="med"/>
          </a:ln>
        </p:spPr>
        <p:txBody>
          <a:bodyPr/>
          <a:lstStyle/>
          <a:p>
            <a:endParaRPr lang="en-US">
              <a:latin typeface="Cambria" pitchFamily="18" charset="0"/>
            </a:endParaRPr>
          </a:p>
        </p:txBody>
      </p:sp>
      <p:sp>
        <p:nvSpPr>
          <p:cNvPr id="27661" name="Text Box 13"/>
          <p:cNvSpPr txBox="1">
            <a:spLocks noChangeArrowheads="1"/>
          </p:cNvSpPr>
          <p:nvPr/>
        </p:nvSpPr>
        <p:spPr bwMode="auto">
          <a:xfrm>
            <a:off x="5076825" y="3500438"/>
            <a:ext cx="1051698" cy="338554"/>
          </a:xfrm>
          <a:prstGeom prst="rect">
            <a:avLst/>
          </a:prstGeom>
          <a:noFill/>
          <a:ln w="9525">
            <a:noFill/>
            <a:miter lim="800000"/>
            <a:headEnd/>
            <a:tailEnd/>
          </a:ln>
        </p:spPr>
        <p:txBody>
          <a:bodyPr wrap="none">
            <a:spAutoFit/>
          </a:bodyPr>
          <a:lstStyle/>
          <a:p>
            <a:pPr eaLnBrk="0" hangingPunct="0">
              <a:spcBef>
                <a:spcPct val="0"/>
              </a:spcBef>
              <a:buFontTx/>
              <a:buNone/>
            </a:pPr>
            <a:r>
              <a:rPr lang="en-US" altLang="zh-TW" sz="1600" dirty="0">
                <a:solidFill>
                  <a:schemeClr val="accent2"/>
                </a:solidFill>
                <a:latin typeface="Cambria" pitchFamily="18" charset="0"/>
                <a:ea typeface="新細明體" pitchFamily="18" charset="-120"/>
              </a:rPr>
              <a:t>Extension</a:t>
            </a:r>
          </a:p>
        </p:txBody>
      </p:sp>
      <p:sp>
        <p:nvSpPr>
          <p:cNvPr id="27662" name="Line 14"/>
          <p:cNvSpPr>
            <a:spLocks noChangeShapeType="1"/>
          </p:cNvSpPr>
          <p:nvPr/>
        </p:nvSpPr>
        <p:spPr bwMode="auto">
          <a:xfrm flipH="1" flipV="1">
            <a:off x="4572000" y="3284538"/>
            <a:ext cx="647700" cy="246062"/>
          </a:xfrm>
          <a:prstGeom prst="line">
            <a:avLst/>
          </a:prstGeom>
          <a:noFill/>
          <a:ln w="28575">
            <a:solidFill>
              <a:schemeClr val="accent2"/>
            </a:solidFill>
            <a:round/>
            <a:headEnd/>
            <a:tailEnd type="triangle" w="med" len="med"/>
          </a:ln>
        </p:spPr>
        <p:txBody>
          <a:bodyPr/>
          <a:lstStyle/>
          <a:p>
            <a:endParaRPr lang="en-US">
              <a:latin typeface="Cambria" pitchFamily="18" charset="0"/>
            </a:endParaRPr>
          </a:p>
        </p:txBody>
      </p:sp>
      <p:sp>
        <p:nvSpPr>
          <p:cNvPr id="1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wipe(down)">
                                      <p:cBhvr>
                                        <p:cTn id="12" dur="500"/>
                                        <p:tgtEl>
                                          <p:spTgt spid="2765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655"/>
                                        </p:tgtEl>
                                        <p:attrNameLst>
                                          <p:attrName>style.visibility</p:attrName>
                                        </p:attrNameLst>
                                      </p:cBhvr>
                                      <p:to>
                                        <p:strVal val="visible"/>
                                      </p:to>
                                    </p:set>
                                    <p:animEffect transition="in" filter="wipe(down)">
                                      <p:cBhvr>
                                        <p:cTn id="15" dur="500"/>
                                        <p:tgtEl>
                                          <p:spTgt spid="276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658"/>
                                        </p:tgtEl>
                                        <p:attrNameLst>
                                          <p:attrName>style.visibility</p:attrName>
                                        </p:attrNameLst>
                                      </p:cBhvr>
                                      <p:to>
                                        <p:strVal val="visible"/>
                                      </p:to>
                                    </p:set>
                                    <p:animEffect transition="in" filter="wipe(down)">
                                      <p:cBhvr>
                                        <p:cTn id="20" dur="500"/>
                                        <p:tgtEl>
                                          <p:spTgt spid="2765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657"/>
                                        </p:tgtEl>
                                        <p:attrNameLst>
                                          <p:attrName>style.visibility</p:attrName>
                                        </p:attrNameLst>
                                      </p:cBhvr>
                                      <p:to>
                                        <p:strVal val="visible"/>
                                      </p:to>
                                    </p:set>
                                    <p:animEffect transition="in" filter="wipe(down)">
                                      <p:cBhvr>
                                        <p:cTn id="23" dur="500"/>
                                        <p:tgtEl>
                                          <p:spTgt spid="276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659"/>
                                        </p:tgtEl>
                                        <p:attrNameLst>
                                          <p:attrName>style.visibility</p:attrName>
                                        </p:attrNameLst>
                                      </p:cBhvr>
                                      <p:to>
                                        <p:strVal val="visible"/>
                                      </p:to>
                                    </p:set>
                                    <p:animEffect transition="in" filter="wipe(down)">
                                      <p:cBhvr>
                                        <p:cTn id="28" dur="500"/>
                                        <p:tgtEl>
                                          <p:spTgt spid="2765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660"/>
                                        </p:tgtEl>
                                        <p:attrNameLst>
                                          <p:attrName>style.visibility</p:attrName>
                                        </p:attrNameLst>
                                      </p:cBhvr>
                                      <p:to>
                                        <p:strVal val="visible"/>
                                      </p:to>
                                    </p:set>
                                    <p:animEffect transition="in" filter="wipe(down)">
                                      <p:cBhvr>
                                        <p:cTn id="31" dur="500"/>
                                        <p:tgtEl>
                                          <p:spTgt spid="2766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661"/>
                                        </p:tgtEl>
                                        <p:attrNameLst>
                                          <p:attrName>style.visibility</p:attrName>
                                        </p:attrNameLst>
                                      </p:cBhvr>
                                      <p:to>
                                        <p:strVal val="visible"/>
                                      </p:to>
                                    </p:set>
                                    <p:animEffect transition="in" filter="wipe(down)">
                                      <p:cBhvr>
                                        <p:cTn id="36" dur="500"/>
                                        <p:tgtEl>
                                          <p:spTgt spid="2766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662"/>
                                        </p:tgtEl>
                                        <p:attrNameLst>
                                          <p:attrName>style.visibility</p:attrName>
                                        </p:attrNameLst>
                                      </p:cBhvr>
                                      <p:to>
                                        <p:strVal val="visible"/>
                                      </p:to>
                                    </p:set>
                                    <p:animEffect transition="in" filter="wipe(down)">
                                      <p:cBhvr>
                                        <p:cTn id="39"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animBg="1"/>
      <p:bldP spid="27657" grpId="0"/>
      <p:bldP spid="27658" grpId="0" animBg="1"/>
      <p:bldP spid="27659" grpId="0"/>
      <p:bldP spid="27660" grpId="0" animBg="1"/>
      <p:bldP spid="27661" grpId="0"/>
      <p:bldP spid="276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File Path Example</a:t>
            </a:r>
          </a:p>
        </p:txBody>
      </p:sp>
      <p:sp>
        <p:nvSpPr>
          <p:cNvPr id="28675" name="Content Placeholder 2"/>
          <p:cNvSpPr>
            <a:spLocks noGrp="1"/>
          </p:cNvSpPr>
          <p:nvPr>
            <p:ph idx="1"/>
          </p:nvPr>
        </p:nvSpPr>
        <p:spPr>
          <a:xfrm>
            <a:off x="683568" y="5085184"/>
            <a:ext cx="8137525" cy="1151532"/>
          </a:xfrm>
        </p:spPr>
        <p:txBody>
          <a:bodyPr/>
          <a:lstStyle/>
          <a:p>
            <a:pPr>
              <a:buFont typeface="Wingdings" pitchFamily="2" charset="2"/>
              <a:buNone/>
            </a:pPr>
            <a:r>
              <a:rPr lang="en-US" sz="1600" b="1" i="1" dirty="0" smtClean="0">
                <a:solidFill>
                  <a:srgbClr val="339966"/>
                </a:solidFill>
                <a:ea typeface="Verdana" pitchFamily="34" charset="0"/>
                <a:cs typeface="Verdana" pitchFamily="34" charset="0"/>
              </a:rPr>
              <a:t>Question: </a:t>
            </a:r>
          </a:p>
          <a:p>
            <a:pPr>
              <a:buFont typeface="Wingdings" pitchFamily="2" charset="2"/>
              <a:buNone/>
            </a:pPr>
            <a:r>
              <a:rPr lang="en-US" sz="1600" b="1" i="1" dirty="0" smtClean="0">
                <a:solidFill>
                  <a:srgbClr val="339966"/>
                </a:solidFill>
                <a:ea typeface="Verdana" pitchFamily="34" charset="0"/>
                <a:cs typeface="Verdana" pitchFamily="34" charset="0"/>
              </a:rPr>
              <a:t>1) what is the absolute path of Myfile.txt file? </a:t>
            </a:r>
          </a:p>
          <a:p>
            <a:pPr>
              <a:buFont typeface="Wingdings" pitchFamily="2" charset="2"/>
              <a:buNone/>
            </a:pPr>
            <a:r>
              <a:rPr lang="en-US" sz="1600" b="1" i="1" dirty="0" smtClean="0">
                <a:solidFill>
                  <a:srgbClr val="339966"/>
                </a:solidFill>
                <a:ea typeface="Verdana" pitchFamily="34" charset="0"/>
                <a:cs typeface="Verdana" pitchFamily="34" charset="0"/>
              </a:rPr>
              <a:t>2) Suppose you are now in C:\WP\Backup (i.e., it is your working directory), what is the relative path of Myfile.txt file? </a:t>
            </a:r>
          </a:p>
        </p:txBody>
      </p:sp>
      <p:sp>
        <p:nvSpPr>
          <p:cNvPr id="28677" name="Slide Number Placeholder 4"/>
          <p:cNvSpPr>
            <a:spLocks noGrp="1"/>
          </p:cNvSpPr>
          <p:nvPr>
            <p:ph type="sldNum" sz="quarter" idx="11"/>
          </p:nvPr>
        </p:nvSpPr>
        <p:spPr>
          <a:noFill/>
        </p:spPr>
        <p:txBody>
          <a:bodyPr/>
          <a:lstStyle/>
          <a:p>
            <a:fld id="{85F9C287-83F4-4F3A-97BF-FBFEC127B543}" type="slidenum">
              <a:rPr lang="zh-TW" altLang="en-US" smtClean="0"/>
              <a:pPr/>
              <a:t>21</a:t>
            </a:fld>
            <a:r>
              <a:rPr lang="en-US" altLang="zh-TW" smtClean="0"/>
              <a:t> </a:t>
            </a:r>
          </a:p>
        </p:txBody>
      </p:sp>
      <p:pic>
        <p:nvPicPr>
          <p:cNvPr id="28678" name="Picture 4"/>
          <p:cNvPicPr>
            <a:picLocks noChangeAspect="1" noChangeArrowheads="1"/>
          </p:cNvPicPr>
          <p:nvPr/>
        </p:nvPicPr>
        <p:blipFill>
          <a:blip r:embed="rId3" cstate="print"/>
          <a:srcRect/>
          <a:stretch>
            <a:fillRect/>
          </a:stretch>
        </p:blipFill>
        <p:spPr bwMode="auto">
          <a:xfrm>
            <a:off x="1763713" y="1268413"/>
            <a:ext cx="6121400" cy="3835400"/>
          </a:xfrm>
          <a:prstGeom prst="rect">
            <a:avLst/>
          </a:prstGeom>
          <a:noFill/>
          <a:ln w="9525">
            <a:noFill/>
            <a:miter lim="800000"/>
            <a:headEnd/>
            <a:tailEnd/>
          </a:ln>
        </p:spPr>
      </p:pic>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1"/>
          </p:nvPr>
        </p:nvSpPr>
        <p:spPr>
          <a:noFill/>
        </p:spPr>
        <p:txBody>
          <a:bodyPr/>
          <a:lstStyle/>
          <a:p>
            <a:fld id="{0D8F2F28-6504-47A4-9415-1AD651CDA0E7}" type="slidenum">
              <a:rPr lang="zh-TW" altLang="en-US" smtClean="0"/>
              <a:pPr/>
              <a:t>22</a:t>
            </a:fld>
            <a:r>
              <a:rPr lang="en-US" altLang="zh-TW" smtClean="0"/>
              <a:t> </a:t>
            </a:r>
          </a:p>
        </p:txBody>
      </p:sp>
      <p:sp>
        <p:nvSpPr>
          <p:cNvPr id="29700" name="Rectangle 2"/>
          <p:cNvSpPr>
            <a:spLocks noGrp="1" noChangeArrowheads="1"/>
          </p:cNvSpPr>
          <p:nvPr>
            <p:ph type="title"/>
          </p:nvPr>
        </p:nvSpPr>
        <p:spPr/>
        <p:txBody>
          <a:bodyPr/>
          <a:lstStyle/>
          <a:p>
            <a:pPr eaLnBrk="1" hangingPunct="1"/>
            <a:r>
              <a:rPr lang="en-US" altLang="zh-TW" smtClean="0">
                <a:ea typeface="新細明體" pitchFamily="18" charset="-120"/>
              </a:rPr>
              <a:t>Categories of Computers</a:t>
            </a:r>
          </a:p>
        </p:txBody>
      </p:sp>
      <p:sp>
        <p:nvSpPr>
          <p:cNvPr id="135171" name="Rectangle 3"/>
          <p:cNvSpPr>
            <a:spLocks noGrp="1" noChangeArrowheads="1"/>
          </p:cNvSpPr>
          <p:nvPr>
            <p:ph type="body" idx="1"/>
          </p:nvPr>
        </p:nvSpPr>
        <p:spPr/>
        <p:txBody>
          <a:bodyPr/>
          <a:lstStyle/>
          <a:p>
            <a:pPr eaLnBrk="1" hangingPunct="1"/>
            <a:r>
              <a:rPr lang="en-US" altLang="zh-TW" dirty="0" smtClean="0">
                <a:ea typeface="新細明體" pitchFamily="18" charset="-120"/>
              </a:rPr>
              <a:t>What are the categories of computers nowadays?</a:t>
            </a:r>
          </a:p>
          <a:p>
            <a:pPr lvl="1" eaLnBrk="1" hangingPunct="1"/>
            <a:r>
              <a:rPr lang="en-US" altLang="zh-TW" dirty="0" smtClean="0">
                <a:ea typeface="新細明體" pitchFamily="18" charset="-120"/>
              </a:rPr>
              <a:t> Super-computers </a:t>
            </a:r>
          </a:p>
          <a:p>
            <a:pPr lvl="1" eaLnBrk="1" hangingPunct="1"/>
            <a:r>
              <a:rPr lang="en-US" altLang="zh-TW" dirty="0" smtClean="0">
                <a:ea typeface="新細明體" pitchFamily="18" charset="-120"/>
              </a:rPr>
              <a:t> Mainframes</a:t>
            </a:r>
          </a:p>
          <a:p>
            <a:pPr lvl="1" eaLnBrk="1" hangingPunct="1"/>
            <a:r>
              <a:rPr lang="en-US" altLang="zh-TW" dirty="0" smtClean="0">
                <a:ea typeface="新細明體" pitchFamily="18" charset="-120"/>
              </a:rPr>
              <a:t> Servers</a:t>
            </a:r>
          </a:p>
          <a:p>
            <a:pPr lvl="1" eaLnBrk="1" hangingPunct="1"/>
            <a:r>
              <a:rPr lang="en-US" altLang="zh-CN" dirty="0" smtClean="0">
                <a:ea typeface="SimSun" pitchFamily="2" charset="-122"/>
              </a:rPr>
              <a:t> Pe</a:t>
            </a:r>
            <a:r>
              <a:rPr lang="en-US" altLang="zh-TW" dirty="0" smtClean="0">
                <a:ea typeface="新細明體" pitchFamily="18" charset="-120"/>
              </a:rPr>
              <a:t>rsonal computers</a:t>
            </a:r>
          </a:p>
          <a:p>
            <a:pPr lvl="1" eaLnBrk="1" hangingPunct="1"/>
            <a:r>
              <a:rPr lang="en-US" altLang="zh-TW" dirty="0" smtClean="0">
                <a:ea typeface="新細明體" pitchFamily="18" charset="-120"/>
              </a:rPr>
              <a:t> Mobile computers and mobile devices</a:t>
            </a:r>
          </a:p>
          <a:p>
            <a:pPr lvl="1" eaLnBrk="1" hangingPunct="1"/>
            <a:r>
              <a:rPr lang="en-US" altLang="zh-TW" dirty="0" smtClean="0">
                <a:ea typeface="新細明體" pitchFamily="18" charset="-120"/>
              </a:rPr>
              <a:t> Embedded computers</a:t>
            </a: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35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5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4" end="4"/>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51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5" end="5"/>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51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1"/>
          </p:nvPr>
        </p:nvSpPr>
        <p:spPr>
          <a:xfrm>
            <a:off x="7204075" y="6273800"/>
            <a:ext cx="1905000" cy="457200"/>
          </a:xfrm>
          <a:noFill/>
        </p:spPr>
        <p:txBody>
          <a:bodyPr/>
          <a:lstStyle/>
          <a:p>
            <a:fld id="{E566FEDC-EF7F-4FE6-9B74-C0424A4A64B1}" type="slidenum">
              <a:rPr lang="zh-TW" altLang="en-US" smtClean="0"/>
              <a:pPr/>
              <a:t>23</a:t>
            </a:fld>
            <a:r>
              <a:rPr lang="en-US" altLang="zh-TW" smtClean="0"/>
              <a:t> </a:t>
            </a:r>
          </a:p>
        </p:txBody>
      </p:sp>
      <p:sp>
        <p:nvSpPr>
          <p:cNvPr id="30724" name="Rectangle 2"/>
          <p:cNvSpPr>
            <a:spLocks noGrp="1" noChangeArrowheads="1"/>
          </p:cNvSpPr>
          <p:nvPr>
            <p:ph type="title"/>
          </p:nvPr>
        </p:nvSpPr>
        <p:spPr/>
        <p:txBody>
          <a:bodyPr/>
          <a:lstStyle/>
          <a:p>
            <a:pPr eaLnBrk="1" hangingPunct="1"/>
            <a:r>
              <a:rPr lang="en-US" altLang="zh-TW" b="1" smtClean="0">
                <a:ea typeface="新細明體" pitchFamily="18" charset="-120"/>
              </a:rPr>
              <a:t>Supercomputers</a:t>
            </a:r>
          </a:p>
        </p:txBody>
      </p:sp>
      <p:sp>
        <p:nvSpPr>
          <p:cNvPr id="138243" name="Rectangle 3"/>
          <p:cNvSpPr>
            <a:spLocks noGrp="1" noChangeArrowheads="1"/>
          </p:cNvSpPr>
          <p:nvPr>
            <p:ph type="body" sz="half" idx="1"/>
          </p:nvPr>
        </p:nvSpPr>
        <p:spPr>
          <a:xfrm>
            <a:off x="685800" y="1341438"/>
            <a:ext cx="4606925" cy="5183187"/>
          </a:xfrm>
        </p:spPr>
        <p:txBody>
          <a:bodyPr/>
          <a:lstStyle/>
          <a:p>
            <a:pPr eaLnBrk="1" hangingPunct="1"/>
            <a:r>
              <a:rPr lang="en-US" altLang="zh-TW" sz="2400" i="1" dirty="0" smtClean="0">
                <a:solidFill>
                  <a:schemeClr val="accent2"/>
                </a:solidFill>
                <a:ea typeface="新細明體" pitchFamily="18" charset="-120"/>
              </a:rPr>
              <a:t>Supercomputers</a:t>
            </a:r>
          </a:p>
          <a:p>
            <a:pPr lvl="1" eaLnBrk="1" hangingPunct="1"/>
            <a:r>
              <a:rPr lang="en-US" altLang="zh-TW" sz="2000" dirty="0" smtClean="0">
                <a:ea typeface="新細明體" pitchFamily="18" charset="-120"/>
              </a:rPr>
              <a:t>The fastest, most powerful, most expensive computers at the time of its construction</a:t>
            </a:r>
          </a:p>
          <a:p>
            <a:pPr lvl="1"/>
            <a:endParaRPr lang="en-US" altLang="zh-TW" sz="900" dirty="0" smtClean="0">
              <a:ea typeface="新細明體" pitchFamily="18" charset="-120"/>
            </a:endParaRPr>
          </a:p>
          <a:p>
            <a:pPr lvl="1"/>
            <a:r>
              <a:rPr lang="en-US" altLang="zh-TW" sz="2000" dirty="0" smtClean="0">
                <a:ea typeface="新細明體" pitchFamily="18" charset="-120"/>
              </a:rPr>
              <a:t>Used for specialized application that require huge amounts of mathematical calculations such as weather maps, construction of atom bombs, finding oil, earthquake prediction, etc.</a:t>
            </a:r>
          </a:p>
          <a:p>
            <a:pPr lvl="1"/>
            <a:endParaRPr lang="en-US" altLang="zh-TW" sz="900" dirty="0" smtClean="0">
              <a:ea typeface="新細明體" pitchFamily="18" charset="-120"/>
            </a:endParaRPr>
          </a:p>
          <a:p>
            <a:pPr lvl="1"/>
            <a:r>
              <a:rPr lang="en-US" altLang="zh-TW" sz="2000" dirty="0" smtClean="0">
                <a:ea typeface="新細明體" pitchFamily="18" charset="-120"/>
              </a:rPr>
              <a:t>Example: </a:t>
            </a:r>
          </a:p>
          <a:p>
            <a:pPr lvl="2"/>
            <a:r>
              <a:rPr lang="en-US" altLang="zh-TW" sz="1800" dirty="0" smtClean="0">
                <a:ea typeface="新細明體" pitchFamily="18" charset="-120"/>
              </a:rPr>
              <a:t> </a:t>
            </a:r>
            <a:r>
              <a:rPr lang="en-US" sz="1800" dirty="0">
                <a:hlinkClick r:id="rId3"/>
              </a:rPr>
              <a:t>http://www.top500.org</a:t>
            </a:r>
            <a:r>
              <a:rPr lang="en-US" sz="1800" dirty="0" smtClean="0">
                <a:hlinkClick r:id="rId3"/>
              </a:rPr>
              <a:t>/</a:t>
            </a:r>
            <a:r>
              <a:rPr lang="en-US" sz="1800" dirty="0" smtClean="0"/>
              <a:t> </a:t>
            </a:r>
          </a:p>
          <a:p>
            <a:pPr lvl="2"/>
            <a:r>
              <a:rPr lang="en-US" sz="1800" dirty="0">
                <a:hlinkClick r:id="rId4"/>
              </a:rPr>
              <a:t>http://www.graph500.org/</a:t>
            </a:r>
            <a:endParaRPr lang="en-US" sz="1800" dirty="0"/>
          </a:p>
          <a:p>
            <a:pPr lvl="2"/>
            <a:endParaRPr lang="en-US" altLang="zh-TW" sz="1800" dirty="0" smtClean="0">
              <a:ea typeface="新細明體" pitchFamily="18" charset="-120"/>
            </a:endParaRPr>
          </a:p>
          <a:p>
            <a:pPr lvl="1" eaLnBrk="1" hangingPunct="1">
              <a:buFont typeface="Wingdings" pitchFamily="2" charset="2"/>
              <a:buNone/>
            </a:pPr>
            <a:endParaRPr lang="en-US" altLang="zh-TW" sz="1200" dirty="0" smtClean="0">
              <a:ea typeface="新細明體" pitchFamily="18" charset="-120"/>
            </a:endParaRPr>
          </a:p>
        </p:txBody>
      </p:sp>
      <p:pic>
        <p:nvPicPr>
          <p:cNvPr id="30726" name="Picture 10" descr="fc1bf46227d75211d4702a9e535f2ae3-orig">
            <a:hlinkClick r:id="rId5"/>
          </p:cNvPr>
          <p:cNvPicPr>
            <a:picLocks noChangeAspect="1" noChangeArrowheads="1"/>
          </p:cNvPicPr>
          <p:nvPr/>
        </p:nvPicPr>
        <p:blipFill>
          <a:blip r:embed="rId6" cstate="print"/>
          <a:srcRect/>
          <a:stretch>
            <a:fillRect/>
          </a:stretch>
        </p:blipFill>
        <p:spPr bwMode="auto">
          <a:xfrm>
            <a:off x="5219700" y="3933825"/>
            <a:ext cx="3529013" cy="2347913"/>
          </a:xfrm>
          <a:prstGeom prst="rect">
            <a:avLst/>
          </a:prstGeom>
          <a:noFill/>
          <a:ln w="9525">
            <a:noFill/>
            <a:miter lim="800000"/>
            <a:headEnd/>
            <a:tailEnd/>
          </a:ln>
        </p:spPr>
      </p:pic>
      <p:pic>
        <p:nvPicPr>
          <p:cNvPr id="9" name="Content Placeholder 7" descr="Fig1-27.gif"/>
          <p:cNvPicPr>
            <a:picLocks noGrp="1" noChangeAspect="1"/>
          </p:cNvPicPr>
          <p:nvPr>
            <p:ph sz="half" idx="4294967295"/>
          </p:nvPr>
        </p:nvPicPr>
        <p:blipFill>
          <a:blip r:embed="rId7" cstate="print"/>
          <a:srcRect/>
          <a:stretch>
            <a:fillRect/>
          </a:stretch>
        </p:blipFill>
        <p:spPr>
          <a:xfrm>
            <a:off x="5364163" y="1484313"/>
            <a:ext cx="3240087" cy="2133600"/>
          </a:xfrm>
        </p:spPr>
      </p:pic>
      <p:sp>
        <p:nvSpPr>
          <p:cNvPr id="8"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0726"/>
                                        </p:tgtEl>
                                        <p:attrNameLst>
                                          <p:attrName>style.visibility</p:attrName>
                                        </p:attrNameLst>
                                      </p:cBhvr>
                                      <p:to>
                                        <p:strVal val="visible"/>
                                      </p:to>
                                    </p:set>
                                    <p:animEffect transition="in" filter="box(in)">
                                      <p:cBhvr>
                                        <p:cTn id="11" dur="500"/>
                                        <p:tgtEl>
                                          <p:spTgt spid="307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8243">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824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824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824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824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8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TW" b="1" smtClean="0">
                <a:ea typeface="新細明體" pitchFamily="18" charset="-120"/>
              </a:rPr>
              <a:t>Mainframes</a:t>
            </a:r>
            <a:endParaRPr lang="zh-TW" altLang="en-US" b="1" smtClean="0">
              <a:ea typeface="新細明體" pitchFamily="18" charset="-120"/>
            </a:endParaRPr>
          </a:p>
        </p:txBody>
      </p:sp>
      <p:sp>
        <p:nvSpPr>
          <p:cNvPr id="31747" name="Rectangle 3"/>
          <p:cNvSpPr>
            <a:spLocks noGrp="1" noChangeArrowheads="1"/>
          </p:cNvSpPr>
          <p:nvPr>
            <p:ph type="body" idx="1"/>
          </p:nvPr>
        </p:nvSpPr>
        <p:spPr/>
        <p:txBody>
          <a:bodyPr/>
          <a:lstStyle/>
          <a:p>
            <a:pPr eaLnBrk="1" hangingPunct="1"/>
            <a:r>
              <a:rPr lang="en-US" altLang="zh-TW" i="1" dirty="0" smtClean="0">
                <a:solidFill>
                  <a:schemeClr val="accent2"/>
                </a:solidFill>
                <a:ea typeface="新細明體" pitchFamily="18" charset="-120"/>
              </a:rPr>
              <a:t>Mainframes</a:t>
            </a:r>
          </a:p>
          <a:p>
            <a:pPr lvl="1" eaLnBrk="1" hangingPunct="1"/>
            <a:r>
              <a:rPr lang="en-US" altLang="zh-TW" dirty="0" smtClean="0">
                <a:ea typeface="新細明體" pitchFamily="18" charset="-120"/>
              </a:rPr>
              <a:t>Very large and expensive computers capable of supporting thousands users at the same time</a:t>
            </a:r>
          </a:p>
          <a:p>
            <a:pPr lvl="1" eaLnBrk="1" hangingPunct="1"/>
            <a:r>
              <a:rPr lang="en-US" altLang="zh-TW" dirty="0" smtClean="0">
                <a:ea typeface="新細明體" pitchFamily="18" charset="-120"/>
              </a:rPr>
              <a:t>Used by large organizations, such as banks and airlines, for big computing jobs</a:t>
            </a:r>
          </a:p>
          <a:p>
            <a:endParaRPr lang="zh-TW" altLang="en-US" dirty="0" smtClean="0">
              <a:ea typeface="新細明體" pitchFamily="18" charset="-120"/>
            </a:endParaRPr>
          </a:p>
        </p:txBody>
      </p:sp>
      <p:pic>
        <p:nvPicPr>
          <p:cNvPr id="138255" name="Picture 15" descr="UNP01_12"/>
          <p:cNvPicPr>
            <a:picLocks noChangeAspect="1" noChangeArrowheads="1"/>
          </p:cNvPicPr>
          <p:nvPr/>
        </p:nvPicPr>
        <p:blipFill>
          <a:blip r:embed="rId3" cstate="print"/>
          <a:srcRect/>
          <a:stretch>
            <a:fillRect/>
          </a:stretch>
        </p:blipFill>
        <p:spPr bwMode="auto">
          <a:xfrm>
            <a:off x="4211638" y="3644900"/>
            <a:ext cx="4178300" cy="2311400"/>
          </a:xfrm>
          <a:prstGeom prst="rect">
            <a:avLst/>
          </a:prstGeom>
          <a:noFill/>
          <a:ln w="9525">
            <a:noFill/>
            <a:miter lim="800000"/>
            <a:headEnd/>
            <a:tailEnd/>
          </a:ln>
        </p:spPr>
      </p:pic>
      <p:sp>
        <p:nvSpPr>
          <p:cNvPr id="31750" name="Slide Number Placeholder 5"/>
          <p:cNvSpPr txBox="1">
            <a:spLocks noGrp="1"/>
          </p:cNvSpPr>
          <p:nvPr/>
        </p:nvSpPr>
        <p:spPr bwMode="auto">
          <a:xfrm>
            <a:off x="7204075" y="6273800"/>
            <a:ext cx="1905000" cy="457200"/>
          </a:xfrm>
          <a:prstGeom prst="rect">
            <a:avLst/>
          </a:prstGeom>
          <a:noFill/>
          <a:ln w="9525">
            <a:noFill/>
            <a:miter lim="800000"/>
            <a:headEnd/>
            <a:tailEnd/>
          </a:ln>
        </p:spPr>
        <p:txBody>
          <a:bodyPr/>
          <a:lstStyle/>
          <a:p>
            <a:pPr algn="ctr">
              <a:spcBef>
                <a:spcPct val="0"/>
              </a:spcBef>
              <a:buFontTx/>
              <a:buNone/>
            </a:pPr>
            <a:fld id="{4D834AE4-2FF3-4469-8B62-E935C1B41CB1}" type="slidenum">
              <a:rPr lang="zh-TW" altLang="en-US" sz="1200" b="1">
                <a:solidFill>
                  <a:srgbClr val="FF0066"/>
                </a:solidFill>
                <a:ea typeface="新細明體" pitchFamily="18" charset="-120"/>
              </a:rPr>
              <a:pPr algn="ctr">
                <a:spcBef>
                  <a:spcPct val="0"/>
                </a:spcBef>
                <a:buFontTx/>
                <a:buNone/>
              </a:pPr>
              <a:t>24</a:t>
            </a:fld>
            <a:r>
              <a:rPr lang="en-US" altLang="zh-TW" sz="1200" b="1">
                <a:solidFill>
                  <a:srgbClr val="FF0066"/>
                </a:solidFill>
                <a:ea typeface="新細明體" pitchFamily="18" charset="-120"/>
              </a:rPr>
              <a:t> </a:t>
            </a:r>
          </a:p>
        </p:txBody>
      </p:sp>
      <p:pic>
        <p:nvPicPr>
          <p:cNvPr id="8" name="Content Placeholder 7" descr="Fig1-26.gif"/>
          <p:cNvPicPr>
            <a:picLocks noChangeAspect="1"/>
          </p:cNvPicPr>
          <p:nvPr/>
        </p:nvPicPr>
        <p:blipFill>
          <a:blip r:embed="rId4" cstate="print"/>
          <a:srcRect/>
          <a:stretch>
            <a:fillRect/>
          </a:stretch>
        </p:blipFill>
        <p:spPr bwMode="auto">
          <a:xfrm>
            <a:off x="971550" y="3644900"/>
            <a:ext cx="2228850" cy="2281238"/>
          </a:xfrm>
          <a:prstGeom prst="rect">
            <a:avLst/>
          </a:prstGeom>
          <a:noFill/>
          <a:ln w="9525">
            <a:noFill/>
            <a:miter lim="800000"/>
            <a:headEnd/>
            <a:tailEnd/>
          </a:ln>
        </p:spPr>
      </p:pic>
      <p:sp>
        <p:nvSpPr>
          <p:cNvPr id="9"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8255"/>
                                        </p:tgtEl>
                                        <p:attrNameLst>
                                          <p:attrName>style.visibility</p:attrName>
                                        </p:attrNameLst>
                                      </p:cBhvr>
                                      <p:to>
                                        <p:strVal val="visible"/>
                                      </p:to>
                                    </p:set>
                                    <p:animEffect transition="in" filter="box(in)">
                                      <p:cBhvr>
                                        <p:cTn id="7" dur="500"/>
                                        <p:tgtEl>
                                          <p:spTgt spid="138255"/>
                                        </p:tgtEl>
                                      </p:cBhvr>
                                    </p:animEffect>
                                  </p:childTnLst>
                                </p:cTn>
                              </p:par>
                            </p:childTnLst>
                          </p:cTn>
                        </p:par>
                        <p:par>
                          <p:cTn id="8" fill="hold">
                            <p:stCondLst>
                              <p:cond delay="500"/>
                            </p:stCondLst>
                            <p:childTnLst>
                              <p:par>
                                <p:cTn id="9" presetID="9"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ea typeface="新細明體" pitchFamily="18" charset="-120"/>
              </a:rPr>
              <a:t>Servers</a:t>
            </a:r>
            <a:endParaRPr lang="en-US" dirty="0"/>
          </a:p>
        </p:txBody>
      </p:sp>
      <p:sp>
        <p:nvSpPr>
          <p:cNvPr id="3" name="Content Placeholder 2"/>
          <p:cNvSpPr>
            <a:spLocks noGrp="1"/>
          </p:cNvSpPr>
          <p:nvPr>
            <p:ph idx="1"/>
          </p:nvPr>
        </p:nvSpPr>
        <p:spPr/>
        <p:txBody>
          <a:bodyPr/>
          <a:lstStyle/>
          <a:p>
            <a:r>
              <a:rPr lang="en-US" altLang="zh-TW" dirty="0"/>
              <a:t>A </a:t>
            </a:r>
            <a:r>
              <a:rPr lang="en-US" altLang="zh-TW" b="1" dirty="0">
                <a:solidFill>
                  <a:schemeClr val="tx1">
                    <a:lumMod val="60000"/>
                    <a:lumOff val="40000"/>
                  </a:schemeClr>
                </a:solidFill>
              </a:rPr>
              <a:t>server</a:t>
            </a:r>
            <a:r>
              <a:rPr lang="en-US" altLang="zh-TW" dirty="0">
                <a:solidFill>
                  <a:schemeClr val="tx1">
                    <a:lumMod val="60000"/>
                    <a:lumOff val="40000"/>
                  </a:schemeClr>
                </a:solidFill>
              </a:rPr>
              <a:t> </a:t>
            </a:r>
            <a:r>
              <a:rPr lang="en-US" altLang="zh-TW" dirty="0"/>
              <a:t>controls access to the hardware, software, and other resources on a network</a:t>
            </a:r>
          </a:p>
          <a:p>
            <a:pPr lvl="1"/>
            <a:r>
              <a:rPr lang="en-US" altLang="zh-TW" dirty="0"/>
              <a:t>Provides a centralized storage area for programs, data, and </a:t>
            </a:r>
            <a:r>
              <a:rPr lang="en-US" altLang="zh-TW" dirty="0" smtClean="0"/>
              <a:t>information</a:t>
            </a:r>
          </a:p>
          <a:p>
            <a:pPr lvl="1"/>
            <a:r>
              <a:rPr lang="en-US" altLang="zh-TW" dirty="0" smtClean="0"/>
              <a:t>Some servers are mainframes</a:t>
            </a:r>
            <a:endParaRPr lang="en-US" altLang="zh-TW" dirty="0"/>
          </a:p>
          <a:p>
            <a:endParaRPr lang="en-US" dirty="0"/>
          </a:p>
        </p:txBody>
      </p:sp>
      <p:sp>
        <p:nvSpPr>
          <p:cNvPr id="4" name="Date Placeholder 3"/>
          <p:cNvSpPr>
            <a:spLocks noGrp="1"/>
          </p:cNvSpPr>
          <p:nvPr>
            <p:ph type="dt" sz="half" idx="10"/>
          </p:nvPr>
        </p:nvSpPr>
        <p:spPr/>
        <p:txBody>
          <a:bodyPr/>
          <a:lstStyle/>
          <a:p>
            <a:pPr>
              <a:defRPr/>
            </a:pPr>
            <a:r>
              <a:rPr lang="zh-TW" altLang="en-US" smtClean="0"/>
              <a:t>    </a:t>
            </a:r>
            <a:r>
              <a:rPr lang="en-US" altLang="zh-TW" smtClean="0"/>
              <a:t>Jean Wang / CS1101 - Lec01</a:t>
            </a:r>
            <a:endParaRPr lang="en-US" altLang="zh-TW" dirty="0"/>
          </a:p>
        </p:txBody>
      </p:sp>
      <p:sp>
        <p:nvSpPr>
          <p:cNvPr id="5" name="Slide Number Placeholder 4"/>
          <p:cNvSpPr>
            <a:spLocks noGrp="1"/>
          </p:cNvSpPr>
          <p:nvPr>
            <p:ph type="sldNum" sz="quarter" idx="11"/>
          </p:nvPr>
        </p:nvSpPr>
        <p:spPr/>
        <p:txBody>
          <a:bodyPr/>
          <a:lstStyle/>
          <a:p>
            <a:pPr>
              <a:defRPr/>
            </a:pPr>
            <a:fld id="{B8F88FAC-EE53-4560-AAA9-B0A14DE9C32C}" type="slidenum">
              <a:rPr lang="zh-TW" altLang="en-US" smtClean="0"/>
              <a:pPr>
                <a:defRPr/>
              </a:pPr>
              <a:t>25</a:t>
            </a:fld>
            <a:r>
              <a:rPr lang="en-US" altLang="zh-TW" smtClean="0"/>
              <a:t> </a:t>
            </a:r>
            <a:endParaRPr lang="en-US" altLang="zh-TW"/>
          </a:p>
        </p:txBody>
      </p:sp>
      <p:pic>
        <p:nvPicPr>
          <p:cNvPr id="1028" name="Picture 4" descr="https://encrypted-tbn2.gstatic.com/images?q=tbn:ANd9GcQh51VUAzPnpSXXWA3awIJa-wPiX-ZbGbwkBlzi74ZRJft_oRf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73016"/>
            <a:ext cx="2408930" cy="2586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iRUISLH8Q64N2l9KEND5euEa4XsECH7chTdvwuWIjAuM_upKi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852936"/>
            <a:ext cx="2592288" cy="346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9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1"/>
          </p:nvPr>
        </p:nvSpPr>
        <p:spPr>
          <a:noFill/>
        </p:spPr>
        <p:txBody>
          <a:bodyPr/>
          <a:lstStyle/>
          <a:p>
            <a:fld id="{89BE9080-CD51-4AC1-A6BA-3191695B6098}" type="slidenum">
              <a:rPr lang="zh-TW" altLang="en-US" smtClean="0"/>
              <a:pPr/>
              <a:t>26</a:t>
            </a:fld>
            <a:r>
              <a:rPr lang="en-US" altLang="zh-TW" smtClean="0"/>
              <a:t> </a:t>
            </a:r>
          </a:p>
        </p:txBody>
      </p:sp>
      <p:sp>
        <p:nvSpPr>
          <p:cNvPr id="32772" name="Rectangle 2"/>
          <p:cNvSpPr>
            <a:spLocks noGrp="1" noChangeArrowheads="1"/>
          </p:cNvSpPr>
          <p:nvPr>
            <p:ph type="title"/>
          </p:nvPr>
        </p:nvSpPr>
        <p:spPr/>
        <p:txBody>
          <a:bodyPr/>
          <a:lstStyle/>
          <a:p>
            <a:pPr eaLnBrk="1" hangingPunct="1"/>
            <a:r>
              <a:rPr lang="en-US" altLang="zh-TW" b="1" smtClean="0">
                <a:ea typeface="新細明體" pitchFamily="18" charset="-120"/>
              </a:rPr>
              <a:t>Personal Computers</a:t>
            </a:r>
          </a:p>
        </p:txBody>
      </p:sp>
      <p:sp>
        <p:nvSpPr>
          <p:cNvPr id="142339" name="Rectangle 3"/>
          <p:cNvSpPr>
            <a:spLocks noGrp="1" noChangeArrowheads="1"/>
          </p:cNvSpPr>
          <p:nvPr>
            <p:ph type="body" sz="half" idx="1"/>
          </p:nvPr>
        </p:nvSpPr>
        <p:spPr>
          <a:xfrm>
            <a:off x="682625" y="1474788"/>
            <a:ext cx="4249415" cy="4691062"/>
          </a:xfrm>
        </p:spPr>
        <p:txBody>
          <a:bodyPr/>
          <a:lstStyle/>
          <a:p>
            <a:pPr eaLnBrk="1" hangingPunct="1"/>
            <a:r>
              <a:rPr lang="en-US" altLang="zh-TW" sz="2400" i="1" dirty="0" smtClean="0">
                <a:solidFill>
                  <a:schemeClr val="accent2"/>
                </a:solidFill>
                <a:ea typeface="新細明體" pitchFamily="18" charset="-120"/>
              </a:rPr>
              <a:t>Personal computers (PCs)</a:t>
            </a:r>
          </a:p>
          <a:p>
            <a:pPr lvl="1" eaLnBrk="1" hangingPunct="1"/>
            <a:r>
              <a:rPr lang="en-US" altLang="zh-TW" sz="2000" dirty="0" smtClean="0">
                <a:ea typeface="新細明體" pitchFamily="18" charset="-120"/>
              </a:rPr>
              <a:t>A type of computers whose price, size, and capabilities make it suitable for personal usage</a:t>
            </a:r>
          </a:p>
          <a:p>
            <a:pPr lvl="1" eaLnBrk="1" hangingPunct="1"/>
            <a:r>
              <a:rPr lang="en-US" altLang="zh-TW" sz="2000" dirty="0" smtClean="0">
                <a:ea typeface="新細明體" pitchFamily="18" charset="-120"/>
              </a:rPr>
              <a:t>Two most popular kinds</a:t>
            </a:r>
          </a:p>
          <a:p>
            <a:pPr lvl="2" eaLnBrk="1" hangingPunct="1"/>
            <a:r>
              <a:rPr lang="en-US" altLang="zh-TW" sz="1800" i="1" dirty="0" smtClean="0">
                <a:ea typeface="新細明體" pitchFamily="18" charset="-120"/>
              </a:rPr>
              <a:t> </a:t>
            </a:r>
            <a:r>
              <a:rPr lang="en-US" altLang="zh-TW" sz="1800" i="1" dirty="0" smtClean="0">
                <a:solidFill>
                  <a:srgbClr val="FF0066"/>
                </a:solidFill>
                <a:ea typeface="新細明體" pitchFamily="18" charset="-120"/>
              </a:rPr>
              <a:t>PC-compatible</a:t>
            </a:r>
            <a:r>
              <a:rPr lang="en-US" altLang="zh-TW" sz="1800" dirty="0" smtClean="0">
                <a:ea typeface="新細明體" pitchFamily="18" charset="-120"/>
              </a:rPr>
              <a:t> or simply PC which </a:t>
            </a:r>
            <a:r>
              <a:rPr lang="en-US" altLang="zh-TW" sz="1800" u="sng" dirty="0" smtClean="0">
                <a:ea typeface="新細明體" pitchFamily="18" charset="-120"/>
              </a:rPr>
              <a:t>often</a:t>
            </a:r>
            <a:r>
              <a:rPr lang="en-US" altLang="zh-TW" sz="1800" dirty="0" smtClean="0">
                <a:ea typeface="新細明體" pitchFamily="18" charset="-120"/>
              </a:rPr>
              <a:t> use a Windows operating system</a:t>
            </a:r>
          </a:p>
          <a:p>
            <a:pPr lvl="2" eaLnBrk="1" hangingPunct="1"/>
            <a:r>
              <a:rPr lang="en-US" altLang="zh-TW" sz="1800" dirty="0" smtClean="0">
                <a:ea typeface="新細明體" pitchFamily="18" charset="-120"/>
              </a:rPr>
              <a:t> </a:t>
            </a:r>
            <a:r>
              <a:rPr lang="en-US" altLang="zh-TW" sz="1800" i="1" dirty="0" smtClean="0">
                <a:solidFill>
                  <a:srgbClr val="FF0066"/>
                </a:solidFill>
                <a:ea typeface="新細明體" pitchFamily="18" charset="-120"/>
              </a:rPr>
              <a:t>Apple (Macintosh)</a:t>
            </a:r>
            <a:r>
              <a:rPr lang="en-US" altLang="zh-TW" sz="1800" dirty="0" smtClean="0">
                <a:solidFill>
                  <a:srgbClr val="FF0066"/>
                </a:solidFill>
                <a:ea typeface="新細明體" pitchFamily="18" charset="-120"/>
              </a:rPr>
              <a:t> </a:t>
            </a:r>
            <a:r>
              <a:rPr lang="en-US" altLang="zh-TW" sz="1800" dirty="0" smtClean="0">
                <a:ea typeface="新細明體" pitchFamily="18" charset="-120"/>
              </a:rPr>
              <a:t>use Apple </a:t>
            </a:r>
            <a:r>
              <a:rPr lang="en-US" altLang="zh-TW" sz="1800" dirty="0" err="1" smtClean="0">
                <a:ea typeface="新細明體" pitchFamily="18" charset="-120"/>
              </a:rPr>
              <a:t>iOS</a:t>
            </a:r>
            <a:r>
              <a:rPr lang="en-US" altLang="zh-TW" sz="1800" dirty="0" smtClean="0">
                <a:ea typeface="新細明體" pitchFamily="18" charset="-120"/>
              </a:rPr>
              <a:t> operating system</a:t>
            </a:r>
            <a:endParaRPr lang="en-US" altLang="zh-TW" sz="1800" i="1" dirty="0" smtClean="0">
              <a:solidFill>
                <a:srgbClr val="FF0066"/>
              </a:solidFill>
              <a:ea typeface="新細明體" pitchFamily="18" charset="-120"/>
            </a:endParaRPr>
          </a:p>
          <a:p>
            <a:pPr lvl="1" eaLnBrk="1" hangingPunct="1"/>
            <a:endParaRPr lang="en-US" altLang="zh-TW" sz="2000" dirty="0" smtClean="0">
              <a:ea typeface="新細明體" pitchFamily="18" charset="-120"/>
            </a:endParaRPr>
          </a:p>
        </p:txBody>
      </p:sp>
      <p:pic>
        <p:nvPicPr>
          <p:cNvPr id="142342" name="Picture 6" descr="04-069_01_15"/>
          <p:cNvPicPr>
            <a:picLocks noChangeAspect="1" noChangeArrowheads="1"/>
          </p:cNvPicPr>
          <p:nvPr/>
        </p:nvPicPr>
        <p:blipFill>
          <a:blip r:embed="rId3" cstate="print"/>
          <a:srcRect/>
          <a:stretch>
            <a:fillRect/>
          </a:stretch>
        </p:blipFill>
        <p:spPr bwMode="auto">
          <a:xfrm>
            <a:off x="5364163" y="1916113"/>
            <a:ext cx="2733675" cy="1725612"/>
          </a:xfrm>
          <a:prstGeom prst="rect">
            <a:avLst/>
          </a:prstGeom>
          <a:noFill/>
          <a:ln w="9525">
            <a:noFill/>
            <a:miter lim="800000"/>
            <a:headEnd/>
            <a:tailEnd/>
          </a:ln>
        </p:spPr>
      </p:pic>
      <p:pic>
        <p:nvPicPr>
          <p:cNvPr id="142343" name="Picture 7" descr="04-069_01_16"/>
          <p:cNvPicPr>
            <a:picLocks noChangeAspect="1" noChangeArrowheads="1"/>
          </p:cNvPicPr>
          <p:nvPr/>
        </p:nvPicPr>
        <p:blipFill>
          <a:blip r:embed="rId4" cstate="print"/>
          <a:srcRect/>
          <a:stretch>
            <a:fillRect/>
          </a:stretch>
        </p:blipFill>
        <p:spPr bwMode="auto">
          <a:xfrm>
            <a:off x="5796136" y="4221088"/>
            <a:ext cx="2057400" cy="2062163"/>
          </a:xfrm>
          <a:prstGeom prst="rect">
            <a:avLst/>
          </a:prstGeom>
          <a:noFill/>
          <a:ln w="9525">
            <a:noFill/>
            <a:miter lim="800000"/>
            <a:headEnd/>
            <a:tailEnd/>
          </a:ln>
        </p:spPr>
      </p:pic>
      <p:sp>
        <p:nvSpPr>
          <p:cNvPr id="142346" name="Text Box 10"/>
          <p:cNvSpPr txBox="1">
            <a:spLocks noChangeArrowheads="1"/>
          </p:cNvSpPr>
          <p:nvPr/>
        </p:nvSpPr>
        <p:spPr bwMode="auto">
          <a:xfrm>
            <a:off x="5435600" y="1268413"/>
            <a:ext cx="2808288" cy="584775"/>
          </a:xfrm>
          <a:prstGeom prst="rect">
            <a:avLst/>
          </a:prstGeom>
          <a:noFill/>
          <a:ln w="9525">
            <a:noFill/>
            <a:miter lim="800000"/>
            <a:headEnd/>
            <a:tailEnd/>
          </a:ln>
        </p:spPr>
        <p:txBody>
          <a:bodyPr>
            <a:spAutoFit/>
          </a:bodyPr>
          <a:lstStyle/>
          <a:p>
            <a:pPr>
              <a:spcBef>
                <a:spcPct val="50000"/>
              </a:spcBef>
              <a:buFontTx/>
              <a:buNone/>
            </a:pPr>
            <a:r>
              <a:rPr lang="en-US" altLang="zh-TW" sz="1600" dirty="0">
                <a:solidFill>
                  <a:srgbClr val="002060"/>
                </a:solidFill>
                <a:latin typeface="Cambria" pitchFamily="18" charset="0"/>
                <a:ea typeface="新細明體" pitchFamily="18" charset="-120"/>
              </a:rPr>
              <a:t>PC </a:t>
            </a:r>
            <a:r>
              <a:rPr lang="en-US" altLang="zh-TW" sz="1600" dirty="0" smtClean="0">
                <a:solidFill>
                  <a:srgbClr val="002060"/>
                </a:solidFill>
                <a:latin typeface="Cambria" pitchFamily="18" charset="0"/>
                <a:ea typeface="新細明體" pitchFamily="18" charset="-120"/>
              </a:rPr>
              <a:t>(IBM) and </a:t>
            </a:r>
            <a:r>
              <a:rPr lang="en-US" altLang="zh-TW" sz="1600" dirty="0">
                <a:solidFill>
                  <a:srgbClr val="002060"/>
                </a:solidFill>
                <a:latin typeface="Cambria" pitchFamily="18" charset="0"/>
                <a:ea typeface="新細明體" pitchFamily="18" charset="-120"/>
              </a:rPr>
              <a:t>compatibles use the Microsoft Windows OS</a:t>
            </a:r>
          </a:p>
        </p:txBody>
      </p:sp>
      <p:sp>
        <p:nvSpPr>
          <p:cNvPr id="142347" name="Text Box 11"/>
          <p:cNvSpPr txBox="1">
            <a:spLocks noChangeArrowheads="1"/>
          </p:cNvSpPr>
          <p:nvPr/>
        </p:nvSpPr>
        <p:spPr bwMode="auto">
          <a:xfrm>
            <a:off x="5219700" y="3789363"/>
            <a:ext cx="3240088" cy="338554"/>
          </a:xfrm>
          <a:prstGeom prst="rect">
            <a:avLst/>
          </a:prstGeom>
          <a:noFill/>
          <a:ln w="9525">
            <a:noFill/>
            <a:miter lim="800000"/>
            <a:headEnd/>
            <a:tailEnd/>
          </a:ln>
        </p:spPr>
        <p:txBody>
          <a:bodyPr>
            <a:spAutoFit/>
          </a:bodyPr>
          <a:lstStyle/>
          <a:p>
            <a:pPr algn="ctr">
              <a:spcBef>
                <a:spcPct val="50000"/>
              </a:spcBef>
              <a:buFontTx/>
              <a:buNone/>
            </a:pPr>
            <a:r>
              <a:rPr lang="en-US" altLang="zh-TW" sz="1600" i="1" dirty="0">
                <a:solidFill>
                  <a:srgbClr val="002060"/>
                </a:solidFill>
                <a:latin typeface="Cambria" pitchFamily="18" charset="0"/>
                <a:ea typeface="新細明體" pitchFamily="18" charset="-120"/>
              </a:rPr>
              <a:t>Apple Macintosh</a:t>
            </a:r>
            <a:r>
              <a:rPr lang="en-US" altLang="zh-TW" sz="1600" dirty="0">
                <a:solidFill>
                  <a:srgbClr val="002060"/>
                </a:solidFill>
                <a:latin typeface="Cambria" pitchFamily="18" charset="0"/>
                <a:ea typeface="新細明體" pitchFamily="18" charset="-120"/>
              </a:rPr>
              <a:t> </a:t>
            </a:r>
            <a:r>
              <a:rPr lang="en-US" altLang="zh-TW" sz="1600" dirty="0" smtClean="0">
                <a:solidFill>
                  <a:srgbClr val="002060"/>
                </a:solidFill>
                <a:latin typeface="Cambria" pitchFamily="18" charset="0"/>
                <a:ea typeface="新細明體" pitchFamily="18" charset="-120"/>
              </a:rPr>
              <a:t>uses </a:t>
            </a:r>
            <a:r>
              <a:rPr lang="en-US" altLang="zh-TW" sz="1600" dirty="0" err="1" smtClean="0">
                <a:solidFill>
                  <a:srgbClr val="002060"/>
                </a:solidFill>
                <a:latin typeface="Cambria" pitchFamily="18" charset="0"/>
                <a:ea typeface="新細明體" pitchFamily="18" charset="-120"/>
              </a:rPr>
              <a:t>iOS</a:t>
            </a:r>
            <a:endParaRPr lang="en-US" altLang="zh-TW" sz="1600" dirty="0">
              <a:solidFill>
                <a:srgbClr val="002060"/>
              </a:solidFill>
              <a:latin typeface="Cambria" pitchFamily="18" charset="0"/>
              <a:ea typeface="新細明體" pitchFamily="18" charset="-120"/>
            </a:endParaRPr>
          </a:p>
        </p:txBody>
      </p:sp>
      <p:sp>
        <p:nvSpPr>
          <p:cNvPr id="10"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2346"/>
                                        </p:tgtEl>
                                        <p:attrNameLst>
                                          <p:attrName>style.visibility</p:attrName>
                                        </p:attrNameLst>
                                      </p:cBhvr>
                                      <p:to>
                                        <p:strVal val="visible"/>
                                      </p:to>
                                    </p:set>
                                    <p:anim calcmode="lin" valueType="num">
                                      <p:cBhvr additive="base">
                                        <p:cTn id="19" dur="500" fill="hold"/>
                                        <p:tgtEl>
                                          <p:spTgt spid="142346"/>
                                        </p:tgtEl>
                                        <p:attrNameLst>
                                          <p:attrName>ppt_x</p:attrName>
                                        </p:attrNameLst>
                                      </p:cBhvr>
                                      <p:tavLst>
                                        <p:tav tm="0">
                                          <p:val>
                                            <p:strVal val="1+#ppt_w/2"/>
                                          </p:val>
                                        </p:tav>
                                        <p:tav tm="100000">
                                          <p:val>
                                            <p:strVal val="#ppt_x"/>
                                          </p:val>
                                        </p:tav>
                                      </p:tavLst>
                                    </p:anim>
                                    <p:anim calcmode="lin" valueType="num">
                                      <p:cBhvr additive="base">
                                        <p:cTn id="20" dur="500" fill="hold"/>
                                        <p:tgtEl>
                                          <p:spTgt spid="14234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2342"/>
                                        </p:tgtEl>
                                        <p:attrNameLst>
                                          <p:attrName>style.visibility</p:attrName>
                                        </p:attrNameLst>
                                      </p:cBhvr>
                                      <p:to>
                                        <p:strVal val="visible"/>
                                      </p:to>
                                    </p:set>
                                    <p:anim calcmode="lin" valueType="num">
                                      <p:cBhvr additive="base">
                                        <p:cTn id="23" dur="500" fill="hold"/>
                                        <p:tgtEl>
                                          <p:spTgt spid="142342"/>
                                        </p:tgtEl>
                                        <p:attrNameLst>
                                          <p:attrName>ppt_x</p:attrName>
                                        </p:attrNameLst>
                                      </p:cBhvr>
                                      <p:tavLst>
                                        <p:tav tm="0">
                                          <p:val>
                                            <p:strVal val="1+#ppt_w/2"/>
                                          </p:val>
                                        </p:tav>
                                        <p:tav tm="100000">
                                          <p:val>
                                            <p:strVal val="#ppt_x"/>
                                          </p:val>
                                        </p:tav>
                                      </p:tavLst>
                                    </p:anim>
                                    <p:anim calcmode="lin" valueType="num">
                                      <p:cBhvr additive="base">
                                        <p:cTn id="24" dur="500" fill="hold"/>
                                        <p:tgtEl>
                                          <p:spTgt spid="14234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2347"/>
                                        </p:tgtEl>
                                        <p:attrNameLst>
                                          <p:attrName>style.visibility</p:attrName>
                                        </p:attrNameLst>
                                      </p:cBhvr>
                                      <p:to>
                                        <p:strVal val="visible"/>
                                      </p:to>
                                    </p:set>
                                    <p:anim calcmode="lin" valueType="num">
                                      <p:cBhvr additive="base">
                                        <p:cTn id="29" dur="500" fill="hold"/>
                                        <p:tgtEl>
                                          <p:spTgt spid="142347"/>
                                        </p:tgtEl>
                                        <p:attrNameLst>
                                          <p:attrName>ppt_x</p:attrName>
                                        </p:attrNameLst>
                                      </p:cBhvr>
                                      <p:tavLst>
                                        <p:tav tm="0">
                                          <p:val>
                                            <p:strVal val="1+#ppt_w/2"/>
                                          </p:val>
                                        </p:tav>
                                        <p:tav tm="100000">
                                          <p:val>
                                            <p:strVal val="#ppt_x"/>
                                          </p:val>
                                        </p:tav>
                                      </p:tavLst>
                                    </p:anim>
                                    <p:anim calcmode="lin" valueType="num">
                                      <p:cBhvr additive="base">
                                        <p:cTn id="30" dur="500" fill="hold"/>
                                        <p:tgtEl>
                                          <p:spTgt spid="14234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42343"/>
                                        </p:tgtEl>
                                        <p:attrNameLst>
                                          <p:attrName>style.visibility</p:attrName>
                                        </p:attrNameLst>
                                      </p:cBhvr>
                                      <p:to>
                                        <p:strVal val="visible"/>
                                      </p:to>
                                    </p:set>
                                    <p:anim calcmode="lin" valueType="num">
                                      <p:cBhvr additive="base">
                                        <p:cTn id="33" dur="500" fill="hold"/>
                                        <p:tgtEl>
                                          <p:spTgt spid="142343"/>
                                        </p:tgtEl>
                                        <p:attrNameLst>
                                          <p:attrName>ppt_x</p:attrName>
                                        </p:attrNameLst>
                                      </p:cBhvr>
                                      <p:tavLst>
                                        <p:tav tm="0">
                                          <p:val>
                                            <p:strVal val="1+#ppt_w/2"/>
                                          </p:val>
                                        </p:tav>
                                        <p:tav tm="100000">
                                          <p:val>
                                            <p:strVal val="#ppt_x"/>
                                          </p:val>
                                        </p:tav>
                                      </p:tavLst>
                                    </p:anim>
                                    <p:anim calcmode="lin" valueType="num">
                                      <p:cBhvr additive="base">
                                        <p:cTn id="34" dur="500" fill="hold"/>
                                        <p:tgtEl>
                                          <p:spTgt spid="142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p:bldP spid="14234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1"/>
          </p:nvPr>
        </p:nvSpPr>
        <p:spPr>
          <a:xfrm>
            <a:off x="7239000" y="6237288"/>
            <a:ext cx="1905000" cy="457200"/>
          </a:xfrm>
          <a:noFill/>
        </p:spPr>
        <p:txBody>
          <a:bodyPr/>
          <a:lstStyle/>
          <a:p>
            <a:fld id="{DFD47DC8-55C0-4371-9C07-A4E9341DE596}" type="slidenum">
              <a:rPr lang="zh-TW" altLang="en-US" smtClean="0"/>
              <a:pPr/>
              <a:t>27</a:t>
            </a:fld>
            <a:r>
              <a:rPr lang="en-US" altLang="zh-TW" smtClean="0"/>
              <a:t> </a:t>
            </a:r>
          </a:p>
        </p:txBody>
      </p:sp>
      <p:sp>
        <p:nvSpPr>
          <p:cNvPr id="33796" name="Rectangle 2"/>
          <p:cNvSpPr>
            <a:spLocks noGrp="1" noChangeArrowheads="1"/>
          </p:cNvSpPr>
          <p:nvPr>
            <p:ph type="title"/>
          </p:nvPr>
        </p:nvSpPr>
        <p:spPr/>
        <p:txBody>
          <a:bodyPr/>
          <a:lstStyle/>
          <a:p>
            <a:pPr eaLnBrk="1" hangingPunct="1"/>
            <a:r>
              <a:rPr lang="en-US" altLang="zh-TW" sz="3200" b="1" dirty="0" smtClean="0">
                <a:ea typeface="新細明體" pitchFamily="18" charset="-120"/>
              </a:rPr>
              <a:t>Portable Computers and Mobile Devices</a:t>
            </a:r>
          </a:p>
        </p:txBody>
      </p:sp>
      <p:sp>
        <p:nvSpPr>
          <p:cNvPr id="147459" name="Rectangle 3"/>
          <p:cNvSpPr>
            <a:spLocks noGrp="1" noChangeArrowheads="1"/>
          </p:cNvSpPr>
          <p:nvPr>
            <p:ph type="body" sz="half" idx="1"/>
          </p:nvPr>
        </p:nvSpPr>
        <p:spPr>
          <a:xfrm>
            <a:off x="682625" y="1474788"/>
            <a:ext cx="5473551" cy="4906962"/>
          </a:xfrm>
        </p:spPr>
        <p:txBody>
          <a:bodyPr/>
          <a:lstStyle/>
          <a:p>
            <a:pPr eaLnBrk="1" hangingPunct="1"/>
            <a:r>
              <a:rPr lang="en-US" altLang="zh-TW" sz="2400" i="1" dirty="0" smtClean="0">
                <a:solidFill>
                  <a:schemeClr val="accent2"/>
                </a:solidFill>
                <a:ea typeface="新細明體" pitchFamily="18" charset="-120"/>
              </a:rPr>
              <a:t>Mobile</a:t>
            </a:r>
            <a:r>
              <a:rPr lang="en-US" altLang="zh-TW" sz="2400" dirty="0" smtClean="0">
                <a:ea typeface="新細明體" pitchFamily="18" charset="-120"/>
              </a:rPr>
              <a:t> computers</a:t>
            </a:r>
          </a:p>
          <a:p>
            <a:pPr lvl="1" eaLnBrk="1" hangingPunct="1"/>
            <a:r>
              <a:rPr lang="en-US" altLang="zh-TW" sz="2000" dirty="0" smtClean="0">
                <a:ea typeface="新細明體" pitchFamily="18" charset="-120"/>
              </a:rPr>
              <a:t>Personal computer that you can carry</a:t>
            </a:r>
          </a:p>
          <a:p>
            <a:pPr lvl="1" eaLnBrk="1" hangingPunct="1">
              <a:buFont typeface="Wingdings" pitchFamily="2" charset="2"/>
              <a:buNone/>
            </a:pPr>
            <a:r>
              <a:rPr lang="en-US" altLang="zh-TW" sz="2000" dirty="0" smtClean="0">
                <a:ea typeface="新細明體" pitchFamily="18" charset="-120"/>
              </a:rPr>
              <a:t>     from place to place</a:t>
            </a:r>
          </a:p>
          <a:p>
            <a:pPr lvl="1" eaLnBrk="1" hangingPunct="1"/>
            <a:r>
              <a:rPr lang="en-US" altLang="zh-TW" sz="2000" dirty="0" smtClean="0">
                <a:ea typeface="新細明體" pitchFamily="18" charset="-120"/>
              </a:rPr>
              <a:t>Portable, small enough to fit on your lap (</a:t>
            </a:r>
            <a:r>
              <a:rPr lang="en-US" altLang="zh-TW" sz="2000" i="1" dirty="0" smtClean="0">
                <a:ea typeface="新細明體" pitchFamily="18" charset="-120"/>
              </a:rPr>
              <a:t>laptop</a:t>
            </a:r>
            <a:r>
              <a:rPr lang="en-US" altLang="zh-TW" sz="2000" dirty="0" smtClean="0">
                <a:ea typeface="新細明體" pitchFamily="18" charset="-120"/>
              </a:rPr>
              <a:t>)</a:t>
            </a:r>
          </a:p>
          <a:p>
            <a:pPr lvl="1" eaLnBrk="1" hangingPunct="1"/>
            <a:r>
              <a:rPr lang="en-US" sz="2000" dirty="0" smtClean="0"/>
              <a:t>Examples include </a:t>
            </a:r>
            <a:r>
              <a:rPr lang="en-US" sz="2000" i="1" dirty="0" smtClean="0">
                <a:solidFill>
                  <a:srgbClr val="3333FF"/>
                </a:solidFill>
              </a:rPr>
              <a:t>notebook</a:t>
            </a:r>
            <a:r>
              <a:rPr lang="en-US" sz="2000" b="1" dirty="0" smtClean="0"/>
              <a:t> </a:t>
            </a:r>
            <a:r>
              <a:rPr lang="en-US" sz="2000" dirty="0" smtClean="0"/>
              <a:t>computers, </a:t>
            </a:r>
            <a:r>
              <a:rPr lang="en-US" sz="2000" i="1" dirty="0" smtClean="0">
                <a:solidFill>
                  <a:srgbClr val="3333FF"/>
                </a:solidFill>
              </a:rPr>
              <a:t>laptop</a:t>
            </a:r>
            <a:r>
              <a:rPr lang="en-US" sz="2000" dirty="0" smtClean="0"/>
              <a:t> computers, </a:t>
            </a:r>
            <a:r>
              <a:rPr lang="en-US" sz="2000" i="1" dirty="0" err="1" smtClean="0">
                <a:solidFill>
                  <a:srgbClr val="3333FF"/>
                </a:solidFill>
              </a:rPr>
              <a:t>netbooks</a:t>
            </a:r>
            <a:r>
              <a:rPr lang="en-US" sz="2000" dirty="0" smtClean="0"/>
              <a:t>, and </a:t>
            </a:r>
            <a:r>
              <a:rPr lang="en-US" sz="2000" i="1" dirty="0" smtClean="0">
                <a:solidFill>
                  <a:srgbClr val="3333FF"/>
                </a:solidFill>
              </a:rPr>
              <a:t>tablets</a:t>
            </a:r>
          </a:p>
          <a:p>
            <a:pPr lvl="1" eaLnBrk="1" hangingPunct="1">
              <a:buFont typeface="Wingdings" pitchFamily="2" charset="2"/>
              <a:buNone/>
            </a:pPr>
            <a:endParaRPr lang="en-US" altLang="zh-TW" sz="900" dirty="0" smtClean="0">
              <a:ea typeface="新細明體" pitchFamily="18" charset="-120"/>
            </a:endParaRPr>
          </a:p>
          <a:p>
            <a:pPr eaLnBrk="1" hangingPunct="1"/>
            <a:r>
              <a:rPr lang="en-US" altLang="zh-TW" sz="2400" dirty="0" smtClean="0">
                <a:ea typeface="新細明體" pitchFamily="18" charset="-120"/>
              </a:rPr>
              <a:t>Mobile devices</a:t>
            </a:r>
          </a:p>
          <a:p>
            <a:pPr lvl="1" eaLnBrk="1" hangingPunct="1"/>
            <a:r>
              <a:rPr lang="en-US" altLang="zh-TW" sz="2000" dirty="0" smtClean="0">
                <a:ea typeface="新細明體" pitchFamily="18" charset="-120"/>
              </a:rPr>
              <a:t>Small enough to hold in your hand</a:t>
            </a:r>
          </a:p>
          <a:p>
            <a:pPr lvl="1" eaLnBrk="1" hangingPunct="1"/>
            <a:r>
              <a:rPr lang="en-US" sz="2000" dirty="0" smtClean="0"/>
              <a:t>Examples include </a:t>
            </a:r>
            <a:r>
              <a:rPr lang="en-US" sz="2000" i="1" dirty="0" smtClean="0">
                <a:solidFill>
                  <a:srgbClr val="3333FF"/>
                </a:solidFill>
              </a:rPr>
              <a:t>smart phones</a:t>
            </a:r>
            <a:r>
              <a:rPr lang="en-US" sz="2000" dirty="0" smtClean="0"/>
              <a:t>, </a:t>
            </a:r>
            <a:r>
              <a:rPr lang="en-US" sz="2000" i="1" dirty="0" smtClean="0">
                <a:solidFill>
                  <a:srgbClr val="3333FF"/>
                </a:solidFill>
              </a:rPr>
              <a:t>e-book readers</a:t>
            </a:r>
            <a:r>
              <a:rPr lang="en-US" sz="2000" dirty="0" smtClean="0"/>
              <a:t>, </a:t>
            </a:r>
            <a:r>
              <a:rPr lang="en-US" sz="2000" i="1" dirty="0" smtClean="0"/>
              <a:t>handheld computers </a:t>
            </a:r>
            <a:r>
              <a:rPr lang="en-US" sz="2000" dirty="0" smtClean="0"/>
              <a:t>and </a:t>
            </a:r>
            <a:r>
              <a:rPr lang="en-US" sz="2000" i="1" dirty="0" smtClean="0"/>
              <a:t>PDAs</a:t>
            </a:r>
            <a:endParaRPr lang="en-US" altLang="zh-TW" sz="2000" i="1" dirty="0" smtClean="0">
              <a:ea typeface="新細明體" pitchFamily="18" charset="-120"/>
            </a:endParaRPr>
          </a:p>
        </p:txBody>
      </p:sp>
      <p:pic>
        <p:nvPicPr>
          <p:cNvPr id="33799" name="Picture 10" descr="225px-Tablet"/>
          <p:cNvPicPr>
            <a:picLocks noChangeAspect="1" noChangeArrowheads="1"/>
          </p:cNvPicPr>
          <p:nvPr/>
        </p:nvPicPr>
        <p:blipFill>
          <a:blip r:embed="rId3" cstate="print"/>
          <a:srcRect/>
          <a:stretch>
            <a:fillRect/>
          </a:stretch>
        </p:blipFill>
        <p:spPr bwMode="auto">
          <a:xfrm>
            <a:off x="6012160" y="1484784"/>
            <a:ext cx="1925637" cy="2016125"/>
          </a:xfrm>
          <a:prstGeom prst="rect">
            <a:avLst/>
          </a:prstGeom>
          <a:noFill/>
          <a:ln w="9525">
            <a:noFill/>
            <a:miter lim="800000"/>
            <a:headEnd/>
            <a:tailEnd/>
          </a:ln>
        </p:spPr>
      </p:pic>
      <p:sp>
        <p:nvSpPr>
          <p:cNvPr id="33800" name="AutoShape 11" descr="data:image/jpg;base64,/9j/4AAQSkZJRgABAQAAAQABAAD/2wCEAAkGBhARERQUEBIWFBUUFRcVFBQVFRUUFRYWFRAVFRcWFBYYHCYeFxkjGRUXHy8gIykpLC0sFR4xNTAqNSYrLCkBCQoKDgwOGg8PGikkHBw1LSksLCkpKSkpKSwpLCksKik1KSwpLSwpKSkpLDQsKSwpLCkpLCksLCkpKSwtLSksKf/AABEIALoBDwMBIgACEQEDEQH/xAAcAAABBAMBAAAAAAAAAAAAAAAABAUGBwIDCAH/xABREAABAwICBAcIEAQEBAcAAAABAAIDBBESIQUxQVEGBxMiYXGRMlKBkpOhsdEUFhcjNUJTVGJygrKzwdPwFTPC0ghDRKMlY5TDNGRzg6K08f/EABkBAQADAQEAAAAAAAAAAAAAAAABAgMEBf/EAC0RAQACAQMCBQMCBwAAAAAAAAABEQIDEiETMSIyQVFhBMHRFKEFI0JxgZGx/9oADAMBAAIRAxEAPwC8UIUa4xdLPptHVEsZs4NsD0uNh5yEC+q4V0URtJUxMO5z2t7LnNafbxo355B5VnrXKMsrnuLnEuc43Libkk7STrWKDrD28aN+eQeVZ60e3jRvzyDyrPWuT16g6v8Abxo355B5VnrR7eNG/PIPKs9a5SC2tKDqj28aO+eQeUZ60e3jR3zuHyjPWuXWFb2FSh037d9HfO4fKM9aPbvo753D5RnrXNsZSiNyUOivbvo753D5RnrXvt10f87h8oz1rn2NyUMclC8xw+oL25ePXr5SK3Xk+6WUvCuilOGOojcdwcD6FQzXLPI+DMHUQd4OsHpCUOjLoUe4B6RfPQxPebuGJhO8seWX8OG/hUhUJCEIQCEIQCEIQCEIQCEIQCEIQCEIQCEIQChnG/8ABNR1M/EapmoXxwH/AITUfY/Eag5nW+CjxNJxNFjaxJvszAAzGfmKTpdRDm+FWxi5RM00upCCRcGx1i9j0jLUgUp/YKco4idQJ6hdbDA4a2kdYI9K06cK7jYKR37BWxtG79gpwaEoip3nMNcRvDSQp6cI3G+DRzj8YD61xtG4dPmW86OcLc5puL825t0HLWlgbY55dC3MCnpwbiJlG79gpRHSO/YKWtjO49hW1qdODcSspXfsFb2Up/YKVwsJ1AnqBPoW0sLe6BHWCPSo2G4n9ikMLsTcjbDni67WtbwrWHJRVu5h8HpCQNeqZRUrRNrn4rpAaBo2h8vnqJLegqXqHcVcoNA0bQ6Qnw1EtvQVMVmsEIQgEIQgEIQgEIQgEIQgEIQgEIQgEIQgFCuOH4Jn+z+IFNVCuOH4Jn+x+IEHNCcKAc3w+pNydNGt5nhPoC00/Mrl2TTi9ZzqlwLw9sTcGAPc4kzNBGFhBI1XJNhrOpP/ABhaOcykLnucbVEbIw7lBf3h73kY3c5ty1oNgea7eq7hOE3sD0G9vMQVtleX25oFt2Lb9ZxWvSvLcdfKMNlzXtbS1qtrghVSijphGcgefn8XMWGRzxEHZqO9VY2NKIXYRbC09JxX8zgq/U6E6uNRNK6WtGnlcwW8IX4qqY/TPpWzg3TNkqoGP7l0jWusbGxOw7E3iPPVa5vZbRGtY052bfimU6l5Wt3SvA2kZTzPAkBbE9wvI+1xGSL3O9VOxZlxIAsB0guueu5t5l61iy0NDLSiYmbWz1Nyc8XMpEc4F+c9gdhIBDSx4vq3+lY8PIsDIBjc84pDztYyj1bhkobEcJvYHoN7HrsQVkczfV0Z2HVckpGjWc5e/wCKW6vh2tVc73s+D0hNjZE4aSNoneD7wTI+awJ3BRqcSth2XlxXVMbNHtL3NbzpLlxAH8+W2Z8KmcNSx+bHNd9Ug+hURpekMRZAc2xMBAOYxPc4udbeSNfXvTdyYGYAB3jmntCypZ0Yhc+Q6fq4v5dTM3oEryOxxIS2HjK0nH/qMfRJHG7zgA+dKSvZCpiDjrrG/wAyCF/VjjPpcnOm4+If82kkb0se1/mcGqBaiFAqXjq0U/unSx/XiJ87Lp6o+MTRUvcVsPU52A9j7IJGhJ6bSMMmccrH/Ve13oKUIBCEIBCEIBCEIBCEIBQrjh+CZ/sfiBTVQrjh+CZ/sfiBBzOnnRDeZ9o+gJmUh0BHeM/WPoC20fMz1JqD5we0E6oeQG4gzC5+eHml4Dum9r2ttss9K6MZFhaGua678WKx5uP3vUTZ2HWBluOsJVwf0zJSPc6MMONuB2MOIAxXBGEg3v6VnpPSLpyLtZrvdgeM88jjXVEeLlyZZ5cVEV6+5mbCpRojg/SPia6WR7XEXIFrayBs6EztgTtQaYljaGWiIGQxse4gXcdbSMruPTkFTXxzmI2L6eWN8mzSFE1krmsJLRbCTrsWg59qKKBhkYJLhhcMVtdr52SqXFI4ufYk2FwLCzWhoy6gF4IbZ2vbYVrhExjF91N2O/4v9km0nwd0fHC57HPxAOtz784EN73PnEDwqIiNPFTpWWRmB2Ag2vzXB3WSddklECjGJrlrr5adx0zhwY0XTTF4qC4EWLcLg0W2kkjq86OE2jaaFzG05cbgl2JwdlewIIG8FJKZzoyS0gZfGBII3WH5oqnOkddxBytkCAANQsdXgVqx9+XNGpnurbx739jHpgWhd4PvBRmV92nqPoUr4Qx2p3n6v32qG41x63mdulN4pxU1752QSyG7pIRiIAFy2R41DwJLrIA2m3aU5aYdenoXj41KzzRxD03TMZrZ7s+xZNTzX8EayO94JD1RyHfuFtnnUeq6Z7O7aW/WBb6V0IyZ+vE03sQMTbi4HUf/ANWT5pM7tuLatefTrQc0S3SOUldI1OjqaS3LUcLr68UTMum5bdIani70XJ/pWA74zK3wgMcfQoHOTytTir2qOJejf3HKNP0ZCOvKVjvSmes4h/k5pNeosjfcWOdw9n7KCn2PLc2kg7xkfMnSj4W18P8AKq529AlfbsJsptX8StQAeSeL6+e2QC1tXNY7O+evamKq4rNIsvZkb7Z82VrcuqTCoSzo+N7TEf8AqcfRIyN3nsCnyj4/9IN/mQwSdQew+ZxHmUOl4DaRb/pJXW18m0S5b/ey5NVTo2aP+ZFIz67Hs+8AguKj/wAQ7P8AOonDpjkDvM4BPtHx7aLf3fLRfWjxDtYSud7oKDrDQPDegrXYaaoY99r4M2vtvDXWJ8CfVx1o7SMlPLHNE4tfE4PaRvab9h1HoJXYFLOHsa8anNDh1OAP5oNqEIQChXHD8Ez/AGPvhTVQnji+CZ/sffCDmhSzgrFeE/XPoaomp7wFpw6nJ/5jvusWujxky1fKdaDRD5TZgF7XNyAO0pVVaCkhtjAF9xB7bako5MsBwPLHHU6xIyvkbZtBBPOFyFlRskkAMj89kebgwAW7s69V7dOvWuidSYyr0YRhE436kLKVbRS9CeWaOW5ujlrvhhtkyClWYpU+N0ctg0cU3wjbJhFKshTJ/wD4cV7/AA5N0G2TByC95HoT6dHLE6PUboKlCuF7LUkhttZ+I1V2Hq1uH9LhoZT0x/jMVR4lya0+J26HlWNWPvozR7tzHM7HyD+hMEsieWm+hKU95NI3/clP9ajj5Fm2dNaEeJKWBxAOKGM5i+uNpSl9FGTctF9+1MPAeuc7R9KcJd7wwXHQ22eXQnw11tbHDxfXdVSPYDcrFwtucfPvWt+jb/HO/MNI6sxqWwaQZ0+K70gWWXs2PvgOs29KBqp5mSSPjilbjZcOaWPabtIBI7m4zGrLnDeFvjc91+Te1+HJ2GQmxDiCCDe2bSM9oKQVXBSmkc5zZHgl75CGOac5G2fbK+dhrJ3CwyWuo4NXLnR1M0Tnuc/Jr2tDnOGdha5wDDmdt9ZNwfYRJbnOIO6wcO0ALMh20sPW0j81FodD1baiV0NQI2OLec4seXkMOViOYcRJ1G99ts9jdF6QY6NzZWvLIsH8yTA4iU2L2XAceTIF9dwTfUgeqlgGeFjTvBt13OHLtWTJQbjM9DXtPaC8+hJdGVVeXtFRBG1pxYnMde1hcGxcTmcrdHY8OhadYHYpDPV6BpJf5tOx/wBenY/z4PzTLW8X2isLi2nhY4tc28eKE2c2xADXAeCylzqGMm+EX1bkGkF74nDqcfRqQccltsj1FdZ8CqrlNHUb++p4r9YiaD5wuW+EFNyVXUM7yeVvizOA9C6O4pKjHoil+i17PEme30AKBMEIQgFCeOL4Jn+x98KbKE8cfwTP9j74Qc0Kz+LODFSOP/Od9xirBWvxXTRtonF72ttM++JwblgjzzUTns5ROO7hK20IKUw6Ot09ZukjeE1ADb2VH4356lrl4e6Oj/zi/wCox585AHnUxr/CnRPTKFb2UPQorBxrUmKzo5WtvYPsw5by0OuOoXWrSPG4wEtpYcdsg+S7QekMGdushX6s+yOjCatoehbG0Kq2XjTry2wdG0jW9sYxHwElvmWdNxr17SMXJyDaHRht/C0hOrJ0oWkKFe+wOhQGTjkdYYaRvTeUkeCzRbwpNPxxVHxaeIZ7TIct2RHanWlPRhYxoFiaBV63jmktnSMvvEjgOyx9KR6U43auRmGKNkBOt4Jkd9nELN7CnVlHRhIeNKkw6MnPTF/9iNUPdSzT3C6tngfHLUPex2G7XYSDheHDZcZgKJKs5bl8cdvCxKEX0CfoVBPa6L1lRF8qnWi6e/B6U/SLvFwn+lV456JdAcW9W52jaUDCbNkbY2vzZ5NXRa21S19SWsLsFiLc3G1oNzbur227VX3FLLi0azO2GaVvdFt+c19sh9PzqePieY3DBbLmnE14POB1vBHaEjGO6OWTa6/+VNq+i/sIcQs4J2vNg17T9KItGq+vDbzppZR3NuTDQ5xzMMLrXPfNcLflbanih0UxmE2GMXzaXBu34uIjV+9StMQiJkwjhjo92IGUtw67xOI+64diVx8JtGG3v0Qy1n3vw5gW1FVkaLHUPpYwGOkllbjs8NBa52EhwuOgp39zqsbcEiRn0SM7kknOxB1BYznETTXbaxYa2lf3E7T1T3/rRLASeYcQte943Z3GQu3dtuqcqKWSFrmTWab2DQ5kh1kZFrsjqGrWtUFdePGAS0HCCTniubdWQNipu07aXXA+XUbi2q7QRq6LAL2OpmsCW675YTlnbvio9oCQupqdzQTeNou0yO7l722Jb1bSpJTzyfHjJzyIDQLbyC8lXUHsx+ZLNX1/zYj+JDaP/kz83ArOpqCw5NxZE5Xvl1ArGOrJNsDvRl9qyUi3L/GLBg0pWDfMX+UAk2fWVzcRFTi0Xh+Tnlb24X/1qr+OinwaXmPfsif/ALLWelhU6/w8VN6aqZ3szHePFb/tqErbQhCAUJ44/gmfrZ98KbKEccfwTP1s++EHNKdNFwOcy4aTmdQJ2BNalvBSQCE/XPoaokI3Ur9jXdhXjaKTvXdhUobMFnyoSETki4pJDlhd4pW4ULgO4PYbqSxyC6yleEo3oyynduIWTaQ31J9NrLOMZqNp1DA+kfuPYtDqd5Oo9hUwctL2ptOoi3sJ1tR7CtTqZ42HsKl+DpSeqiuNaUdRDK5pwHI7PSE1KU6cgtA8/V++FFVZN2uXg/T4uDr+ls33XBVCXq8OBMGLQAG/lB2vcFRYKkXbxIVtqKYYg3DUG17W50EewubfuTvVow1OOMk7AecMOE69VnOGXSqd4i6m0VY2+p8LtZGtkrdj296N/UrhoouZe7swQQSbX6iT6VATtqLanN8IYf6wtkNSCb2aRqu1ov4CHH9haOX6bfbG7omyWcTyTqxbLEEjPwmyCqNNCaOpr2GKQte+UxFjHk4nPYbktGrC91ukFMLK6qjdzpJowCXML+VZj991C+3kwRnsurZ0/wAKuQndGYnG1ucDkcTAchbp8yRM0vRlprJ2AcmHMBcG47WxOAOvDlqGvPw446kZZbPVrOGWMRnMcf37qv03pZsrm8myxwkuuAXOdtxOHdjmixs21zklI0pE9gY6MEi/KOcMjblHMNm7bAjZmetS7S1RRuY6aOIMjqGCNxZGxtiblpIsbE4r3y7nPUsKWviEbBLC3EGtDveWPFw23dYhi252GsrLLUxwnl06kzr1siq4+T/xezcrQRnCDhfI2wbcd3iFrtOx11JmUjiMm5+LnsI97HTqTJwZkidFaBrYwJCHBmKEXcxtiQHgXyG/UpBUVnIgGV0TQTYF7yy5tvIOa6sZjKLhw5+Caye1LA0Mv03yaen4xKwETNmLyY/paPMtdRXNkAMLg/WHckWSAGwIvzXdO7wr2KdpDQ6EknaWgXPTcBaKXE9lKcf1PbSELx8emb2tlkHoITj/AIeai09ZGdscT7fVe9v9ay/xA0+F1DIG4ebK2xtlZ0TgDbLaU2cRukb6UeLBuOme2w3tkjd+RVF3QCEIQChHHJ8FTdbPvhTdQjjk+Cputn3wg5pT/oGS0Z+sfQEwJwoJsLfD6kRKRtnWwTpiFWsxWq1Kn5k6zdP0phbXdKz9noijzy+WtZsqOlMQrln7OGw/ls9alFJB7J6V46p6Ux+z157OQo++yelYSVOWtM3s5eOrURTPTkt4HfZ++FFU9aRqbxkdX3gmVVlpi6C4uGX0GzreeyR6oOpZhe5veucOxxC6C4sG30G3qk/EcqG07Hhqpxumk/EKhZYXETL79Vs3xRu127mUj+tXrSRgMyN757N3QAufeI+fDXyAm2KmfrNu5lidvHTtXQNI+7dltlrfkSgb3TlpcDnZxsRI8ZYsrgl2drJRTS3zDBcaiXc7zt6Sks9SC594ySCfjTNBs4gfFtsGr0LUa1gObMJ/9Vw1arFwGwH9laV8KWSad0KyWbE6V8bnNaC1rYnDLK93DEmf3OopHe+VMrz8VrmWYAQTbI9J1EbVKp5Q4MNgQW3GKzzkbaw7PI7AtQiBP8ppOzmHIi+YOA/s9Ky2Y3bSMpMTeLh7YXwNnZybwAW8m69gcrEvNiN4/ILz2gShtsbH27kdz4C7CfQn+GJvyLSBquxwtsuLQjYB2Be4Ga+RIO4OlAtme9FtSicMZ7o5jsQ6F0PNTteJGxtBczCY3yG9muBxYiN41di38IYj7GHvZk54NjidkWuzbziRs2pydhZGcfvTWkc577gXPfE5Zm2vak7KqA9zUxn/ANz1SKdnFYlxfi5MvBmCNrZAGubcscWvaLdy7uTbPWNYGpKOFdQ9kDXx4WESgGzHPBD2losAM87E9AOaeWlpaRyrHZg3xHwjuyVnDTZWx9WE9uRulZVzPKIxwjjGKj2UrxnxyO0bTukaQYqoxgOa9rsLqc2JLnHFfkxmDZR3ieqcGl6b6XKM8aB9vOArU48KO+inG5OCeJ+dtrizYB36pbgFUcnpOjd/5iMeBzww/eUwl1ehCEAoRxyfBM/Wz74U3UL44W/8JqOjB+I1BzMt9M0nIC5OwLQnPQ8kbLuc4A6gD5yge+CGhI5ZXNqo3luEYAHcndxeBmdfg6U48LeDdPFGPYsUgfjt3ZeHNs4E2OqxAz9YSXRnCGGN1y9tjkdZ7NSX1vC6ndYB7XAdBadZ6SuzHLS6XPm5ednGv+o48nHr/vikSGi6j5J/YrL4GcXVJVUrHyMdygykvJIyztdgGiwFiFGhwop97e0+pPNLxgUwjDSYwWjIhjrk3uMRDhfrsVhhOP8AU69XdXh/H5RnhRod7ahzYKezGANuwOs63xjfO+wnbZJ9BaBkkqYmTxSCNzwHkAg4dtjsT1UcLoXOJ5Rme4H815S8LYmSNdyreaQcxllvyUTtjLjstM5ZYXPmr9z/AKV4IaLEVSIGTCaBhtd7yC4tu3CDrF7dqrn+G1HyT+xTur4e0xjc2ORjbgiwa9tgWAWHPIOraNpUddpyH5UdpXN9PjqY4Vq5XPv244+9z/mvReanK4ioOnATgvTz8r7NZJcEYAHGPLA5zjca9Q1rXw+4N09OYvYbH54uUBcZPisLTc9ZWegeGkVOXWkZzu+aXkZEZZjfZauEfDCOpc08ozm37lpZe4AzFzu1Lm3fUfqKrwX3+Nv/AG3V/K6VV4vvf4QqqDgCHAg5ZFI076Xmje0FrwXDK18yLpoXfLmdHcU7L6Gj6eU/FcqJ4Xx4a2oH07+M0O/NXxxTvDdCxlxsA2Uk7gJJLlUhw9w+zpXNN2vDHNO8GNtj2BA68Ts+HSsX0o5m/wCy539C6Fhe4kYSTbWL7OoyLmfi7r2Q6TpXyODGB5DnOIa0B0T23JOQGe3JdD0PCnR2v2bTE9M1Nca9rCN6gK6qGPG67RfacWE5531dJzCypXMjNwNY+UFhfPVe2zckNRwioy/m1UBBtqni3bPfR+wsodLUzh/4uAHVblgei/Nn3Kbko51bmODXPuLi42jfsBCTBsJtz9Rv/li+QG1nSPMtdXpamDRhqYteZ5Vh1jPui62q9knGmIzf3+Mn68Wu/QRvQLmex25nAevkhbXuA3eZbC+mOxnjM2598kUek+dzJGEnK2OM7zkOUSz2W9oc59sLWucbNblhbfY8k+AIEfCqga6jqAGke938Vwdv6FVA0fYatw7XAKyWcLaesE1PFI1xwPDsLr2BjOE3tlmbbbW2qHUVGzA5rnF7XNwubjvcYHfR+la610/q+jjVd1Z+mnVm/Y2fw4DWAlNPocOc0FwbiNr7jYnPsSt+gppDanY04Re73PcLhxsG2226ErpKNsdgC6+G3Oc11jfEbE5AjD+7rXL+JccQzx+im+ZJOE+gDHo2tAzHINfe98454nnzNPaqY0ZUcnPE/vJGO8WQH8ld9RDO+GpjdM6Rr6WobhdyeZ9jSFpycTrAOrYqGuubLV6s7m86c6fhl2aF6kWhanlaeGTv4o3+NG0/mlqqgKHcbjCdE1IAvzWnwB7XHzAqYpPpChZPG6OQXa8EEdfWg46Qrm0pxBgvJgmeGnU3Cx1ugYng9pPWm88Q83ykh+xB+ugqlCtT3CZ+/k8WD9ZHuEz9/J4sH6yCq0K1PcJqO/k8WD9Zee4TUd+/xYP1kFYQQl5sF7PAWGxVoM4jKkG4fICNRDYf1l7JxHVLjd0khO8thP8A3kFUoVqe4TUd+/xYP1l57hNR38niwfrIKsQrUHETP38niwfrL33CJ/lJPEg/XQVUhWt7hE3ykniQfrpdoriFGMGeV5aNYsxt+g4XuPYR1oJlxQwn+EQhw1h+vc6RxHmKpjjTp8Ne82sCLD7Ljl4rm9oXSujqBkETI4xZrAAB0DqUL4d8Xbawl8bA4uzc0u5Mg98x+dj0EEHsQc3oVqHiRn+Sk/6mD9Nee4hP8lJ/1EH9iCq7IwjcrU9xCf5OTy8H9iPcPn+Tk8vB/YgqvCNw7EWVq+4fP8nJ5eD+1HuHz/JyeXg/tQVVZehWp7h0/eSeWg9SPcOn7yTysHqQVYHEajZZCd41OcOpxVo+4dP3knlYPUvPcOn7yTysHqQVeah51vcetxKzbWyjVI8dT3D81ZvuHT95J5WD1I9w6fvJPKwepBWY0jN8rJt+O7aLHbuWgK1PcOn7yTysHqSmg4inF45XlGtvn77CbjwNQWdxdzl+i6In5vGPFbh/JSJJ9H0TIYmRRtwsjaGNbuDRYBKEAhCEAhCEAhCEAhCEAhCEAhCEAhCEAhCEAhCEAhCEAhCEAhCEAhCEAhCEAhCEAhCEAhCEAhCEAhCEAhCEAhCEAhCEAhCEAhCEAhCEAhCEAhCEAhCEAhCEAhCEAhCEAhCEAhCEAhCEH//Z"/>
          <p:cNvSpPr>
            <a:spLocks noChangeAspect="1" noChangeArrowheads="1"/>
          </p:cNvSpPr>
          <p:nvPr/>
        </p:nvSpPr>
        <p:spPr bwMode="auto">
          <a:xfrm>
            <a:off x="409575" y="-152400"/>
            <a:ext cx="304800" cy="304800"/>
          </a:xfrm>
          <a:prstGeom prst="rect">
            <a:avLst/>
          </a:prstGeom>
          <a:noFill/>
          <a:ln w="9525">
            <a:noFill/>
            <a:miter lim="800000"/>
            <a:headEnd/>
            <a:tailEnd/>
          </a:ln>
        </p:spPr>
        <p:txBody>
          <a:bodyPr/>
          <a:lstStyle/>
          <a:p>
            <a:endParaRPr lang="en-US"/>
          </a:p>
        </p:txBody>
      </p:sp>
      <p:sp>
        <p:nvSpPr>
          <p:cNvPr id="33801" name="AutoShape 13" descr="data:image/jpg;base64,/9j/4AAQSkZJRgABAQAAAQABAAD/2wCEAAkGBhARERQUEBIWFBUUFRcVFBQVFRUUFRYWFRAVFRcWFBYYHCYeFxkjGRUXHy8gIykpLC0sFR4xNTAqNSYrLCkBCQoKDgwOGg8PGikkHBw1LSksLCkpKSkpKSwpLCksKik1KSwpLSwpKSkpLDQsKSwpLCkpLCksLCkpKSwtLSksKf/AABEIALoBDwMBIgACEQEDEQH/xAAcAAABBAMBAAAAAAAAAAAAAAAABAUGBwIDCAH/xABREAABAwICBAcIEAQEBAcAAAABAAIDBBESIQUxQVEGBxMiYXGRMlKBkpOhsdEUFhcjNUJTVGJygrKzwdPwFTPC0ghDRKMlY5TDNGRzg6K08f/EABkBAQADAQEAAAAAAAAAAAAAAAABAgMEBf/EAC0RAQACAQMCBQMCBwAAAAAAAAABEQIDEiETMSIyQVFhBMHRFKEFI0JxgZGx/9oADAMBAAIRAxEAPwC8UIUa4xdLPptHVEsZs4NsD0uNh5yEC+q4V0URtJUxMO5z2t7LnNafbxo355B5VnrXKMsrnuLnEuc43Libkk7STrWKDrD28aN+eQeVZ60e3jRvzyDyrPWuT16g6v8Abxo355B5VnrR7eNG/PIPKs9a5SC2tKDqj28aO+eQeUZ60e3jR3zuHyjPWuXWFb2FSh037d9HfO4fKM9aPbvo753D5RnrXNsZSiNyUOivbvo753D5RnrXvt10f87h8oz1rn2NyUMclC8xw+oL25ePXr5SK3Xk+6WUvCuilOGOojcdwcD6FQzXLPI+DMHUQd4OsHpCUOjLoUe4B6RfPQxPebuGJhO8seWX8OG/hUhUJCEIQCEIQCEIQCEIQCEIQCEIQCEIQCEIQChnG/8ABNR1M/EapmoXxwH/AITUfY/Eag5nW+CjxNJxNFjaxJvszAAzGfmKTpdRDm+FWxi5RM00upCCRcGx1i9j0jLUgUp/YKco4idQJ6hdbDA4a2kdYI9K06cK7jYKR37BWxtG79gpwaEoip3nMNcRvDSQp6cI3G+DRzj8YD61xtG4dPmW86OcLc5puL825t0HLWlgbY55dC3MCnpwbiJlG79gpRHSO/YKWtjO49hW1qdODcSspXfsFb2Up/YKVwsJ1AnqBPoW0sLe6BHWCPSo2G4n9ikMLsTcjbDni67WtbwrWHJRVu5h8HpCQNeqZRUrRNrn4rpAaBo2h8vnqJLegqXqHcVcoNA0bQ6Qnw1EtvQVMVmsEIQgEIQgEIQgEIQgEIQgEIQgEIQgEIQgFCuOH4Jn+z+IFNVCuOH4Jn+x+IEHNCcKAc3w+pNydNGt5nhPoC00/Mrl2TTi9ZzqlwLw9sTcGAPc4kzNBGFhBI1XJNhrOpP/ABhaOcykLnucbVEbIw7lBf3h73kY3c5ty1oNgea7eq7hOE3sD0G9vMQVtleX25oFt2Lb9ZxWvSvLcdfKMNlzXtbS1qtrghVSijphGcgefn8XMWGRzxEHZqO9VY2NKIXYRbC09JxX8zgq/U6E6uNRNK6WtGnlcwW8IX4qqY/TPpWzg3TNkqoGP7l0jWusbGxOw7E3iPPVa5vZbRGtY052bfimU6l5Wt3SvA2kZTzPAkBbE9wvI+1xGSL3O9VOxZlxIAsB0guueu5t5l61iy0NDLSiYmbWz1Nyc8XMpEc4F+c9gdhIBDSx4vq3+lY8PIsDIBjc84pDztYyj1bhkobEcJvYHoN7HrsQVkczfV0Z2HVckpGjWc5e/wCKW6vh2tVc73s+D0hNjZE4aSNoneD7wTI+awJ3BRqcSth2XlxXVMbNHtL3NbzpLlxAH8+W2Z8KmcNSx+bHNd9Ug+hURpekMRZAc2xMBAOYxPc4udbeSNfXvTdyYGYAB3jmntCypZ0Yhc+Q6fq4v5dTM3oEryOxxIS2HjK0nH/qMfRJHG7zgA+dKSvZCpiDjrrG/wAyCF/VjjPpcnOm4+If82kkb0se1/mcGqBaiFAqXjq0U/unSx/XiJ87Lp6o+MTRUvcVsPU52A9j7IJGhJ6bSMMmccrH/Ve13oKUIBCEIBCEIBCEIBCEIBQrjh+CZ/sfiBTVQrjh+CZ/sfiBBzOnnRDeZ9o+gJmUh0BHeM/WPoC20fMz1JqD5we0E6oeQG4gzC5+eHml4Dum9r2ttss9K6MZFhaGua678WKx5uP3vUTZ2HWBluOsJVwf0zJSPc6MMONuB2MOIAxXBGEg3v6VnpPSLpyLtZrvdgeM88jjXVEeLlyZZ5cVEV6+5mbCpRojg/SPia6WR7XEXIFrayBs6EztgTtQaYljaGWiIGQxse4gXcdbSMruPTkFTXxzmI2L6eWN8mzSFE1krmsJLRbCTrsWg59qKKBhkYJLhhcMVtdr52SqXFI4ufYk2FwLCzWhoy6gF4IbZ2vbYVrhExjF91N2O/4v9km0nwd0fHC57HPxAOtz784EN73PnEDwqIiNPFTpWWRmB2Ag2vzXB3WSddklECjGJrlrr5adx0zhwY0XTTF4qC4EWLcLg0W2kkjq86OE2jaaFzG05cbgl2JwdlewIIG8FJKZzoyS0gZfGBII3WH5oqnOkddxBytkCAANQsdXgVqx9+XNGpnurbx739jHpgWhd4PvBRmV92nqPoUr4Qx2p3n6v32qG41x63mdulN4pxU1752QSyG7pIRiIAFy2R41DwJLrIA2m3aU5aYdenoXj41KzzRxD03TMZrZ7s+xZNTzX8EayO94JD1RyHfuFtnnUeq6Z7O7aW/WBb6V0IyZ+vE03sQMTbi4HUf/ANWT5pM7tuLatefTrQc0S3SOUldI1OjqaS3LUcLr68UTMum5bdIani70XJ/pWA74zK3wgMcfQoHOTytTir2qOJejf3HKNP0ZCOvKVjvSmes4h/k5pNeosjfcWOdw9n7KCn2PLc2kg7xkfMnSj4W18P8AKq529AlfbsJsptX8StQAeSeL6+e2QC1tXNY7O+evamKq4rNIsvZkb7Z82VrcuqTCoSzo+N7TEf8AqcfRIyN3nsCnyj4/9IN/mQwSdQew+ZxHmUOl4DaRb/pJXW18m0S5b/ey5NVTo2aP+ZFIz67Hs+8AguKj/wAQ7P8AOonDpjkDvM4BPtHx7aLf3fLRfWjxDtYSud7oKDrDQPDegrXYaaoY99r4M2vtvDXWJ8CfVx1o7SMlPLHNE4tfE4PaRvab9h1HoJXYFLOHsa8anNDh1OAP5oNqEIQChXHD8Ez/AGPvhTVQnji+CZ/sffCDmhSzgrFeE/XPoaomp7wFpw6nJ/5jvusWujxky1fKdaDRD5TZgF7XNyAO0pVVaCkhtjAF9xB7bako5MsBwPLHHU6xIyvkbZtBBPOFyFlRskkAMj89kebgwAW7s69V7dOvWuidSYyr0YRhE436kLKVbRS9CeWaOW5ujlrvhhtkyClWYpU+N0ctg0cU3wjbJhFKshTJ/wD4cV7/AA5N0G2TByC95HoT6dHLE6PUboKlCuF7LUkhttZ+I1V2Hq1uH9LhoZT0x/jMVR4lya0+J26HlWNWPvozR7tzHM7HyD+hMEsieWm+hKU95NI3/clP9ajj5Fm2dNaEeJKWBxAOKGM5i+uNpSl9FGTctF9+1MPAeuc7R9KcJd7wwXHQ22eXQnw11tbHDxfXdVSPYDcrFwtucfPvWt+jb/HO/MNI6sxqWwaQZ0+K70gWWXs2PvgOs29KBqp5mSSPjilbjZcOaWPabtIBI7m4zGrLnDeFvjc91+Te1+HJ2GQmxDiCCDe2bSM9oKQVXBSmkc5zZHgl75CGOac5G2fbK+dhrJ3CwyWuo4NXLnR1M0Tnuc/Jr2tDnOGdha5wDDmdt9ZNwfYRJbnOIO6wcO0ALMh20sPW0j81FodD1baiV0NQI2OLec4seXkMOViOYcRJ1G99ts9jdF6QY6NzZWvLIsH8yTA4iU2L2XAceTIF9dwTfUgeqlgGeFjTvBt13OHLtWTJQbjM9DXtPaC8+hJdGVVeXtFRBG1pxYnMde1hcGxcTmcrdHY8OhadYHYpDPV6BpJf5tOx/wBenY/z4PzTLW8X2isLi2nhY4tc28eKE2c2xADXAeCylzqGMm+EX1bkGkF74nDqcfRqQccltsj1FdZ8CqrlNHUb++p4r9YiaD5wuW+EFNyVXUM7yeVvizOA9C6O4pKjHoil+i17PEme30AKBMEIQgFCeOL4Jn+x98KbKE8cfwTP9j74Qc0Kz+LODFSOP/Od9xirBWvxXTRtonF72ttM++JwblgjzzUTns5ROO7hK20IKUw6Ot09ZukjeE1ADb2VH4356lrl4e6Oj/zi/wCox585AHnUxr/CnRPTKFb2UPQorBxrUmKzo5WtvYPsw5by0OuOoXWrSPG4wEtpYcdsg+S7QekMGdushX6s+yOjCatoehbG0Kq2XjTry2wdG0jW9sYxHwElvmWdNxr17SMXJyDaHRht/C0hOrJ0oWkKFe+wOhQGTjkdYYaRvTeUkeCzRbwpNPxxVHxaeIZ7TIct2RHanWlPRhYxoFiaBV63jmktnSMvvEjgOyx9KR6U43auRmGKNkBOt4Jkd9nELN7CnVlHRhIeNKkw6MnPTF/9iNUPdSzT3C6tngfHLUPex2G7XYSDheHDZcZgKJKs5bl8cdvCxKEX0CfoVBPa6L1lRF8qnWi6e/B6U/SLvFwn+lV456JdAcW9W52jaUDCbNkbY2vzZ5NXRa21S19SWsLsFiLc3G1oNzbur227VX3FLLi0azO2GaVvdFt+c19sh9PzqePieY3DBbLmnE14POB1vBHaEjGO6OWTa6/+VNq+i/sIcQs4J2vNg17T9KItGq+vDbzppZR3NuTDQ5xzMMLrXPfNcLflbanih0UxmE2GMXzaXBu34uIjV+9StMQiJkwjhjo92IGUtw67xOI+64diVx8JtGG3v0Qy1n3vw5gW1FVkaLHUPpYwGOkllbjs8NBa52EhwuOgp39zqsbcEiRn0SM7kknOxB1BYznETTXbaxYa2lf3E7T1T3/rRLASeYcQte943Z3GQu3dtuqcqKWSFrmTWab2DQ5kh1kZFrsjqGrWtUFdePGAS0HCCTniubdWQNipu07aXXA+XUbi2q7QRq6LAL2OpmsCW675YTlnbvio9oCQupqdzQTeNou0yO7l722Jb1bSpJTzyfHjJzyIDQLbyC8lXUHsx+ZLNX1/zYj+JDaP/kz83ArOpqCw5NxZE5Xvl1ArGOrJNsDvRl9qyUi3L/GLBg0pWDfMX+UAk2fWVzcRFTi0Xh+Tnlb24X/1qr+OinwaXmPfsif/ALLWelhU6/w8VN6aqZ3szHePFb/tqErbQhCAUJ44/gmfrZ98KbKEccfwTP1s++EHNKdNFwOcy4aTmdQJ2BNalvBSQCE/XPoaokI3Ur9jXdhXjaKTvXdhUobMFnyoSETki4pJDlhd4pW4ULgO4PYbqSxyC6yleEo3oyynduIWTaQ31J9NrLOMZqNp1DA+kfuPYtDqd5Oo9hUwctL2ptOoi3sJ1tR7CtTqZ42HsKl+DpSeqiuNaUdRDK5pwHI7PSE1KU6cgtA8/V++FFVZN2uXg/T4uDr+ls33XBVCXq8OBMGLQAG/lB2vcFRYKkXbxIVtqKYYg3DUG17W50EewubfuTvVow1OOMk7AecMOE69VnOGXSqd4i6m0VY2+p8LtZGtkrdj296N/UrhoouZe7swQQSbX6iT6VATtqLanN8IYf6wtkNSCb2aRqu1ov4CHH9haOX6bfbG7omyWcTyTqxbLEEjPwmyCqNNCaOpr2GKQte+UxFjHk4nPYbktGrC91ukFMLK6qjdzpJowCXML+VZj991C+3kwRnsurZ0/wAKuQndGYnG1ucDkcTAchbp8yRM0vRlprJ2AcmHMBcG47WxOAOvDlqGvPw446kZZbPVrOGWMRnMcf37qv03pZsrm8myxwkuuAXOdtxOHdjmixs21zklI0pE9gY6MEi/KOcMjblHMNm7bAjZmetS7S1RRuY6aOIMjqGCNxZGxtiblpIsbE4r3y7nPUsKWviEbBLC3EGtDveWPFw23dYhi252GsrLLUxwnl06kzr1siq4+T/xezcrQRnCDhfI2wbcd3iFrtOx11JmUjiMm5+LnsI97HTqTJwZkidFaBrYwJCHBmKEXcxtiQHgXyG/UpBUVnIgGV0TQTYF7yy5tvIOa6sZjKLhw5+Caye1LA0Mv03yaen4xKwETNmLyY/paPMtdRXNkAMLg/WHckWSAGwIvzXdO7wr2KdpDQ6EknaWgXPTcBaKXE9lKcf1PbSELx8emb2tlkHoITj/AIeai09ZGdscT7fVe9v9ay/xA0+F1DIG4ebK2xtlZ0TgDbLaU2cRukb6UeLBuOme2w3tkjd+RVF3QCEIQChHHJ8FTdbPvhTdQjjk+Cputn3wg5pT/oGS0Z+sfQEwJwoJsLfD6kRKRtnWwTpiFWsxWq1Kn5k6zdP0phbXdKz9noijzy+WtZsqOlMQrln7OGw/ls9alFJB7J6V46p6Ux+z157OQo++yelYSVOWtM3s5eOrURTPTkt4HfZ++FFU9aRqbxkdX3gmVVlpi6C4uGX0GzreeyR6oOpZhe5veucOxxC6C4sG30G3qk/EcqG07Hhqpxumk/EKhZYXETL79Vs3xRu127mUj+tXrSRgMyN757N3QAufeI+fDXyAm2KmfrNu5lidvHTtXQNI+7dltlrfkSgb3TlpcDnZxsRI8ZYsrgl2drJRTS3zDBcaiXc7zt6Sks9SC594ySCfjTNBs4gfFtsGr0LUa1gObMJ/9Vw1arFwGwH9laV8KWSad0KyWbE6V8bnNaC1rYnDLK93DEmf3OopHe+VMrz8VrmWYAQTbI9J1EbVKp5Q4MNgQW3GKzzkbaw7PI7AtQiBP8ppOzmHIi+YOA/s9Ky2Y3bSMpMTeLh7YXwNnZybwAW8m69gcrEvNiN4/ILz2gShtsbH27kdz4C7CfQn+GJvyLSBquxwtsuLQjYB2Be4Ga+RIO4OlAtme9FtSicMZ7o5jsQ6F0PNTteJGxtBczCY3yG9muBxYiN41di38IYj7GHvZk54NjidkWuzbziRs2pydhZGcfvTWkc577gXPfE5Zm2vak7KqA9zUxn/ANz1SKdnFYlxfi5MvBmCNrZAGubcscWvaLdy7uTbPWNYGpKOFdQ9kDXx4WESgGzHPBD2losAM87E9AOaeWlpaRyrHZg3xHwjuyVnDTZWx9WE9uRulZVzPKIxwjjGKj2UrxnxyO0bTukaQYqoxgOa9rsLqc2JLnHFfkxmDZR3ieqcGl6b6XKM8aB9vOArU48KO+inG5OCeJ+dtrizYB36pbgFUcnpOjd/5iMeBzww/eUwl1ehCEAoRxyfBM/Wz74U3UL44W/8JqOjB+I1BzMt9M0nIC5OwLQnPQ8kbLuc4A6gD5yge+CGhI5ZXNqo3luEYAHcndxeBmdfg6U48LeDdPFGPYsUgfjt3ZeHNs4E2OqxAz9YSXRnCGGN1y9tjkdZ7NSX1vC6ndYB7XAdBadZ6SuzHLS6XPm5ednGv+o48nHr/vikSGi6j5J/YrL4GcXVJVUrHyMdygykvJIyztdgGiwFiFGhwop97e0+pPNLxgUwjDSYwWjIhjrk3uMRDhfrsVhhOP8AU69XdXh/H5RnhRod7ahzYKezGANuwOs63xjfO+wnbZJ9BaBkkqYmTxSCNzwHkAg4dtjsT1UcLoXOJ5Rme4H815S8LYmSNdyreaQcxllvyUTtjLjstM5ZYXPmr9z/AKV4IaLEVSIGTCaBhtd7yC4tu3CDrF7dqrn+G1HyT+xTur4e0xjc2ORjbgiwa9tgWAWHPIOraNpUddpyH5UdpXN9PjqY4Vq5XPv244+9z/mvReanK4ioOnATgvTz8r7NZJcEYAHGPLA5zjca9Q1rXw+4N09OYvYbH54uUBcZPisLTc9ZWegeGkVOXWkZzu+aXkZEZZjfZauEfDCOpc08ozm37lpZe4AzFzu1Lm3fUfqKrwX3+Nv/AG3V/K6VV4vvf4QqqDgCHAg5ZFI076Xmje0FrwXDK18yLpoXfLmdHcU7L6Gj6eU/FcqJ4Xx4a2oH07+M0O/NXxxTvDdCxlxsA2Uk7gJJLlUhw9w+zpXNN2vDHNO8GNtj2BA68Ts+HSsX0o5m/wCy539C6Fhe4kYSTbWL7OoyLmfi7r2Q6TpXyODGB5DnOIa0B0T23JOQGe3JdD0PCnR2v2bTE9M1Nca9rCN6gK6qGPG67RfacWE5531dJzCypXMjNwNY+UFhfPVe2zckNRwioy/m1UBBtqni3bPfR+wsodLUzh/4uAHVblgei/Nn3Kbko51bmODXPuLi42jfsBCTBsJtz9Rv/li+QG1nSPMtdXpamDRhqYteZ5Vh1jPui62q9knGmIzf3+Mn68Wu/QRvQLmex25nAevkhbXuA3eZbC+mOxnjM2598kUek+dzJGEnK2OM7zkOUSz2W9oc59sLWucbNblhbfY8k+AIEfCqga6jqAGke938Vwdv6FVA0fYatw7XAKyWcLaesE1PFI1xwPDsLr2BjOE3tlmbbbW2qHUVGzA5rnF7XNwubjvcYHfR+la610/q+jjVd1Z+mnVm/Y2fw4DWAlNPocOc0FwbiNr7jYnPsSt+gppDanY04Re73PcLhxsG2226ErpKNsdgC6+G3Oc11jfEbE5AjD+7rXL+JccQzx+im+ZJOE+gDHo2tAzHINfe98454nnzNPaqY0ZUcnPE/vJGO8WQH8ld9RDO+GpjdM6Rr6WobhdyeZ9jSFpycTrAOrYqGuubLV6s7m86c6fhl2aF6kWhanlaeGTv4o3+NG0/mlqqgKHcbjCdE1IAvzWnwB7XHzAqYpPpChZPG6OQXa8EEdfWg46Qrm0pxBgvJgmeGnU3Cx1ugYng9pPWm88Q83ykh+xB+ugqlCtT3CZ+/k8WD9ZHuEz9/J4sH6yCq0K1PcJqO/k8WD9Zee4TUd+/xYP1kFYQQl5sF7PAWGxVoM4jKkG4fICNRDYf1l7JxHVLjd0khO8thP8A3kFUoVqe4TUd+/xYP1l57hNR38niwfrIKsQrUHETP38niwfrL33CJ/lJPEg/XQVUhWt7hE3ykniQfrpdoriFGMGeV5aNYsxt+g4XuPYR1oJlxQwn+EQhw1h+vc6RxHmKpjjTp8Ne82sCLD7Ljl4rm9oXSujqBkETI4xZrAAB0DqUL4d8Xbawl8bA4uzc0u5Mg98x+dj0EEHsQc3oVqHiRn+Sk/6mD9Nee4hP8lJ/1EH9iCq7IwjcrU9xCf5OTy8H9iPcPn+Tk8vB/YgqvCNw7EWVq+4fP8nJ5eD+1HuHz/JyeXg/tQVVZehWp7h0/eSeWg9SPcOn7yTysHqQVYHEajZZCd41OcOpxVo+4dP3knlYPUvPcOn7yTysHqQVeah51vcetxKzbWyjVI8dT3D81ZvuHT95J5WD1I9w6fvJPKwepBWY0jN8rJt+O7aLHbuWgK1PcOn7yTysHqSmg4inF45XlGtvn77CbjwNQWdxdzl+i6In5vGPFbh/JSJJ9H0TIYmRRtwsjaGNbuDRYBKEAhCEAhCEAhCEAhCEAhCEAhCEAhCEAhCEAhCEAhCEAhCEAhCEAhCEAhCEAhCEAhCEAhCEAhCEAhCEAhCEAhCEAhCEAhCEAhCEAhCEAhCEAhCEAhCEAhCEAhCEAhCEAhCEAhCEAhCEH//Z"/>
          <p:cNvSpPr>
            <a:spLocks noChangeAspect="1" noChangeArrowheads="1"/>
          </p:cNvSpPr>
          <p:nvPr/>
        </p:nvSpPr>
        <p:spPr bwMode="auto">
          <a:xfrm>
            <a:off x="409575" y="-152400"/>
            <a:ext cx="304800" cy="304800"/>
          </a:xfrm>
          <a:prstGeom prst="rect">
            <a:avLst/>
          </a:prstGeom>
          <a:noFill/>
          <a:ln w="9525">
            <a:noFill/>
            <a:miter lim="800000"/>
            <a:headEnd/>
            <a:tailEnd/>
          </a:ln>
        </p:spPr>
        <p:txBody>
          <a:bodyPr/>
          <a:lstStyle/>
          <a:p>
            <a:endParaRPr lang="en-US"/>
          </a:p>
        </p:txBody>
      </p:sp>
      <p:sp>
        <p:nvSpPr>
          <p:cNvPr id="33802" name="AutoShape 15" descr="data:image/jpg;base64,/9j/4AAQSkZJRgABAQAAAQABAAD/2wCEAAkGBhQRERQUERIUERUVFBUUFBQWGBYUEBcUGBUVFBQVFxQYHiYeFxkjGhUUHy8gIycpLC8tFSAxNTAqNSYrLCkBCQoKDgwOGg8PGiwdHB0sLCksKSwpKSksKSosNSktLCkpKSkpNSkpLCwsKSkpKSkpKSkpKSksLCwpKSwpLCwpLP/AABEIALwBDAMBIgACEQEDEQH/xAAcAAEAAQUBAQAAAAAAAAAAAAAABgMEBQcIAgH/xABQEAABAwICBAgICQkHAwUAAAABAAIRAwQSIQUxQVEGBxMiUmFxkRcyU4GSobHBFBUzNHJzs9HSCCRCgpOissLwI0NidMPh8RaUo0RUY2SD/8QAGAEBAQEBAQAAAAAAAAAAAAAAAAECAwT/xAAiEQEBAAICAgIDAQEAAAAAAAAAAQIREiEDMQQTIjJBYVH/2gAMAwEAAhEDEQA/AN4oiKAiKjWu2M8ZzW9pAQVkVr8aUvKs9IJ8Z0vKs9IILpFa/GdLyrPSH3p8aUvKs9IILpFa/GlLyrPSCfGtLyrPSCC6RWnxrS8qz0gnxrS8qz0ggu0Vp8bUfKs9IL78a0vKs9IILpFZVNM0W66jfNzvYjNM0Tqqt74Pcc0F6i8U6ocJaQRvGYXtAREQEREBERAREQEREBERAREQEREBERB8cVy7w/4Q1bm9rh73FjKrmNZJwjCcMxvJB9Q1BdQv1HsXJHCQ/nlz/mK32jkFi3sCqNA3DuXq1oB0y7DGrImerLV/uqzrSDkSRviPUmhTaBuHcF7AG4dwXsWp6/Uqgtj1+pXVNvDWjcO4Ko1o3DuC9C2PX6lcUrIHW4t6on1hONTaiGjcO4Ko1g3DuCqOtIJglw2GInzHUvotjuPqTjV28hg6I7gqjWN6Le4L023O4+pexQO4+pNU2+Npt6Le4Ko2m3ot7gvVK3kiSWiczEwN8DWlQQ4gGQDkdU9cbFLFbL4odLvL6tBzi5oY2oyTMZlpEnZ4sdp2RG0Fp3igqReVOujA9OfcVuJEEREBERAREQEREBERAREQEREBERAREQeamo9hXI3CQ/nlz/mK32jl1zU1HsK5F4SfPLn6+t9o5B50dt8yy9hYPrOwU24nQTEgZDXm4gLE6L/S83vUs4H3tOlVqGrh51FzGYseHHjpuEljXOHNa7V2SJldZ+vSdb7Wd7oOtRaHVWYQTAOJjs4mOaTuVqAprwu0lavtsNGoH1DVpEDC/JjKTg9xLmNAc6o4yG5QG5ZKHBq1huztM+Mv4sxb8ELp7BUbQJaW4gcTBlrmC6QsYGQYKnmj+EdEUaU1nAsouZgwPIJcM5IETLRB7d6g+vPfmuXh8mWdsymtNeTHHGSy7GMnd5yB7V7wRuPYQfYpJwEvrejWeboNwuYA3EzlBixA6sJgx1LI8OtKWdanSbaBmIPJfgpmnzcMCSWtnM6kvky+3hrr/rM1x2hcLNHghdDDNHDiALQX02uMxENLpnMZdaxJZktk0uEtkcLqrmuwkFvMqAgQ2WmBDsxqMrXkyyxs1Pa4SX21vhjWrKsecVkX5kneSe8ysXcnnntVz9JinfFBVi8flM0o7OcXT+761uZaO4rdIsoXFWpVOFjaIxOOoc45ytlUeMmwcY+Ehv0mvaO8iFyaSdFjrThHbVfk7ii/6L2k90q/a8HUZ7EHpERAREQEREBERAREQEREBERAREQeamo9hXInCT55c/X1vtHLrupqPYVyJwk+eXP19b7RyD7ohs4vN71lqbDOUzsjX6ljdAtnH+r71OuA+h2V7kseS0cm54g4SXNcwgTr68oOWtejH9duWV7R4tcYxFx3SSe6VUbSUr4WaNcwjPE3lKjhIaCX1DjeRAEDLUIG2JJJwbKC64zpy5S+lCm1w1FwG4Egdy9torYOjK5FBmFtEgMZzjhnxGudO3Kc4USrUOe+NWN0RqjEYhcvH5Ods06Z48Yx7aO7X1a17NE7ZJ65J9akPBq6dRrS2Oc0gkzA2t1bJ9yveFmkHVnsaQABJyM5nKJ7JmOpdf61PHbhzRIUl6FIxGcbs8PdqV663Uvt+FVQW2puIM3xzgIDQzXr80R1rXC308+Xkxw/a6QHk1hL35R3apRyU5/8KK6SyrP+kvP5fT0YVIbVjfisuaRiN1FQTzsIA5ORukGOsFYVzlk9B2ROj7ypIgVbdsZ4pD2md0RUI71iHOXndXl4B1gH1r1Rv6lP5OpUp/Qe5v8ACQthUuKoVqNN9K5Y0vpU3w5jssTQ7Y89mrYsfc8T94PEfb1Ox72Huc2PWqMBbcPL+n4t3V7HEPH74Kyltxx37PGdRq/Spwe9hHsVndcWekGf+lL/AKD6T/VilYa84K3dPx7S4b18k8jvAIRE8tePmqPlbRjutlRzfU5p9qzFpx8Wh+VoV6fZgePU4H1LSlemW5OBaf8AEC0+tUInVn2Z+xB0Xacb+jamu45PqqMqN9cR61m7PhhZ1vk7u3f1Coye4mVyo5UXoOx2VA4SCCN4Mj1L0uOaF9UpmadR9M72Ocw/ukLM2nGFpGl4l9X7HP5Qdz5QdWoubbPjv0nT8apSq/TpNnvZhUg0b+UPWDh8ItKbm/pGk5zXxtIa6QT1SO1BvJFaaK0pTuaNOtRdip1Gh7D1HeNh2EbwrtAREQEREHmpqPYVyHwk+eXP19b7Ry68q6j2FchcJPnlz9fW+0cgvuC1OeU/V/mUlZaTGQ84kdyw/AShi5bqwfzqcWVKnTJfWbiY0SRnvAnJenCyYduOU3lpiadnnMNH0QGj1K6ZaLL1q9GqYo08BETBluYBidR9WrsK907LqW8cpZuOeWNl0xLLAdFp7WgnvVdlrCyrbLqVZtktbjPbDGznZ7x3L0yyA1ADsACzYsF6Fgm4dsN8FXz4vG5voif+Vm/gC+fAepTcJthfgSgGmxFxVG559y2wbHqWqOEoi8rjdUPuXHy3p28ftIuChxaN0m3o8jU7sZ/01HHFSDgAcVHSbN9ni9HlB/Oo25y4O7f/AAPompYWrmgGaFMHnEGWjDGoiMllX2bgZwuOUSC0+bYsTxX1sWi7fqFRvdVeFK0Rh20XDD4415EGP1iCR2L66uCIJgGciCB2QQ1ZdeXjJBiPg9J0h4Bz1B2/WC0uPsVjc8DrOpmaLJiJNJk7dbsE7d6trHSlyBguLcuJY53KOZzWFofIeGDneK0c2JxZbCfrdPNiKtpUbVwvdk0hpexhqObM4uiMRGZzhBYXvFXYVTJawHVIdUYYyAHNeBl2LD3XEVbu+TfUb2VQR++x3tUxteG1B2BpxNc54puaQSGknC2XQAZJaP1x1qro/hLbVmguLKJMkNq4GuIEy4EOILcjnOxBrOvxBAjmXjmnaH0mvAO7E17Z7libviFu2+JXt39vLUj62EetbxpUMQxMex4O0TBgkRLXRvHmVU06g1Z5D9Lbt1tKo5wuuJ7STNVFlT6utSPqcWlRfTWh6lpWdRrNLHtAJBBBhwBBzXWpNSM2z1c13vauf+PK2LdJNcRHKW9MxGHxX1GapOwDaorZvEXd49EsBM8nWrM82LGB++tgrU/5PF1Npc0+jcB3p0mj+QrbCIIiICIiDxV8U9h9i5D4SfPLn6+r9o5deVfFPYfYuQuEfzy5+vq/aOQSziuoYvhHVyX+othDR5yLSQRuyKhPE5Tk3X/4/wCqto06KfbJ1UuFt3GKsNEcmA1vNaJIblhk6zAAWSZZdSv6dKNYj2L7a6QovdgZVpucDGFr2OdO6AZlWeWJfHVuyx6lWbY9SttJ8MLO3kPrBzx/ds59Sd2WQPaQsbW40rJsYWV6m8hobHpOEq/Yn1s+2x6l7Fj1LE6P4ybGqYL30euo2G9mJpcB54V4/h1YCfzphjcHu68iGwVfsOC6+BdS+GyVi3jEsCY+ER1llUN78KqO4e2H/umd1T8KfYfWrusFofhmI0hdDdWd7ltO+426DXEUqD6remXCnPY0gmO2Oxai4T6SFxeV6zQWipULw05kTGRIUuW1mOkp4qW4q123pWbm/vsUTByHYPYpbxO53lT6lwPZmfconctwuc3ouc3uJHuWG25uKqsw6PaHxIrVWiRO1r9Y+mpvyIiQ4gb8ZAWt+KC5PwSqMubckwYjnUqca9kg6lP6r2Gk+OT1SQ3AREjMh0DfrV1UXnwd2xz+8H2phqD9IntaP5VhKdHXDQ45jmsBBg5HmVRuV1Us3ihVIOEOo1Ig1cQcWkg4XOMbetas0kq/dyhyJ84a5vrxA+pHUKhBBIcCCCC4QQRGosPtWoa+nbilSbhuKpcYe6Hvbk8S2J2dXWqn/XNy3Nty+ROJrsDh5iWnI6/Msbb4tq0bEU2NYygwNbqaAwtGcmBlGasnWVs7x7ekRzjIYyZJM5tcdsqH/wDX903AeaWkSS5oaNcZOGvZ3q/0RwxfXrMpubRh4fBDXB2TXERzs5c0awFN9nFNLV1Kk0MYCwS4gFr9biXOMkbySq/w2n02jtMe1Yy2vWkgVGtEeKRqGIZzJMa1fikyMQOQ2tc6P3StsrhlZp1EHsIK0f8AlE2sV7Op0qVVnovY7+crcTqVImcQz3kH+IFar4/dHtFta1GmQK72yMP6VOY5oA/u0Ft+Tpdf2l7T3tov7jUafaFu5c9/k/3WHSNVnTtn97alM+wldCKAiIgIiIPFXxT2H2LkLhH87uPr6v2jl17V8U9h9i5C4R/O7j6+r/G5Bd8GtOVrblOQqGnjw4oDTMTHjAxEnVvWQfwkuiZN1Xn6x4HcCrXglSa7lMQB8WJE9JSNtrT6De4LnZNtb6RqtfVKnylR7/pOc7PzlfGndkdh1QfcpV8Ep9BvcFUoWdOfEb3BVNoxTZAGf3Kq1s7P63qR1rVmxo7lTNs3YApqryjBspoexSO3tG7WhVX2LOg3uTVXlETgnUPuX0tI2KTMsGT4je5ezYt6Le5VOSKSsVdu57u1S+4sBPit7lEdJiK1QbnfcrE3tPuJUTd1vqD71F9Psw3Vw3dXqj/yOUq4jBN3X+p95Ud4bU8N/cj/AOUn0g13vWhO+JS45l03P5Sg7J2E5tqg54h0VtelcNew4SCQNWJrndRJBK0vxL1/7W6bvpU3a48WoQdo6e9bksWksJxAgzIzLp+ljd3Iig3kwQSwAzkf7MHtzVyK4eHNk84FonARmD0SrTMb9vSGz9VVLerzhrOeQDhO/OXmckGkCabrY1GsaKzXhjg7WYZUeXhsx+gRMaxGtUtFYHuBeGNp4y3HmBiDRAxNnp7YEDWBq2bdv0Zjc11CjiDi12KjIkEzsM5k96ov4IaPh1WqcArubyUO5OJHNbTDQAAczBBOfmHGZzLqPRMeNlzlkayqV6Tq+BznGkH4Q52AODWloBLmiDDdxgjbkFntE3TG39Co2oXA1qVIkMaKbsgwnFl4wcDqg4gVXueDdrQqUqZGItqPFbnVOUc1wfybyQ2GgGMxOWzdfW3B/R4qU3NJYabmubhqs/RwxPKAT4olc55MZe635Mbld4TpsCkMPijXrykdwZH/AArug9zsQgAEE+LGsRt+5UaDiXOlmOCcuTYDrMQ4uz7lfisTPNc3Kc4jvBK9byMfSo4hILc9cOaD1eK0bFCuPG2LtEhxiWXNJ2Uajip7PpBTC2umOJxkDIHml7+o5OasBxo2rX6HvMBJwtp1M2xGGqx0jITkCrRqHiYucGmLf/G2qzvpOcPW0LppctcBtIMbpKwLQWuFwxrjlHP/ALPL0tq6lCyCIiAiIg8VvFPYfYuQuEXzu4+vq/xuXXtXUew+xchcI/nlz9fV+0cguOD1SMf6vvWbbc9ai1jWwz1wr1t6poSJtz1qrTuutRwX/WqjdIK6RInXPWnwnrWA+MV9Zf7zHXrRElo3fWqpu+tRhmkVU+MutNCRC7616+GKODSHWvXxj1poZmrcZqF6WdNep9I+5Zh1+sBfPmo47yixsriFzvK/1I9pWF4y6eHSVfr5M/8AjaP5VmuIH55X+pH8RWP43qWHSLj0qbT+9UHuRpc8TVb8+qNH6Vs+O1tSk73LfNlTIZmZnPbl1Zkrnfilr4dKUgTAdTrt2R8k5236K6Hsny3KI2RHn1ZIjHxBILXTJGQaRAJAOTRshXlu8RIY87JnI+YuyVlcVWlzpYZnPMjU6JzbHX/UqkL1rTqcw7edTB2j9IDq71rSbYfS3Bd1SrUwvpAuc4iaNUkSZguBLTmdYCxNbi8r3GFz7ptV9MtLGgOpU2RMAc05ZkahrUyvQ3GSabCTBkjneKDmQ07lSLRBIZG2QKknaMhT3/1muX14x055WaR694EXNR9KoRRDqbCwkPcTUGzGS0as4I356lRr8D6wz5E1CQcmPYwAxqDnyT6KlQcAPk3zOsPqs2xuEawq1AyRhbWMZxypI2EghzoIzhZvhwy7pPJlj6rzTPP8UYxnh5pMkZ5taTt1rX+ktLNpaQqH4RUD6dUuNMy1jmioJDc4IDSMozmdq2VXrUWv59VrH6yDUDXDLLKcl7p1aJHyjH9rmuK6XDaTLS1YBm0h085ocS6ASCBkdea1i/TtW4o3Nq64FUOtbsYIgyyk9zYzMQ4Eebv2ky2OPE1zRJMkRiifomdncvlXQjC12TSXNe2cFMHnNLTzg0HUT3lXtOnJuh7nk7ijU6Fak/0Xtd7l2KFxeQW5bRl5xkux9FXPKUKT+nTY/wBJoPvRF0iIgIiIPFXUew+xch8Jfnlz/mK32jl17U1HsK5D4T/Pbn/MVvtHILCkDqGZJgKTcENBMq3GG6Y/k8Doh2CXy0NlwzjM9ywOjarGuxPMRqyJz35f1mpFozhTTovxTsg80nLLeFrDXKcvTHkmVxvH2y3DPgjQo0m/BaVUVOUjOpjDmQ7EYOqHAZ/7KIjQtx5F/q+9Sm94eUngATAzzZB9QVuOGdLcPReteS47/FPDM+P5+010FxZWlWzZWLHl/Jy/FUeByjWy+WtERinKdS1xpXQtY16hp2xYzG7C1viAAxlJmDE+dS1nGnTwAHxmhrQRSEwBGZiVh6nDWmSTjOZJ8T/ZTKz+NYcvV9K/AXgiytUq/DqdYMZSxNDThJdOYkSZjUN5VfhjwWoMoW9Wwp15qF2NryXECMpDogzPmKpaL4f06LnEuLg4AEGmHDIyDDgRIK86Y4e0q4aMbgG5xgIzgCcuzZv35rhrPnvfWvTfWtIydFXA/un+r71tS24v9Hmk1zm1pwjEeVIM5AnDG87oWvHcIaXSd6LlI6fGmBTw8ochHyTY2Znm68p7lw+RfN19X+u/h+ufvEIubWozES1wAJzO6YCxtV0krPVNM0nTLyZmea7OdexYCrGI4TInI9S9ccG0fyfvnlf6lv8AEVS47qUXtM76ZHc6f51V/J9+eXH1Lf4yvXHi8Or0yGubhfVpnEIxHDSdibvbrz3g7kEX4t6+HStod9XD6THs/mXRtvVJIwmTriTq25E5rlzg1pBtC8tqrzDadek9xzMNDwXGBmcpW+7PjV0W3Xdwetldw8008kEkuKLcZ5m2ZGOdczkz2Fe7Z3JzDDq3vjLPIYYGvWopccZmjHOJF3SgxrZUGwDbRPt2Be6XGJoswXX1IH6GXeaQKIlN9RYXS8OkgagXD+EhUW29Lr8UCCzZrGRp9fqUdu+MjRsgU72kBhOrEADJPRy1+tURxh2BA/PqOs6yJiOumf6CCWhtBuRa2dpLYJ7mgKpRp0XE4WgnbBgqL2vD+zOTdIW7Rrg1WMzJPSpL1e8Y9pTFP8+oPxPLSWVGVCBlznBrR17O9BieMDRIN0wgQDRaN/iueNfco7S0WCSMMEGIIz1Agx1rLcKOElld8m8XVJ5bylM86DEsziRlzjBjODCsrq+tXSRUty/DAcXtkwXFkuLjAEznlztS7T5lw1jr0l+NMpy37U6OjQ6YjKR1SDBHVtUh0FoADkqzXYjjY6JIAgy4R1e7UsFbtt2FxfdWtckDCaT2swgnnNwtcRGQzMdiu7zSVMnE28LCRqbXhsxlzQ0784Uz+Zb/ABcPjf60zwiteTu7mn0Lis3zCq4D1LqDi+uuU0XZO/8ArUge1rQ0+xc4cYIHxndlrg4OrGoHNIc042tqZEa83Fb54mrrHoe2/wABqs9Gq+PUQuSpuiIiCIiDy8ZHsXJXDOzdSv7lrwQeWqOHW1zi5p7j6l1uo/wg4DWl6Zr0WOd0oz+/uQcnIukzxMWPkmdzvxr54F7HybPRd+NFc2oukfAtY+TZ6Lvxr54FbHybfRd+NBzer3Rlm2oSC4CBqJAy2610H4FbLoN9E/jTwK2XQb6LvxoOcqzAHEAyAYkal4XR/gVsug30XfjTwK2XQb6LvxoOcF9XR/gVsugz0XfjTwK2XQZ6LvxoOcEXR/gWsvJs9F3417pcTNiDJpMPVhPvcUEJ/J7sXcvcVY5mBrJ2F0kkebLvWV49dFvqNY9rScHOMZnDzg4+bED2Ncdi2jonQ1K1YKdCm2m0bAAPZ/Wa9aR0XTrtw1GzBkEEhwO8EZhEcfyvhXTNXirtXEnCzPfRoOPeWSV48E9r0af/AG9v+BFc0L4umPBNadGn+wt/wL54JbToU/2FD8KDmhfF0x4JLToU/wBhQ/CngktOhS/YUPwoOZ18XTPgjs+hS/YUfwp4I7PydL9hR+5BzNCYV0z4I7PydL9hS+5PBHZ+TpfsaX3IOZoTD1LpnwR2fkqX7Gl9yeCOz8lS/Y0vuQczQuiuIZrvivnCAbiqWdbeZJH62IeZZOjxS2IMuoUnDdyVNvrAUus7NlFjadJjWMaIa1oAaBuACIrIiICIiAiIgIiICIiAiIgIiICIiAiIgIiICIiAiIgIiICIiAiIgIiICIiAiIgIiICIiAiIgIiICIiAiIgIiICIiAiIgIiICIiAiIgIiICIiAiIgIiICIiD/9k="/>
          <p:cNvSpPr>
            <a:spLocks noChangeAspect="1" noChangeArrowheads="1"/>
          </p:cNvSpPr>
          <p:nvPr/>
        </p:nvSpPr>
        <p:spPr bwMode="auto">
          <a:xfrm>
            <a:off x="409575" y="-152400"/>
            <a:ext cx="304800" cy="304800"/>
          </a:xfrm>
          <a:prstGeom prst="rect">
            <a:avLst/>
          </a:prstGeom>
          <a:noFill/>
          <a:ln w="9525">
            <a:noFill/>
            <a:miter lim="800000"/>
            <a:headEnd/>
            <a:tailEnd/>
          </a:ln>
        </p:spPr>
        <p:txBody>
          <a:bodyPr/>
          <a:lstStyle/>
          <a:p>
            <a:endParaRPr lang="en-US"/>
          </a:p>
        </p:txBody>
      </p:sp>
      <p:sp>
        <p:nvSpPr>
          <p:cNvPr id="33803" name="AutoShape 17" descr="data:image/jpg;base64,/9j/4AAQSkZJRgABAQAAAQABAAD/2wCEAAkGBhQRERQUERIUERUVFBUUFBQWGBYUEBcUGBUVFBQVFxQYHiYeFxkjGhUUHy8gIycpLC8tFSAxNTAqNSYrLCkBCQoKDgwOGg8PGiwdHB0sLCksKSwpKSksKSosNSktLCkpKSkpNSkpLCwsKSkpKSkpKSkpKSksLCwpKSwpLCwpLP/AABEIALwBDAMBIgACEQEDEQH/xAAcAAEAAQUBAQAAAAAAAAAAAAAABgMEBQcIAgH/xABQEAABAwICBAgICQkHAwUAAAABAAIRAwQSIQUxQVEGBxMiUmFxkRcyU4GSobHBFBUzNHJzs9HSCCRCgpOissLwI0NidMPh8RaUo0RUY2SD/8QAGAEBAQEBAQAAAAAAAAAAAAAAAAECAwT/xAAiEQEBAAICAgIDAQEAAAAAAAAAAQIREiEDMQQTIjJBYVH/2gAMAwEAAhEDEQA/AN4oiKAiKjWu2M8ZzW9pAQVkVr8aUvKs9IJ8Z0vKs9IILpFa/GdLyrPSH3p8aUvKs9IILpFa/GlLyrPSCfGtLyrPSCC6RWnxrS8qz0gnxrS8qz0ggu0Vp8bUfKs9IL78a0vKs9IILpFZVNM0W66jfNzvYjNM0Tqqt74Pcc0F6i8U6ocJaQRvGYXtAREQEREBERAREQEREBERAREQEREBERB8cVy7w/4Q1bm9rh73FjKrmNZJwjCcMxvJB9Q1BdQv1HsXJHCQ/nlz/mK32jkFi3sCqNA3DuXq1oB0y7DGrImerLV/uqzrSDkSRviPUmhTaBuHcF7AG4dwXsWp6/Uqgtj1+pXVNvDWjcO4Ko1o3DuC9C2PX6lcUrIHW4t6on1hONTaiGjcO4Ko1g3DuCqOtIJglw2GInzHUvotjuPqTjV28hg6I7gqjWN6Le4L023O4+pexQO4+pNU2+Npt6Le4Ko2m3ot7gvVK3kiSWiczEwN8DWlQQ4gGQDkdU9cbFLFbL4odLvL6tBzi5oY2oyTMZlpEnZ4sdp2RG0Fp3igqReVOujA9OfcVuJEEREBERAREQEREBERAREQEREBERAREQeamo9hXI3CQ/nlz/mK32jl1zU1HsK5F4SfPLn6+t9o5B50dt8yy9hYPrOwU24nQTEgZDXm4gLE6L/S83vUs4H3tOlVqGrh51FzGYseHHjpuEljXOHNa7V2SJldZ+vSdb7Wd7oOtRaHVWYQTAOJjs4mOaTuVqAprwu0lavtsNGoH1DVpEDC/JjKTg9xLmNAc6o4yG5QG5ZKHBq1huztM+Mv4sxb8ELp7BUbQJaW4gcTBlrmC6QsYGQYKnmj+EdEUaU1nAsouZgwPIJcM5IETLRB7d6g+vPfmuXh8mWdsymtNeTHHGSy7GMnd5yB7V7wRuPYQfYpJwEvrejWeboNwuYA3EzlBixA6sJgx1LI8OtKWdanSbaBmIPJfgpmnzcMCSWtnM6kvky+3hrr/rM1x2hcLNHghdDDNHDiALQX02uMxENLpnMZdaxJZktk0uEtkcLqrmuwkFvMqAgQ2WmBDsxqMrXkyyxs1Pa4SX21vhjWrKsecVkX5kneSe8ysXcnnntVz9JinfFBVi8flM0o7OcXT+761uZaO4rdIsoXFWpVOFjaIxOOoc45ytlUeMmwcY+Ehv0mvaO8iFyaSdFjrThHbVfk7ii/6L2k90q/a8HUZ7EHpERAREQEREBERAREQEREBERAREQeamo9hXInCT55c/X1vtHLrupqPYVyJwk+eXP19b7RyD7ohs4vN71lqbDOUzsjX6ljdAtnH+r71OuA+h2V7kseS0cm54g4SXNcwgTr68oOWtejH9duWV7R4tcYxFx3SSe6VUbSUr4WaNcwjPE3lKjhIaCX1DjeRAEDLUIG2JJJwbKC64zpy5S+lCm1w1FwG4Egdy9torYOjK5FBmFtEgMZzjhnxGudO3Kc4USrUOe+NWN0RqjEYhcvH5Ods06Z48Yx7aO7X1a17NE7ZJ65J9akPBq6dRrS2Oc0gkzA2t1bJ9yveFmkHVnsaQABJyM5nKJ7JmOpdf61PHbhzRIUl6FIxGcbs8PdqV663Uvt+FVQW2puIM3xzgIDQzXr80R1rXC308+Xkxw/a6QHk1hL35R3apRyU5/8KK6SyrP+kvP5fT0YVIbVjfisuaRiN1FQTzsIA5ORukGOsFYVzlk9B2ROj7ypIgVbdsZ4pD2md0RUI71iHOXndXl4B1gH1r1Rv6lP5OpUp/Qe5v8ACQthUuKoVqNN9K5Y0vpU3w5jssTQ7Y89mrYsfc8T94PEfb1Ox72Huc2PWqMBbcPL+n4t3V7HEPH74Kyltxx37PGdRq/Spwe9hHsVndcWekGf+lL/AKD6T/VilYa84K3dPx7S4b18k8jvAIRE8tePmqPlbRjutlRzfU5p9qzFpx8Wh+VoV6fZgePU4H1LSlemW5OBaf8AEC0+tUInVn2Z+xB0Xacb+jamu45PqqMqN9cR61m7PhhZ1vk7u3f1Coye4mVyo5UXoOx2VA4SCCN4Mj1L0uOaF9UpmadR9M72Ocw/ukLM2nGFpGl4l9X7HP5Qdz5QdWoubbPjv0nT8apSq/TpNnvZhUg0b+UPWDh8ItKbm/pGk5zXxtIa6QT1SO1BvJFaaK0pTuaNOtRdip1Gh7D1HeNh2EbwrtAREQEREHmpqPYVyHwk+eXP19b7Ry68q6j2FchcJPnlz9fW+0cgvuC1OeU/V/mUlZaTGQ84kdyw/AShi5bqwfzqcWVKnTJfWbiY0SRnvAnJenCyYduOU3lpiadnnMNH0QGj1K6ZaLL1q9GqYo08BETBluYBidR9WrsK907LqW8cpZuOeWNl0xLLAdFp7WgnvVdlrCyrbLqVZtktbjPbDGznZ7x3L0yyA1ADsACzYsF6Fgm4dsN8FXz4vG5voif+Vm/gC+fAepTcJthfgSgGmxFxVG559y2wbHqWqOEoi8rjdUPuXHy3p28ftIuChxaN0m3o8jU7sZ/01HHFSDgAcVHSbN9ni9HlB/Oo25y4O7f/AAPompYWrmgGaFMHnEGWjDGoiMllX2bgZwuOUSC0+bYsTxX1sWi7fqFRvdVeFK0Rh20XDD4415EGP1iCR2L66uCIJgGciCB2QQ1ZdeXjJBiPg9J0h4Bz1B2/WC0uPsVjc8DrOpmaLJiJNJk7dbsE7d6trHSlyBguLcuJY53KOZzWFofIeGDneK0c2JxZbCfrdPNiKtpUbVwvdk0hpexhqObM4uiMRGZzhBYXvFXYVTJawHVIdUYYyAHNeBl2LD3XEVbu+TfUb2VQR++x3tUxteG1B2BpxNc54puaQSGknC2XQAZJaP1x1qro/hLbVmguLKJMkNq4GuIEy4EOILcjnOxBrOvxBAjmXjmnaH0mvAO7E17Z7libviFu2+JXt39vLUj62EetbxpUMQxMex4O0TBgkRLXRvHmVU06g1Z5D9Lbt1tKo5wuuJ7STNVFlT6utSPqcWlRfTWh6lpWdRrNLHtAJBBBhwBBzXWpNSM2z1c13vauf+PK2LdJNcRHKW9MxGHxX1GapOwDaorZvEXd49EsBM8nWrM82LGB++tgrU/5PF1Npc0+jcB3p0mj+QrbCIIiICIiDxV8U9h9i5D4SfPLn6+r9o5deVfFPYfYuQuEfzy5+vq/aOQSziuoYvhHVyX+othDR5yLSQRuyKhPE5Tk3X/4/wCqto06KfbJ1UuFt3GKsNEcmA1vNaJIblhk6zAAWSZZdSv6dKNYj2L7a6QovdgZVpucDGFr2OdO6AZlWeWJfHVuyx6lWbY9SttJ8MLO3kPrBzx/ds59Sd2WQPaQsbW40rJsYWV6m8hobHpOEq/Yn1s+2x6l7Fj1LE6P4ybGqYL30euo2G9mJpcB54V4/h1YCfzphjcHu68iGwVfsOC6+BdS+GyVi3jEsCY+ER1llUN78KqO4e2H/umd1T8KfYfWrusFofhmI0hdDdWd7ltO+426DXEUqD6remXCnPY0gmO2Oxai4T6SFxeV6zQWipULw05kTGRIUuW1mOkp4qW4q123pWbm/vsUTByHYPYpbxO53lT6lwPZmfconctwuc3ouc3uJHuWG25uKqsw6PaHxIrVWiRO1r9Y+mpvyIiQ4gb8ZAWt+KC5PwSqMubckwYjnUqca9kg6lP6r2Gk+OT1SQ3AREjMh0DfrV1UXnwd2xz+8H2phqD9IntaP5VhKdHXDQ45jmsBBg5HmVRuV1Us3ihVIOEOo1Ig1cQcWkg4XOMbetas0kq/dyhyJ84a5vrxA+pHUKhBBIcCCCC4QQRGosPtWoa+nbilSbhuKpcYe6Hvbk8S2J2dXWqn/XNy3Nty+ROJrsDh5iWnI6/Msbb4tq0bEU2NYygwNbqaAwtGcmBlGasnWVs7x7ekRzjIYyZJM5tcdsqH/wDX903AeaWkSS5oaNcZOGvZ3q/0RwxfXrMpubRh4fBDXB2TXERzs5c0awFN9nFNLV1Kk0MYCwS4gFr9biXOMkbySq/w2n02jtMe1Yy2vWkgVGtEeKRqGIZzJMa1fikyMQOQ2tc6P3StsrhlZp1EHsIK0f8AlE2sV7Op0qVVnovY7+crcTqVImcQz3kH+IFar4/dHtFta1GmQK72yMP6VOY5oA/u0Ft+Tpdf2l7T3tov7jUafaFu5c9/k/3WHSNVnTtn97alM+wldCKAiIgIiIPFXxT2H2LkLhH87uPr6v2jl17V8U9h9i5C4R/O7j6+r/G5Bd8GtOVrblOQqGnjw4oDTMTHjAxEnVvWQfwkuiZN1Xn6x4HcCrXglSa7lMQB8WJE9JSNtrT6De4LnZNtb6RqtfVKnylR7/pOc7PzlfGndkdh1QfcpV8Ep9BvcFUoWdOfEb3BVNoxTZAGf3Kq1s7P63qR1rVmxo7lTNs3YApqryjBspoexSO3tG7WhVX2LOg3uTVXlETgnUPuX0tI2KTMsGT4je5ezYt6Le5VOSKSsVdu57u1S+4sBPit7lEdJiK1QbnfcrE3tPuJUTd1vqD71F9Psw3Vw3dXqj/yOUq4jBN3X+p95Ud4bU8N/cj/AOUn0g13vWhO+JS45l03P5Sg7J2E5tqg54h0VtelcNew4SCQNWJrndRJBK0vxL1/7W6bvpU3a48WoQdo6e9bksWksJxAgzIzLp+ljd3Iig3kwQSwAzkf7MHtzVyK4eHNk84FonARmD0SrTMb9vSGz9VVLerzhrOeQDhO/OXmckGkCabrY1GsaKzXhjg7WYZUeXhsx+gRMaxGtUtFYHuBeGNp4y3HmBiDRAxNnp7YEDWBq2bdv0Zjc11CjiDi12KjIkEzsM5k96ov4IaPh1WqcArubyUO5OJHNbTDQAAczBBOfmHGZzLqPRMeNlzlkayqV6Tq+BznGkH4Q52AODWloBLmiDDdxgjbkFntE3TG39Co2oXA1qVIkMaKbsgwnFl4wcDqg4gVXueDdrQqUqZGItqPFbnVOUc1wfybyQ2GgGMxOWzdfW3B/R4qU3NJYabmubhqs/RwxPKAT4olc55MZe635Mbld4TpsCkMPijXrykdwZH/AArug9zsQgAEE+LGsRt+5UaDiXOlmOCcuTYDrMQ4uz7lfisTPNc3Kc4jvBK9byMfSo4hILc9cOaD1eK0bFCuPG2LtEhxiWXNJ2Uajip7PpBTC2umOJxkDIHml7+o5OasBxo2rX6HvMBJwtp1M2xGGqx0jITkCrRqHiYucGmLf/G2qzvpOcPW0LppctcBtIMbpKwLQWuFwxrjlHP/ALPL0tq6lCyCIiAiIg8VvFPYfYuQuEXzu4+vq/xuXXtXUew+xchcI/nlz9fV+0cguOD1SMf6vvWbbc9ai1jWwz1wr1t6poSJtz1qrTuutRwX/WqjdIK6RInXPWnwnrWA+MV9Zf7zHXrRElo3fWqpu+tRhmkVU+MutNCRC7616+GKODSHWvXxj1poZmrcZqF6WdNep9I+5Zh1+sBfPmo47yixsriFzvK/1I9pWF4y6eHSVfr5M/8AjaP5VmuIH55X+pH8RWP43qWHSLj0qbT+9UHuRpc8TVb8+qNH6Vs+O1tSk73LfNlTIZmZnPbl1Zkrnfilr4dKUgTAdTrt2R8k5236K6Hsny3KI2RHn1ZIjHxBILXTJGQaRAJAOTRshXlu8RIY87JnI+YuyVlcVWlzpYZnPMjU6JzbHX/UqkL1rTqcw7edTB2j9IDq71rSbYfS3Bd1SrUwvpAuc4iaNUkSZguBLTmdYCxNbi8r3GFz7ptV9MtLGgOpU2RMAc05ZkahrUyvQ3GSabCTBkjneKDmQ07lSLRBIZG2QKknaMhT3/1muX14x055WaR694EXNR9KoRRDqbCwkPcTUGzGS0as4I356lRr8D6wz5E1CQcmPYwAxqDnyT6KlQcAPk3zOsPqs2xuEawq1AyRhbWMZxypI2EghzoIzhZvhwy7pPJlj6rzTPP8UYxnh5pMkZ5taTt1rX+ktLNpaQqH4RUD6dUuNMy1jmioJDc4IDSMozmdq2VXrUWv59VrH6yDUDXDLLKcl7p1aJHyjH9rmuK6XDaTLS1YBm0h085ocS6ASCBkdea1i/TtW4o3Nq64FUOtbsYIgyyk9zYzMQ4Eebv2ky2OPE1zRJMkRiifomdncvlXQjC12TSXNe2cFMHnNLTzg0HUT3lXtOnJuh7nk7ijU6Fak/0Xtd7l2KFxeQW5bRl5xkux9FXPKUKT+nTY/wBJoPvRF0iIgIiIPFXUew+xch8Jfnlz/mK32jl17U1HsK5D4T/Pbn/MVvtHILCkDqGZJgKTcENBMq3GG6Y/k8Doh2CXy0NlwzjM9ywOjarGuxPMRqyJz35f1mpFozhTTovxTsg80nLLeFrDXKcvTHkmVxvH2y3DPgjQo0m/BaVUVOUjOpjDmQ7EYOqHAZ/7KIjQtx5F/q+9Sm94eUngATAzzZB9QVuOGdLcPReteS47/FPDM+P5+010FxZWlWzZWLHl/Jy/FUeByjWy+WtERinKdS1xpXQtY16hp2xYzG7C1viAAxlJmDE+dS1nGnTwAHxmhrQRSEwBGZiVh6nDWmSTjOZJ8T/ZTKz+NYcvV9K/AXgiytUq/DqdYMZSxNDThJdOYkSZjUN5VfhjwWoMoW9Wwp15qF2NryXECMpDogzPmKpaL4f06LnEuLg4AEGmHDIyDDgRIK86Y4e0q4aMbgG5xgIzgCcuzZv35rhrPnvfWvTfWtIydFXA/un+r71tS24v9Hmk1zm1pwjEeVIM5AnDG87oWvHcIaXSd6LlI6fGmBTw8ochHyTY2Znm68p7lw+RfN19X+u/h+ufvEIubWozES1wAJzO6YCxtV0krPVNM0nTLyZmea7OdexYCrGI4TInI9S9ccG0fyfvnlf6lv8AEVS47qUXtM76ZHc6f51V/J9+eXH1Lf4yvXHi8Or0yGubhfVpnEIxHDSdibvbrz3g7kEX4t6+HStod9XD6THs/mXRtvVJIwmTriTq25E5rlzg1pBtC8tqrzDadek9xzMNDwXGBmcpW+7PjV0W3Xdwetldw8008kEkuKLcZ5m2ZGOdczkz2Fe7Z3JzDDq3vjLPIYYGvWopccZmjHOJF3SgxrZUGwDbRPt2Be6XGJoswXX1IH6GXeaQKIlN9RYXS8OkgagXD+EhUW29Lr8UCCzZrGRp9fqUdu+MjRsgU72kBhOrEADJPRy1+tURxh2BA/PqOs6yJiOumf6CCWhtBuRa2dpLYJ7mgKpRp0XE4WgnbBgqL2vD+zOTdIW7Rrg1WMzJPSpL1e8Y9pTFP8+oPxPLSWVGVCBlznBrR17O9BieMDRIN0wgQDRaN/iueNfco7S0WCSMMEGIIz1Agx1rLcKOElld8m8XVJ5bylM86DEsziRlzjBjODCsrq+tXSRUty/DAcXtkwXFkuLjAEznlztS7T5lw1jr0l+NMpy37U6OjQ6YjKR1SDBHVtUh0FoADkqzXYjjY6JIAgy4R1e7UsFbtt2FxfdWtckDCaT2swgnnNwtcRGQzMdiu7zSVMnE28LCRqbXhsxlzQ0784Uz+Zb/ABcPjf60zwiteTu7mn0Lis3zCq4D1LqDi+uuU0XZO/8ArUge1rQ0+xc4cYIHxndlrg4OrGoHNIc042tqZEa83Fb54mrrHoe2/wABqs9Gq+PUQuSpuiIiCIiDy8ZHsXJXDOzdSv7lrwQeWqOHW1zi5p7j6l1uo/wg4DWl6Zr0WOd0oz+/uQcnIukzxMWPkmdzvxr54F7HybPRd+NFc2oukfAtY+TZ6Lvxr54FbHybfRd+NBzer3Rlm2oSC4CBqJAy2610H4FbLoN9E/jTwK2XQb6LvxoOcqzAHEAyAYkal4XR/gVsug30XfjTwK2XQb6LvxoOcF9XR/gVsugz0XfjTwK2XQZ6LvxoOcEXR/gWsvJs9F3417pcTNiDJpMPVhPvcUEJ/J7sXcvcVY5mBrJ2F0kkebLvWV49dFvqNY9rScHOMZnDzg4+bED2Ncdi2jonQ1K1YKdCm2m0bAAPZ/Wa9aR0XTrtw1GzBkEEhwO8EZhEcfyvhXTNXirtXEnCzPfRoOPeWSV48E9r0af/AG9v+BFc0L4umPBNadGn+wt/wL54JbToU/2FD8KDmhfF0x4JLToU/wBhQ/CngktOhS/YUPwoOZ18XTPgjs+hS/YUfwp4I7PydL9hR+5BzNCYV0z4I7PydL9hS+5PBHZ+TpfsaX3IOZoTD1LpnwR2fkqX7Gl9yeCOz8lS/Y0vuQczQuiuIZrvivnCAbiqWdbeZJH62IeZZOjxS2IMuoUnDdyVNvrAUus7NlFjadJjWMaIa1oAaBuACIrIiICIiAiIgIiICIiAiIgIiICIiAiIgIiICIiAiIgIiICIiAiIgIiICIiAiIgIiICIiAiIgIiICIiAiIgIiICIiAiIgIiICIiAiIgIiICIiAiIgIiICIiD/9k="/>
          <p:cNvSpPr>
            <a:spLocks noChangeAspect="1" noChangeArrowheads="1"/>
          </p:cNvSpPr>
          <p:nvPr/>
        </p:nvSpPr>
        <p:spPr bwMode="auto">
          <a:xfrm>
            <a:off x="409575" y="-152400"/>
            <a:ext cx="304800" cy="304800"/>
          </a:xfrm>
          <a:prstGeom prst="rect">
            <a:avLst/>
          </a:prstGeom>
          <a:noFill/>
          <a:ln w="9525">
            <a:noFill/>
            <a:miter lim="800000"/>
            <a:headEnd/>
            <a:tailEnd/>
          </a:ln>
        </p:spPr>
        <p:txBody>
          <a:bodyPr/>
          <a:lstStyle/>
          <a:p>
            <a:endParaRPr lang="en-US"/>
          </a:p>
        </p:txBody>
      </p:sp>
      <p:sp>
        <p:nvSpPr>
          <p:cNvPr id="33804" name="AutoShape 19" descr="data:image/jpg;base64,/9j/4AAQSkZJRgABAQAAAQABAAD/2wCEAAkGBhQRERQUERIUERUVFBUUFBQWGBYUEBcUGBUVFBQVFxQYHiYeFxkjGhUUHy8gIycpLC8tFSAxNTAqNSYrLCkBCQoKDgwOGg8PGiwdHB0sLCksKSwpKSksKSosNSktLCkpKSkpNSkpLCwsKSkpKSkpKSkpKSksLCwpKSwpLCwpLP/AABEIALwBDAMBIgACEQEDEQH/xAAcAAEAAQUBAQAAAAAAAAAAAAAABgMEBQcIAgH/xABQEAABAwICBAgICQkHAwUAAAABAAIRAwQSIQUxQVEGBxMiUmFxkRcyU4GSobHBFBUzNHJzs9HSCCRCgpOissLwI0NidMPh8RaUo0RUY2SD/8QAGAEBAQEBAQAAAAAAAAAAAAAAAAECAwT/xAAiEQEBAAICAgIDAQEAAAAAAAAAAQIREiEDMQQTIjJBYVH/2gAMAwEAAhEDEQA/AN4oiKAiKjWu2M8ZzW9pAQVkVr8aUvKs9IJ8Z0vKs9IILpFa/GdLyrPSH3p8aUvKs9IILpFa/GlLyrPSCfGtLyrPSCC6RWnxrS8qz0gnxrS8qz0ggu0Vp8bUfKs9IL78a0vKs9IILpFZVNM0W66jfNzvYjNM0Tqqt74Pcc0F6i8U6ocJaQRvGYXtAREQEREBERAREQEREBERAREQEREBERB8cVy7w/4Q1bm9rh73FjKrmNZJwjCcMxvJB9Q1BdQv1HsXJHCQ/nlz/mK32jkFi3sCqNA3DuXq1oB0y7DGrImerLV/uqzrSDkSRviPUmhTaBuHcF7AG4dwXsWp6/Uqgtj1+pXVNvDWjcO4Ko1o3DuC9C2PX6lcUrIHW4t6on1hONTaiGjcO4Ko1g3DuCqOtIJglw2GInzHUvotjuPqTjV28hg6I7gqjWN6Le4L023O4+pexQO4+pNU2+Npt6Le4Ko2m3ot7gvVK3kiSWiczEwN8DWlQQ4gGQDkdU9cbFLFbL4odLvL6tBzi5oY2oyTMZlpEnZ4sdp2RG0Fp3igqReVOujA9OfcVuJEEREBERAREQEREBERAREQEREBERAREQeamo9hXI3CQ/nlz/mK32jl1zU1HsK5F4SfPLn6+t9o5B50dt8yy9hYPrOwU24nQTEgZDXm4gLE6L/S83vUs4H3tOlVqGrh51FzGYseHHjpuEljXOHNa7V2SJldZ+vSdb7Wd7oOtRaHVWYQTAOJjs4mOaTuVqAprwu0lavtsNGoH1DVpEDC/JjKTg9xLmNAc6o4yG5QG5ZKHBq1huztM+Mv4sxb8ELp7BUbQJaW4gcTBlrmC6QsYGQYKnmj+EdEUaU1nAsouZgwPIJcM5IETLRB7d6g+vPfmuXh8mWdsymtNeTHHGSy7GMnd5yB7V7wRuPYQfYpJwEvrejWeboNwuYA3EzlBixA6sJgx1LI8OtKWdanSbaBmIPJfgpmnzcMCSWtnM6kvky+3hrr/rM1x2hcLNHghdDDNHDiALQX02uMxENLpnMZdaxJZktk0uEtkcLqrmuwkFvMqAgQ2WmBDsxqMrXkyyxs1Pa4SX21vhjWrKsecVkX5kneSe8ysXcnnntVz9JinfFBVi8flM0o7OcXT+761uZaO4rdIsoXFWpVOFjaIxOOoc45ytlUeMmwcY+Ehv0mvaO8iFyaSdFjrThHbVfk7ii/6L2k90q/a8HUZ7EHpERAREQEREBERAREQEREBERAREQeamo9hXInCT55c/X1vtHLrupqPYVyJwk+eXP19b7RyD7ohs4vN71lqbDOUzsjX6ljdAtnH+r71OuA+h2V7kseS0cm54g4SXNcwgTr68oOWtejH9duWV7R4tcYxFx3SSe6VUbSUr4WaNcwjPE3lKjhIaCX1DjeRAEDLUIG2JJJwbKC64zpy5S+lCm1w1FwG4Egdy9torYOjK5FBmFtEgMZzjhnxGudO3Kc4USrUOe+NWN0RqjEYhcvH5Ods06Z48Yx7aO7X1a17NE7ZJ65J9akPBq6dRrS2Oc0gkzA2t1bJ9yveFmkHVnsaQABJyM5nKJ7JmOpdf61PHbhzRIUl6FIxGcbs8PdqV663Uvt+FVQW2puIM3xzgIDQzXr80R1rXC308+Xkxw/a6QHk1hL35R3apRyU5/8KK6SyrP+kvP5fT0YVIbVjfisuaRiN1FQTzsIA5ORukGOsFYVzlk9B2ROj7ypIgVbdsZ4pD2md0RUI71iHOXndXl4B1gH1r1Rv6lP5OpUp/Qe5v8ACQthUuKoVqNN9K5Y0vpU3w5jssTQ7Y89mrYsfc8T94PEfb1Ox72Huc2PWqMBbcPL+n4t3V7HEPH74Kyltxx37PGdRq/Spwe9hHsVndcWekGf+lL/AKD6T/VilYa84K3dPx7S4b18k8jvAIRE8tePmqPlbRjutlRzfU5p9qzFpx8Wh+VoV6fZgePU4H1LSlemW5OBaf8AEC0+tUInVn2Z+xB0Xacb+jamu45PqqMqN9cR61m7PhhZ1vk7u3f1Coye4mVyo5UXoOx2VA4SCCN4Mj1L0uOaF9UpmadR9M72Ocw/ukLM2nGFpGl4l9X7HP5Qdz5QdWoubbPjv0nT8apSq/TpNnvZhUg0b+UPWDh8ItKbm/pGk5zXxtIa6QT1SO1BvJFaaK0pTuaNOtRdip1Gh7D1HeNh2EbwrtAREQEREHmpqPYVyHwk+eXP19b7Ry68q6j2FchcJPnlz9fW+0cgvuC1OeU/V/mUlZaTGQ84kdyw/AShi5bqwfzqcWVKnTJfWbiY0SRnvAnJenCyYduOU3lpiadnnMNH0QGj1K6ZaLL1q9GqYo08BETBluYBidR9WrsK907LqW8cpZuOeWNl0xLLAdFp7WgnvVdlrCyrbLqVZtktbjPbDGznZ7x3L0yyA1ADsACzYsF6Fgm4dsN8FXz4vG5voif+Vm/gC+fAepTcJthfgSgGmxFxVG559y2wbHqWqOEoi8rjdUPuXHy3p28ftIuChxaN0m3o8jU7sZ/01HHFSDgAcVHSbN9ni9HlB/Oo25y4O7f/AAPompYWrmgGaFMHnEGWjDGoiMllX2bgZwuOUSC0+bYsTxX1sWi7fqFRvdVeFK0Rh20XDD4415EGP1iCR2L66uCIJgGciCB2QQ1ZdeXjJBiPg9J0h4Bz1B2/WC0uPsVjc8DrOpmaLJiJNJk7dbsE7d6trHSlyBguLcuJY53KOZzWFofIeGDneK0c2JxZbCfrdPNiKtpUbVwvdk0hpexhqObM4uiMRGZzhBYXvFXYVTJawHVIdUYYyAHNeBl2LD3XEVbu+TfUb2VQR++x3tUxteG1B2BpxNc54puaQSGknC2XQAZJaP1x1qro/hLbVmguLKJMkNq4GuIEy4EOILcjnOxBrOvxBAjmXjmnaH0mvAO7E17Z7libviFu2+JXt39vLUj62EetbxpUMQxMex4O0TBgkRLXRvHmVU06g1Z5D9Lbt1tKo5wuuJ7STNVFlT6utSPqcWlRfTWh6lpWdRrNLHtAJBBBhwBBzXWpNSM2z1c13vauf+PK2LdJNcRHKW9MxGHxX1GapOwDaorZvEXd49EsBM8nWrM82LGB++tgrU/5PF1Npc0+jcB3p0mj+QrbCIIiICIiDxV8U9h9i5D4SfPLn6+r9o5deVfFPYfYuQuEfzy5+vq/aOQSziuoYvhHVyX+othDR5yLSQRuyKhPE5Tk3X/4/wCqto06KfbJ1UuFt3GKsNEcmA1vNaJIblhk6zAAWSZZdSv6dKNYj2L7a6QovdgZVpucDGFr2OdO6AZlWeWJfHVuyx6lWbY9SttJ8MLO3kPrBzx/ds59Sd2WQPaQsbW40rJsYWV6m8hobHpOEq/Yn1s+2x6l7Fj1LE6P4ybGqYL30euo2G9mJpcB54V4/h1YCfzphjcHu68iGwVfsOC6+BdS+GyVi3jEsCY+ER1llUN78KqO4e2H/umd1T8KfYfWrusFofhmI0hdDdWd7ltO+426DXEUqD6remXCnPY0gmO2Oxai4T6SFxeV6zQWipULw05kTGRIUuW1mOkp4qW4q123pWbm/vsUTByHYPYpbxO53lT6lwPZmfconctwuc3ouc3uJHuWG25uKqsw6PaHxIrVWiRO1r9Y+mpvyIiQ4gb8ZAWt+KC5PwSqMubckwYjnUqca9kg6lP6r2Gk+OT1SQ3AREjMh0DfrV1UXnwd2xz+8H2phqD9IntaP5VhKdHXDQ45jmsBBg5HmVRuV1Us3ihVIOEOo1Ig1cQcWkg4XOMbetas0kq/dyhyJ84a5vrxA+pHUKhBBIcCCCC4QQRGosPtWoa+nbilSbhuKpcYe6Hvbk8S2J2dXWqn/XNy3Nty+ROJrsDh5iWnI6/Msbb4tq0bEU2NYygwNbqaAwtGcmBlGasnWVs7x7ekRzjIYyZJM5tcdsqH/wDX903AeaWkSS5oaNcZOGvZ3q/0RwxfXrMpubRh4fBDXB2TXERzs5c0awFN9nFNLV1Kk0MYCwS4gFr9biXOMkbySq/w2n02jtMe1Yy2vWkgVGtEeKRqGIZzJMa1fikyMQOQ2tc6P3StsrhlZp1EHsIK0f8AlE2sV7Op0qVVnovY7+crcTqVImcQz3kH+IFar4/dHtFta1GmQK72yMP6VOY5oA/u0Ft+Tpdf2l7T3tov7jUafaFu5c9/k/3WHSNVnTtn97alM+wldCKAiIgIiIPFXxT2H2LkLhH87uPr6v2jl17V8U9h9i5C4R/O7j6+r/G5Bd8GtOVrblOQqGnjw4oDTMTHjAxEnVvWQfwkuiZN1Xn6x4HcCrXglSa7lMQB8WJE9JSNtrT6De4LnZNtb6RqtfVKnylR7/pOc7PzlfGndkdh1QfcpV8Ep9BvcFUoWdOfEb3BVNoxTZAGf3Kq1s7P63qR1rVmxo7lTNs3YApqryjBspoexSO3tG7WhVX2LOg3uTVXlETgnUPuX0tI2KTMsGT4je5ezYt6Le5VOSKSsVdu57u1S+4sBPit7lEdJiK1QbnfcrE3tPuJUTd1vqD71F9Psw3Vw3dXqj/yOUq4jBN3X+p95Ud4bU8N/cj/AOUn0g13vWhO+JS45l03P5Sg7J2E5tqg54h0VtelcNew4SCQNWJrndRJBK0vxL1/7W6bvpU3a48WoQdo6e9bksWksJxAgzIzLp+ljd3Iig3kwQSwAzkf7MHtzVyK4eHNk84FonARmD0SrTMb9vSGz9VVLerzhrOeQDhO/OXmckGkCabrY1GsaKzXhjg7WYZUeXhsx+gRMaxGtUtFYHuBeGNp4y3HmBiDRAxNnp7YEDWBq2bdv0Zjc11CjiDi12KjIkEzsM5k96ov4IaPh1WqcArubyUO5OJHNbTDQAAczBBOfmHGZzLqPRMeNlzlkayqV6Tq+BznGkH4Q52AODWloBLmiDDdxgjbkFntE3TG39Co2oXA1qVIkMaKbsgwnFl4wcDqg4gVXueDdrQqUqZGItqPFbnVOUc1wfybyQ2GgGMxOWzdfW3B/R4qU3NJYabmubhqs/RwxPKAT4olc55MZe635Mbld4TpsCkMPijXrykdwZH/AArug9zsQgAEE+LGsRt+5UaDiXOlmOCcuTYDrMQ4uz7lfisTPNc3Kc4jvBK9byMfSo4hILc9cOaD1eK0bFCuPG2LtEhxiWXNJ2Uajip7PpBTC2umOJxkDIHml7+o5OasBxo2rX6HvMBJwtp1M2xGGqx0jITkCrRqHiYucGmLf/G2qzvpOcPW0LppctcBtIMbpKwLQWuFwxrjlHP/ALPL0tq6lCyCIiAiIg8VvFPYfYuQuEXzu4+vq/xuXXtXUew+xchcI/nlz9fV+0cguOD1SMf6vvWbbc9ai1jWwz1wr1t6poSJtz1qrTuutRwX/WqjdIK6RInXPWnwnrWA+MV9Zf7zHXrRElo3fWqpu+tRhmkVU+MutNCRC7616+GKODSHWvXxj1poZmrcZqF6WdNep9I+5Zh1+sBfPmo47yixsriFzvK/1I9pWF4y6eHSVfr5M/8AjaP5VmuIH55X+pH8RWP43qWHSLj0qbT+9UHuRpc8TVb8+qNH6Vs+O1tSk73LfNlTIZmZnPbl1Zkrnfilr4dKUgTAdTrt2R8k5236K6Hsny3KI2RHn1ZIjHxBILXTJGQaRAJAOTRshXlu8RIY87JnI+YuyVlcVWlzpYZnPMjU6JzbHX/UqkL1rTqcw7edTB2j9IDq71rSbYfS3Bd1SrUwvpAuc4iaNUkSZguBLTmdYCxNbi8r3GFz7ptV9MtLGgOpU2RMAc05ZkahrUyvQ3GSabCTBkjneKDmQ07lSLRBIZG2QKknaMhT3/1muX14x055WaR694EXNR9KoRRDqbCwkPcTUGzGS0as4I356lRr8D6wz5E1CQcmPYwAxqDnyT6KlQcAPk3zOsPqs2xuEawq1AyRhbWMZxypI2EghzoIzhZvhwy7pPJlj6rzTPP8UYxnh5pMkZ5taTt1rX+ktLNpaQqH4RUD6dUuNMy1jmioJDc4IDSMozmdq2VXrUWv59VrH6yDUDXDLLKcl7p1aJHyjH9rmuK6XDaTLS1YBm0h085ocS6ASCBkdea1i/TtW4o3Nq64FUOtbsYIgyyk9zYzMQ4Eebv2ky2OPE1zRJMkRiifomdncvlXQjC12TSXNe2cFMHnNLTzg0HUT3lXtOnJuh7nk7ijU6Fak/0Xtd7l2KFxeQW5bRl5xkux9FXPKUKT+nTY/wBJoPvRF0iIgIiIPFXUew+xch8Jfnlz/mK32jl17U1HsK5D4T/Pbn/MVvtHILCkDqGZJgKTcENBMq3GG6Y/k8Doh2CXy0NlwzjM9ywOjarGuxPMRqyJz35f1mpFozhTTovxTsg80nLLeFrDXKcvTHkmVxvH2y3DPgjQo0m/BaVUVOUjOpjDmQ7EYOqHAZ/7KIjQtx5F/q+9Sm94eUngATAzzZB9QVuOGdLcPReteS47/FPDM+P5+010FxZWlWzZWLHl/Jy/FUeByjWy+WtERinKdS1xpXQtY16hp2xYzG7C1viAAxlJmDE+dS1nGnTwAHxmhrQRSEwBGZiVh6nDWmSTjOZJ8T/ZTKz+NYcvV9K/AXgiytUq/DqdYMZSxNDThJdOYkSZjUN5VfhjwWoMoW9Wwp15qF2NryXECMpDogzPmKpaL4f06LnEuLg4AEGmHDIyDDgRIK86Y4e0q4aMbgG5xgIzgCcuzZv35rhrPnvfWvTfWtIydFXA/un+r71tS24v9Hmk1zm1pwjEeVIM5AnDG87oWvHcIaXSd6LlI6fGmBTw8ochHyTY2Znm68p7lw+RfN19X+u/h+ufvEIubWozES1wAJzO6YCxtV0krPVNM0nTLyZmea7OdexYCrGI4TInI9S9ccG0fyfvnlf6lv8AEVS47qUXtM76ZHc6f51V/J9+eXH1Lf4yvXHi8Or0yGubhfVpnEIxHDSdibvbrz3g7kEX4t6+HStod9XD6THs/mXRtvVJIwmTriTq25E5rlzg1pBtC8tqrzDadek9xzMNDwXGBmcpW+7PjV0W3Xdwetldw8008kEkuKLcZ5m2ZGOdczkz2Fe7Z3JzDDq3vjLPIYYGvWopccZmjHOJF3SgxrZUGwDbRPt2Be6XGJoswXX1IH6GXeaQKIlN9RYXS8OkgagXD+EhUW29Lr8UCCzZrGRp9fqUdu+MjRsgU72kBhOrEADJPRy1+tURxh2BA/PqOs6yJiOumf6CCWhtBuRa2dpLYJ7mgKpRp0XE4WgnbBgqL2vD+zOTdIW7Rrg1WMzJPSpL1e8Y9pTFP8+oPxPLSWVGVCBlznBrR17O9BieMDRIN0wgQDRaN/iueNfco7S0WCSMMEGIIz1Agx1rLcKOElld8m8XVJ5bylM86DEsziRlzjBjODCsrq+tXSRUty/DAcXtkwXFkuLjAEznlztS7T5lw1jr0l+NMpy37U6OjQ6YjKR1SDBHVtUh0FoADkqzXYjjY6JIAgy4R1e7UsFbtt2FxfdWtckDCaT2swgnnNwtcRGQzMdiu7zSVMnE28LCRqbXhsxlzQ0784Uz+Zb/ABcPjf60zwiteTu7mn0Lis3zCq4D1LqDi+uuU0XZO/8ArUge1rQ0+xc4cYIHxndlrg4OrGoHNIc042tqZEa83Fb54mrrHoe2/wABqs9Gq+PUQuSpuiIiCIiDy8ZHsXJXDOzdSv7lrwQeWqOHW1zi5p7j6l1uo/wg4DWl6Zr0WOd0oz+/uQcnIukzxMWPkmdzvxr54F7HybPRd+NFc2oukfAtY+TZ6Lvxr54FbHybfRd+NBzer3Rlm2oSC4CBqJAy2610H4FbLoN9E/jTwK2XQb6LvxoOcqzAHEAyAYkal4XR/gVsug30XfjTwK2XQb6LvxoOcF9XR/gVsugz0XfjTwK2XQZ6LvxoOcEXR/gWsvJs9F3417pcTNiDJpMPVhPvcUEJ/J7sXcvcVY5mBrJ2F0kkebLvWV49dFvqNY9rScHOMZnDzg4+bED2Ncdi2jonQ1K1YKdCm2m0bAAPZ/Wa9aR0XTrtw1GzBkEEhwO8EZhEcfyvhXTNXirtXEnCzPfRoOPeWSV48E9r0af/AG9v+BFc0L4umPBNadGn+wt/wL54JbToU/2FD8KDmhfF0x4JLToU/wBhQ/CngktOhS/YUPwoOZ18XTPgjs+hS/YUfwp4I7PydL9hR+5BzNCYV0z4I7PydL9hS+5PBHZ+TpfsaX3IOZoTD1LpnwR2fkqX7Gl9yeCOz8lS/Y0vuQczQuiuIZrvivnCAbiqWdbeZJH62IeZZOjxS2IMuoUnDdyVNvrAUus7NlFjadJjWMaIa1oAaBuACIrIiICIiAiIgIiICIiAiIgIiICIiAiIgIiICIiAiIgIiICIiAiIgIiICIiAiIgIiICIiAiIgIiICIiAiIgIiICIiAiIgIiICIiAiIgIiICIiAiIgIiICIiD/9k="/>
          <p:cNvSpPr>
            <a:spLocks noChangeAspect="1" noChangeArrowheads="1"/>
          </p:cNvSpPr>
          <p:nvPr/>
        </p:nvSpPr>
        <p:spPr bwMode="auto">
          <a:xfrm>
            <a:off x="409575" y="-152400"/>
            <a:ext cx="304800" cy="304800"/>
          </a:xfrm>
          <a:prstGeom prst="rect">
            <a:avLst/>
          </a:prstGeom>
          <a:noFill/>
          <a:ln w="9525">
            <a:noFill/>
            <a:miter lim="800000"/>
            <a:headEnd/>
            <a:tailEnd/>
          </a:ln>
        </p:spPr>
        <p:txBody>
          <a:bodyPr/>
          <a:lstStyle/>
          <a:p>
            <a:endParaRPr lang="en-US"/>
          </a:p>
        </p:txBody>
      </p:sp>
      <p:sp>
        <p:nvSpPr>
          <p:cNvPr id="14"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pic>
        <p:nvPicPr>
          <p:cNvPr id="33809" name="Picture 17" descr="Hand Held on Pc Running Windows  Jkontherun Gives A First Look At The Handheld Pc"/>
          <p:cNvPicPr>
            <a:picLocks noChangeAspect="1" noChangeArrowheads="1"/>
          </p:cNvPicPr>
          <p:nvPr/>
        </p:nvPicPr>
        <p:blipFill>
          <a:blip r:embed="rId4" cstate="print"/>
          <a:srcRect/>
          <a:stretch>
            <a:fillRect/>
          </a:stretch>
        </p:blipFill>
        <p:spPr bwMode="auto">
          <a:xfrm>
            <a:off x="6012160" y="4149080"/>
            <a:ext cx="2520280" cy="2041427"/>
          </a:xfrm>
          <a:prstGeom prst="rect">
            <a:avLst/>
          </a:prstGeom>
          <a:noFill/>
        </p:spPr>
      </p:pic>
      <p:sp>
        <p:nvSpPr>
          <p:cNvPr id="16" name="Oval 15"/>
          <p:cNvSpPr/>
          <p:nvPr/>
        </p:nvSpPr>
        <p:spPr>
          <a:xfrm>
            <a:off x="7385651" y="3068960"/>
            <a:ext cx="1758349" cy="1671940"/>
          </a:xfrm>
          <a:prstGeom prst="ellipse">
            <a:avLst/>
          </a:prstGeom>
          <a:blipFill rotWithShape="0">
            <a:blip r:embed="rId5" cstate="print"/>
            <a:stretch>
              <a:fillRect/>
            </a:stretch>
          </a:blipFill>
        </p:spPr>
        <p:style>
          <a:lnRef idx="0">
            <a:schemeClr val="lt1">
              <a:hueOff val="0"/>
              <a:satOff val="0"/>
              <a:lumOff val="0"/>
              <a:alphaOff val="0"/>
            </a:schemeClr>
          </a:lnRef>
          <a:fillRef idx="1">
            <a:scrgbClr r="0" g="0" b="0"/>
          </a:fillRef>
          <a:effectRef idx="3">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4"/>
          <p:cNvSpPr>
            <a:spLocks noGrp="1"/>
          </p:cNvSpPr>
          <p:nvPr>
            <p:ph type="sldNum" sz="quarter" idx="11"/>
          </p:nvPr>
        </p:nvSpPr>
        <p:spPr>
          <a:noFill/>
        </p:spPr>
        <p:txBody>
          <a:bodyPr/>
          <a:lstStyle/>
          <a:p>
            <a:fld id="{0057036B-75FE-4899-A3BA-1C45BC0B9D48}" type="slidenum">
              <a:rPr lang="zh-TW" altLang="en-US" smtClean="0"/>
              <a:pPr/>
              <a:t>28</a:t>
            </a:fld>
            <a:r>
              <a:rPr lang="en-US" altLang="zh-TW" smtClean="0"/>
              <a:t> </a:t>
            </a:r>
          </a:p>
        </p:txBody>
      </p:sp>
      <p:sp>
        <p:nvSpPr>
          <p:cNvPr id="34820" name="Rectangle 2"/>
          <p:cNvSpPr>
            <a:spLocks noGrp="1" noChangeArrowheads="1"/>
          </p:cNvSpPr>
          <p:nvPr>
            <p:ph type="title"/>
          </p:nvPr>
        </p:nvSpPr>
        <p:spPr/>
        <p:txBody>
          <a:bodyPr/>
          <a:lstStyle/>
          <a:p>
            <a:pPr eaLnBrk="1" hangingPunct="1"/>
            <a:r>
              <a:rPr lang="en-US" altLang="zh-TW" smtClean="0">
                <a:ea typeface="新細明體" pitchFamily="18" charset="-120"/>
              </a:rPr>
              <a:t>Embedded Computers</a:t>
            </a:r>
          </a:p>
        </p:txBody>
      </p:sp>
      <p:sp>
        <p:nvSpPr>
          <p:cNvPr id="34821" name="Rectangle 3"/>
          <p:cNvSpPr>
            <a:spLocks noGrp="1" noChangeArrowheads="1"/>
          </p:cNvSpPr>
          <p:nvPr>
            <p:ph type="body" idx="1"/>
          </p:nvPr>
        </p:nvSpPr>
        <p:spPr/>
        <p:txBody>
          <a:bodyPr/>
          <a:lstStyle/>
          <a:p>
            <a:pPr eaLnBrk="1" hangingPunct="1"/>
            <a:r>
              <a:rPr lang="en-US" altLang="zh-TW" dirty="0" smtClean="0">
                <a:ea typeface="新細明體" pitchFamily="18" charset="-120"/>
              </a:rPr>
              <a:t>Embedded computers</a:t>
            </a:r>
          </a:p>
          <a:p>
            <a:pPr lvl="1" eaLnBrk="1" hangingPunct="1"/>
            <a:r>
              <a:rPr lang="en-US" altLang="zh-TW" dirty="0" smtClean="0">
                <a:ea typeface="新細明體" pitchFamily="18" charset="-120"/>
              </a:rPr>
              <a:t>A special-purpose computer that functions as a component in a larger product</a:t>
            </a:r>
          </a:p>
          <a:p>
            <a:pPr lvl="1" eaLnBrk="1" hangingPunct="1"/>
            <a:r>
              <a:rPr lang="en-US" altLang="zh-TW" dirty="0" smtClean="0">
                <a:ea typeface="新細明體" pitchFamily="18" charset="-120"/>
              </a:rPr>
              <a:t>The computer is completely encapsulated by the device it controls</a:t>
            </a:r>
          </a:p>
          <a:p>
            <a:pPr lvl="1" eaLnBrk="1" hangingPunct="1"/>
            <a:r>
              <a:rPr lang="en-US" altLang="zh-TW" dirty="0" smtClean="0">
                <a:ea typeface="新細明體" pitchFamily="18" charset="-120"/>
              </a:rPr>
              <a:t> Examples of embedded systems</a:t>
            </a:r>
          </a:p>
          <a:p>
            <a:pPr lvl="2" eaLnBrk="1" hangingPunct="1"/>
            <a:r>
              <a:rPr lang="en-US" altLang="zh-TW" dirty="0" smtClean="0">
                <a:ea typeface="新細明體" pitchFamily="18" charset="-120"/>
              </a:rPr>
              <a:t> Automatic Teller Machines (ATMs)</a:t>
            </a:r>
          </a:p>
          <a:p>
            <a:pPr lvl="2" eaLnBrk="1" hangingPunct="1"/>
            <a:r>
              <a:rPr lang="en-US" altLang="zh-TW" dirty="0" smtClean="0">
                <a:ea typeface="新細明體" pitchFamily="18" charset="-120"/>
              </a:rPr>
              <a:t> Airplanes, automobiles</a:t>
            </a:r>
          </a:p>
          <a:p>
            <a:pPr lvl="2" eaLnBrk="1" hangingPunct="1"/>
            <a:r>
              <a:rPr lang="en-US" altLang="zh-TW" dirty="0" smtClean="0">
                <a:ea typeface="新細明體" pitchFamily="18" charset="-120"/>
              </a:rPr>
              <a:t> Printers, copy machines, fax machines</a:t>
            </a:r>
          </a:p>
          <a:p>
            <a:pPr lvl="2" eaLnBrk="1" hangingPunct="1"/>
            <a:r>
              <a:rPr lang="en-US" altLang="zh-TW" dirty="0" smtClean="0">
                <a:ea typeface="新細明體" pitchFamily="18" charset="-120"/>
              </a:rPr>
              <a:t> Microwave ovens, washing machines</a:t>
            </a:r>
          </a:p>
          <a:p>
            <a:pPr lvl="2" eaLnBrk="1" hangingPunct="1"/>
            <a:r>
              <a:rPr lang="en-US" altLang="zh-TW" dirty="0" smtClean="0">
                <a:ea typeface="新細明體" pitchFamily="18" charset="-120"/>
              </a:rPr>
              <a:t> Videogame consoles, DVD players, mp3 players</a:t>
            </a:r>
          </a:p>
          <a:p>
            <a:pPr lvl="2" eaLnBrk="1" hangingPunct="1"/>
            <a:r>
              <a:rPr lang="en-US" altLang="zh-TW" dirty="0" smtClean="0">
                <a:ea typeface="新細明體" pitchFamily="18" charset="-120"/>
              </a:rPr>
              <a:t> …</a:t>
            </a:r>
          </a:p>
        </p:txBody>
      </p:sp>
      <p:pic>
        <p:nvPicPr>
          <p:cNvPr id="34822" name="Picture 11"/>
          <p:cNvPicPr>
            <a:picLocks noChangeAspect="1" noChangeArrowheads="1"/>
          </p:cNvPicPr>
          <p:nvPr/>
        </p:nvPicPr>
        <p:blipFill>
          <a:blip r:embed="rId3" cstate="print"/>
          <a:srcRect/>
          <a:stretch>
            <a:fillRect/>
          </a:stretch>
        </p:blipFill>
        <p:spPr bwMode="auto">
          <a:xfrm>
            <a:off x="6732240" y="3356992"/>
            <a:ext cx="1656481" cy="1359990"/>
          </a:xfrm>
          <a:prstGeom prst="rect">
            <a:avLst/>
          </a:prstGeom>
          <a:noFill/>
          <a:ln w="12700">
            <a:noFill/>
            <a:miter lim="800000"/>
            <a:headEnd type="none" w="sm" len="sm"/>
            <a:tailEnd type="none" w="sm" len="sm"/>
          </a:ln>
        </p:spPr>
      </p:pic>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Computers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zh-TW" altLang="en-US" smtClean="0"/>
              <a:t>    </a:t>
            </a:r>
            <a:r>
              <a:rPr lang="en-US" altLang="zh-TW" smtClean="0"/>
              <a:t>Jean Wang / CS1102 – Lec01</a:t>
            </a:r>
            <a:endParaRPr lang="en-US" altLang="zh-TW" dirty="0"/>
          </a:p>
        </p:txBody>
      </p:sp>
      <p:sp>
        <p:nvSpPr>
          <p:cNvPr id="5" name="Slide Number Placeholder 4"/>
          <p:cNvSpPr>
            <a:spLocks noGrp="1"/>
          </p:cNvSpPr>
          <p:nvPr>
            <p:ph type="sldNum" sz="quarter" idx="11"/>
          </p:nvPr>
        </p:nvSpPr>
        <p:spPr/>
        <p:txBody>
          <a:bodyPr/>
          <a:lstStyle/>
          <a:p>
            <a:pPr>
              <a:defRPr/>
            </a:pPr>
            <a:fld id="{8BD6D3E2-A36B-4C8C-ABC1-F41118E7B9E2}" type="slidenum">
              <a:rPr lang="zh-TW" altLang="en-US" smtClean="0"/>
              <a:pPr>
                <a:defRPr/>
              </a:pPr>
              <a:t>29</a:t>
            </a:fld>
            <a:r>
              <a:rPr lang="en-US" altLang="zh-TW" smtClean="0"/>
              <a:t> </a:t>
            </a:r>
            <a:endParaRPr lang="en-US" altLang="zh-TW" dirty="0"/>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9241" y="1517104"/>
            <a:ext cx="7425517" cy="4648200"/>
          </a:xfrm>
          <a:prstGeom prst="rect">
            <a:avLst/>
          </a:prstGeom>
          <a:noFill/>
          <a:ln w="9525">
            <a:noFill/>
            <a:miter lim="800000"/>
            <a:headEnd/>
            <a:tailEnd/>
          </a:ln>
        </p:spPr>
      </p:pic>
    </p:spTree>
    <p:extLst>
      <p:ext uri="{BB962C8B-B14F-4D97-AF65-F5344CB8AC3E}">
        <p14:creationId xmlns:p14="http://schemas.microsoft.com/office/powerpoint/2010/main" val="106731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zh-TW" smtClean="0">
                <a:ea typeface="新細明體" pitchFamily="18" charset="-120"/>
              </a:rPr>
              <a:t>Course General Info (2)</a:t>
            </a:r>
          </a:p>
        </p:txBody>
      </p:sp>
      <p:sp>
        <p:nvSpPr>
          <p:cNvPr id="6149" name="Rectangle 3"/>
          <p:cNvSpPr>
            <a:spLocks noGrp="1" noChangeArrowheads="1"/>
          </p:cNvSpPr>
          <p:nvPr>
            <p:ph idx="1"/>
          </p:nvPr>
        </p:nvSpPr>
        <p:spPr/>
        <p:txBody>
          <a:bodyPr/>
          <a:lstStyle/>
          <a:p>
            <a:pPr eaLnBrk="1" hangingPunct="1"/>
            <a:r>
              <a:rPr lang="zh-TW" altLang="en-US" dirty="0" smtClean="0">
                <a:ea typeface="新細明體" pitchFamily="18" charset="-120"/>
              </a:rPr>
              <a:t> </a:t>
            </a:r>
            <a:r>
              <a:rPr lang="en-US" altLang="zh-TW" dirty="0">
                <a:ea typeface="新細明體" pitchFamily="18" charset="-120"/>
              </a:rPr>
              <a:t>Online </a:t>
            </a:r>
            <a:r>
              <a:rPr lang="en-US" altLang="zh-TW" dirty="0" smtClean="0">
                <a:ea typeface="新細明體" pitchFamily="18" charset="-120"/>
              </a:rPr>
              <a:t>Resources</a:t>
            </a:r>
          </a:p>
          <a:p>
            <a:pPr lvl="1" eaLnBrk="1" hangingPunct="1"/>
            <a:r>
              <a:rPr lang="en-US" altLang="zh-TW" dirty="0">
                <a:solidFill>
                  <a:srgbClr val="FF0066"/>
                </a:solidFill>
                <a:ea typeface="新細明體" pitchFamily="18" charset="-120"/>
              </a:rPr>
              <a:t>Textbook </a:t>
            </a:r>
            <a:r>
              <a:rPr lang="en-US" altLang="zh-TW" dirty="0" err="1">
                <a:solidFill>
                  <a:srgbClr val="FF0066"/>
                </a:solidFill>
                <a:ea typeface="新細明體" pitchFamily="18" charset="-120"/>
              </a:rPr>
              <a:t>CourseMate</a:t>
            </a:r>
            <a:r>
              <a:rPr lang="en-US" altLang="zh-TW" dirty="0">
                <a:solidFill>
                  <a:srgbClr val="FF0066"/>
                </a:solidFill>
                <a:ea typeface="新細明體" pitchFamily="18" charset="-120"/>
              </a:rPr>
              <a:t> </a:t>
            </a:r>
            <a:r>
              <a:rPr lang="en-US" altLang="zh-TW" dirty="0">
                <a:ea typeface="新細明體" pitchFamily="18" charset="-120"/>
              </a:rPr>
              <a:t>(access code will be given when purchasing the book)</a:t>
            </a:r>
          </a:p>
          <a:p>
            <a:pPr lvl="2" eaLnBrk="1" hangingPunct="1"/>
            <a:r>
              <a:rPr lang="en-US" u="sng" dirty="0"/>
              <a:t> </a:t>
            </a:r>
            <a:r>
              <a:rPr lang="en-US" u="sng" dirty="0" smtClean="0"/>
              <a:t>access</a:t>
            </a:r>
            <a:r>
              <a:rPr lang="en-US" sz="1600" u="sng" dirty="0" smtClean="0"/>
              <a:t>.cengage.com</a:t>
            </a:r>
            <a:endParaRPr lang="en-US" altLang="zh-TW" dirty="0">
              <a:ea typeface="新細明體" pitchFamily="18" charset="-120"/>
            </a:endParaRPr>
          </a:p>
          <a:p>
            <a:pPr lvl="1" eaLnBrk="1" hangingPunct="1"/>
            <a:r>
              <a:rPr lang="en-US" altLang="zh-TW" dirty="0">
                <a:solidFill>
                  <a:srgbClr val="FF0066"/>
                </a:solidFill>
                <a:ea typeface="新細明體" pitchFamily="18" charset="-120"/>
              </a:rPr>
              <a:t>Textbook companion </a:t>
            </a:r>
            <a:r>
              <a:rPr lang="en-US" altLang="zh-TW" dirty="0" smtClean="0">
                <a:solidFill>
                  <a:srgbClr val="FF0066"/>
                </a:solidFill>
                <a:ea typeface="新細明體" pitchFamily="18" charset="-120"/>
              </a:rPr>
              <a:t>site (free)</a:t>
            </a:r>
            <a:endParaRPr lang="en-US" altLang="zh-TW" dirty="0">
              <a:solidFill>
                <a:srgbClr val="FF0066"/>
              </a:solidFill>
              <a:ea typeface="新細明體" pitchFamily="18" charset="-120"/>
            </a:endParaRPr>
          </a:p>
          <a:p>
            <a:pPr lvl="2" eaLnBrk="1" hangingPunct="1"/>
            <a:r>
              <a:rPr lang="en-US" sz="1600" dirty="0"/>
              <a:t> </a:t>
            </a:r>
            <a:r>
              <a:rPr lang="en-US" sz="1600" dirty="0">
                <a:hlinkClick r:id="rId3"/>
              </a:rPr>
              <a:t>http://www.cengagebrain.com/cgi-wadsworth/course_products_wp.pl?fid=M20b&amp;product_isbn_issn=9781285161761&amp;token=</a:t>
            </a:r>
            <a:r>
              <a:rPr lang="en-US" sz="1600" dirty="0"/>
              <a:t> </a:t>
            </a:r>
            <a:endParaRPr lang="en-US" altLang="zh-TW" sz="1600" dirty="0">
              <a:ea typeface="新細明體" pitchFamily="18" charset="-120"/>
            </a:endParaRPr>
          </a:p>
          <a:p>
            <a:pPr lvl="1" eaLnBrk="1" hangingPunct="1"/>
            <a:r>
              <a:rPr lang="en-US" altLang="zh-TW" dirty="0">
                <a:ea typeface="新細明體" pitchFamily="18" charset="-120"/>
              </a:rPr>
              <a:t> Howstuffworks.com </a:t>
            </a:r>
          </a:p>
          <a:p>
            <a:pPr lvl="2" eaLnBrk="1" hangingPunct="1"/>
            <a:r>
              <a:rPr lang="en-US" altLang="zh-TW" sz="1600" dirty="0">
                <a:ea typeface="新細明體" pitchFamily="18" charset="-120"/>
              </a:rPr>
              <a:t> </a:t>
            </a:r>
            <a:r>
              <a:rPr lang="en-US" altLang="zh-TW" sz="1600" dirty="0">
                <a:ea typeface="新細明體" pitchFamily="18" charset="-120"/>
                <a:hlinkClick r:id="rId4"/>
              </a:rPr>
              <a:t>http://computer.howstuffworks.com/</a:t>
            </a:r>
            <a:endParaRPr lang="en-US" altLang="zh-TW" sz="1600" dirty="0">
              <a:ea typeface="新細明體" pitchFamily="18" charset="-120"/>
            </a:endParaRPr>
          </a:p>
          <a:p>
            <a:pPr lvl="1" eaLnBrk="1" hangingPunct="1"/>
            <a:r>
              <a:rPr lang="en-US" altLang="zh-TW" dirty="0">
                <a:ea typeface="新細明體" pitchFamily="18" charset="-120"/>
              </a:rPr>
              <a:t> Wikipedia </a:t>
            </a:r>
          </a:p>
          <a:p>
            <a:pPr lvl="2" eaLnBrk="1" hangingPunct="1"/>
            <a:r>
              <a:rPr lang="en-US" altLang="zh-TW" sz="1600" dirty="0">
                <a:ea typeface="新細明體" pitchFamily="18" charset="-120"/>
              </a:rPr>
              <a:t> </a:t>
            </a:r>
            <a:r>
              <a:rPr lang="en-US" altLang="zh-TW" sz="1600" dirty="0">
                <a:ea typeface="新細明體" pitchFamily="18" charset="-120"/>
                <a:hlinkClick r:id="rId5"/>
              </a:rPr>
              <a:t>http://en.wikipedia.org/wiki/Main_Page</a:t>
            </a:r>
            <a:r>
              <a:rPr lang="en-US" altLang="zh-TW" sz="1600" dirty="0">
                <a:ea typeface="新細明體" pitchFamily="18" charset="-120"/>
              </a:rPr>
              <a:t>  (English)</a:t>
            </a:r>
          </a:p>
          <a:p>
            <a:pPr lvl="2" eaLnBrk="1" hangingPunct="1"/>
            <a:r>
              <a:rPr lang="en-US" altLang="zh-TW" sz="1600" dirty="0">
                <a:ea typeface="新細明體" pitchFamily="18" charset="-120"/>
              </a:rPr>
              <a:t> </a:t>
            </a:r>
            <a:r>
              <a:rPr lang="en-US" altLang="zh-TW" sz="1600" dirty="0">
                <a:ea typeface="新細明體" pitchFamily="18" charset="-120"/>
                <a:hlinkClick r:id="rId6"/>
              </a:rPr>
              <a:t>http://zh.wikipedia.org/wiki/Main_Page</a:t>
            </a:r>
            <a:r>
              <a:rPr lang="en-US" altLang="zh-TW" sz="1600" dirty="0">
                <a:ea typeface="新細明體" pitchFamily="18" charset="-120"/>
              </a:rPr>
              <a:t>  (Chinese)</a:t>
            </a:r>
          </a:p>
          <a:p>
            <a:pPr lvl="1" eaLnBrk="1" hangingPunct="1"/>
            <a:r>
              <a:rPr lang="en-US" altLang="zh-TW" dirty="0">
                <a:ea typeface="新細明體" pitchFamily="18" charset="-120"/>
              </a:rPr>
              <a:t>Always use search engines to find out more</a:t>
            </a:r>
          </a:p>
          <a:p>
            <a:pPr eaLnBrk="1" hangingPunct="1"/>
            <a:endParaRPr lang="en-US" altLang="zh-TW" sz="1600" dirty="0" smtClean="0">
              <a:ea typeface="新細明體" pitchFamily="18" charset="-120"/>
            </a:endParaRPr>
          </a:p>
        </p:txBody>
      </p:sp>
      <p:sp>
        <p:nvSpPr>
          <p:cNvPr id="6147" name="Slide Number Placeholder 4"/>
          <p:cNvSpPr>
            <a:spLocks noGrp="1"/>
          </p:cNvSpPr>
          <p:nvPr>
            <p:ph type="sldNum" sz="quarter" idx="11"/>
          </p:nvPr>
        </p:nvSpPr>
        <p:spPr>
          <a:noFill/>
        </p:spPr>
        <p:txBody>
          <a:bodyPr/>
          <a:lstStyle/>
          <a:p>
            <a:fld id="{5A2FCD09-5A87-4FC9-8183-6EE32AC330C1}" type="slidenum">
              <a:rPr lang="zh-TW" altLang="en-US" smtClean="0"/>
              <a:pPr/>
              <a:t>3</a:t>
            </a:fld>
            <a:r>
              <a:rPr lang="en-US" altLang="zh-TW" smtClean="0"/>
              <a:t> </a:t>
            </a:r>
          </a:p>
        </p:txBody>
      </p:sp>
      <p:sp>
        <p:nvSpPr>
          <p:cNvPr id="9" name="Rectangle 4"/>
          <p:cNvSpPr>
            <a:spLocks noGrp="1" noChangeArrowheads="1"/>
          </p:cNvSpPr>
          <p:nvPr>
            <p:ph type="dt" sz="half" idx="10"/>
          </p:nvPr>
        </p:nvSpPr>
        <p:spPr>
          <a:xfrm>
            <a:off x="758205"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Slide Number Placeholder 4"/>
          <p:cNvSpPr>
            <a:spLocks noGrp="1"/>
          </p:cNvSpPr>
          <p:nvPr>
            <p:ph type="sldNum" sz="quarter" idx="11"/>
          </p:nvPr>
        </p:nvSpPr>
        <p:spPr>
          <a:noFill/>
        </p:spPr>
        <p:txBody>
          <a:bodyPr/>
          <a:lstStyle/>
          <a:p>
            <a:fld id="{5CA65808-4535-4E0B-A5E0-544910E67F3B}" type="slidenum">
              <a:rPr lang="zh-TW" altLang="en-US" smtClean="0"/>
              <a:pPr/>
              <a:t>30</a:t>
            </a:fld>
            <a:r>
              <a:rPr lang="en-US" altLang="zh-TW" dirty="0" smtClean="0"/>
              <a:t> </a:t>
            </a:r>
          </a:p>
        </p:txBody>
      </p:sp>
      <p:sp>
        <p:nvSpPr>
          <p:cNvPr id="35844" name="Rectangle 13"/>
          <p:cNvSpPr>
            <a:spLocks noGrp="1" noChangeArrowheads="1"/>
          </p:cNvSpPr>
          <p:nvPr>
            <p:ph type="title"/>
          </p:nvPr>
        </p:nvSpPr>
        <p:spPr/>
        <p:txBody>
          <a:bodyPr/>
          <a:lstStyle/>
          <a:p>
            <a:pPr eaLnBrk="1" hangingPunct="1"/>
            <a:r>
              <a:rPr lang="en-US" altLang="zh-TW" smtClean="0">
                <a:ea typeface="新細明體" pitchFamily="18" charset="-120"/>
              </a:rPr>
              <a:t>Computer Networks</a:t>
            </a:r>
          </a:p>
        </p:txBody>
      </p:sp>
      <p:sp>
        <p:nvSpPr>
          <p:cNvPr id="35845" name="Text Box 8"/>
          <p:cNvSpPr txBox="1">
            <a:spLocks noChangeArrowheads="1"/>
          </p:cNvSpPr>
          <p:nvPr/>
        </p:nvSpPr>
        <p:spPr bwMode="auto">
          <a:xfrm>
            <a:off x="8001000" y="5791200"/>
            <a:ext cx="533400" cy="366713"/>
          </a:xfrm>
          <a:prstGeom prst="rect">
            <a:avLst/>
          </a:prstGeom>
          <a:noFill/>
          <a:ln w="9525">
            <a:noFill/>
            <a:miter lim="800000"/>
            <a:headEnd/>
            <a:tailEnd/>
          </a:ln>
        </p:spPr>
        <p:txBody>
          <a:bodyPr>
            <a:spAutoFit/>
          </a:bodyPr>
          <a:lstStyle/>
          <a:p>
            <a:pPr>
              <a:spcBef>
                <a:spcPct val="50000"/>
              </a:spcBef>
              <a:buFontTx/>
              <a:buNone/>
            </a:pPr>
            <a:endParaRPr lang="zh-TW" altLang="en-US" sz="1800">
              <a:latin typeface="Arial" pitchFamily="34" charset="0"/>
              <a:ea typeface="新細明體" pitchFamily="18" charset="-120"/>
            </a:endParaRPr>
          </a:p>
        </p:txBody>
      </p:sp>
      <p:sp>
        <p:nvSpPr>
          <p:cNvPr id="153615" name="Text Box 15"/>
          <p:cNvSpPr txBox="1">
            <a:spLocks noChangeArrowheads="1"/>
          </p:cNvSpPr>
          <p:nvPr/>
        </p:nvSpPr>
        <p:spPr bwMode="auto">
          <a:xfrm>
            <a:off x="611188" y="1484313"/>
            <a:ext cx="8281987" cy="5466112"/>
          </a:xfrm>
          <a:prstGeom prst="rect">
            <a:avLst/>
          </a:prstGeom>
          <a:noFill/>
          <a:ln w="9525">
            <a:noFill/>
            <a:miter lim="800000"/>
            <a:headEnd/>
            <a:tailEnd/>
          </a:ln>
        </p:spPr>
        <p:txBody>
          <a:bodyPr>
            <a:spAutoFit/>
          </a:bodyPr>
          <a:lstStyle/>
          <a:p>
            <a:pPr>
              <a:buFont typeface="Wingdings" pitchFamily="2" charset="2"/>
              <a:buChar char=":"/>
            </a:pPr>
            <a:r>
              <a:rPr lang="en-US" altLang="zh-TW" i="1" dirty="0">
                <a:solidFill>
                  <a:schemeClr val="accent2"/>
                </a:solidFill>
                <a:latin typeface="Cambria" pitchFamily="18" charset="0"/>
                <a:ea typeface="新細明體" pitchFamily="18" charset="-120"/>
              </a:rPr>
              <a:t> </a:t>
            </a:r>
            <a:r>
              <a:rPr lang="en-US" altLang="zh-TW" sz="2200" i="1" dirty="0">
                <a:solidFill>
                  <a:schemeClr val="accent2"/>
                </a:solidFill>
                <a:latin typeface="Cambria" pitchFamily="18" charset="0"/>
                <a:ea typeface="新細明體" pitchFamily="18" charset="-120"/>
              </a:rPr>
              <a:t>Computer communications</a:t>
            </a:r>
            <a:r>
              <a:rPr lang="en-US" altLang="zh-TW" sz="2200" dirty="0">
                <a:latin typeface="Cambria" pitchFamily="18" charset="0"/>
                <a:ea typeface="新細明體" pitchFamily="18" charset="-120"/>
              </a:rPr>
              <a:t> are</a:t>
            </a:r>
          </a:p>
          <a:p>
            <a:pPr lvl="1"/>
            <a:r>
              <a:rPr lang="en-US" altLang="zh-TW" sz="1800" dirty="0">
                <a:latin typeface="Cambria" pitchFamily="18" charset="0"/>
                <a:ea typeface="新細明體" pitchFamily="18" charset="-120"/>
              </a:rPr>
              <a:t>  The process by which two or more computers or devices</a:t>
            </a:r>
          </a:p>
          <a:p>
            <a:pPr lvl="1">
              <a:buFont typeface="Wingdings" pitchFamily="2" charset="2"/>
              <a:buNone/>
            </a:pPr>
            <a:r>
              <a:rPr lang="en-US" altLang="zh-TW" sz="1800" dirty="0">
                <a:latin typeface="Cambria" pitchFamily="18" charset="0"/>
                <a:ea typeface="新細明體" pitchFamily="18" charset="-120"/>
              </a:rPr>
              <a:t>     transfer data, instructions, and information</a:t>
            </a:r>
          </a:p>
          <a:p>
            <a:pPr>
              <a:buFont typeface="Wingdings" pitchFamily="2" charset="2"/>
              <a:buChar char=":"/>
            </a:pPr>
            <a:r>
              <a:rPr lang="en-US" altLang="zh-TW" sz="2200" dirty="0">
                <a:latin typeface="Cambria" pitchFamily="18" charset="0"/>
                <a:ea typeface="新細明體" pitchFamily="18" charset="-120"/>
              </a:rPr>
              <a:t> Computers can be connected to a </a:t>
            </a:r>
            <a:r>
              <a:rPr lang="en-US" altLang="zh-TW" sz="2200" i="1" dirty="0">
                <a:solidFill>
                  <a:srgbClr val="FF0066"/>
                </a:solidFill>
                <a:latin typeface="Cambria" pitchFamily="18" charset="0"/>
                <a:ea typeface="新細明體" pitchFamily="18" charset="-120"/>
              </a:rPr>
              <a:t>network</a:t>
            </a:r>
          </a:p>
          <a:p>
            <a:pPr lvl="1">
              <a:lnSpc>
                <a:spcPct val="90000"/>
              </a:lnSpc>
            </a:pPr>
            <a:r>
              <a:rPr lang="en-US" altLang="zh-TW" sz="1800" dirty="0">
                <a:latin typeface="Cambria" pitchFamily="18" charset="0"/>
                <a:ea typeface="新細明體" pitchFamily="18" charset="-120"/>
              </a:rPr>
              <a:t>  A collection of computers and devices connected via</a:t>
            </a:r>
          </a:p>
          <a:p>
            <a:pPr lvl="1">
              <a:lnSpc>
                <a:spcPct val="90000"/>
              </a:lnSpc>
              <a:buFont typeface="Wingdings" pitchFamily="2" charset="2"/>
              <a:buNone/>
            </a:pPr>
            <a:r>
              <a:rPr lang="en-US" altLang="zh-TW" sz="1800" dirty="0">
                <a:latin typeface="Cambria" pitchFamily="18" charset="0"/>
                <a:ea typeface="新細明體" pitchFamily="18" charset="-120"/>
              </a:rPr>
              <a:t>     communications devices and transmission media</a:t>
            </a:r>
          </a:p>
          <a:p>
            <a:pPr lvl="1">
              <a:lnSpc>
                <a:spcPct val="90000"/>
              </a:lnSpc>
            </a:pPr>
            <a:r>
              <a:rPr lang="en-US" altLang="zh-TW" sz="1800" dirty="0">
                <a:latin typeface="Cambria" pitchFamily="18" charset="0"/>
                <a:ea typeface="新細明體" pitchFamily="18" charset="-120"/>
              </a:rPr>
              <a:t>  Devices include modem, network card, wireless card, …</a:t>
            </a:r>
          </a:p>
          <a:p>
            <a:pPr lvl="1">
              <a:lnSpc>
                <a:spcPct val="90000"/>
              </a:lnSpc>
            </a:pPr>
            <a:r>
              <a:rPr lang="en-US" altLang="zh-TW" sz="1800" dirty="0">
                <a:latin typeface="Cambria" pitchFamily="18" charset="0"/>
                <a:ea typeface="新細明體" pitchFamily="18" charset="-120"/>
              </a:rPr>
              <a:t>  Transmission media include cables, telephone lines, wireless</a:t>
            </a:r>
          </a:p>
          <a:p>
            <a:pPr lvl="1">
              <a:lnSpc>
                <a:spcPct val="90000"/>
              </a:lnSpc>
              <a:buFont typeface="Wingdings" pitchFamily="2" charset="2"/>
              <a:buNone/>
            </a:pPr>
            <a:r>
              <a:rPr lang="en-US" altLang="zh-TW" sz="1800" dirty="0">
                <a:latin typeface="Cambria" pitchFamily="18" charset="0"/>
                <a:ea typeface="新細明體" pitchFamily="18" charset="-120"/>
              </a:rPr>
              <a:t>     radio, satellites</a:t>
            </a:r>
          </a:p>
          <a:p>
            <a:pPr lvl="1">
              <a:lnSpc>
                <a:spcPct val="90000"/>
              </a:lnSpc>
            </a:pPr>
            <a:endParaRPr lang="en-US" altLang="zh-TW" sz="1000" dirty="0">
              <a:latin typeface="Cambria" pitchFamily="18" charset="0"/>
              <a:ea typeface="新細明體" pitchFamily="18" charset="-120"/>
            </a:endParaRPr>
          </a:p>
          <a:p>
            <a:pPr>
              <a:buFont typeface="Wingdings" pitchFamily="2" charset="2"/>
              <a:buChar char=":"/>
            </a:pPr>
            <a:r>
              <a:rPr lang="en-US" altLang="zh-TW" sz="2200" dirty="0">
                <a:latin typeface="Cambria" pitchFamily="18" charset="0"/>
                <a:ea typeface="新細明體" pitchFamily="18" charset="-120"/>
              </a:rPr>
              <a:t> Network can be connected to other networks </a:t>
            </a:r>
          </a:p>
          <a:p>
            <a:pPr>
              <a:buFont typeface="Wingdings" pitchFamily="2" charset="2"/>
              <a:buChar char=":"/>
            </a:pPr>
            <a:r>
              <a:rPr lang="en-US" altLang="zh-TW" sz="2200" dirty="0">
                <a:latin typeface="Cambria" pitchFamily="18" charset="0"/>
                <a:ea typeface="新細明體" pitchFamily="18" charset="-120"/>
              </a:rPr>
              <a:t> The </a:t>
            </a:r>
            <a:r>
              <a:rPr lang="en-US" altLang="zh-TW" sz="2200" i="1" dirty="0">
                <a:solidFill>
                  <a:srgbClr val="FF0066"/>
                </a:solidFill>
                <a:latin typeface="Cambria" pitchFamily="18" charset="0"/>
                <a:ea typeface="新細明體" pitchFamily="18" charset="-120"/>
              </a:rPr>
              <a:t>Internet</a:t>
            </a:r>
            <a:r>
              <a:rPr lang="en-US" altLang="zh-TW" sz="2200" dirty="0">
                <a:latin typeface="Cambria" pitchFamily="18" charset="0"/>
                <a:ea typeface="新細明體" pitchFamily="18" charset="-120"/>
              </a:rPr>
              <a:t> - worldwide collection of interconnected </a:t>
            </a:r>
            <a:r>
              <a:rPr lang="en-US" altLang="zh-TW" sz="2200" dirty="0" smtClean="0">
                <a:latin typeface="Cambria" pitchFamily="18" charset="0"/>
                <a:ea typeface="新細明體" pitchFamily="18" charset="-120"/>
              </a:rPr>
              <a:t>networks</a:t>
            </a:r>
          </a:p>
          <a:p>
            <a:pPr lvl="1"/>
            <a:r>
              <a:rPr lang="en-US" altLang="zh-TW" dirty="0" smtClean="0">
                <a:latin typeface="Cambria" pitchFamily="18" charset="0"/>
                <a:ea typeface="新細明體" pitchFamily="18" charset="-120"/>
              </a:rPr>
              <a:t> </a:t>
            </a:r>
            <a:r>
              <a:rPr lang="en-US" altLang="zh-TW" sz="1800" i="1" u="sng" dirty="0" smtClean="0">
                <a:latin typeface="Cambria" pitchFamily="18" charset="0"/>
                <a:ea typeface="新細明體" pitchFamily="18" charset="-120"/>
              </a:rPr>
              <a:t>United yet autonomous</a:t>
            </a:r>
            <a:r>
              <a:rPr lang="en-US" altLang="zh-TW" sz="1800" i="1" dirty="0" smtClean="0">
                <a:latin typeface="Cambria" pitchFamily="18" charset="0"/>
                <a:ea typeface="新細明體" pitchFamily="18" charset="-120"/>
              </a:rPr>
              <a:t>:</a:t>
            </a:r>
            <a:r>
              <a:rPr lang="en-US" altLang="zh-TW" sz="1800" dirty="0" smtClean="0">
                <a:latin typeface="Cambria" pitchFamily="18" charset="0"/>
                <a:ea typeface="新細明體" pitchFamily="18" charset="-120"/>
              </a:rPr>
              <a:t> each organization on the Internet is responsible only for maintaining its own network</a:t>
            </a:r>
            <a:endParaRPr lang="en-US" altLang="zh-TW" dirty="0" smtClean="0">
              <a:latin typeface="Cambria" pitchFamily="18" charset="0"/>
              <a:ea typeface="新細明體" pitchFamily="18" charset="-120"/>
            </a:endParaRPr>
          </a:p>
          <a:p>
            <a:pPr lvl="1">
              <a:buNone/>
            </a:pPr>
            <a:endParaRPr lang="en-US" altLang="zh-TW" dirty="0">
              <a:latin typeface="Cambria" pitchFamily="18" charset="0"/>
              <a:ea typeface="新細明體" pitchFamily="18" charset="-120"/>
            </a:endParaRPr>
          </a:p>
          <a:p>
            <a:pPr lvl="1">
              <a:buNone/>
            </a:pPr>
            <a:endParaRPr lang="zh-TW" altLang="en-US" sz="2400" dirty="0">
              <a:latin typeface="Cambria" pitchFamily="18" charset="0"/>
              <a:ea typeface="新細明體" pitchFamily="18" charset="-120"/>
            </a:endParaRPr>
          </a:p>
        </p:txBody>
      </p:sp>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15">
                                            <p:txEl>
                                              <p:pRg st="0" end="0"/>
                                            </p:txEl>
                                          </p:spTgt>
                                        </p:tgtEl>
                                        <p:attrNameLst>
                                          <p:attrName>style.visibility</p:attrName>
                                        </p:attrNameLst>
                                      </p:cBhvr>
                                      <p:to>
                                        <p:strVal val="visible"/>
                                      </p:to>
                                    </p:set>
                                    <p:animEffect transition="in" filter="box(in)">
                                      <p:cBhvr>
                                        <p:cTn id="7" dur="500"/>
                                        <p:tgtEl>
                                          <p:spTgt spid="15361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3615">
                                            <p:txEl>
                                              <p:pRg st="1" end="1"/>
                                            </p:txEl>
                                          </p:spTgt>
                                        </p:tgtEl>
                                        <p:attrNameLst>
                                          <p:attrName>style.visibility</p:attrName>
                                        </p:attrNameLst>
                                      </p:cBhvr>
                                      <p:to>
                                        <p:strVal val="visible"/>
                                      </p:to>
                                    </p:set>
                                    <p:animEffect transition="in" filter="box(in)">
                                      <p:cBhvr>
                                        <p:cTn id="10" dur="500"/>
                                        <p:tgtEl>
                                          <p:spTgt spid="15361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53615">
                                            <p:txEl>
                                              <p:pRg st="2" end="2"/>
                                            </p:txEl>
                                          </p:spTgt>
                                        </p:tgtEl>
                                        <p:attrNameLst>
                                          <p:attrName>style.visibility</p:attrName>
                                        </p:attrNameLst>
                                      </p:cBhvr>
                                      <p:to>
                                        <p:strVal val="visible"/>
                                      </p:to>
                                    </p:set>
                                    <p:animEffect transition="in" filter="box(in)">
                                      <p:cBhvr>
                                        <p:cTn id="13" dur="500"/>
                                        <p:tgtEl>
                                          <p:spTgt spid="1536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53615">
                                            <p:txEl>
                                              <p:pRg st="3" end="3"/>
                                            </p:txEl>
                                          </p:spTgt>
                                        </p:tgtEl>
                                        <p:attrNameLst>
                                          <p:attrName>style.visibility</p:attrName>
                                        </p:attrNameLst>
                                      </p:cBhvr>
                                      <p:to>
                                        <p:strVal val="visible"/>
                                      </p:to>
                                    </p:set>
                                    <p:animEffect transition="in" filter="checkerboard(across)">
                                      <p:cBhvr>
                                        <p:cTn id="18" dur="500"/>
                                        <p:tgtEl>
                                          <p:spTgt spid="153615">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53615">
                                            <p:txEl>
                                              <p:pRg st="4" end="4"/>
                                            </p:txEl>
                                          </p:spTgt>
                                        </p:tgtEl>
                                        <p:attrNameLst>
                                          <p:attrName>style.visibility</p:attrName>
                                        </p:attrNameLst>
                                      </p:cBhvr>
                                      <p:to>
                                        <p:strVal val="visible"/>
                                      </p:to>
                                    </p:set>
                                    <p:animEffect transition="in" filter="checkerboard(across)">
                                      <p:cBhvr>
                                        <p:cTn id="21" dur="500"/>
                                        <p:tgtEl>
                                          <p:spTgt spid="153615">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53615">
                                            <p:txEl>
                                              <p:pRg st="5" end="5"/>
                                            </p:txEl>
                                          </p:spTgt>
                                        </p:tgtEl>
                                        <p:attrNameLst>
                                          <p:attrName>style.visibility</p:attrName>
                                        </p:attrNameLst>
                                      </p:cBhvr>
                                      <p:to>
                                        <p:strVal val="visible"/>
                                      </p:to>
                                    </p:set>
                                    <p:animEffect transition="in" filter="checkerboard(across)">
                                      <p:cBhvr>
                                        <p:cTn id="24" dur="500"/>
                                        <p:tgtEl>
                                          <p:spTgt spid="153615">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53615">
                                            <p:txEl>
                                              <p:pRg st="6" end="6"/>
                                            </p:txEl>
                                          </p:spTgt>
                                        </p:tgtEl>
                                        <p:attrNameLst>
                                          <p:attrName>style.visibility</p:attrName>
                                        </p:attrNameLst>
                                      </p:cBhvr>
                                      <p:to>
                                        <p:strVal val="visible"/>
                                      </p:to>
                                    </p:set>
                                    <p:animEffect transition="in" filter="checkerboard(across)">
                                      <p:cBhvr>
                                        <p:cTn id="27" dur="500"/>
                                        <p:tgtEl>
                                          <p:spTgt spid="153615">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53615">
                                            <p:txEl>
                                              <p:pRg st="7" end="7"/>
                                            </p:txEl>
                                          </p:spTgt>
                                        </p:tgtEl>
                                        <p:attrNameLst>
                                          <p:attrName>style.visibility</p:attrName>
                                        </p:attrNameLst>
                                      </p:cBhvr>
                                      <p:to>
                                        <p:strVal val="visible"/>
                                      </p:to>
                                    </p:set>
                                    <p:animEffect transition="in" filter="checkerboard(across)">
                                      <p:cBhvr>
                                        <p:cTn id="30" dur="500"/>
                                        <p:tgtEl>
                                          <p:spTgt spid="153615">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53615">
                                            <p:txEl>
                                              <p:pRg st="8" end="8"/>
                                            </p:txEl>
                                          </p:spTgt>
                                        </p:tgtEl>
                                        <p:attrNameLst>
                                          <p:attrName>style.visibility</p:attrName>
                                        </p:attrNameLst>
                                      </p:cBhvr>
                                      <p:to>
                                        <p:strVal val="visible"/>
                                      </p:to>
                                    </p:set>
                                    <p:animEffect transition="in" filter="checkerboard(across)">
                                      <p:cBhvr>
                                        <p:cTn id="33" dur="500"/>
                                        <p:tgtEl>
                                          <p:spTgt spid="15361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3615">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3615">
                                            <p:txEl>
                                              <p:pRg st="11" end="11"/>
                                            </p:txEl>
                                          </p:spTgt>
                                        </p:tgtEl>
                                        <p:attrNameLst>
                                          <p:attrName>style.visibility</p:attrName>
                                        </p:attrNameLst>
                                      </p:cBhvr>
                                      <p:to>
                                        <p:strVal val="visible"/>
                                      </p:to>
                                    </p:set>
                                    <p:anim calcmode="lin" valueType="num">
                                      <p:cBhvr additive="base">
                                        <p:cTn id="42" dur="500" fill="hold"/>
                                        <p:tgtEl>
                                          <p:spTgt spid="153615">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36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3615">
                                            <p:txEl>
                                              <p:pRg st="12" end="12"/>
                                            </p:txEl>
                                          </p:spTgt>
                                        </p:tgtEl>
                                        <p:attrNameLst>
                                          <p:attrName>style.visibility</p:attrName>
                                        </p:attrNameLst>
                                      </p:cBhvr>
                                      <p:to>
                                        <p:strVal val="visible"/>
                                      </p:to>
                                    </p:set>
                                    <p:anim calcmode="lin" valueType="num">
                                      <p:cBhvr additive="base">
                                        <p:cTn id="48" dur="500" fill="hold"/>
                                        <p:tgtEl>
                                          <p:spTgt spid="153615">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36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1"/>
          </p:nvPr>
        </p:nvSpPr>
        <p:spPr>
          <a:noFill/>
        </p:spPr>
        <p:txBody>
          <a:bodyPr/>
          <a:lstStyle/>
          <a:p>
            <a:fld id="{62377A0D-A0EE-43E9-81EB-2390B3DCF8D2}" type="slidenum">
              <a:rPr lang="zh-TW" altLang="en-US" smtClean="0"/>
              <a:pPr/>
              <a:t>31</a:t>
            </a:fld>
            <a:r>
              <a:rPr lang="en-US" altLang="zh-TW" smtClean="0"/>
              <a:t> </a:t>
            </a:r>
          </a:p>
        </p:txBody>
      </p:sp>
      <p:sp>
        <p:nvSpPr>
          <p:cNvPr id="36868" name="Rectangle 14"/>
          <p:cNvSpPr>
            <a:spLocks noGrp="1" noChangeArrowheads="1"/>
          </p:cNvSpPr>
          <p:nvPr>
            <p:ph type="title"/>
          </p:nvPr>
        </p:nvSpPr>
        <p:spPr/>
        <p:txBody>
          <a:bodyPr/>
          <a:lstStyle/>
          <a:p>
            <a:pPr eaLnBrk="1" hangingPunct="1"/>
            <a:r>
              <a:rPr lang="en-US" altLang="zh-TW" smtClean="0">
                <a:ea typeface="新細明體" pitchFamily="18" charset="-120"/>
              </a:rPr>
              <a:t> The Internet</a:t>
            </a:r>
          </a:p>
        </p:txBody>
      </p:sp>
      <p:sp>
        <p:nvSpPr>
          <p:cNvPr id="36869" name="Rectangle 15"/>
          <p:cNvSpPr>
            <a:spLocks noGrp="1" noChangeArrowheads="1"/>
          </p:cNvSpPr>
          <p:nvPr>
            <p:ph type="body" idx="1"/>
          </p:nvPr>
        </p:nvSpPr>
        <p:spPr>
          <a:xfrm>
            <a:off x="685800" y="1268413"/>
            <a:ext cx="7772400" cy="504825"/>
          </a:xfrm>
        </p:spPr>
        <p:txBody>
          <a:bodyPr/>
          <a:lstStyle/>
          <a:p>
            <a:pPr eaLnBrk="1" hangingPunct="1"/>
            <a:r>
              <a:rPr lang="en-US" altLang="zh-TW" dirty="0" smtClean="0">
                <a:ea typeface="新細明體" pitchFamily="18" charset="-120"/>
              </a:rPr>
              <a:t>Using the Internet, you can:</a:t>
            </a:r>
          </a:p>
        </p:txBody>
      </p:sp>
      <p:sp>
        <p:nvSpPr>
          <p:cNvPr id="36870" name="Text Box 8"/>
          <p:cNvSpPr txBox="1">
            <a:spLocks noChangeArrowheads="1"/>
          </p:cNvSpPr>
          <p:nvPr/>
        </p:nvSpPr>
        <p:spPr bwMode="auto">
          <a:xfrm>
            <a:off x="8001000" y="5791200"/>
            <a:ext cx="533400" cy="366713"/>
          </a:xfrm>
          <a:prstGeom prst="rect">
            <a:avLst/>
          </a:prstGeom>
          <a:noFill/>
          <a:ln w="9525">
            <a:noFill/>
            <a:miter lim="800000"/>
            <a:headEnd/>
            <a:tailEnd/>
          </a:ln>
        </p:spPr>
        <p:txBody>
          <a:bodyPr>
            <a:spAutoFit/>
          </a:bodyPr>
          <a:lstStyle/>
          <a:p>
            <a:pPr>
              <a:spcBef>
                <a:spcPct val="50000"/>
              </a:spcBef>
              <a:buFontTx/>
              <a:buNone/>
            </a:pPr>
            <a:endParaRPr lang="zh-TW" altLang="en-US" sz="1800">
              <a:latin typeface="Arial" pitchFamily="34" charset="0"/>
              <a:ea typeface="新細明體" pitchFamily="18" charset="-120"/>
            </a:endParaRPr>
          </a:p>
        </p:txBody>
      </p:sp>
      <p:sp>
        <p:nvSpPr>
          <p:cNvPr id="36871" name="Line 12"/>
          <p:cNvSpPr>
            <a:spLocks noChangeShapeType="1"/>
          </p:cNvSpPr>
          <p:nvPr/>
        </p:nvSpPr>
        <p:spPr bwMode="auto">
          <a:xfrm>
            <a:off x="381000" y="5410200"/>
            <a:ext cx="8458200" cy="0"/>
          </a:xfrm>
          <a:prstGeom prst="line">
            <a:avLst/>
          </a:prstGeom>
          <a:noFill/>
          <a:ln w="9525">
            <a:noFill/>
            <a:round/>
            <a:headEnd/>
            <a:tailEnd/>
          </a:ln>
        </p:spPr>
        <p:txBody>
          <a:bodyPr wrap="none" anchor="ctr"/>
          <a:lstStyle/>
          <a:p>
            <a:endParaRPr lang="en-US"/>
          </a:p>
        </p:txBody>
      </p:sp>
      <p:pic>
        <p:nvPicPr>
          <p:cNvPr id="155664" name="Picture 16" descr="04-069 fig2-01"/>
          <p:cNvPicPr>
            <a:picLocks noChangeAspect="1" noChangeArrowheads="1"/>
          </p:cNvPicPr>
          <p:nvPr/>
        </p:nvPicPr>
        <p:blipFill>
          <a:blip r:embed="rId3" cstate="print"/>
          <a:srcRect l="15596" r="16513"/>
          <a:stretch>
            <a:fillRect/>
          </a:stretch>
        </p:blipFill>
        <p:spPr bwMode="auto">
          <a:xfrm>
            <a:off x="1219200" y="2209800"/>
            <a:ext cx="6781800" cy="3481388"/>
          </a:xfrm>
          <a:prstGeom prst="rect">
            <a:avLst/>
          </a:prstGeom>
          <a:noFill/>
          <a:effectLst>
            <a:outerShdw dist="107763" dir="2700000" algn="ctr" rotWithShape="0">
              <a:srgbClr val="808080">
                <a:alpha val="50000"/>
              </a:srgbClr>
            </a:outerShdw>
          </a:effectLst>
        </p:spPr>
      </p:pic>
      <p:pic>
        <p:nvPicPr>
          <p:cNvPr id="155666" name="Picture 18" descr="04-069_02_01f"/>
          <p:cNvPicPr>
            <a:picLocks noChangeAspect="1" noChangeArrowheads="1"/>
          </p:cNvPicPr>
          <p:nvPr/>
        </p:nvPicPr>
        <p:blipFill>
          <a:blip r:embed="rId4" cstate="print"/>
          <a:srcRect/>
          <a:stretch>
            <a:fillRect/>
          </a:stretch>
        </p:blipFill>
        <p:spPr bwMode="auto">
          <a:xfrm>
            <a:off x="228600" y="1905000"/>
            <a:ext cx="2133600" cy="1600200"/>
          </a:xfrm>
          <a:prstGeom prst="rect">
            <a:avLst/>
          </a:prstGeom>
          <a:noFill/>
          <a:ln w="9525">
            <a:noFill/>
            <a:miter lim="800000"/>
            <a:headEnd/>
            <a:tailEnd/>
          </a:ln>
        </p:spPr>
      </p:pic>
      <p:pic>
        <p:nvPicPr>
          <p:cNvPr id="155668" name="Picture 20" descr="04-069_ch02_fig_01b"/>
          <p:cNvPicPr>
            <a:picLocks noChangeAspect="1" noChangeArrowheads="1"/>
          </p:cNvPicPr>
          <p:nvPr/>
        </p:nvPicPr>
        <p:blipFill>
          <a:blip r:embed="rId5" cstate="print"/>
          <a:srcRect/>
          <a:stretch>
            <a:fillRect/>
          </a:stretch>
        </p:blipFill>
        <p:spPr bwMode="auto">
          <a:xfrm>
            <a:off x="3203575" y="4437063"/>
            <a:ext cx="2133600" cy="1600200"/>
          </a:xfrm>
          <a:prstGeom prst="rect">
            <a:avLst/>
          </a:prstGeom>
          <a:noFill/>
          <a:ln w="9525">
            <a:noFill/>
            <a:miter lim="800000"/>
            <a:headEnd/>
            <a:tailEnd/>
          </a:ln>
        </p:spPr>
      </p:pic>
      <p:pic>
        <p:nvPicPr>
          <p:cNvPr id="155671" name="Picture 23"/>
          <p:cNvPicPr>
            <a:picLocks noChangeAspect="1" noChangeArrowheads="1"/>
          </p:cNvPicPr>
          <p:nvPr/>
        </p:nvPicPr>
        <p:blipFill>
          <a:blip r:embed="rId6" cstate="print"/>
          <a:srcRect/>
          <a:stretch>
            <a:fillRect/>
          </a:stretch>
        </p:blipFill>
        <p:spPr bwMode="auto">
          <a:xfrm>
            <a:off x="395288" y="4437063"/>
            <a:ext cx="1800225" cy="1544637"/>
          </a:xfrm>
          <a:prstGeom prst="rect">
            <a:avLst/>
          </a:prstGeom>
          <a:noFill/>
          <a:ln w="9525">
            <a:noFill/>
            <a:miter lim="800000"/>
            <a:headEnd/>
            <a:tailEnd/>
          </a:ln>
        </p:spPr>
      </p:pic>
      <p:pic>
        <p:nvPicPr>
          <p:cNvPr id="155672" name="Picture 24"/>
          <p:cNvPicPr>
            <a:picLocks noChangeAspect="1" noChangeArrowheads="1"/>
          </p:cNvPicPr>
          <p:nvPr/>
        </p:nvPicPr>
        <p:blipFill>
          <a:blip r:embed="rId7" cstate="print"/>
          <a:srcRect/>
          <a:stretch>
            <a:fillRect/>
          </a:stretch>
        </p:blipFill>
        <p:spPr bwMode="auto">
          <a:xfrm>
            <a:off x="6516688" y="1412875"/>
            <a:ext cx="2073275" cy="1860550"/>
          </a:xfrm>
          <a:prstGeom prst="rect">
            <a:avLst/>
          </a:prstGeom>
          <a:noFill/>
          <a:ln w="9525">
            <a:noFill/>
            <a:miter lim="800000"/>
            <a:headEnd/>
            <a:tailEnd/>
          </a:ln>
        </p:spPr>
      </p:pic>
      <p:pic>
        <p:nvPicPr>
          <p:cNvPr id="155674" name="Picture 26"/>
          <p:cNvPicPr>
            <a:picLocks noChangeAspect="1" noChangeArrowheads="1"/>
          </p:cNvPicPr>
          <p:nvPr/>
        </p:nvPicPr>
        <p:blipFill>
          <a:blip r:embed="rId8" cstate="print"/>
          <a:srcRect/>
          <a:stretch>
            <a:fillRect/>
          </a:stretch>
        </p:blipFill>
        <p:spPr bwMode="auto">
          <a:xfrm>
            <a:off x="3635375" y="1773238"/>
            <a:ext cx="2016125" cy="1792287"/>
          </a:xfrm>
          <a:prstGeom prst="rect">
            <a:avLst/>
          </a:prstGeom>
          <a:noFill/>
          <a:ln w="9525">
            <a:noFill/>
            <a:miter lim="800000"/>
            <a:headEnd/>
            <a:tailEnd/>
          </a:ln>
        </p:spPr>
      </p:pic>
      <p:sp>
        <p:nvSpPr>
          <p:cNvPr id="155675" name="AutoShape 27"/>
          <p:cNvSpPr>
            <a:spLocks noChangeArrowheads="1"/>
          </p:cNvSpPr>
          <p:nvPr/>
        </p:nvSpPr>
        <p:spPr bwMode="auto">
          <a:xfrm>
            <a:off x="5334000" y="4581128"/>
            <a:ext cx="3810000" cy="1872208"/>
          </a:xfrm>
          <a:prstGeom prst="cloudCallout">
            <a:avLst>
              <a:gd name="adj1" fmla="val -99208"/>
              <a:gd name="adj2" fmla="val -65884"/>
            </a:avLst>
          </a:prstGeom>
          <a:solidFill>
            <a:srgbClr val="FFFFCC"/>
          </a:solidFill>
          <a:ln w="9525">
            <a:solidFill>
              <a:schemeClr val="tx1"/>
            </a:solidFill>
            <a:round/>
            <a:headEnd/>
            <a:tailEnd/>
          </a:ln>
        </p:spPr>
        <p:txBody>
          <a:bodyPr/>
          <a:lstStyle/>
          <a:p>
            <a:pPr algn="ctr" eaLnBrk="0" hangingPunct="0">
              <a:spcBef>
                <a:spcPct val="0"/>
              </a:spcBef>
              <a:buFontTx/>
              <a:buNone/>
            </a:pPr>
            <a:r>
              <a:rPr lang="en-AU" altLang="zh-TW" sz="1600" b="1" i="1" dirty="0">
                <a:solidFill>
                  <a:srgbClr val="339966"/>
                </a:solidFill>
                <a:latin typeface="Cambria" pitchFamily="18" charset="0"/>
                <a:ea typeface="Verdana" pitchFamily="34" charset="0"/>
                <a:cs typeface="Verdana" pitchFamily="34" charset="0"/>
              </a:rPr>
              <a:t>List Internet services you use. How often do you use them? Can you recall when you first used each service?</a:t>
            </a:r>
            <a:endParaRPr lang="en-US" altLang="zh-TW" sz="1600" b="1" i="1" dirty="0">
              <a:solidFill>
                <a:srgbClr val="339966"/>
              </a:solidFill>
              <a:latin typeface="Cambria" pitchFamily="18" charset="0"/>
              <a:ea typeface="Verdana" pitchFamily="34" charset="0"/>
              <a:cs typeface="Verdana" pitchFamily="34" charset="0"/>
            </a:endParaRPr>
          </a:p>
        </p:txBody>
      </p:sp>
      <p:sp>
        <p:nvSpPr>
          <p:cNvPr id="15"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75"/>
                                        </p:tgtEl>
                                        <p:attrNameLst>
                                          <p:attrName>style.visibility</p:attrName>
                                        </p:attrNameLst>
                                      </p:cBhvr>
                                      <p:to>
                                        <p:strVal val="visible"/>
                                      </p:to>
                                    </p:set>
                                    <p:animEffect transition="in" filter="wipe(left)">
                                      <p:cBhvr>
                                        <p:cTn id="7" dur="500"/>
                                        <p:tgtEl>
                                          <p:spTgt spid="15567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5668"/>
                                        </p:tgtEl>
                                        <p:attrNameLst>
                                          <p:attrName>style.visibility</p:attrName>
                                        </p:attrNameLst>
                                      </p:cBhvr>
                                      <p:to>
                                        <p:strVal val="visible"/>
                                      </p:to>
                                    </p:set>
                                    <p:animEffect transition="in" filter="wedge">
                                      <p:cBhvr>
                                        <p:cTn id="12" dur="1000"/>
                                        <p:tgtEl>
                                          <p:spTgt spid="1556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5666"/>
                                        </p:tgtEl>
                                        <p:attrNameLst>
                                          <p:attrName>style.visibility</p:attrName>
                                        </p:attrNameLst>
                                      </p:cBhvr>
                                      <p:to>
                                        <p:strVal val="visible"/>
                                      </p:to>
                                    </p:set>
                                    <p:animEffect transition="in" filter="blinds(horizontal)">
                                      <p:cBhvr>
                                        <p:cTn id="17" dur="500"/>
                                        <p:tgtEl>
                                          <p:spTgt spid="15566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5674"/>
                                        </p:tgtEl>
                                        <p:attrNameLst>
                                          <p:attrName>style.visibility</p:attrName>
                                        </p:attrNameLst>
                                      </p:cBhvr>
                                      <p:to>
                                        <p:strVal val="visible"/>
                                      </p:to>
                                    </p:set>
                                    <p:animEffect transition="in" filter="checkerboard(across)">
                                      <p:cBhvr>
                                        <p:cTn id="22" dur="500"/>
                                        <p:tgtEl>
                                          <p:spTgt spid="15567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5672"/>
                                        </p:tgtEl>
                                        <p:attrNameLst>
                                          <p:attrName>style.visibility</p:attrName>
                                        </p:attrNameLst>
                                      </p:cBhvr>
                                      <p:to>
                                        <p:strVal val="visible"/>
                                      </p:to>
                                    </p:set>
                                    <p:animEffect transition="in" filter="box(in)">
                                      <p:cBhvr>
                                        <p:cTn id="27" dur="500"/>
                                        <p:tgtEl>
                                          <p:spTgt spid="1556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5671"/>
                                        </p:tgtEl>
                                        <p:attrNameLst>
                                          <p:attrName>style.visibility</p:attrName>
                                        </p:attrNameLst>
                                      </p:cBhvr>
                                      <p:to>
                                        <p:strVal val="visible"/>
                                      </p:to>
                                    </p:set>
                                    <p:animEffect transition="in" filter="blinds(horizontal)">
                                      <p:cBhvr>
                                        <p:cTn id="32" dur="500"/>
                                        <p:tgtEl>
                                          <p:spTgt spid="155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p:spPr>
        <p:txBody>
          <a:bodyPr/>
          <a:lstStyle/>
          <a:p>
            <a:fld id="{0129E371-0795-46B4-94A1-6CFDB44B2F2A}" type="slidenum">
              <a:rPr lang="zh-TW" altLang="en-US" smtClean="0"/>
              <a:pPr/>
              <a:t>32</a:t>
            </a:fld>
            <a:r>
              <a:rPr lang="en-US" altLang="zh-TW" smtClean="0"/>
              <a:t> </a:t>
            </a:r>
          </a:p>
        </p:txBody>
      </p:sp>
      <p:sp>
        <p:nvSpPr>
          <p:cNvPr id="37892" name="Rectangle 13"/>
          <p:cNvSpPr>
            <a:spLocks noGrp="1" noChangeArrowheads="1"/>
          </p:cNvSpPr>
          <p:nvPr>
            <p:ph type="title"/>
          </p:nvPr>
        </p:nvSpPr>
        <p:spPr/>
        <p:txBody>
          <a:bodyPr/>
          <a:lstStyle/>
          <a:p>
            <a:pPr eaLnBrk="1" hangingPunct="1"/>
            <a:r>
              <a:rPr lang="en-US" altLang="zh-TW" smtClean="0">
                <a:ea typeface="新細明體" pitchFamily="18" charset="-120"/>
              </a:rPr>
              <a:t>World Wide Web</a:t>
            </a:r>
          </a:p>
        </p:txBody>
      </p:sp>
      <p:sp>
        <p:nvSpPr>
          <p:cNvPr id="159758" name="Rectangle 14"/>
          <p:cNvSpPr>
            <a:spLocks noGrp="1" noChangeArrowheads="1"/>
          </p:cNvSpPr>
          <p:nvPr>
            <p:ph type="body" idx="1"/>
          </p:nvPr>
        </p:nvSpPr>
        <p:spPr>
          <a:xfrm>
            <a:off x="685800" y="1484313"/>
            <a:ext cx="7772400" cy="4824412"/>
          </a:xfrm>
        </p:spPr>
        <p:txBody>
          <a:bodyPr/>
          <a:lstStyle/>
          <a:p>
            <a:pPr eaLnBrk="1" hangingPunct="1"/>
            <a:r>
              <a:rPr lang="en-US" altLang="zh-TW" sz="2200" dirty="0" smtClean="0">
                <a:ea typeface="新細明體" pitchFamily="18" charset="-120"/>
              </a:rPr>
              <a:t>World Wide Web (WWW) is a most popular </a:t>
            </a:r>
            <a:r>
              <a:rPr lang="en-US" altLang="zh-TW" sz="2200" i="1" dirty="0" smtClean="0">
                <a:ea typeface="新細明體" pitchFamily="18" charset="-120"/>
              </a:rPr>
              <a:t>service</a:t>
            </a:r>
            <a:r>
              <a:rPr lang="en-US" altLang="zh-TW" sz="2200" dirty="0" smtClean="0">
                <a:ea typeface="新細明體" pitchFamily="18" charset="-120"/>
              </a:rPr>
              <a:t> on the Internet</a:t>
            </a:r>
          </a:p>
          <a:p>
            <a:pPr lvl="1" eaLnBrk="1" hangingPunct="1"/>
            <a:r>
              <a:rPr lang="en-US" altLang="zh-TW" sz="1800" dirty="0" smtClean="0">
                <a:ea typeface="新細明體" pitchFamily="18" charset="-120"/>
              </a:rPr>
              <a:t>Made up of millions of </a:t>
            </a:r>
            <a:r>
              <a:rPr lang="en-US" altLang="zh-TW" sz="1800" b="1" u="sng" dirty="0" smtClean="0">
                <a:ea typeface="新細明體" pitchFamily="18" charset="-120"/>
              </a:rPr>
              <a:t>interlinked</a:t>
            </a:r>
            <a:r>
              <a:rPr lang="en-US" altLang="zh-TW" sz="1800" dirty="0" smtClean="0">
                <a:ea typeface="新細明體" pitchFamily="18" charset="-120"/>
              </a:rPr>
              <a:t> documents called </a:t>
            </a:r>
            <a:r>
              <a:rPr lang="en-US" altLang="zh-TW" sz="1800" i="1" dirty="0" smtClean="0">
                <a:solidFill>
                  <a:srgbClr val="FF0066"/>
                </a:solidFill>
                <a:ea typeface="新細明體" pitchFamily="18" charset="-120"/>
              </a:rPr>
              <a:t>hypertexts</a:t>
            </a:r>
            <a:r>
              <a:rPr lang="en-US" altLang="zh-TW" sz="1800" i="1" dirty="0" smtClean="0">
                <a:ea typeface="新細明體" pitchFamily="18" charset="-120"/>
              </a:rPr>
              <a:t> or</a:t>
            </a:r>
            <a:r>
              <a:rPr lang="en-US" altLang="zh-TW" sz="1800" dirty="0" smtClean="0">
                <a:ea typeface="新細明體" pitchFamily="18" charset="-120"/>
              </a:rPr>
              <a:t> </a:t>
            </a:r>
            <a:r>
              <a:rPr lang="en-US" altLang="zh-TW" sz="1800" i="1" dirty="0" smtClean="0">
                <a:solidFill>
                  <a:srgbClr val="FF0066"/>
                </a:solidFill>
                <a:ea typeface="新細明體" pitchFamily="18" charset="-120"/>
              </a:rPr>
              <a:t>Web pages</a:t>
            </a:r>
            <a:endParaRPr lang="en-US" altLang="zh-TW" sz="1800" dirty="0" smtClean="0">
              <a:ea typeface="新細明體" pitchFamily="18" charset="-120"/>
            </a:endParaRPr>
          </a:p>
          <a:p>
            <a:pPr lvl="1" eaLnBrk="1" hangingPunct="1"/>
            <a:r>
              <a:rPr lang="en-US" altLang="zh-TW" sz="1800" dirty="0" smtClean="0">
                <a:ea typeface="新細明體" pitchFamily="18" charset="-120"/>
              </a:rPr>
              <a:t>Web pages are usually written in </a:t>
            </a:r>
            <a:r>
              <a:rPr lang="en-US" altLang="zh-TW" sz="1800" i="1" dirty="0" smtClean="0">
                <a:solidFill>
                  <a:srgbClr val="FF0066"/>
                </a:solidFill>
                <a:ea typeface="新細明體" pitchFamily="18" charset="-120"/>
              </a:rPr>
              <a:t>HTML</a:t>
            </a:r>
            <a:r>
              <a:rPr lang="en-US" altLang="zh-TW" sz="1800" dirty="0" smtClean="0">
                <a:ea typeface="新細明體" pitchFamily="18" charset="-120"/>
              </a:rPr>
              <a:t> (hypertext markup language)</a:t>
            </a:r>
            <a:endParaRPr lang="en-US" altLang="zh-TW" sz="1800" i="1" dirty="0" smtClean="0">
              <a:solidFill>
                <a:srgbClr val="FF0066"/>
              </a:solidFill>
              <a:ea typeface="新細明體" pitchFamily="18" charset="-120"/>
            </a:endParaRPr>
          </a:p>
          <a:p>
            <a:pPr lvl="1" eaLnBrk="1" hangingPunct="1"/>
            <a:r>
              <a:rPr lang="en-US" altLang="zh-TW" sz="1800" dirty="0" smtClean="0">
                <a:ea typeface="新細明體" pitchFamily="18" charset="-120"/>
              </a:rPr>
              <a:t>Web pages are viewed via a simple point-and-click program called </a:t>
            </a:r>
            <a:r>
              <a:rPr lang="en-US" altLang="zh-TW" sz="1800" i="1" dirty="0" smtClean="0">
                <a:solidFill>
                  <a:srgbClr val="FF0066"/>
                </a:solidFill>
                <a:ea typeface="新細明體" pitchFamily="18" charset="-120"/>
              </a:rPr>
              <a:t>Web browser</a:t>
            </a:r>
          </a:p>
          <a:p>
            <a:pPr lvl="1" eaLnBrk="1" hangingPunct="1"/>
            <a:r>
              <a:rPr lang="en-US" altLang="zh-TW" sz="1800" dirty="0" smtClean="0">
                <a:ea typeface="新細明體" pitchFamily="18" charset="-120"/>
              </a:rPr>
              <a:t>Using a Web browser, you can jump from one Web page to another by clicking </a:t>
            </a:r>
            <a:r>
              <a:rPr lang="en-US" altLang="zh-TW" sz="1800" i="1" dirty="0" smtClean="0">
                <a:solidFill>
                  <a:srgbClr val="FF0066"/>
                </a:solidFill>
                <a:ea typeface="新細明體" pitchFamily="18" charset="-120"/>
              </a:rPr>
              <a:t>hyperlinks</a:t>
            </a:r>
            <a:r>
              <a:rPr lang="en-US" altLang="zh-TW" sz="1800" dirty="0" smtClean="0">
                <a:ea typeface="新細明體" pitchFamily="18" charset="-120"/>
              </a:rPr>
              <a:t> (often called just links)</a:t>
            </a:r>
          </a:p>
          <a:p>
            <a:pPr lvl="1" eaLnBrk="1" hangingPunct="1"/>
            <a:r>
              <a:rPr lang="en-US" altLang="zh-TW" sz="1800" dirty="0" smtClean="0">
                <a:ea typeface="新細明體" pitchFamily="18" charset="-120"/>
              </a:rPr>
              <a:t>A collection of related pages and graphics stored on the same computer is called a </a:t>
            </a:r>
            <a:r>
              <a:rPr lang="en-US" altLang="zh-TW" sz="1800" i="1" dirty="0" smtClean="0">
                <a:solidFill>
                  <a:srgbClr val="FF0066"/>
                </a:solidFill>
                <a:ea typeface="新細明體" pitchFamily="18" charset="-120"/>
              </a:rPr>
              <a:t>Web site</a:t>
            </a:r>
            <a:r>
              <a:rPr lang="en-US" altLang="zh-TW" sz="1800" dirty="0" smtClean="0">
                <a:ea typeface="新細明體" pitchFamily="18" charset="-120"/>
              </a:rPr>
              <a:t>; the server program that runs on the web-site to serve web-requests is called a </a:t>
            </a:r>
            <a:r>
              <a:rPr lang="en-US" altLang="zh-TW" sz="1800" i="1" dirty="0" smtClean="0">
                <a:solidFill>
                  <a:srgbClr val="FF0066"/>
                </a:solidFill>
                <a:ea typeface="新細明體" pitchFamily="18" charset="-120"/>
              </a:rPr>
              <a:t>Web server</a:t>
            </a:r>
          </a:p>
          <a:p>
            <a:pPr lvl="1" eaLnBrk="1" hangingPunct="1"/>
            <a:r>
              <a:rPr lang="en-US" altLang="zh-TW" sz="1800" u="sng" dirty="0" smtClean="0">
                <a:ea typeface="新細明體" pitchFamily="18" charset="-120"/>
              </a:rPr>
              <a:t>Each Web page has a </a:t>
            </a:r>
            <a:r>
              <a:rPr lang="en-US" altLang="zh-TW" sz="1800" b="1" u="sng" dirty="0" smtClean="0">
                <a:ea typeface="新細明體" pitchFamily="18" charset="-120"/>
              </a:rPr>
              <a:t>unique address</a:t>
            </a:r>
          </a:p>
          <a:p>
            <a:pPr lvl="2" eaLnBrk="1" hangingPunct="1"/>
            <a:r>
              <a:rPr lang="en-US" altLang="zh-TW" sz="1600" dirty="0" smtClean="0">
                <a:ea typeface="新細明體" pitchFamily="18" charset="-120"/>
              </a:rPr>
              <a:t> Referred to as a </a:t>
            </a:r>
            <a:r>
              <a:rPr lang="en-US" altLang="zh-TW" sz="1600" i="1" dirty="0" smtClean="0">
                <a:solidFill>
                  <a:srgbClr val="FF0066"/>
                </a:solidFill>
                <a:ea typeface="新細明體" pitchFamily="18" charset="-120"/>
              </a:rPr>
              <a:t>URL</a:t>
            </a:r>
            <a:r>
              <a:rPr lang="en-US" altLang="zh-TW" sz="1600" dirty="0" smtClean="0">
                <a:ea typeface="新細明體" pitchFamily="18" charset="-120"/>
              </a:rPr>
              <a:t> (Uniform Resource Locator)</a:t>
            </a:r>
            <a:r>
              <a:rPr lang="en-US" altLang="zh-TW" sz="800" dirty="0" smtClean="0">
                <a:ea typeface="新細明體" pitchFamily="18" charset="-120"/>
              </a:rPr>
              <a:t> </a:t>
            </a:r>
          </a:p>
        </p:txBody>
      </p:sp>
      <p:sp>
        <p:nvSpPr>
          <p:cNvPr id="37894" name="Text Box 8"/>
          <p:cNvSpPr txBox="1">
            <a:spLocks noChangeArrowheads="1"/>
          </p:cNvSpPr>
          <p:nvPr/>
        </p:nvSpPr>
        <p:spPr bwMode="auto">
          <a:xfrm>
            <a:off x="8001000" y="5791200"/>
            <a:ext cx="533400" cy="366713"/>
          </a:xfrm>
          <a:prstGeom prst="rect">
            <a:avLst/>
          </a:prstGeom>
          <a:noFill/>
          <a:ln w="9525">
            <a:noFill/>
            <a:miter lim="800000"/>
            <a:headEnd/>
            <a:tailEnd/>
          </a:ln>
        </p:spPr>
        <p:txBody>
          <a:bodyPr>
            <a:spAutoFit/>
          </a:bodyPr>
          <a:lstStyle/>
          <a:p>
            <a:pPr>
              <a:spcBef>
                <a:spcPct val="50000"/>
              </a:spcBef>
              <a:buFontTx/>
              <a:buNone/>
            </a:pPr>
            <a:endParaRPr lang="zh-TW" altLang="en-US" sz="1800">
              <a:latin typeface="Arial" pitchFamily="34" charset="0"/>
              <a:ea typeface="新細明體" pitchFamily="18" charset="-120"/>
            </a:endParaRPr>
          </a:p>
        </p:txBody>
      </p:sp>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59758">
                                            <p:txEl>
                                              <p:pRg st="1" end="1"/>
                                            </p:txEl>
                                          </p:spTgt>
                                        </p:tgtEl>
                                        <p:attrNameLst>
                                          <p:attrName>style.visibility</p:attrName>
                                        </p:attrNameLst>
                                      </p:cBhvr>
                                      <p:to>
                                        <p:strVal val="visible"/>
                                      </p:to>
                                    </p:set>
                                    <p:animEffect transition="in" filter="blinds(horizontal)">
                                      <p:cBhvr>
                                        <p:cTn id="11" dur="500"/>
                                        <p:tgtEl>
                                          <p:spTgt spid="159758">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59758">
                                            <p:txEl>
                                              <p:pRg st="2" end="2"/>
                                            </p:txEl>
                                          </p:spTgt>
                                        </p:tgtEl>
                                        <p:attrNameLst>
                                          <p:attrName>style.visibility</p:attrName>
                                        </p:attrNameLst>
                                      </p:cBhvr>
                                      <p:to>
                                        <p:strVal val="visible"/>
                                      </p:to>
                                    </p:set>
                                    <p:animEffect transition="in" filter="blinds(horizontal)">
                                      <p:cBhvr>
                                        <p:cTn id="14" dur="500"/>
                                        <p:tgtEl>
                                          <p:spTgt spid="15975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59758">
                                            <p:txEl>
                                              <p:pRg st="3" end="3"/>
                                            </p:txEl>
                                          </p:spTgt>
                                        </p:tgtEl>
                                        <p:attrNameLst>
                                          <p:attrName>style.visibility</p:attrName>
                                        </p:attrNameLst>
                                      </p:cBhvr>
                                      <p:to>
                                        <p:strVal val="visible"/>
                                      </p:to>
                                    </p:set>
                                    <p:animEffect transition="in" filter="diamond(in)">
                                      <p:cBhvr>
                                        <p:cTn id="19" dur="500"/>
                                        <p:tgtEl>
                                          <p:spTgt spid="159758">
                                            <p:txEl>
                                              <p:pRg st="3" end="3"/>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59758">
                                            <p:txEl>
                                              <p:pRg st="4" end="4"/>
                                            </p:txEl>
                                          </p:spTgt>
                                        </p:tgtEl>
                                        <p:attrNameLst>
                                          <p:attrName>style.visibility</p:attrName>
                                        </p:attrNameLst>
                                      </p:cBhvr>
                                      <p:to>
                                        <p:strVal val="visible"/>
                                      </p:to>
                                    </p:set>
                                    <p:animEffect transition="in" filter="diamond(in)">
                                      <p:cBhvr>
                                        <p:cTn id="22" dur="500"/>
                                        <p:tgtEl>
                                          <p:spTgt spid="1597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9758">
                                            <p:txEl>
                                              <p:pRg st="5" end="5"/>
                                            </p:txEl>
                                          </p:spTgt>
                                        </p:tgtEl>
                                        <p:attrNameLst>
                                          <p:attrName>style.visibility</p:attrName>
                                        </p:attrNameLst>
                                      </p:cBhvr>
                                      <p:to>
                                        <p:strVal val="visible"/>
                                      </p:to>
                                    </p:set>
                                    <p:animEffect transition="in" filter="blinds(horizontal)">
                                      <p:cBhvr>
                                        <p:cTn id="27" dur="500"/>
                                        <p:tgtEl>
                                          <p:spTgt spid="1597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9758">
                                            <p:txEl>
                                              <p:pRg st="6" end="6"/>
                                            </p:txEl>
                                          </p:spTgt>
                                        </p:tgtEl>
                                        <p:attrNameLst>
                                          <p:attrName>style.visibility</p:attrName>
                                        </p:attrNameLst>
                                      </p:cBhvr>
                                      <p:to>
                                        <p:strVal val="visible"/>
                                      </p:to>
                                    </p:set>
                                    <p:anim calcmode="lin" valueType="num">
                                      <p:cBhvr additive="base">
                                        <p:cTn id="32" dur="500" fill="hold"/>
                                        <p:tgtEl>
                                          <p:spTgt spid="15975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9758">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9758">
                                            <p:txEl>
                                              <p:pRg st="7" end="7"/>
                                            </p:txEl>
                                          </p:spTgt>
                                        </p:tgtEl>
                                        <p:attrNameLst>
                                          <p:attrName>style.visibility</p:attrName>
                                        </p:attrNameLst>
                                      </p:cBhvr>
                                      <p:to>
                                        <p:strVal val="visible"/>
                                      </p:to>
                                    </p:set>
                                    <p:anim calcmode="lin" valueType="num">
                                      <p:cBhvr additive="base">
                                        <p:cTn id="36" dur="500" fill="hold"/>
                                        <p:tgtEl>
                                          <p:spTgt spid="159758">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975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824" name="Oval 32"/>
          <p:cNvSpPr>
            <a:spLocks noChangeArrowheads="1"/>
          </p:cNvSpPr>
          <p:nvPr/>
        </p:nvSpPr>
        <p:spPr bwMode="auto">
          <a:xfrm>
            <a:off x="4572000" y="2205038"/>
            <a:ext cx="1976438" cy="690562"/>
          </a:xfrm>
          <a:prstGeom prst="ellipse">
            <a:avLst/>
          </a:prstGeom>
          <a:noFill/>
          <a:ln w="57150">
            <a:solidFill>
              <a:srgbClr val="800080"/>
            </a:solidFill>
            <a:miter lim="800000"/>
            <a:headEnd/>
            <a:tailEnd/>
          </a:ln>
        </p:spPr>
        <p:txBody>
          <a:bodyPr wrap="none" anchor="ctr"/>
          <a:lstStyle/>
          <a:p>
            <a:endParaRPr lang="zh-TW" altLang="en-US">
              <a:ea typeface="新細明體" pitchFamily="18" charset="-120"/>
            </a:endParaRPr>
          </a:p>
        </p:txBody>
      </p:sp>
      <p:sp>
        <p:nvSpPr>
          <p:cNvPr id="161816" name="Oval 24"/>
          <p:cNvSpPr>
            <a:spLocks noChangeArrowheads="1"/>
          </p:cNvSpPr>
          <p:nvPr/>
        </p:nvSpPr>
        <p:spPr bwMode="auto">
          <a:xfrm>
            <a:off x="1979712" y="2205038"/>
            <a:ext cx="2519363" cy="731837"/>
          </a:xfrm>
          <a:prstGeom prst="ellipse">
            <a:avLst/>
          </a:prstGeom>
          <a:noFill/>
          <a:ln w="57150">
            <a:solidFill>
              <a:srgbClr val="FF3300"/>
            </a:solidFill>
            <a:miter lim="800000"/>
            <a:headEnd/>
            <a:tailEnd/>
          </a:ln>
        </p:spPr>
        <p:txBody>
          <a:bodyPr wrap="none" anchor="ctr"/>
          <a:lstStyle/>
          <a:p>
            <a:endParaRPr lang="zh-TW" altLang="en-US">
              <a:ea typeface="新細明體" pitchFamily="18" charset="-120"/>
            </a:endParaRPr>
          </a:p>
        </p:txBody>
      </p:sp>
      <p:sp>
        <p:nvSpPr>
          <p:cNvPr id="38915" name="Slide Number Placeholder 4"/>
          <p:cNvSpPr>
            <a:spLocks noGrp="1"/>
          </p:cNvSpPr>
          <p:nvPr>
            <p:ph type="sldNum" sz="quarter" idx="11"/>
          </p:nvPr>
        </p:nvSpPr>
        <p:spPr>
          <a:noFill/>
        </p:spPr>
        <p:txBody>
          <a:bodyPr/>
          <a:lstStyle/>
          <a:p>
            <a:fld id="{BFD89322-1BAD-41DB-BECC-EF81440F6B6E}" type="slidenum">
              <a:rPr lang="zh-TW" altLang="en-US" smtClean="0"/>
              <a:pPr/>
              <a:t>33</a:t>
            </a:fld>
            <a:r>
              <a:rPr lang="en-US" altLang="zh-TW" smtClean="0"/>
              <a:t> </a:t>
            </a:r>
          </a:p>
        </p:txBody>
      </p:sp>
      <p:sp>
        <p:nvSpPr>
          <p:cNvPr id="38916" name="Rectangle 13"/>
          <p:cNvSpPr>
            <a:spLocks noGrp="1" noChangeArrowheads="1"/>
          </p:cNvSpPr>
          <p:nvPr>
            <p:ph type="title"/>
          </p:nvPr>
        </p:nvSpPr>
        <p:spPr/>
        <p:txBody>
          <a:bodyPr/>
          <a:lstStyle/>
          <a:p>
            <a:pPr eaLnBrk="1" hangingPunct="1"/>
            <a:r>
              <a:rPr lang="en-US" altLang="zh-TW" smtClean="0">
                <a:ea typeface="新細明體" pitchFamily="18" charset="-120"/>
              </a:rPr>
              <a:t>What is a URL ?</a:t>
            </a:r>
          </a:p>
        </p:txBody>
      </p:sp>
      <p:sp>
        <p:nvSpPr>
          <p:cNvPr id="38917" name="Rectangle 14"/>
          <p:cNvSpPr>
            <a:spLocks noGrp="1" noChangeArrowheads="1"/>
          </p:cNvSpPr>
          <p:nvPr>
            <p:ph type="body" idx="1"/>
          </p:nvPr>
        </p:nvSpPr>
        <p:spPr>
          <a:xfrm>
            <a:off x="682625" y="1474788"/>
            <a:ext cx="7772400" cy="865187"/>
          </a:xfrm>
        </p:spPr>
        <p:txBody>
          <a:bodyPr/>
          <a:lstStyle/>
          <a:p>
            <a:pPr eaLnBrk="1" hangingPunct="1"/>
            <a:r>
              <a:rPr lang="en-US" altLang="zh-TW" dirty="0" smtClean="0">
                <a:ea typeface="新細明體" pitchFamily="18" charset="-120"/>
              </a:rPr>
              <a:t>URL is the unique address for a Web page</a:t>
            </a:r>
          </a:p>
          <a:p>
            <a:pPr eaLnBrk="1" hangingPunct="1">
              <a:buFont typeface="Wingdings" pitchFamily="2" charset="2"/>
              <a:buNone/>
            </a:pPr>
            <a:endParaRPr lang="en-US" altLang="zh-TW" dirty="0" smtClean="0">
              <a:ea typeface="新細明體" pitchFamily="18" charset="-120"/>
            </a:endParaRPr>
          </a:p>
          <a:p>
            <a:pPr eaLnBrk="1" hangingPunct="1">
              <a:buFont typeface="Wingdings" pitchFamily="2" charset="2"/>
              <a:buNone/>
            </a:pPr>
            <a:r>
              <a:rPr lang="zh-TW" altLang="en-US" dirty="0" smtClean="0">
                <a:ea typeface="新細明體" pitchFamily="18" charset="-120"/>
              </a:rPr>
              <a:t>	</a:t>
            </a:r>
            <a:r>
              <a:rPr lang="en-US" altLang="zh-TW" u="sng" dirty="0" smtClean="0">
                <a:ea typeface="新細明體" pitchFamily="18" charset="-120"/>
              </a:rPr>
              <a:t>http://www.cityu.edu.hk/cityu/student/index.htm</a:t>
            </a:r>
          </a:p>
        </p:txBody>
      </p:sp>
      <p:sp>
        <p:nvSpPr>
          <p:cNvPr id="38918" name="Text Box 8"/>
          <p:cNvSpPr txBox="1">
            <a:spLocks noChangeArrowheads="1"/>
          </p:cNvSpPr>
          <p:nvPr/>
        </p:nvSpPr>
        <p:spPr bwMode="auto">
          <a:xfrm>
            <a:off x="8001000" y="5791200"/>
            <a:ext cx="533400" cy="366713"/>
          </a:xfrm>
          <a:prstGeom prst="rect">
            <a:avLst/>
          </a:prstGeom>
          <a:noFill/>
          <a:ln w="9525">
            <a:noFill/>
            <a:miter lim="800000"/>
            <a:headEnd/>
            <a:tailEnd/>
          </a:ln>
        </p:spPr>
        <p:txBody>
          <a:bodyPr>
            <a:spAutoFit/>
          </a:bodyPr>
          <a:lstStyle/>
          <a:p>
            <a:pPr>
              <a:spcBef>
                <a:spcPct val="50000"/>
              </a:spcBef>
              <a:buFontTx/>
              <a:buNone/>
            </a:pPr>
            <a:endParaRPr lang="zh-TW" altLang="en-US" sz="1800">
              <a:latin typeface="Arial" pitchFamily="34" charset="0"/>
              <a:ea typeface="新細明體" pitchFamily="18" charset="-120"/>
            </a:endParaRPr>
          </a:p>
        </p:txBody>
      </p:sp>
      <p:sp>
        <p:nvSpPr>
          <p:cNvPr id="38919" name="Line 12"/>
          <p:cNvSpPr>
            <a:spLocks noChangeShapeType="1"/>
          </p:cNvSpPr>
          <p:nvPr/>
        </p:nvSpPr>
        <p:spPr bwMode="auto">
          <a:xfrm>
            <a:off x="381000" y="5410200"/>
            <a:ext cx="8458200" cy="0"/>
          </a:xfrm>
          <a:prstGeom prst="line">
            <a:avLst/>
          </a:prstGeom>
          <a:noFill/>
          <a:ln w="9525">
            <a:noFill/>
            <a:round/>
            <a:headEnd/>
            <a:tailEnd/>
          </a:ln>
        </p:spPr>
        <p:txBody>
          <a:bodyPr wrap="none" anchor="ctr"/>
          <a:lstStyle/>
          <a:p>
            <a:endParaRPr lang="en-US"/>
          </a:p>
        </p:txBody>
      </p:sp>
      <p:sp>
        <p:nvSpPr>
          <p:cNvPr id="161807" name="Rectangle 15"/>
          <p:cNvSpPr>
            <a:spLocks noChangeArrowheads="1"/>
          </p:cNvSpPr>
          <p:nvPr/>
        </p:nvSpPr>
        <p:spPr bwMode="auto">
          <a:xfrm>
            <a:off x="323850" y="3213100"/>
            <a:ext cx="2879725" cy="457200"/>
          </a:xfrm>
          <a:prstGeom prst="rect">
            <a:avLst/>
          </a:prstGeom>
          <a:noFill/>
          <a:ln w="3175">
            <a:noFill/>
            <a:miter lim="800000"/>
            <a:headEnd/>
            <a:tailEnd/>
          </a:ln>
        </p:spPr>
        <p:txBody>
          <a:bodyPr/>
          <a:lstStyle/>
          <a:p>
            <a:pPr eaLnBrk="0" hangingPunct="0">
              <a:spcAft>
                <a:spcPct val="20000"/>
              </a:spcAft>
              <a:buFont typeface="Wingdings" pitchFamily="2" charset="2"/>
              <a:buNone/>
            </a:pPr>
            <a:r>
              <a:rPr lang="en-US" altLang="zh-TW" sz="1800" b="1">
                <a:solidFill>
                  <a:srgbClr val="00CC00"/>
                </a:solidFill>
                <a:latin typeface="Cambria" pitchFamily="18" charset="0"/>
                <a:ea typeface="新細明體" pitchFamily="18" charset="-120"/>
              </a:rPr>
              <a:t>Protocol for Web pages</a:t>
            </a:r>
          </a:p>
        </p:txBody>
      </p:sp>
      <p:sp>
        <p:nvSpPr>
          <p:cNvPr id="38921" name="Text Box 17"/>
          <p:cNvSpPr txBox="1">
            <a:spLocks noChangeArrowheads="1"/>
          </p:cNvSpPr>
          <p:nvPr/>
        </p:nvSpPr>
        <p:spPr bwMode="auto">
          <a:xfrm>
            <a:off x="952500" y="1968500"/>
            <a:ext cx="1250950" cy="396875"/>
          </a:xfrm>
          <a:prstGeom prst="rect">
            <a:avLst/>
          </a:prstGeom>
          <a:noFill/>
          <a:ln w="9525">
            <a:noFill/>
            <a:miter lim="800000"/>
            <a:headEnd/>
            <a:tailEnd/>
          </a:ln>
        </p:spPr>
        <p:txBody>
          <a:bodyPr>
            <a:spAutoFit/>
          </a:bodyPr>
          <a:lstStyle/>
          <a:p>
            <a:pPr eaLnBrk="0" hangingPunct="0">
              <a:spcBef>
                <a:spcPct val="50000"/>
              </a:spcBef>
              <a:buFontTx/>
              <a:buNone/>
            </a:pPr>
            <a:endParaRPr lang="en-US" altLang="zh-TW">
              <a:solidFill>
                <a:srgbClr val="00CC00"/>
              </a:solidFill>
              <a:latin typeface="Times New Roman" pitchFamily="18" charset="0"/>
              <a:ea typeface="新細明體" pitchFamily="18" charset="-120"/>
            </a:endParaRPr>
          </a:p>
        </p:txBody>
      </p:sp>
      <p:sp>
        <p:nvSpPr>
          <p:cNvPr id="161810" name="Oval 18"/>
          <p:cNvSpPr>
            <a:spLocks noChangeArrowheads="1"/>
          </p:cNvSpPr>
          <p:nvPr/>
        </p:nvSpPr>
        <p:spPr bwMode="auto">
          <a:xfrm>
            <a:off x="900113" y="2349500"/>
            <a:ext cx="890587" cy="471488"/>
          </a:xfrm>
          <a:prstGeom prst="ellipse">
            <a:avLst/>
          </a:prstGeom>
          <a:noFill/>
          <a:ln w="57150">
            <a:solidFill>
              <a:srgbClr val="00CC00"/>
            </a:solidFill>
            <a:miter lim="800000"/>
            <a:headEnd/>
            <a:tailEnd/>
          </a:ln>
        </p:spPr>
        <p:txBody>
          <a:bodyPr wrap="none" anchor="ctr"/>
          <a:lstStyle/>
          <a:p>
            <a:endParaRPr lang="zh-TW" altLang="en-US">
              <a:ea typeface="新細明體" pitchFamily="18" charset="-120"/>
            </a:endParaRPr>
          </a:p>
        </p:txBody>
      </p:sp>
      <p:sp>
        <p:nvSpPr>
          <p:cNvPr id="161815" name="Rectangle 23"/>
          <p:cNvSpPr>
            <a:spLocks noChangeArrowheads="1"/>
          </p:cNvSpPr>
          <p:nvPr/>
        </p:nvSpPr>
        <p:spPr bwMode="auto">
          <a:xfrm>
            <a:off x="2484438" y="3644900"/>
            <a:ext cx="2087562" cy="365125"/>
          </a:xfrm>
          <a:prstGeom prst="rect">
            <a:avLst/>
          </a:prstGeom>
          <a:noFill/>
          <a:ln w="3175">
            <a:noFill/>
            <a:miter lim="800000"/>
            <a:headEnd/>
            <a:tailEnd/>
          </a:ln>
        </p:spPr>
        <p:txBody>
          <a:bodyPr/>
          <a:lstStyle/>
          <a:p>
            <a:pPr eaLnBrk="0" hangingPunct="0">
              <a:spcAft>
                <a:spcPct val="20000"/>
              </a:spcAft>
              <a:buClr>
                <a:schemeClr val="tx1"/>
              </a:buClr>
              <a:buFontTx/>
              <a:buNone/>
            </a:pPr>
            <a:r>
              <a:rPr lang="en-US" altLang="zh-TW" sz="1800" b="1">
                <a:solidFill>
                  <a:srgbClr val="FF3300"/>
                </a:solidFill>
                <a:latin typeface="Cambria" pitchFamily="18" charset="0"/>
                <a:ea typeface="新細明體" pitchFamily="18" charset="-120"/>
                <a:cs typeface="Times New Roman" pitchFamily="18" charset="0"/>
              </a:rPr>
              <a:t>Domain Name</a:t>
            </a:r>
          </a:p>
        </p:txBody>
      </p:sp>
      <p:sp>
        <p:nvSpPr>
          <p:cNvPr id="161825" name="Line 33"/>
          <p:cNvSpPr>
            <a:spLocks noChangeShapeType="1"/>
          </p:cNvSpPr>
          <p:nvPr/>
        </p:nvSpPr>
        <p:spPr bwMode="auto">
          <a:xfrm flipH="1" flipV="1">
            <a:off x="5508625" y="2997200"/>
            <a:ext cx="0" cy="647700"/>
          </a:xfrm>
          <a:prstGeom prst="line">
            <a:avLst/>
          </a:prstGeom>
          <a:noFill/>
          <a:ln w="28575">
            <a:solidFill>
              <a:srgbClr val="800080"/>
            </a:solidFill>
            <a:miter lim="800000"/>
            <a:headEnd/>
            <a:tailEnd type="triangle" w="med" len="med"/>
          </a:ln>
        </p:spPr>
        <p:txBody>
          <a:bodyPr anchor="ctr"/>
          <a:lstStyle/>
          <a:p>
            <a:endParaRPr lang="en-US">
              <a:latin typeface="Cambria" pitchFamily="18" charset="0"/>
            </a:endParaRPr>
          </a:p>
        </p:txBody>
      </p:sp>
      <p:sp>
        <p:nvSpPr>
          <p:cNvPr id="161826" name="Rectangle 34"/>
          <p:cNvSpPr>
            <a:spLocks noChangeArrowheads="1"/>
          </p:cNvSpPr>
          <p:nvPr/>
        </p:nvSpPr>
        <p:spPr bwMode="auto">
          <a:xfrm>
            <a:off x="4643438" y="3644900"/>
            <a:ext cx="1905000" cy="457200"/>
          </a:xfrm>
          <a:prstGeom prst="rect">
            <a:avLst/>
          </a:prstGeom>
          <a:noFill/>
          <a:ln w="3175">
            <a:noFill/>
            <a:miter lim="800000"/>
            <a:headEnd/>
            <a:tailEnd/>
          </a:ln>
        </p:spPr>
        <p:txBody>
          <a:bodyPr/>
          <a:lstStyle/>
          <a:p>
            <a:pPr algn="ctr" eaLnBrk="0" hangingPunct="0">
              <a:spcAft>
                <a:spcPct val="20000"/>
              </a:spcAft>
              <a:buClr>
                <a:schemeClr val="tx1"/>
              </a:buClr>
              <a:buFontTx/>
              <a:buNone/>
            </a:pPr>
            <a:r>
              <a:rPr lang="en-US" altLang="zh-TW" sz="1800" b="1">
                <a:solidFill>
                  <a:srgbClr val="800080"/>
                </a:solidFill>
                <a:latin typeface="Cambria" pitchFamily="18" charset="0"/>
                <a:ea typeface="新細明體" pitchFamily="18" charset="-120"/>
              </a:rPr>
              <a:t>Path</a:t>
            </a:r>
          </a:p>
        </p:txBody>
      </p:sp>
      <p:sp>
        <p:nvSpPr>
          <p:cNvPr id="161827" name="Line 35"/>
          <p:cNvSpPr>
            <a:spLocks noChangeShapeType="1"/>
          </p:cNvSpPr>
          <p:nvPr/>
        </p:nvSpPr>
        <p:spPr bwMode="auto">
          <a:xfrm flipV="1">
            <a:off x="7596188" y="3068638"/>
            <a:ext cx="0" cy="504825"/>
          </a:xfrm>
          <a:prstGeom prst="line">
            <a:avLst/>
          </a:prstGeom>
          <a:noFill/>
          <a:ln w="28575">
            <a:solidFill>
              <a:srgbClr val="33CCCC"/>
            </a:solidFill>
            <a:miter lim="800000"/>
            <a:headEnd/>
            <a:tailEnd type="triangle" w="med" len="med"/>
          </a:ln>
        </p:spPr>
        <p:txBody>
          <a:bodyPr anchor="ctr"/>
          <a:lstStyle/>
          <a:p>
            <a:endParaRPr lang="en-US">
              <a:latin typeface="Cambria" pitchFamily="18" charset="0"/>
            </a:endParaRPr>
          </a:p>
        </p:txBody>
      </p:sp>
      <p:sp>
        <p:nvSpPr>
          <p:cNvPr id="161828" name="Rectangle 36"/>
          <p:cNvSpPr>
            <a:spLocks noChangeArrowheads="1"/>
          </p:cNvSpPr>
          <p:nvPr/>
        </p:nvSpPr>
        <p:spPr bwMode="auto">
          <a:xfrm>
            <a:off x="6659563" y="3573463"/>
            <a:ext cx="1905000" cy="457200"/>
          </a:xfrm>
          <a:prstGeom prst="rect">
            <a:avLst/>
          </a:prstGeom>
          <a:noFill/>
          <a:ln w="3175">
            <a:noFill/>
            <a:miter lim="800000"/>
            <a:headEnd/>
            <a:tailEnd/>
          </a:ln>
        </p:spPr>
        <p:txBody>
          <a:bodyPr/>
          <a:lstStyle/>
          <a:p>
            <a:pPr eaLnBrk="0" hangingPunct="0">
              <a:spcAft>
                <a:spcPct val="20000"/>
              </a:spcAft>
              <a:buClr>
                <a:schemeClr val="tx1"/>
              </a:buClr>
              <a:buFontTx/>
              <a:buNone/>
            </a:pPr>
            <a:r>
              <a:rPr lang="en-US" altLang="zh-TW" sz="1800" b="1">
                <a:solidFill>
                  <a:srgbClr val="33CCFF"/>
                </a:solidFill>
                <a:latin typeface="Cambria" pitchFamily="18" charset="0"/>
                <a:ea typeface="新細明體" pitchFamily="18" charset="-120"/>
                <a:cs typeface="Times New Roman" pitchFamily="18" charset="0"/>
              </a:rPr>
              <a:t>Page File</a:t>
            </a:r>
          </a:p>
        </p:txBody>
      </p:sp>
      <p:sp>
        <p:nvSpPr>
          <p:cNvPr id="161829" name="Oval 37"/>
          <p:cNvSpPr>
            <a:spLocks noChangeArrowheads="1"/>
          </p:cNvSpPr>
          <p:nvPr/>
        </p:nvSpPr>
        <p:spPr bwMode="auto">
          <a:xfrm>
            <a:off x="6659563" y="2276475"/>
            <a:ext cx="1860550" cy="690563"/>
          </a:xfrm>
          <a:prstGeom prst="ellipse">
            <a:avLst/>
          </a:prstGeom>
          <a:noFill/>
          <a:ln w="57150">
            <a:solidFill>
              <a:srgbClr val="33CCCC"/>
            </a:solidFill>
            <a:miter lim="800000"/>
            <a:headEnd/>
            <a:tailEnd/>
          </a:ln>
        </p:spPr>
        <p:txBody>
          <a:bodyPr wrap="none" anchor="ctr"/>
          <a:lstStyle/>
          <a:p>
            <a:endParaRPr lang="zh-TW" altLang="en-US">
              <a:ea typeface="新細明體" pitchFamily="18" charset="-120"/>
            </a:endParaRPr>
          </a:p>
        </p:txBody>
      </p:sp>
      <p:sp>
        <p:nvSpPr>
          <p:cNvPr id="161830" name="Line 38"/>
          <p:cNvSpPr>
            <a:spLocks noChangeShapeType="1"/>
          </p:cNvSpPr>
          <p:nvPr/>
        </p:nvSpPr>
        <p:spPr bwMode="auto">
          <a:xfrm flipH="1" flipV="1">
            <a:off x="3348038" y="2997200"/>
            <a:ext cx="0" cy="647700"/>
          </a:xfrm>
          <a:prstGeom prst="line">
            <a:avLst/>
          </a:prstGeom>
          <a:noFill/>
          <a:ln w="28575">
            <a:solidFill>
              <a:srgbClr val="FF3300"/>
            </a:solidFill>
            <a:miter lim="800000"/>
            <a:headEnd/>
            <a:tailEnd type="triangle" w="med" len="med"/>
          </a:ln>
        </p:spPr>
        <p:txBody>
          <a:bodyPr anchor="ctr"/>
          <a:lstStyle/>
          <a:p>
            <a:endParaRPr lang="en-US">
              <a:latin typeface="Cambria" pitchFamily="18" charset="0"/>
            </a:endParaRPr>
          </a:p>
        </p:txBody>
      </p:sp>
      <p:sp>
        <p:nvSpPr>
          <p:cNvPr id="161831" name="Line 39"/>
          <p:cNvSpPr>
            <a:spLocks noChangeShapeType="1"/>
          </p:cNvSpPr>
          <p:nvPr/>
        </p:nvSpPr>
        <p:spPr bwMode="auto">
          <a:xfrm flipH="1" flipV="1">
            <a:off x="1331913" y="2924175"/>
            <a:ext cx="0" cy="360363"/>
          </a:xfrm>
          <a:prstGeom prst="line">
            <a:avLst/>
          </a:prstGeom>
          <a:noFill/>
          <a:ln w="28575">
            <a:solidFill>
              <a:srgbClr val="00CC00"/>
            </a:solidFill>
            <a:miter lim="800000"/>
            <a:headEnd/>
            <a:tailEnd type="triangle" w="med" len="med"/>
          </a:ln>
        </p:spPr>
        <p:txBody>
          <a:bodyPr anchor="ctr"/>
          <a:lstStyle/>
          <a:p>
            <a:endParaRPr lang="en-US">
              <a:latin typeface="Cambria" pitchFamily="18" charset="0"/>
            </a:endParaRPr>
          </a:p>
        </p:txBody>
      </p:sp>
      <p:sp>
        <p:nvSpPr>
          <p:cNvPr id="21"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1810"/>
                                        </p:tgtEl>
                                        <p:attrNameLst>
                                          <p:attrName>style.visibility</p:attrName>
                                        </p:attrNameLst>
                                      </p:cBhvr>
                                      <p:to>
                                        <p:strVal val="visible"/>
                                      </p:to>
                                    </p:set>
                                    <p:animEffect transition="in" filter="wipe(down)">
                                      <p:cBhvr>
                                        <p:cTn id="7" dur="500"/>
                                        <p:tgtEl>
                                          <p:spTgt spid="1618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1831"/>
                                        </p:tgtEl>
                                        <p:attrNameLst>
                                          <p:attrName>style.visibility</p:attrName>
                                        </p:attrNameLst>
                                      </p:cBhvr>
                                      <p:to>
                                        <p:strVal val="visible"/>
                                      </p:to>
                                    </p:set>
                                    <p:animEffect transition="in" filter="wipe(down)">
                                      <p:cBhvr>
                                        <p:cTn id="10" dur="500"/>
                                        <p:tgtEl>
                                          <p:spTgt spid="16183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1807"/>
                                        </p:tgtEl>
                                        <p:attrNameLst>
                                          <p:attrName>style.visibility</p:attrName>
                                        </p:attrNameLst>
                                      </p:cBhvr>
                                      <p:to>
                                        <p:strVal val="visible"/>
                                      </p:to>
                                    </p:set>
                                    <p:animEffect transition="in" filter="wipe(down)">
                                      <p:cBhvr>
                                        <p:cTn id="13" dur="500"/>
                                        <p:tgtEl>
                                          <p:spTgt spid="16180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1816"/>
                                        </p:tgtEl>
                                        <p:attrNameLst>
                                          <p:attrName>style.visibility</p:attrName>
                                        </p:attrNameLst>
                                      </p:cBhvr>
                                      <p:to>
                                        <p:strVal val="visible"/>
                                      </p:to>
                                    </p:set>
                                    <p:animEffect transition="in" filter="wipe(up)">
                                      <p:cBhvr>
                                        <p:cTn id="18" dur="500"/>
                                        <p:tgtEl>
                                          <p:spTgt spid="16181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1830"/>
                                        </p:tgtEl>
                                        <p:attrNameLst>
                                          <p:attrName>style.visibility</p:attrName>
                                        </p:attrNameLst>
                                      </p:cBhvr>
                                      <p:to>
                                        <p:strVal val="visible"/>
                                      </p:to>
                                    </p:set>
                                    <p:animEffect transition="in" filter="wipe(up)">
                                      <p:cBhvr>
                                        <p:cTn id="21" dur="500"/>
                                        <p:tgtEl>
                                          <p:spTgt spid="16183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1815"/>
                                        </p:tgtEl>
                                        <p:attrNameLst>
                                          <p:attrName>style.visibility</p:attrName>
                                        </p:attrNameLst>
                                      </p:cBhvr>
                                      <p:to>
                                        <p:strVal val="visible"/>
                                      </p:to>
                                    </p:set>
                                    <p:animEffect transition="in" filter="wipe(up)">
                                      <p:cBhvr>
                                        <p:cTn id="24" dur="500"/>
                                        <p:tgtEl>
                                          <p:spTgt spid="1618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1824"/>
                                        </p:tgtEl>
                                        <p:attrNameLst>
                                          <p:attrName>style.visibility</p:attrName>
                                        </p:attrNameLst>
                                      </p:cBhvr>
                                      <p:to>
                                        <p:strVal val="visible"/>
                                      </p:to>
                                    </p:set>
                                    <p:animEffect transition="in" filter="wipe(up)">
                                      <p:cBhvr>
                                        <p:cTn id="29" dur="500"/>
                                        <p:tgtEl>
                                          <p:spTgt spid="16182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1825"/>
                                        </p:tgtEl>
                                        <p:attrNameLst>
                                          <p:attrName>style.visibility</p:attrName>
                                        </p:attrNameLst>
                                      </p:cBhvr>
                                      <p:to>
                                        <p:strVal val="visible"/>
                                      </p:to>
                                    </p:set>
                                    <p:animEffect transition="in" filter="wipe(up)">
                                      <p:cBhvr>
                                        <p:cTn id="32" dur="500"/>
                                        <p:tgtEl>
                                          <p:spTgt spid="16182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61826"/>
                                        </p:tgtEl>
                                        <p:attrNameLst>
                                          <p:attrName>style.visibility</p:attrName>
                                        </p:attrNameLst>
                                      </p:cBhvr>
                                      <p:to>
                                        <p:strVal val="visible"/>
                                      </p:to>
                                    </p:set>
                                    <p:animEffect transition="in" filter="wipe(up)">
                                      <p:cBhvr>
                                        <p:cTn id="35" dur="500"/>
                                        <p:tgtEl>
                                          <p:spTgt spid="1618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1829"/>
                                        </p:tgtEl>
                                        <p:attrNameLst>
                                          <p:attrName>style.visibility</p:attrName>
                                        </p:attrNameLst>
                                      </p:cBhvr>
                                      <p:to>
                                        <p:strVal val="visible"/>
                                      </p:to>
                                    </p:set>
                                    <p:animEffect transition="in" filter="wipe(up)">
                                      <p:cBhvr>
                                        <p:cTn id="40" dur="500"/>
                                        <p:tgtEl>
                                          <p:spTgt spid="16182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61827"/>
                                        </p:tgtEl>
                                        <p:attrNameLst>
                                          <p:attrName>style.visibility</p:attrName>
                                        </p:attrNameLst>
                                      </p:cBhvr>
                                      <p:to>
                                        <p:strVal val="visible"/>
                                      </p:to>
                                    </p:set>
                                    <p:animEffect transition="in" filter="wipe(up)">
                                      <p:cBhvr>
                                        <p:cTn id="43" dur="500"/>
                                        <p:tgtEl>
                                          <p:spTgt spid="1618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1828"/>
                                        </p:tgtEl>
                                        <p:attrNameLst>
                                          <p:attrName>style.visibility</p:attrName>
                                        </p:attrNameLst>
                                      </p:cBhvr>
                                      <p:to>
                                        <p:strVal val="visible"/>
                                      </p:to>
                                    </p:set>
                                    <p:animEffect transition="in" filter="wipe(up)">
                                      <p:cBhvr>
                                        <p:cTn id="46" dur="500"/>
                                        <p:tgtEl>
                                          <p:spTgt spid="1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4" grpId="0" animBg="1"/>
      <p:bldP spid="161816" grpId="0" animBg="1"/>
      <p:bldP spid="161807" grpId="0"/>
      <p:bldP spid="161810" grpId="0" animBg="1"/>
      <p:bldP spid="161815" grpId="0"/>
      <p:bldP spid="161825" grpId="0" animBg="1"/>
      <p:bldP spid="161826" grpId="0"/>
      <p:bldP spid="161827" grpId="0" animBg="1"/>
      <p:bldP spid="161828" grpId="0"/>
      <p:bldP spid="161829" grpId="0" animBg="1"/>
      <p:bldP spid="161830" grpId="0" animBg="1"/>
      <p:bldP spid="1618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1"/>
          </p:nvPr>
        </p:nvSpPr>
        <p:spPr>
          <a:noFill/>
        </p:spPr>
        <p:txBody>
          <a:bodyPr/>
          <a:lstStyle/>
          <a:p>
            <a:fld id="{A406C846-443A-4613-AB66-BE2414CF0170}" type="slidenum">
              <a:rPr lang="zh-TW" altLang="en-US" smtClean="0"/>
              <a:pPr/>
              <a:t>34</a:t>
            </a:fld>
            <a:r>
              <a:rPr lang="en-US" altLang="zh-TW" dirty="0" smtClean="0"/>
              <a:t> </a:t>
            </a:r>
          </a:p>
        </p:txBody>
      </p:sp>
      <p:pic>
        <p:nvPicPr>
          <p:cNvPr id="39940" name="Picture 18" descr="MCj02508950000[1]"/>
          <p:cNvPicPr>
            <a:picLocks noChangeAspect="1" noChangeArrowheads="1"/>
          </p:cNvPicPr>
          <p:nvPr/>
        </p:nvPicPr>
        <p:blipFill>
          <a:blip r:embed="rId3" cstate="print">
            <a:lum bright="70000" contrast="-70000"/>
          </a:blip>
          <a:srcRect/>
          <a:stretch>
            <a:fillRect/>
          </a:stretch>
        </p:blipFill>
        <p:spPr bwMode="auto">
          <a:xfrm>
            <a:off x="3635375" y="2916238"/>
            <a:ext cx="2119313" cy="2160587"/>
          </a:xfrm>
          <a:prstGeom prst="rect">
            <a:avLst/>
          </a:prstGeom>
          <a:noFill/>
          <a:ln w="9525">
            <a:noFill/>
            <a:miter lim="800000"/>
            <a:headEnd/>
            <a:tailEnd/>
          </a:ln>
        </p:spPr>
      </p:pic>
      <p:sp>
        <p:nvSpPr>
          <p:cNvPr id="39941" name="Rectangle 2"/>
          <p:cNvSpPr>
            <a:spLocks noGrp="1" noChangeArrowheads="1"/>
          </p:cNvSpPr>
          <p:nvPr>
            <p:ph type="title"/>
          </p:nvPr>
        </p:nvSpPr>
        <p:spPr/>
        <p:txBody>
          <a:bodyPr/>
          <a:lstStyle/>
          <a:p>
            <a:pPr eaLnBrk="1" hangingPunct="1"/>
            <a:r>
              <a:rPr lang="en-US" altLang="zh-TW" smtClean="0">
                <a:ea typeface="新細明體" pitchFamily="18" charset="-120"/>
              </a:rPr>
              <a:t>How WWW Works ?</a:t>
            </a:r>
          </a:p>
        </p:txBody>
      </p:sp>
      <p:sp>
        <p:nvSpPr>
          <p:cNvPr id="39942" name="Rectangle 5"/>
          <p:cNvSpPr>
            <a:spLocks noGrp="1" noChangeArrowheads="1"/>
          </p:cNvSpPr>
          <p:nvPr>
            <p:ph type="body" idx="1"/>
          </p:nvPr>
        </p:nvSpPr>
        <p:spPr/>
        <p:txBody>
          <a:bodyPr/>
          <a:lstStyle/>
          <a:p>
            <a:pPr eaLnBrk="1" hangingPunct="1"/>
            <a:r>
              <a:rPr lang="en-US" altLang="zh-TW" dirty="0" smtClean="0">
                <a:ea typeface="新細明體" pitchFamily="18" charset="-120"/>
              </a:rPr>
              <a:t>The Web works as a </a:t>
            </a:r>
            <a:r>
              <a:rPr lang="en-US" altLang="zh-TW" b="1" dirty="0" smtClean="0">
                <a:ea typeface="新細明體" pitchFamily="18" charset="-120"/>
              </a:rPr>
              <a:t>client-server</a:t>
            </a:r>
            <a:r>
              <a:rPr lang="en-US" altLang="zh-TW" dirty="0" smtClean="0">
                <a:ea typeface="新細明體" pitchFamily="18" charset="-120"/>
              </a:rPr>
              <a:t> system</a:t>
            </a:r>
          </a:p>
          <a:p>
            <a:pPr lvl="1" eaLnBrk="1" hangingPunct="1"/>
            <a:r>
              <a:rPr lang="en-US" altLang="zh-TW" dirty="0" smtClean="0">
                <a:ea typeface="新細明體" pitchFamily="18" charset="-120"/>
              </a:rPr>
              <a:t>Your computer is the client</a:t>
            </a:r>
          </a:p>
          <a:p>
            <a:pPr lvl="1" eaLnBrk="1" hangingPunct="1"/>
            <a:r>
              <a:rPr lang="en-US" altLang="zh-TW" dirty="0" smtClean="0">
                <a:ea typeface="新細明體" pitchFamily="18" charset="-120"/>
              </a:rPr>
              <a:t>The remote computers that store the Web pages are the servers </a:t>
            </a:r>
            <a:endParaRPr lang="zh-TW" altLang="en-US" dirty="0" smtClean="0">
              <a:ea typeface="新細明體" pitchFamily="18" charset="-120"/>
            </a:endParaRPr>
          </a:p>
        </p:txBody>
      </p:sp>
      <p:pic>
        <p:nvPicPr>
          <p:cNvPr id="178183" name="Picture 7" descr="MCj04041590000[1]"/>
          <p:cNvPicPr>
            <a:picLocks noChangeAspect="1" noChangeArrowheads="1"/>
          </p:cNvPicPr>
          <p:nvPr/>
        </p:nvPicPr>
        <p:blipFill>
          <a:blip r:embed="rId4" cstate="print"/>
          <a:srcRect/>
          <a:stretch>
            <a:fillRect/>
          </a:stretch>
        </p:blipFill>
        <p:spPr bwMode="auto">
          <a:xfrm>
            <a:off x="5867400" y="2987675"/>
            <a:ext cx="1873250" cy="1881188"/>
          </a:xfrm>
          <a:prstGeom prst="rect">
            <a:avLst/>
          </a:prstGeom>
          <a:noFill/>
          <a:ln w="9525">
            <a:noFill/>
            <a:miter lim="800000"/>
            <a:headEnd/>
            <a:tailEnd/>
          </a:ln>
        </p:spPr>
      </p:pic>
      <p:sp>
        <p:nvSpPr>
          <p:cNvPr id="178188" name="Line 12"/>
          <p:cNvSpPr>
            <a:spLocks noChangeShapeType="1"/>
          </p:cNvSpPr>
          <p:nvPr/>
        </p:nvSpPr>
        <p:spPr bwMode="auto">
          <a:xfrm>
            <a:off x="3346450" y="3708400"/>
            <a:ext cx="2520950" cy="0"/>
          </a:xfrm>
          <a:prstGeom prst="line">
            <a:avLst/>
          </a:prstGeom>
          <a:noFill/>
          <a:ln w="38100">
            <a:solidFill>
              <a:srgbClr val="660099"/>
            </a:solidFill>
            <a:round/>
            <a:headEnd/>
            <a:tailEnd type="triangle" w="med" len="med"/>
          </a:ln>
        </p:spPr>
        <p:txBody>
          <a:bodyPr/>
          <a:lstStyle/>
          <a:p>
            <a:endParaRPr lang="en-US">
              <a:latin typeface="Cambria" pitchFamily="18" charset="0"/>
            </a:endParaRPr>
          </a:p>
        </p:txBody>
      </p:sp>
      <p:sp>
        <p:nvSpPr>
          <p:cNvPr id="178189" name="Line 13"/>
          <p:cNvSpPr>
            <a:spLocks noChangeShapeType="1"/>
          </p:cNvSpPr>
          <p:nvPr/>
        </p:nvSpPr>
        <p:spPr bwMode="auto">
          <a:xfrm>
            <a:off x="3346450" y="4211638"/>
            <a:ext cx="2592388" cy="0"/>
          </a:xfrm>
          <a:prstGeom prst="line">
            <a:avLst/>
          </a:prstGeom>
          <a:noFill/>
          <a:ln w="38100">
            <a:solidFill>
              <a:schemeClr val="hlink"/>
            </a:solidFill>
            <a:round/>
            <a:headEnd type="triangle" w="med" len="med"/>
            <a:tailEnd/>
          </a:ln>
        </p:spPr>
        <p:txBody>
          <a:bodyPr/>
          <a:lstStyle/>
          <a:p>
            <a:endParaRPr lang="en-US">
              <a:latin typeface="Cambria" pitchFamily="18" charset="0"/>
            </a:endParaRPr>
          </a:p>
        </p:txBody>
      </p:sp>
      <p:sp>
        <p:nvSpPr>
          <p:cNvPr id="178190" name="Text Box 14"/>
          <p:cNvSpPr txBox="1">
            <a:spLocks noChangeArrowheads="1"/>
          </p:cNvSpPr>
          <p:nvPr/>
        </p:nvSpPr>
        <p:spPr bwMode="auto">
          <a:xfrm>
            <a:off x="1476375" y="4652963"/>
            <a:ext cx="2016125" cy="825500"/>
          </a:xfrm>
          <a:prstGeom prst="rect">
            <a:avLst/>
          </a:prstGeom>
          <a:noFill/>
          <a:ln w="9525">
            <a:noFill/>
            <a:miter lim="800000"/>
            <a:headEnd/>
            <a:tailEnd/>
          </a:ln>
        </p:spPr>
        <p:txBody>
          <a:bodyPr>
            <a:spAutoFit/>
          </a:bodyPr>
          <a:lstStyle/>
          <a:p>
            <a:pPr algn="ctr">
              <a:spcBef>
                <a:spcPct val="50000"/>
              </a:spcBef>
              <a:buFontTx/>
              <a:buNone/>
            </a:pPr>
            <a:r>
              <a:rPr lang="en-US" altLang="zh-TW" sz="1600" b="1">
                <a:latin typeface="Cambria" pitchFamily="18" charset="0"/>
                <a:ea typeface="新細明體" pitchFamily="18" charset="-120"/>
              </a:rPr>
              <a:t>Your machine running a Web browser</a:t>
            </a:r>
          </a:p>
        </p:txBody>
      </p:sp>
      <p:sp>
        <p:nvSpPr>
          <p:cNvPr id="178191" name="Text Box 15"/>
          <p:cNvSpPr txBox="1">
            <a:spLocks noChangeArrowheads="1"/>
          </p:cNvSpPr>
          <p:nvPr/>
        </p:nvSpPr>
        <p:spPr bwMode="auto">
          <a:xfrm>
            <a:off x="3348038" y="2852738"/>
            <a:ext cx="2592387" cy="825500"/>
          </a:xfrm>
          <a:prstGeom prst="rect">
            <a:avLst/>
          </a:prstGeom>
          <a:noFill/>
          <a:ln w="9525">
            <a:noFill/>
            <a:miter lim="800000"/>
            <a:headEnd/>
            <a:tailEnd/>
          </a:ln>
        </p:spPr>
        <p:txBody>
          <a:bodyPr>
            <a:spAutoFit/>
          </a:bodyPr>
          <a:lstStyle/>
          <a:p>
            <a:pPr algn="ctr">
              <a:spcBef>
                <a:spcPct val="30000"/>
              </a:spcBef>
              <a:buFontTx/>
              <a:buNone/>
            </a:pPr>
            <a:r>
              <a:rPr lang="en-US" altLang="zh-TW" sz="1600" b="1" dirty="0">
                <a:solidFill>
                  <a:srgbClr val="660099"/>
                </a:solidFill>
                <a:latin typeface="Cambria" pitchFamily="18" charset="0"/>
                <a:ea typeface="新細明體" pitchFamily="18" charset="-120"/>
              </a:rPr>
              <a:t>1. Your browser connects to a server and requests a </a:t>
            </a:r>
            <a:r>
              <a:rPr lang="en-US" altLang="zh-TW" sz="1600" b="1" dirty="0" smtClean="0">
                <a:solidFill>
                  <a:srgbClr val="660099"/>
                </a:solidFill>
                <a:latin typeface="Cambria" pitchFamily="18" charset="0"/>
                <a:ea typeface="新細明體" pitchFamily="18" charset="-120"/>
              </a:rPr>
              <a:t>page (HTTP </a:t>
            </a:r>
            <a:r>
              <a:rPr lang="en-US" altLang="zh-TW" sz="1600" b="1" dirty="0" err="1" smtClean="0">
                <a:solidFill>
                  <a:srgbClr val="660099"/>
                </a:solidFill>
                <a:latin typeface="Cambria" pitchFamily="18" charset="0"/>
                <a:ea typeface="新細明體" pitchFamily="18" charset="-120"/>
              </a:rPr>
              <a:t>cmd</a:t>
            </a:r>
            <a:r>
              <a:rPr lang="en-US" altLang="zh-TW" sz="1600" b="1" dirty="0" smtClean="0">
                <a:solidFill>
                  <a:srgbClr val="660099"/>
                </a:solidFill>
                <a:latin typeface="Cambria" pitchFamily="18" charset="0"/>
                <a:ea typeface="新細明體" pitchFamily="18" charset="-120"/>
              </a:rPr>
              <a:t>)</a:t>
            </a:r>
            <a:endParaRPr lang="en-US" altLang="zh-TW" sz="1600" b="1" dirty="0">
              <a:solidFill>
                <a:srgbClr val="660099"/>
              </a:solidFill>
              <a:latin typeface="Cambria" pitchFamily="18" charset="0"/>
              <a:ea typeface="新細明體" pitchFamily="18" charset="-120"/>
            </a:endParaRPr>
          </a:p>
        </p:txBody>
      </p:sp>
      <p:sp>
        <p:nvSpPr>
          <p:cNvPr id="178192" name="Text Box 16"/>
          <p:cNvSpPr txBox="1">
            <a:spLocks noChangeArrowheads="1"/>
          </p:cNvSpPr>
          <p:nvPr/>
        </p:nvSpPr>
        <p:spPr bwMode="auto">
          <a:xfrm>
            <a:off x="5867400" y="4797425"/>
            <a:ext cx="2305050" cy="825500"/>
          </a:xfrm>
          <a:prstGeom prst="rect">
            <a:avLst/>
          </a:prstGeom>
          <a:noFill/>
          <a:ln w="9525">
            <a:noFill/>
            <a:miter lim="800000"/>
            <a:headEnd/>
            <a:tailEnd/>
          </a:ln>
        </p:spPr>
        <p:txBody>
          <a:bodyPr>
            <a:spAutoFit/>
          </a:bodyPr>
          <a:lstStyle/>
          <a:p>
            <a:pPr algn="ctr">
              <a:spcBef>
                <a:spcPct val="30000"/>
              </a:spcBef>
              <a:buFontTx/>
              <a:buNone/>
            </a:pPr>
            <a:r>
              <a:rPr lang="en-US" altLang="zh-TW" sz="1600" b="1">
                <a:latin typeface="Cambria" pitchFamily="18" charset="0"/>
                <a:ea typeface="新細明體" pitchFamily="18" charset="-120"/>
              </a:rPr>
              <a:t>Server machine running a Web server host program</a:t>
            </a:r>
          </a:p>
        </p:txBody>
      </p:sp>
      <p:sp>
        <p:nvSpPr>
          <p:cNvPr id="178193" name="Text Box 17"/>
          <p:cNvSpPr txBox="1">
            <a:spLocks noChangeArrowheads="1"/>
          </p:cNvSpPr>
          <p:nvPr/>
        </p:nvSpPr>
        <p:spPr bwMode="auto">
          <a:xfrm>
            <a:off x="3492500" y="4221163"/>
            <a:ext cx="2305050" cy="825500"/>
          </a:xfrm>
          <a:prstGeom prst="rect">
            <a:avLst/>
          </a:prstGeom>
          <a:noFill/>
          <a:ln w="9525">
            <a:noFill/>
            <a:miter lim="800000"/>
            <a:headEnd/>
            <a:tailEnd/>
          </a:ln>
        </p:spPr>
        <p:txBody>
          <a:bodyPr>
            <a:spAutoFit/>
          </a:bodyPr>
          <a:lstStyle/>
          <a:p>
            <a:pPr algn="ctr">
              <a:spcBef>
                <a:spcPct val="30000"/>
              </a:spcBef>
              <a:buFontTx/>
              <a:buNone/>
            </a:pPr>
            <a:r>
              <a:rPr lang="en-US" altLang="zh-TW" sz="1600" b="1">
                <a:solidFill>
                  <a:schemeClr val="accent2"/>
                </a:solidFill>
                <a:latin typeface="Cambria" pitchFamily="18" charset="0"/>
                <a:ea typeface="新細明體" pitchFamily="18" charset="-120"/>
              </a:rPr>
              <a:t>2. The server sends back the requested page</a:t>
            </a:r>
          </a:p>
        </p:txBody>
      </p:sp>
      <p:pic>
        <p:nvPicPr>
          <p:cNvPr id="178195" name="Picture 19" descr="MCj02955740000[1]"/>
          <p:cNvPicPr>
            <a:picLocks noChangeAspect="1" noChangeArrowheads="1"/>
          </p:cNvPicPr>
          <p:nvPr/>
        </p:nvPicPr>
        <p:blipFill>
          <a:blip r:embed="rId5" cstate="print"/>
          <a:srcRect/>
          <a:stretch>
            <a:fillRect/>
          </a:stretch>
        </p:blipFill>
        <p:spPr bwMode="auto">
          <a:xfrm>
            <a:off x="1476375" y="3068638"/>
            <a:ext cx="1873250" cy="1717675"/>
          </a:xfrm>
          <a:prstGeom prst="rect">
            <a:avLst/>
          </a:prstGeom>
          <a:noFill/>
          <a:ln w="9525">
            <a:noFill/>
            <a:miter lim="800000"/>
            <a:headEnd/>
            <a:tailEnd/>
          </a:ln>
        </p:spPr>
      </p:pic>
      <p:sp>
        <p:nvSpPr>
          <p:cNvPr id="155675" name="AutoShape 27"/>
          <p:cNvSpPr>
            <a:spLocks noChangeArrowheads="1"/>
          </p:cNvSpPr>
          <p:nvPr/>
        </p:nvSpPr>
        <p:spPr bwMode="auto">
          <a:xfrm>
            <a:off x="2339975" y="5346700"/>
            <a:ext cx="3816201" cy="1177925"/>
          </a:xfrm>
          <a:prstGeom prst="cloudCallout">
            <a:avLst>
              <a:gd name="adj1" fmla="val 46838"/>
              <a:gd name="adj2" fmla="val -71023"/>
            </a:avLst>
          </a:prstGeom>
          <a:solidFill>
            <a:srgbClr val="FFFFCC"/>
          </a:solidFill>
          <a:ln w="9525">
            <a:solidFill>
              <a:schemeClr val="tx1"/>
            </a:solidFill>
            <a:round/>
            <a:headEnd/>
            <a:tailEnd/>
          </a:ln>
        </p:spPr>
        <p:txBody>
          <a:bodyPr/>
          <a:lstStyle/>
          <a:p>
            <a:pPr algn="ctr" eaLnBrk="0" hangingPunct="0">
              <a:spcBef>
                <a:spcPct val="0"/>
              </a:spcBef>
              <a:buFontTx/>
              <a:buNone/>
            </a:pPr>
            <a:r>
              <a:rPr lang="en-AU" altLang="zh-TW" sz="1600" b="1" i="1" dirty="0">
                <a:solidFill>
                  <a:srgbClr val="339966"/>
                </a:solidFill>
                <a:latin typeface="Cambria" pitchFamily="18" charset="0"/>
                <a:ea typeface="新細明體" pitchFamily="18" charset="-120"/>
              </a:rPr>
              <a:t>Question: is server a type of computers like mainframes and PC? </a:t>
            </a:r>
            <a:endParaRPr lang="en-US" altLang="zh-TW" sz="1600" b="1" i="1" dirty="0">
              <a:solidFill>
                <a:srgbClr val="339966"/>
              </a:solidFill>
              <a:latin typeface="Cambria" pitchFamily="18" charset="0"/>
              <a:ea typeface="新細明體" pitchFamily="18" charset="-120"/>
            </a:endParaRPr>
          </a:p>
        </p:txBody>
      </p:sp>
      <p:sp>
        <p:nvSpPr>
          <p:cNvPr id="1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8195"/>
                                        </p:tgtEl>
                                        <p:attrNameLst>
                                          <p:attrName>style.visibility</p:attrName>
                                        </p:attrNameLst>
                                      </p:cBhvr>
                                      <p:to>
                                        <p:strVal val="visible"/>
                                      </p:to>
                                    </p:set>
                                    <p:animEffect transition="in" filter="blinds(horizontal)">
                                      <p:cBhvr>
                                        <p:cTn id="7" dur="500"/>
                                        <p:tgtEl>
                                          <p:spTgt spid="1781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8190"/>
                                        </p:tgtEl>
                                        <p:attrNameLst>
                                          <p:attrName>style.visibility</p:attrName>
                                        </p:attrNameLst>
                                      </p:cBhvr>
                                      <p:to>
                                        <p:strVal val="visible"/>
                                      </p:to>
                                    </p:set>
                                    <p:animEffect transition="in" filter="blinds(horizontal)">
                                      <p:cBhvr>
                                        <p:cTn id="10" dur="500"/>
                                        <p:tgtEl>
                                          <p:spTgt spid="1781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8191"/>
                                        </p:tgtEl>
                                        <p:attrNameLst>
                                          <p:attrName>style.visibility</p:attrName>
                                        </p:attrNameLst>
                                      </p:cBhvr>
                                      <p:to>
                                        <p:strVal val="visible"/>
                                      </p:to>
                                    </p:set>
                                    <p:animEffect transition="in" filter="wipe(left)">
                                      <p:cBhvr>
                                        <p:cTn id="15" dur="500"/>
                                        <p:tgtEl>
                                          <p:spTgt spid="17819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8188"/>
                                        </p:tgtEl>
                                        <p:attrNameLst>
                                          <p:attrName>style.visibility</p:attrName>
                                        </p:attrNameLst>
                                      </p:cBhvr>
                                      <p:to>
                                        <p:strVal val="visible"/>
                                      </p:to>
                                    </p:set>
                                    <p:animEffect transition="in" filter="wipe(left)">
                                      <p:cBhvr>
                                        <p:cTn id="18" dur="500"/>
                                        <p:tgtEl>
                                          <p:spTgt spid="17818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78183"/>
                                        </p:tgtEl>
                                        <p:attrNameLst>
                                          <p:attrName>style.visibility</p:attrName>
                                        </p:attrNameLst>
                                      </p:cBhvr>
                                      <p:to>
                                        <p:strVal val="visible"/>
                                      </p:to>
                                    </p:set>
                                    <p:animEffect transition="in" filter="diamond(in)">
                                      <p:cBhvr>
                                        <p:cTn id="23" dur="500"/>
                                        <p:tgtEl>
                                          <p:spTgt spid="178183"/>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78192"/>
                                        </p:tgtEl>
                                        <p:attrNameLst>
                                          <p:attrName>style.visibility</p:attrName>
                                        </p:attrNameLst>
                                      </p:cBhvr>
                                      <p:to>
                                        <p:strVal val="visible"/>
                                      </p:to>
                                    </p:set>
                                    <p:animEffect transition="in" filter="diamond(in)">
                                      <p:cBhvr>
                                        <p:cTn id="26" dur="500"/>
                                        <p:tgtEl>
                                          <p:spTgt spid="17819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78193"/>
                                        </p:tgtEl>
                                        <p:attrNameLst>
                                          <p:attrName>style.visibility</p:attrName>
                                        </p:attrNameLst>
                                      </p:cBhvr>
                                      <p:to>
                                        <p:strVal val="visible"/>
                                      </p:to>
                                    </p:set>
                                    <p:animEffect transition="in" filter="wipe(right)">
                                      <p:cBhvr>
                                        <p:cTn id="31" dur="500"/>
                                        <p:tgtEl>
                                          <p:spTgt spid="17819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8189"/>
                                        </p:tgtEl>
                                        <p:attrNameLst>
                                          <p:attrName>style.visibility</p:attrName>
                                        </p:attrNameLst>
                                      </p:cBhvr>
                                      <p:to>
                                        <p:strVal val="visible"/>
                                      </p:to>
                                    </p:set>
                                    <p:animEffect transition="in" filter="wipe(right)">
                                      <p:cBhvr>
                                        <p:cTn id="34" dur="500"/>
                                        <p:tgtEl>
                                          <p:spTgt spid="1781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5675"/>
                                        </p:tgtEl>
                                        <p:attrNameLst>
                                          <p:attrName>style.visibility</p:attrName>
                                        </p:attrNameLst>
                                      </p:cBhvr>
                                      <p:to>
                                        <p:strVal val="visible"/>
                                      </p:to>
                                    </p:set>
                                    <p:animEffect transition="in" filter="wipe(left)">
                                      <p:cBhvr>
                                        <p:cTn id="39" dur="500"/>
                                        <p:tgtEl>
                                          <p:spTgt spid="155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8" grpId="0" animBg="1"/>
      <p:bldP spid="178189" grpId="0" animBg="1"/>
      <p:bldP spid="178190" grpId="0"/>
      <p:bldP spid="178191" grpId="0"/>
      <p:bldP spid="178192" grpId="0"/>
      <p:bldP spid="178193" grpId="0"/>
      <p:bldP spid="15567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1"/>
          </p:nvPr>
        </p:nvSpPr>
        <p:spPr>
          <a:noFill/>
        </p:spPr>
        <p:txBody>
          <a:bodyPr/>
          <a:lstStyle/>
          <a:p>
            <a:fld id="{92FE933C-2659-44AF-9941-2E66F9A1233D}" type="slidenum">
              <a:rPr lang="zh-TW" altLang="en-US" smtClean="0"/>
              <a:pPr/>
              <a:t>35</a:t>
            </a:fld>
            <a:r>
              <a:rPr lang="en-US" altLang="zh-TW" smtClean="0"/>
              <a:t> </a:t>
            </a:r>
          </a:p>
        </p:txBody>
      </p:sp>
      <p:sp>
        <p:nvSpPr>
          <p:cNvPr id="40964" name="Rectangle 13"/>
          <p:cNvSpPr>
            <a:spLocks noGrp="1" noChangeArrowheads="1"/>
          </p:cNvSpPr>
          <p:nvPr>
            <p:ph type="title"/>
          </p:nvPr>
        </p:nvSpPr>
        <p:spPr/>
        <p:txBody>
          <a:bodyPr/>
          <a:lstStyle/>
          <a:p>
            <a:pPr eaLnBrk="1" hangingPunct="1"/>
            <a:r>
              <a:rPr lang="en-US" altLang="zh-TW" smtClean="0">
                <a:ea typeface="新細明體" pitchFamily="18" charset="-120"/>
              </a:rPr>
              <a:t>E-mail Basics</a:t>
            </a:r>
            <a:r>
              <a:rPr lang="en-US" altLang="zh-CN" smtClean="0">
                <a:ea typeface="新細明體" pitchFamily="18" charset="-120"/>
              </a:rPr>
              <a:t> (I)</a:t>
            </a:r>
            <a:endParaRPr lang="en-US" altLang="zh-TW" smtClean="0">
              <a:ea typeface="新細明體" pitchFamily="18" charset="-120"/>
            </a:endParaRPr>
          </a:p>
        </p:txBody>
      </p:sp>
      <p:sp>
        <p:nvSpPr>
          <p:cNvPr id="40965" name="Rectangle 14"/>
          <p:cNvSpPr>
            <a:spLocks noGrp="1" noChangeArrowheads="1"/>
          </p:cNvSpPr>
          <p:nvPr>
            <p:ph type="body" idx="1"/>
          </p:nvPr>
        </p:nvSpPr>
        <p:spPr/>
        <p:txBody>
          <a:bodyPr/>
          <a:lstStyle/>
          <a:p>
            <a:pPr eaLnBrk="1" hangingPunct="1"/>
            <a:r>
              <a:rPr lang="en-US" altLang="zh-TW" dirty="0" smtClean="0">
                <a:ea typeface="新細明體" pitchFamily="18" charset="-120"/>
              </a:rPr>
              <a:t>Short for "electronic-mail", one of the original services on the Internet</a:t>
            </a:r>
          </a:p>
          <a:p>
            <a:pPr eaLnBrk="1" hangingPunct="1"/>
            <a:endParaRPr lang="en-US" altLang="zh-TW" sz="1000" dirty="0" smtClean="0">
              <a:ea typeface="新細明體" pitchFamily="18" charset="-120"/>
            </a:endParaRPr>
          </a:p>
          <a:p>
            <a:pPr eaLnBrk="1" hangingPunct="1"/>
            <a:r>
              <a:rPr lang="en-US" altLang="zh-TW" dirty="0" smtClean="0">
                <a:ea typeface="新細明體" pitchFamily="18" charset="-120"/>
              </a:rPr>
              <a:t>When you sign up for an e-mail account, you receive:</a:t>
            </a:r>
          </a:p>
          <a:p>
            <a:pPr lvl="1" eaLnBrk="1" hangingPunct="1"/>
            <a:r>
              <a:rPr lang="en-US" altLang="zh-TW" dirty="0" smtClean="0">
                <a:ea typeface="新細明體" pitchFamily="18" charset="-120"/>
              </a:rPr>
              <a:t> A user name (sometimes called a login name or alias) </a:t>
            </a:r>
          </a:p>
          <a:p>
            <a:pPr lvl="1" eaLnBrk="1" hangingPunct="1"/>
            <a:r>
              <a:rPr lang="en-US" altLang="zh-TW" dirty="0" smtClean="0">
                <a:ea typeface="新細明體" pitchFamily="18" charset="-120"/>
              </a:rPr>
              <a:t>A storage area for messages (usually called a </a:t>
            </a:r>
            <a:r>
              <a:rPr lang="en-US" altLang="zh-TW" i="1" dirty="0" smtClean="0">
                <a:ea typeface="新細明體" pitchFamily="18" charset="-120"/>
              </a:rPr>
              <a:t>mailbox</a:t>
            </a:r>
            <a:r>
              <a:rPr lang="en-US" altLang="zh-TW" dirty="0" smtClean="0">
                <a:ea typeface="新細明體" pitchFamily="18" charset="-120"/>
              </a:rPr>
              <a:t>)</a:t>
            </a:r>
          </a:p>
          <a:p>
            <a:pPr eaLnBrk="1" hangingPunct="1"/>
            <a:r>
              <a:rPr lang="en-US" altLang="zh-TW" dirty="0" smtClean="0">
                <a:ea typeface="新細明體" pitchFamily="18" charset="-120"/>
              </a:rPr>
              <a:t>An Email address is in the format of</a:t>
            </a:r>
          </a:p>
          <a:p>
            <a:pPr lvl="1" eaLnBrk="1" hangingPunct="1">
              <a:buFont typeface="Wingdings" pitchFamily="2" charset="2"/>
              <a:buNone/>
            </a:pPr>
            <a:r>
              <a:rPr lang="en-US" altLang="zh-TW" dirty="0" smtClean="0">
                <a:ea typeface="新細明體" pitchFamily="18" charset="-120"/>
              </a:rPr>
              <a:t>			</a:t>
            </a:r>
            <a:r>
              <a:rPr lang="en-US" altLang="zh-TW" u="sng" dirty="0" err="1" smtClean="0">
                <a:ea typeface="新細明體" pitchFamily="18" charset="-120"/>
              </a:rPr>
              <a:t>UserName@DomainName</a:t>
            </a:r>
            <a:endParaRPr lang="en-US" altLang="zh-TW" u="sng" dirty="0" smtClean="0">
              <a:ea typeface="新細明體" pitchFamily="18" charset="-120"/>
            </a:endParaRPr>
          </a:p>
          <a:p>
            <a:pPr lvl="1" eaLnBrk="1" hangingPunct="1">
              <a:buFont typeface="Wingdings" pitchFamily="2" charset="2"/>
              <a:buNone/>
            </a:pPr>
            <a:r>
              <a:rPr lang="en-US" altLang="zh-TW" dirty="0" smtClean="0">
                <a:ea typeface="新細明體" pitchFamily="18" charset="-120"/>
              </a:rPr>
              <a:t>e.g., </a:t>
            </a:r>
            <a:r>
              <a:rPr lang="en-US" altLang="zh-TW" dirty="0" smtClean="0">
                <a:ea typeface="新細明體" pitchFamily="18" charset="-120"/>
                <a:hlinkClick r:id="rId3"/>
              </a:rPr>
              <a:t>jia@cs.cityu.edu.hk</a:t>
            </a:r>
            <a:endParaRPr lang="en-US" altLang="zh-TW" dirty="0" smtClean="0">
              <a:ea typeface="新細明體" pitchFamily="18" charset="-120"/>
            </a:endParaRPr>
          </a:p>
          <a:p>
            <a:pPr lvl="1" eaLnBrk="1" hangingPunct="1">
              <a:buFont typeface="Wingdings" pitchFamily="2" charset="2"/>
              <a:buNone/>
            </a:pPr>
            <a:r>
              <a:rPr lang="en-US" altLang="zh-TW" dirty="0">
                <a:ea typeface="新細明體" pitchFamily="18" charset="-120"/>
              </a:rPr>
              <a:t>	</a:t>
            </a:r>
            <a:r>
              <a:rPr lang="en-US" altLang="zh-TW" dirty="0" smtClean="0">
                <a:ea typeface="新細明體" pitchFamily="18" charset="-120"/>
                <a:hlinkClick r:id="rId4"/>
              </a:rPr>
              <a:t>jia@cityu.edu.hk</a:t>
            </a:r>
            <a:endParaRPr lang="en-US" altLang="zh-TW" dirty="0" smtClean="0">
              <a:ea typeface="新細明體" pitchFamily="18" charset="-120"/>
            </a:endParaRPr>
          </a:p>
          <a:p>
            <a:pPr lvl="1" eaLnBrk="1" hangingPunct="1">
              <a:buFont typeface="Wingdings" pitchFamily="2" charset="2"/>
              <a:buNone/>
            </a:pPr>
            <a:r>
              <a:rPr lang="en-US" altLang="zh-TW" dirty="0">
                <a:ea typeface="新細明體" pitchFamily="18" charset="-120"/>
              </a:rPr>
              <a:t>	</a:t>
            </a:r>
            <a:r>
              <a:rPr lang="en-US" altLang="zh-TW" dirty="0" smtClean="0">
                <a:ea typeface="新細明體" pitchFamily="18" charset="-120"/>
                <a:hlinkClick r:id="rId5"/>
              </a:rPr>
              <a:t>jia@gmail.com</a:t>
            </a:r>
            <a:endParaRPr lang="en-US" altLang="zh-TW" dirty="0" smtClean="0">
              <a:ea typeface="新細明體" pitchFamily="18" charset="-120"/>
            </a:endParaRPr>
          </a:p>
          <a:p>
            <a:pPr lvl="1" eaLnBrk="1" hangingPunct="1">
              <a:buFont typeface="Wingdings" pitchFamily="2" charset="2"/>
              <a:buNone/>
            </a:pPr>
            <a:endParaRPr lang="en-US" altLang="zh-TW" dirty="0" smtClean="0">
              <a:ea typeface="新細明體" pitchFamily="18" charset="-120"/>
            </a:endParaRPr>
          </a:p>
          <a:p>
            <a:pPr lvl="1" eaLnBrk="1" hangingPunct="1">
              <a:buFont typeface="Wingdings" pitchFamily="2" charset="2"/>
              <a:buNone/>
            </a:pPr>
            <a:r>
              <a:rPr lang="en-US" altLang="zh-TW" dirty="0" smtClean="0">
                <a:ea typeface="新細明體" pitchFamily="18" charset="-120"/>
              </a:rPr>
              <a:t> </a:t>
            </a:r>
          </a:p>
        </p:txBody>
      </p:sp>
      <p:sp>
        <p:nvSpPr>
          <p:cNvPr id="40966" name="Text Box 8"/>
          <p:cNvSpPr txBox="1">
            <a:spLocks noChangeArrowheads="1"/>
          </p:cNvSpPr>
          <p:nvPr/>
        </p:nvSpPr>
        <p:spPr bwMode="auto">
          <a:xfrm>
            <a:off x="8001000" y="5791200"/>
            <a:ext cx="533400" cy="366713"/>
          </a:xfrm>
          <a:prstGeom prst="rect">
            <a:avLst/>
          </a:prstGeom>
          <a:noFill/>
          <a:ln w="9525">
            <a:noFill/>
            <a:miter lim="800000"/>
            <a:headEnd/>
            <a:tailEnd/>
          </a:ln>
        </p:spPr>
        <p:txBody>
          <a:bodyPr>
            <a:spAutoFit/>
          </a:bodyPr>
          <a:lstStyle/>
          <a:p>
            <a:pPr>
              <a:spcBef>
                <a:spcPct val="50000"/>
              </a:spcBef>
              <a:buFontTx/>
              <a:buNone/>
            </a:pPr>
            <a:endParaRPr lang="zh-TW" altLang="en-US" sz="1800">
              <a:latin typeface="Arial" pitchFamily="34" charset="0"/>
              <a:ea typeface="新細明體" pitchFamily="18" charset="-120"/>
            </a:endParaRPr>
          </a:p>
        </p:txBody>
      </p:sp>
      <p:sp>
        <p:nvSpPr>
          <p:cNvPr id="40967" name="Line 12"/>
          <p:cNvSpPr>
            <a:spLocks noChangeShapeType="1"/>
          </p:cNvSpPr>
          <p:nvPr/>
        </p:nvSpPr>
        <p:spPr bwMode="auto">
          <a:xfrm>
            <a:off x="381000" y="5410200"/>
            <a:ext cx="8458200" cy="0"/>
          </a:xfrm>
          <a:prstGeom prst="line">
            <a:avLst/>
          </a:prstGeom>
          <a:noFill/>
          <a:ln w="9525">
            <a:noFill/>
            <a:round/>
            <a:headEnd/>
            <a:tailEnd/>
          </a:ln>
        </p:spPr>
        <p:txBody>
          <a:bodyPr wrap="none" anchor="ctr"/>
          <a:lstStyle/>
          <a:p>
            <a:endParaRPr lang="en-US"/>
          </a:p>
        </p:txBody>
      </p:sp>
      <p:sp>
        <p:nvSpPr>
          <p:cNvPr id="9"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Slide Number Placeholder 4"/>
          <p:cNvSpPr>
            <a:spLocks noGrp="1"/>
          </p:cNvSpPr>
          <p:nvPr>
            <p:ph type="sldNum" sz="quarter" idx="11"/>
          </p:nvPr>
        </p:nvSpPr>
        <p:spPr>
          <a:noFill/>
        </p:spPr>
        <p:txBody>
          <a:bodyPr/>
          <a:lstStyle/>
          <a:p>
            <a:fld id="{1C77B44D-55A4-46F4-970B-908068F8E657}" type="slidenum">
              <a:rPr lang="zh-TW" altLang="en-US" smtClean="0"/>
              <a:pPr/>
              <a:t>36</a:t>
            </a:fld>
            <a:r>
              <a:rPr lang="en-US" altLang="zh-TW" smtClean="0"/>
              <a:t> </a:t>
            </a:r>
          </a:p>
        </p:txBody>
      </p:sp>
      <p:sp>
        <p:nvSpPr>
          <p:cNvPr id="41988" name="Rectangle 13"/>
          <p:cNvSpPr>
            <a:spLocks noGrp="1" noChangeArrowheads="1"/>
          </p:cNvSpPr>
          <p:nvPr>
            <p:ph type="title"/>
          </p:nvPr>
        </p:nvSpPr>
        <p:spPr/>
        <p:txBody>
          <a:bodyPr/>
          <a:lstStyle/>
          <a:p>
            <a:pPr eaLnBrk="1" hangingPunct="1"/>
            <a:r>
              <a:rPr lang="en-US" altLang="zh-TW" smtClean="0">
                <a:ea typeface="新細明體" pitchFamily="18" charset="-120"/>
              </a:rPr>
              <a:t>E-mail Basics</a:t>
            </a:r>
            <a:r>
              <a:rPr lang="en-US" altLang="zh-CN" smtClean="0">
                <a:ea typeface="新細明體" pitchFamily="18" charset="-120"/>
              </a:rPr>
              <a:t> (II)</a:t>
            </a:r>
            <a:endParaRPr lang="en-US" altLang="zh-TW" smtClean="0">
              <a:ea typeface="新細明體" pitchFamily="18" charset="-120"/>
            </a:endParaRPr>
          </a:p>
        </p:txBody>
      </p:sp>
      <p:sp>
        <p:nvSpPr>
          <p:cNvPr id="167950" name="Rectangle 14"/>
          <p:cNvSpPr>
            <a:spLocks noGrp="1" noChangeArrowheads="1"/>
          </p:cNvSpPr>
          <p:nvPr>
            <p:ph type="body" idx="1"/>
          </p:nvPr>
        </p:nvSpPr>
        <p:spPr/>
        <p:txBody>
          <a:bodyPr/>
          <a:lstStyle/>
          <a:p>
            <a:pPr eaLnBrk="1" hangingPunct="1"/>
            <a:r>
              <a:rPr lang="en-US" altLang="zh-TW" dirty="0" smtClean="0">
                <a:ea typeface="新細明體" pitchFamily="18" charset="-120"/>
              </a:rPr>
              <a:t>Any user can send a mail message to anyone, regardless of whether the recipient is currently logged in — connected to the network</a:t>
            </a:r>
            <a:endParaRPr lang="en-US" altLang="zh-TW" b="1" dirty="0" smtClean="0">
              <a:solidFill>
                <a:schemeClr val="tx2"/>
              </a:solidFill>
              <a:ea typeface="新細明體" pitchFamily="18" charset="-120"/>
            </a:endParaRPr>
          </a:p>
          <a:p>
            <a:pPr lvl="1" eaLnBrk="1" hangingPunct="1"/>
            <a:r>
              <a:rPr lang="en-US" altLang="zh-TW" dirty="0" smtClean="0">
                <a:ea typeface="新細明體" pitchFamily="18" charset="-120"/>
              </a:rPr>
              <a:t>The message will be waiting in the recipient’s inbox the next time he or she launches his or her e-mail program and logs in</a:t>
            </a:r>
          </a:p>
          <a:p>
            <a:pPr lvl="1" eaLnBrk="1" hangingPunct="1"/>
            <a:r>
              <a:rPr lang="en-US" altLang="zh-TW" dirty="0" smtClean="0">
                <a:ea typeface="新細明體" pitchFamily="18" charset="-120"/>
              </a:rPr>
              <a:t>An e-mail message can be addressed to one person or hundreds of people</a:t>
            </a:r>
          </a:p>
          <a:p>
            <a:pPr lvl="1" eaLnBrk="1" hangingPunct="1"/>
            <a:r>
              <a:rPr lang="en-US" altLang="zh-TW" dirty="0" smtClean="0">
                <a:ea typeface="新細明體" pitchFamily="18" charset="-120"/>
              </a:rPr>
              <a:t>Messages can consist of </a:t>
            </a:r>
            <a:r>
              <a:rPr lang="en-US" altLang="zh-TW" u="sng" dirty="0" smtClean="0">
                <a:ea typeface="新細明體" pitchFamily="18" charset="-120"/>
              </a:rPr>
              <a:t>simple text</a:t>
            </a:r>
            <a:r>
              <a:rPr lang="en-US" altLang="zh-TW" dirty="0" smtClean="0">
                <a:ea typeface="新細明體" pitchFamily="18" charset="-120"/>
              </a:rPr>
              <a:t> or can contain </a:t>
            </a:r>
            <a:r>
              <a:rPr lang="en-US" altLang="zh-TW" i="1" u="sng" dirty="0" smtClean="0">
                <a:ea typeface="新細明體" pitchFamily="18" charset="-120"/>
              </a:rPr>
              <a:t>attachments</a:t>
            </a:r>
            <a:r>
              <a:rPr lang="en-US" altLang="zh-TW" dirty="0" smtClean="0">
                <a:ea typeface="新細明體" pitchFamily="18" charset="-120"/>
              </a:rPr>
              <a:t>, such as documents, graphics, or audio/video clips</a:t>
            </a:r>
          </a:p>
        </p:txBody>
      </p:sp>
      <p:sp>
        <p:nvSpPr>
          <p:cNvPr id="41990" name="Text Box 8"/>
          <p:cNvSpPr txBox="1">
            <a:spLocks noChangeArrowheads="1"/>
          </p:cNvSpPr>
          <p:nvPr/>
        </p:nvSpPr>
        <p:spPr bwMode="auto">
          <a:xfrm>
            <a:off x="8001000" y="5791200"/>
            <a:ext cx="533400" cy="366713"/>
          </a:xfrm>
          <a:prstGeom prst="rect">
            <a:avLst/>
          </a:prstGeom>
          <a:noFill/>
          <a:ln w="9525">
            <a:noFill/>
            <a:miter lim="800000"/>
            <a:headEnd/>
            <a:tailEnd/>
          </a:ln>
        </p:spPr>
        <p:txBody>
          <a:bodyPr>
            <a:spAutoFit/>
          </a:bodyPr>
          <a:lstStyle/>
          <a:p>
            <a:pPr>
              <a:spcBef>
                <a:spcPct val="50000"/>
              </a:spcBef>
              <a:buFontTx/>
              <a:buNone/>
            </a:pPr>
            <a:endParaRPr lang="zh-TW" altLang="en-US" sz="1800">
              <a:latin typeface="Arial" pitchFamily="34" charset="0"/>
              <a:ea typeface="新細明體" pitchFamily="18" charset="-120"/>
            </a:endParaRPr>
          </a:p>
        </p:txBody>
      </p:sp>
      <p:sp>
        <p:nvSpPr>
          <p:cNvPr id="41991" name="Line 12"/>
          <p:cNvSpPr>
            <a:spLocks noChangeShapeType="1"/>
          </p:cNvSpPr>
          <p:nvPr/>
        </p:nvSpPr>
        <p:spPr bwMode="auto">
          <a:xfrm>
            <a:off x="381000" y="5410200"/>
            <a:ext cx="8458200" cy="0"/>
          </a:xfrm>
          <a:prstGeom prst="line">
            <a:avLst/>
          </a:prstGeom>
          <a:noFill/>
          <a:ln w="9525">
            <a:noFill/>
            <a:round/>
            <a:headEnd/>
            <a:tailEnd/>
          </a:ln>
        </p:spPr>
        <p:txBody>
          <a:bodyPr wrap="none" anchor="ctr"/>
          <a:lstStyle/>
          <a:p>
            <a:endParaRPr lang="en-US"/>
          </a:p>
        </p:txBody>
      </p:sp>
      <p:sp>
        <p:nvSpPr>
          <p:cNvPr id="8"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7950">
                                            <p:txEl>
                                              <p:pRg st="0" end="0"/>
                                            </p:txEl>
                                          </p:spTgt>
                                        </p:tgtEl>
                                        <p:attrNameLst>
                                          <p:attrName>style.visibility</p:attrName>
                                        </p:attrNameLst>
                                      </p:cBhvr>
                                      <p:to>
                                        <p:strVal val="visible"/>
                                      </p:to>
                                    </p:set>
                                    <p:animEffect transition="in" filter="checkerboard(across)">
                                      <p:cBhvr>
                                        <p:cTn id="7" dur="500"/>
                                        <p:tgtEl>
                                          <p:spTgt spid="1679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795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795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79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p:cNvSpPr>
            <a:spLocks noGrp="1"/>
          </p:cNvSpPr>
          <p:nvPr>
            <p:ph type="sldNum" sz="quarter" idx="11"/>
          </p:nvPr>
        </p:nvSpPr>
        <p:spPr>
          <a:noFill/>
        </p:spPr>
        <p:txBody>
          <a:bodyPr/>
          <a:lstStyle/>
          <a:p>
            <a:fld id="{730D4FC5-4EFA-4A7C-B147-FF3AC282C64E}" type="slidenum">
              <a:rPr lang="zh-TW" altLang="en-US" smtClean="0"/>
              <a:pPr/>
              <a:t>37</a:t>
            </a:fld>
            <a:r>
              <a:rPr lang="en-US" altLang="zh-TW" smtClean="0"/>
              <a:t> </a:t>
            </a:r>
          </a:p>
        </p:txBody>
      </p:sp>
      <p:sp>
        <p:nvSpPr>
          <p:cNvPr id="43012" name="Rectangle 3"/>
          <p:cNvSpPr>
            <a:spLocks noGrp="1" noChangeArrowheads="1"/>
          </p:cNvSpPr>
          <p:nvPr>
            <p:ph type="body" idx="1"/>
          </p:nvPr>
        </p:nvSpPr>
        <p:spPr/>
        <p:txBody>
          <a:bodyPr/>
          <a:lstStyle/>
          <a:p>
            <a:pPr eaLnBrk="1" hangingPunct="1"/>
            <a:r>
              <a:rPr lang="en-US" altLang="zh-TW" dirty="0" smtClean="0">
                <a:ea typeface="新細明體" pitchFamily="18" charset="-120"/>
              </a:rPr>
              <a:t>Emails work also in a </a:t>
            </a:r>
            <a:r>
              <a:rPr lang="en-US" altLang="zh-TW" b="1" dirty="0" smtClean="0">
                <a:ea typeface="新細明體" pitchFamily="18" charset="-120"/>
              </a:rPr>
              <a:t>client-server</a:t>
            </a:r>
            <a:r>
              <a:rPr lang="en-US" altLang="zh-TW" dirty="0" smtClean="0">
                <a:ea typeface="新細明體" pitchFamily="18" charset="-120"/>
              </a:rPr>
              <a:t> system</a:t>
            </a:r>
            <a:endParaRPr lang="zh-TW" altLang="en-US" dirty="0" smtClean="0">
              <a:ea typeface="新細明體" pitchFamily="18" charset="-120"/>
            </a:endParaRPr>
          </a:p>
        </p:txBody>
      </p:sp>
      <p:sp>
        <p:nvSpPr>
          <p:cNvPr id="43013" name="Rectangle 2"/>
          <p:cNvSpPr>
            <a:spLocks noGrp="1" noChangeArrowheads="1"/>
          </p:cNvSpPr>
          <p:nvPr>
            <p:ph type="title"/>
          </p:nvPr>
        </p:nvSpPr>
        <p:spPr/>
        <p:txBody>
          <a:bodyPr/>
          <a:lstStyle/>
          <a:p>
            <a:pPr eaLnBrk="1" hangingPunct="1"/>
            <a:r>
              <a:rPr lang="en-US" altLang="zh-TW" smtClean="0">
                <a:ea typeface="新細明體" pitchFamily="18" charset="-120"/>
              </a:rPr>
              <a:t>How Emails Work ? </a:t>
            </a:r>
          </a:p>
        </p:txBody>
      </p:sp>
      <p:pic>
        <p:nvPicPr>
          <p:cNvPr id="180230" name="Picture 6" descr="MCj04041590000[1]"/>
          <p:cNvPicPr>
            <a:picLocks noChangeAspect="1" noChangeArrowheads="1"/>
          </p:cNvPicPr>
          <p:nvPr/>
        </p:nvPicPr>
        <p:blipFill>
          <a:blip r:embed="rId3" cstate="print"/>
          <a:srcRect/>
          <a:stretch>
            <a:fillRect/>
          </a:stretch>
        </p:blipFill>
        <p:spPr bwMode="auto">
          <a:xfrm>
            <a:off x="1835150" y="4292600"/>
            <a:ext cx="1219200" cy="1223963"/>
          </a:xfrm>
          <a:prstGeom prst="rect">
            <a:avLst/>
          </a:prstGeom>
          <a:noFill/>
          <a:ln w="9525">
            <a:noFill/>
            <a:miter lim="800000"/>
            <a:headEnd/>
            <a:tailEnd/>
          </a:ln>
        </p:spPr>
      </p:pic>
      <p:pic>
        <p:nvPicPr>
          <p:cNvPr id="180231" name="Picture 7" descr="MCj04041590000[1]"/>
          <p:cNvPicPr>
            <a:picLocks noChangeAspect="1" noChangeArrowheads="1"/>
          </p:cNvPicPr>
          <p:nvPr/>
        </p:nvPicPr>
        <p:blipFill>
          <a:blip r:embed="rId3" cstate="print"/>
          <a:srcRect/>
          <a:stretch>
            <a:fillRect/>
          </a:stretch>
        </p:blipFill>
        <p:spPr bwMode="auto">
          <a:xfrm>
            <a:off x="6011863" y="4292600"/>
            <a:ext cx="1292225" cy="1296988"/>
          </a:xfrm>
          <a:prstGeom prst="rect">
            <a:avLst/>
          </a:prstGeom>
          <a:noFill/>
          <a:ln w="9525">
            <a:noFill/>
            <a:miter lim="800000"/>
            <a:headEnd/>
            <a:tailEnd/>
          </a:ln>
        </p:spPr>
      </p:pic>
      <p:pic>
        <p:nvPicPr>
          <p:cNvPr id="43016" name="Picture 16" descr="MCj02508950000[1]"/>
          <p:cNvPicPr>
            <a:picLocks noChangeAspect="1" noChangeArrowheads="1"/>
          </p:cNvPicPr>
          <p:nvPr/>
        </p:nvPicPr>
        <p:blipFill>
          <a:blip r:embed="rId4" cstate="print">
            <a:lum bright="70000" contrast="-70000"/>
          </a:blip>
          <a:srcRect/>
          <a:stretch>
            <a:fillRect/>
          </a:stretch>
        </p:blipFill>
        <p:spPr bwMode="auto">
          <a:xfrm>
            <a:off x="3276600" y="3500438"/>
            <a:ext cx="2462213" cy="2520950"/>
          </a:xfrm>
          <a:prstGeom prst="rect">
            <a:avLst/>
          </a:prstGeom>
          <a:noFill/>
          <a:ln w="9525">
            <a:noFill/>
            <a:miter lim="800000"/>
            <a:headEnd/>
            <a:tailEnd/>
          </a:ln>
        </p:spPr>
      </p:pic>
      <p:sp>
        <p:nvSpPr>
          <p:cNvPr id="180241" name="Rectangle 17"/>
          <p:cNvSpPr>
            <a:spLocks noChangeArrowheads="1"/>
          </p:cNvSpPr>
          <p:nvPr/>
        </p:nvSpPr>
        <p:spPr bwMode="auto">
          <a:xfrm>
            <a:off x="1979613" y="2133600"/>
            <a:ext cx="1655762" cy="790575"/>
          </a:xfrm>
          <a:prstGeom prst="rect">
            <a:avLst/>
          </a:prstGeom>
          <a:noFill/>
          <a:ln w="9525">
            <a:solidFill>
              <a:schemeClr val="tx1"/>
            </a:solidFill>
            <a:miter lim="800000"/>
            <a:headEnd/>
            <a:tailEnd/>
          </a:ln>
        </p:spPr>
        <p:txBody>
          <a:bodyPr wrap="none" anchor="ctr"/>
          <a:lstStyle/>
          <a:p>
            <a:pPr>
              <a:spcBef>
                <a:spcPct val="0"/>
              </a:spcBef>
              <a:buFontTx/>
              <a:buNone/>
            </a:pPr>
            <a:r>
              <a:rPr lang="en-US" altLang="zh-TW" sz="1200">
                <a:latin typeface="Verdana" pitchFamily="34" charset="0"/>
                <a:ea typeface="新細明體" pitchFamily="18" charset="-120"/>
              </a:rPr>
              <a:t>To: bob@b.org</a:t>
            </a:r>
          </a:p>
          <a:p>
            <a:pPr>
              <a:spcBef>
                <a:spcPct val="0"/>
              </a:spcBef>
              <a:buFontTx/>
              <a:buNone/>
            </a:pPr>
            <a:r>
              <a:rPr lang="en-US" altLang="zh-TW" sz="1200">
                <a:latin typeface="Verdana" pitchFamily="34" charset="0"/>
                <a:ea typeface="新細明體" pitchFamily="18" charset="-120"/>
              </a:rPr>
              <a:t>From: alice@a.org</a:t>
            </a:r>
          </a:p>
          <a:p>
            <a:pPr>
              <a:spcBef>
                <a:spcPct val="0"/>
              </a:spcBef>
              <a:buFontTx/>
              <a:buNone/>
            </a:pPr>
            <a:r>
              <a:rPr lang="en-US" altLang="zh-TW" sz="1200">
                <a:latin typeface="Verdana" pitchFamily="34" charset="0"/>
                <a:ea typeface="新細明體" pitchFamily="18" charset="-120"/>
              </a:rPr>
              <a:t>Subject: Meeting</a:t>
            </a:r>
          </a:p>
          <a:p>
            <a:pPr>
              <a:spcBef>
                <a:spcPct val="0"/>
              </a:spcBef>
              <a:buFontTx/>
              <a:buNone/>
            </a:pPr>
            <a:r>
              <a:rPr lang="en-US" altLang="zh-TW" sz="1200">
                <a:latin typeface="Verdana" pitchFamily="34" charset="0"/>
                <a:ea typeface="新細明體" pitchFamily="18" charset="-120"/>
              </a:rPr>
              <a:t>Dear Bob, …</a:t>
            </a:r>
          </a:p>
        </p:txBody>
      </p:sp>
      <p:pic>
        <p:nvPicPr>
          <p:cNvPr id="180248" name="Picture 24" descr="MCj03556530000[1]"/>
          <p:cNvPicPr>
            <a:picLocks noChangeAspect="1" noChangeArrowheads="1"/>
          </p:cNvPicPr>
          <p:nvPr/>
        </p:nvPicPr>
        <p:blipFill>
          <a:blip r:embed="rId5" cstate="print"/>
          <a:srcRect/>
          <a:stretch>
            <a:fillRect/>
          </a:stretch>
        </p:blipFill>
        <p:spPr bwMode="auto">
          <a:xfrm>
            <a:off x="1042988" y="2708275"/>
            <a:ext cx="1295400" cy="908050"/>
          </a:xfrm>
          <a:prstGeom prst="rect">
            <a:avLst/>
          </a:prstGeom>
          <a:noFill/>
          <a:ln w="9525">
            <a:noFill/>
            <a:miter lim="800000"/>
            <a:headEnd/>
            <a:tailEnd/>
          </a:ln>
        </p:spPr>
      </p:pic>
      <p:sp>
        <p:nvSpPr>
          <p:cNvPr id="180250" name="Text Box 26"/>
          <p:cNvSpPr txBox="1">
            <a:spLocks noChangeArrowheads="1"/>
          </p:cNvSpPr>
          <p:nvPr/>
        </p:nvSpPr>
        <p:spPr bwMode="auto">
          <a:xfrm>
            <a:off x="827088" y="3573463"/>
            <a:ext cx="2160587" cy="523220"/>
          </a:xfrm>
          <a:prstGeom prst="rect">
            <a:avLst/>
          </a:prstGeom>
          <a:noFill/>
          <a:ln w="9525">
            <a:noFill/>
            <a:miter lim="800000"/>
            <a:headEnd/>
            <a:tailEnd/>
          </a:ln>
        </p:spPr>
        <p:txBody>
          <a:bodyPr>
            <a:spAutoFit/>
          </a:bodyPr>
          <a:lstStyle/>
          <a:p>
            <a:pPr algn="ctr">
              <a:spcBef>
                <a:spcPct val="50000"/>
              </a:spcBef>
              <a:buFontTx/>
              <a:buNone/>
            </a:pPr>
            <a:r>
              <a:rPr lang="en-US" altLang="zh-TW" sz="1400" dirty="0">
                <a:latin typeface="Cambria" pitchFamily="18" charset="0"/>
                <a:ea typeface="新細明體" pitchFamily="18" charset="-120"/>
              </a:rPr>
              <a:t>Alice's </a:t>
            </a:r>
            <a:r>
              <a:rPr lang="en-US" altLang="zh-TW" sz="1400" dirty="0" smtClean="0">
                <a:latin typeface="Cambria" pitchFamily="18" charset="0"/>
                <a:ea typeface="新細明體" pitchFamily="18" charset="-120"/>
              </a:rPr>
              <a:t>PC runs an </a:t>
            </a:r>
            <a:r>
              <a:rPr lang="en-US" altLang="zh-TW" sz="1400" dirty="0">
                <a:latin typeface="Cambria" pitchFamily="18" charset="0"/>
                <a:ea typeface="新細明體" pitchFamily="18" charset="-120"/>
              </a:rPr>
              <a:t>email </a:t>
            </a:r>
            <a:r>
              <a:rPr lang="en-US" altLang="zh-TW" sz="1400" dirty="0" smtClean="0">
                <a:latin typeface="Cambria" pitchFamily="18" charset="0"/>
                <a:ea typeface="新細明體" pitchFamily="18" charset="-120"/>
              </a:rPr>
              <a:t>client, e.g., outlooks</a:t>
            </a:r>
            <a:endParaRPr lang="en-US" altLang="zh-TW" sz="1400" dirty="0">
              <a:latin typeface="Cambria" pitchFamily="18" charset="0"/>
              <a:ea typeface="新細明體" pitchFamily="18" charset="-120"/>
            </a:endParaRPr>
          </a:p>
        </p:txBody>
      </p:sp>
      <p:sp>
        <p:nvSpPr>
          <p:cNvPr id="180251" name="Text Box 27"/>
          <p:cNvSpPr txBox="1">
            <a:spLocks noChangeArrowheads="1"/>
          </p:cNvSpPr>
          <p:nvPr/>
        </p:nvSpPr>
        <p:spPr bwMode="auto">
          <a:xfrm>
            <a:off x="6227763" y="3644900"/>
            <a:ext cx="2376487" cy="523220"/>
          </a:xfrm>
          <a:prstGeom prst="rect">
            <a:avLst/>
          </a:prstGeom>
          <a:noFill/>
          <a:ln w="9525">
            <a:noFill/>
            <a:miter lim="800000"/>
            <a:headEnd/>
            <a:tailEnd/>
          </a:ln>
        </p:spPr>
        <p:txBody>
          <a:bodyPr>
            <a:spAutoFit/>
          </a:bodyPr>
          <a:lstStyle/>
          <a:p>
            <a:pPr algn="ctr">
              <a:spcBef>
                <a:spcPct val="50000"/>
              </a:spcBef>
              <a:buFontTx/>
              <a:buNone/>
            </a:pPr>
            <a:r>
              <a:rPr lang="en-US" altLang="zh-TW" sz="1400">
                <a:latin typeface="Cambria" pitchFamily="18" charset="0"/>
                <a:ea typeface="新細明體" pitchFamily="18" charset="-120"/>
              </a:rPr>
              <a:t>Bob's machine running an email client program</a:t>
            </a:r>
          </a:p>
        </p:txBody>
      </p:sp>
      <p:sp>
        <p:nvSpPr>
          <p:cNvPr id="180252" name="Text Box 28"/>
          <p:cNvSpPr txBox="1">
            <a:spLocks noChangeArrowheads="1"/>
          </p:cNvSpPr>
          <p:nvPr/>
        </p:nvSpPr>
        <p:spPr bwMode="auto">
          <a:xfrm>
            <a:off x="1187450" y="5589588"/>
            <a:ext cx="2520950" cy="738664"/>
          </a:xfrm>
          <a:prstGeom prst="rect">
            <a:avLst/>
          </a:prstGeom>
          <a:noFill/>
          <a:ln w="9525">
            <a:noFill/>
            <a:miter lim="800000"/>
            <a:headEnd/>
            <a:tailEnd/>
          </a:ln>
        </p:spPr>
        <p:txBody>
          <a:bodyPr>
            <a:spAutoFit/>
          </a:bodyPr>
          <a:lstStyle/>
          <a:p>
            <a:pPr algn="ctr">
              <a:spcBef>
                <a:spcPct val="30000"/>
              </a:spcBef>
              <a:buFontTx/>
              <a:buNone/>
            </a:pPr>
            <a:r>
              <a:rPr lang="en-US" altLang="zh-TW" sz="1400">
                <a:latin typeface="Cambria" pitchFamily="18" charset="0"/>
                <a:ea typeface="新細明體" pitchFamily="18" charset="-120"/>
              </a:rPr>
              <a:t>A organization's server machine running an email server program</a:t>
            </a:r>
          </a:p>
        </p:txBody>
      </p:sp>
      <p:sp>
        <p:nvSpPr>
          <p:cNvPr id="180253" name="Text Box 29"/>
          <p:cNvSpPr txBox="1">
            <a:spLocks noChangeArrowheads="1"/>
          </p:cNvSpPr>
          <p:nvPr/>
        </p:nvSpPr>
        <p:spPr bwMode="auto">
          <a:xfrm>
            <a:off x="5508625" y="5589588"/>
            <a:ext cx="2374900" cy="738664"/>
          </a:xfrm>
          <a:prstGeom prst="rect">
            <a:avLst/>
          </a:prstGeom>
          <a:noFill/>
          <a:ln w="9525">
            <a:noFill/>
            <a:miter lim="800000"/>
            <a:headEnd/>
            <a:tailEnd/>
          </a:ln>
        </p:spPr>
        <p:txBody>
          <a:bodyPr>
            <a:spAutoFit/>
          </a:bodyPr>
          <a:lstStyle/>
          <a:p>
            <a:pPr algn="ctr">
              <a:spcBef>
                <a:spcPct val="30000"/>
              </a:spcBef>
              <a:buFontTx/>
              <a:buNone/>
            </a:pPr>
            <a:r>
              <a:rPr lang="en-US" altLang="zh-TW" sz="1400">
                <a:latin typeface="Cambria" pitchFamily="18" charset="0"/>
                <a:ea typeface="新細明體" pitchFamily="18" charset="-120"/>
              </a:rPr>
              <a:t>B organization's server machine running an Email server program</a:t>
            </a:r>
          </a:p>
        </p:txBody>
      </p:sp>
      <p:sp>
        <p:nvSpPr>
          <p:cNvPr id="180254" name="Line 30"/>
          <p:cNvSpPr>
            <a:spLocks noChangeShapeType="1"/>
          </p:cNvSpPr>
          <p:nvPr/>
        </p:nvSpPr>
        <p:spPr bwMode="auto">
          <a:xfrm>
            <a:off x="1258888" y="4076700"/>
            <a:ext cx="576262" cy="936625"/>
          </a:xfrm>
          <a:prstGeom prst="line">
            <a:avLst/>
          </a:prstGeom>
          <a:noFill/>
          <a:ln w="38100">
            <a:solidFill>
              <a:srgbClr val="660099"/>
            </a:solidFill>
            <a:round/>
            <a:headEnd/>
            <a:tailEnd type="triangle" w="med" len="med"/>
          </a:ln>
        </p:spPr>
        <p:txBody>
          <a:bodyPr/>
          <a:lstStyle/>
          <a:p>
            <a:endParaRPr lang="en-US"/>
          </a:p>
        </p:txBody>
      </p:sp>
      <p:sp>
        <p:nvSpPr>
          <p:cNvPr id="180255" name="Line 31"/>
          <p:cNvSpPr>
            <a:spLocks noChangeShapeType="1"/>
          </p:cNvSpPr>
          <p:nvPr/>
        </p:nvSpPr>
        <p:spPr bwMode="auto">
          <a:xfrm flipH="1">
            <a:off x="7235825" y="4221163"/>
            <a:ext cx="649288" cy="935037"/>
          </a:xfrm>
          <a:prstGeom prst="line">
            <a:avLst/>
          </a:prstGeom>
          <a:noFill/>
          <a:ln w="38100">
            <a:solidFill>
              <a:schemeClr val="hlink"/>
            </a:solidFill>
            <a:round/>
            <a:headEnd type="triangle" w="med" len="med"/>
            <a:tailEnd/>
          </a:ln>
        </p:spPr>
        <p:txBody>
          <a:bodyPr/>
          <a:lstStyle/>
          <a:p>
            <a:endParaRPr lang="en-US"/>
          </a:p>
        </p:txBody>
      </p:sp>
      <p:sp>
        <p:nvSpPr>
          <p:cNvPr id="180256" name="Line 32"/>
          <p:cNvSpPr>
            <a:spLocks noChangeShapeType="1"/>
          </p:cNvSpPr>
          <p:nvPr/>
        </p:nvSpPr>
        <p:spPr bwMode="auto">
          <a:xfrm>
            <a:off x="3203575" y="4941888"/>
            <a:ext cx="2663825" cy="0"/>
          </a:xfrm>
          <a:prstGeom prst="line">
            <a:avLst/>
          </a:prstGeom>
          <a:noFill/>
          <a:ln w="57150">
            <a:solidFill>
              <a:schemeClr val="tx2"/>
            </a:solidFill>
            <a:round/>
            <a:headEnd/>
            <a:tailEnd type="triangle" w="med" len="med"/>
          </a:ln>
        </p:spPr>
        <p:txBody>
          <a:bodyPr/>
          <a:lstStyle/>
          <a:p>
            <a:endParaRPr lang="en-US"/>
          </a:p>
        </p:txBody>
      </p:sp>
      <p:sp>
        <p:nvSpPr>
          <p:cNvPr id="43026" name="AutoShape 34"/>
          <p:cNvSpPr>
            <a:spLocks noChangeAspect="1" noChangeArrowheads="1" noTextEdit="1"/>
          </p:cNvSpPr>
          <p:nvPr/>
        </p:nvSpPr>
        <p:spPr bwMode="auto">
          <a:xfrm>
            <a:off x="4067175" y="4365625"/>
            <a:ext cx="669925" cy="457200"/>
          </a:xfrm>
          <a:prstGeom prst="rect">
            <a:avLst/>
          </a:prstGeom>
          <a:noFill/>
          <a:ln w="9525">
            <a:noFill/>
            <a:miter lim="800000"/>
            <a:headEnd/>
            <a:tailEnd/>
          </a:ln>
        </p:spPr>
        <p:txBody>
          <a:bodyPr/>
          <a:lstStyle/>
          <a:p>
            <a:endParaRPr lang="en-US"/>
          </a:p>
        </p:txBody>
      </p:sp>
      <p:grpSp>
        <p:nvGrpSpPr>
          <p:cNvPr id="2" name="Group 39"/>
          <p:cNvGrpSpPr>
            <a:grpSpLocks/>
          </p:cNvGrpSpPr>
          <p:nvPr/>
        </p:nvGrpSpPr>
        <p:grpSpPr bwMode="auto">
          <a:xfrm>
            <a:off x="4319588" y="4622800"/>
            <a:ext cx="417512" cy="200025"/>
            <a:chOff x="2721" y="2912"/>
            <a:chExt cx="263" cy="126"/>
          </a:xfrm>
        </p:grpSpPr>
        <p:sp>
          <p:nvSpPr>
            <p:cNvPr id="43033" name="Freeform 37"/>
            <p:cNvSpPr>
              <a:spLocks/>
            </p:cNvSpPr>
            <p:nvPr/>
          </p:nvSpPr>
          <p:spPr bwMode="auto">
            <a:xfrm>
              <a:off x="2722" y="2928"/>
              <a:ext cx="262" cy="110"/>
            </a:xfrm>
            <a:custGeom>
              <a:avLst/>
              <a:gdLst>
                <a:gd name="T0" fmla="*/ 0 w 1311"/>
                <a:gd name="T1" fmla="*/ 0 h 548"/>
                <a:gd name="T2" fmla="*/ 0 w 1311"/>
                <a:gd name="T3" fmla="*/ 0 h 548"/>
                <a:gd name="T4" fmla="*/ 0 w 1311"/>
                <a:gd name="T5" fmla="*/ 0 h 548"/>
                <a:gd name="T6" fmla="*/ 0 w 1311"/>
                <a:gd name="T7" fmla="*/ 0 h 548"/>
                <a:gd name="T8" fmla="*/ 0 w 1311"/>
                <a:gd name="T9" fmla="*/ 0 h 548"/>
                <a:gd name="T10" fmla="*/ 0 w 1311"/>
                <a:gd name="T11" fmla="*/ 0 h 548"/>
                <a:gd name="T12" fmla="*/ 0 60000 65536"/>
                <a:gd name="T13" fmla="*/ 0 60000 65536"/>
                <a:gd name="T14" fmla="*/ 0 60000 65536"/>
                <a:gd name="T15" fmla="*/ 0 60000 65536"/>
                <a:gd name="T16" fmla="*/ 0 60000 65536"/>
                <a:gd name="T17" fmla="*/ 0 60000 65536"/>
                <a:gd name="T18" fmla="*/ 0 w 1311"/>
                <a:gd name="T19" fmla="*/ 0 h 548"/>
                <a:gd name="T20" fmla="*/ 1311 w 1311"/>
                <a:gd name="T21" fmla="*/ 548 h 548"/>
              </a:gdLst>
              <a:ahLst/>
              <a:cxnLst>
                <a:cxn ang="T12">
                  <a:pos x="T0" y="T1"/>
                </a:cxn>
                <a:cxn ang="T13">
                  <a:pos x="T2" y="T3"/>
                </a:cxn>
                <a:cxn ang="T14">
                  <a:pos x="T4" y="T5"/>
                </a:cxn>
                <a:cxn ang="T15">
                  <a:pos x="T6" y="T7"/>
                </a:cxn>
                <a:cxn ang="T16">
                  <a:pos x="T8" y="T9"/>
                </a:cxn>
                <a:cxn ang="T17">
                  <a:pos x="T10" y="T11"/>
                </a:cxn>
              </a:cxnLst>
              <a:rect l="T18" t="T19" r="T20" b="T21"/>
              <a:pathLst>
                <a:path w="1311" h="548">
                  <a:moveTo>
                    <a:pt x="0" y="0"/>
                  </a:moveTo>
                  <a:lnTo>
                    <a:pt x="0" y="548"/>
                  </a:lnTo>
                  <a:lnTo>
                    <a:pt x="1311" y="548"/>
                  </a:lnTo>
                  <a:lnTo>
                    <a:pt x="1311" y="6"/>
                  </a:lnTo>
                  <a:lnTo>
                    <a:pt x="690" y="376"/>
                  </a:lnTo>
                  <a:lnTo>
                    <a:pt x="0" y="0"/>
                  </a:lnTo>
                  <a:close/>
                </a:path>
              </a:pathLst>
            </a:custGeom>
            <a:solidFill>
              <a:schemeClr val="bg2"/>
            </a:solidFill>
            <a:ln w="9525">
              <a:solidFill>
                <a:schemeClr val="tx2"/>
              </a:solidFill>
              <a:round/>
              <a:headEnd/>
              <a:tailEnd/>
            </a:ln>
          </p:spPr>
          <p:txBody>
            <a:bodyPr/>
            <a:lstStyle/>
            <a:p>
              <a:endParaRPr lang="en-US"/>
            </a:p>
          </p:txBody>
        </p:sp>
        <p:sp>
          <p:nvSpPr>
            <p:cNvPr id="43034" name="Freeform 38"/>
            <p:cNvSpPr>
              <a:spLocks/>
            </p:cNvSpPr>
            <p:nvPr/>
          </p:nvSpPr>
          <p:spPr bwMode="auto">
            <a:xfrm>
              <a:off x="2721" y="2912"/>
              <a:ext cx="263" cy="76"/>
            </a:xfrm>
            <a:custGeom>
              <a:avLst/>
              <a:gdLst>
                <a:gd name="T0" fmla="*/ 0 w 1314"/>
                <a:gd name="T1" fmla="*/ 0 h 377"/>
                <a:gd name="T2" fmla="*/ 0 w 1314"/>
                <a:gd name="T3" fmla="*/ 0 h 377"/>
                <a:gd name="T4" fmla="*/ 0 w 1314"/>
                <a:gd name="T5" fmla="*/ 0 h 377"/>
                <a:gd name="T6" fmla="*/ 0 w 1314"/>
                <a:gd name="T7" fmla="*/ 0 h 377"/>
                <a:gd name="T8" fmla="*/ 0 60000 65536"/>
                <a:gd name="T9" fmla="*/ 0 60000 65536"/>
                <a:gd name="T10" fmla="*/ 0 60000 65536"/>
                <a:gd name="T11" fmla="*/ 0 60000 65536"/>
                <a:gd name="T12" fmla="*/ 0 w 1314"/>
                <a:gd name="T13" fmla="*/ 0 h 377"/>
                <a:gd name="T14" fmla="*/ 1314 w 1314"/>
                <a:gd name="T15" fmla="*/ 377 h 377"/>
              </a:gdLst>
              <a:ahLst/>
              <a:cxnLst>
                <a:cxn ang="T8">
                  <a:pos x="T0" y="T1"/>
                </a:cxn>
                <a:cxn ang="T9">
                  <a:pos x="T2" y="T3"/>
                </a:cxn>
                <a:cxn ang="T10">
                  <a:pos x="T4" y="T5"/>
                </a:cxn>
                <a:cxn ang="T11">
                  <a:pos x="T6" y="T7"/>
                </a:cxn>
              </a:cxnLst>
              <a:rect l="T12" t="T13" r="T14" b="T15"/>
              <a:pathLst>
                <a:path w="1314" h="377">
                  <a:moveTo>
                    <a:pt x="0" y="0"/>
                  </a:moveTo>
                  <a:lnTo>
                    <a:pt x="692" y="377"/>
                  </a:lnTo>
                  <a:lnTo>
                    <a:pt x="1314" y="1"/>
                  </a:lnTo>
                  <a:lnTo>
                    <a:pt x="0" y="0"/>
                  </a:lnTo>
                  <a:close/>
                </a:path>
              </a:pathLst>
            </a:custGeom>
            <a:solidFill>
              <a:schemeClr val="bg2"/>
            </a:solidFill>
            <a:ln w="9525">
              <a:solidFill>
                <a:schemeClr val="tx2"/>
              </a:solidFill>
              <a:round/>
              <a:headEnd/>
              <a:tailEnd/>
            </a:ln>
          </p:spPr>
          <p:txBody>
            <a:bodyPr/>
            <a:lstStyle/>
            <a:p>
              <a:endParaRPr lang="en-US"/>
            </a:p>
          </p:txBody>
        </p:sp>
      </p:grpSp>
      <p:sp>
        <p:nvSpPr>
          <p:cNvPr id="180264" name="Rectangle 40"/>
          <p:cNvSpPr>
            <a:spLocks noChangeArrowheads="1"/>
          </p:cNvSpPr>
          <p:nvPr/>
        </p:nvSpPr>
        <p:spPr bwMode="auto">
          <a:xfrm>
            <a:off x="5940425" y="2133600"/>
            <a:ext cx="1655763" cy="790575"/>
          </a:xfrm>
          <a:prstGeom prst="rect">
            <a:avLst/>
          </a:prstGeom>
          <a:noFill/>
          <a:ln w="9525">
            <a:solidFill>
              <a:schemeClr val="tx1"/>
            </a:solidFill>
            <a:miter lim="800000"/>
            <a:headEnd/>
            <a:tailEnd/>
          </a:ln>
        </p:spPr>
        <p:txBody>
          <a:bodyPr wrap="none" anchor="ctr"/>
          <a:lstStyle/>
          <a:p>
            <a:pPr>
              <a:spcBef>
                <a:spcPct val="0"/>
              </a:spcBef>
              <a:buFontTx/>
              <a:buNone/>
            </a:pPr>
            <a:r>
              <a:rPr lang="en-US" altLang="zh-TW" sz="1200" dirty="0">
                <a:latin typeface="Verdana" pitchFamily="34" charset="0"/>
                <a:ea typeface="新細明體" pitchFamily="18" charset="-120"/>
              </a:rPr>
              <a:t>To: bob@b.org</a:t>
            </a:r>
          </a:p>
          <a:p>
            <a:pPr>
              <a:spcBef>
                <a:spcPct val="0"/>
              </a:spcBef>
              <a:buFontTx/>
              <a:buNone/>
            </a:pPr>
            <a:r>
              <a:rPr lang="en-US" altLang="zh-TW" sz="1200" dirty="0">
                <a:latin typeface="Verdana" pitchFamily="34" charset="0"/>
                <a:ea typeface="新細明體" pitchFamily="18" charset="-120"/>
              </a:rPr>
              <a:t>From: alice@a.org</a:t>
            </a:r>
          </a:p>
          <a:p>
            <a:pPr>
              <a:spcBef>
                <a:spcPct val="0"/>
              </a:spcBef>
              <a:buFontTx/>
              <a:buNone/>
            </a:pPr>
            <a:r>
              <a:rPr lang="en-US" altLang="zh-TW" sz="1200" dirty="0">
                <a:latin typeface="Verdana" pitchFamily="34" charset="0"/>
                <a:ea typeface="新細明體" pitchFamily="18" charset="-120"/>
              </a:rPr>
              <a:t>Subject: Meeting</a:t>
            </a:r>
          </a:p>
          <a:p>
            <a:pPr>
              <a:spcBef>
                <a:spcPct val="0"/>
              </a:spcBef>
              <a:buFontTx/>
              <a:buNone/>
            </a:pPr>
            <a:r>
              <a:rPr lang="en-US" altLang="zh-TW" sz="1200" dirty="0">
                <a:latin typeface="Verdana" pitchFamily="34" charset="0"/>
                <a:ea typeface="新細明體" pitchFamily="18" charset="-120"/>
              </a:rPr>
              <a:t>Dear Bob, …</a:t>
            </a:r>
          </a:p>
        </p:txBody>
      </p:sp>
      <p:pic>
        <p:nvPicPr>
          <p:cNvPr id="180249" name="Picture 25" descr="MCj03556570000[1]"/>
          <p:cNvPicPr>
            <a:picLocks noChangeAspect="1" noChangeArrowheads="1"/>
          </p:cNvPicPr>
          <p:nvPr/>
        </p:nvPicPr>
        <p:blipFill>
          <a:blip r:embed="rId6" cstate="print"/>
          <a:srcRect/>
          <a:stretch>
            <a:fillRect/>
          </a:stretch>
        </p:blipFill>
        <p:spPr bwMode="auto">
          <a:xfrm>
            <a:off x="6877050" y="2709863"/>
            <a:ext cx="1366838" cy="947737"/>
          </a:xfrm>
          <a:prstGeom prst="rect">
            <a:avLst/>
          </a:prstGeom>
          <a:noFill/>
          <a:ln w="9525">
            <a:noFill/>
            <a:miter lim="800000"/>
            <a:headEnd/>
            <a:tailEnd/>
          </a:ln>
        </p:spPr>
      </p:pic>
      <p:sp>
        <p:nvSpPr>
          <p:cNvPr id="180265" name="Text Box 41"/>
          <p:cNvSpPr txBox="1">
            <a:spLocks noChangeArrowheads="1"/>
          </p:cNvSpPr>
          <p:nvPr/>
        </p:nvSpPr>
        <p:spPr bwMode="auto">
          <a:xfrm>
            <a:off x="107504" y="4292600"/>
            <a:ext cx="1584771" cy="738664"/>
          </a:xfrm>
          <a:prstGeom prst="rect">
            <a:avLst/>
          </a:prstGeom>
          <a:noFill/>
          <a:ln w="9525">
            <a:noFill/>
            <a:miter lim="800000"/>
            <a:headEnd/>
            <a:tailEnd/>
          </a:ln>
        </p:spPr>
        <p:txBody>
          <a:bodyPr wrap="square">
            <a:spAutoFit/>
          </a:bodyPr>
          <a:lstStyle/>
          <a:p>
            <a:pPr algn="ctr">
              <a:spcBef>
                <a:spcPct val="50000"/>
              </a:spcBef>
              <a:buFontTx/>
              <a:buNone/>
            </a:pPr>
            <a:r>
              <a:rPr lang="en-US" altLang="zh-TW" sz="1400" dirty="0">
                <a:solidFill>
                  <a:srgbClr val="660099"/>
                </a:solidFill>
                <a:latin typeface="Cambria" pitchFamily="18" charset="0"/>
                <a:ea typeface="新細明體" pitchFamily="18" charset="-120"/>
              </a:rPr>
              <a:t>1. Client A sends the email to server </a:t>
            </a:r>
            <a:r>
              <a:rPr lang="en-US" altLang="zh-TW" sz="1400" dirty="0" smtClean="0">
                <a:solidFill>
                  <a:srgbClr val="660099"/>
                </a:solidFill>
                <a:latin typeface="Cambria" pitchFamily="18" charset="0"/>
                <a:ea typeface="新細明體" pitchFamily="18" charset="-120"/>
              </a:rPr>
              <a:t>A by </a:t>
            </a:r>
            <a:r>
              <a:rPr lang="en-US" altLang="zh-TW" sz="1400" dirty="0" smtClean="0">
                <a:solidFill>
                  <a:srgbClr val="FF0000"/>
                </a:solidFill>
                <a:latin typeface="Cambria" pitchFamily="18" charset="0"/>
                <a:ea typeface="新細明體" pitchFamily="18" charset="-120"/>
              </a:rPr>
              <a:t>SMTP</a:t>
            </a:r>
            <a:endParaRPr lang="en-US" altLang="zh-TW" sz="1400" dirty="0">
              <a:solidFill>
                <a:srgbClr val="FF0000"/>
              </a:solidFill>
              <a:latin typeface="Cambria" pitchFamily="18" charset="0"/>
              <a:ea typeface="新細明體" pitchFamily="18" charset="-120"/>
            </a:endParaRPr>
          </a:p>
        </p:txBody>
      </p:sp>
      <p:sp>
        <p:nvSpPr>
          <p:cNvPr id="180266" name="Text Box 42"/>
          <p:cNvSpPr txBox="1">
            <a:spLocks noChangeArrowheads="1"/>
          </p:cNvSpPr>
          <p:nvPr/>
        </p:nvSpPr>
        <p:spPr bwMode="auto">
          <a:xfrm>
            <a:off x="3492500" y="5013325"/>
            <a:ext cx="2016125" cy="523220"/>
          </a:xfrm>
          <a:prstGeom prst="rect">
            <a:avLst/>
          </a:prstGeom>
          <a:noFill/>
          <a:ln w="9525">
            <a:noFill/>
            <a:miter lim="800000"/>
            <a:headEnd/>
            <a:tailEnd/>
          </a:ln>
        </p:spPr>
        <p:txBody>
          <a:bodyPr>
            <a:spAutoFit/>
          </a:bodyPr>
          <a:lstStyle/>
          <a:p>
            <a:pPr algn="ctr">
              <a:spcBef>
                <a:spcPct val="50000"/>
              </a:spcBef>
              <a:buFontTx/>
              <a:buNone/>
            </a:pPr>
            <a:r>
              <a:rPr lang="en-US" altLang="zh-TW" sz="1400" dirty="0">
                <a:solidFill>
                  <a:schemeClr val="tx2"/>
                </a:solidFill>
                <a:latin typeface="Cambria" pitchFamily="18" charset="0"/>
                <a:ea typeface="新細明體" pitchFamily="18" charset="-120"/>
              </a:rPr>
              <a:t>2. Server A sends the email to server </a:t>
            </a:r>
            <a:r>
              <a:rPr lang="en-US" altLang="zh-TW" sz="1400" dirty="0" smtClean="0">
                <a:solidFill>
                  <a:schemeClr val="tx2"/>
                </a:solidFill>
                <a:latin typeface="Cambria" pitchFamily="18" charset="0"/>
                <a:ea typeface="新細明體" pitchFamily="18" charset="-120"/>
              </a:rPr>
              <a:t>B (</a:t>
            </a:r>
            <a:r>
              <a:rPr lang="en-US" altLang="zh-TW" sz="1400" dirty="0" smtClean="0">
                <a:solidFill>
                  <a:srgbClr val="FF0000"/>
                </a:solidFill>
                <a:latin typeface="Cambria" pitchFamily="18" charset="0"/>
                <a:ea typeface="新細明體" pitchFamily="18" charset="-120"/>
              </a:rPr>
              <a:t>SMTP</a:t>
            </a:r>
            <a:r>
              <a:rPr lang="en-US" altLang="zh-TW" sz="1400" dirty="0" smtClean="0">
                <a:solidFill>
                  <a:schemeClr val="tx2"/>
                </a:solidFill>
                <a:latin typeface="Cambria" pitchFamily="18" charset="0"/>
                <a:ea typeface="新細明體" pitchFamily="18" charset="-120"/>
              </a:rPr>
              <a:t>)</a:t>
            </a:r>
            <a:endParaRPr lang="en-US" altLang="zh-TW" sz="1400" dirty="0">
              <a:solidFill>
                <a:schemeClr val="tx2"/>
              </a:solidFill>
              <a:latin typeface="Cambria" pitchFamily="18" charset="0"/>
              <a:ea typeface="新細明體" pitchFamily="18" charset="-120"/>
            </a:endParaRPr>
          </a:p>
        </p:txBody>
      </p:sp>
      <p:sp>
        <p:nvSpPr>
          <p:cNvPr id="180267" name="Text Box 43"/>
          <p:cNvSpPr txBox="1">
            <a:spLocks noChangeArrowheads="1"/>
          </p:cNvSpPr>
          <p:nvPr/>
        </p:nvSpPr>
        <p:spPr bwMode="auto">
          <a:xfrm>
            <a:off x="7416800" y="4508500"/>
            <a:ext cx="1727200" cy="738664"/>
          </a:xfrm>
          <a:prstGeom prst="rect">
            <a:avLst/>
          </a:prstGeom>
          <a:noFill/>
          <a:ln w="9525">
            <a:noFill/>
            <a:miter lim="800000"/>
            <a:headEnd/>
            <a:tailEnd/>
          </a:ln>
        </p:spPr>
        <p:txBody>
          <a:bodyPr>
            <a:spAutoFit/>
          </a:bodyPr>
          <a:lstStyle/>
          <a:p>
            <a:pPr algn="ctr">
              <a:spcBef>
                <a:spcPct val="50000"/>
              </a:spcBef>
              <a:buFontTx/>
              <a:buNone/>
            </a:pPr>
            <a:r>
              <a:rPr lang="en-US" altLang="zh-TW" sz="1400" dirty="0">
                <a:solidFill>
                  <a:schemeClr val="hlink"/>
                </a:solidFill>
                <a:latin typeface="Cambria" pitchFamily="18" charset="0"/>
                <a:ea typeface="新細明體" pitchFamily="18" charset="-120"/>
              </a:rPr>
              <a:t>3. Client B fetches the email from server </a:t>
            </a:r>
            <a:r>
              <a:rPr lang="en-US" altLang="zh-TW" sz="1400" dirty="0" smtClean="0">
                <a:solidFill>
                  <a:schemeClr val="hlink"/>
                </a:solidFill>
                <a:latin typeface="Cambria" pitchFamily="18" charset="0"/>
                <a:ea typeface="新細明體" pitchFamily="18" charset="-120"/>
              </a:rPr>
              <a:t>B by </a:t>
            </a:r>
            <a:r>
              <a:rPr lang="en-US" altLang="zh-TW" sz="1400" dirty="0" smtClean="0">
                <a:solidFill>
                  <a:srgbClr val="FF0000"/>
                </a:solidFill>
                <a:latin typeface="Cambria" pitchFamily="18" charset="0"/>
                <a:ea typeface="新細明體" pitchFamily="18" charset="-120"/>
              </a:rPr>
              <a:t>POP</a:t>
            </a:r>
            <a:endParaRPr lang="en-US" altLang="zh-TW" sz="1400" dirty="0">
              <a:solidFill>
                <a:srgbClr val="FF0000"/>
              </a:solidFill>
              <a:latin typeface="Cambria" pitchFamily="18" charset="0"/>
              <a:ea typeface="新細明體" pitchFamily="18" charset="-120"/>
            </a:endParaRPr>
          </a:p>
        </p:txBody>
      </p:sp>
      <p:sp>
        <p:nvSpPr>
          <p:cNvPr id="2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80241"/>
                                        </p:tgtEl>
                                        <p:attrNameLst>
                                          <p:attrName>style.visibility</p:attrName>
                                        </p:attrNameLst>
                                      </p:cBhvr>
                                      <p:to>
                                        <p:strVal val="visible"/>
                                      </p:to>
                                    </p:set>
                                    <p:animEffect transition="in" filter="box(in)">
                                      <p:cBhvr>
                                        <p:cTn id="13" dur="500"/>
                                        <p:tgtEl>
                                          <p:spTgt spid="18024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0265"/>
                                        </p:tgtEl>
                                        <p:attrNameLst>
                                          <p:attrName>style.visibility</p:attrName>
                                        </p:attrNameLst>
                                      </p:cBhvr>
                                      <p:to>
                                        <p:strVal val="visible"/>
                                      </p:to>
                                    </p:set>
                                    <p:animEffect transition="in" filter="wipe(up)">
                                      <p:cBhvr>
                                        <p:cTn id="18" dur="500"/>
                                        <p:tgtEl>
                                          <p:spTgt spid="18026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80254"/>
                                        </p:tgtEl>
                                        <p:attrNameLst>
                                          <p:attrName>style.visibility</p:attrName>
                                        </p:attrNameLst>
                                      </p:cBhvr>
                                      <p:to>
                                        <p:strVal val="visible"/>
                                      </p:to>
                                    </p:set>
                                    <p:animEffect transition="in" filter="wipe(up)">
                                      <p:cBhvr>
                                        <p:cTn id="21" dur="500"/>
                                        <p:tgtEl>
                                          <p:spTgt spid="18025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02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02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0256"/>
                                        </p:tgtEl>
                                        <p:attrNameLst>
                                          <p:attrName>style.visibility</p:attrName>
                                        </p:attrNameLst>
                                      </p:cBhvr>
                                      <p:to>
                                        <p:strVal val="visible"/>
                                      </p:to>
                                    </p:set>
                                    <p:animEffect transition="in" filter="wipe(left)">
                                      <p:cBhvr>
                                        <p:cTn id="35" dur="500"/>
                                        <p:tgtEl>
                                          <p:spTgt spid="18025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0266"/>
                                        </p:tgtEl>
                                        <p:attrNameLst>
                                          <p:attrName>style.visibility</p:attrName>
                                        </p:attrNameLst>
                                      </p:cBhvr>
                                      <p:to>
                                        <p:strVal val="visible"/>
                                      </p:to>
                                    </p:set>
                                    <p:animEffect transition="in" filter="wipe(left)">
                                      <p:cBhvr>
                                        <p:cTn id="38" dur="500"/>
                                        <p:tgtEl>
                                          <p:spTgt spid="18026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02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02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0267"/>
                                        </p:tgtEl>
                                        <p:attrNameLst>
                                          <p:attrName>style.visibility</p:attrName>
                                        </p:attrNameLst>
                                      </p:cBhvr>
                                      <p:to>
                                        <p:strVal val="visible"/>
                                      </p:to>
                                    </p:set>
                                    <p:animEffect transition="in" filter="wipe(down)">
                                      <p:cBhvr>
                                        <p:cTn id="49" dur="500"/>
                                        <p:tgtEl>
                                          <p:spTgt spid="18026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0255"/>
                                        </p:tgtEl>
                                        <p:attrNameLst>
                                          <p:attrName>style.visibility</p:attrName>
                                        </p:attrNameLst>
                                      </p:cBhvr>
                                      <p:to>
                                        <p:strVal val="visible"/>
                                      </p:to>
                                    </p:set>
                                    <p:animEffect transition="in" filter="wipe(down)">
                                      <p:cBhvr>
                                        <p:cTn id="52" dur="500"/>
                                        <p:tgtEl>
                                          <p:spTgt spid="18025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02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02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80264"/>
                                        </p:tgtEl>
                                        <p:attrNameLst>
                                          <p:attrName>style.visibility</p:attrName>
                                        </p:attrNameLst>
                                      </p:cBhvr>
                                      <p:to>
                                        <p:strVal val="visible"/>
                                      </p:to>
                                    </p:set>
                                    <p:animEffect transition="in" filter="box(in)">
                                      <p:cBhvr>
                                        <p:cTn id="63" dur="500"/>
                                        <p:tgtEl>
                                          <p:spTgt spid="18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1" grpId="0" animBg="1"/>
      <p:bldP spid="180250" grpId="0"/>
      <p:bldP spid="180251" grpId="0"/>
      <p:bldP spid="180252" grpId="0"/>
      <p:bldP spid="180253" grpId="0"/>
      <p:bldP spid="180254" grpId="0" animBg="1"/>
      <p:bldP spid="180255" grpId="0" animBg="1"/>
      <p:bldP spid="180256" grpId="0" animBg="1"/>
      <p:bldP spid="180264" grpId="0" animBg="1"/>
      <p:bldP spid="180265" grpId="0"/>
      <p:bldP spid="180266" grpId="0"/>
      <p:bldP spid="18026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1"/>
          </p:nvPr>
        </p:nvSpPr>
        <p:spPr>
          <a:noFill/>
        </p:spPr>
        <p:txBody>
          <a:bodyPr/>
          <a:lstStyle/>
          <a:p>
            <a:fld id="{CEEAC5FE-F6BA-485A-90DE-23522612931F}" type="slidenum">
              <a:rPr lang="zh-TW" altLang="en-US" smtClean="0"/>
              <a:pPr/>
              <a:t>38</a:t>
            </a:fld>
            <a:r>
              <a:rPr lang="en-US" altLang="zh-TW" smtClean="0"/>
              <a:t> </a:t>
            </a:r>
          </a:p>
        </p:txBody>
      </p:sp>
      <p:sp>
        <p:nvSpPr>
          <p:cNvPr id="44036" name="Rectangle 13"/>
          <p:cNvSpPr>
            <a:spLocks noGrp="1" noChangeArrowheads="1"/>
          </p:cNvSpPr>
          <p:nvPr>
            <p:ph type="title"/>
          </p:nvPr>
        </p:nvSpPr>
        <p:spPr/>
        <p:txBody>
          <a:bodyPr/>
          <a:lstStyle/>
          <a:p>
            <a:pPr eaLnBrk="1" hangingPunct="1"/>
            <a:r>
              <a:rPr lang="en-US" altLang="zh-TW" smtClean="0">
                <a:ea typeface="新細明體" pitchFamily="18" charset="-120"/>
              </a:rPr>
              <a:t>Internet Security Basics </a:t>
            </a:r>
          </a:p>
        </p:txBody>
      </p:sp>
      <p:sp>
        <p:nvSpPr>
          <p:cNvPr id="44037" name="Rectangle 14"/>
          <p:cNvSpPr>
            <a:spLocks noGrp="1" noChangeArrowheads="1"/>
          </p:cNvSpPr>
          <p:nvPr>
            <p:ph type="body" idx="1"/>
          </p:nvPr>
        </p:nvSpPr>
        <p:spPr>
          <a:xfrm>
            <a:off x="682625" y="1474788"/>
            <a:ext cx="7772400" cy="4833937"/>
          </a:xfrm>
        </p:spPr>
        <p:txBody>
          <a:bodyPr/>
          <a:lstStyle/>
          <a:p>
            <a:pPr eaLnBrk="1" hangingPunct="1"/>
            <a:r>
              <a:rPr lang="en-US" altLang="zh-TW" dirty="0" smtClean="0">
                <a:ea typeface="新細明體" pitchFamily="18" charset="-120"/>
              </a:rPr>
              <a:t>The Internet can be a dangerous place. Once you connect a computer to the Internet, you have risk that your system will be damaged in some way</a:t>
            </a:r>
            <a:endParaRPr lang="en-US" altLang="zh-TW" sz="1000" dirty="0" smtClean="0">
              <a:ea typeface="新細明體" pitchFamily="18" charset="-120"/>
            </a:endParaRPr>
          </a:p>
          <a:p>
            <a:pPr eaLnBrk="1" hangingPunct="1"/>
            <a:r>
              <a:rPr lang="en-US" altLang="zh-TW" b="1" i="1" dirty="0" smtClean="0">
                <a:solidFill>
                  <a:srgbClr val="339966"/>
                </a:solidFill>
                <a:ea typeface="Verdana" pitchFamily="34" charset="0"/>
                <a:cs typeface="Verdana" pitchFamily="34" charset="0"/>
              </a:rPr>
              <a:t>What risks are you facing ?</a:t>
            </a:r>
          </a:p>
          <a:p>
            <a:pPr lvl="1" eaLnBrk="1" hangingPunct="1"/>
            <a:r>
              <a:rPr lang="en-US" altLang="zh-TW" sz="1800" dirty="0">
                <a:ea typeface="Verdana" pitchFamily="34" charset="0"/>
                <a:cs typeface="Verdana" pitchFamily="34" charset="0"/>
              </a:rPr>
              <a:t>V</a:t>
            </a:r>
            <a:r>
              <a:rPr lang="en-US" altLang="zh-TW" sz="1800" dirty="0" smtClean="0">
                <a:ea typeface="Verdana" pitchFamily="34" charset="0"/>
                <a:cs typeface="Verdana" pitchFamily="34" charset="0"/>
              </a:rPr>
              <a:t>irus</a:t>
            </a:r>
          </a:p>
          <a:p>
            <a:pPr lvl="1" eaLnBrk="1" hangingPunct="1"/>
            <a:r>
              <a:rPr lang="en-US" altLang="zh-TW" sz="1800" dirty="0" smtClean="0">
                <a:ea typeface="Verdana" pitchFamily="34" charset="0"/>
                <a:cs typeface="Verdana" pitchFamily="34" charset="0"/>
              </a:rPr>
              <a:t>Phishing website</a:t>
            </a:r>
          </a:p>
          <a:p>
            <a:pPr eaLnBrk="1" hangingPunct="1"/>
            <a:r>
              <a:rPr lang="en-US" altLang="zh-TW" b="1" i="1" dirty="0" smtClean="0">
                <a:solidFill>
                  <a:srgbClr val="339966"/>
                </a:solidFill>
                <a:ea typeface="Verdana" pitchFamily="34" charset="0"/>
                <a:cs typeface="Verdana" pitchFamily="34" charset="0"/>
              </a:rPr>
              <a:t>How can you protect yourself? </a:t>
            </a:r>
          </a:p>
          <a:p>
            <a:pPr lvl="1" eaLnBrk="1" hangingPunct="1"/>
            <a:r>
              <a:rPr lang="en-US" altLang="zh-TW" sz="1800" dirty="0" smtClean="0">
                <a:ea typeface="Verdana" pitchFamily="34" charset="0"/>
                <a:cs typeface="Verdana" pitchFamily="34" charset="0"/>
              </a:rPr>
              <a:t>For virus, a) no open “.exe” files attached to emails; b) no download S/W from untrusted website; c) keep anti-virus S/W </a:t>
            </a:r>
            <a:r>
              <a:rPr lang="en-US" altLang="zh-TW" sz="1800" dirty="0" err="1" smtClean="0">
                <a:ea typeface="Verdana" pitchFamily="34" charset="0"/>
                <a:cs typeface="Verdana" pitchFamily="34" charset="0"/>
              </a:rPr>
              <a:t>upto</a:t>
            </a:r>
            <a:r>
              <a:rPr lang="en-US" altLang="zh-TW" sz="1800" dirty="0" smtClean="0">
                <a:ea typeface="Verdana" pitchFamily="34" charset="0"/>
                <a:cs typeface="Verdana" pitchFamily="34" charset="0"/>
              </a:rPr>
              <a:t> date</a:t>
            </a:r>
          </a:p>
          <a:p>
            <a:pPr lvl="1" eaLnBrk="1" hangingPunct="1"/>
            <a:r>
              <a:rPr lang="en-US" altLang="zh-TW" sz="1800" dirty="0" smtClean="0">
                <a:ea typeface="Verdana" pitchFamily="34" charset="0"/>
                <a:cs typeface="Verdana" pitchFamily="34" charset="0"/>
              </a:rPr>
              <a:t>For phishing websites: a) check domain name in URL; b) no use of untrusted URL links</a:t>
            </a:r>
          </a:p>
          <a:p>
            <a:pPr lvl="1" eaLnBrk="1" hangingPunct="1"/>
            <a:endParaRPr lang="en-US" altLang="zh-TW" sz="1800" i="1" dirty="0" smtClean="0">
              <a:ea typeface="新細明體" pitchFamily="18" charset="-120"/>
            </a:endParaRPr>
          </a:p>
        </p:txBody>
      </p:sp>
      <p:sp>
        <p:nvSpPr>
          <p:cNvPr id="44038" name="Text Box 8"/>
          <p:cNvSpPr txBox="1">
            <a:spLocks noChangeArrowheads="1"/>
          </p:cNvSpPr>
          <p:nvPr/>
        </p:nvSpPr>
        <p:spPr bwMode="auto">
          <a:xfrm>
            <a:off x="8001000" y="5791200"/>
            <a:ext cx="533400" cy="366713"/>
          </a:xfrm>
          <a:prstGeom prst="rect">
            <a:avLst/>
          </a:prstGeom>
          <a:noFill/>
          <a:ln w="9525">
            <a:noFill/>
            <a:miter lim="800000"/>
            <a:headEnd/>
            <a:tailEnd/>
          </a:ln>
        </p:spPr>
        <p:txBody>
          <a:bodyPr>
            <a:spAutoFit/>
          </a:bodyPr>
          <a:lstStyle/>
          <a:p>
            <a:pPr>
              <a:spcBef>
                <a:spcPct val="50000"/>
              </a:spcBef>
              <a:buFontTx/>
              <a:buNone/>
            </a:pPr>
            <a:endParaRPr lang="zh-TW" altLang="en-US" sz="1800">
              <a:latin typeface="Arial" pitchFamily="34" charset="0"/>
              <a:ea typeface="新細明體" pitchFamily="18" charset="-120"/>
            </a:endParaRPr>
          </a:p>
        </p:txBody>
      </p:sp>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altLang="zh-TW" smtClean="0">
                <a:ea typeface="新細明體" pitchFamily="18" charset="-120"/>
              </a:rPr>
              <a:t>Lesson Summary</a:t>
            </a:r>
          </a:p>
        </p:txBody>
      </p:sp>
      <p:sp>
        <p:nvSpPr>
          <p:cNvPr id="45061" name="Rectangle 5"/>
          <p:cNvSpPr>
            <a:spLocks noGrp="1" noChangeArrowheads="1"/>
          </p:cNvSpPr>
          <p:nvPr>
            <p:ph type="body" idx="1"/>
          </p:nvPr>
        </p:nvSpPr>
        <p:spPr>
          <a:xfrm>
            <a:off x="682625" y="1474788"/>
            <a:ext cx="7772400" cy="4475162"/>
          </a:xfrm>
          <a:noFill/>
        </p:spPr>
        <p:txBody>
          <a:bodyPr/>
          <a:lstStyle/>
          <a:p>
            <a:pPr eaLnBrk="1" hangingPunct="1"/>
            <a:r>
              <a:rPr lang="en-US" altLang="zh-TW" sz="2000" dirty="0" smtClean="0">
                <a:ea typeface="新細明體" pitchFamily="18" charset="-120"/>
              </a:rPr>
              <a:t>Computers come in a variety of shapes and sizes, but they’re all made up of two things—the physical parts of the computer, called hardware, and the software instructions that tell the hardware what to do</a:t>
            </a:r>
          </a:p>
          <a:p>
            <a:pPr eaLnBrk="1" hangingPunct="1"/>
            <a:endParaRPr lang="en-US" altLang="zh-TW" sz="800" dirty="0" smtClean="0">
              <a:ea typeface="新細明體" pitchFamily="18" charset="-120"/>
            </a:endParaRPr>
          </a:p>
          <a:p>
            <a:pPr eaLnBrk="1" hangingPunct="1"/>
            <a:r>
              <a:rPr lang="en-US" altLang="zh-TW" sz="2000" dirty="0" smtClean="0">
                <a:ea typeface="新細明體" pitchFamily="18" charset="-120"/>
              </a:rPr>
              <a:t>A computer’s operating system software takes care of details of the computer’s operation; application software provides specific tools for computer users</a:t>
            </a:r>
          </a:p>
          <a:p>
            <a:pPr eaLnBrk="1" hangingPunct="1"/>
            <a:endParaRPr lang="en-US" altLang="zh-TW" sz="800" dirty="0" smtClean="0">
              <a:ea typeface="新細明體" pitchFamily="18" charset="-120"/>
            </a:endParaRPr>
          </a:p>
          <a:p>
            <a:pPr eaLnBrk="1" hangingPunct="1"/>
            <a:r>
              <a:rPr lang="en-US" altLang="zh-TW" sz="2000" dirty="0" smtClean="0">
                <a:ea typeface="新細明體" pitchFamily="18" charset="-120"/>
              </a:rPr>
              <a:t>Computers can be networked to other computers using cables, wireless radio, or other means</a:t>
            </a:r>
          </a:p>
          <a:p>
            <a:pPr eaLnBrk="1" hangingPunct="1"/>
            <a:endParaRPr lang="en-US" altLang="zh-TW" sz="800" dirty="0" smtClean="0">
              <a:ea typeface="新細明體" pitchFamily="18" charset="-120"/>
            </a:endParaRPr>
          </a:p>
          <a:p>
            <a:pPr eaLnBrk="1" hangingPunct="1"/>
            <a:r>
              <a:rPr lang="en-US" altLang="zh-TW" sz="2000" dirty="0" smtClean="0">
                <a:ea typeface="新細明體" pitchFamily="18" charset="-120"/>
              </a:rPr>
              <a:t>The Internet is a global network of computer networks used for education, commerce, and communication</a:t>
            </a:r>
          </a:p>
          <a:p>
            <a:pPr eaLnBrk="1" hangingPunct="1"/>
            <a:endParaRPr lang="en-US" altLang="zh-TW" sz="2000" dirty="0" smtClean="0">
              <a:ea typeface="新細明體" pitchFamily="18" charset="-120"/>
            </a:endParaRP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Slide Number Placeholder 4"/>
          <p:cNvSpPr>
            <a:spLocks noGrp="1"/>
          </p:cNvSpPr>
          <p:nvPr>
            <p:ph type="sldNum" sz="quarter" idx="11"/>
          </p:nvPr>
        </p:nvSpPr>
        <p:spPr>
          <a:noFill/>
        </p:spPr>
        <p:txBody>
          <a:bodyPr/>
          <a:lstStyle/>
          <a:p>
            <a:fld id="{E05D7F2C-DF08-4771-B490-0784C0147502}" type="slidenum">
              <a:rPr lang="zh-TW" altLang="en-US" smtClean="0"/>
              <a:pPr/>
              <a:t>4</a:t>
            </a:fld>
            <a:r>
              <a:rPr lang="en-US" altLang="zh-TW" dirty="0" smtClean="0"/>
              <a:t> </a:t>
            </a:r>
          </a:p>
        </p:txBody>
      </p:sp>
      <p:sp>
        <p:nvSpPr>
          <p:cNvPr id="7172" name="Rectangle 2"/>
          <p:cNvSpPr>
            <a:spLocks noGrp="1" noChangeArrowheads="1"/>
          </p:cNvSpPr>
          <p:nvPr>
            <p:ph type="title"/>
          </p:nvPr>
        </p:nvSpPr>
        <p:spPr/>
        <p:txBody>
          <a:bodyPr/>
          <a:lstStyle/>
          <a:p>
            <a:pPr eaLnBrk="1" hangingPunct="1"/>
            <a:r>
              <a:rPr lang="en-US" altLang="zh-TW" dirty="0" smtClean="0">
                <a:ea typeface="新細明體" pitchFamily="18" charset="-120"/>
              </a:rPr>
              <a:t>Course General Info (3)</a:t>
            </a:r>
          </a:p>
        </p:txBody>
      </p:sp>
      <p:sp>
        <p:nvSpPr>
          <p:cNvPr id="117763" name="Rectangle 3"/>
          <p:cNvSpPr>
            <a:spLocks noGrp="1" noChangeArrowheads="1"/>
          </p:cNvSpPr>
          <p:nvPr>
            <p:ph type="body" idx="1"/>
          </p:nvPr>
        </p:nvSpPr>
        <p:spPr>
          <a:xfrm>
            <a:off x="682624" y="1474788"/>
            <a:ext cx="8281863" cy="4681537"/>
          </a:xfrm>
        </p:spPr>
        <p:txBody>
          <a:bodyPr/>
          <a:lstStyle/>
          <a:p>
            <a:pPr eaLnBrk="1" hangingPunct="1"/>
            <a:r>
              <a:rPr lang="en-US" altLang="zh-TW" dirty="0" smtClean="0">
                <a:ea typeface="新細明體" pitchFamily="18" charset="-120"/>
              </a:rPr>
              <a:t>Teaching pattern</a:t>
            </a:r>
          </a:p>
          <a:p>
            <a:pPr lvl="1" eaLnBrk="1" hangingPunct="1"/>
            <a:r>
              <a:rPr lang="en-US" altLang="zh-TW" dirty="0" smtClean="0">
                <a:ea typeface="新細明體" pitchFamily="18" charset="-120"/>
              </a:rPr>
              <a:t> Lectures (2 hours per week)</a:t>
            </a:r>
          </a:p>
          <a:p>
            <a:pPr lvl="2" eaLnBrk="1" hangingPunct="1"/>
            <a:r>
              <a:rPr lang="en-US" altLang="zh-TW" dirty="0" smtClean="0">
                <a:ea typeface="新細明體" pitchFamily="18" charset="-120"/>
              </a:rPr>
              <a:t> Explain the terminologies, concepts,  methodologies</a:t>
            </a:r>
            <a:r>
              <a:rPr lang="en-US" altLang="zh-TW" dirty="0" smtClean="0">
                <a:latin typeface="Tahoma" pitchFamily="34" charset="0"/>
                <a:ea typeface="新細明體" pitchFamily="18" charset="-120"/>
              </a:rPr>
              <a:t>…</a:t>
            </a:r>
            <a:endParaRPr lang="en-US" altLang="zh-TW" dirty="0" smtClean="0">
              <a:ea typeface="新細明體" pitchFamily="18" charset="-120"/>
            </a:endParaRPr>
          </a:p>
          <a:p>
            <a:pPr lvl="1" eaLnBrk="1" hangingPunct="1"/>
            <a:r>
              <a:rPr lang="en-US" altLang="zh-TW" dirty="0" smtClean="0">
                <a:ea typeface="新細明體" pitchFamily="18" charset="-120"/>
              </a:rPr>
              <a:t> Labs (2 hour per week)</a:t>
            </a:r>
          </a:p>
          <a:p>
            <a:pPr lvl="2" eaLnBrk="1" hangingPunct="1"/>
            <a:r>
              <a:rPr lang="en-US" altLang="zh-TW" dirty="0" smtClean="0">
                <a:ea typeface="新細明體" pitchFamily="18" charset="-120"/>
              </a:rPr>
              <a:t> Hands-on </a:t>
            </a:r>
            <a:r>
              <a:rPr lang="en-US" altLang="zh-TW" i="1" dirty="0" smtClean="0">
                <a:solidFill>
                  <a:srgbClr val="FF0066"/>
                </a:solidFill>
                <a:ea typeface="新細明體" pitchFamily="18" charset="-120"/>
              </a:rPr>
              <a:t>programming</a:t>
            </a:r>
            <a:r>
              <a:rPr lang="en-US" altLang="zh-TW" dirty="0" smtClean="0">
                <a:ea typeface="新細明體" pitchFamily="18" charset="-120"/>
              </a:rPr>
              <a:t> activities and discovery exercises</a:t>
            </a:r>
          </a:p>
          <a:p>
            <a:pPr eaLnBrk="1" hangingPunct="1"/>
            <a:r>
              <a:rPr lang="en-US" altLang="zh-TW" dirty="0" smtClean="0">
                <a:ea typeface="新細明體" pitchFamily="18" charset="-120"/>
              </a:rPr>
              <a:t>Assessment</a:t>
            </a:r>
          </a:p>
          <a:p>
            <a:pPr lvl="1" eaLnBrk="1" hangingPunct="1"/>
            <a:r>
              <a:rPr lang="en-US" altLang="zh-TW" dirty="0" smtClean="0">
                <a:ea typeface="新細明體" pitchFamily="18" charset="-120"/>
              </a:rPr>
              <a:t> Course work (40%)</a:t>
            </a:r>
          </a:p>
          <a:p>
            <a:pPr lvl="2" eaLnBrk="1" hangingPunct="1"/>
            <a:r>
              <a:rPr lang="en-US" altLang="zh-TW" dirty="0" smtClean="0">
                <a:ea typeface="新細明體" pitchFamily="18" charset="-120"/>
              </a:rPr>
              <a:t> Weekly homework (10%)</a:t>
            </a:r>
          </a:p>
          <a:p>
            <a:pPr lvl="3" eaLnBrk="1" hangingPunct="1"/>
            <a:r>
              <a:rPr lang="en-US" altLang="zh-TW" dirty="0" smtClean="0">
                <a:ea typeface="新細明體" pitchFamily="18" charset="-120"/>
              </a:rPr>
              <a:t> Answer questions on Blackboard after lectures </a:t>
            </a:r>
            <a:r>
              <a:rPr lang="en-US" altLang="zh-TW" dirty="0">
                <a:ea typeface="新細明體" pitchFamily="18" charset="-120"/>
              </a:rPr>
              <a:t>(deadline announced on Blackboard)</a:t>
            </a:r>
            <a:endParaRPr lang="en-US" altLang="zh-TW" dirty="0" smtClean="0">
              <a:ea typeface="新細明體" pitchFamily="18" charset="-120"/>
            </a:endParaRPr>
          </a:p>
          <a:p>
            <a:pPr lvl="3" eaLnBrk="1" hangingPunct="1"/>
            <a:r>
              <a:rPr lang="en-US" altLang="zh-TW" dirty="0" smtClean="0">
                <a:ea typeface="新細明體" pitchFamily="18" charset="-120"/>
              </a:rPr>
              <a:t> Attempt programming exercises within labs</a:t>
            </a:r>
          </a:p>
          <a:p>
            <a:pPr lvl="2" eaLnBrk="1" hangingPunct="1"/>
            <a:r>
              <a:rPr lang="en-US" altLang="zh-TW" dirty="0" smtClean="0">
                <a:ea typeface="新細明體" pitchFamily="18" charset="-120"/>
              </a:rPr>
              <a:t> Midterm quiz (20%)</a:t>
            </a:r>
          </a:p>
          <a:p>
            <a:pPr lvl="2" eaLnBrk="1" hangingPunct="1"/>
            <a:r>
              <a:rPr lang="en-US" altLang="zh-TW" dirty="0" smtClean="0">
                <a:ea typeface="新細明體" pitchFamily="18" charset="-120"/>
              </a:rPr>
              <a:t> Group presentation (10%)</a:t>
            </a:r>
            <a:endParaRPr lang="en-US" altLang="zh-TW" b="1" dirty="0" smtClean="0">
              <a:ea typeface="新細明體" pitchFamily="18" charset="-120"/>
            </a:endParaRPr>
          </a:p>
          <a:p>
            <a:pPr lvl="1" eaLnBrk="1" hangingPunct="1"/>
            <a:r>
              <a:rPr lang="en-US" altLang="zh-TW" dirty="0" smtClean="0">
                <a:ea typeface="新細明體" pitchFamily="18" charset="-120"/>
              </a:rPr>
              <a:t> Examination (60%)</a:t>
            </a: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1000"/>
                                        <p:tgtEl>
                                          <p:spTgt spid="117763">
                                            <p:txEl>
                                              <p:pRg st="0" end="0"/>
                                            </p:txEl>
                                          </p:spTgt>
                                        </p:tgtEl>
                                      </p:cBhvr>
                                    </p:animEffect>
                                    <p:anim calcmode="lin" valueType="num">
                                      <p:cBhvr>
                                        <p:cTn id="8"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7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fade">
                                      <p:cBhvr>
                                        <p:cTn id="12" dur="1000"/>
                                        <p:tgtEl>
                                          <p:spTgt spid="117763">
                                            <p:txEl>
                                              <p:pRg st="1" end="1"/>
                                            </p:txEl>
                                          </p:spTgt>
                                        </p:tgtEl>
                                      </p:cBhvr>
                                    </p:animEffect>
                                    <p:anim calcmode="lin" valueType="num">
                                      <p:cBhvr>
                                        <p:cTn id="13" dur="10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77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fade">
                                      <p:cBhvr>
                                        <p:cTn id="17" dur="1000"/>
                                        <p:tgtEl>
                                          <p:spTgt spid="117763">
                                            <p:txEl>
                                              <p:pRg st="2" end="2"/>
                                            </p:txEl>
                                          </p:spTgt>
                                        </p:tgtEl>
                                      </p:cBhvr>
                                    </p:animEffect>
                                    <p:anim calcmode="lin" valueType="num">
                                      <p:cBhvr>
                                        <p:cTn id="18" dur="1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77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Effect transition="in" filter="fade">
                                      <p:cBhvr>
                                        <p:cTn id="22" dur="1000"/>
                                        <p:tgtEl>
                                          <p:spTgt spid="117763">
                                            <p:txEl>
                                              <p:pRg st="3" end="3"/>
                                            </p:txEl>
                                          </p:spTgt>
                                        </p:tgtEl>
                                      </p:cBhvr>
                                    </p:animEffect>
                                    <p:anim calcmode="lin" valueType="num">
                                      <p:cBhvr>
                                        <p:cTn id="23" dur="10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776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Effect transition="in" filter="fade">
                                      <p:cBhvr>
                                        <p:cTn id="27" dur="1000"/>
                                        <p:tgtEl>
                                          <p:spTgt spid="117763">
                                            <p:txEl>
                                              <p:pRg st="4" end="4"/>
                                            </p:txEl>
                                          </p:spTgt>
                                        </p:tgtEl>
                                      </p:cBhvr>
                                    </p:animEffect>
                                    <p:anim calcmode="lin" valueType="num">
                                      <p:cBhvr>
                                        <p:cTn id="28" dur="10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77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7763">
                                            <p:txEl>
                                              <p:pRg st="5" end="5"/>
                                            </p:txEl>
                                          </p:spTgt>
                                        </p:tgtEl>
                                        <p:attrNameLst>
                                          <p:attrName>style.visibility</p:attrName>
                                        </p:attrNameLst>
                                      </p:cBhvr>
                                      <p:to>
                                        <p:strVal val="visible"/>
                                      </p:to>
                                    </p:set>
                                    <p:animEffect transition="in" filter="fade">
                                      <p:cBhvr>
                                        <p:cTn id="34" dur="1000"/>
                                        <p:tgtEl>
                                          <p:spTgt spid="117763">
                                            <p:txEl>
                                              <p:pRg st="5" end="5"/>
                                            </p:txEl>
                                          </p:spTgt>
                                        </p:tgtEl>
                                      </p:cBhvr>
                                    </p:animEffect>
                                    <p:anim calcmode="lin" valueType="num">
                                      <p:cBhvr>
                                        <p:cTn id="35" dur="10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776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7763">
                                            <p:txEl>
                                              <p:pRg st="6" end="6"/>
                                            </p:txEl>
                                          </p:spTgt>
                                        </p:tgtEl>
                                        <p:attrNameLst>
                                          <p:attrName>style.visibility</p:attrName>
                                        </p:attrNameLst>
                                      </p:cBhvr>
                                      <p:to>
                                        <p:strVal val="visible"/>
                                      </p:to>
                                    </p:set>
                                    <p:animEffect transition="in" filter="fade">
                                      <p:cBhvr>
                                        <p:cTn id="39" dur="1000"/>
                                        <p:tgtEl>
                                          <p:spTgt spid="117763">
                                            <p:txEl>
                                              <p:pRg st="6" end="6"/>
                                            </p:txEl>
                                          </p:spTgt>
                                        </p:tgtEl>
                                      </p:cBhvr>
                                    </p:animEffect>
                                    <p:anim calcmode="lin" valueType="num">
                                      <p:cBhvr>
                                        <p:cTn id="40" dur="10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776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7763">
                                            <p:txEl>
                                              <p:pRg st="7" end="7"/>
                                            </p:txEl>
                                          </p:spTgt>
                                        </p:tgtEl>
                                        <p:attrNameLst>
                                          <p:attrName>style.visibility</p:attrName>
                                        </p:attrNameLst>
                                      </p:cBhvr>
                                      <p:to>
                                        <p:strVal val="visible"/>
                                      </p:to>
                                    </p:set>
                                    <p:animEffect transition="in" filter="fade">
                                      <p:cBhvr>
                                        <p:cTn id="44" dur="1000"/>
                                        <p:tgtEl>
                                          <p:spTgt spid="117763">
                                            <p:txEl>
                                              <p:pRg st="7" end="7"/>
                                            </p:txEl>
                                          </p:spTgt>
                                        </p:tgtEl>
                                      </p:cBhvr>
                                    </p:animEffect>
                                    <p:anim calcmode="lin" valueType="num">
                                      <p:cBhvr>
                                        <p:cTn id="45" dur="1000" fill="hold"/>
                                        <p:tgtEl>
                                          <p:spTgt spid="11776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1776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7763">
                                            <p:txEl>
                                              <p:pRg st="8" end="8"/>
                                            </p:txEl>
                                          </p:spTgt>
                                        </p:tgtEl>
                                        <p:attrNameLst>
                                          <p:attrName>style.visibility</p:attrName>
                                        </p:attrNameLst>
                                      </p:cBhvr>
                                      <p:to>
                                        <p:strVal val="visible"/>
                                      </p:to>
                                    </p:set>
                                    <p:animEffect transition="in" filter="fade">
                                      <p:cBhvr>
                                        <p:cTn id="49" dur="1000"/>
                                        <p:tgtEl>
                                          <p:spTgt spid="117763">
                                            <p:txEl>
                                              <p:pRg st="8" end="8"/>
                                            </p:txEl>
                                          </p:spTgt>
                                        </p:tgtEl>
                                      </p:cBhvr>
                                    </p:animEffect>
                                    <p:anim calcmode="lin" valueType="num">
                                      <p:cBhvr>
                                        <p:cTn id="50" dur="1000" fill="hold"/>
                                        <p:tgtEl>
                                          <p:spTgt spid="11776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1776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7763">
                                            <p:txEl>
                                              <p:pRg st="9" end="9"/>
                                            </p:txEl>
                                          </p:spTgt>
                                        </p:tgtEl>
                                        <p:attrNameLst>
                                          <p:attrName>style.visibility</p:attrName>
                                        </p:attrNameLst>
                                      </p:cBhvr>
                                      <p:to>
                                        <p:strVal val="visible"/>
                                      </p:to>
                                    </p:set>
                                    <p:animEffect transition="in" filter="fade">
                                      <p:cBhvr>
                                        <p:cTn id="54" dur="1000"/>
                                        <p:tgtEl>
                                          <p:spTgt spid="117763">
                                            <p:txEl>
                                              <p:pRg st="9" end="9"/>
                                            </p:txEl>
                                          </p:spTgt>
                                        </p:tgtEl>
                                      </p:cBhvr>
                                    </p:animEffect>
                                    <p:anim calcmode="lin" valueType="num">
                                      <p:cBhvr>
                                        <p:cTn id="55" dur="1000" fill="hold"/>
                                        <p:tgtEl>
                                          <p:spTgt spid="11776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1776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7763">
                                            <p:txEl>
                                              <p:pRg st="10" end="10"/>
                                            </p:txEl>
                                          </p:spTgt>
                                        </p:tgtEl>
                                        <p:attrNameLst>
                                          <p:attrName>style.visibility</p:attrName>
                                        </p:attrNameLst>
                                      </p:cBhvr>
                                      <p:to>
                                        <p:strVal val="visible"/>
                                      </p:to>
                                    </p:set>
                                    <p:animEffect transition="in" filter="fade">
                                      <p:cBhvr>
                                        <p:cTn id="59" dur="1000"/>
                                        <p:tgtEl>
                                          <p:spTgt spid="117763">
                                            <p:txEl>
                                              <p:pRg st="10" end="10"/>
                                            </p:txEl>
                                          </p:spTgt>
                                        </p:tgtEl>
                                      </p:cBhvr>
                                    </p:animEffect>
                                    <p:anim calcmode="lin" valueType="num">
                                      <p:cBhvr>
                                        <p:cTn id="60" dur="1000" fill="hold"/>
                                        <p:tgtEl>
                                          <p:spTgt spid="11776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1776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7763">
                                            <p:txEl>
                                              <p:pRg st="11" end="11"/>
                                            </p:txEl>
                                          </p:spTgt>
                                        </p:tgtEl>
                                        <p:attrNameLst>
                                          <p:attrName>style.visibility</p:attrName>
                                        </p:attrNameLst>
                                      </p:cBhvr>
                                      <p:to>
                                        <p:strVal val="visible"/>
                                      </p:to>
                                    </p:set>
                                    <p:animEffect transition="in" filter="fade">
                                      <p:cBhvr>
                                        <p:cTn id="64" dur="1000"/>
                                        <p:tgtEl>
                                          <p:spTgt spid="117763">
                                            <p:txEl>
                                              <p:pRg st="11" end="11"/>
                                            </p:txEl>
                                          </p:spTgt>
                                        </p:tgtEl>
                                      </p:cBhvr>
                                    </p:animEffect>
                                    <p:anim calcmode="lin" valueType="num">
                                      <p:cBhvr>
                                        <p:cTn id="65" dur="1000" fill="hold"/>
                                        <p:tgtEl>
                                          <p:spTgt spid="11776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1776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7763">
                                            <p:txEl>
                                              <p:pRg st="12" end="12"/>
                                            </p:txEl>
                                          </p:spTgt>
                                        </p:tgtEl>
                                        <p:attrNameLst>
                                          <p:attrName>style.visibility</p:attrName>
                                        </p:attrNameLst>
                                      </p:cBhvr>
                                      <p:to>
                                        <p:strVal val="visible"/>
                                      </p:to>
                                    </p:set>
                                    <p:animEffect transition="in" filter="fade">
                                      <p:cBhvr>
                                        <p:cTn id="69" dur="1000"/>
                                        <p:tgtEl>
                                          <p:spTgt spid="117763">
                                            <p:txEl>
                                              <p:pRg st="12" end="12"/>
                                            </p:txEl>
                                          </p:spTgt>
                                        </p:tgtEl>
                                      </p:cBhvr>
                                    </p:animEffect>
                                    <p:anim calcmode="lin" valueType="num">
                                      <p:cBhvr>
                                        <p:cTn id="70" dur="1000" fill="hold"/>
                                        <p:tgtEl>
                                          <p:spTgt spid="11776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11776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zh-TW" dirty="0" smtClean="0">
                <a:ea typeface="新細明體" pitchFamily="18" charset="-120"/>
              </a:rPr>
              <a:t>Lesson Summary</a:t>
            </a:r>
          </a:p>
        </p:txBody>
      </p:sp>
      <p:sp>
        <p:nvSpPr>
          <p:cNvPr id="46085" name="Rectangle 4"/>
          <p:cNvSpPr>
            <a:spLocks noChangeArrowheads="1"/>
          </p:cNvSpPr>
          <p:nvPr/>
        </p:nvSpPr>
        <p:spPr bwMode="auto">
          <a:xfrm>
            <a:off x="682625" y="1341438"/>
            <a:ext cx="7772400" cy="4870450"/>
          </a:xfrm>
          <a:prstGeom prst="rect">
            <a:avLst/>
          </a:prstGeom>
          <a:noFill/>
          <a:ln w="9525">
            <a:noFill/>
            <a:miter lim="800000"/>
            <a:headEnd/>
            <a:tailEnd/>
          </a:ln>
        </p:spPr>
        <p:txBody>
          <a:bodyPr/>
          <a:lstStyle/>
          <a:p>
            <a:pPr marL="342900" indent="-342900">
              <a:buFont typeface="Wingdings" pitchFamily="2" charset="2"/>
              <a:buChar char=":"/>
            </a:pPr>
            <a:endParaRPr lang="en-US" altLang="zh-TW" sz="800" dirty="0">
              <a:ea typeface="新細明體" pitchFamily="18" charset="-120"/>
            </a:endParaRPr>
          </a:p>
          <a:p>
            <a:pPr marL="342900" indent="-342900">
              <a:buFont typeface="Wingdings" pitchFamily="2" charset="2"/>
              <a:buChar char=":"/>
            </a:pPr>
            <a:r>
              <a:rPr lang="en-US" altLang="zh-TW" dirty="0">
                <a:latin typeface="Cambria" pitchFamily="18" charset="0"/>
                <a:ea typeface="新細明體" pitchFamily="18" charset="-120"/>
              </a:rPr>
              <a:t>The most popular Internet activities are exploring the World Wide Web and communicating with electronic mail</a:t>
            </a:r>
          </a:p>
          <a:p>
            <a:pPr marL="342900" indent="-342900">
              <a:buFont typeface="Wingdings" pitchFamily="2" charset="2"/>
              <a:buChar char=":"/>
            </a:pPr>
            <a:endParaRPr lang="en-US" altLang="zh-TW" sz="800" dirty="0">
              <a:latin typeface="Cambria" pitchFamily="18" charset="0"/>
              <a:ea typeface="新細明體" pitchFamily="18" charset="-120"/>
            </a:endParaRPr>
          </a:p>
          <a:p>
            <a:pPr marL="342900" indent="-342900">
              <a:buFont typeface="Wingdings" pitchFamily="2" charset="2"/>
              <a:buChar char=":"/>
            </a:pPr>
            <a:r>
              <a:rPr lang="en-US" altLang="zh-TW" dirty="0">
                <a:latin typeface="Cambria" pitchFamily="18" charset="0"/>
                <a:ea typeface="新細明體" pitchFamily="18" charset="-120"/>
              </a:rPr>
              <a:t>The Web World Wide works as a client-server system, and hyperlinks "glue" the whole Web together</a:t>
            </a:r>
          </a:p>
          <a:p>
            <a:pPr marL="342900" indent="-342900">
              <a:buFont typeface="Wingdings" pitchFamily="2" charset="2"/>
              <a:buChar char=":"/>
            </a:pPr>
            <a:endParaRPr lang="en-US" altLang="zh-TW" sz="800" dirty="0">
              <a:latin typeface="Cambria" pitchFamily="18" charset="0"/>
              <a:ea typeface="新細明體" pitchFamily="18" charset="-120"/>
            </a:endParaRPr>
          </a:p>
          <a:p>
            <a:pPr marL="342900" indent="-342900">
              <a:buFont typeface="Wingdings" pitchFamily="2" charset="2"/>
              <a:buChar char=":"/>
            </a:pPr>
            <a:r>
              <a:rPr lang="en-US" altLang="zh-TW" dirty="0">
                <a:latin typeface="Cambria" pitchFamily="18" charset="0"/>
                <a:ea typeface="新細明體" pitchFamily="18" charset="-120"/>
              </a:rPr>
              <a:t>Electronic mails also work in a client-server system</a:t>
            </a:r>
          </a:p>
          <a:p>
            <a:pPr marL="342900" indent="-342900">
              <a:buFont typeface="Wingdings" pitchFamily="2" charset="2"/>
              <a:buChar char=":"/>
            </a:pPr>
            <a:endParaRPr lang="en-US" altLang="zh-TW" sz="800" dirty="0">
              <a:latin typeface="Cambria" pitchFamily="18" charset="0"/>
              <a:ea typeface="新細明體" pitchFamily="18" charset="-120"/>
            </a:endParaRPr>
          </a:p>
          <a:p>
            <a:pPr marL="342900" indent="-342900">
              <a:buFont typeface="Wingdings" pitchFamily="2" charset="2"/>
              <a:buChar char=":"/>
            </a:pPr>
            <a:r>
              <a:rPr lang="en-US" altLang="zh-TW" dirty="0">
                <a:latin typeface="Cambria" pitchFamily="18" charset="0"/>
                <a:ea typeface="新細明體" pitchFamily="18" charset="-120"/>
              </a:rPr>
              <a:t>Access to the Internet is not without risks; Internet users must be prepared to deal with unsolicited e-mail, computer viruses, identity theft, and other </a:t>
            </a:r>
            <a:r>
              <a:rPr lang="en-US" altLang="zh-TW" dirty="0" smtClean="0">
                <a:latin typeface="Cambria" pitchFamily="18" charset="0"/>
                <a:ea typeface="新細明體" pitchFamily="18" charset="-120"/>
              </a:rPr>
              <a:t>risks.  Ways to protect computer security include restricting access, encrypting data, installing firewall and anti-virus programs and regularly upgrading the system and backing-up data.</a:t>
            </a:r>
            <a:endParaRPr lang="zh-TW" altLang="en-US" dirty="0">
              <a:latin typeface="Cambria" pitchFamily="18" charset="0"/>
              <a:ea typeface="新細明體" pitchFamily="18" charset="-120"/>
            </a:endParaRP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1"/>
          </p:nvPr>
        </p:nvSpPr>
        <p:spPr>
          <a:noFill/>
        </p:spPr>
        <p:txBody>
          <a:bodyPr/>
          <a:lstStyle/>
          <a:p>
            <a:fld id="{49E10DF5-B3B7-403E-9A2F-C9B40B3C6540}" type="slidenum">
              <a:rPr lang="zh-TW" altLang="en-US" smtClean="0"/>
              <a:pPr/>
              <a:t>41</a:t>
            </a:fld>
            <a:r>
              <a:rPr lang="en-US" altLang="zh-TW" smtClean="0"/>
              <a:t> </a:t>
            </a:r>
          </a:p>
        </p:txBody>
      </p:sp>
      <p:sp>
        <p:nvSpPr>
          <p:cNvPr id="12292" name="Rectangle 2"/>
          <p:cNvSpPr>
            <a:spLocks noGrp="1" noChangeArrowheads="1"/>
          </p:cNvSpPr>
          <p:nvPr>
            <p:ph type="title"/>
          </p:nvPr>
        </p:nvSpPr>
        <p:spPr/>
        <p:txBody>
          <a:bodyPr/>
          <a:lstStyle/>
          <a:p>
            <a:pPr eaLnBrk="1" hangingPunct="1"/>
            <a:r>
              <a:rPr lang="en-US" altLang="zh-TW" smtClean="0">
                <a:ea typeface="新細明體" pitchFamily="18" charset="-120"/>
              </a:rPr>
              <a:t>Machine Evolution</a:t>
            </a:r>
          </a:p>
        </p:txBody>
      </p:sp>
      <p:sp>
        <p:nvSpPr>
          <p:cNvPr id="12293" name="Rectangle 3"/>
          <p:cNvSpPr>
            <a:spLocks noGrp="1" noChangeArrowheads="1"/>
          </p:cNvSpPr>
          <p:nvPr>
            <p:ph type="body" idx="1"/>
          </p:nvPr>
        </p:nvSpPr>
        <p:spPr/>
        <p:txBody>
          <a:bodyPr/>
          <a:lstStyle/>
          <a:p>
            <a:pPr eaLnBrk="1" hangingPunct="1"/>
            <a:r>
              <a:rPr lang="en-US" altLang="zh-TW" sz="2000" dirty="0" smtClean="0">
                <a:ea typeface="新細明體" pitchFamily="18" charset="-120"/>
              </a:rPr>
              <a:t>Manual calculator: before 16th century</a:t>
            </a:r>
          </a:p>
          <a:p>
            <a:pPr lvl="1" eaLnBrk="1" hangingPunct="1"/>
            <a:r>
              <a:rPr lang="en-US" altLang="zh-TW" sz="1800" dirty="0" smtClean="0">
                <a:ea typeface="新細明體" pitchFamily="18" charset="-120"/>
              </a:rPr>
              <a:t> E.g., abacus, slide rule</a:t>
            </a:r>
          </a:p>
          <a:p>
            <a:pPr eaLnBrk="1" hangingPunct="1"/>
            <a:r>
              <a:rPr lang="en-US" altLang="zh-TW" sz="2000" dirty="0" smtClean="0">
                <a:ea typeface="新細明體" pitchFamily="18" charset="-120"/>
              </a:rPr>
              <a:t>Mechanical calculator: 16th to 18th century</a:t>
            </a:r>
          </a:p>
          <a:p>
            <a:pPr lvl="1" eaLnBrk="1" hangingPunct="1"/>
            <a:r>
              <a:rPr lang="en-US" altLang="zh-TW" sz="1800" dirty="0" smtClean="0">
                <a:ea typeface="新細明體" pitchFamily="18" charset="-120"/>
              </a:rPr>
              <a:t> E.g., difference engine by Charles Babbage</a:t>
            </a:r>
          </a:p>
          <a:p>
            <a:pPr eaLnBrk="1" hangingPunct="1"/>
            <a:r>
              <a:rPr lang="en-US" altLang="zh-TW" sz="2000" dirty="0" smtClean="0">
                <a:ea typeface="新細明體" pitchFamily="18" charset="-120"/>
              </a:rPr>
              <a:t>First generation of computers: 1930s to mid-1950s</a:t>
            </a:r>
          </a:p>
          <a:p>
            <a:pPr lvl="1" eaLnBrk="1" hangingPunct="1"/>
            <a:r>
              <a:rPr lang="en-US" altLang="zh-TW" sz="1800" dirty="0" smtClean="0">
                <a:ea typeface="新細明體" pitchFamily="18" charset="-120"/>
              </a:rPr>
              <a:t> Vacuum tubes</a:t>
            </a:r>
          </a:p>
          <a:p>
            <a:pPr eaLnBrk="1" hangingPunct="1"/>
            <a:r>
              <a:rPr lang="en-US" altLang="zh-TW" sz="2000" dirty="0" smtClean="0">
                <a:ea typeface="新細明體" pitchFamily="18" charset="-120"/>
              </a:rPr>
              <a:t>Second generation: mid to late-1950s</a:t>
            </a:r>
          </a:p>
          <a:p>
            <a:pPr lvl="1" eaLnBrk="1" hangingPunct="1"/>
            <a:r>
              <a:rPr lang="en-US" altLang="zh-TW" sz="1800" dirty="0" smtClean="0">
                <a:ea typeface="新細明體" pitchFamily="18" charset="-120"/>
              </a:rPr>
              <a:t> Transistors</a:t>
            </a:r>
          </a:p>
          <a:p>
            <a:pPr eaLnBrk="1" hangingPunct="1"/>
            <a:r>
              <a:rPr lang="en-US" altLang="zh-TW" sz="2000" dirty="0" smtClean="0">
                <a:ea typeface="新細明體" pitchFamily="18" charset="-120"/>
              </a:rPr>
              <a:t>Third generation:  late-1950s to early-1970s</a:t>
            </a:r>
          </a:p>
          <a:p>
            <a:pPr lvl="1" eaLnBrk="1" hangingPunct="1"/>
            <a:r>
              <a:rPr lang="en-US" altLang="zh-TW" sz="1800" dirty="0" smtClean="0">
                <a:ea typeface="新細明體" pitchFamily="18" charset="-120"/>
              </a:rPr>
              <a:t> Integrated circuits</a:t>
            </a:r>
          </a:p>
          <a:p>
            <a:pPr eaLnBrk="1" hangingPunct="1"/>
            <a:r>
              <a:rPr lang="en-US" altLang="zh-TW" sz="2000" dirty="0" smtClean="0">
                <a:ea typeface="新細明體" pitchFamily="18" charset="-120"/>
              </a:rPr>
              <a:t>Fourth generation: early-1970s to present</a:t>
            </a:r>
          </a:p>
          <a:p>
            <a:pPr lvl="1" eaLnBrk="1" hangingPunct="1"/>
            <a:r>
              <a:rPr lang="en-US" altLang="zh-TW" sz="1800" dirty="0" smtClean="0">
                <a:ea typeface="新細明體" pitchFamily="18" charset="-120"/>
              </a:rPr>
              <a:t> Microprocessor</a:t>
            </a:r>
          </a:p>
          <a:p>
            <a:pPr eaLnBrk="1" hangingPunct="1"/>
            <a:r>
              <a:rPr lang="en-US" altLang="zh-TW" sz="2000" dirty="0" smtClean="0">
                <a:ea typeface="新細明體" pitchFamily="18" charset="-120"/>
              </a:rPr>
              <a:t>Fifth generation ? </a:t>
            </a:r>
          </a:p>
        </p:txBody>
      </p:sp>
      <p:pic>
        <p:nvPicPr>
          <p:cNvPr id="12294" name="Picture 4"/>
          <p:cNvPicPr>
            <a:picLocks noChangeAspect="1" noChangeArrowheads="1"/>
          </p:cNvPicPr>
          <p:nvPr/>
        </p:nvPicPr>
        <p:blipFill>
          <a:blip r:embed="rId3" cstate="print"/>
          <a:srcRect/>
          <a:stretch>
            <a:fillRect/>
          </a:stretch>
        </p:blipFill>
        <p:spPr bwMode="auto">
          <a:xfrm>
            <a:off x="6516688" y="1125538"/>
            <a:ext cx="2281237" cy="1312862"/>
          </a:xfrm>
          <a:prstGeom prst="rect">
            <a:avLst/>
          </a:prstGeom>
          <a:noFill/>
          <a:ln w="9525" algn="ctr">
            <a:noFill/>
            <a:miter lim="800000"/>
            <a:headEnd/>
            <a:tailEnd/>
          </a:ln>
        </p:spPr>
      </p:pic>
      <p:pic>
        <p:nvPicPr>
          <p:cNvPr id="12295" name="Picture 7"/>
          <p:cNvPicPr>
            <a:picLocks noChangeAspect="1" noChangeArrowheads="1"/>
          </p:cNvPicPr>
          <p:nvPr/>
        </p:nvPicPr>
        <p:blipFill>
          <a:blip r:embed="rId4" cstate="print"/>
          <a:srcRect/>
          <a:stretch>
            <a:fillRect/>
          </a:stretch>
        </p:blipFill>
        <p:spPr bwMode="auto">
          <a:xfrm>
            <a:off x="6300788" y="5300663"/>
            <a:ext cx="2447925" cy="1281112"/>
          </a:xfrm>
          <a:prstGeom prst="rect">
            <a:avLst/>
          </a:prstGeom>
          <a:noFill/>
          <a:ln w="9525">
            <a:noFill/>
            <a:miter lim="800000"/>
            <a:headEnd/>
            <a:tailEnd/>
          </a:ln>
        </p:spPr>
      </p:pic>
      <p:pic>
        <p:nvPicPr>
          <p:cNvPr id="12296" name="Picture 8"/>
          <p:cNvPicPr>
            <a:picLocks noChangeAspect="1" noChangeArrowheads="1"/>
          </p:cNvPicPr>
          <p:nvPr/>
        </p:nvPicPr>
        <p:blipFill>
          <a:blip r:embed="rId5" cstate="print"/>
          <a:srcRect/>
          <a:stretch>
            <a:fillRect/>
          </a:stretch>
        </p:blipFill>
        <p:spPr bwMode="auto">
          <a:xfrm>
            <a:off x="7164388" y="2420938"/>
            <a:ext cx="1587500" cy="1587500"/>
          </a:xfrm>
          <a:prstGeom prst="rect">
            <a:avLst/>
          </a:prstGeom>
          <a:noFill/>
          <a:ln w="9525" algn="ctr">
            <a:noFill/>
            <a:miter lim="800000"/>
            <a:headEnd/>
            <a:tailEnd/>
          </a:ln>
        </p:spPr>
      </p:pic>
      <p:pic>
        <p:nvPicPr>
          <p:cNvPr id="12297" name="Picture 9"/>
          <p:cNvPicPr>
            <a:picLocks noChangeAspect="1" noChangeArrowheads="1"/>
          </p:cNvPicPr>
          <p:nvPr/>
        </p:nvPicPr>
        <p:blipFill>
          <a:blip r:embed="rId6" cstate="print"/>
          <a:srcRect/>
          <a:stretch>
            <a:fillRect/>
          </a:stretch>
        </p:blipFill>
        <p:spPr bwMode="auto">
          <a:xfrm>
            <a:off x="6804025" y="4005263"/>
            <a:ext cx="1944688" cy="1304925"/>
          </a:xfrm>
          <a:prstGeom prst="rect">
            <a:avLst/>
          </a:prstGeom>
          <a:noFill/>
          <a:ln w="9525" algn="ctr">
            <a:noFill/>
            <a:miter lim="800000"/>
            <a:headEnd/>
            <a:tailEnd/>
          </a:ln>
        </p:spPr>
      </p:pic>
      <p:sp>
        <p:nvSpPr>
          <p:cNvPr id="10"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1"/>
          </p:nvPr>
        </p:nvSpPr>
        <p:spPr>
          <a:noFill/>
        </p:spPr>
        <p:txBody>
          <a:bodyPr/>
          <a:lstStyle/>
          <a:p>
            <a:fld id="{EDA36630-B964-454B-929B-FDB6042C5CD5}" type="slidenum">
              <a:rPr lang="zh-TW" altLang="en-US" smtClean="0"/>
              <a:pPr/>
              <a:t>42</a:t>
            </a:fld>
            <a:r>
              <a:rPr lang="en-US" altLang="zh-TW" dirty="0" smtClean="0"/>
              <a:t> </a:t>
            </a:r>
          </a:p>
        </p:txBody>
      </p:sp>
      <p:sp>
        <p:nvSpPr>
          <p:cNvPr id="13316" name="Rectangle 2"/>
          <p:cNvSpPr>
            <a:spLocks noGrp="1" noChangeArrowheads="1"/>
          </p:cNvSpPr>
          <p:nvPr>
            <p:ph type="title"/>
          </p:nvPr>
        </p:nvSpPr>
        <p:spPr/>
        <p:txBody>
          <a:bodyPr/>
          <a:lstStyle/>
          <a:p>
            <a:pPr eaLnBrk="1" hangingPunct="1"/>
            <a:r>
              <a:rPr lang="en-US" altLang="zh-TW" smtClean="0">
                <a:ea typeface="新細明體" pitchFamily="18" charset="-120"/>
              </a:rPr>
              <a:t>Moore's Law</a:t>
            </a:r>
            <a:endParaRPr lang="zh-TW" altLang="en-US" smtClean="0">
              <a:ea typeface="新細明體" pitchFamily="18" charset="-120"/>
            </a:endParaRPr>
          </a:p>
        </p:txBody>
      </p:sp>
      <p:sp>
        <p:nvSpPr>
          <p:cNvPr id="13317" name="Rectangle 3"/>
          <p:cNvSpPr>
            <a:spLocks noGrp="1" noChangeArrowheads="1"/>
          </p:cNvSpPr>
          <p:nvPr>
            <p:ph type="body" idx="1"/>
          </p:nvPr>
        </p:nvSpPr>
        <p:spPr>
          <a:xfrm>
            <a:off x="323528" y="1474788"/>
            <a:ext cx="4394200" cy="4681537"/>
          </a:xfrm>
        </p:spPr>
        <p:txBody>
          <a:bodyPr/>
          <a:lstStyle/>
          <a:p>
            <a:pPr eaLnBrk="1" hangingPunct="1"/>
            <a:r>
              <a:rPr lang="en-US" altLang="zh-TW" dirty="0" smtClean="0">
                <a:ea typeface="新細明體" pitchFamily="18" charset="-120"/>
              </a:rPr>
              <a:t>Empirical observation made by Gordon Moore in 1965</a:t>
            </a:r>
          </a:p>
          <a:p>
            <a:pPr lvl="1" eaLnBrk="1" hangingPunct="1"/>
            <a:r>
              <a:rPr lang="en-US" altLang="zh-TW" dirty="0" smtClean="0">
                <a:ea typeface="新細明體" pitchFamily="18" charset="-120"/>
              </a:rPr>
              <a:t>Original prediction: the number of transistors on an integrated circuit for minimum component cost doubles every 24 months</a:t>
            </a:r>
          </a:p>
          <a:p>
            <a:pPr lvl="1" eaLnBrk="1" hangingPunct="1"/>
            <a:r>
              <a:rPr lang="en-US" altLang="zh-TW" dirty="0" smtClean="0">
                <a:ea typeface="新細明體" pitchFamily="18" charset="-120"/>
              </a:rPr>
              <a:t>Now it is widely associated with the claim that </a:t>
            </a:r>
            <a:r>
              <a:rPr lang="en-US" altLang="zh-TW" i="1" u="sng" dirty="0" smtClean="0">
                <a:solidFill>
                  <a:srgbClr val="FF0066"/>
                </a:solidFill>
                <a:ea typeface="新細明體" pitchFamily="18" charset="-120"/>
              </a:rPr>
              <a:t>computing power</a:t>
            </a:r>
            <a:r>
              <a:rPr lang="en-US" altLang="zh-TW" dirty="0" smtClean="0">
                <a:ea typeface="新細明體" pitchFamily="18" charset="-120"/>
              </a:rPr>
              <a:t> at </a:t>
            </a:r>
            <a:r>
              <a:rPr lang="en-US" altLang="zh-TW" i="1" u="sng" dirty="0" smtClean="0">
                <a:solidFill>
                  <a:srgbClr val="FF0066"/>
                </a:solidFill>
                <a:ea typeface="新細明體" pitchFamily="18" charset="-120"/>
              </a:rPr>
              <a:t>fixed cost</a:t>
            </a:r>
            <a:r>
              <a:rPr lang="en-US" altLang="zh-TW" dirty="0" smtClean="0">
                <a:ea typeface="新細明體" pitchFamily="18" charset="-120"/>
              </a:rPr>
              <a:t> is </a:t>
            </a:r>
            <a:r>
              <a:rPr lang="en-US" altLang="zh-TW" i="1" u="sng" dirty="0" smtClean="0">
                <a:solidFill>
                  <a:srgbClr val="FF0066"/>
                </a:solidFill>
                <a:ea typeface="新細明體" pitchFamily="18" charset="-120"/>
              </a:rPr>
              <a:t>doubling</a:t>
            </a:r>
            <a:r>
              <a:rPr lang="en-US" altLang="zh-TW" dirty="0" smtClean="0">
                <a:ea typeface="新細明體" pitchFamily="18" charset="-120"/>
              </a:rPr>
              <a:t> every </a:t>
            </a:r>
            <a:r>
              <a:rPr lang="en-US" altLang="zh-TW" i="1" u="sng" dirty="0" smtClean="0">
                <a:solidFill>
                  <a:srgbClr val="FF0066"/>
                </a:solidFill>
                <a:ea typeface="新細明體" pitchFamily="18" charset="-120"/>
              </a:rPr>
              <a:t>18 months</a:t>
            </a:r>
            <a:endParaRPr lang="zh-TW" altLang="en-US" i="1" u="sng" dirty="0" smtClean="0">
              <a:solidFill>
                <a:srgbClr val="FF0066"/>
              </a:solidFill>
              <a:ea typeface="新細明體" pitchFamily="18" charset="-120"/>
            </a:endParaRPr>
          </a:p>
        </p:txBody>
      </p:sp>
      <p:pic>
        <p:nvPicPr>
          <p:cNvPr id="13318" name="Picture 5" descr="MooresLaw"/>
          <p:cNvPicPr>
            <a:picLocks noChangeAspect="1" noChangeArrowheads="1"/>
          </p:cNvPicPr>
          <p:nvPr/>
        </p:nvPicPr>
        <p:blipFill>
          <a:blip r:embed="rId3" cstate="print"/>
          <a:srcRect/>
          <a:stretch>
            <a:fillRect/>
          </a:stretch>
        </p:blipFill>
        <p:spPr bwMode="auto">
          <a:xfrm>
            <a:off x="4702175" y="1628775"/>
            <a:ext cx="4441825" cy="4465638"/>
          </a:xfrm>
          <a:prstGeom prst="rect">
            <a:avLst/>
          </a:prstGeom>
          <a:noFill/>
          <a:ln w="9525">
            <a:noFill/>
            <a:miter lim="800000"/>
            <a:headEnd/>
            <a:tailEnd/>
          </a:ln>
        </p:spPr>
      </p:pic>
      <p:sp>
        <p:nvSpPr>
          <p:cNvPr id="7"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Slide Number Placeholder 4"/>
          <p:cNvSpPr>
            <a:spLocks noGrp="1"/>
          </p:cNvSpPr>
          <p:nvPr>
            <p:ph type="sldNum" sz="quarter" idx="11"/>
          </p:nvPr>
        </p:nvSpPr>
        <p:spPr>
          <a:noFill/>
        </p:spPr>
        <p:txBody>
          <a:bodyPr/>
          <a:lstStyle/>
          <a:p>
            <a:fld id="{535F5413-B004-4F4E-AAA0-C2A07559CADA}" type="slidenum">
              <a:rPr lang="zh-TW" altLang="en-US" smtClean="0"/>
              <a:pPr/>
              <a:t>5</a:t>
            </a:fld>
            <a:r>
              <a:rPr lang="en-US" altLang="zh-TW" smtClean="0"/>
              <a:t> </a:t>
            </a:r>
          </a:p>
        </p:txBody>
      </p:sp>
      <p:sp>
        <p:nvSpPr>
          <p:cNvPr id="8196" name="Rectangle 2"/>
          <p:cNvSpPr>
            <a:spLocks noGrp="1" noChangeArrowheads="1"/>
          </p:cNvSpPr>
          <p:nvPr>
            <p:ph type="title"/>
          </p:nvPr>
        </p:nvSpPr>
        <p:spPr/>
        <p:txBody>
          <a:bodyPr/>
          <a:lstStyle/>
          <a:p>
            <a:pPr eaLnBrk="1" hangingPunct="1"/>
            <a:r>
              <a:rPr lang="en-US" altLang="zh-TW" smtClean="0">
                <a:ea typeface="新細明體" pitchFamily="18" charset="-120"/>
              </a:rPr>
              <a:t>You Are Expected To …</a:t>
            </a:r>
          </a:p>
        </p:txBody>
      </p:sp>
      <p:sp>
        <p:nvSpPr>
          <p:cNvPr id="120836" name="Rectangle 4"/>
          <p:cNvSpPr>
            <a:spLocks noChangeArrowheads="1"/>
          </p:cNvSpPr>
          <p:nvPr/>
        </p:nvSpPr>
        <p:spPr bwMode="auto">
          <a:xfrm>
            <a:off x="611188" y="1341438"/>
            <a:ext cx="8281987" cy="4681537"/>
          </a:xfrm>
          <a:prstGeom prst="rect">
            <a:avLst/>
          </a:prstGeom>
          <a:noFill/>
          <a:ln w="9525">
            <a:noFill/>
            <a:miter lim="800000"/>
            <a:headEnd/>
            <a:tailEnd/>
          </a:ln>
        </p:spPr>
        <p:txBody>
          <a:bodyPr/>
          <a:lstStyle/>
          <a:p>
            <a:pPr marL="342900" indent="-342900">
              <a:buFont typeface="Wingdings" pitchFamily="2" charset="2"/>
              <a:buChar char=":"/>
            </a:pPr>
            <a:r>
              <a:rPr lang="en-US" altLang="zh-TW" sz="2400" dirty="0">
                <a:latin typeface="Cambria" pitchFamily="18" charset="0"/>
                <a:ea typeface="新細明體" pitchFamily="18" charset="-120"/>
              </a:rPr>
              <a:t>University Guide</a:t>
            </a:r>
          </a:p>
          <a:p>
            <a:pPr marL="742950" lvl="1" indent="-285750"/>
            <a:r>
              <a:rPr lang="en-US" altLang="zh-TW" sz="1800" dirty="0">
                <a:latin typeface="Cambria" pitchFamily="18" charset="0"/>
                <a:ea typeface="新細明體" pitchFamily="18" charset="-120"/>
              </a:rPr>
              <a:t>1 credit unit = 40 to 50 hours (including lecture, tutorial, self study)</a:t>
            </a:r>
          </a:p>
          <a:p>
            <a:pPr marL="742950" lvl="1" indent="-285750"/>
            <a:r>
              <a:rPr lang="en-US" altLang="zh-TW" sz="1800" dirty="0">
                <a:latin typeface="Cambria" pitchFamily="18" charset="0"/>
                <a:ea typeface="新細明體" pitchFamily="18" charset="-120"/>
              </a:rPr>
              <a:t>3 credit units </a:t>
            </a:r>
            <a:r>
              <a:rPr lang="en-US" altLang="zh-TW" sz="1600" dirty="0">
                <a:latin typeface="Cambria" pitchFamily="18" charset="0"/>
                <a:ea typeface="新細明體" pitchFamily="18" charset="-120"/>
              </a:rPr>
              <a:t>~  120 to 150 hours per semester</a:t>
            </a:r>
          </a:p>
          <a:p>
            <a:pPr marL="742950" lvl="1" indent="-285750">
              <a:buFont typeface="Wingdings" pitchFamily="2" charset="2"/>
              <a:buNone/>
            </a:pPr>
            <a:r>
              <a:rPr lang="en-US" altLang="zh-TW" sz="1600" dirty="0">
                <a:latin typeface="Cambria" pitchFamily="18" charset="0"/>
                <a:ea typeface="新細明體" pitchFamily="18" charset="-120"/>
              </a:rPr>
              <a:t>  	                         ~  10 hours per week</a:t>
            </a:r>
          </a:p>
          <a:p>
            <a:pPr marL="1143000" lvl="2" indent="-228600">
              <a:buFont typeface="Wingdings" pitchFamily="2" charset="2"/>
              <a:buNone/>
            </a:pPr>
            <a:r>
              <a:rPr lang="en-US" altLang="zh-TW" sz="1600" dirty="0">
                <a:latin typeface="Cambria" pitchFamily="18" charset="0"/>
                <a:ea typeface="新細明體" pitchFamily="18" charset="-120"/>
              </a:rPr>
              <a:t>                      ~  </a:t>
            </a:r>
            <a:r>
              <a:rPr lang="en-US" altLang="zh-TW" sz="1600" dirty="0" smtClean="0">
                <a:latin typeface="Cambria" pitchFamily="18" charset="0"/>
                <a:ea typeface="新細明體" pitchFamily="18" charset="-120"/>
              </a:rPr>
              <a:t>6 </a:t>
            </a:r>
            <a:r>
              <a:rPr lang="en-US" altLang="zh-TW" sz="1600" dirty="0">
                <a:latin typeface="Cambria" pitchFamily="18" charset="0"/>
                <a:ea typeface="新細明體" pitchFamily="18" charset="-120"/>
              </a:rPr>
              <a:t>hours self-study and practice</a:t>
            </a:r>
          </a:p>
          <a:p>
            <a:pPr marL="342900" indent="-342900">
              <a:buFont typeface="Wingdings" pitchFamily="2" charset="2"/>
              <a:buNone/>
            </a:pPr>
            <a:endParaRPr lang="en-US" altLang="zh-TW" sz="1000" dirty="0">
              <a:latin typeface="Cambria" pitchFamily="18" charset="0"/>
              <a:ea typeface="新細明體" pitchFamily="18" charset="-120"/>
            </a:endParaRPr>
          </a:p>
          <a:p>
            <a:pPr marL="342900" indent="-342900">
              <a:buFont typeface="Wingdings" pitchFamily="2" charset="2"/>
              <a:buChar char=":"/>
            </a:pPr>
            <a:r>
              <a:rPr lang="en-US" altLang="zh-TW" sz="2400" dirty="0">
                <a:latin typeface="Cambria" pitchFamily="18" charset="0"/>
                <a:ea typeface="新細明體" pitchFamily="18" charset="-120"/>
              </a:rPr>
              <a:t>You are expected to </a:t>
            </a:r>
            <a:r>
              <a:rPr lang="en-US" altLang="zh-TW" sz="2400" dirty="0">
                <a:solidFill>
                  <a:srgbClr val="FF0066"/>
                </a:solidFill>
                <a:latin typeface="Cambria" pitchFamily="18" charset="0"/>
                <a:ea typeface="新細明體" pitchFamily="18" charset="-120"/>
              </a:rPr>
              <a:t>take ownership of your learning</a:t>
            </a:r>
          </a:p>
          <a:p>
            <a:pPr marL="742950" lvl="1" indent="-285750"/>
            <a:r>
              <a:rPr lang="en-US" altLang="zh-TW" sz="1800" dirty="0">
                <a:latin typeface="Cambria" pitchFamily="18" charset="0"/>
                <a:ea typeface="新細明體" pitchFamily="18" charset="-120"/>
              </a:rPr>
              <a:t>Be </a:t>
            </a:r>
            <a:r>
              <a:rPr lang="en-US" altLang="zh-TW" sz="1800" u="sng" dirty="0">
                <a:latin typeface="Cambria" pitchFamily="18" charset="0"/>
                <a:ea typeface="新細明體" pitchFamily="18" charset="-120"/>
              </a:rPr>
              <a:t>prepared</a:t>
            </a:r>
            <a:r>
              <a:rPr lang="en-US" altLang="zh-TW" sz="1800" dirty="0">
                <a:latin typeface="Cambria" pitchFamily="18" charset="0"/>
                <a:ea typeface="新細明體" pitchFamily="18" charset="-120"/>
              </a:rPr>
              <a:t> to the class (try to read the materials before hand)</a:t>
            </a:r>
          </a:p>
          <a:p>
            <a:pPr marL="742950" lvl="1" indent="-285750"/>
            <a:r>
              <a:rPr lang="en-US" altLang="zh-TW" sz="1800" dirty="0">
                <a:latin typeface="Cambria" pitchFamily="18" charset="0"/>
                <a:ea typeface="新細明體" pitchFamily="18" charset="-120"/>
              </a:rPr>
              <a:t>Attend and </a:t>
            </a:r>
            <a:r>
              <a:rPr lang="en-US" altLang="zh-TW" sz="1800" u="sng" dirty="0">
                <a:latin typeface="Cambria" pitchFamily="18" charset="0"/>
                <a:ea typeface="新細明體" pitchFamily="18" charset="-120"/>
              </a:rPr>
              <a:t>participate</a:t>
            </a:r>
            <a:r>
              <a:rPr lang="en-US" altLang="zh-TW" sz="1800" dirty="0">
                <a:latin typeface="Cambria" pitchFamily="18" charset="0"/>
                <a:ea typeface="新細明體" pitchFamily="18" charset="-120"/>
              </a:rPr>
              <a:t> in all classes (</a:t>
            </a:r>
            <a:r>
              <a:rPr lang="en-US" altLang="zh-TW" sz="1800" dirty="0" err="1">
                <a:latin typeface="Cambria" pitchFamily="18" charset="0"/>
                <a:ea typeface="新細明體" pitchFamily="18" charset="-120"/>
              </a:rPr>
              <a:t>lec</a:t>
            </a:r>
            <a:r>
              <a:rPr lang="en-US" altLang="zh-TW" sz="1800" dirty="0">
                <a:latin typeface="Cambria" pitchFamily="18" charset="0"/>
                <a:ea typeface="新細明體" pitchFamily="18" charset="-120"/>
              </a:rPr>
              <a:t> &amp; </a:t>
            </a:r>
            <a:r>
              <a:rPr lang="en-US" altLang="zh-TW" sz="1800" dirty="0" smtClean="0">
                <a:latin typeface="Cambria" pitchFamily="18" charset="0"/>
                <a:ea typeface="新細明體" pitchFamily="18" charset="-120"/>
              </a:rPr>
              <a:t>lab)</a:t>
            </a:r>
            <a:endParaRPr lang="en-US" altLang="zh-TW" sz="1800" dirty="0">
              <a:latin typeface="Cambria" pitchFamily="18" charset="0"/>
              <a:ea typeface="新細明體" pitchFamily="18" charset="-120"/>
            </a:endParaRPr>
          </a:p>
          <a:p>
            <a:pPr marL="742950" lvl="1" indent="-285750"/>
            <a:r>
              <a:rPr lang="en-US" altLang="zh-TW" sz="1800" dirty="0">
                <a:latin typeface="Cambria" pitchFamily="18" charset="0"/>
                <a:ea typeface="新細明體" pitchFamily="18" charset="-120"/>
              </a:rPr>
              <a:t>Submit assignments </a:t>
            </a:r>
            <a:r>
              <a:rPr lang="en-US" altLang="zh-TW" sz="1800" u="sng" dirty="0">
                <a:latin typeface="Cambria" pitchFamily="18" charset="0"/>
                <a:ea typeface="新細明體" pitchFamily="18" charset="-120"/>
              </a:rPr>
              <a:t>on time</a:t>
            </a:r>
            <a:r>
              <a:rPr lang="en-US" altLang="zh-TW" sz="1800" dirty="0">
                <a:latin typeface="Cambria" pitchFamily="18" charset="0"/>
                <a:ea typeface="新細明體" pitchFamily="18" charset="-120"/>
              </a:rPr>
              <a:t>   </a:t>
            </a:r>
          </a:p>
          <a:p>
            <a:pPr marL="742950" lvl="1" indent="-285750"/>
            <a:r>
              <a:rPr lang="en-US" altLang="zh-TW" sz="1800" dirty="0" smtClean="0">
                <a:latin typeface="Cambria" pitchFamily="18" charset="0"/>
                <a:ea typeface="新細明體" pitchFamily="18" charset="-120"/>
              </a:rPr>
              <a:t>Don't be </a:t>
            </a:r>
            <a:r>
              <a:rPr lang="en-US" altLang="zh-TW" sz="1800" dirty="0">
                <a:latin typeface="Cambria" pitchFamily="18" charset="0"/>
                <a:ea typeface="新細明體" pitchFamily="18" charset="-120"/>
              </a:rPr>
              <a:t>afraid </a:t>
            </a:r>
            <a:r>
              <a:rPr lang="en-US" altLang="zh-TW" sz="1800" dirty="0" smtClean="0">
                <a:latin typeface="Cambria" pitchFamily="18" charset="0"/>
                <a:ea typeface="新細明體" pitchFamily="18" charset="-120"/>
              </a:rPr>
              <a:t>of </a:t>
            </a:r>
            <a:r>
              <a:rPr lang="en-US" altLang="zh-TW" sz="1800" u="sng" dirty="0" smtClean="0">
                <a:latin typeface="Cambria" pitchFamily="18" charset="0"/>
                <a:ea typeface="新細明體" pitchFamily="18" charset="-120"/>
              </a:rPr>
              <a:t>asking </a:t>
            </a:r>
            <a:r>
              <a:rPr lang="en-US" altLang="zh-TW" sz="1800" u="sng" dirty="0">
                <a:latin typeface="Cambria" pitchFamily="18" charset="0"/>
                <a:ea typeface="新細明體" pitchFamily="18" charset="-120"/>
              </a:rPr>
              <a:t>questions</a:t>
            </a:r>
            <a:r>
              <a:rPr lang="en-US" altLang="zh-TW" sz="1800" dirty="0">
                <a:latin typeface="Cambria" pitchFamily="18" charset="0"/>
                <a:ea typeface="新細明體" pitchFamily="18" charset="-120"/>
              </a:rPr>
              <a:t> (inside or outside classroom)</a:t>
            </a:r>
          </a:p>
          <a:p>
            <a:pPr marL="742950" lvl="1" indent="-285750"/>
            <a:r>
              <a:rPr lang="en-US" altLang="zh-TW" sz="1800" dirty="0">
                <a:latin typeface="Cambria" pitchFamily="18" charset="0"/>
                <a:ea typeface="新細明體" pitchFamily="18" charset="-120"/>
              </a:rPr>
              <a:t>Use </a:t>
            </a:r>
            <a:r>
              <a:rPr lang="en-US" altLang="zh-TW" sz="1800" u="sng" dirty="0">
                <a:latin typeface="Cambria" pitchFamily="18" charset="0"/>
                <a:ea typeface="新細明體" pitchFamily="18" charset="-120"/>
              </a:rPr>
              <a:t>online</a:t>
            </a:r>
            <a:r>
              <a:rPr lang="en-US" altLang="zh-TW" sz="1800" dirty="0">
                <a:latin typeface="Cambria" pitchFamily="18" charset="0"/>
                <a:ea typeface="新細明體" pitchFamily="18" charset="-120"/>
              </a:rPr>
              <a:t> resources as much as possible</a:t>
            </a:r>
          </a:p>
          <a:p>
            <a:pPr marL="742950" lvl="1" indent="-285750"/>
            <a:r>
              <a:rPr lang="en-US" altLang="zh-TW" sz="1800" dirty="0" smtClean="0">
                <a:latin typeface="Cambria" pitchFamily="18" charset="0"/>
                <a:ea typeface="新細明體" pitchFamily="18" charset="-120"/>
              </a:rPr>
              <a:t>No academic </a:t>
            </a:r>
            <a:r>
              <a:rPr lang="en-US" altLang="zh-TW" sz="1800" u="sng" dirty="0" smtClean="0">
                <a:latin typeface="Cambria" pitchFamily="18" charset="0"/>
                <a:ea typeface="新細明體" pitchFamily="18" charset="-120"/>
              </a:rPr>
              <a:t>dishonest</a:t>
            </a:r>
            <a:r>
              <a:rPr lang="en-US" altLang="zh-TW" sz="1800" dirty="0" smtClean="0">
                <a:latin typeface="Cambria" pitchFamily="18" charset="0"/>
                <a:ea typeface="新細明體" pitchFamily="18" charset="-120"/>
              </a:rPr>
              <a:t>y</a:t>
            </a:r>
            <a:endParaRPr lang="en-US" altLang="zh-TW" sz="1800" dirty="0">
              <a:latin typeface="Cambria" pitchFamily="18" charset="0"/>
              <a:ea typeface="新細明體" pitchFamily="18" charset="-120"/>
            </a:endParaRP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2083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2083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2083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2083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12083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2083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120836">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120836">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10" end="10"/>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120836">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11" end="11"/>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120836">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0836">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p:spPr>
        <p:txBody>
          <a:bodyPr/>
          <a:lstStyle/>
          <a:p>
            <a:fld id="{61C8D0F5-2B1F-4AE3-96AF-8D009DCB803E}" type="slidenum">
              <a:rPr lang="zh-TW" altLang="en-US" smtClean="0"/>
              <a:pPr/>
              <a:t>6</a:t>
            </a:fld>
            <a:r>
              <a:rPr lang="en-US" altLang="zh-TW" smtClean="0"/>
              <a:t> </a:t>
            </a:r>
          </a:p>
        </p:txBody>
      </p:sp>
      <p:sp>
        <p:nvSpPr>
          <p:cNvPr id="9220" name="Rectangle 2"/>
          <p:cNvSpPr>
            <a:spLocks noGrp="1" noChangeArrowheads="1"/>
          </p:cNvSpPr>
          <p:nvPr>
            <p:ph type="title"/>
          </p:nvPr>
        </p:nvSpPr>
        <p:spPr/>
        <p:txBody>
          <a:bodyPr/>
          <a:lstStyle/>
          <a:p>
            <a:pPr eaLnBrk="1" hangingPunct="1"/>
            <a:r>
              <a:rPr lang="en-US" altLang="zh-TW" sz="3200" smtClean="0">
                <a:ea typeface="新細明體" pitchFamily="18" charset="-120"/>
              </a:rPr>
              <a:t>Course Intended Learning Outcomes</a:t>
            </a:r>
          </a:p>
        </p:txBody>
      </p:sp>
      <p:sp>
        <p:nvSpPr>
          <p:cNvPr id="9221" name="Rectangle 4"/>
          <p:cNvSpPr>
            <a:spLocks noChangeArrowheads="1"/>
          </p:cNvSpPr>
          <p:nvPr/>
        </p:nvSpPr>
        <p:spPr bwMode="auto">
          <a:xfrm>
            <a:off x="685800" y="1482725"/>
            <a:ext cx="7918450" cy="4681538"/>
          </a:xfrm>
          <a:prstGeom prst="rect">
            <a:avLst/>
          </a:prstGeom>
          <a:noFill/>
          <a:ln w="9525">
            <a:noFill/>
            <a:miter lim="800000"/>
            <a:headEnd/>
            <a:tailEnd/>
          </a:ln>
        </p:spPr>
        <p:txBody>
          <a:bodyPr/>
          <a:lstStyle/>
          <a:p>
            <a:pPr marL="457200" indent="-457200">
              <a:buFont typeface="Wingdings" pitchFamily="2" charset="2"/>
              <a:buAutoNum type="arabicPeriod"/>
            </a:pPr>
            <a:r>
              <a:rPr lang="en-US" altLang="zh-CN" dirty="0" smtClean="0">
                <a:latin typeface="Cambria" pitchFamily="18" charset="0"/>
                <a:ea typeface="SimSun" pitchFamily="2" charset="-122"/>
              </a:rPr>
              <a:t>Describe  the basic principles of computer systems, networks, Internet and information security;</a:t>
            </a:r>
            <a:endParaRPr lang="en-GB" altLang="zh-CN" dirty="0">
              <a:latin typeface="Cambria" pitchFamily="18" charset="0"/>
              <a:ea typeface="SimSun" pitchFamily="2" charset="-122"/>
            </a:endParaRPr>
          </a:p>
          <a:p>
            <a:pPr marL="457200" indent="-457200">
              <a:buFont typeface="Wingdings" pitchFamily="2" charset="2"/>
              <a:buAutoNum type="arabicPeriod"/>
            </a:pPr>
            <a:endParaRPr lang="en-GB" altLang="zh-CN" sz="800" dirty="0">
              <a:latin typeface="Cambria" pitchFamily="18" charset="0"/>
              <a:ea typeface="SimSun" pitchFamily="2" charset="-122"/>
            </a:endParaRPr>
          </a:p>
          <a:p>
            <a:pPr marL="457200" indent="-457200">
              <a:buFont typeface="Wingdings" pitchFamily="2" charset="2"/>
              <a:buAutoNum type="arabicPeriod"/>
            </a:pPr>
            <a:r>
              <a:rPr lang="en-US" dirty="0">
                <a:latin typeface="Cambria" pitchFamily="18" charset="0"/>
              </a:rPr>
              <a:t>Inquire and evaluate the social, ethical, and safety issues of emerging technologies and innovations</a:t>
            </a:r>
            <a:r>
              <a:rPr lang="en-US" dirty="0" smtClean="0">
                <a:latin typeface="Cambria" pitchFamily="18" charset="0"/>
              </a:rPr>
              <a:t>;</a:t>
            </a:r>
          </a:p>
          <a:p>
            <a:pPr marL="457200" indent="-457200">
              <a:buFont typeface="Wingdings" pitchFamily="2" charset="2"/>
              <a:buAutoNum type="arabicPeriod"/>
            </a:pPr>
            <a:endParaRPr lang="en-US" sz="800" dirty="0">
              <a:latin typeface="Cambria" pitchFamily="18" charset="0"/>
            </a:endParaRPr>
          </a:p>
          <a:p>
            <a:pPr marL="457200" indent="-457200">
              <a:buFont typeface="Wingdings" pitchFamily="2" charset="2"/>
              <a:buAutoNum type="arabicPeriod"/>
            </a:pPr>
            <a:r>
              <a:rPr lang="en-US" altLang="zh-CN" dirty="0" smtClean="0">
                <a:latin typeface="Cambria" pitchFamily="18" charset="0"/>
                <a:ea typeface="SimSun" pitchFamily="2" charset="-122"/>
              </a:rPr>
              <a:t>Demonstrate the use of software tools and  the ability to write simple programs using a scripting language;</a:t>
            </a:r>
            <a:endParaRPr lang="en-GB" altLang="zh-CN" dirty="0">
              <a:latin typeface="Cambria" pitchFamily="18" charset="0"/>
              <a:ea typeface="SimSun" pitchFamily="2" charset="-122"/>
            </a:endParaRPr>
          </a:p>
          <a:p>
            <a:pPr marL="457200" indent="-457200">
              <a:buFont typeface="Wingdings" pitchFamily="2" charset="2"/>
              <a:buAutoNum type="arabicPeriod"/>
            </a:pPr>
            <a:endParaRPr lang="en-GB" altLang="zh-CN" sz="800" dirty="0">
              <a:latin typeface="Cambria" pitchFamily="18" charset="0"/>
              <a:ea typeface="SimSun" pitchFamily="2" charset="-122"/>
            </a:endParaRPr>
          </a:p>
          <a:p>
            <a:pPr marL="457200" indent="-457200">
              <a:buFont typeface="Wingdings" pitchFamily="2" charset="2"/>
              <a:buAutoNum type="arabicPeriod"/>
            </a:pPr>
            <a:r>
              <a:rPr lang="en-US" altLang="zh-CN" dirty="0" smtClean="0">
                <a:latin typeface="Cambria" pitchFamily="18" charset="0"/>
                <a:ea typeface="SimSun" pitchFamily="2" charset="-122"/>
              </a:rPr>
              <a:t>Apply basic programming concepts and trace the execution of simple computer programs.</a:t>
            </a:r>
            <a:endParaRPr lang="en-GB" altLang="zh-CN" dirty="0">
              <a:latin typeface="Cambria" pitchFamily="18" charset="0"/>
              <a:ea typeface="SimSun" pitchFamily="2" charset="-122"/>
            </a:endParaRPr>
          </a:p>
          <a:p>
            <a:pPr marL="457200" indent="-457200">
              <a:buFont typeface="Wingdings" pitchFamily="2" charset="2"/>
              <a:buAutoNum type="arabicPeriod"/>
            </a:pPr>
            <a:endParaRPr lang="en-GB" altLang="zh-CN" sz="800" dirty="0">
              <a:latin typeface="Cambria" pitchFamily="18" charset="0"/>
              <a:ea typeface="SimSun" pitchFamily="2" charset="-122"/>
            </a:endParaRPr>
          </a:p>
          <a:p>
            <a:pPr marL="457200" indent="-457200">
              <a:buFont typeface="Wingdings" pitchFamily="2" charset="2"/>
              <a:buNone/>
            </a:pPr>
            <a:endParaRPr lang="zh-CN" altLang="en-GB" dirty="0">
              <a:latin typeface="Cambria" pitchFamily="18" charset="0"/>
              <a:ea typeface="SimSun" pitchFamily="2" charset="-122"/>
            </a:endParaRPr>
          </a:p>
          <a:p>
            <a:pPr marL="457200" indent="-457200">
              <a:buFont typeface="Wingdings" pitchFamily="2" charset="2"/>
              <a:buNone/>
            </a:pPr>
            <a:r>
              <a:rPr lang="zh-TW" altLang="en-US" sz="1600" dirty="0">
                <a:latin typeface="Cambria" pitchFamily="18" charset="0"/>
                <a:ea typeface="新細明體" pitchFamily="18" charset="-120"/>
              </a:rPr>
              <a:t>* </a:t>
            </a:r>
            <a:r>
              <a:rPr lang="en-US" altLang="zh-TW" sz="1600" dirty="0">
                <a:latin typeface="Cambria" pitchFamily="18" charset="0"/>
                <a:ea typeface="新細明體" pitchFamily="18" charset="-120"/>
              </a:rPr>
              <a:t>For other details, check out the course syllabus in Blackboard</a:t>
            </a: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1"/>
          </p:nvPr>
        </p:nvSpPr>
        <p:spPr>
          <a:noFill/>
        </p:spPr>
        <p:txBody>
          <a:bodyPr/>
          <a:lstStyle/>
          <a:p>
            <a:fld id="{10C6D642-961D-4E03-B82C-1D7BEB4C1A03}" type="slidenum">
              <a:rPr lang="zh-TW" altLang="en-US" smtClean="0"/>
              <a:pPr/>
              <a:t>7</a:t>
            </a:fld>
            <a:r>
              <a:rPr lang="en-US" altLang="zh-TW" dirty="0" smtClean="0"/>
              <a:t> </a:t>
            </a:r>
          </a:p>
        </p:txBody>
      </p:sp>
      <p:sp>
        <p:nvSpPr>
          <p:cNvPr id="10244" name="Rectangle 2"/>
          <p:cNvSpPr>
            <a:spLocks noGrp="1" noChangeArrowheads="1"/>
          </p:cNvSpPr>
          <p:nvPr>
            <p:ph type="title"/>
          </p:nvPr>
        </p:nvSpPr>
        <p:spPr/>
        <p:txBody>
          <a:bodyPr/>
          <a:lstStyle/>
          <a:p>
            <a:pPr eaLnBrk="1" hangingPunct="1"/>
            <a:r>
              <a:rPr lang="en-US" altLang="zh-TW" smtClean="0">
                <a:ea typeface="新細明體" pitchFamily="18" charset="-120"/>
              </a:rPr>
              <a:t>Objectives for Today</a:t>
            </a:r>
          </a:p>
        </p:txBody>
      </p:sp>
      <p:sp>
        <p:nvSpPr>
          <p:cNvPr id="10245" name="Rectangle 6"/>
          <p:cNvSpPr>
            <a:spLocks noChangeArrowheads="1"/>
          </p:cNvSpPr>
          <p:nvPr/>
        </p:nvSpPr>
        <p:spPr bwMode="auto">
          <a:xfrm>
            <a:off x="714375" y="1571625"/>
            <a:ext cx="7918450" cy="4594225"/>
          </a:xfrm>
          <a:prstGeom prst="rect">
            <a:avLst/>
          </a:prstGeom>
          <a:noFill/>
          <a:ln w="9525">
            <a:noFill/>
            <a:miter lim="800000"/>
            <a:headEnd/>
            <a:tailEnd/>
          </a:ln>
        </p:spPr>
        <p:txBody>
          <a:bodyPr/>
          <a:lstStyle/>
          <a:p>
            <a:pPr marL="457200" indent="-457200">
              <a:buFont typeface="Wingdings" pitchFamily="2" charset="2"/>
              <a:buChar char=":"/>
            </a:pPr>
            <a:r>
              <a:rPr lang="en-US" altLang="zh-CN" dirty="0" smtClean="0">
                <a:latin typeface="Cambria" pitchFamily="18" charset="0"/>
                <a:ea typeface="SimSun" pitchFamily="2" charset="-122"/>
              </a:rPr>
              <a:t>Identify </a:t>
            </a:r>
            <a:r>
              <a:rPr lang="en-US" altLang="zh-CN" dirty="0">
                <a:latin typeface="Cambria" pitchFamily="18" charset="0"/>
                <a:ea typeface="SimSun" pitchFamily="2" charset="-122"/>
              </a:rPr>
              <a:t>the basic parts of a computer and how they work together</a:t>
            </a:r>
          </a:p>
          <a:p>
            <a:pPr marL="457200" indent="-457200">
              <a:buFont typeface="Wingdings" pitchFamily="2" charset="2"/>
              <a:buChar char=":"/>
            </a:pPr>
            <a:endParaRPr lang="en-GB" altLang="zh-CN" sz="800" dirty="0">
              <a:latin typeface="Cambria" pitchFamily="18" charset="0"/>
              <a:ea typeface="SimSun" pitchFamily="2" charset="-122"/>
            </a:endParaRPr>
          </a:p>
          <a:p>
            <a:pPr marL="457200" indent="-457200">
              <a:buFont typeface="Wingdings" pitchFamily="2" charset="2"/>
              <a:buChar char=":"/>
            </a:pPr>
            <a:r>
              <a:rPr lang="en-US" altLang="zh-CN" dirty="0">
                <a:latin typeface="Cambria" pitchFamily="18" charset="0"/>
                <a:ea typeface="SimSun" pitchFamily="2" charset="-122"/>
              </a:rPr>
              <a:t>Describe what are hardware and software using examples, and explain the relationship between </a:t>
            </a:r>
            <a:r>
              <a:rPr lang="en-US" altLang="zh-CN" dirty="0" smtClean="0">
                <a:latin typeface="Cambria" pitchFamily="18" charset="0"/>
                <a:ea typeface="SimSun" pitchFamily="2" charset="-122"/>
              </a:rPr>
              <a:t>them</a:t>
            </a:r>
            <a:endParaRPr lang="en-US" altLang="zh-CN" dirty="0">
              <a:latin typeface="Cambria" pitchFamily="18" charset="0"/>
              <a:ea typeface="SimSun" pitchFamily="2" charset="-122"/>
            </a:endParaRPr>
          </a:p>
          <a:p>
            <a:pPr marL="457200" indent="-457200">
              <a:buFont typeface="Wingdings" pitchFamily="2" charset="2"/>
              <a:buChar char=":"/>
            </a:pPr>
            <a:endParaRPr lang="en-GB" altLang="zh-CN" sz="800" dirty="0">
              <a:latin typeface="Cambria" pitchFamily="18" charset="0"/>
              <a:ea typeface="SimSun" pitchFamily="2" charset="-122"/>
            </a:endParaRPr>
          </a:p>
          <a:p>
            <a:pPr marL="457200" indent="-457200">
              <a:buFont typeface="Wingdings" pitchFamily="2" charset="2"/>
              <a:buChar char=":"/>
            </a:pPr>
            <a:r>
              <a:rPr lang="en-US" altLang="zh-CN" dirty="0">
                <a:latin typeface="Cambria" pitchFamily="18" charset="0"/>
                <a:ea typeface="SimSun" pitchFamily="2" charset="-122"/>
              </a:rPr>
              <a:t>Describe the major types of computers in use today and their principal uses</a:t>
            </a:r>
          </a:p>
          <a:p>
            <a:pPr marL="457200" indent="-457200">
              <a:buFont typeface="Wingdings" pitchFamily="2" charset="2"/>
              <a:buChar char=":"/>
            </a:pPr>
            <a:endParaRPr lang="en-US" altLang="zh-CN" sz="800" dirty="0">
              <a:latin typeface="Cambria" pitchFamily="18" charset="0"/>
              <a:ea typeface="SimSun" pitchFamily="2" charset="-122"/>
            </a:endParaRPr>
          </a:p>
          <a:p>
            <a:pPr marL="457200" indent="-457200">
              <a:buFont typeface="Wingdings" pitchFamily="2" charset="2"/>
              <a:buChar char=":"/>
            </a:pPr>
            <a:r>
              <a:rPr lang="en-US" altLang="zh-CN" dirty="0">
                <a:latin typeface="Cambria" pitchFamily="18" charset="0"/>
                <a:ea typeface="SimSun" pitchFamily="2" charset="-122"/>
              </a:rPr>
              <a:t>Discuss how World Wide Web and emails </a:t>
            </a:r>
            <a:r>
              <a:rPr lang="en-US" altLang="zh-CN" dirty="0" smtClean="0">
                <a:latin typeface="Cambria" pitchFamily="18" charset="0"/>
                <a:ea typeface="SimSun" pitchFamily="2" charset="-122"/>
              </a:rPr>
              <a:t>work</a:t>
            </a:r>
          </a:p>
          <a:p>
            <a:pPr marL="457200" indent="-457200">
              <a:buFont typeface="Wingdings" pitchFamily="2" charset="2"/>
              <a:buChar char=":"/>
            </a:pPr>
            <a:endParaRPr lang="en-US" altLang="zh-CN" sz="800" dirty="0" smtClean="0">
              <a:latin typeface="Cambria" pitchFamily="18" charset="0"/>
              <a:ea typeface="SimSun" pitchFamily="2" charset="-122"/>
            </a:endParaRPr>
          </a:p>
          <a:p>
            <a:pPr marL="457200" indent="-457200">
              <a:buFont typeface="Wingdings" pitchFamily="2" charset="2"/>
              <a:buChar char=":"/>
            </a:pPr>
            <a:r>
              <a:rPr lang="en-US" altLang="zh-CN" dirty="0" smtClean="0">
                <a:latin typeface="Cambria" pitchFamily="18" charset="0"/>
                <a:ea typeface="SimSun" pitchFamily="2" charset="-122"/>
              </a:rPr>
              <a:t>List common computer security risks and ways of protection</a:t>
            </a:r>
            <a:endParaRPr lang="en-US" altLang="zh-CN" dirty="0">
              <a:latin typeface="Cambria" pitchFamily="18" charset="0"/>
              <a:ea typeface="SimSun" pitchFamily="2" charset="-122"/>
            </a:endParaRPr>
          </a:p>
        </p:txBody>
      </p:sp>
      <p:sp>
        <p:nvSpPr>
          <p:cNvPr id="6" name="Rectangle 4"/>
          <p:cNvSpPr>
            <a:spLocks noGrp="1" noChangeArrowheads="1"/>
          </p:cNvSpPr>
          <p:nvPr>
            <p:ph type="dt" sz="half" idx="10"/>
          </p:nvPr>
        </p:nvSpPr>
        <p:spPr>
          <a:xfrm>
            <a:off x="685800"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descr="tech2"/>
          <p:cNvPicPr>
            <a:picLocks noChangeAspect="1" noChangeArrowheads="1"/>
          </p:cNvPicPr>
          <p:nvPr/>
        </p:nvPicPr>
        <p:blipFill>
          <a:blip r:embed="rId3" cstate="print"/>
          <a:srcRect/>
          <a:stretch>
            <a:fillRect/>
          </a:stretch>
        </p:blipFill>
        <p:spPr bwMode="auto">
          <a:xfrm>
            <a:off x="3132138" y="3933825"/>
            <a:ext cx="3533775" cy="2470150"/>
          </a:xfrm>
          <a:prstGeom prst="rect">
            <a:avLst/>
          </a:prstGeom>
          <a:noFill/>
          <a:ln w="9525">
            <a:noFill/>
            <a:miter lim="800000"/>
            <a:headEnd/>
            <a:tailEnd/>
          </a:ln>
        </p:spPr>
      </p:pic>
      <p:pic>
        <p:nvPicPr>
          <p:cNvPr id="14339" name="Picture 6"/>
          <p:cNvPicPr>
            <a:picLocks noChangeAspect="1" noChangeArrowheads="1"/>
          </p:cNvPicPr>
          <p:nvPr/>
        </p:nvPicPr>
        <p:blipFill>
          <a:blip r:embed="rId4" cstate="print"/>
          <a:srcRect/>
          <a:stretch>
            <a:fillRect/>
          </a:stretch>
        </p:blipFill>
        <p:spPr bwMode="auto">
          <a:xfrm>
            <a:off x="5148263" y="1268413"/>
            <a:ext cx="3378200" cy="3527425"/>
          </a:xfrm>
          <a:prstGeom prst="rect">
            <a:avLst/>
          </a:prstGeom>
          <a:noFill/>
          <a:ln w="9525">
            <a:noFill/>
            <a:miter lim="800000"/>
            <a:headEnd/>
            <a:tailEnd/>
          </a:ln>
        </p:spPr>
      </p:pic>
      <p:sp>
        <p:nvSpPr>
          <p:cNvPr id="14340" name="Rectangle 2"/>
          <p:cNvSpPr>
            <a:spLocks noGrp="1" noChangeArrowheads="1"/>
          </p:cNvSpPr>
          <p:nvPr>
            <p:ph type="title" idx="4294967295"/>
          </p:nvPr>
        </p:nvSpPr>
        <p:spPr/>
        <p:txBody>
          <a:bodyPr/>
          <a:lstStyle/>
          <a:p>
            <a:r>
              <a:rPr lang="en-US" altLang="zh-TW" b="1" dirty="0" smtClean="0">
                <a:ea typeface="新細明體" pitchFamily="18" charset="-120"/>
              </a:rPr>
              <a:t>Computers Change Our Life</a:t>
            </a:r>
          </a:p>
        </p:txBody>
      </p:sp>
      <p:pic>
        <p:nvPicPr>
          <p:cNvPr id="14341" name="Picture 7"/>
          <p:cNvPicPr>
            <a:picLocks noChangeAspect="1" noChangeArrowheads="1"/>
          </p:cNvPicPr>
          <p:nvPr/>
        </p:nvPicPr>
        <p:blipFill>
          <a:blip r:embed="rId5" cstate="print"/>
          <a:srcRect/>
          <a:stretch>
            <a:fillRect/>
          </a:stretch>
        </p:blipFill>
        <p:spPr bwMode="auto">
          <a:xfrm>
            <a:off x="2195513" y="1773238"/>
            <a:ext cx="3529012" cy="1995487"/>
          </a:xfrm>
          <a:prstGeom prst="rect">
            <a:avLst/>
          </a:prstGeom>
          <a:noFill/>
          <a:ln w="9525">
            <a:noFill/>
            <a:miter lim="800000"/>
            <a:headEnd/>
            <a:tailEnd/>
          </a:ln>
        </p:spPr>
      </p:pic>
      <p:sp>
        <p:nvSpPr>
          <p:cNvPr id="14343" name="Slide Number Placeholder 4"/>
          <p:cNvSpPr txBox="1">
            <a:spLocks noGrp="1"/>
          </p:cNvSpPr>
          <p:nvPr/>
        </p:nvSpPr>
        <p:spPr bwMode="auto">
          <a:xfrm>
            <a:off x="7204075" y="6237288"/>
            <a:ext cx="1905000" cy="457200"/>
          </a:xfrm>
          <a:prstGeom prst="rect">
            <a:avLst/>
          </a:prstGeom>
          <a:noFill/>
          <a:ln w="9525">
            <a:noFill/>
            <a:miter lim="800000"/>
            <a:headEnd/>
            <a:tailEnd/>
          </a:ln>
        </p:spPr>
        <p:txBody>
          <a:bodyPr/>
          <a:lstStyle/>
          <a:p>
            <a:pPr algn="ctr">
              <a:spcBef>
                <a:spcPct val="0"/>
              </a:spcBef>
              <a:buFontTx/>
              <a:buNone/>
            </a:pPr>
            <a:fld id="{F2AC571C-12DC-434B-810A-72AE3E80C703}" type="slidenum">
              <a:rPr lang="zh-TW" altLang="en-US" sz="1200" b="1">
                <a:solidFill>
                  <a:srgbClr val="FF0066"/>
                </a:solidFill>
                <a:ea typeface="新細明體" pitchFamily="18" charset="-120"/>
              </a:rPr>
              <a:pPr algn="ctr">
                <a:spcBef>
                  <a:spcPct val="0"/>
                </a:spcBef>
                <a:buFontTx/>
                <a:buNone/>
              </a:pPr>
              <a:t>8</a:t>
            </a:fld>
            <a:r>
              <a:rPr lang="en-US" altLang="zh-TW" sz="1200" b="1">
                <a:solidFill>
                  <a:srgbClr val="FF0066"/>
                </a:solidFill>
                <a:ea typeface="新細明體" pitchFamily="18" charset="-120"/>
              </a:rPr>
              <a:t> </a:t>
            </a:r>
          </a:p>
        </p:txBody>
      </p:sp>
      <p:pic>
        <p:nvPicPr>
          <p:cNvPr id="14344" name="Picture 11" descr="10hourOnlyLG"/>
          <p:cNvPicPr>
            <a:picLocks noChangeAspect="1" noChangeArrowheads="1"/>
          </p:cNvPicPr>
          <p:nvPr/>
        </p:nvPicPr>
        <p:blipFill>
          <a:blip r:embed="rId6" cstate="print"/>
          <a:srcRect/>
          <a:stretch>
            <a:fillRect/>
          </a:stretch>
        </p:blipFill>
        <p:spPr bwMode="auto">
          <a:xfrm>
            <a:off x="5580063" y="4652963"/>
            <a:ext cx="3001962" cy="1871662"/>
          </a:xfrm>
          <a:prstGeom prst="rect">
            <a:avLst/>
          </a:prstGeom>
          <a:noFill/>
          <a:ln w="9525">
            <a:noFill/>
            <a:miter lim="800000"/>
            <a:headEnd/>
            <a:tailEnd/>
          </a:ln>
        </p:spPr>
      </p:pic>
      <p:pic>
        <p:nvPicPr>
          <p:cNvPr id="14345" name="Picture 17" descr="skype2-videocall"/>
          <p:cNvPicPr>
            <a:picLocks noChangeAspect="1" noChangeArrowheads="1"/>
          </p:cNvPicPr>
          <p:nvPr/>
        </p:nvPicPr>
        <p:blipFill>
          <a:blip r:embed="rId7" cstate="print"/>
          <a:srcRect/>
          <a:stretch>
            <a:fillRect/>
          </a:stretch>
        </p:blipFill>
        <p:spPr bwMode="auto">
          <a:xfrm>
            <a:off x="611188" y="1268413"/>
            <a:ext cx="1606550" cy="2951162"/>
          </a:xfrm>
          <a:prstGeom prst="rect">
            <a:avLst/>
          </a:prstGeom>
          <a:noFill/>
          <a:ln w="9525">
            <a:noFill/>
            <a:miter lim="800000"/>
            <a:headEnd/>
            <a:tailEnd/>
          </a:ln>
        </p:spPr>
      </p:pic>
      <p:pic>
        <p:nvPicPr>
          <p:cNvPr id="14346" name="Picture 20"/>
          <p:cNvPicPr>
            <a:picLocks noChangeAspect="1" noChangeArrowheads="1"/>
          </p:cNvPicPr>
          <p:nvPr/>
        </p:nvPicPr>
        <p:blipFill>
          <a:blip r:embed="rId8" cstate="print"/>
          <a:srcRect/>
          <a:stretch>
            <a:fillRect/>
          </a:stretch>
        </p:blipFill>
        <p:spPr bwMode="auto">
          <a:xfrm>
            <a:off x="971600" y="3573016"/>
            <a:ext cx="2335212" cy="2520950"/>
          </a:xfrm>
          <a:prstGeom prst="rect">
            <a:avLst/>
          </a:prstGeom>
          <a:noFill/>
          <a:ln w="9525">
            <a:noFill/>
            <a:miter lim="800000"/>
            <a:headEnd/>
            <a:tailEnd/>
          </a:ln>
        </p:spPr>
      </p:pic>
      <p:sp>
        <p:nvSpPr>
          <p:cNvPr id="11"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4"/>
          <p:cNvSpPr>
            <a:spLocks noGrp="1"/>
          </p:cNvSpPr>
          <p:nvPr>
            <p:ph type="sldNum" sz="quarter" idx="11"/>
          </p:nvPr>
        </p:nvSpPr>
        <p:spPr>
          <a:noFill/>
        </p:spPr>
        <p:txBody>
          <a:bodyPr/>
          <a:lstStyle/>
          <a:p>
            <a:fld id="{DE160AE1-FCA3-44B2-B576-9C369C02CD8B}" type="slidenum">
              <a:rPr lang="zh-TW" altLang="en-US" smtClean="0"/>
              <a:pPr/>
              <a:t>9</a:t>
            </a:fld>
            <a:r>
              <a:rPr lang="en-US" altLang="zh-TW" smtClean="0"/>
              <a:t> </a:t>
            </a:r>
          </a:p>
        </p:txBody>
      </p:sp>
      <p:sp>
        <p:nvSpPr>
          <p:cNvPr id="15364" name="Rectangle 2"/>
          <p:cNvSpPr>
            <a:spLocks noGrp="1" noChangeArrowheads="1"/>
          </p:cNvSpPr>
          <p:nvPr>
            <p:ph type="title"/>
          </p:nvPr>
        </p:nvSpPr>
        <p:spPr/>
        <p:txBody>
          <a:bodyPr/>
          <a:lstStyle/>
          <a:p>
            <a:pPr eaLnBrk="1" hangingPunct="1"/>
            <a:r>
              <a:rPr lang="en-US" altLang="zh-TW" smtClean="0">
                <a:ea typeface="新細明體" pitchFamily="18" charset="-120"/>
              </a:rPr>
              <a:t>What Is a Computer?</a:t>
            </a:r>
          </a:p>
        </p:txBody>
      </p:sp>
      <p:sp>
        <p:nvSpPr>
          <p:cNvPr id="122890" name="Rectangle 10"/>
          <p:cNvSpPr>
            <a:spLocks noChangeArrowheads="1"/>
          </p:cNvSpPr>
          <p:nvPr/>
        </p:nvSpPr>
        <p:spPr bwMode="auto">
          <a:xfrm>
            <a:off x="685800" y="1506538"/>
            <a:ext cx="7772400" cy="4681537"/>
          </a:xfrm>
          <a:prstGeom prst="rect">
            <a:avLst/>
          </a:prstGeom>
          <a:noFill/>
          <a:ln w="9525">
            <a:noFill/>
            <a:miter lim="800000"/>
            <a:headEnd/>
            <a:tailEnd/>
          </a:ln>
        </p:spPr>
        <p:txBody>
          <a:bodyPr/>
          <a:lstStyle/>
          <a:p>
            <a:pPr marL="342900" indent="-342900">
              <a:buFont typeface="Wingdings" pitchFamily="2" charset="2"/>
              <a:buChar char=":"/>
            </a:pPr>
            <a:r>
              <a:rPr lang="en-US" altLang="zh-TW" sz="2200" dirty="0">
                <a:latin typeface="Cambria" pitchFamily="18" charset="0"/>
                <a:ea typeface="新細明體" pitchFamily="18" charset="-120"/>
              </a:rPr>
              <a:t>"An automatic electronic device for performing mathematical or logical operations" - from </a:t>
            </a:r>
            <a:r>
              <a:rPr lang="en-US" altLang="zh-TW" sz="2200" i="1" dirty="0">
                <a:latin typeface="Cambria" pitchFamily="18" charset="0"/>
                <a:ea typeface="新細明體" pitchFamily="18" charset="-120"/>
              </a:rPr>
              <a:t>Oxford English Dictionary</a:t>
            </a:r>
          </a:p>
          <a:p>
            <a:pPr marL="342900" indent="-342900">
              <a:buFont typeface="Wingdings" pitchFamily="2" charset="2"/>
              <a:buChar char=":"/>
            </a:pPr>
            <a:r>
              <a:rPr lang="en-US" altLang="zh-TW" sz="2200" dirty="0">
                <a:latin typeface="Cambria" pitchFamily="18" charset="0"/>
                <a:ea typeface="新細明體" pitchFamily="18" charset="-120"/>
              </a:rPr>
              <a:t>"A device that receives, processes, and presents information." - from </a:t>
            </a:r>
            <a:r>
              <a:rPr lang="en-US" altLang="zh-TW" sz="2200" i="1" dirty="0">
                <a:latin typeface="Cambria" pitchFamily="18" charset="0"/>
                <a:ea typeface="新細明體" pitchFamily="18" charset="-120"/>
              </a:rPr>
              <a:t>Science and Technology Encyclopedia </a:t>
            </a:r>
          </a:p>
          <a:p>
            <a:pPr marL="342900" indent="-342900">
              <a:buFont typeface="Wingdings" pitchFamily="2" charset="2"/>
              <a:buChar char=":"/>
            </a:pPr>
            <a:r>
              <a:rPr lang="en-US" altLang="zh-TW" sz="2200" dirty="0">
                <a:latin typeface="Cambria" pitchFamily="18" charset="0"/>
                <a:ea typeface="新細明體" pitchFamily="18" charset="-120"/>
              </a:rPr>
              <a:t>"A computer is a machine designed for manipulating data according to a list of instructions known as a program." - from </a:t>
            </a:r>
            <a:r>
              <a:rPr lang="en-US" altLang="zh-TW" sz="2200" i="1" dirty="0">
                <a:latin typeface="Cambria" pitchFamily="18" charset="0"/>
                <a:ea typeface="新細明體" pitchFamily="18" charset="-120"/>
              </a:rPr>
              <a:t>Wikipedia</a:t>
            </a:r>
          </a:p>
          <a:p>
            <a:pPr marL="342900" indent="-342900">
              <a:buFont typeface="Wingdings" pitchFamily="2" charset="2"/>
              <a:buChar char=":"/>
            </a:pPr>
            <a:r>
              <a:rPr lang="en-US" altLang="zh-TW" sz="2200" dirty="0" smtClean="0">
                <a:latin typeface="Cambria" pitchFamily="18" charset="0"/>
                <a:ea typeface="新細明體" pitchFamily="18" charset="-120"/>
              </a:rPr>
              <a:t>"</a:t>
            </a:r>
            <a:r>
              <a:rPr lang="en-US" altLang="zh-TW" sz="2200" i="1" u="sng" dirty="0">
                <a:latin typeface="Cambria" pitchFamily="18" charset="0"/>
                <a:ea typeface="新細明體" pitchFamily="18" charset="-120"/>
              </a:rPr>
              <a:t>Programmable</a:t>
            </a:r>
            <a:r>
              <a:rPr lang="en-US" altLang="zh-TW" sz="2200" dirty="0">
                <a:latin typeface="Cambria" pitchFamily="18" charset="0"/>
                <a:ea typeface="新細明體" pitchFamily="18" charset="-120"/>
              </a:rPr>
              <a:t> machine that can </a:t>
            </a:r>
            <a:r>
              <a:rPr lang="en-US" altLang="zh-TW" sz="2200" i="1" u="sng" dirty="0">
                <a:latin typeface="Cambria" pitchFamily="18" charset="0"/>
                <a:ea typeface="新細明體" pitchFamily="18" charset="-120"/>
              </a:rPr>
              <a:t>store</a:t>
            </a:r>
            <a:r>
              <a:rPr lang="en-US" altLang="zh-TW" sz="2200" dirty="0">
                <a:latin typeface="Cambria" pitchFamily="18" charset="0"/>
                <a:ea typeface="新細明體" pitchFamily="18" charset="-120"/>
              </a:rPr>
              <a:t>, </a:t>
            </a:r>
            <a:r>
              <a:rPr lang="en-US" altLang="zh-TW" sz="2200" i="1" u="sng" dirty="0">
                <a:latin typeface="Cambria" pitchFamily="18" charset="0"/>
                <a:ea typeface="新細明體" pitchFamily="18" charset="-120"/>
              </a:rPr>
              <a:t>retrieve</a:t>
            </a:r>
            <a:r>
              <a:rPr lang="en-US" altLang="zh-TW" sz="2200" dirty="0">
                <a:latin typeface="Cambria" pitchFamily="18" charset="0"/>
                <a:ea typeface="新細明體" pitchFamily="18" charset="-120"/>
              </a:rPr>
              <a:t>, and </a:t>
            </a:r>
            <a:r>
              <a:rPr lang="en-US" altLang="zh-TW" sz="2200" i="1" u="sng" dirty="0">
                <a:latin typeface="Cambria" pitchFamily="18" charset="0"/>
                <a:ea typeface="新細明體" pitchFamily="18" charset="-120"/>
              </a:rPr>
              <a:t>process</a:t>
            </a:r>
            <a:r>
              <a:rPr lang="en-US" altLang="zh-TW" sz="2200" dirty="0">
                <a:latin typeface="Cambria" pitchFamily="18" charset="0"/>
                <a:ea typeface="新細明體" pitchFamily="18" charset="-120"/>
              </a:rPr>
              <a:t> data." - from </a:t>
            </a:r>
            <a:r>
              <a:rPr lang="en-US" altLang="zh-TW" sz="2200" i="1" dirty="0" err="1">
                <a:latin typeface="Cambria" pitchFamily="18" charset="0"/>
                <a:ea typeface="新細明體" pitchFamily="18" charset="-120"/>
              </a:rPr>
              <a:t>Encyclopædia</a:t>
            </a:r>
            <a:r>
              <a:rPr lang="en-US" altLang="zh-TW" sz="2200" i="1" dirty="0">
                <a:latin typeface="Cambria" pitchFamily="18" charset="0"/>
                <a:ea typeface="新細明體" pitchFamily="18" charset="-120"/>
              </a:rPr>
              <a:t> Britannica</a:t>
            </a:r>
            <a:r>
              <a:rPr lang="en-US" altLang="zh-TW" sz="2200" dirty="0">
                <a:latin typeface="Cambria" pitchFamily="18" charset="0"/>
                <a:ea typeface="新細明體" pitchFamily="18" charset="-120"/>
              </a:rPr>
              <a:t> </a:t>
            </a:r>
            <a:r>
              <a:rPr lang="en-US" altLang="zh-CN" sz="2200" dirty="0">
                <a:latin typeface="Cambria" pitchFamily="18" charset="0"/>
                <a:ea typeface="新細明體" pitchFamily="18" charset="-120"/>
              </a:rPr>
              <a:t>(</a:t>
            </a:r>
            <a:r>
              <a:rPr lang="zh-CN" altLang="en-US" dirty="0">
                <a:latin typeface="Cambria" pitchFamily="18" charset="0"/>
                <a:ea typeface="SimSun" pitchFamily="2" charset="-122"/>
              </a:rPr>
              <a:t>大英百科全书</a:t>
            </a:r>
            <a:r>
              <a:rPr lang="en-US" altLang="zh-CN" sz="2200" dirty="0">
                <a:latin typeface="Cambria" pitchFamily="18" charset="0"/>
                <a:ea typeface="新細明體" pitchFamily="18" charset="-120"/>
              </a:rPr>
              <a:t>)</a:t>
            </a:r>
          </a:p>
        </p:txBody>
      </p:sp>
      <p:sp>
        <p:nvSpPr>
          <p:cNvPr id="6" name="Rectangle 4"/>
          <p:cNvSpPr>
            <a:spLocks noGrp="1" noChangeArrowheads="1"/>
          </p:cNvSpPr>
          <p:nvPr>
            <p:ph type="dt" sz="half" idx="10"/>
          </p:nvPr>
        </p:nvSpPr>
        <p:spPr>
          <a:xfrm>
            <a:off x="830213" y="6248400"/>
            <a:ext cx="2733675" cy="457200"/>
          </a:xfrm>
        </p:spPr>
        <p:txBody>
          <a:bodyPr/>
          <a:lstStyle>
            <a:lvl1pPr>
              <a:defRPr>
                <a:solidFill>
                  <a:srgbClr val="FF3399"/>
                </a:solidFill>
              </a:defRPr>
            </a:lvl1pPr>
          </a:lstStyle>
          <a:p>
            <a:pPr>
              <a:defRPr/>
            </a:pPr>
            <a:r>
              <a:rPr lang="zh-TW" altLang="en-US" dirty="0" smtClean="0">
                <a:solidFill>
                  <a:srgbClr val="FF0066"/>
                </a:solidFill>
              </a:rPr>
              <a:t>    </a:t>
            </a:r>
            <a:r>
              <a:rPr lang="en-US" altLang="zh-TW" dirty="0" smtClean="0">
                <a:solidFill>
                  <a:srgbClr val="FF0066"/>
                </a:solidFill>
              </a:rPr>
              <a:t>Jean Wang / CS1102 – Lec01</a:t>
            </a:r>
            <a:endParaRPr lang="en-US" altLang="zh-TW"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122890">
                                            <p:txEl>
                                              <p:pRg st="3" end="3"/>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122890">
                                            <p:txEl>
                                              <p:pRg st="3" end="3"/>
                                            </p:txEl>
                                          </p:spTgt>
                                        </p:tgtEl>
                                        <p:attrNameLst>
                                          <p:attrName>fillcolor</p:attrName>
                                        </p:attrNameLst>
                                      </p:cBhvr>
                                      <p:to>
                                        <a:schemeClr val="accent2"/>
                                      </p:to>
                                    </p:animClr>
                                    <p:set>
                                      <p:cBhvr>
                                        <p:cTn id="8" dur="3000" fill="hold"/>
                                        <p:tgtEl>
                                          <p:spTgt spid="122890">
                                            <p:txEl>
                                              <p:pRg st="3" end="3"/>
                                            </p:txEl>
                                          </p:spTgt>
                                        </p:tgtEl>
                                        <p:attrNameLst>
                                          <p:attrName>fill.type</p:attrName>
                                        </p:attrNameLst>
                                      </p:cBhvr>
                                      <p:to>
                                        <p:strVal val="solid"/>
                                      </p:to>
                                    </p:set>
                                    <p:set>
                                      <p:cBhvr>
                                        <p:cTn id="9" dur="3000" fill="hold"/>
                                        <p:tgtEl>
                                          <p:spTgt spid="122890">
                                            <p:txEl>
                                              <p:pRg st="3" end="3"/>
                                            </p:txEl>
                                          </p:spTgt>
                                        </p:tgtEl>
                                        <p:attrNameLst>
                                          <p:attrName>fill.on</p:attrName>
                                        </p:attrNameLst>
                                      </p:cBhvr>
                                      <p:to>
                                        <p:strVal val="true"/>
                                      </p:to>
                                    </p:set>
                                    <p:animScale>
                                      <p:cBhvr>
                                        <p:cTn id="10" dur="1500" accel="50000" autoRev="1" fill="hold" tmFilter="0, 0; .33333, 1; 1, 1">
                                          <p:stCondLst>
                                            <p:cond delay="0"/>
                                          </p:stCondLst>
                                        </p:cTn>
                                        <p:tgtEl>
                                          <p:spTgt spid="122890">
                                            <p:txEl>
                                              <p:pRg st="3" end="3"/>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66"/>
      </a:dk1>
      <a:lt1>
        <a:srgbClr val="FFFFFF"/>
      </a:lt1>
      <a:dk2>
        <a:srgbClr val="0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 typeface="Wingdings" pitchFamily="2" charset="2"/>
          <a:buChar char="8"/>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 typeface="Wingdings" pitchFamily="2" charset="2"/>
          <a:buChar char="8"/>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10">
        <a:dk1>
          <a:srgbClr val="000066"/>
        </a:dk1>
        <a:lt1>
          <a:srgbClr val="FFFFFF"/>
        </a:lt1>
        <a:dk2>
          <a:srgbClr val="0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10645</TotalTime>
  <Words>4106</Words>
  <Application>Microsoft Office PowerPoint</Application>
  <PresentationFormat>On-screen Show (4:3)</PresentationFormat>
  <Paragraphs>543</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CS1102 - Introduction to Computer Studies</vt:lpstr>
      <vt:lpstr>Course General Info (1)</vt:lpstr>
      <vt:lpstr>Course General Info (2)</vt:lpstr>
      <vt:lpstr>Course General Info (3)</vt:lpstr>
      <vt:lpstr>You Are Expected To …</vt:lpstr>
      <vt:lpstr>Course Intended Learning Outcomes</vt:lpstr>
      <vt:lpstr>Objectives for Today</vt:lpstr>
      <vt:lpstr>Computers Change Our Life</vt:lpstr>
      <vt:lpstr>What Is a Computer?</vt:lpstr>
      <vt:lpstr>What Is a Computer?</vt:lpstr>
      <vt:lpstr>Components of a Computer</vt:lpstr>
      <vt:lpstr>System Unit (1)</vt:lpstr>
      <vt:lpstr>System Unit (2)</vt:lpstr>
      <vt:lpstr>Peripherals (I)</vt:lpstr>
      <vt:lpstr>Peripherals (II)</vt:lpstr>
      <vt:lpstr>Software</vt:lpstr>
      <vt:lpstr>Computer Programming</vt:lpstr>
      <vt:lpstr>Documents and Files</vt:lpstr>
      <vt:lpstr>File Management In PCs</vt:lpstr>
      <vt:lpstr>File Path</vt:lpstr>
      <vt:lpstr>File Path Example</vt:lpstr>
      <vt:lpstr>Categories of Computers</vt:lpstr>
      <vt:lpstr>Supercomputers</vt:lpstr>
      <vt:lpstr>Mainframes</vt:lpstr>
      <vt:lpstr>Servers</vt:lpstr>
      <vt:lpstr>Personal Computers</vt:lpstr>
      <vt:lpstr>Portable Computers and Mobile Devices</vt:lpstr>
      <vt:lpstr>Embedded Computers</vt:lpstr>
      <vt:lpstr>Embedded Computers</vt:lpstr>
      <vt:lpstr>Computer Networks</vt:lpstr>
      <vt:lpstr> The Internet</vt:lpstr>
      <vt:lpstr>World Wide Web</vt:lpstr>
      <vt:lpstr>What is a URL ?</vt:lpstr>
      <vt:lpstr>How WWW Works ?</vt:lpstr>
      <vt:lpstr>E-mail Basics (I)</vt:lpstr>
      <vt:lpstr>E-mail Basics (II)</vt:lpstr>
      <vt:lpstr>How Emails Work ? </vt:lpstr>
      <vt:lpstr>Internet Security Basics </vt:lpstr>
      <vt:lpstr>Lesson Summary</vt:lpstr>
      <vt:lpstr>Lesson Summary</vt:lpstr>
      <vt:lpstr>Machine Evolution</vt:lpstr>
      <vt:lpstr>Moore's Law</vt:lpstr>
    </vt:vector>
  </TitlesOfParts>
  <Company>Honeywell Industrial Controls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CS1102 Lecture Slides</dc:title>
  <dc:creator>JeanWang</dc:creator>
  <cp:lastModifiedBy>Prof. JIA Xiaohua</cp:lastModifiedBy>
  <cp:revision>2211</cp:revision>
  <dcterms:created xsi:type="dcterms:W3CDTF">2001-04-08T17:27:26Z</dcterms:created>
  <dcterms:modified xsi:type="dcterms:W3CDTF">2014-09-05T02:22:58Z</dcterms:modified>
</cp:coreProperties>
</file>