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3"/>
  </p:notesMasterIdLst>
  <p:handoutMasterIdLst>
    <p:handoutMasterId r:id="rId4"/>
  </p:handoutMasterIdLst>
  <p:sldIdLst>
    <p:sldId id="258" r:id="rId2"/>
  </p:sldIdLst>
  <p:sldSz cx="30275213" cy="42803763"/>
  <p:notesSz cx="6858000" cy="9144000"/>
  <p:defaultTextStyle>
    <a:defPPr>
      <a:defRPr lang="en-US"/>
    </a:defPPr>
    <a:lvl1pPr marL="0" algn="l" defTabSz="350768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39" algn="l" defTabSz="350768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680" algn="l" defTabSz="350768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19" algn="l" defTabSz="350768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359" algn="l" defTabSz="350768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198" algn="l" defTabSz="350768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038" algn="l" defTabSz="350768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6878" algn="l" defTabSz="350768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717" algn="l" defTabSz="350768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C60"/>
    <a:srgbClr val="E90000"/>
    <a:srgbClr val="991E5E"/>
    <a:srgbClr val="B34273"/>
    <a:srgbClr val="8A2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14"/>
    <p:restoredTop sz="86384"/>
  </p:normalViewPr>
  <p:slideViewPr>
    <p:cSldViewPr snapToGrid="0" snapToObjects="1">
      <p:cViewPr>
        <p:scale>
          <a:sx n="33" d="100"/>
          <a:sy n="33" d="100"/>
        </p:scale>
        <p:origin x="2688" y="-36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01" d="100"/>
          <a:sy n="101" d="100"/>
        </p:scale>
        <p:origin x="39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6A8FA-5B42-674C-B20D-1B27C6B6ED8B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A0952-F090-8947-9D2B-4C66FA80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D8A9D-C0BA-FC42-9186-68FEDF227606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1F020-30C2-2C42-A967-AB976D7B6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3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1pPr>
    <a:lvl2pPr marL="434980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2pPr>
    <a:lvl3pPr marL="869960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3pPr>
    <a:lvl4pPr marL="1304940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4pPr>
    <a:lvl5pPr marL="1739920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5pPr>
    <a:lvl6pPr marL="2174900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6pPr>
    <a:lvl7pPr marL="2609880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7pPr>
    <a:lvl8pPr marL="3044861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8pPr>
    <a:lvl9pPr marL="3479841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F020-30C2-2C42-A967-AB976D7B67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0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40978" y="24962492"/>
            <a:ext cx="8935393" cy="7267722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indent="0" algn="ctr">
              <a:buNone/>
            </a:pP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40978" y="33752551"/>
            <a:ext cx="8935393" cy="7267722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indent="0" algn="ctr">
              <a:buNone/>
            </a:pP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0"/>
          </p:nvPr>
        </p:nvSpPr>
        <p:spPr>
          <a:xfrm>
            <a:off x="840978" y="7765614"/>
            <a:ext cx="8935393" cy="15993023"/>
          </a:xfrm>
          <a:prstGeom prst="rect">
            <a:avLst/>
          </a:prstGeom>
        </p:spPr>
        <p:txBody>
          <a:bodyPr/>
          <a:lstStyle>
            <a:lvl1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  <a:lvl2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2pPr>
            <a:lvl3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3pPr>
            <a:lvl4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4pPr>
            <a:lvl5pPr marL="2102434" indent="-420487">
              <a:lnSpc>
                <a:spcPts val="4231"/>
              </a:lnSpc>
              <a:spcBef>
                <a:spcPts val="0"/>
              </a:spcBef>
              <a:buClr>
                <a:srgbClr val="245EAC"/>
              </a:buClr>
              <a:buFont typeface="Arial" charset="0"/>
              <a:buChar char="•"/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9"/>
          <p:cNvSpPr>
            <a:spLocks noGrp="1"/>
          </p:cNvSpPr>
          <p:nvPr>
            <p:ph sz="quarter" idx="18"/>
          </p:nvPr>
        </p:nvSpPr>
        <p:spPr>
          <a:xfrm>
            <a:off x="10617349" y="7765614"/>
            <a:ext cx="9029855" cy="19687395"/>
          </a:xfrm>
          <a:prstGeom prst="rect">
            <a:avLst/>
          </a:prstGeom>
        </p:spPr>
        <p:txBody>
          <a:bodyPr/>
          <a:lstStyle>
            <a:lvl1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  <a:lvl2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2pPr>
            <a:lvl3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3pPr>
            <a:lvl4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4pPr>
            <a:lvl5pPr marL="2102434" indent="-420487">
              <a:lnSpc>
                <a:spcPts val="4231"/>
              </a:lnSpc>
              <a:spcBef>
                <a:spcPts val="0"/>
              </a:spcBef>
              <a:buClr>
                <a:srgbClr val="245EAC"/>
              </a:buClr>
              <a:buFont typeface="Arial" charset="0"/>
              <a:buChar char="•"/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23"/>
          </p:nvPr>
        </p:nvSpPr>
        <p:spPr>
          <a:xfrm>
            <a:off x="10617349" y="34912577"/>
            <a:ext cx="8986934" cy="6107697"/>
          </a:xfrm>
          <a:prstGeom prst="rect">
            <a:avLst/>
          </a:prstGeom>
        </p:spPr>
        <p:txBody>
          <a:bodyPr/>
          <a:lstStyle>
            <a:lvl1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  <a:lvl2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2pPr>
            <a:lvl3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3pPr>
            <a:lvl4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4pPr>
            <a:lvl5pPr marL="2102434" indent="-420487">
              <a:lnSpc>
                <a:spcPts val="4231"/>
              </a:lnSpc>
              <a:spcBef>
                <a:spcPts val="0"/>
              </a:spcBef>
              <a:buClr>
                <a:srgbClr val="245EAC"/>
              </a:buClr>
              <a:buFont typeface="Arial" charset="0"/>
              <a:buChar char="•"/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24"/>
          </p:nvPr>
        </p:nvSpPr>
        <p:spPr>
          <a:xfrm>
            <a:off x="10617349" y="28040452"/>
            <a:ext cx="8986934" cy="6249270"/>
          </a:xfrm>
          <a:prstGeom prst="rect">
            <a:avLst/>
          </a:prstGeom>
        </p:spPr>
        <p:txBody>
          <a:bodyPr/>
          <a:lstStyle>
            <a:lvl1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  <a:lvl2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2pPr>
            <a:lvl3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3pPr>
            <a:lvl4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4pPr>
            <a:lvl5pPr marL="2102434" indent="-420487">
              <a:lnSpc>
                <a:spcPts val="4231"/>
              </a:lnSpc>
              <a:spcBef>
                <a:spcPts val="0"/>
              </a:spcBef>
              <a:buClr>
                <a:srgbClr val="245EAC"/>
              </a:buClr>
              <a:buFont typeface="Arial" charset="0"/>
              <a:buChar char="•"/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0489057" y="19599813"/>
            <a:ext cx="9011314" cy="7267722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indent="0" algn="ctr">
              <a:buNone/>
            </a:pPr>
            <a:endParaRPr lang="en-US" dirty="0"/>
          </a:p>
        </p:txBody>
      </p:sp>
      <p:sp>
        <p:nvSpPr>
          <p:cNvPr id="20" name="Content Placeholder 9"/>
          <p:cNvSpPr>
            <a:spLocks noGrp="1"/>
          </p:cNvSpPr>
          <p:nvPr>
            <p:ph sz="quarter" idx="20"/>
          </p:nvPr>
        </p:nvSpPr>
        <p:spPr>
          <a:xfrm>
            <a:off x="20489057" y="7765614"/>
            <a:ext cx="9011314" cy="11021833"/>
          </a:xfrm>
          <a:prstGeom prst="rect">
            <a:avLst/>
          </a:prstGeom>
        </p:spPr>
        <p:txBody>
          <a:bodyPr/>
          <a:lstStyle>
            <a:lvl1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  <a:lvl2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2pPr>
            <a:lvl3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3pPr>
            <a:lvl4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4pPr>
            <a:lvl5pPr marL="2102434" indent="-420487">
              <a:lnSpc>
                <a:spcPts val="4231"/>
              </a:lnSpc>
              <a:spcBef>
                <a:spcPts val="0"/>
              </a:spcBef>
              <a:buClr>
                <a:srgbClr val="245EAC"/>
              </a:buClr>
              <a:buFont typeface="Arial" charset="0"/>
              <a:buChar char="•"/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9"/>
          <p:cNvSpPr>
            <a:spLocks noGrp="1"/>
          </p:cNvSpPr>
          <p:nvPr>
            <p:ph sz="quarter" idx="21"/>
          </p:nvPr>
        </p:nvSpPr>
        <p:spPr>
          <a:xfrm>
            <a:off x="20489057" y="27679903"/>
            <a:ext cx="8980219" cy="13340371"/>
          </a:xfrm>
          <a:prstGeom prst="rect">
            <a:avLst/>
          </a:prstGeom>
        </p:spPr>
        <p:txBody>
          <a:bodyPr/>
          <a:lstStyle>
            <a:lvl1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  <a:lvl2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2pPr>
            <a:lvl3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3pPr>
            <a:lvl4pPr>
              <a:lnSpc>
                <a:spcPts val="4231"/>
              </a:lnSpc>
              <a:spcBef>
                <a:spcPts val="0"/>
              </a:spcBef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4pPr>
            <a:lvl5pPr marL="2102434" indent="-420487">
              <a:lnSpc>
                <a:spcPts val="4231"/>
              </a:lnSpc>
              <a:spcBef>
                <a:spcPts val="0"/>
              </a:spcBef>
              <a:buClr>
                <a:srgbClr val="245EAC"/>
              </a:buClr>
              <a:buFont typeface="Arial" charset="0"/>
              <a:buChar char="•"/>
              <a:defRPr sz="2575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7394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840">
          <p15:clr>
            <a:srgbClr val="FBAE40"/>
          </p15:clr>
        </p15:guide>
        <p15:guide id="2" pos="530">
          <p15:clr>
            <a:srgbClr val="FBAE40"/>
          </p15:clr>
        </p15:guide>
        <p15:guide id="3" pos="18563">
          <p15:clr>
            <a:srgbClr val="FBAE40"/>
          </p15:clr>
        </p15:guide>
        <p15:guide id="4" orient="horz" pos="4892">
          <p15:clr>
            <a:srgbClr val="FBAE40"/>
          </p15:clr>
        </p15:guide>
        <p15:guide id="5" pos="12361">
          <p15:clr>
            <a:srgbClr val="FBAE40"/>
          </p15:clr>
        </p15:guide>
        <p15:guide id="6" pos="6158">
          <p15:clr>
            <a:srgbClr val="FBAE40"/>
          </p15:clr>
        </p15:guide>
        <p15:guide id="7" pos="6688">
          <p15:clr>
            <a:srgbClr val="FBAE40"/>
          </p15:clr>
        </p15:guide>
        <p15:guide id="8" pos="1289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37D63F3B-D2A8-2845-A316-68C7752AD6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"/>
            <a:ext cx="30275213" cy="4608575"/>
          </a:xfrm>
          <a:prstGeom prst="rect">
            <a:avLst/>
          </a:prstGeom>
          <a:solidFill>
            <a:srgbClr val="A22C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z="3556" b="0" i="0" baseline="0" dirty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14" name="Rectangle 36">
            <a:extLst>
              <a:ext uri="{FF2B5EF4-FFF2-40B4-BE49-F238E27FC236}">
                <a16:creationId xmlns:a16="http://schemas.microsoft.com/office/drawing/2014/main" id="{352A8C28-2079-D844-8B94-2C0FC0EEB4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1477184"/>
            <a:ext cx="30275213" cy="1326579"/>
          </a:xfrm>
          <a:prstGeom prst="rect">
            <a:avLst/>
          </a:prstGeom>
          <a:solidFill>
            <a:srgbClr val="A22C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z="3556" b="0" i="0" baseline="0" dirty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02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(null)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(null)"/><Relationship Id="rId5" Type="http://schemas.openxmlformats.org/officeDocument/2006/relationships/image" Target="../media/image4.(null)"/><Relationship Id="rId4" Type="http://schemas.openxmlformats.org/officeDocument/2006/relationships/image" Target="../media/image3.(null)"/><Relationship Id="rId9" Type="http://schemas.openxmlformats.org/officeDocument/2006/relationships/image" Target="../media/image8.(null)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5"/>
          <p:cNvSpPr>
            <a:spLocks noChangeArrowheads="1"/>
          </p:cNvSpPr>
          <p:nvPr/>
        </p:nvSpPr>
        <p:spPr bwMode="auto">
          <a:xfrm>
            <a:off x="1086571" y="750135"/>
            <a:ext cx="26952585" cy="33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917" tIns="41951" rIns="83917" bIns="41951">
            <a:spAutoFit/>
          </a:bodyPr>
          <a:lstStyle>
            <a:lvl1pPr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HK" altLang="zh-Hans" sz="6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NVLH: Efficient and Crash-consistent</a:t>
            </a:r>
            <a:r>
              <a:rPr lang="zh-Hans" altLang="en-US" sz="6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HK" altLang="zh-Hans" sz="6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Linear Hashing</a:t>
            </a:r>
          </a:p>
          <a:p>
            <a:pPr algn="ctr">
              <a:defRPr/>
            </a:pPr>
            <a:r>
              <a:rPr lang="en-HK" altLang="zh-Hans" sz="6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Non-Volatile Memory</a:t>
            </a:r>
            <a:endParaRPr lang="en-US" altLang="en-US" sz="60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>
              <a:spcBef>
                <a:spcPts val="552"/>
              </a:spcBef>
              <a:spcAft>
                <a:spcPts val="1655"/>
              </a:spcAft>
              <a:defRPr/>
            </a:pP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Wan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*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Fuyang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*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Zimeng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Zhou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*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Kaisheng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Zeng</a:t>
            </a:r>
            <a:r>
              <a:rPr lang="en-US" altLang="zh-Hans" sz="4047" baseline="300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†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Jianhua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</a:t>
            </a:r>
            <a:r>
              <a:rPr lang="en-US" altLang="zh-Hans" sz="4047" baseline="300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‡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Chun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Jason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Xue</a:t>
            </a:r>
            <a:r>
              <a:rPr lang="zh-Hans" altLang="en-US" sz="4047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*</a:t>
            </a:r>
            <a:endParaRPr lang="en-US" altLang="en-US" sz="4047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Hans" altLang="en-U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*</a:t>
            </a:r>
            <a:r>
              <a:rPr lang="en-US" altLang="zh-Han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City</a:t>
            </a:r>
            <a:r>
              <a:rPr lang="zh-Hans" altLang="en-U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University</a:t>
            </a:r>
            <a:r>
              <a:rPr lang="zh-Hans" altLang="en-U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of</a:t>
            </a:r>
            <a:r>
              <a:rPr lang="zh-Hans" altLang="en-U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Hong</a:t>
            </a:r>
            <a:r>
              <a:rPr lang="zh-Hans" altLang="en-U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Kong</a:t>
            </a:r>
            <a:r>
              <a:rPr lang="zh-Hans" altLang="en-U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3200" baseline="300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† </a:t>
            </a:r>
            <a:r>
              <a:rPr lang="en-HK" altLang="zh-Han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National</a:t>
            </a:r>
            <a:r>
              <a:rPr lang="zh-Hans" altLang="en-U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HK" altLang="zh-Han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University of Defense Technology</a:t>
            </a:r>
            <a:r>
              <a:rPr lang="zh-Hans" altLang="en-U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3200" baseline="300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‡</a:t>
            </a:r>
            <a:r>
              <a:rPr lang="en-HK" altLang="zh-Hans" sz="3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Hefei University of Technology</a:t>
            </a:r>
            <a:endParaRPr lang="en-US" altLang="en-US" sz="32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D139B-75AA-734E-8E91-A9D6D35A9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06" y="13168937"/>
            <a:ext cx="20651690" cy="6195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9E1BE-3CA1-914E-8037-C6DB0815D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01" y="20675440"/>
            <a:ext cx="10006594" cy="6832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8E60F-5DB5-8143-A956-13342E9CC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706" y="30484149"/>
            <a:ext cx="26339800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376058-0A96-7E4E-97CB-6B8795FB1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7706" y="36370018"/>
            <a:ext cx="26339800" cy="492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A5B0F9-BE94-7548-8059-C4DA97921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599" y="1226143"/>
            <a:ext cx="3946605" cy="2438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36251A-4559-F94E-BE16-4E0C2C547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98020" y="1198695"/>
            <a:ext cx="2493708" cy="2466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498F65-427F-8544-9303-923706A82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09356" y="1227495"/>
            <a:ext cx="2437200" cy="24372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E3128B8-0F54-5B44-92E8-496BA33F015E}"/>
              </a:ext>
            </a:extLst>
          </p:cNvPr>
          <p:cNvSpPr/>
          <p:nvPr/>
        </p:nvSpPr>
        <p:spPr>
          <a:xfrm>
            <a:off x="737606" y="41617698"/>
            <a:ext cx="20293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552"/>
              </a:spcBef>
              <a:spcAft>
                <a:spcPts val="1655"/>
              </a:spcAft>
              <a:defRPr/>
            </a:pP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IEEE Non-Volatile Memory Systems and Applications Symposium</a:t>
            </a:r>
            <a:r>
              <a:rPr lang="zh-CN" altLang="en-US" sz="36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(NVMSA</a:t>
            </a:r>
            <a:r>
              <a:rPr lang="zh-CN" altLang="en-US" sz="36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2018)</a:t>
            </a:r>
            <a:endParaRPr lang="en-HK" altLang="zh-Hans" sz="36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7B646C-A480-A342-A325-21123669B609}"/>
              </a:ext>
            </a:extLst>
          </p:cNvPr>
          <p:cNvSpPr txBox="1"/>
          <p:nvPr/>
        </p:nvSpPr>
        <p:spPr>
          <a:xfrm>
            <a:off x="737607" y="4678809"/>
            <a:ext cx="9040515" cy="83099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Han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zh-Hans" altLang="en-U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Hashing</a:t>
            </a:r>
            <a:endParaRPr lang="en-US" sz="4800" b="1" dirty="0">
              <a:solidFill>
                <a:srgbClr val="A22C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3">
            <a:extLst>
              <a:ext uri="{FF2B5EF4-FFF2-40B4-BE49-F238E27FC236}">
                <a16:creationId xmlns:a16="http://schemas.microsoft.com/office/drawing/2014/main" id="{F44B857D-7B87-B640-A820-2D6BF771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978" y="5461583"/>
            <a:ext cx="14018022" cy="4760278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marL="457200" indent="-745200">
              <a:lnSpc>
                <a:spcPts val="5150"/>
              </a:lnSpc>
              <a:buClr>
                <a:srgbClr val="A22C60"/>
              </a:buClr>
              <a:buFont typeface="LucidaGrande" panose="020B0600040502020204" pitchFamily="34" charset="0"/>
              <a:buChar char="▶︎"/>
            </a:pPr>
            <a:r>
              <a:rPr lang="en-US" altLang="en-US" sz="4000" dirty="0">
                <a:latin typeface="Arial" charset="0"/>
                <a:ea typeface="Arial" charset="0"/>
              </a:rPr>
              <a:t>Linear hashing is a </a:t>
            </a:r>
            <a:r>
              <a:rPr lang="en-US" altLang="en-US" sz="4000" i="1" dirty="0">
                <a:latin typeface="Arial" charset="0"/>
                <a:ea typeface="Arial" charset="0"/>
              </a:rPr>
              <a:t>dynamic</a:t>
            </a:r>
            <a:r>
              <a:rPr lang="en-US" altLang="en-US" sz="4000" dirty="0">
                <a:latin typeface="Arial" charset="0"/>
                <a:ea typeface="Arial" charset="0"/>
              </a:rPr>
              <a:t> hashing scheme widely used in modern database </a:t>
            </a:r>
            <a:r>
              <a:rPr lang="en-US" altLang="zh-Hans" sz="4000" dirty="0">
                <a:latin typeface="Arial" charset="0"/>
                <a:ea typeface="Arial" charset="0"/>
              </a:rPr>
              <a:t>management</a:t>
            </a:r>
            <a:r>
              <a:rPr lang="zh-Hans" altLang="en-US" sz="4000" dirty="0">
                <a:latin typeface="Arial" charset="0"/>
                <a:ea typeface="Arial" charset="0"/>
              </a:rPr>
              <a:t> </a:t>
            </a:r>
            <a:r>
              <a:rPr lang="en-US" altLang="en-US" sz="4000" dirty="0">
                <a:latin typeface="Arial" charset="0"/>
                <a:ea typeface="Arial" charset="0"/>
              </a:rPr>
              <a:t>systems</a:t>
            </a:r>
          </a:p>
          <a:p>
            <a:pPr marL="1200150" lvl="1" indent="-745200">
              <a:lnSpc>
                <a:spcPts val="5150"/>
              </a:lnSpc>
              <a:buClr>
                <a:srgbClr val="A22C60"/>
              </a:buClr>
              <a:buFont typeface="HiraginoSans-W3" panose="020B0400000000000000" pitchFamily="34" charset="-128"/>
              <a:buChar char="▷"/>
            </a:pPr>
            <a:r>
              <a:rPr lang="en-US" altLang="zh-Hans" sz="3600" dirty="0">
                <a:latin typeface="Arial" charset="0"/>
                <a:ea typeface="Arial" charset="0"/>
              </a:rPr>
              <a:t>S</a:t>
            </a:r>
            <a:r>
              <a:rPr lang="en-US" altLang="en-US" sz="3600" dirty="0">
                <a:latin typeface="Arial" charset="0"/>
                <a:ea typeface="Arial" charset="0"/>
              </a:rPr>
              <a:t>table performance</a:t>
            </a:r>
            <a:r>
              <a:rPr lang="zh-Hans" altLang="en-US" sz="3600" dirty="0">
                <a:latin typeface="Arial" charset="0"/>
                <a:ea typeface="Arial" charset="0"/>
              </a:rPr>
              <a:t> </a:t>
            </a:r>
            <a:r>
              <a:rPr lang="en-US" altLang="zh-Hans" sz="3600" dirty="0">
                <a:latin typeface="Arial" charset="0"/>
                <a:ea typeface="Arial" charset="0"/>
              </a:rPr>
              <a:t>and</a:t>
            </a:r>
            <a:r>
              <a:rPr lang="zh-Hans" altLang="en-US" sz="3600" dirty="0">
                <a:latin typeface="Arial" charset="0"/>
                <a:ea typeface="Arial" charset="0"/>
              </a:rPr>
              <a:t> </a:t>
            </a:r>
            <a:r>
              <a:rPr lang="en-US" altLang="en-US" sz="3600" dirty="0">
                <a:latin typeface="Arial" charset="0"/>
                <a:ea typeface="Arial" charset="0"/>
              </a:rPr>
              <a:t>high storage utilization</a:t>
            </a:r>
          </a:p>
          <a:p>
            <a:pPr marL="1200150" lvl="1" indent="-745200">
              <a:lnSpc>
                <a:spcPts val="5150"/>
              </a:lnSpc>
              <a:buClr>
                <a:srgbClr val="A22C60"/>
              </a:buClr>
              <a:buFont typeface="HiraginoSans-W3" panose="020B0400000000000000" pitchFamily="34" charset="-128"/>
              <a:buChar char="▷"/>
            </a:pPr>
            <a:r>
              <a:rPr lang="en-US" altLang="zh-Hans" sz="3600" dirty="0">
                <a:latin typeface="Arial" charset="0"/>
                <a:ea typeface="Arial" charset="0"/>
              </a:rPr>
              <a:t>Index</a:t>
            </a:r>
            <a:r>
              <a:rPr lang="zh-Hans" altLang="en-US" sz="3600" dirty="0">
                <a:latin typeface="Arial" charset="0"/>
                <a:ea typeface="Arial" charset="0"/>
              </a:rPr>
              <a:t> </a:t>
            </a:r>
            <a:r>
              <a:rPr lang="en-US" altLang="zh-Hans" sz="3600" dirty="0">
                <a:latin typeface="Arial" charset="0"/>
                <a:ea typeface="Arial" charset="0"/>
              </a:rPr>
              <a:t>file</a:t>
            </a:r>
            <a:r>
              <a:rPr lang="zh-Hans" altLang="en-US" sz="3600" dirty="0">
                <a:latin typeface="Arial" charset="0"/>
                <a:ea typeface="Arial" charset="0"/>
              </a:rPr>
              <a:t> </a:t>
            </a:r>
            <a:r>
              <a:rPr lang="en-US" altLang="en-US" sz="3600" dirty="0">
                <a:latin typeface="Arial" charset="0"/>
                <a:ea typeface="Arial" charset="0"/>
              </a:rPr>
              <a:t>grows and shrinks gracefully</a:t>
            </a:r>
            <a:r>
              <a:rPr lang="en-US" altLang="zh-Hans" sz="3600" dirty="0">
                <a:latin typeface="Arial" charset="0"/>
                <a:ea typeface="Arial" charset="0"/>
              </a:rPr>
              <a:t>:</a:t>
            </a:r>
            <a:r>
              <a:rPr lang="zh-Hans" altLang="en-US" sz="3600" dirty="0">
                <a:latin typeface="Arial" charset="0"/>
                <a:ea typeface="Arial" charset="0"/>
              </a:rPr>
              <a:t> </a:t>
            </a:r>
            <a:r>
              <a:rPr lang="en-US" altLang="zh-Hans" sz="3600" dirty="0">
                <a:latin typeface="Arial" charset="0"/>
                <a:ea typeface="Arial" charset="0"/>
              </a:rPr>
              <a:t>one</a:t>
            </a:r>
            <a:r>
              <a:rPr lang="zh-Hans" altLang="en-US" sz="3600" dirty="0">
                <a:latin typeface="Arial" charset="0"/>
                <a:ea typeface="Arial" charset="0"/>
              </a:rPr>
              <a:t> </a:t>
            </a:r>
            <a:r>
              <a:rPr lang="en-US" altLang="zh-Hans" sz="3600" dirty="0">
                <a:latin typeface="Arial" charset="0"/>
                <a:ea typeface="Arial" charset="0"/>
              </a:rPr>
              <a:t>bucket</a:t>
            </a:r>
            <a:r>
              <a:rPr lang="zh-Hans" altLang="en-US" sz="3600" dirty="0">
                <a:latin typeface="Arial" charset="0"/>
                <a:ea typeface="Arial" charset="0"/>
              </a:rPr>
              <a:t> </a:t>
            </a:r>
            <a:r>
              <a:rPr lang="en-US" altLang="zh-Hans" sz="3600" dirty="0">
                <a:latin typeface="Arial" charset="0"/>
                <a:ea typeface="Arial" charset="0"/>
              </a:rPr>
              <a:t>at</a:t>
            </a:r>
            <a:r>
              <a:rPr lang="zh-Hans" altLang="en-US" sz="3600" dirty="0">
                <a:latin typeface="Arial" charset="0"/>
                <a:ea typeface="Arial" charset="0"/>
              </a:rPr>
              <a:t> </a:t>
            </a:r>
            <a:r>
              <a:rPr lang="en-US" altLang="zh-Hans" sz="3600" dirty="0">
                <a:latin typeface="Arial" charset="0"/>
                <a:ea typeface="Arial" charset="0"/>
              </a:rPr>
              <a:t>a</a:t>
            </a:r>
            <a:r>
              <a:rPr lang="zh-Hans" altLang="en-US" sz="3600" dirty="0">
                <a:latin typeface="Arial" charset="0"/>
                <a:ea typeface="Arial" charset="0"/>
              </a:rPr>
              <a:t> </a:t>
            </a:r>
            <a:r>
              <a:rPr lang="en-US" altLang="zh-Hans" sz="3600" dirty="0">
                <a:latin typeface="Arial" charset="0"/>
                <a:ea typeface="Arial" charset="0"/>
              </a:rPr>
              <a:t>time</a:t>
            </a:r>
            <a:endParaRPr lang="en-US" altLang="en-US" sz="3600" dirty="0">
              <a:latin typeface="Arial" charset="0"/>
              <a:ea typeface="Arial" charset="0"/>
            </a:endParaRPr>
          </a:p>
          <a:p>
            <a:pPr marL="457200" indent="-745200">
              <a:lnSpc>
                <a:spcPts val="5150"/>
              </a:lnSpc>
              <a:buClr>
                <a:srgbClr val="A22C60"/>
              </a:buClr>
              <a:buFont typeface="LucidaGrande" panose="020B0600040502020204" pitchFamily="34" charset="0"/>
              <a:buChar char="▶︎"/>
            </a:pPr>
            <a:r>
              <a:rPr lang="en-US" altLang="en-US" sz="4000" dirty="0">
                <a:latin typeface="Arial" charset="0"/>
              </a:rPr>
              <a:t>However, ensuring the </a:t>
            </a:r>
            <a:r>
              <a:rPr lang="en-US" altLang="zh-Hans" sz="4000" dirty="0">
                <a:latin typeface="Arial" charset="0"/>
              </a:rPr>
              <a:t>persistency</a:t>
            </a:r>
            <a:r>
              <a:rPr lang="en-US" altLang="en-US" sz="4000" dirty="0">
                <a:latin typeface="Arial" charset="0"/>
              </a:rPr>
              <a:t> and consistency of linear hashing index</a:t>
            </a:r>
            <a:r>
              <a:rPr lang="en-US" altLang="zh-Hans" sz="4000" dirty="0">
                <a:latin typeface="Arial" charset="0"/>
              </a:rPr>
              <a:t>es</a:t>
            </a:r>
            <a:r>
              <a:rPr lang="en-US" altLang="en-US" sz="4000" dirty="0">
                <a:latin typeface="Arial" charset="0"/>
              </a:rPr>
              <a:t> is non-trivial</a:t>
            </a:r>
            <a:r>
              <a:rPr lang="zh-Hans" altLang="en-US" sz="4000" dirty="0">
                <a:latin typeface="Arial" charset="0"/>
              </a:rPr>
              <a:t> </a:t>
            </a:r>
            <a:r>
              <a:rPr lang="en-US" altLang="zh-Hans" sz="4000" dirty="0">
                <a:latin typeface="Arial" charset="0"/>
              </a:rPr>
              <a:t>in</a:t>
            </a:r>
            <a:r>
              <a:rPr lang="zh-Hans" altLang="en-US" sz="4000" dirty="0">
                <a:latin typeface="Arial" charset="0"/>
              </a:rPr>
              <a:t> </a:t>
            </a:r>
            <a:r>
              <a:rPr lang="en-US" altLang="zh-Hans" sz="4000" dirty="0">
                <a:latin typeface="Arial" charset="0"/>
              </a:rPr>
              <a:t>disk-based</a:t>
            </a:r>
            <a:r>
              <a:rPr lang="zh-Hans" altLang="en-US" sz="4000" dirty="0">
                <a:latin typeface="Arial" charset="0"/>
              </a:rPr>
              <a:t> </a:t>
            </a:r>
            <a:r>
              <a:rPr lang="en-US" altLang="zh-Hans" sz="4000" dirty="0">
                <a:latin typeface="Arial" charset="0"/>
              </a:rPr>
              <a:t>systems</a:t>
            </a:r>
          </a:p>
          <a:p>
            <a:pPr marL="1200150" lvl="1" indent="-745200">
              <a:lnSpc>
                <a:spcPts val="5150"/>
              </a:lnSpc>
              <a:buClr>
                <a:srgbClr val="A22C60"/>
              </a:buClr>
              <a:buFont typeface="HiraginoSans-W3" panose="020B0400000000000000" pitchFamily="34" charset="-128"/>
              <a:buChar char="▷"/>
            </a:pPr>
            <a:r>
              <a:rPr lang="en-US" altLang="zh-Hans" sz="3600" dirty="0">
                <a:latin typeface="Arial" charset="0"/>
              </a:rPr>
              <a:t>Rebuild</a:t>
            </a:r>
            <a:r>
              <a:rPr lang="zh-Hans" altLang="en-US" sz="3600" dirty="0">
                <a:latin typeface="Arial" charset="0"/>
              </a:rPr>
              <a:t> </a:t>
            </a:r>
            <a:r>
              <a:rPr lang="en-US" altLang="zh-Hans" sz="3600" dirty="0">
                <a:latin typeface="Arial" charset="0"/>
              </a:rPr>
              <a:t>linear</a:t>
            </a:r>
            <a:r>
              <a:rPr lang="zh-Hans" altLang="en-US" sz="3600" dirty="0">
                <a:latin typeface="Arial" charset="0"/>
              </a:rPr>
              <a:t> </a:t>
            </a:r>
            <a:r>
              <a:rPr lang="en-US" altLang="zh-Hans" sz="3600" dirty="0">
                <a:latin typeface="Arial" charset="0"/>
              </a:rPr>
              <a:t>hashing</a:t>
            </a:r>
            <a:r>
              <a:rPr lang="zh-Hans" altLang="en-US" sz="3600" dirty="0">
                <a:latin typeface="Arial" charset="0"/>
              </a:rPr>
              <a:t> </a:t>
            </a:r>
            <a:r>
              <a:rPr lang="en-US" altLang="zh-Hans" sz="3600" dirty="0">
                <a:latin typeface="Arial" charset="0"/>
              </a:rPr>
              <a:t>indexes</a:t>
            </a:r>
            <a:r>
              <a:rPr lang="zh-Hans" altLang="en-US" sz="3600" dirty="0">
                <a:latin typeface="Arial" charset="0"/>
              </a:rPr>
              <a:t> </a:t>
            </a:r>
            <a:r>
              <a:rPr lang="en-US" altLang="zh-Hans" sz="3600" dirty="0">
                <a:latin typeface="Arial" charset="0"/>
              </a:rPr>
              <a:t>from</a:t>
            </a:r>
            <a:r>
              <a:rPr lang="zh-Hans" altLang="en-US" sz="3600" dirty="0">
                <a:latin typeface="Arial" charset="0"/>
              </a:rPr>
              <a:t> </a:t>
            </a:r>
            <a:r>
              <a:rPr lang="en-US" altLang="zh-Hans" sz="3600" dirty="0">
                <a:latin typeface="Arial" charset="0"/>
              </a:rPr>
              <a:t>disk</a:t>
            </a:r>
            <a:r>
              <a:rPr lang="zh-Hans" altLang="en-US" sz="3600" dirty="0">
                <a:latin typeface="Arial" charset="0"/>
              </a:rPr>
              <a:t> </a:t>
            </a:r>
            <a:r>
              <a:rPr lang="en-US" altLang="zh-Hans" sz="3600" dirty="0">
                <a:latin typeface="Arial" charset="0"/>
              </a:rPr>
              <a:t>is</a:t>
            </a:r>
            <a:r>
              <a:rPr lang="zh-Hans" altLang="en-US" sz="3600" dirty="0">
                <a:latin typeface="Arial" charset="0"/>
              </a:rPr>
              <a:t> </a:t>
            </a:r>
            <a:r>
              <a:rPr lang="en-US" altLang="zh-Hans" sz="3600" dirty="0">
                <a:latin typeface="Arial" charset="0"/>
              </a:rPr>
              <a:t>slow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085BADB-CD6C-4743-AA36-C34684C055DF}"/>
              </a:ext>
            </a:extLst>
          </p:cNvPr>
          <p:cNvCxnSpPr>
            <a:cxnSpLocks/>
          </p:cNvCxnSpPr>
          <p:nvPr/>
        </p:nvCxnSpPr>
        <p:spPr bwMode="auto">
          <a:xfrm>
            <a:off x="737606" y="12227166"/>
            <a:ext cx="28800000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dash"/>
            <a:round/>
            <a:headEnd type="oval" w="med" len="med"/>
            <a:tailEnd type="oval" w="med" len="med"/>
          </a:ln>
          <a:effectLst/>
        </p:spPr>
      </p:cxn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D66E5EA0-C4C7-A54D-AA28-145919E17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995472"/>
              </p:ext>
            </p:extLst>
          </p:nvPr>
        </p:nvGraphicFramePr>
        <p:xfrm>
          <a:off x="15611178" y="5478790"/>
          <a:ext cx="13574286" cy="4555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103558">
                  <a:extLst>
                    <a:ext uri="{9D8B030D-6E8A-4147-A177-3AD203B41FA5}">
                      <a16:colId xmlns:a16="http://schemas.microsoft.com/office/drawing/2014/main" val="3193015382"/>
                    </a:ext>
                  </a:extLst>
                </a:gridCol>
                <a:gridCol w="2617682">
                  <a:extLst>
                    <a:ext uri="{9D8B030D-6E8A-4147-A177-3AD203B41FA5}">
                      <a16:colId xmlns:a16="http://schemas.microsoft.com/office/drawing/2014/main" val="3617254104"/>
                    </a:ext>
                  </a:extLst>
                </a:gridCol>
                <a:gridCol w="2617682">
                  <a:extLst>
                    <a:ext uri="{9D8B030D-6E8A-4147-A177-3AD203B41FA5}">
                      <a16:colId xmlns:a16="http://schemas.microsoft.com/office/drawing/2014/main" val="1458591850"/>
                    </a:ext>
                  </a:extLst>
                </a:gridCol>
                <a:gridCol w="2617682">
                  <a:extLst>
                    <a:ext uri="{9D8B030D-6E8A-4147-A177-3AD203B41FA5}">
                      <a16:colId xmlns:a16="http://schemas.microsoft.com/office/drawing/2014/main" val="1885442437"/>
                    </a:ext>
                  </a:extLst>
                </a:gridCol>
                <a:gridCol w="2617682">
                  <a:extLst>
                    <a:ext uri="{9D8B030D-6E8A-4147-A177-3AD203B41FA5}">
                      <a16:colId xmlns:a16="http://schemas.microsoft.com/office/drawing/2014/main" val="3347455696"/>
                    </a:ext>
                  </a:extLst>
                </a:gridCol>
              </a:tblGrid>
              <a:tr h="1138980">
                <a:tc>
                  <a:txBody>
                    <a:bodyPr/>
                    <a:lstStyle/>
                    <a:p>
                      <a:pPr algn="l"/>
                      <a:endParaRPr lang="en-US" sz="4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>
                          <a:solidFill>
                            <a:schemeClr val="tx1"/>
                          </a:solidFill>
                        </a:rPr>
                        <a:t>DRAM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>
                          <a:solidFill>
                            <a:schemeClr val="tx1"/>
                          </a:solidFill>
                        </a:rPr>
                        <a:t>HDD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>
                          <a:solidFill>
                            <a:schemeClr val="tx1"/>
                          </a:solidFill>
                        </a:rPr>
                        <a:t>SSD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>
                          <a:solidFill>
                            <a:schemeClr val="tx1"/>
                          </a:solidFill>
                        </a:rPr>
                        <a:t>NVM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05272"/>
                  </a:ext>
                </a:extLst>
              </a:tr>
              <a:tr h="1138980">
                <a:tc>
                  <a:txBody>
                    <a:bodyPr/>
                    <a:lstStyle/>
                    <a:p>
                      <a:r>
                        <a:rPr lang="en-US" altLang="zh-Hans" sz="4000" dirty="0">
                          <a:solidFill>
                            <a:schemeClr val="tx1"/>
                          </a:solidFill>
                        </a:rPr>
                        <a:t>Access</a:t>
                      </a:r>
                      <a:r>
                        <a:rPr lang="zh-Hans" altLang="en-US" sz="4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Hans" sz="4000" dirty="0">
                          <a:solidFill>
                            <a:schemeClr val="tx1"/>
                          </a:solidFill>
                        </a:rPr>
                        <a:t>Time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>
                          <a:solidFill>
                            <a:schemeClr val="tx1"/>
                          </a:solidFill>
                        </a:rPr>
                        <a:t>55ns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>
                          <a:solidFill>
                            <a:schemeClr val="bg1"/>
                          </a:solidFill>
                        </a:rPr>
                        <a:t>3ms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s" sz="4000" dirty="0"/>
                        <a:t>25-</a:t>
                      </a:r>
                      <a:r>
                        <a:rPr lang="el-GR" altLang="zh-Hans" sz="4000" dirty="0"/>
                        <a:t>200μ</a:t>
                      </a:r>
                      <a:r>
                        <a:rPr lang="en-US" altLang="zh-Hans" sz="4000" dirty="0"/>
                        <a:t>s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/>
                        <a:t>50-150ns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533725"/>
                  </a:ext>
                </a:extLst>
              </a:tr>
              <a:tr h="1138980">
                <a:tc>
                  <a:txBody>
                    <a:bodyPr/>
                    <a:lstStyle/>
                    <a:p>
                      <a:pPr algn="l"/>
                      <a:r>
                        <a:rPr lang="en-US" altLang="zh-Hans" sz="4000" dirty="0"/>
                        <a:t>Non-Volatile</a:t>
                      </a:r>
                      <a:endParaRPr lang="en-US" sz="4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E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/>
                        <a:t>Yes</a:t>
                      </a:r>
                      <a:endParaRPr lang="en-US" sz="4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/>
                        <a:t>Yes</a:t>
                      </a:r>
                      <a:endParaRPr lang="en-US" sz="4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/>
                        <a:t>Yes</a:t>
                      </a:r>
                      <a:endParaRPr lang="en-US" sz="4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358853"/>
                  </a:ext>
                </a:extLst>
              </a:tr>
              <a:tr h="1138980">
                <a:tc>
                  <a:txBody>
                    <a:bodyPr/>
                    <a:lstStyle/>
                    <a:p>
                      <a:pPr algn="l"/>
                      <a:r>
                        <a:rPr lang="en-US" altLang="zh-Hans" sz="4000" dirty="0"/>
                        <a:t>Granularity</a:t>
                      </a:r>
                      <a:endParaRPr lang="en-US" sz="4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/>
                        <a:t>Byte</a:t>
                      </a:r>
                      <a:endParaRPr lang="en-US" sz="4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>
                          <a:solidFill>
                            <a:schemeClr val="bg1"/>
                          </a:solidFill>
                        </a:rPr>
                        <a:t>Block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E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>
                          <a:solidFill>
                            <a:schemeClr val="bg1"/>
                          </a:solidFill>
                        </a:rPr>
                        <a:t>Block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E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4000" dirty="0"/>
                        <a:t>Byte</a:t>
                      </a:r>
                      <a:endParaRPr lang="en-US" sz="4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780351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12FB181D-9EDA-D54D-BA63-095E1FCCCCC8}"/>
              </a:ext>
            </a:extLst>
          </p:cNvPr>
          <p:cNvSpPr txBox="1"/>
          <p:nvPr/>
        </p:nvSpPr>
        <p:spPr>
          <a:xfrm>
            <a:off x="15611178" y="4630586"/>
            <a:ext cx="9040515" cy="83099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Han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Non-volatile</a:t>
            </a:r>
            <a:r>
              <a:rPr lang="zh-Hans" altLang="en-U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zh-Hans" altLang="en-U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(NVM)</a:t>
            </a:r>
            <a:endParaRPr lang="en-US" sz="4800" b="1" dirty="0">
              <a:solidFill>
                <a:srgbClr val="A22C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F3E9986-7A77-324E-8374-B167BE19AF3F}"/>
              </a:ext>
            </a:extLst>
          </p:cNvPr>
          <p:cNvSpPr/>
          <p:nvPr/>
        </p:nvSpPr>
        <p:spPr>
          <a:xfrm>
            <a:off x="842007" y="10121690"/>
            <a:ext cx="2813629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745200">
              <a:lnSpc>
                <a:spcPts val="5150"/>
              </a:lnSpc>
              <a:buClr>
                <a:srgbClr val="A22C60"/>
              </a:buClr>
              <a:buFont typeface="LucidaGrande" panose="020B0600040502020204" pitchFamily="34" charset="0"/>
              <a:buChar char="▶︎"/>
            </a:pPr>
            <a:r>
              <a:rPr lang="en-US" altLang="zh-Hans" sz="4000" b="1" dirty="0">
                <a:latin typeface="Arial" charset="0"/>
              </a:rPr>
              <a:t>NVLH</a:t>
            </a:r>
            <a:r>
              <a:rPr lang="zh-Hans" altLang="en-US" sz="4000" dirty="0">
                <a:latin typeface="Arial" charset="0"/>
              </a:rPr>
              <a:t> </a:t>
            </a:r>
            <a:r>
              <a:rPr lang="en-HK" altLang="zh-Hans" sz="4000" dirty="0">
                <a:latin typeface="Arial" charset="0"/>
              </a:rPr>
              <a:t>is a persistent and consistent linear hashing scheme for NVM</a:t>
            </a:r>
          </a:p>
          <a:p>
            <a:pPr marL="1200150" lvl="1" indent="-745200">
              <a:lnSpc>
                <a:spcPts val="5150"/>
              </a:lnSpc>
              <a:buClr>
                <a:srgbClr val="A22C60"/>
              </a:buClr>
              <a:buFont typeface="HiraginoSans-W3" panose="020B0400000000000000" pitchFamily="34" charset="-128"/>
              <a:buChar char="▷"/>
            </a:pPr>
            <a:r>
              <a:rPr lang="en-US" altLang="zh-Hans" sz="3600" dirty="0">
                <a:latin typeface="Arial" charset="0"/>
                <a:ea typeface="ＭＳ Ｐゴシック" charset="-128"/>
              </a:rPr>
              <a:t>NVLH</a:t>
            </a:r>
            <a:r>
              <a:rPr lang="zh-Hans" altLang="en-US" sz="3600" dirty="0">
                <a:latin typeface="Arial" charset="0"/>
                <a:ea typeface="ＭＳ Ｐゴシック" charset="-128"/>
              </a:rPr>
              <a:t> </a:t>
            </a:r>
            <a:r>
              <a:rPr lang="en-US" altLang="en-US" sz="3600" dirty="0">
                <a:latin typeface="Arial" charset="0"/>
                <a:ea typeface="ＭＳ Ｐゴシック" charset="-128"/>
              </a:rPr>
              <a:t>leverages direct access feature and user-level flushing for persistenc</a:t>
            </a:r>
            <a:r>
              <a:rPr lang="en-US" altLang="zh-Hans" sz="3600" dirty="0">
                <a:latin typeface="Arial" charset="0"/>
                <a:ea typeface="ＭＳ Ｐゴシック" charset="-128"/>
              </a:rPr>
              <a:t>y</a:t>
            </a:r>
            <a:r>
              <a:rPr lang="en-US" altLang="en-US" sz="3600" dirty="0">
                <a:latin typeface="Arial" charset="0"/>
                <a:ea typeface="ＭＳ Ｐゴシック" charset="-128"/>
              </a:rPr>
              <a:t> support</a:t>
            </a:r>
          </a:p>
          <a:p>
            <a:pPr marL="1200150" lvl="1" indent="-745200">
              <a:lnSpc>
                <a:spcPts val="5150"/>
              </a:lnSpc>
              <a:buClr>
                <a:srgbClr val="A22C60"/>
              </a:buClr>
              <a:buFont typeface="HiraginoSans-W3" panose="020B0400000000000000" pitchFamily="34" charset="-128"/>
              <a:buChar char="▷"/>
            </a:pPr>
            <a:r>
              <a:rPr lang="en-US" altLang="zh-Hans" sz="3600" dirty="0">
                <a:latin typeface="Arial" charset="0"/>
                <a:ea typeface="ＭＳ Ｐゴシック" charset="-128"/>
              </a:rPr>
              <a:t>NVLH</a:t>
            </a:r>
            <a:r>
              <a:rPr lang="zh-Hans" altLang="en-US" sz="3600" dirty="0">
                <a:latin typeface="Arial" charset="0"/>
                <a:ea typeface="ＭＳ Ｐゴシック" charset="-128"/>
              </a:rPr>
              <a:t> </a:t>
            </a:r>
            <a:r>
              <a:rPr lang="en-US" altLang="en-US" sz="3600" dirty="0">
                <a:latin typeface="Arial" charset="0"/>
                <a:ea typeface="ＭＳ Ｐゴシック" charset="-128"/>
              </a:rPr>
              <a:t>provides log-based durable transaction for crash consistency support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BB3F8A8-3BA6-F64C-90AE-FDE8D8012FE6}"/>
              </a:ext>
            </a:extLst>
          </p:cNvPr>
          <p:cNvSpPr/>
          <p:nvPr/>
        </p:nvSpPr>
        <p:spPr>
          <a:xfrm>
            <a:off x="21389296" y="12314147"/>
            <a:ext cx="8148310" cy="7343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A22C60"/>
              </a:buClr>
            </a:pPr>
            <a:r>
              <a:rPr lang="en-US" altLang="zh-Hans" sz="3600" dirty="0">
                <a:latin typeface="Arial" charset="0"/>
                <a:ea typeface="ＭＳ Ｐゴシック" charset="-128"/>
              </a:rPr>
              <a:t>Illustration of the expansion process of linear hashing:</a:t>
            </a:r>
            <a:endParaRPr lang="en-HK" altLang="zh-Hans" sz="3600" dirty="0">
              <a:latin typeface="Arial" charset="0"/>
              <a:ea typeface="ＭＳ Ｐゴシック" charset="-128"/>
            </a:endParaRPr>
          </a:p>
          <a:p>
            <a:pPr marL="514350" indent="-514350">
              <a:lnSpc>
                <a:spcPct val="120000"/>
              </a:lnSpc>
              <a:buClr>
                <a:srgbClr val="A22C60"/>
              </a:buClr>
              <a:buAutoNum type="alphaLcParenBoth"/>
            </a:pPr>
            <a:r>
              <a:rPr lang="zh-Hans" altLang="en-US" sz="3600" dirty="0">
                <a:latin typeface="Arial" charset="0"/>
                <a:ea typeface="ＭＳ Ｐゴシック" charset="-128"/>
              </a:rPr>
              <a:t> </a:t>
            </a:r>
            <a:r>
              <a:rPr lang="en-US" sz="3600" dirty="0">
                <a:latin typeface="Arial" charset="0"/>
                <a:ea typeface="ＭＳ Ｐゴシック" charset="-128"/>
              </a:rPr>
              <a:t>An initial linear hashing file with 8 keys</a:t>
            </a:r>
          </a:p>
          <a:p>
            <a:pPr marL="514350" indent="-514350">
              <a:lnSpc>
                <a:spcPct val="120000"/>
              </a:lnSpc>
              <a:buClr>
                <a:srgbClr val="A22C60"/>
              </a:buClr>
              <a:buAutoNum type="alphaLcParenBoth"/>
            </a:pPr>
            <a:r>
              <a:rPr lang="zh-Hans" altLang="en-US" sz="3600" dirty="0">
                <a:latin typeface="Arial" charset="0"/>
                <a:ea typeface="ＭＳ Ｐゴシック" charset="-128"/>
              </a:rPr>
              <a:t> </a:t>
            </a:r>
            <a:r>
              <a:rPr lang="en-US" sz="3600" dirty="0">
                <a:latin typeface="Arial" charset="0"/>
                <a:ea typeface="ＭＳ Ｐゴシック" charset="-128"/>
              </a:rPr>
              <a:t>Insert of 21 causes a collision and split of bucket 0</a:t>
            </a:r>
          </a:p>
          <a:p>
            <a:pPr marL="514350" indent="-514350">
              <a:lnSpc>
                <a:spcPct val="120000"/>
              </a:lnSpc>
              <a:buClr>
                <a:srgbClr val="A22C60"/>
              </a:buClr>
              <a:buAutoNum type="alphaLcParenBoth"/>
            </a:pPr>
            <a:r>
              <a:rPr lang="zh-Hans" altLang="en-US" sz="3600" dirty="0">
                <a:latin typeface="Arial" charset="0"/>
                <a:ea typeface="ＭＳ Ｐゴシック" charset="-128"/>
              </a:rPr>
              <a:t> </a:t>
            </a:r>
            <a:r>
              <a:rPr lang="en-US" sz="3600" dirty="0">
                <a:latin typeface="Arial" charset="0"/>
                <a:ea typeface="ＭＳ Ｐゴシック" charset="-128"/>
              </a:rPr>
              <a:t>Keys 16, 14, 19, and 20 inserted; insert of 23 causes split of bucket 1</a:t>
            </a:r>
            <a:endParaRPr lang="en-HK" sz="3600" dirty="0">
              <a:latin typeface="Arial" charset="0"/>
              <a:ea typeface="ＭＳ Ｐゴシック" charset="-128"/>
            </a:endParaRPr>
          </a:p>
          <a:p>
            <a:pPr marL="514350" indent="-514350">
              <a:lnSpc>
                <a:spcPct val="120000"/>
              </a:lnSpc>
              <a:buClr>
                <a:srgbClr val="A22C60"/>
              </a:buClr>
              <a:buAutoNum type="alphaLcParenBoth"/>
            </a:pPr>
            <a:r>
              <a:rPr lang="en-US" sz="3600" dirty="0">
                <a:latin typeface="Arial" charset="0"/>
                <a:ea typeface="ＭＳ Ｐゴシック" charset="-128"/>
              </a:rPr>
              <a:t> Keys 17 and 32 inserted; </a:t>
            </a:r>
            <a:r>
              <a:rPr lang="zh-Hans" altLang="en-US" sz="3600" dirty="0">
                <a:latin typeface="Arial" charset="0"/>
                <a:ea typeface="ＭＳ Ｐゴシック" charset="-128"/>
              </a:rPr>
              <a:t>           </a:t>
            </a:r>
            <a:r>
              <a:rPr lang="en-US" sz="3600" dirty="0">
                <a:latin typeface="Arial" charset="0"/>
                <a:ea typeface="ＭＳ Ｐゴシック" charset="-128"/>
              </a:rPr>
              <a:t>insert of 27 causes split of bucket 2</a:t>
            </a:r>
            <a:endParaRPr lang="en-HK" sz="3600" dirty="0">
              <a:latin typeface="Arial" charset="0"/>
              <a:ea typeface="ＭＳ Ｐゴシック" charset="-128"/>
            </a:endParaRPr>
          </a:p>
          <a:p>
            <a:pPr marL="514350" indent="-514350">
              <a:lnSpc>
                <a:spcPct val="120000"/>
              </a:lnSpc>
              <a:buClr>
                <a:srgbClr val="A22C60"/>
              </a:buClr>
              <a:buAutoNum type="alphaLcParenBoth"/>
            </a:pPr>
            <a:r>
              <a:rPr lang="zh-Hans" altLang="en-US" sz="3600" dirty="0">
                <a:latin typeface="Arial" charset="0"/>
                <a:ea typeface="ＭＳ Ｐゴシック" charset="-128"/>
              </a:rPr>
              <a:t> </a:t>
            </a:r>
            <a:r>
              <a:rPr lang="en-US" sz="3600" dirty="0">
                <a:latin typeface="Arial" charset="0"/>
                <a:ea typeface="ＭＳ Ｐゴシック" charset="-128"/>
              </a:rPr>
              <a:t>Insert of 25 causes split of bucket 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B22F31D-4B35-0D40-90B4-A4ACC55DB89F}"/>
              </a:ext>
            </a:extLst>
          </p:cNvPr>
          <p:cNvSpPr txBox="1"/>
          <p:nvPr/>
        </p:nvSpPr>
        <p:spPr>
          <a:xfrm>
            <a:off x="737607" y="12240860"/>
            <a:ext cx="9040515" cy="83099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Han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zh-Hans" altLang="en-U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Hashing</a:t>
            </a:r>
            <a:r>
              <a:rPr lang="zh-Hans" altLang="en-U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en-US" sz="4800" b="1" dirty="0">
              <a:solidFill>
                <a:srgbClr val="A22C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57C2016-9DA2-8F45-A7D3-75E0D7E4A54F}"/>
              </a:ext>
            </a:extLst>
          </p:cNvPr>
          <p:cNvCxnSpPr>
            <a:cxnSpLocks/>
          </p:cNvCxnSpPr>
          <p:nvPr/>
        </p:nvCxnSpPr>
        <p:spPr bwMode="auto">
          <a:xfrm>
            <a:off x="737606" y="19653965"/>
            <a:ext cx="28800000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dash"/>
            <a:round/>
            <a:headEnd type="oval" w="med" len="med"/>
            <a:tailEnd type="oval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F062297-0B76-1D4C-95B6-600DEDD332F3}"/>
              </a:ext>
            </a:extLst>
          </p:cNvPr>
          <p:cNvSpPr txBox="1"/>
          <p:nvPr/>
        </p:nvSpPr>
        <p:spPr>
          <a:xfrm>
            <a:off x="737607" y="19844443"/>
            <a:ext cx="9040515" cy="83099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Han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NVLH</a:t>
            </a:r>
            <a:r>
              <a:rPr lang="zh-Hans" altLang="en-U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sz="4800" b="1" dirty="0">
              <a:solidFill>
                <a:srgbClr val="A22C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5C0D4DC-D927-644F-A023-C9A2BC075EAA}"/>
              </a:ext>
            </a:extLst>
          </p:cNvPr>
          <p:cNvSpPr txBox="1"/>
          <p:nvPr/>
        </p:nvSpPr>
        <p:spPr>
          <a:xfrm>
            <a:off x="10736879" y="20714327"/>
            <a:ext cx="9869778" cy="6830075"/>
          </a:xfrm>
          <a:prstGeom prst="rect">
            <a:avLst/>
          </a:prstGeom>
          <a:solidFill>
            <a:schemeClr val="bg1">
              <a:alpha val="63000"/>
            </a:schemeClr>
          </a:solidFill>
          <a:effectLst/>
        </p:spPr>
        <p:txBody>
          <a:bodyPr wrap="square">
            <a:spAutoFit/>
          </a:bodyPr>
          <a:lstStyle/>
          <a:p>
            <a:pPr>
              <a:spcBef>
                <a:spcPts val="1104"/>
              </a:spcBef>
              <a:spcAft>
                <a:spcPts val="736"/>
              </a:spcAft>
              <a:defRPr/>
            </a:pP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ea typeface="Arial" charset="0"/>
                <a:cs typeface="Arial" charset="0"/>
              </a:rPr>
              <a:t>A.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ea typeface="Arial" charset="0"/>
                <a:cs typeface="Arial" charset="0"/>
              </a:rPr>
              <a:t>System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US" sz="4000" dirty="0">
              <a:solidFill>
                <a:srgbClr val="A22C60"/>
              </a:solidFill>
              <a:latin typeface="Arial" charset="0"/>
              <a:ea typeface="Arial" charset="0"/>
              <a:cs typeface="Arial" charset="0"/>
            </a:endParaRPr>
          </a:p>
          <a:p>
            <a:pPr marL="840974" lvl="1" indent="-420487">
              <a:buClr>
                <a:schemeClr val="tx2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3600" dirty="0">
                <a:latin typeface="Arial" charset="0"/>
                <a:ea typeface="ＭＳ Ｐゴシック" charset="-128"/>
              </a:rPr>
              <a:t>Direct Access (</a:t>
            </a:r>
            <a:r>
              <a:rPr lang="en-US" altLang="zh-Hans" sz="3600">
                <a:latin typeface="Arial" charset="0"/>
                <a:ea typeface="ＭＳ Ｐゴシック" charset="-128"/>
              </a:rPr>
              <a:t>DAX) </a:t>
            </a:r>
            <a:r>
              <a:rPr lang="en-US" altLang="zh-Hans" sz="3600" dirty="0">
                <a:latin typeface="Arial" charset="0"/>
                <a:ea typeface="ＭＳ Ｐゴシック" charset="-128"/>
              </a:rPr>
              <a:t>allows applications to access NVM directly </a:t>
            </a:r>
            <a:r>
              <a:rPr lang="en-US" altLang="zh-Hans" sz="3600" dirty="0">
                <a:latin typeface="Arial" charset="0"/>
                <a:cs typeface="Arial" charset="0"/>
              </a:rPr>
              <a:t>via </a:t>
            </a:r>
            <a:r>
              <a:rPr lang="en-US" altLang="zh-Hans" sz="3600" dirty="0" err="1">
                <a:latin typeface="Consolas" panose="020B0609020204030204" pitchFamily="49" charset="0"/>
                <a:cs typeface="Consolas" panose="020B0609020204030204" pitchFamily="49" charset="0"/>
              </a:rPr>
              <a:t>mmap</a:t>
            </a:r>
            <a:r>
              <a:rPr lang="en-US" altLang="zh-Hans" sz="3600" dirty="0"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</a:p>
          <a:p>
            <a:pPr marL="840974" lvl="1" indent="-420487">
              <a:buClr>
                <a:schemeClr val="tx2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3600" dirty="0">
                <a:latin typeface="Arial" charset="0"/>
                <a:cs typeface="Arial" charset="0"/>
              </a:rPr>
              <a:t>File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systems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DAX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(w/o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user-level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flushing)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/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Device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DAX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(w/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user-level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flushing)</a:t>
            </a:r>
          </a:p>
          <a:p>
            <a:pPr marL="0" lvl="1">
              <a:lnSpc>
                <a:spcPts val="4231"/>
              </a:lnSpc>
              <a:spcBef>
                <a:spcPts val="1104"/>
              </a:spcBef>
              <a:spcAft>
                <a:spcPts val="736"/>
              </a:spcAft>
              <a:buClr>
                <a:schemeClr val="tx2"/>
              </a:buClr>
              <a:buSzPct val="125000"/>
              <a:defRPr/>
            </a:pP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B.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Low-level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persistence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support</a:t>
            </a:r>
          </a:p>
          <a:p>
            <a:pPr marL="840974" lvl="1" indent="-420487">
              <a:buClr>
                <a:schemeClr val="tx2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3600" dirty="0">
                <a:latin typeface="Arial" charset="0"/>
                <a:cs typeface="Arial" charset="0"/>
              </a:rPr>
              <a:t>CPU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cache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line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flush: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Consolas" panose="020B0609020204030204" pitchFamily="49" charset="0"/>
                <a:cs typeface="Consolas" panose="020B0609020204030204" pitchFamily="49" charset="0"/>
              </a:rPr>
              <a:t>CLFLUSH</a:t>
            </a:r>
            <a:r>
              <a:rPr lang="en-US" altLang="zh-Hans" sz="3600" dirty="0">
                <a:latin typeface="Arial" charset="0"/>
                <a:cs typeface="Arial" charset="0"/>
              </a:rPr>
              <a:t>,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or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Consolas" panose="020B0609020204030204" pitchFamily="49" charset="0"/>
                <a:cs typeface="Consolas" panose="020B0609020204030204" pitchFamily="49" charset="0"/>
              </a:rPr>
              <a:t>CLFLUSHOPT/CLWB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+ memory fences</a:t>
            </a:r>
          </a:p>
          <a:p>
            <a:pPr marL="840974" lvl="1" indent="-420487">
              <a:buClr>
                <a:schemeClr val="tx2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3600" dirty="0">
                <a:latin typeface="Arial" charset="0"/>
                <a:cs typeface="Arial" charset="0"/>
              </a:rPr>
              <a:t>Asynchronous DRAM refresh (ADR)</a:t>
            </a:r>
          </a:p>
          <a:p>
            <a:pPr marL="0" lvl="1">
              <a:lnSpc>
                <a:spcPts val="4231"/>
              </a:lnSpc>
              <a:spcBef>
                <a:spcPts val="1104"/>
              </a:spcBef>
              <a:spcAft>
                <a:spcPts val="736"/>
              </a:spcAft>
              <a:buClr>
                <a:schemeClr val="tx2"/>
              </a:buClr>
              <a:buSzPct val="125000"/>
              <a:defRPr/>
            </a:pP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C.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Durable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transaction</a:t>
            </a:r>
          </a:p>
          <a:p>
            <a:pPr marL="840974" lvl="1" indent="-420487">
              <a:buClr>
                <a:schemeClr val="tx2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4000" dirty="0">
                <a:latin typeface="Arial" charset="0"/>
                <a:cs typeface="Arial" charset="0"/>
              </a:rPr>
              <a:t>Undo</a:t>
            </a:r>
            <a:r>
              <a:rPr lang="zh-Hans" altLang="en-US" sz="4000" dirty="0">
                <a:latin typeface="Arial" charset="0"/>
                <a:cs typeface="Arial" charset="0"/>
              </a:rPr>
              <a:t> </a:t>
            </a:r>
            <a:r>
              <a:rPr lang="en-US" altLang="zh-Hans" sz="4000" dirty="0">
                <a:latin typeface="Arial" charset="0"/>
                <a:cs typeface="Arial" charset="0"/>
              </a:rPr>
              <a:t>log-based</a:t>
            </a:r>
            <a:r>
              <a:rPr lang="zh-Hans" altLang="en-US" sz="4000" dirty="0">
                <a:latin typeface="Arial" charset="0"/>
                <a:cs typeface="Arial" charset="0"/>
              </a:rPr>
              <a:t> </a:t>
            </a:r>
            <a:r>
              <a:rPr lang="en-US" altLang="zh-Hans" sz="4000" dirty="0">
                <a:latin typeface="Arial" charset="0"/>
                <a:cs typeface="Arial" charset="0"/>
              </a:rPr>
              <a:t>transaction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772676-384E-5842-B6F9-13D7D1FC677D}"/>
              </a:ext>
            </a:extLst>
          </p:cNvPr>
          <p:cNvSpPr txBox="1"/>
          <p:nvPr/>
        </p:nvSpPr>
        <p:spPr>
          <a:xfrm>
            <a:off x="2267712" y="27507530"/>
            <a:ext cx="7998643" cy="597326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552"/>
              </a:spcBef>
              <a:buClr>
                <a:schemeClr val="tx2"/>
              </a:buClr>
              <a:defRPr/>
            </a:pPr>
            <a:r>
              <a:rPr lang="en-US" altLang="zh-Hans" sz="3200" dirty="0">
                <a:latin typeface="Arial" charset="0"/>
                <a:ea typeface="Arial" charset="0"/>
                <a:cs typeface="Arial" charset="0"/>
              </a:rPr>
              <a:t>NVLH</a:t>
            </a:r>
            <a:r>
              <a:rPr lang="zh-Hans" alt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Hans" sz="3200" dirty="0">
                <a:latin typeface="Arial" charset="0"/>
                <a:ea typeface="Arial" charset="0"/>
                <a:cs typeface="Arial" charset="0"/>
              </a:rPr>
              <a:t>System</a:t>
            </a:r>
            <a:r>
              <a:rPr lang="zh-Hans" alt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Hans" sz="3200" dirty="0">
                <a:latin typeface="Arial" charset="0"/>
                <a:ea typeface="Arial" charset="0"/>
                <a:cs typeface="Arial" charset="0"/>
              </a:rPr>
              <a:t>Stack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2594A90-8F69-3B45-928E-23AF2B280A71}"/>
              </a:ext>
            </a:extLst>
          </p:cNvPr>
          <p:cNvSpPr/>
          <p:nvPr/>
        </p:nvSpPr>
        <p:spPr>
          <a:xfrm>
            <a:off x="20606657" y="20714327"/>
            <a:ext cx="8901216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4231"/>
              </a:lnSpc>
              <a:spcBef>
                <a:spcPts val="1104"/>
              </a:spcBef>
              <a:spcAft>
                <a:spcPts val="736"/>
              </a:spcAft>
              <a:buClr>
                <a:schemeClr val="tx2"/>
              </a:buClr>
              <a:buSzPct val="125000"/>
              <a:defRPr/>
            </a:pP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D.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Persistent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object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addressing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endParaRPr lang="en-US" altLang="zh-Hans" sz="4000" b="1" dirty="0">
              <a:solidFill>
                <a:srgbClr val="A22C60"/>
              </a:solidFill>
              <a:latin typeface="Arial" charset="0"/>
              <a:cs typeface="Arial" charset="0"/>
            </a:endParaRPr>
          </a:p>
          <a:p>
            <a:pPr marL="840974" lvl="1" indent="-420487">
              <a:buClr>
                <a:schemeClr val="tx2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3600" dirty="0">
                <a:latin typeface="Arial" charset="0"/>
                <a:cs typeface="Arial" charset="0"/>
              </a:rPr>
              <a:t>Naming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mechanism</a:t>
            </a:r>
          </a:p>
          <a:p>
            <a:pPr marL="840974" lvl="1" indent="-420487">
              <a:buClr>
                <a:schemeClr val="tx2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3600" dirty="0">
                <a:latin typeface="Arial" charset="0"/>
                <a:cs typeface="Arial" charset="0"/>
              </a:rPr>
              <a:t>Position independent persistent object address translation</a:t>
            </a:r>
          </a:p>
          <a:p>
            <a:pPr marL="0" lvl="1">
              <a:lnSpc>
                <a:spcPts val="4231"/>
              </a:lnSpc>
              <a:spcBef>
                <a:spcPts val="1104"/>
              </a:spcBef>
              <a:spcAft>
                <a:spcPts val="736"/>
              </a:spcAft>
              <a:buClr>
                <a:schemeClr val="tx2"/>
              </a:buClr>
              <a:buSzPct val="125000"/>
              <a:defRPr/>
            </a:pP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E.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Dynamic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memory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management</a:t>
            </a:r>
          </a:p>
          <a:p>
            <a:pPr marL="840974" lvl="1" indent="-420487">
              <a:buClr>
                <a:schemeClr val="tx2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3600" dirty="0" err="1">
                <a:latin typeface="Consolas" panose="020B0609020204030204" pitchFamily="49" charset="0"/>
                <a:cs typeface="Consolas" panose="020B0609020204030204" pitchFamily="49" charset="0"/>
              </a:rPr>
              <a:t>malloc</a:t>
            </a:r>
            <a:r>
              <a:rPr lang="en-US" altLang="zh-Hans" sz="3600" dirty="0">
                <a:latin typeface="Consolas" panose="020B0609020204030204" pitchFamily="49" charset="0"/>
                <a:cs typeface="Consolas" panose="020B0609020204030204" pitchFamily="49" charset="0"/>
              </a:rPr>
              <a:t>/free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style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non-volatile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memory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allocation</a:t>
            </a:r>
          </a:p>
          <a:p>
            <a:pPr marL="840974" lvl="1" indent="-420487">
              <a:buClr>
                <a:schemeClr val="tx2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3600" dirty="0">
                <a:latin typeface="Arial" charset="0"/>
                <a:cs typeface="Arial" charset="0"/>
              </a:rPr>
              <a:t>Two-phase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non-volatile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memory</a:t>
            </a:r>
            <a:r>
              <a:rPr lang="zh-Hans" altLang="en-US" sz="3600" dirty="0">
                <a:latin typeface="Arial" charset="0"/>
                <a:cs typeface="Arial" charset="0"/>
              </a:rPr>
              <a:t> </a:t>
            </a:r>
            <a:r>
              <a:rPr lang="en-US" altLang="zh-Hans" sz="3600" dirty="0">
                <a:latin typeface="Arial" charset="0"/>
                <a:cs typeface="Arial" charset="0"/>
              </a:rPr>
              <a:t>allocation</a:t>
            </a:r>
          </a:p>
          <a:p>
            <a:pPr marL="0" lvl="1">
              <a:lnSpc>
                <a:spcPts val="4231"/>
              </a:lnSpc>
              <a:spcBef>
                <a:spcPts val="1104"/>
              </a:spcBef>
              <a:spcAft>
                <a:spcPts val="736"/>
              </a:spcAft>
              <a:buClr>
                <a:srgbClr val="44546A"/>
              </a:buClr>
              <a:buSzPct val="125000"/>
              <a:defRPr/>
            </a:pP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Implementation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/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cs typeface="Arial" charset="0"/>
              </a:rPr>
              <a:t>API:</a:t>
            </a:r>
          </a:p>
          <a:p>
            <a:pPr marL="840974" lvl="1" indent="-420487">
              <a:lnSpc>
                <a:spcPts val="4231"/>
              </a:lnSpc>
              <a:spcBef>
                <a:spcPts val="1104"/>
              </a:spcBef>
              <a:spcAft>
                <a:spcPts val="736"/>
              </a:spcAft>
              <a:buClr>
                <a:schemeClr val="tx2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3600" dirty="0">
                <a:latin typeface="Arial" charset="0"/>
                <a:cs typeface="Arial" charset="0"/>
              </a:rPr>
              <a:t>create/insert/delete/query/destroy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4557135-5A19-594E-A3B4-2E4A3E4D73ED}"/>
              </a:ext>
            </a:extLst>
          </p:cNvPr>
          <p:cNvCxnSpPr>
            <a:cxnSpLocks/>
          </p:cNvCxnSpPr>
          <p:nvPr/>
        </p:nvCxnSpPr>
        <p:spPr bwMode="auto">
          <a:xfrm>
            <a:off x="737606" y="28073513"/>
            <a:ext cx="28800000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dash"/>
            <a:round/>
            <a:headEnd type="oval" w="med" len="med"/>
            <a:tailEnd type="oval" w="med" len="med"/>
          </a:ln>
          <a:effectLst/>
        </p:spPr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7B4B448-80DD-1D4A-95CF-4545433B6C99}"/>
              </a:ext>
            </a:extLst>
          </p:cNvPr>
          <p:cNvSpPr txBox="1"/>
          <p:nvPr/>
        </p:nvSpPr>
        <p:spPr>
          <a:xfrm>
            <a:off x="737607" y="28190839"/>
            <a:ext cx="9040515" cy="83099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Hans" sz="4800" b="1" dirty="0">
                <a:solidFill>
                  <a:srgbClr val="A22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4800" b="1" dirty="0">
              <a:solidFill>
                <a:srgbClr val="A22C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67A8AC1-15D5-E54C-831B-FCFE0B7369E2}"/>
              </a:ext>
            </a:extLst>
          </p:cNvPr>
          <p:cNvSpPr/>
          <p:nvPr/>
        </p:nvSpPr>
        <p:spPr>
          <a:xfrm>
            <a:off x="9034384" y="28363156"/>
            <a:ext cx="20503222" cy="12003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840974" lvl="1" indent="-420487">
              <a:buClr>
                <a:srgbClr val="44546A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NVDIMM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emulated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100-500ns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latency</a:t>
            </a:r>
          </a:p>
          <a:p>
            <a:pPr marL="840974" lvl="1" indent="-420487">
              <a:buClr>
                <a:srgbClr val="44546A"/>
              </a:buClr>
              <a:buSzPct val="125000"/>
              <a:buFont typeface="Arial" charset="0"/>
              <a:buChar char="•"/>
              <a:defRPr/>
            </a:pP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hashing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(DH-ATM)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durable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transaction</a:t>
            </a:r>
            <a:r>
              <a:rPr lang="zh-Han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(DH-TXN)</a:t>
            </a:r>
            <a:endParaRPr lang="en-US" sz="4000" dirty="0">
              <a:solidFill>
                <a:srgbClr val="A22C6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27DCF1F-E26B-7040-951E-ED9F70B143E3}"/>
              </a:ext>
            </a:extLst>
          </p:cNvPr>
          <p:cNvSpPr/>
          <p:nvPr/>
        </p:nvSpPr>
        <p:spPr>
          <a:xfrm>
            <a:off x="4465921" y="28307515"/>
            <a:ext cx="4916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104"/>
              </a:spcBef>
              <a:spcAft>
                <a:spcPts val="736"/>
              </a:spcAft>
              <a:defRPr/>
            </a:pP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ea typeface="Arial" charset="0"/>
                <a:cs typeface="Arial" charset="0"/>
              </a:rPr>
              <a:t>Experimental</a:t>
            </a:r>
            <a:r>
              <a:rPr lang="zh-Hans" altLang="en-US" sz="4000" b="1" dirty="0">
                <a:solidFill>
                  <a:srgbClr val="A22C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Hans" sz="4000" b="1" dirty="0">
                <a:solidFill>
                  <a:srgbClr val="A22C60"/>
                </a:solidFill>
                <a:latin typeface="Arial" charset="0"/>
                <a:ea typeface="Arial" charset="0"/>
                <a:cs typeface="Arial" charset="0"/>
              </a:rPr>
              <a:t>setup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9D85D8-F0AD-404C-9DB4-DA521E2369E9}"/>
              </a:ext>
            </a:extLst>
          </p:cNvPr>
          <p:cNvSpPr/>
          <p:nvPr/>
        </p:nvSpPr>
        <p:spPr>
          <a:xfrm>
            <a:off x="737607" y="29066009"/>
            <a:ext cx="2866689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745200">
              <a:lnSpc>
                <a:spcPts val="5150"/>
              </a:lnSpc>
              <a:buClr>
                <a:srgbClr val="A22C60"/>
              </a:buClr>
              <a:buSzPct val="125000"/>
              <a:buFont typeface="LucidaGrande" panose="020B0600040502020204" pitchFamily="34" charset="0"/>
              <a:buChar char="▶︎"/>
              <a:defRPr/>
            </a:pPr>
            <a:r>
              <a:rPr lang="en-US" altLang="zh-Hans" sz="4000" dirty="0">
                <a:latin typeface="Arial" charset="0"/>
              </a:rPr>
              <a:t>Performance</a:t>
            </a:r>
          </a:p>
          <a:p>
            <a:pPr marL="1200150" lvl="1" indent="-745200">
              <a:lnSpc>
                <a:spcPts val="5150"/>
              </a:lnSpc>
              <a:buClr>
                <a:srgbClr val="A22C60"/>
              </a:buClr>
              <a:buSzPct val="125000"/>
              <a:buFont typeface="HiraginoSans-W3" panose="020B0400000000000000" pitchFamily="34" charset="-128"/>
              <a:buChar char="▷"/>
              <a:defRPr/>
            </a:pPr>
            <a:r>
              <a:rPr lang="en-US" altLang="zh-Hans" sz="3600" dirty="0">
                <a:latin typeface="Arial" charset="0"/>
                <a:ea typeface="ＭＳ Ｐゴシック" charset="-128"/>
              </a:rPr>
              <a:t>NVLH</a:t>
            </a:r>
            <a:r>
              <a:rPr lang="zh-Hans" altLang="en-US" sz="3600" dirty="0">
                <a:latin typeface="Arial" charset="0"/>
                <a:ea typeface="ＭＳ Ｐゴシック" charset="-128"/>
              </a:rPr>
              <a:t> </a:t>
            </a:r>
            <a:r>
              <a:rPr lang="en-US" altLang="zh-Hans" sz="3600" dirty="0">
                <a:latin typeface="Arial" charset="0"/>
                <a:ea typeface="ＭＳ Ｐゴシック" charset="-128"/>
              </a:rPr>
              <a:t>improves</a:t>
            </a:r>
            <a:r>
              <a:rPr lang="zh-Hans" altLang="en-US" sz="3600" dirty="0">
                <a:latin typeface="Arial" charset="0"/>
                <a:ea typeface="ＭＳ Ｐゴシック" charset="-128"/>
              </a:rPr>
              <a:t> </a:t>
            </a:r>
            <a:r>
              <a:rPr lang="en-US" sz="3600" dirty="0">
                <a:latin typeface="Arial" charset="0"/>
                <a:ea typeface="ＭＳ Ｐゴシック" charset="-128"/>
              </a:rPr>
              <a:t>insertion, deletion, and query performance</a:t>
            </a:r>
            <a:r>
              <a:rPr lang="zh-Hans" altLang="en-US" sz="3600" dirty="0">
                <a:latin typeface="Arial" charset="0"/>
                <a:ea typeface="ＭＳ Ｐゴシック" charset="-128"/>
              </a:rPr>
              <a:t> </a:t>
            </a:r>
            <a:r>
              <a:rPr lang="en-US" sz="3600" dirty="0">
                <a:latin typeface="Arial" charset="0"/>
                <a:ea typeface="ＭＳ Ｐゴシック" charset="-128"/>
              </a:rPr>
              <a:t>by 1.28</a:t>
            </a:r>
            <a:r>
              <a:rPr lang="en-US" altLang="zh-Hans" sz="3600" dirty="0">
                <a:latin typeface="Arial" charset="0"/>
                <a:ea typeface="ＭＳ Ｐゴシック" charset="-128"/>
              </a:rPr>
              <a:t>x,</a:t>
            </a:r>
            <a:r>
              <a:rPr lang="zh-Hans" altLang="en-US" sz="3600" dirty="0">
                <a:latin typeface="Arial" charset="0"/>
                <a:ea typeface="ＭＳ Ｐゴシック" charset="-128"/>
              </a:rPr>
              <a:t> </a:t>
            </a:r>
            <a:r>
              <a:rPr lang="en-US" sz="3600" dirty="0">
                <a:latin typeface="Arial" charset="0"/>
                <a:ea typeface="ＭＳ Ｐゴシック" charset="-128"/>
              </a:rPr>
              <a:t>1.31</a:t>
            </a:r>
            <a:r>
              <a:rPr lang="en-US" altLang="zh-Hans" sz="3600" dirty="0">
                <a:latin typeface="Arial" charset="0"/>
                <a:ea typeface="ＭＳ Ｐゴシック" charset="-128"/>
              </a:rPr>
              <a:t>x</a:t>
            </a:r>
            <a:r>
              <a:rPr lang="en-US" sz="3600" dirty="0">
                <a:latin typeface="Arial" charset="0"/>
                <a:ea typeface="ＭＳ Ｐゴシック" charset="-128"/>
              </a:rPr>
              <a:t>, 1.21</a:t>
            </a:r>
            <a:r>
              <a:rPr lang="en-US" altLang="zh-Hans" sz="3600" dirty="0">
                <a:latin typeface="Arial" charset="0"/>
                <a:ea typeface="ＭＳ Ｐゴシック" charset="-128"/>
              </a:rPr>
              <a:t>x</a:t>
            </a:r>
            <a:r>
              <a:rPr lang="en-US" sz="3600" dirty="0">
                <a:latin typeface="Arial" charset="0"/>
                <a:ea typeface="ＭＳ Ｐゴシック" charset="-128"/>
              </a:rPr>
              <a:t>, and 1.31</a:t>
            </a:r>
            <a:r>
              <a:rPr lang="en-US" altLang="zh-Hans" sz="3600" dirty="0">
                <a:latin typeface="Arial" charset="0"/>
                <a:ea typeface="ＭＳ Ｐゴシック" charset="-128"/>
              </a:rPr>
              <a:t>x</a:t>
            </a:r>
            <a:r>
              <a:rPr lang="en-US" sz="3600" dirty="0">
                <a:latin typeface="Arial" charset="0"/>
                <a:ea typeface="ＭＳ Ｐゴシック" charset="-128"/>
              </a:rPr>
              <a:t>, 1.34</a:t>
            </a:r>
            <a:r>
              <a:rPr lang="en-US" altLang="zh-Hans" sz="3600" dirty="0">
                <a:latin typeface="Arial" charset="0"/>
                <a:ea typeface="ＭＳ Ｐゴシック" charset="-128"/>
              </a:rPr>
              <a:t>x</a:t>
            </a:r>
            <a:r>
              <a:rPr lang="en-US" sz="3600" dirty="0">
                <a:latin typeface="Arial" charset="0"/>
                <a:ea typeface="ＭＳ Ｐゴシック" charset="-128"/>
              </a:rPr>
              <a:t>, 1.0</a:t>
            </a:r>
            <a:r>
              <a:rPr lang="en-US" altLang="zh-Hans" sz="3600" dirty="0">
                <a:latin typeface="Arial" charset="0"/>
                <a:ea typeface="ＭＳ Ｐゴシック" charset="-128"/>
              </a:rPr>
              <a:t>x</a:t>
            </a:r>
            <a:r>
              <a:rPr lang="en-US" sz="3600" dirty="0">
                <a:latin typeface="Arial" charset="0"/>
                <a:ea typeface="ＭＳ Ｐゴシック" charset="-128"/>
              </a:rPr>
              <a:t>,</a:t>
            </a:r>
            <a:r>
              <a:rPr lang="zh-Hans" altLang="en-US" sz="3600" dirty="0">
                <a:latin typeface="Arial" charset="0"/>
                <a:ea typeface="ＭＳ Ｐゴシック" charset="-128"/>
              </a:rPr>
              <a:t> </a:t>
            </a:r>
            <a:r>
              <a:rPr lang="en-US" sz="3600" dirty="0">
                <a:latin typeface="Arial" charset="0"/>
                <a:ea typeface="ＭＳ Ｐゴシック" charset="-128"/>
              </a:rPr>
              <a:t>respectively, compared to DH-ATM and DH-TXN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8AE50FF-9335-7A48-A3CF-96D900E59E1C}"/>
              </a:ext>
            </a:extLst>
          </p:cNvPr>
          <p:cNvSpPr/>
          <p:nvPr/>
        </p:nvSpPr>
        <p:spPr>
          <a:xfrm>
            <a:off x="737606" y="35062896"/>
            <a:ext cx="2109931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745200">
              <a:lnSpc>
                <a:spcPts val="5150"/>
              </a:lnSpc>
              <a:buClr>
                <a:srgbClr val="A22C60"/>
              </a:buClr>
              <a:buSzPct val="125000"/>
              <a:buFont typeface="LucidaGrande" panose="020B0600040502020204" pitchFamily="34" charset="0"/>
              <a:buChar char="▶︎"/>
              <a:defRPr/>
            </a:pPr>
            <a:r>
              <a:rPr lang="en-US" altLang="zh-Hans" sz="4000" dirty="0">
                <a:solidFill>
                  <a:prstClr val="black"/>
                </a:solidFill>
                <a:latin typeface="Arial" charset="0"/>
              </a:rPr>
              <a:t>Maximum</a:t>
            </a:r>
            <a:r>
              <a:rPr lang="zh-Hans" altLang="en-US" sz="4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zh-Hans" sz="4000" dirty="0">
                <a:solidFill>
                  <a:prstClr val="black"/>
                </a:solidFill>
                <a:latin typeface="Arial" charset="0"/>
              </a:rPr>
              <a:t>Latency</a:t>
            </a:r>
            <a:endParaRPr lang="en-US" sz="3600" dirty="0">
              <a:latin typeface="Arial" charset="0"/>
              <a:ea typeface="ＭＳ Ｐゴシック" charset="-128"/>
            </a:endParaRPr>
          </a:p>
          <a:p>
            <a:pPr marL="1200150" lvl="1" indent="-745200">
              <a:lnSpc>
                <a:spcPts val="5150"/>
              </a:lnSpc>
              <a:buClr>
                <a:srgbClr val="A22C60"/>
              </a:buClr>
              <a:buSzPct val="125000"/>
              <a:buFont typeface="HiraginoSans-W3" panose="020B0400000000000000" pitchFamily="34" charset="-128"/>
              <a:buChar char="▷"/>
              <a:defRPr/>
            </a:pPr>
            <a:r>
              <a:rPr lang="en-US" sz="3600" dirty="0">
                <a:latin typeface="Arial" charset="0"/>
                <a:ea typeface="ＭＳ Ｐゴシック" charset="-128"/>
              </a:rPr>
              <a:t>NVLH provides a significant responsiveness advantage versus DH-ATM and DH-TXN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CA51634-468A-DD4A-AA5B-BD24B8911F5C}"/>
              </a:ext>
            </a:extLst>
          </p:cNvPr>
          <p:cNvSpPr/>
          <p:nvPr/>
        </p:nvSpPr>
        <p:spPr>
          <a:xfrm>
            <a:off x="17766448" y="41617697"/>
            <a:ext cx="1141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552"/>
              </a:spcBef>
              <a:spcAft>
                <a:spcPts val="1655"/>
              </a:spcAft>
              <a:defRPr/>
            </a:pPr>
            <a:r>
              <a:rPr lang="en-US" altLang="zh-Hans" sz="36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Contact:</a:t>
            </a:r>
            <a:r>
              <a:rPr lang="zh-Hans" altLang="en-US" sz="36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Hans" sz="36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hu.wan@my.cityu.edu.hk</a:t>
            </a:r>
            <a:endParaRPr lang="en-HK" altLang="zh-Hans" sz="36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273887"/>
      </p:ext>
    </p:extLst>
  </p:cSld>
  <p:clrMapOvr>
    <a:masterClrMapping/>
  </p:clrMapOvr>
</p:sld>
</file>

<file path=ppt/theme/theme1.xml><?xml version="1.0" encoding="utf-8"?>
<a:theme xmlns:a="http://schemas.openxmlformats.org/drawingml/2006/main" name="Research Poster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</TotalTime>
  <Words>455</Words>
  <Application>Microsoft Macintosh PowerPoint</Application>
  <PresentationFormat>Custom</PresentationFormat>
  <Paragraphs>69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等线</vt:lpstr>
      <vt:lpstr>HiraginoSans-W3</vt:lpstr>
      <vt:lpstr>ＭＳ Ｐゴシック</vt:lpstr>
      <vt:lpstr>Arial</vt:lpstr>
      <vt:lpstr>Calibri</vt:lpstr>
      <vt:lpstr>Calibri Light</vt:lpstr>
      <vt:lpstr>Consolas</vt:lpstr>
      <vt:lpstr>LucidaGrande</vt:lpstr>
      <vt:lpstr>Research Poster Template</vt:lpstr>
      <vt:lpstr>PowerPoint Presentation</vt:lpstr>
    </vt:vector>
  </TitlesOfParts>
  <Manager/>
  <Company>© University at Buffalo</Company>
  <LinksUpToDate>false</LinksUpToDate>
  <SharedDoc>false</SharedDoc>
  <HyperlinkBase>www.buffalo.edu/brand</HyperlinkBase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Research Poster Template</dc:title>
  <dc:subject/>
  <dc:creator/>
  <cp:keywords/>
  <dc:description/>
  <cp:lastModifiedBy>WAN Hu</cp:lastModifiedBy>
  <cp:revision>160</cp:revision>
  <cp:lastPrinted>2016-09-29T19:48:31Z</cp:lastPrinted>
  <dcterms:created xsi:type="dcterms:W3CDTF">2016-09-29T18:43:16Z</dcterms:created>
  <dcterms:modified xsi:type="dcterms:W3CDTF">2018-09-06T13:39:02Z</dcterms:modified>
  <cp:category/>
</cp:coreProperties>
</file>