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27"/>
  </p:notesMasterIdLst>
  <p:sldIdLst>
    <p:sldId id="256" r:id="rId3"/>
    <p:sldId id="257" r:id="rId4"/>
    <p:sldId id="593" r:id="rId5"/>
    <p:sldId id="591" r:id="rId6"/>
    <p:sldId id="598" r:id="rId7"/>
    <p:sldId id="597" r:id="rId8"/>
    <p:sldId id="260" r:id="rId9"/>
    <p:sldId id="599" r:id="rId10"/>
    <p:sldId id="580" r:id="rId11"/>
    <p:sldId id="562" r:id="rId12"/>
    <p:sldId id="601" r:id="rId13"/>
    <p:sldId id="582" r:id="rId14"/>
    <p:sldId id="588" r:id="rId15"/>
    <p:sldId id="590" r:id="rId16"/>
    <p:sldId id="600" r:id="rId17"/>
    <p:sldId id="589" r:id="rId18"/>
    <p:sldId id="282" r:id="rId19"/>
    <p:sldId id="283" r:id="rId20"/>
    <p:sldId id="603" r:id="rId21"/>
    <p:sldId id="284" r:id="rId22"/>
    <p:sldId id="604" r:id="rId23"/>
    <p:sldId id="285" r:id="rId24"/>
    <p:sldId id="602" r:id="rId25"/>
    <p:sldId id="570"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pos="384" userDrawn="1">
          <p15:clr>
            <a:srgbClr val="A4A3A4"/>
          </p15:clr>
        </p15:guide>
        <p15:guide id="2" pos="7256" userDrawn="1">
          <p15:clr>
            <a:srgbClr val="A4A3A4"/>
          </p15:clr>
        </p15:guide>
        <p15:guide id="3" orient="horz" pos="648" userDrawn="1">
          <p15:clr>
            <a:srgbClr val="A4A3A4"/>
          </p15:clr>
        </p15:guide>
        <p15:guide id="4" orient="horz" pos="720" userDrawn="1">
          <p15:clr>
            <a:srgbClr val="A4A3A4"/>
          </p15:clr>
        </p15:guide>
        <p15:guide id="5" orient="horz" pos="2160" userDrawn="1">
          <p15:clr>
            <a:srgbClr val="A4A3A4"/>
          </p15:clr>
        </p15:guide>
        <p15:guide id="6" orient="horz" pos="34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260"/>
    <a:srgbClr val="6A1A41"/>
    <a:srgbClr val="BF165E"/>
    <a:srgbClr val="0070C0"/>
    <a:srgbClr val="6A1941"/>
    <a:srgbClr val="074276"/>
    <a:srgbClr val="B91160"/>
    <a:srgbClr val="DADADA"/>
    <a:srgbClr val="A21F56"/>
    <a:srgbClr val="FFF7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5"/>
    <p:restoredTop sz="81606" autoAdjust="0"/>
  </p:normalViewPr>
  <p:slideViewPr>
    <p:cSldViewPr>
      <p:cViewPr varScale="1">
        <p:scale>
          <a:sx n="93" d="100"/>
          <a:sy n="93" d="100"/>
        </p:scale>
        <p:origin x="1554" y="78"/>
      </p:cViewPr>
      <p:guideLst>
        <p:guide pos="384"/>
        <p:guide pos="7256"/>
        <p:guide orient="horz" pos="648"/>
        <p:guide orient="horz" pos="720"/>
        <p:guide orient="horz" pos="2160"/>
        <p:guide orient="horz" pos="3408"/>
      </p:guideLst>
    </p:cSldViewPr>
  </p:slideViewPr>
  <p:notesTextViewPr>
    <p:cViewPr>
      <p:scale>
        <a:sx n="125" d="100"/>
        <a:sy n="125" d="100"/>
      </p:scale>
      <p:origin x="0" y="0"/>
    </p:cViewPr>
  </p:notesTextViewPr>
  <p:notesViewPr>
    <p:cSldViewPr>
      <p:cViewPr varScale="1">
        <p:scale>
          <a:sx n="85" d="100"/>
          <a:sy n="85" d="100"/>
        </p:scale>
        <p:origin x="3876"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6306145"/>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Helvetica"/>
      </a:defRPr>
    </a:lvl1pPr>
    <a:lvl2pPr indent="228600" latinLnBrk="0">
      <a:spcBef>
        <a:spcPts val="400"/>
      </a:spcBef>
      <a:defRPr sz="1200">
        <a:latin typeface="+mn-lt"/>
        <a:ea typeface="+mn-ea"/>
        <a:cs typeface="+mn-cs"/>
        <a:sym typeface="Helvetica"/>
      </a:defRPr>
    </a:lvl2pPr>
    <a:lvl3pPr indent="457200" latinLnBrk="0">
      <a:spcBef>
        <a:spcPts val="400"/>
      </a:spcBef>
      <a:defRPr sz="1200">
        <a:latin typeface="+mn-lt"/>
        <a:ea typeface="+mn-ea"/>
        <a:cs typeface="+mn-cs"/>
        <a:sym typeface="Helvetica"/>
      </a:defRPr>
    </a:lvl3pPr>
    <a:lvl4pPr indent="685800" latinLnBrk="0">
      <a:spcBef>
        <a:spcPts val="400"/>
      </a:spcBef>
      <a:defRPr sz="1200">
        <a:latin typeface="+mn-lt"/>
        <a:ea typeface="+mn-ea"/>
        <a:cs typeface="+mn-cs"/>
        <a:sym typeface="Helvetica"/>
      </a:defRPr>
    </a:lvl4pPr>
    <a:lvl5pPr indent="914400" latinLnBrk="0">
      <a:spcBef>
        <a:spcPts val="400"/>
      </a:spcBef>
      <a:defRPr sz="1200">
        <a:latin typeface="+mn-lt"/>
        <a:ea typeface="+mn-ea"/>
        <a:cs typeface="+mn-cs"/>
        <a:sym typeface="Helvetica"/>
      </a:defRPr>
    </a:lvl5pPr>
    <a:lvl6pPr indent="1143000" latinLnBrk="0">
      <a:spcBef>
        <a:spcPts val="400"/>
      </a:spcBef>
      <a:defRPr sz="1200">
        <a:latin typeface="+mn-lt"/>
        <a:ea typeface="+mn-ea"/>
        <a:cs typeface="+mn-cs"/>
        <a:sym typeface="Helvetica"/>
      </a:defRPr>
    </a:lvl6pPr>
    <a:lvl7pPr indent="1371600" latinLnBrk="0">
      <a:spcBef>
        <a:spcPts val="400"/>
      </a:spcBef>
      <a:defRPr sz="1200">
        <a:latin typeface="+mn-lt"/>
        <a:ea typeface="+mn-ea"/>
        <a:cs typeface="+mn-cs"/>
        <a:sym typeface="Helvetica"/>
      </a:defRPr>
    </a:lvl7pPr>
    <a:lvl8pPr indent="1600200" latinLnBrk="0">
      <a:spcBef>
        <a:spcPts val="400"/>
      </a:spcBef>
      <a:defRPr sz="1200">
        <a:latin typeface="+mn-lt"/>
        <a:ea typeface="+mn-ea"/>
        <a:cs typeface="+mn-cs"/>
        <a:sym typeface="Helvetica"/>
      </a:defRPr>
    </a:lvl8pPr>
    <a:lvl9pPr indent="1828800" latinLnBrk="0">
      <a:spcBef>
        <a:spcPts val="400"/>
      </a:spcBef>
      <a:defRPr sz="1200">
        <a:latin typeface="+mn-lt"/>
        <a:ea typeface="+mn-ea"/>
        <a:cs typeface="+mn-cs"/>
        <a:sym typeface="Helvetica"/>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381000" y="685800"/>
            <a:ext cx="6096000" cy="342900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rPr sz="900" dirty="0"/>
              <a:t>Hi, everyone. This is </a:t>
            </a:r>
            <a:r>
              <a:rPr lang="en-US" sz="900" dirty="0"/>
              <a:t>X</a:t>
            </a:r>
            <a:r>
              <a:rPr lang="en-US" altLang="zh-CN" sz="900" dirty="0"/>
              <a:t>uan Sun </a:t>
            </a:r>
            <a:r>
              <a:rPr sz="900" dirty="0"/>
              <a:t>from City University of Hong Kong. </a:t>
            </a:r>
            <a:r>
              <a:rPr lang="en-US" sz="900" dirty="0"/>
              <a:t>I </a:t>
            </a:r>
            <a:r>
              <a:rPr sz="900" dirty="0"/>
              <a:t>will present our work: </a:t>
            </a:r>
            <a:endParaRPr lang="en-US" sz="900" dirty="0"/>
          </a:p>
          <a:p>
            <a:r>
              <a:rPr lang="en-US" sz="1200" dirty="0"/>
              <a:t>This is a joint work between CityU and </a:t>
            </a:r>
            <a:r>
              <a:rPr lang="en-US" sz="1200"/>
              <a:t>National Taiwan </a:t>
            </a:r>
            <a:r>
              <a:rPr lang="en-US" sz="1200" dirty="0"/>
              <a:t>U</a:t>
            </a:r>
            <a:r>
              <a:rPr lang="en-US" sz="1200"/>
              <a:t>niversity</a:t>
            </a:r>
            <a:r>
              <a:rPr lang="en-US" sz="1200" dirty="0"/>
              <a:t>.</a:t>
            </a:r>
            <a:endParaRPr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After that, we will ask ….Recall this breakdown figure for MLP-dominated model, MLP layer also take the great portion, which calls for the …. click</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1. Accelerating MLP is critical for MLP-dominated models. As we known, FPGA is suitable for accelerating MLP layers in the deep learning inference. </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2. We also note that pipelining the whole RS  …. heterogeneous architecture …..</a:t>
            </a:r>
          </a:p>
          <a:p>
            <a:pPr algn="l"/>
            <a:r>
              <a:rPr lang="en-US" altLang="zh-CN" dirty="0"/>
              <a:t>3. We should also pay attention to </a:t>
            </a:r>
            <a:r>
              <a:rPr lang="en-US" altLang="zh-CN"/>
              <a:t>the constraints </a:t>
            </a:r>
            <a:r>
              <a:rPr lang="en-US" altLang="zh-CN" dirty="0"/>
              <a:t>from SSD manufacture……….</a:t>
            </a:r>
            <a:r>
              <a:rPr lang="en-US" altLang="zh-CN" sz="1800" b="0" i="0" u="none" strike="noStrike" baseline="0" dirty="0">
                <a:latin typeface="NimbusRomNo9L-Regu"/>
              </a:rPr>
              <a:t> high power consumption often leads to high temperature and do harm to the flash lifetime.</a:t>
            </a:r>
            <a:endParaRPr lang="en-US" altLang="zh-CN" dirty="0"/>
          </a:p>
        </p:txBody>
      </p:sp>
    </p:spTree>
    <p:extLst>
      <p:ext uri="{BB962C8B-B14F-4D97-AF65-F5344CB8AC3E}">
        <p14:creationId xmlns:p14="http://schemas.microsoft.com/office/powerpoint/2010/main" val="2361355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We propose an FPGA-based in-storage computing scheme for optimizing SSD-based recommendation inference by offloading the entire system into SSD. RM-SSD is the first complete solution that can address both embedding-dominated and MLP-dominated models, which is achieved with a low-end FPGA inside SSD and tiny overhead.</a:t>
            </a:r>
          </a:p>
          <a:p>
            <a:r>
              <a:rPr lang="en-US" altLang="zh-CN" dirty="0"/>
              <a:t>This is the overall architecture of RM-SSD, including …..</a:t>
            </a:r>
          </a:p>
          <a:p>
            <a:r>
              <a:rPr lang="en-US" altLang="zh-CN" dirty="0"/>
              <a:t>We use MMIO to realize the host and SSD communication, which can skip the long I/O stack for latency reduction.</a:t>
            </a:r>
          </a:p>
          <a:p>
            <a:pPr algn="l"/>
            <a:r>
              <a:rPr lang="en-US" altLang="zh-CN" sz="1200" b="0" i="0" u="none" strike="noStrike" baseline="0" dirty="0">
                <a:latin typeface="NimbusRomNo9L-Regu"/>
              </a:rPr>
              <a:t>We provide a C++ runtime library, which can be easily integrated with any deep learning frameworks, e.g., </a:t>
            </a:r>
            <a:r>
              <a:rPr lang="en-US" altLang="zh-CN" sz="1200" b="0" i="0" u="none" strike="noStrike" baseline="0" dirty="0" err="1">
                <a:latin typeface="NimbusRomNo9L-Regu"/>
              </a:rPr>
              <a:t>PyTorch</a:t>
            </a:r>
            <a:r>
              <a:rPr lang="en-US" altLang="zh-CN" sz="1200" b="0" i="0" u="none" strike="noStrike" baseline="0" dirty="0">
                <a:latin typeface="NimbusRomNo9L-Regu"/>
              </a:rPr>
              <a:t>, Café.</a:t>
            </a:r>
            <a:endParaRPr lang="en-US" altLang="zh-CN" dirty="0"/>
          </a:p>
          <a:p>
            <a:endParaRPr lang="en-US" altLang="zh-CN" dirty="0"/>
          </a:p>
        </p:txBody>
      </p:sp>
    </p:spTree>
    <p:extLst>
      <p:ext uri="{BB962C8B-B14F-4D97-AF65-F5344CB8AC3E}">
        <p14:creationId xmlns:p14="http://schemas.microsoft.com/office/powerpoint/2010/main" val="35096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The Embedding Lookup Engine is composed of ….</a:t>
            </a:r>
          </a:p>
          <a:p>
            <a:r>
              <a:rPr lang="en-US" altLang="zh-CN" dirty="0"/>
              <a:t>Embedding Vector (EV) Translator is used to parse the embedding vector index to LBAs. We keep the index ranges and the start LBA of all extents with table ID in the DRAM on the FPGA</a:t>
            </a:r>
          </a:p>
          <a:p>
            <a:r>
              <a:rPr lang="en-US" altLang="zh-CN" dirty="0"/>
              <a:t>chip inside SSD for instant embedding vector lookup</a:t>
            </a:r>
          </a:p>
          <a:p>
            <a:r>
              <a:rPr lang="en-US" altLang="zh-CN" dirty="0"/>
              <a:t>The embedding lookup engine adopts a two-stage vector-grained read strategy, including the device stage and flash channel stage.</a:t>
            </a:r>
          </a:p>
          <a:p>
            <a:r>
              <a:rPr lang="en-US" altLang="zh-CN" dirty="0"/>
              <a:t>The Vector-Grained Flash Memory Controller is the first stage of fine-grained scheme, we only fetch the desired data from the flash buffer, instead of the convectional 4KB. It not only reduces the access latency, but also Increases the throughput of EVs reading.</a:t>
            </a:r>
          </a:p>
          <a:p>
            <a:r>
              <a:rPr lang="en-US" altLang="zh-CN" dirty="0"/>
              <a:t>And the Embedding Vector Sum is the second stage of fine-grained scheme, which perform gather–reduce operation.</a:t>
            </a:r>
          </a:p>
          <a:p>
            <a:endParaRPr lang="en-US" altLang="zh-CN" dirty="0"/>
          </a:p>
          <a:p>
            <a:endParaRPr lang="zh-CN" altLang="en-US" dirty="0"/>
          </a:p>
        </p:txBody>
      </p:sp>
    </p:spTree>
    <p:extLst>
      <p:ext uri="{BB962C8B-B14F-4D97-AF65-F5344CB8AC3E}">
        <p14:creationId xmlns:p14="http://schemas.microsoft.com/office/powerpoint/2010/main" val="7043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Let's talk about the MLP </a:t>
            </a:r>
          </a:p>
          <a:p>
            <a:r>
              <a:rPr lang="en-US" altLang="zh-CN" dirty="0"/>
              <a:t>As mentioned in the previous slides, we have two main challenges for the RS-oriented MLP. First. we should achieve low…</a:t>
            </a:r>
          </a:p>
          <a:p>
            <a:r>
              <a:rPr lang="en-US" altLang="zh-CN" dirty="0"/>
              <a:t>Second, the proposed SSD-side FPGA solution should target low-end FPGA with limited resources.</a:t>
            </a:r>
            <a:endParaRPr lang="en-US" altLang="zh-CN" strike="sngStrike" dirty="0"/>
          </a:p>
          <a:p>
            <a:r>
              <a:rPr lang="en-US" altLang="zh-CN" dirty="0"/>
              <a:t>Therefore, it is not feasible to directly apply previous research of FPGA-based MLP accelerators for recommendation systems.</a:t>
            </a:r>
          </a:p>
          <a:p>
            <a:r>
              <a:rPr lang="en-US" altLang="zh-CN" dirty="0"/>
              <a:t>We use the following four approaches to achieve this goal. The first is the basic FC layer design</a:t>
            </a:r>
          </a:p>
          <a:p>
            <a:r>
              <a:rPr lang="en-US" altLang="zh-CN" dirty="0"/>
              <a:t>To reduce the latency, we apply the adder tree to implement the sum operation in the kernel block Matrix Multiplication</a:t>
            </a:r>
          </a:p>
          <a:p>
            <a:r>
              <a:rPr lang="en-US" altLang="zh-CN" dirty="0"/>
              <a:t>To reduce the resource consumption, we utilize the </a:t>
            </a:r>
            <a:r>
              <a:rPr lang="en-US" altLang="zh-CN" dirty="0">
                <a:solidFill>
                  <a:srgbClr val="00B0F0"/>
                </a:solidFill>
              </a:rPr>
              <a:t>Initiation Interval </a:t>
            </a:r>
            <a:r>
              <a:rPr lang="en-US" altLang="zh-CN" dirty="0"/>
              <a:t>cycles to pipeline the kernel unit with one cycle, so that the DSP resource can be reused</a:t>
            </a:r>
          </a:p>
        </p:txBody>
      </p:sp>
    </p:spTree>
    <p:extLst>
      <p:ext uri="{BB962C8B-B14F-4D97-AF65-F5344CB8AC3E}">
        <p14:creationId xmlns:p14="http://schemas.microsoft.com/office/powerpoint/2010/main" val="194778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We apply </a:t>
            </a:r>
            <a:r>
              <a:rPr kumimoji="0" lang="en-US" altLang="zh-CN" sz="1200" b="0" i="0" u="none" strike="noStrike" kern="0" cap="none" spc="0" normalizeH="0" baseline="0" noProof="0" dirty="0">
                <a:ln>
                  <a:noFill/>
                </a:ln>
                <a:solidFill>
                  <a:srgbClr val="000000"/>
                </a:solidFill>
                <a:effectLst/>
                <a:uLnTx/>
                <a:uFillTx/>
                <a:latin typeface="Helvetica"/>
                <a:cs typeface="+mn-cs"/>
                <a:sym typeface="Helvetica"/>
              </a:rPr>
              <a:t>Intra-Layer Decomposition </a:t>
            </a:r>
            <a:r>
              <a:rPr lang="en-US" altLang="zh-CN" dirty="0"/>
              <a:t>for latency reduction. </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As shown in the right figure, in the recommendation model, the feature interaction is performed after the bot MLP and embedding layer. </a:t>
            </a:r>
          </a:p>
          <a:p>
            <a:r>
              <a:rPr lang="en-US" altLang="zh-CN" dirty="0"/>
              <a:t>The current recommendation system handles the concatenation after both of the bottom MLP and embedding layer finish and then feeds the united vector into the top MLP layer. It is suitable for the python framework, but it does not take full advantage of the FPGA hardware with unnecessary idle cycles.</a:t>
            </a:r>
          </a:p>
          <a:p>
            <a:r>
              <a:rPr lang="en-US" altLang="zh-CN" dirty="0"/>
              <a:t>We decompose the first layer of top MLP and remap the corresponding matrix multiplication. So that the subsequent computing are neither hindered by bottom MLP nor the embedding layer</a:t>
            </a:r>
          </a:p>
          <a:p>
            <a:r>
              <a:rPr lang="en-US" altLang="zh-CN" dirty="0"/>
              <a:t>It eliminates the long inner concatenation between embedding and MLP layers.</a:t>
            </a:r>
          </a:p>
        </p:txBody>
      </p:sp>
    </p:spTree>
    <p:extLst>
      <p:ext uri="{BB962C8B-B14F-4D97-AF65-F5344CB8AC3E}">
        <p14:creationId xmlns:p14="http://schemas.microsoft.com/office/powerpoint/2010/main" val="355747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We apply </a:t>
            </a:r>
            <a:r>
              <a:rPr lang="en-US" altLang="zh-CN" sz="1200" dirty="0"/>
              <a:t>Inter-Layer Composition </a:t>
            </a:r>
            <a:r>
              <a:rPr lang="en-US" altLang="zh-CN" dirty="0"/>
              <a:t>for latency reduction.</a:t>
            </a:r>
          </a:p>
          <a:p>
            <a:r>
              <a:rPr lang="en-US" altLang="zh-CN" dirty="0"/>
              <a:t>In the original processing flow, all FC layers adopt the same scan pattern for kernel streaming, which would cause the pipeline stall.</a:t>
            </a:r>
          </a:p>
          <a:p>
            <a:r>
              <a:rPr lang="en-US" altLang="zh-CN" dirty="0"/>
              <a:t>Assuming all inputs stream along the column dimension with kc first, then repeat along the row dimension with stripe kr. As a result, only after all columns of Layer </a:t>
            </a:r>
            <a:r>
              <a:rPr lang="en-US" altLang="zh-CN" dirty="0" err="1"/>
              <a:t>i</a:t>
            </a:r>
            <a:r>
              <a:rPr lang="en-US" altLang="zh-CN" dirty="0"/>
              <a:t> finish accumulation, the first kc columns of layer i+1 can feed the first input vector.  Partial models are in the idle state.</a:t>
            </a:r>
          </a:p>
          <a:p>
            <a:r>
              <a:rPr lang="en-US" altLang="zh-CN" dirty="0"/>
              <a:t>The RS model usually consists of a series of small FC and a large FC, so that we can fit all layers on the FPGA.</a:t>
            </a:r>
          </a:p>
          <a:p>
            <a:r>
              <a:rPr lang="en-US" altLang="zh-CN" dirty="0"/>
              <a:t>We </a:t>
            </a:r>
            <a:r>
              <a:rPr lang="en-US" altLang="zh-CN" sz="1200" dirty="0"/>
              <a:t>compose the adjacent layers into a pair, by exchanging the scanning direction of each layer alternatively, so that the adjacent layer can be processed in parallel</a:t>
            </a:r>
          </a:p>
        </p:txBody>
      </p:sp>
    </p:spTree>
    <p:extLst>
      <p:ext uri="{BB962C8B-B14F-4D97-AF65-F5344CB8AC3E}">
        <p14:creationId xmlns:p14="http://schemas.microsoft.com/office/powerpoint/2010/main" val="64627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We propose a kernel search algorithm that can efficiently decide the kernel size for each FC layer, which ensures the lowest resource utilization and the optimal throughput.</a:t>
            </a:r>
          </a:p>
          <a:p>
            <a:r>
              <a:rPr lang="en-US" altLang="zh-CN" dirty="0"/>
              <a:t>We should balance the time cost of each FC layer, to ensure that the time cost is not affected by a certain layer and not waste resource.</a:t>
            </a:r>
          </a:p>
          <a:p>
            <a:r>
              <a:rPr lang="en-US" altLang="zh-CN" dirty="0"/>
              <a:t>We should also balance the non-MLP embedding layer and MLP layers, Given an SSD and an RS model, the time cost of embedding lookup is a constant value, which cannot be optimized. Making the time consumption close to but not larger than the embedding lookup is an efficient way.</a:t>
            </a:r>
          </a:p>
          <a:p>
            <a:r>
              <a:rPr lang="en-US" altLang="zh-CN" dirty="0"/>
              <a:t>Here we list the optimization objectives, to satisfy these equations, we should carefully pick the suitable kernel sizes.</a:t>
            </a:r>
          </a:p>
          <a:p>
            <a:r>
              <a:rPr lang="en-US" altLang="zh-CN" dirty="0"/>
              <a:t>Detailed pick-up rules can be found in our paper</a:t>
            </a:r>
            <a:endParaRPr lang="zh-CN" altLang="en-US" dirty="0"/>
          </a:p>
        </p:txBody>
      </p:sp>
    </p:spTree>
    <p:extLst>
      <p:ext uri="{BB962C8B-B14F-4D97-AF65-F5344CB8AC3E}">
        <p14:creationId xmlns:p14="http://schemas.microsoft.com/office/powerpoint/2010/main" val="343339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Let’s see the evaluation parts. Since we do not have real programmable SSD</a:t>
            </a:r>
          </a:p>
          <a:p>
            <a:r>
              <a:rPr lang="en-US" altLang="zh-CN" dirty="0"/>
              <a:t>We use the FPGA platform on AWS F1 instance.  The parameters of the emulated SSD are listed in the first table. The FPGA board has 4 DDR ranks. Two of them are emulated …and the other two are used….</a:t>
            </a:r>
          </a:p>
          <a:p>
            <a:r>
              <a:rPr lang="en-US" altLang="zh-CN" dirty="0"/>
              <a:t>For the host, we still use Facebook DLRM models. The parameters are listed in the second table. We can see that, MLP model of RMC3 is much larger than RMC1 and RMC2.</a:t>
            </a:r>
          </a:p>
          <a:p>
            <a:r>
              <a:rPr lang="en-US" altLang="zh-CN" dirty="0"/>
              <a:t>We compare the RM-SSD with </a:t>
            </a:r>
            <a:r>
              <a:rPr lang="en-US" altLang="zh-CN" dirty="0" err="1"/>
              <a:t>RecSSD</a:t>
            </a:r>
            <a:r>
              <a:rPr lang="en-US" altLang="zh-CN" dirty="0"/>
              <a:t>, It offloads</a:t>
            </a:r>
          </a:p>
          <a:p>
            <a:r>
              <a:rPr lang="en-US" altLang="zh-CN" dirty="0"/>
              <a:t>We also implement RM-SSD with naïve MLP design, which is applied in a near-memory acceleration work for RS. They still assume all embedding are stored in the main memory. </a:t>
            </a:r>
            <a:endParaRPr lang="zh-CN" altLang="en-US" dirty="0"/>
          </a:p>
        </p:txBody>
      </p:sp>
    </p:spTree>
    <p:extLst>
      <p:ext uri="{BB962C8B-B14F-4D97-AF65-F5344CB8AC3E}">
        <p14:creationId xmlns:p14="http://schemas.microsoft.com/office/powerpoint/2010/main" val="2271456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Here is the throughput of three RM models. The X-axis indicates the batch size and Y-axis indicates the throughput. RM-SSD achieves up to 36 times throughput improvement compared to the baseline SSD-S. In addition to the read amplification reducing and file system bypassing, it also benefits from the newly offloaded MLP acceleration engine.</a:t>
            </a:r>
          </a:p>
          <a:p>
            <a:pPr algn="l"/>
            <a:r>
              <a:rPr lang="en-US" altLang="zh-CN" sz="1800" b="0" i="0" u="none" strike="noStrike" baseline="0" dirty="0">
                <a:latin typeface="NimbusRomNo9L-Regu"/>
              </a:rPr>
              <a:t>Compared with RM-SSD running with Embedding Lookup Engine only, the throughput improvement is around two. It gains from the pipeline remapping on the FPGA board.</a:t>
            </a:r>
          </a:p>
          <a:p>
            <a:pPr algn="l"/>
            <a:r>
              <a:rPr lang="en-US" altLang="zh-CN" dirty="0"/>
              <a:t>RM-SSD can achieve up to two-point eight times throughput improvement compared with RecSSD. It has two reasons. First, for the embedding lookup module, we adopt the vector-grained access of embeddings, while RecSSD still adopts the page access. Secondly, we take advantage of the MLP Acceleration Engine.</a:t>
            </a:r>
            <a:endParaRPr lang="zh-CN" altLang="en-US" dirty="0"/>
          </a:p>
        </p:txBody>
      </p:sp>
    </p:spTree>
    <p:extLst>
      <p:ext uri="{BB962C8B-B14F-4D97-AF65-F5344CB8AC3E}">
        <p14:creationId xmlns:p14="http://schemas.microsoft.com/office/powerpoint/2010/main" val="449614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Moreover, RM-SSD is not sensitive to the input locality. When decreasing the locality of the input trace, the throughput of RecSSD degrades accordingly, while RM-SSD maintains a constant value. The host-side cache of RecSSD is statically partitioned based on history input, which is not robust in the online running scenario.</a:t>
            </a:r>
            <a:endParaRPr lang="zh-CN" altLang="en-US" dirty="0"/>
          </a:p>
        </p:txBody>
      </p:sp>
    </p:spTree>
    <p:extLst>
      <p:ext uri="{BB962C8B-B14F-4D97-AF65-F5344CB8AC3E}">
        <p14:creationId xmlns:p14="http://schemas.microsoft.com/office/powerpoint/2010/main" val="1516702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381000" y="685800"/>
            <a:ext cx="6096000" cy="3429000"/>
          </a:xfrm>
          <a:prstGeom prst="rect">
            <a:avLst/>
          </a:prstGeom>
        </p:spPr>
        <p:txBody>
          <a:bodyPr/>
          <a:lstStyle/>
          <a:p>
            <a:endParaRPr/>
          </a:p>
        </p:txBody>
      </p:sp>
      <p:sp>
        <p:nvSpPr>
          <p:cNvPr id="116" name="Shape 116"/>
          <p:cNvSpPr>
            <a:spLocks noGrp="1"/>
          </p:cNvSpPr>
          <p:nvPr>
            <p:ph type="body" sz="quarter" idx="1"/>
          </p:nvPr>
        </p:nvSpPr>
        <p:spPr>
          <a:prstGeom prst="rect">
            <a:avLst/>
          </a:prstGeom>
        </p:spPr>
        <p:txBody>
          <a:bodyPr/>
          <a:lstStyle/>
          <a:p>
            <a:r>
              <a:rPr lang="en-US" altLang="zh-CN" dirty="0"/>
              <a:t>Online service providers uses Recommendation Systems to provide personalized recommendations based on users’ interests. </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For example, we may</a:t>
            </a:r>
            <a:r>
              <a:rPr lang="zh-CN" altLang="en-US" dirty="0"/>
              <a:t> </a:t>
            </a:r>
            <a:r>
              <a:rPr lang="en-US" altLang="zh-CN" dirty="0"/>
              <a:t>easily indulge in TikTok, because it continuously recommends short videos of our interests. There’re main two types of data are used.</a:t>
            </a:r>
          </a:p>
          <a:p>
            <a:r>
              <a:rPr lang="en-US" altLang="zh-CN" dirty="0"/>
              <a:t>As we can see the left figure, the RS recommends a specific item to the similar users.</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In the right figure, the RS recommends the similar item to a specific user.</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Recommendation systems are playing important role for online service providers such as Amazon, Netflix, YouTube, and Facebook. As reported, Facebook spends 79% inference cycles in the datacenter.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Here is the Resource Efficiency of MLP Acceleration Engine. The kernel size of each layer is listed in the first table and the Resource consumption are shown in the second table. The kernel size is the key factor of resource consumption on FPGA.</a:t>
            </a:r>
          </a:p>
          <a:p>
            <a:r>
              <a:rPr lang="en-US" altLang="zh-CN" dirty="0"/>
              <a:t>Compared to the naïve MLP design, RM-SSD can achieve the same performance with one order of magnitude less resource for RMC1 and RMC2.</a:t>
            </a:r>
            <a:r>
              <a:rPr lang="zh-CN" altLang="en-US" dirty="0"/>
              <a:t> </a:t>
            </a:r>
            <a:r>
              <a:rPr lang="en-US" altLang="zh-CN" dirty="0"/>
              <a:t>And three-point five speedup compared </a:t>
            </a:r>
            <a:r>
              <a:rPr lang="en-US" altLang="zh-CN" sz="1200" dirty="0"/>
              <a:t>to </a:t>
            </a:r>
            <a:r>
              <a:rPr lang="en-US" altLang="zh-CN" sz="1200" dirty="0">
                <a:solidFill>
                  <a:srgbClr val="6B213F"/>
                </a:solidFill>
              </a:rPr>
              <a:t>MLP-dominated RMC3</a:t>
            </a:r>
            <a:r>
              <a:rPr lang="en-US" altLang="zh-CN" sz="1200" dirty="0"/>
              <a:t> with much less resource, so that MLP-naïve cannot fit on low-end FPGA.</a:t>
            </a:r>
            <a:endParaRPr lang="en-US" altLang="zh-CN" dirty="0"/>
          </a:p>
          <a:p>
            <a:endParaRPr lang="zh-CN" altLang="en-US" dirty="0"/>
          </a:p>
        </p:txBody>
      </p:sp>
    </p:spTree>
    <p:extLst>
      <p:ext uri="{BB962C8B-B14F-4D97-AF65-F5344CB8AC3E}">
        <p14:creationId xmlns:p14="http://schemas.microsoft.com/office/powerpoint/2010/main" val="2244980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Compare with MLP design with default kernel size. RM-SSD can achieve the similar results. They achieve the same performance for all models. MLP with default kernel consume double resource. It also cannot fit on a low-end FPGA.</a:t>
            </a:r>
            <a:endParaRPr lang="zh-CN" altLang="en-US" dirty="0"/>
          </a:p>
        </p:txBody>
      </p:sp>
    </p:spTree>
    <p:extLst>
      <p:ext uri="{BB962C8B-B14F-4D97-AF65-F5344CB8AC3E}">
        <p14:creationId xmlns:p14="http://schemas.microsoft.com/office/powerpoint/2010/main" val="173019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xfrm>
            <a:off x="381000" y="685800"/>
            <a:ext cx="6096000" cy="3429000"/>
          </a:xfrm>
          <a:prstGeom prst="rect">
            <a:avLst/>
          </a:prstGeom>
        </p:spPr>
        <p:txBody>
          <a:bodyPr/>
          <a:lstStyle/>
          <a:p>
            <a:endParaRPr/>
          </a:p>
        </p:txBody>
      </p:sp>
      <p:sp>
        <p:nvSpPr>
          <p:cNvPr id="470" name="Shape 470"/>
          <p:cNvSpPr>
            <a:spLocks noGrp="1"/>
          </p:cNvSpPr>
          <p:nvPr>
            <p:ph type="body" sz="quarter" idx="1"/>
          </p:nvPr>
        </p:nvSpPr>
        <p:spPr>
          <a:prstGeom prst="rect">
            <a:avLst/>
          </a:prstGeom>
        </p:spPr>
        <p:txBody>
          <a:bodyPr/>
          <a:lstStyle/>
          <a:p>
            <a:r>
              <a:rPr dirty="0"/>
              <a:t>To conclude,</a:t>
            </a:r>
            <a:r>
              <a:rPr lang="en-US" dirty="0"/>
              <a:t> we found the problem that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a:spLocks noGrp="1" noRot="1" noChangeAspect="1"/>
          </p:cNvSpPr>
          <p:nvPr>
            <p:ph type="sldImg"/>
          </p:nvPr>
        </p:nvSpPr>
        <p:spPr>
          <a:xfrm>
            <a:off x="381000" y="685800"/>
            <a:ext cx="6096000" cy="3429000"/>
          </a:xfrm>
          <a:prstGeom prst="rect">
            <a:avLst/>
          </a:prstGeom>
        </p:spPr>
        <p:txBody>
          <a:bodyPr/>
          <a:lstStyle/>
          <a:p>
            <a:endParaRPr/>
          </a:p>
        </p:txBody>
      </p:sp>
      <p:sp>
        <p:nvSpPr>
          <p:cNvPr id="96" name="Shape 96"/>
          <p:cNvSpPr>
            <a:spLocks noGrp="1"/>
          </p:cNvSpPr>
          <p:nvPr>
            <p:ph type="body" sz="quarter" idx="1"/>
          </p:nvPr>
        </p:nvSpPr>
        <p:spPr>
          <a:prstGeom prst="rect">
            <a:avLst/>
          </a:prstGeom>
        </p:spPr>
        <p:txBody>
          <a:bodyPr/>
          <a:lstStyle/>
          <a:p>
            <a:r>
              <a:rPr lang="en-US" sz="1200" dirty="0"/>
              <a:t>That’s all. </a:t>
            </a:r>
            <a:r>
              <a:rPr lang="en-US" altLang="zh-CN" sz="1200" dirty="0"/>
              <a:t>If</a:t>
            </a:r>
            <a:r>
              <a:rPr lang="zh-CN" altLang="en-US" sz="1200" dirty="0"/>
              <a:t> </a:t>
            </a:r>
            <a:r>
              <a:rPr lang="en-US" altLang="zh-CN" sz="1200" dirty="0"/>
              <a:t>you</a:t>
            </a:r>
            <a:r>
              <a:rPr lang="zh-CN" altLang="en-US" sz="1200" dirty="0"/>
              <a:t> </a:t>
            </a:r>
            <a:r>
              <a:rPr lang="en-US" altLang="zh-CN" sz="1200" dirty="0"/>
              <a:t>are interested in our work, you can come to the session eight-A on HPCA or email me. Thank you !</a:t>
            </a:r>
            <a:endParaRPr sz="1200" dirty="0"/>
          </a:p>
        </p:txBody>
      </p:sp>
    </p:spTree>
    <p:extLst>
      <p:ext uri="{BB962C8B-B14F-4D97-AF65-F5344CB8AC3E}">
        <p14:creationId xmlns:p14="http://schemas.microsoft.com/office/powerpoint/2010/main" val="675240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978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rPr lang="en-US" dirty="0"/>
              <a:t>In recent years, DNN-based recommendation systems have received growing interests.</a:t>
            </a:r>
          </a:p>
          <a:p>
            <a:r>
              <a:rPr lang="en-US" dirty="0"/>
              <a:t>A typical architecture of deep learning-based recommendation model consists of bottom MLP layer, top MLP layer, embedding layer and feature interaction layers. click</a:t>
            </a:r>
          </a:p>
        </p:txBody>
      </p:sp>
    </p:spTree>
    <p:extLst>
      <p:ext uri="{BB962C8B-B14F-4D97-AF65-F5344CB8AC3E}">
        <p14:creationId xmlns:p14="http://schemas.microsoft.com/office/powerpoint/2010/main" val="247468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Its inputs are a collection of dense features and sparse features.  And the output is the predicted click-through rate. CTR prediction is the task of predicting the likelihood that something on a website (such as an advertisement) will be clicked.</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When performing recommendation inference, the dense input will first feed into the bot MLP layer, while the sparse input feeds into the embedding layer. After that, the above two results are combined by feature interaction, which is followed by the top MLP layer.  Finally, the predicted click-through rate can be calculated and ranked.</a:t>
            </a:r>
          </a:p>
          <a:p>
            <a:endParaRPr dirty="0"/>
          </a:p>
        </p:txBody>
      </p:sp>
    </p:spTree>
    <p:extLst>
      <p:ext uri="{BB962C8B-B14F-4D97-AF65-F5344CB8AC3E}">
        <p14:creationId xmlns:p14="http://schemas.microsoft.com/office/powerpoint/2010/main" val="294534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rPr lang="en-US" altLang="zh-CN" dirty="0"/>
              <a:t>Dense features describe continuous inputs that are processed with MLP layers. It usually represents user information, for example…user’s age…. Click.</a:t>
            </a:r>
            <a:endParaRPr dirty="0"/>
          </a:p>
        </p:txBody>
      </p:sp>
    </p:spTree>
    <p:extLst>
      <p:ext uri="{BB962C8B-B14F-4D97-AF65-F5344CB8AC3E}">
        <p14:creationId xmlns:p14="http://schemas.microsoft.com/office/powerpoint/2010/main" val="206095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rPr lang="en-US" altLang="zh-CN" dirty="0"/>
              <a:t>Sparse features are transformed to a dense representation by looking up embedding tables in the embedding layer. </a:t>
            </a:r>
          </a:p>
          <a:p>
            <a:r>
              <a:rPr lang="en-US" altLang="zh-CN" dirty="0"/>
              <a:t>Each row in the embedding table is the vector of floating-point values that corresponds to a category for a sparse feature.</a:t>
            </a:r>
          </a:p>
          <a:p>
            <a:r>
              <a:rPr lang="en-US" altLang="zh-CN" dirty="0"/>
              <a:t>The number of vectors, or rows in the table, is determined by the number of categories in the given feature.</a:t>
            </a:r>
          </a:p>
          <a:p>
            <a:r>
              <a:rPr lang="en-US" altLang="zh-CN" dirty="0"/>
              <a:t>For example, for a word listed here, a categorical input may represent creature, gender, and </a:t>
            </a:r>
            <a:r>
              <a:rPr lang="en-US" altLang="zh-CN" dirty="0" err="1"/>
              <a:t>etc</a:t>
            </a:r>
            <a:endParaRPr lang="en-US" altLang="zh-CN" dirty="0"/>
          </a:p>
          <a:p>
            <a:r>
              <a:rPr lang="en-US" altLang="zh-CN" dirty="0"/>
              <a:t>The dimension of each vector, or columns in the table, is determined by the number of latent features for the category representation.</a:t>
            </a:r>
          </a:p>
          <a:p>
            <a:r>
              <a:rPr lang="en-US" altLang="zh-CN" dirty="0"/>
              <a:t>An embedding table lookup operation reads a few vectors from the table when given a set of indices, e.g. </a:t>
            </a:r>
          </a:p>
          <a:p>
            <a:r>
              <a:rPr lang="en-US" altLang="zh-CN" dirty="0"/>
              <a:t>After that, the embedding vectors returned are aggregated into a single vector through pooling operations such as sum, dot-product, average.</a:t>
            </a:r>
          </a:p>
        </p:txBody>
      </p:sp>
    </p:spTree>
    <p:extLst>
      <p:ext uri="{BB962C8B-B14F-4D97-AF65-F5344CB8AC3E}">
        <p14:creationId xmlns:p14="http://schemas.microsoft.com/office/powerpoint/2010/main" val="1582287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r>
              <a:rPr dirty="0"/>
              <a:t>Recent studies from several cloud vendors show </a:t>
            </a:r>
            <a:r>
              <a:rPr lang="en-US" dirty="0"/>
              <a:t>the </a:t>
            </a:r>
            <a:r>
              <a:rPr dirty="0"/>
              <a:t>memory capacity scaling challenge for recommendation systems due to the large embedding size. </a:t>
            </a:r>
            <a:r>
              <a:rPr lang="en-US" dirty="0"/>
              <a:t>The dim of a tb, the row of a tb, and the table number all would cause the increase of embedding size.</a:t>
            </a:r>
          </a:p>
          <a:p>
            <a:r>
              <a:rPr lang="en-US" altLang="zh-CN" dirty="0"/>
              <a:t>The embedding size can achieve TB while the DRAM size in a typical server is </a:t>
            </a:r>
          </a:p>
          <a:p>
            <a:r>
              <a:rPr lang="en-US" dirty="0"/>
              <a:t>It cannot be hold in memory in the near future</a:t>
            </a:r>
          </a:p>
          <a:p>
            <a:pPr marL="0" marR="0" lvl="0" indent="0" defTabSz="914400" eaLnBrk="1" fontAlgn="auto" latinLnBrk="0" hangingPunct="1">
              <a:lnSpc>
                <a:spcPct val="100000"/>
              </a:lnSpc>
              <a:spcBef>
                <a:spcPts val="400"/>
              </a:spcBef>
              <a:spcAft>
                <a:spcPts val="0"/>
              </a:spcAft>
              <a:buClrTx/>
              <a:buSzTx/>
              <a:buFontTx/>
              <a:buNone/>
              <a:tabLst/>
              <a:defRPr/>
            </a:pPr>
            <a:r>
              <a:rPr lang="en-US" dirty="0"/>
              <a:t>On the other hand, DRAM is expensive which has effect on the TCO</a:t>
            </a:r>
            <a:r>
              <a:rPr lang="en-US" altLang="zh-CN" dirty="0"/>
              <a:t>. Click.</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So, how about replace DRAM with SSD for RS. We have three reasons </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First it has large capacity; Second it also develops fast. Last but not least, high density SSD is 4-8 times cheaper than DRAM per bit.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To better understand the use of SSDs for recommendation inference, we use the RS model from Facebook to evaluate the performance under memory-capacity-limited environment. </a:t>
            </a:r>
          </a:p>
          <a:p>
            <a:pPr marL="0" marR="0" lvl="0" indent="0" defTabSz="914400" eaLnBrk="1" fontAlgn="auto" latinLnBrk="0" hangingPunct="1">
              <a:lnSpc>
                <a:spcPct val="100000"/>
              </a:lnSpc>
              <a:spcBef>
                <a:spcPts val="400"/>
              </a:spcBef>
              <a:spcAft>
                <a:spcPts val="0"/>
              </a:spcAft>
              <a:buClrTx/>
              <a:buSzTx/>
              <a:buFontTx/>
              <a:buNone/>
              <a:tabLst/>
              <a:defRPr/>
            </a:pPr>
            <a:r>
              <a:rPr lang="en-US" altLang="zh-CN" dirty="0"/>
              <a:t>To analyze the impact of the limited capacity, we use the Linux </a:t>
            </a:r>
            <a:r>
              <a:rPr lang="en-US" altLang="zh-CN" dirty="0" err="1"/>
              <a:t>cgroup</a:t>
            </a:r>
            <a:r>
              <a:rPr lang="en-US" altLang="zh-CN" dirty="0"/>
              <a:t> tool to limit the amount of memory available for the recommendation system to a specific value.</a:t>
            </a:r>
          </a:p>
          <a:p>
            <a:r>
              <a:rPr lang="en-US" altLang="zh-CN" dirty="0"/>
              <a:t>SSD-S, SSD-M and DRAM indicate that recommendation models running with</a:t>
            </a:r>
          </a:p>
          <a:p>
            <a:r>
              <a:rPr lang="en-US" altLang="zh-CN" dirty="0"/>
              <a:t>The model can be classified into Embedding-dominated and MLP-dominated according to the time portion.</a:t>
            </a:r>
          </a:p>
          <a:p>
            <a:r>
              <a:rPr lang="en-US" altLang="zh-CN" dirty="0"/>
              <a:t>It is revealed that, the performance of naïve SSD deployment has exponential gap compared with dram version, for both …… the degradation value can be from 100 to nearly one thousand. </a:t>
            </a:r>
          </a:p>
          <a:p>
            <a:r>
              <a:rPr lang="en-US" altLang="zh-CN" dirty="0"/>
              <a:t>In the corresponding breakdown figures, </a:t>
            </a:r>
            <a:r>
              <a:rPr lang="en-US" altLang="zh-CN" sz="1200" b="1" dirty="0" err="1"/>
              <a:t>emb</a:t>
            </a:r>
            <a:r>
              <a:rPr lang="en-US" altLang="zh-CN" sz="1200" b="1" dirty="0"/>
              <a:t> labels </a:t>
            </a:r>
            <a:r>
              <a:rPr lang="en-US" altLang="zh-CN" dirty="0"/>
              <a:t>show that the time spent on SSD and filesystem have the dominant fraction. click</a:t>
            </a:r>
          </a:p>
          <a:p>
            <a:endParaRPr lang="en-US" altLang="zh-CN" dirty="0"/>
          </a:p>
        </p:txBody>
      </p:sp>
    </p:spTree>
    <p:extLst>
      <p:ext uri="{BB962C8B-B14F-4D97-AF65-F5344CB8AC3E}">
        <p14:creationId xmlns:p14="http://schemas.microsoft.com/office/powerpoint/2010/main" val="1389042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defTabSz="914400" eaLnBrk="1" fontAlgn="auto" latinLnBrk="0" hangingPunct="1">
              <a:lnSpc>
                <a:spcPct val="100000"/>
              </a:lnSpc>
              <a:spcBef>
                <a:spcPts val="400"/>
              </a:spcBef>
              <a:spcAft>
                <a:spcPts val="0"/>
              </a:spcAft>
              <a:buClrTx/>
              <a:buSzTx/>
              <a:buFontTx/>
              <a:buNone/>
              <a:tabLst/>
              <a:defRPr/>
            </a:pPr>
            <a:r>
              <a:rPr lang="en-US" altLang="zh-CN" sz="1000" dirty="0"/>
              <a:t>The performance degradation comes from two parts. The first is the significant read amplification as we can see form this figure. SSD and RS have different access granularity. click</a:t>
            </a:r>
          </a:p>
          <a:p>
            <a:r>
              <a:rPr lang="en-US" altLang="zh-CN" sz="1000" dirty="0"/>
              <a:t>The second is the irregular access pattern of embeddings. It is found that the request access are only concentrated on very few indices, while others are nearly random. Click.</a:t>
            </a:r>
          </a:p>
          <a:p>
            <a:r>
              <a:rPr lang="en-US" altLang="zh-CN" sz="1000" dirty="0"/>
              <a:t>How about ….</a:t>
            </a:r>
          </a:p>
          <a:p>
            <a:r>
              <a:rPr lang="en-US" altLang="zh-CN" sz="1000" dirty="0"/>
              <a:t>ISC is well-suited for gather-reduce operations, which is similar to the embedding lookup operation. So we can also take advantage of this feature to reduce I/O traffic and improve effective bandwidth</a:t>
            </a:r>
          </a:p>
          <a:p>
            <a:endParaRPr lang="en-US" altLang="zh-CN" sz="1000" dirty="0"/>
          </a:p>
          <a:p>
            <a:endParaRPr lang="en-US" altLang="zh-CN" sz="1000" dirty="0"/>
          </a:p>
        </p:txBody>
      </p:sp>
    </p:spTree>
    <p:extLst>
      <p:ext uri="{BB962C8B-B14F-4D97-AF65-F5344CB8AC3E}">
        <p14:creationId xmlns:p14="http://schemas.microsoft.com/office/powerpoint/2010/main" val="947807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Front">
    <p:bg>
      <p:bgPr>
        <a:solidFill>
          <a:srgbClr val="B91160"/>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188635DA-9F76-FF42-AB18-5915F89040D9}"/>
              </a:ext>
            </a:extLst>
          </p:cNvPr>
          <p:cNvSpPr>
            <a:spLocks noChangeAspect="1"/>
          </p:cNvSpPr>
          <p:nvPr userDrawn="1"/>
        </p:nvSpPr>
        <p:spPr>
          <a:xfrm>
            <a:off x="8188905" y="4513072"/>
            <a:ext cx="3393495" cy="1828800"/>
          </a:xfrm>
          <a:custGeom>
            <a:avLst/>
            <a:gdLst>
              <a:gd name="connsiteX0" fmla="*/ 0 w 5189220"/>
              <a:gd name="connsiteY0" fmla="*/ 1653540 h 2796540"/>
              <a:gd name="connsiteX1" fmla="*/ 3276600 w 5189220"/>
              <a:gd name="connsiteY1" fmla="*/ 0 h 2796540"/>
              <a:gd name="connsiteX2" fmla="*/ 5189220 w 5189220"/>
              <a:gd name="connsiteY2" fmla="*/ 2796540 h 2796540"/>
              <a:gd name="connsiteX3" fmla="*/ 0 w 5189220"/>
              <a:gd name="connsiteY3" fmla="*/ 1653540 h 2796540"/>
            </a:gdLst>
            <a:ahLst/>
            <a:cxnLst>
              <a:cxn ang="0">
                <a:pos x="connsiteX0" y="connsiteY0"/>
              </a:cxn>
              <a:cxn ang="0">
                <a:pos x="connsiteX1" y="connsiteY1"/>
              </a:cxn>
              <a:cxn ang="0">
                <a:pos x="connsiteX2" y="connsiteY2"/>
              </a:cxn>
              <a:cxn ang="0">
                <a:pos x="connsiteX3" y="connsiteY3"/>
              </a:cxn>
            </a:cxnLst>
            <a:rect l="l" t="t" r="r" b="b"/>
            <a:pathLst>
              <a:path w="5189220" h="2796540">
                <a:moveTo>
                  <a:pt x="0" y="1653540"/>
                </a:moveTo>
                <a:lnTo>
                  <a:pt x="3276600" y="0"/>
                </a:lnTo>
                <a:lnTo>
                  <a:pt x="5189220" y="2796540"/>
                </a:lnTo>
                <a:lnTo>
                  <a:pt x="0" y="1653540"/>
                </a:lnTo>
                <a:close/>
              </a:path>
            </a:pathLst>
          </a:custGeom>
          <a:solidFill>
            <a:srgbClr val="0742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5" name="Triangle 34">
            <a:extLst>
              <a:ext uri="{FF2B5EF4-FFF2-40B4-BE49-F238E27FC236}">
                <a16:creationId xmlns:a16="http://schemas.microsoft.com/office/drawing/2014/main" id="{A3D38705-4A6C-D44C-9ECE-B3C40C49954D}"/>
              </a:ext>
            </a:extLst>
          </p:cNvPr>
          <p:cNvSpPr/>
          <p:nvPr userDrawn="1"/>
        </p:nvSpPr>
        <p:spPr>
          <a:xfrm rot="10800000">
            <a:off x="9849394" y="0"/>
            <a:ext cx="1234440" cy="888610"/>
          </a:xfrm>
          <a:custGeom>
            <a:avLst/>
            <a:gdLst>
              <a:gd name="connsiteX0" fmla="*/ 0 w 929640"/>
              <a:gd name="connsiteY0" fmla="*/ 784107 h 784107"/>
              <a:gd name="connsiteX1" fmla="*/ 929640 w 929640"/>
              <a:gd name="connsiteY1" fmla="*/ 0 h 784107"/>
              <a:gd name="connsiteX2" fmla="*/ 929640 w 929640"/>
              <a:gd name="connsiteY2" fmla="*/ 784107 h 784107"/>
              <a:gd name="connsiteX3" fmla="*/ 0 w 929640"/>
              <a:gd name="connsiteY3" fmla="*/ 784107 h 784107"/>
              <a:gd name="connsiteX0" fmla="*/ 0 w 1234440"/>
              <a:gd name="connsiteY0" fmla="*/ 888610 h 888610"/>
              <a:gd name="connsiteX1" fmla="*/ 1234440 w 1234440"/>
              <a:gd name="connsiteY1" fmla="*/ 0 h 888610"/>
              <a:gd name="connsiteX2" fmla="*/ 929640 w 1234440"/>
              <a:gd name="connsiteY2" fmla="*/ 888610 h 888610"/>
              <a:gd name="connsiteX3" fmla="*/ 0 w 1234440"/>
              <a:gd name="connsiteY3" fmla="*/ 888610 h 888610"/>
            </a:gdLst>
            <a:ahLst/>
            <a:cxnLst>
              <a:cxn ang="0">
                <a:pos x="connsiteX0" y="connsiteY0"/>
              </a:cxn>
              <a:cxn ang="0">
                <a:pos x="connsiteX1" y="connsiteY1"/>
              </a:cxn>
              <a:cxn ang="0">
                <a:pos x="connsiteX2" y="connsiteY2"/>
              </a:cxn>
              <a:cxn ang="0">
                <a:pos x="connsiteX3" y="connsiteY3"/>
              </a:cxn>
            </a:cxnLst>
            <a:rect l="l" t="t" r="r" b="b"/>
            <a:pathLst>
              <a:path w="1234440" h="888610">
                <a:moveTo>
                  <a:pt x="0" y="888610"/>
                </a:moveTo>
                <a:lnTo>
                  <a:pt x="1234440" y="0"/>
                </a:lnTo>
                <a:lnTo>
                  <a:pt x="929640" y="888610"/>
                </a:lnTo>
                <a:lnTo>
                  <a:pt x="0" y="888610"/>
                </a:lnTo>
                <a:close/>
              </a:path>
            </a:pathLst>
          </a:custGeom>
          <a:solidFill>
            <a:srgbClr val="6A194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4" name="Trapezoid 33">
            <a:extLst>
              <a:ext uri="{FF2B5EF4-FFF2-40B4-BE49-F238E27FC236}">
                <a16:creationId xmlns:a16="http://schemas.microsoft.com/office/drawing/2014/main" id="{BA3220D2-8D92-0641-B804-926394DF32EF}"/>
              </a:ext>
            </a:extLst>
          </p:cNvPr>
          <p:cNvSpPr>
            <a:spLocks noChangeAspect="1"/>
          </p:cNvSpPr>
          <p:nvPr userDrawn="1"/>
        </p:nvSpPr>
        <p:spPr>
          <a:xfrm>
            <a:off x="0" y="5029200"/>
            <a:ext cx="4604167" cy="1828800"/>
          </a:xfrm>
          <a:custGeom>
            <a:avLst/>
            <a:gdLst>
              <a:gd name="connsiteX0" fmla="*/ 0 w 3581400"/>
              <a:gd name="connsiteY0" fmla="*/ 1516380 h 1516380"/>
              <a:gd name="connsiteX1" fmla="*/ 379095 w 3581400"/>
              <a:gd name="connsiteY1" fmla="*/ 0 h 1516380"/>
              <a:gd name="connsiteX2" fmla="*/ 3202305 w 3581400"/>
              <a:gd name="connsiteY2" fmla="*/ 0 h 1516380"/>
              <a:gd name="connsiteX3" fmla="*/ 3581400 w 3581400"/>
              <a:gd name="connsiteY3" fmla="*/ 1516380 h 1516380"/>
              <a:gd name="connsiteX4" fmla="*/ 0 w 3581400"/>
              <a:gd name="connsiteY4" fmla="*/ 1516380 h 1516380"/>
              <a:gd name="connsiteX0" fmla="*/ 0 w 3581400"/>
              <a:gd name="connsiteY0" fmla="*/ 1516380 h 1516380"/>
              <a:gd name="connsiteX1" fmla="*/ 586359 w 3581400"/>
              <a:gd name="connsiteY1" fmla="*/ 499872 h 1516380"/>
              <a:gd name="connsiteX2" fmla="*/ 3202305 w 3581400"/>
              <a:gd name="connsiteY2" fmla="*/ 0 h 1516380"/>
              <a:gd name="connsiteX3" fmla="*/ 3581400 w 3581400"/>
              <a:gd name="connsiteY3" fmla="*/ 1516380 h 1516380"/>
              <a:gd name="connsiteX4" fmla="*/ 0 w 3581400"/>
              <a:gd name="connsiteY4" fmla="*/ 1516380 h 1516380"/>
              <a:gd name="connsiteX0" fmla="*/ 0 w 3581400"/>
              <a:gd name="connsiteY0" fmla="*/ 2761705 h 2761705"/>
              <a:gd name="connsiteX1" fmla="*/ 586359 w 3581400"/>
              <a:gd name="connsiteY1" fmla="*/ 1745197 h 2761705"/>
              <a:gd name="connsiteX2" fmla="*/ 2309636 w 3581400"/>
              <a:gd name="connsiteY2" fmla="*/ 0 h 2761705"/>
              <a:gd name="connsiteX3" fmla="*/ 3581400 w 3581400"/>
              <a:gd name="connsiteY3" fmla="*/ 2761705 h 2761705"/>
              <a:gd name="connsiteX4" fmla="*/ 0 w 3581400"/>
              <a:gd name="connsiteY4" fmla="*/ 2761705 h 2761705"/>
              <a:gd name="connsiteX0" fmla="*/ 0 w 3581400"/>
              <a:gd name="connsiteY0" fmla="*/ 2761705 h 2761705"/>
              <a:gd name="connsiteX1" fmla="*/ 415900 w 3581400"/>
              <a:gd name="connsiteY1" fmla="*/ 334408 h 2761705"/>
              <a:gd name="connsiteX2" fmla="*/ 2309636 w 3581400"/>
              <a:gd name="connsiteY2" fmla="*/ 0 h 2761705"/>
              <a:gd name="connsiteX3" fmla="*/ 3581400 w 3581400"/>
              <a:gd name="connsiteY3" fmla="*/ 2761705 h 2761705"/>
              <a:gd name="connsiteX4" fmla="*/ 0 w 3581400"/>
              <a:gd name="connsiteY4" fmla="*/ 2761705 h 2761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1400" h="2761705">
                <a:moveTo>
                  <a:pt x="0" y="2761705"/>
                </a:moveTo>
                <a:lnTo>
                  <a:pt x="415900" y="334408"/>
                </a:lnTo>
                <a:lnTo>
                  <a:pt x="2309636" y="0"/>
                </a:lnTo>
                <a:lnTo>
                  <a:pt x="3581400" y="2761705"/>
                </a:lnTo>
                <a:lnTo>
                  <a:pt x="0" y="2761705"/>
                </a:lnTo>
                <a:close/>
              </a:path>
            </a:pathLst>
          </a:custGeom>
          <a:solidFill>
            <a:srgbClr val="6A194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2" name="Title Text"/>
          <p:cNvSpPr txBox="1">
            <a:spLocks noGrp="1"/>
          </p:cNvSpPr>
          <p:nvPr>
            <p:ph type="title"/>
          </p:nvPr>
        </p:nvSpPr>
        <p:spPr>
          <a:xfrm>
            <a:off x="609600" y="1206500"/>
            <a:ext cx="10972800" cy="1270000"/>
          </a:xfrm>
          <a:prstGeom prst="rect">
            <a:avLst/>
          </a:prstGeom>
        </p:spPr>
        <p:txBody>
          <a:bodyPr lIns="0" tIns="0" rIns="0" bIns="0" anchor="b">
            <a:normAutofit/>
          </a:bodyPr>
          <a:lstStyle>
            <a:lvl1pPr indent="457200" algn="ctr">
              <a:defRPr sz="4000" b="1" cap="none">
                <a:solidFill>
                  <a:srgbClr val="FFFFFF"/>
                </a:solidFill>
              </a:defRPr>
            </a:lvl1pPr>
          </a:lstStyle>
          <a:p>
            <a:r>
              <a:rPr lang="en-US"/>
              <a:t>Click to edit Master title style</a:t>
            </a:r>
            <a:endParaRPr dirty="0"/>
          </a:p>
        </p:txBody>
      </p:sp>
      <p:sp>
        <p:nvSpPr>
          <p:cNvPr id="14" name="Body Level One…"/>
          <p:cNvSpPr txBox="1">
            <a:spLocks noGrp="1"/>
          </p:cNvSpPr>
          <p:nvPr>
            <p:ph type="body" sz="half" idx="1"/>
          </p:nvPr>
        </p:nvSpPr>
        <p:spPr>
          <a:xfrm>
            <a:off x="609600" y="2540000"/>
            <a:ext cx="10972800" cy="1905000"/>
          </a:xfrm>
          <a:prstGeom prst="rect">
            <a:avLst/>
          </a:prstGeom>
        </p:spPr>
        <p:txBody>
          <a:bodyPr/>
          <a:lstStyle>
            <a:lvl1pPr marL="0" indent="457200">
              <a:lnSpc>
                <a:spcPct val="100000"/>
              </a:lnSpc>
              <a:spcBef>
                <a:spcPts val="700"/>
              </a:spcBef>
              <a:buClrTx/>
              <a:buSzTx/>
              <a:buFontTx/>
              <a:buNone/>
              <a:defRPr sz="3200">
                <a:solidFill>
                  <a:srgbClr val="FFFFFF"/>
                </a:solidFill>
              </a:defRPr>
            </a:lvl1pPr>
            <a:lvl2pPr marL="0" indent="457200">
              <a:lnSpc>
                <a:spcPct val="100000"/>
              </a:lnSpc>
              <a:spcBef>
                <a:spcPts val="700"/>
              </a:spcBef>
              <a:buClrTx/>
              <a:buSzTx/>
              <a:buFontTx/>
              <a:buNone/>
              <a:defRPr sz="3200">
                <a:solidFill>
                  <a:srgbClr val="FFFFFF"/>
                </a:solidFill>
              </a:defRPr>
            </a:lvl2pPr>
            <a:lvl3pPr marL="0" indent="457200">
              <a:lnSpc>
                <a:spcPct val="100000"/>
              </a:lnSpc>
              <a:spcBef>
                <a:spcPts val="700"/>
              </a:spcBef>
              <a:buClrTx/>
              <a:buSzTx/>
              <a:buFontTx/>
              <a:buNone/>
              <a:defRPr sz="3200">
                <a:solidFill>
                  <a:srgbClr val="FFFFFF"/>
                </a:solidFill>
              </a:defRPr>
            </a:lvl3pPr>
            <a:lvl4pPr marL="0" indent="685800">
              <a:lnSpc>
                <a:spcPct val="100000"/>
              </a:lnSpc>
              <a:spcBef>
                <a:spcPts val="700"/>
              </a:spcBef>
              <a:buClrTx/>
              <a:buSzTx/>
              <a:buFontTx/>
              <a:buNone/>
              <a:defRPr sz="3200">
                <a:solidFill>
                  <a:srgbClr val="FFFFFF"/>
                </a:solidFill>
              </a:defRPr>
            </a:lvl4pPr>
            <a:lvl5pPr marL="0" indent="914400">
              <a:lnSpc>
                <a:spcPct val="100000"/>
              </a:lnSpc>
              <a:spcBef>
                <a:spcPts val="700"/>
              </a:spcBef>
              <a:buClrTx/>
              <a:buSzTx/>
              <a:buFontTx/>
              <a:buNone/>
              <a:defRPr sz="3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5" name="Slide Number"/>
          <p:cNvSpPr txBox="1">
            <a:spLocks noGrp="1"/>
          </p:cNvSpPr>
          <p:nvPr>
            <p:ph type="sldNum" sz="quarter" idx="2"/>
          </p:nvPr>
        </p:nvSpPr>
        <p:spPr>
          <a:xfrm>
            <a:off x="11302518" y="6409944"/>
            <a:ext cx="279883" cy="276999"/>
          </a:xfrm>
          <a:prstGeom prst="rect">
            <a:avLst/>
          </a:prstGeom>
        </p:spPr>
        <p:txBody>
          <a:bodyPr/>
          <a:lstStyle/>
          <a:p>
            <a:fld id="{86CB4B4D-7CA3-9044-876B-883B54F8677D}" type="slidenum">
              <a:t>‹#›</a:t>
            </a:fld>
            <a:endParaRPr/>
          </a:p>
        </p:txBody>
      </p:sp>
      <p:pic>
        <p:nvPicPr>
          <p:cNvPr id="4" name="Picture 3">
            <a:extLst>
              <a:ext uri="{FF2B5EF4-FFF2-40B4-BE49-F238E27FC236}">
                <a16:creationId xmlns:a16="http://schemas.microsoft.com/office/drawing/2014/main" id="{4CEC633F-3A20-1842-B970-22560A353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310338"/>
            <a:ext cx="3627120" cy="54864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2960598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5313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Main Blank">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pic>
        <p:nvPicPr>
          <p:cNvPr id="47" name="CityU_logo_2015.pdf" descr="CityU_logo_2015.pdf"/>
          <p:cNvPicPr>
            <a:picLocks noChangeAspect="1"/>
          </p:cNvPicPr>
          <p:nvPr/>
        </p:nvPicPr>
        <p:blipFill>
          <a:blip r:embed="rId2"/>
          <a:srcRect l="122" r="122"/>
          <a:stretch>
            <a:fillRect/>
          </a:stretch>
        </p:blipFill>
        <p:spPr>
          <a:xfrm>
            <a:off x="587374" y="6350000"/>
            <a:ext cx="600893" cy="381000"/>
          </a:xfrm>
          <a:prstGeom prst="rect">
            <a:avLst/>
          </a:prstGeom>
          <a:ln w="12700">
            <a:miter lim="400000"/>
          </a:ln>
        </p:spPr>
      </p:pic>
      <p:pic>
        <p:nvPicPr>
          <p:cNvPr id="48" name="ntu-tw-logo.pdf" descr="ntu-tw-logo.pdf"/>
          <p:cNvPicPr>
            <a:picLocks noChangeAspect="1"/>
          </p:cNvPicPr>
          <p:nvPr/>
        </p:nvPicPr>
        <p:blipFill>
          <a:blip r:embed="rId3"/>
          <a:stretch>
            <a:fillRect/>
          </a:stretch>
        </p:blipFill>
        <p:spPr>
          <a:xfrm>
            <a:off x="1418095" y="6350000"/>
            <a:ext cx="381048" cy="381000"/>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83072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Fro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Title Text"/>
          <p:cNvSpPr txBox="1">
            <a:spLocks noGrp="1"/>
          </p:cNvSpPr>
          <p:nvPr>
            <p:ph type="title"/>
          </p:nvPr>
        </p:nvSpPr>
        <p:spPr>
          <a:xfrm>
            <a:off x="609600" y="1206500"/>
            <a:ext cx="10972800" cy="1270000"/>
          </a:xfrm>
          <a:prstGeom prst="rect">
            <a:avLst/>
          </a:prstGeom>
        </p:spPr>
        <p:txBody>
          <a:bodyPr lIns="0" tIns="0" rIns="0" bIns="0" anchor="b">
            <a:normAutofit/>
          </a:bodyPr>
          <a:lstStyle>
            <a:lvl1pPr indent="457200">
              <a:defRPr sz="4000" b="1">
                <a:solidFill>
                  <a:srgbClr val="FFFFFF"/>
                </a:solidFill>
              </a:defRPr>
            </a:lvl1pPr>
          </a:lstStyle>
          <a:p>
            <a:r>
              <a:t>Title Text</a:t>
            </a:r>
          </a:p>
        </p:txBody>
      </p:sp>
      <p:sp>
        <p:nvSpPr>
          <p:cNvPr id="14" name="Triangle"/>
          <p:cNvSpPr/>
          <p:nvPr/>
        </p:nvSpPr>
        <p:spPr>
          <a:xfrm rot="8838162">
            <a:off x="5800697" y="2169649"/>
            <a:ext cx="4155544" cy="419975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A9295F"/>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16" name="Body Level One…"/>
          <p:cNvSpPr txBox="1">
            <a:spLocks noGrp="1"/>
          </p:cNvSpPr>
          <p:nvPr>
            <p:ph type="body" idx="1"/>
          </p:nvPr>
        </p:nvSpPr>
        <p:spPr>
          <a:xfrm>
            <a:off x="609600" y="2540000"/>
            <a:ext cx="10972800" cy="3388049"/>
          </a:xfrm>
          <a:prstGeom prst="rect">
            <a:avLst/>
          </a:prstGeom>
        </p:spPr>
        <p:txBody>
          <a:bodyPr/>
          <a:lstStyle>
            <a:lvl1pPr marL="0" indent="457200">
              <a:lnSpc>
                <a:spcPct val="100000"/>
              </a:lnSpc>
              <a:spcBef>
                <a:spcPts val="700"/>
              </a:spcBef>
              <a:buClrTx/>
              <a:buSzTx/>
              <a:buFontTx/>
              <a:buNone/>
              <a:defRPr sz="3200">
                <a:solidFill>
                  <a:srgbClr val="FFFFFF"/>
                </a:solidFill>
              </a:defRPr>
            </a:lvl1pPr>
            <a:lvl2pPr marL="0" indent="457200">
              <a:lnSpc>
                <a:spcPct val="100000"/>
              </a:lnSpc>
              <a:spcBef>
                <a:spcPts val="700"/>
              </a:spcBef>
              <a:buClrTx/>
              <a:buSzTx/>
              <a:buFontTx/>
              <a:buNone/>
              <a:defRPr sz="3200">
                <a:solidFill>
                  <a:srgbClr val="FFFFFF"/>
                </a:solidFill>
              </a:defRPr>
            </a:lvl2pPr>
            <a:lvl3pPr marL="0" indent="457200">
              <a:lnSpc>
                <a:spcPct val="100000"/>
              </a:lnSpc>
              <a:spcBef>
                <a:spcPts val="700"/>
              </a:spcBef>
              <a:buClrTx/>
              <a:buSzTx/>
              <a:buFontTx/>
              <a:buNone/>
              <a:defRPr sz="3200">
                <a:solidFill>
                  <a:srgbClr val="FFFFFF"/>
                </a:solidFill>
              </a:defRPr>
            </a:lvl3pPr>
            <a:lvl4pPr marL="0" indent="685800">
              <a:lnSpc>
                <a:spcPct val="100000"/>
              </a:lnSpc>
              <a:spcBef>
                <a:spcPts val="700"/>
              </a:spcBef>
              <a:buClrTx/>
              <a:buSzTx/>
              <a:buFontTx/>
              <a:buNone/>
              <a:defRPr sz="3200">
                <a:solidFill>
                  <a:srgbClr val="FFFFFF"/>
                </a:solidFill>
              </a:defRPr>
            </a:lvl4pPr>
            <a:lvl5pPr marL="0" indent="914400">
              <a:lnSpc>
                <a:spcPct val="100000"/>
              </a:lnSpc>
              <a:spcBef>
                <a:spcPts val="700"/>
              </a:spcBef>
              <a:buClrTx/>
              <a:buSzTx/>
              <a:buFontTx/>
              <a:buNone/>
              <a:defRPr sz="3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pic>
        <p:nvPicPr>
          <p:cNvPr id="17" name="ntu-tw-logo-full.pdf" descr="ntu-tw-logo-full.pdf"/>
          <p:cNvPicPr>
            <a:picLocks noChangeAspect="1"/>
          </p:cNvPicPr>
          <p:nvPr/>
        </p:nvPicPr>
        <p:blipFill>
          <a:blip r:embed="rId3"/>
          <a:stretch>
            <a:fillRect/>
          </a:stretch>
        </p:blipFill>
        <p:spPr>
          <a:xfrm>
            <a:off x="3810000" y="439135"/>
            <a:ext cx="2208194" cy="531354"/>
          </a:xfrm>
          <a:prstGeom prst="rect">
            <a:avLst/>
          </a:prstGeom>
          <a:ln w="12700">
            <a:miter lim="400000"/>
          </a:ln>
        </p:spPr>
      </p:pic>
      <p:sp>
        <p:nvSpPr>
          <p:cNvPr id="18" name="Rectangle"/>
          <p:cNvSpPr/>
          <p:nvPr/>
        </p:nvSpPr>
        <p:spPr>
          <a:xfrm>
            <a:off x="482989" y="5961385"/>
            <a:ext cx="2717411" cy="683953"/>
          </a:xfrm>
          <a:prstGeom prst="rect">
            <a:avLst/>
          </a:prstGeom>
          <a:solidFill>
            <a:srgbClr val="6A1A41"/>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chemeClr val="bg1"/>
              </a:solidFill>
              <a:effectLst/>
              <a:uLnTx/>
              <a:uFillTx/>
              <a:latin typeface="Helvetica"/>
              <a:cs typeface="Helvetica"/>
              <a:sym typeface="Helvetica"/>
            </a:endParaRPr>
          </a:p>
        </p:txBody>
      </p:sp>
      <p:sp>
        <p:nvSpPr>
          <p:cNvPr id="1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Helvetica"/>
                <a:cs typeface="Helvetica"/>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98989"/>
              </a:solidFill>
              <a:effectLst/>
              <a:uLnTx/>
              <a:uFillTx/>
              <a:latin typeface="Helvetica"/>
              <a:cs typeface="Helvetica"/>
              <a:sym typeface="Helvetica"/>
            </a:endParaRPr>
          </a:p>
        </p:txBody>
      </p:sp>
      <p:sp>
        <p:nvSpPr>
          <p:cNvPr id="9" name="Rectangle">
            <a:extLst>
              <a:ext uri="{FF2B5EF4-FFF2-40B4-BE49-F238E27FC236}">
                <a16:creationId xmlns:a16="http://schemas.microsoft.com/office/drawing/2014/main" id="{31860FCD-64CE-4E6E-AFF6-E9A9B04FB72F}"/>
              </a:ext>
            </a:extLst>
          </p:cNvPr>
          <p:cNvSpPr/>
          <p:nvPr userDrawn="1"/>
        </p:nvSpPr>
        <p:spPr>
          <a:xfrm>
            <a:off x="9220200" y="1847"/>
            <a:ext cx="2717411" cy="968642"/>
          </a:xfrm>
          <a:prstGeom prst="rect">
            <a:avLst/>
          </a:prstGeom>
          <a:solidFill>
            <a:srgbClr val="B91260"/>
          </a:soli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chemeClr val="bg1"/>
              </a:solidFill>
              <a:effectLst/>
              <a:uLnTx/>
              <a:uFillTx/>
              <a:latin typeface="Helvetica"/>
              <a:cs typeface="Helvetica"/>
              <a:sym typeface="Helvetica"/>
            </a:endParaRPr>
          </a:p>
        </p:txBody>
      </p:sp>
    </p:spTree>
    <p:extLst>
      <p:ext uri="{BB962C8B-B14F-4D97-AF65-F5344CB8AC3E}">
        <p14:creationId xmlns:p14="http://schemas.microsoft.com/office/powerpoint/2010/main" val="175412893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Main">
    <p:spTree>
      <p:nvGrpSpPr>
        <p:cNvPr id="1" name=""/>
        <p:cNvGrpSpPr/>
        <p:nvPr/>
      </p:nvGrpSpPr>
      <p:grpSpPr>
        <a:xfrm>
          <a:off x="0" y="0"/>
          <a:ext cx="0" cy="0"/>
          <a:chOff x="0" y="0"/>
          <a:chExt cx="0" cy="0"/>
        </a:xfrm>
      </p:grpSpPr>
      <p:sp>
        <p:nvSpPr>
          <p:cNvPr id="26" name="Title Text"/>
          <p:cNvSpPr txBox="1">
            <a:spLocks noGrp="1"/>
          </p:cNvSpPr>
          <p:nvPr>
            <p:ph type="title"/>
          </p:nvPr>
        </p:nvSpPr>
        <p:spPr>
          <a:prstGeom prst="rect">
            <a:avLst/>
          </a:prstGeom>
        </p:spPr>
        <p:txBody>
          <a:bodyPr/>
          <a:lstStyle/>
          <a:p>
            <a:r>
              <a:t>Title Text</a:t>
            </a:r>
          </a:p>
        </p:txBody>
      </p:sp>
      <p:sp>
        <p:nvSpPr>
          <p:cNvPr id="2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Helvetica"/>
                <a:cs typeface="Helvetica"/>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98989"/>
              </a:solidFill>
              <a:effectLst/>
              <a:uLnTx/>
              <a:uFillTx/>
              <a:latin typeface="Helvetica"/>
              <a:cs typeface="Helvetica"/>
              <a:sym typeface="Helvetica"/>
            </a:endParaRPr>
          </a:p>
        </p:txBody>
      </p:sp>
    </p:spTree>
    <p:extLst>
      <p:ext uri="{BB962C8B-B14F-4D97-AF65-F5344CB8AC3E}">
        <p14:creationId xmlns:p14="http://schemas.microsoft.com/office/powerpoint/2010/main" val="13668864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Main Two">
    <p:spTree>
      <p:nvGrpSpPr>
        <p:cNvPr id="1" name=""/>
        <p:cNvGrpSpPr/>
        <p:nvPr/>
      </p:nvGrpSpPr>
      <p:grpSpPr>
        <a:xfrm>
          <a:off x="0" y="0"/>
          <a:ext cx="0" cy="0"/>
          <a:chOff x="0" y="0"/>
          <a:chExt cx="0" cy="0"/>
        </a:xfrm>
      </p:grpSpPr>
      <p:sp>
        <p:nvSpPr>
          <p:cNvPr id="35" name="Title Text"/>
          <p:cNvSpPr txBox="1">
            <a:spLocks noGrp="1"/>
          </p:cNvSpPr>
          <p:nvPr>
            <p:ph type="title"/>
          </p:nvPr>
        </p:nvSpPr>
        <p:spPr>
          <a:prstGeom prst="rect">
            <a:avLst/>
          </a:prstGeom>
        </p:spPr>
        <p:txBody>
          <a:bodyPr/>
          <a:lstStyle/>
          <a:p>
            <a:r>
              <a:t>Title Text</a:t>
            </a:r>
          </a:p>
        </p:txBody>
      </p:sp>
      <p:sp>
        <p:nvSpPr>
          <p:cNvPr id="36" name="Body Level One…"/>
          <p:cNvSpPr txBox="1">
            <a:spLocks noGrp="1"/>
          </p:cNvSpPr>
          <p:nvPr>
            <p:ph type="body" sz="half" idx="1"/>
          </p:nvPr>
        </p:nvSpPr>
        <p:spPr>
          <a:xfrm>
            <a:off x="584200" y="1119564"/>
            <a:ext cx="5074960" cy="4717297"/>
          </a:xfrm>
          <a:prstGeom prst="rect">
            <a:avLst/>
          </a:prstGeom>
        </p:spPr>
        <p:txBody>
          <a:bodyPr/>
          <a:lstStyle>
            <a:lvl1pPr marL="342899" indent="-342899">
              <a:defRPr sz="2400"/>
            </a:lvl1pPr>
            <a:lvl2pPr>
              <a:defRPr sz="2000"/>
            </a:lvl2pPr>
            <a:lvl3pPr>
              <a:defRPr sz="1800"/>
            </a:lvl3pPr>
            <a:lvl4pPr>
              <a:defRPr sz="1600"/>
            </a:lvl4pPr>
            <a:lvl5pPr>
              <a:defRPr sz="1600"/>
            </a:lvl5pPr>
          </a:lstStyle>
          <a:p>
            <a:r>
              <a:t>Body Level One</a:t>
            </a:r>
          </a:p>
          <a:p>
            <a:pPr lvl="1"/>
            <a:r>
              <a:t>Body Level Two</a:t>
            </a:r>
          </a:p>
          <a:p>
            <a:pPr lvl="2"/>
            <a:r>
              <a:t>Body Level Three</a:t>
            </a:r>
          </a:p>
          <a:p>
            <a:pPr lvl="3"/>
            <a:r>
              <a:t>Body Level Four</a:t>
            </a:r>
          </a:p>
          <a:p>
            <a:pPr lvl="4"/>
            <a:r>
              <a:t>Body Level Five</a:t>
            </a:r>
          </a:p>
        </p:txBody>
      </p:sp>
      <p:pic>
        <p:nvPicPr>
          <p:cNvPr id="37" name="CityU_logo_2015.pdf" descr="CityU_logo_2015.pdf"/>
          <p:cNvPicPr>
            <a:picLocks noChangeAspect="1"/>
          </p:cNvPicPr>
          <p:nvPr/>
        </p:nvPicPr>
        <p:blipFill>
          <a:blip r:embed="rId2"/>
          <a:srcRect l="122" r="122"/>
          <a:stretch>
            <a:fillRect/>
          </a:stretch>
        </p:blipFill>
        <p:spPr>
          <a:xfrm>
            <a:off x="587374" y="6350000"/>
            <a:ext cx="600893" cy="381000"/>
          </a:xfrm>
          <a:prstGeom prst="rect">
            <a:avLst/>
          </a:prstGeom>
          <a:ln w="12700">
            <a:miter lim="400000"/>
          </a:ln>
        </p:spPr>
      </p:pic>
      <p:pic>
        <p:nvPicPr>
          <p:cNvPr id="38" name="ntu-tw-logo.pdf" descr="ntu-tw-logo.pdf"/>
          <p:cNvPicPr>
            <a:picLocks noChangeAspect="1"/>
          </p:cNvPicPr>
          <p:nvPr/>
        </p:nvPicPr>
        <p:blipFill>
          <a:blip r:embed="rId3"/>
          <a:stretch>
            <a:fillRect/>
          </a:stretch>
        </p:blipFill>
        <p:spPr>
          <a:xfrm>
            <a:off x="1418095" y="6350000"/>
            <a:ext cx="381048" cy="381000"/>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Helvetica"/>
                <a:cs typeface="Helvetica"/>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98989"/>
              </a:solidFill>
              <a:effectLst/>
              <a:uLnTx/>
              <a:uFillTx/>
              <a:latin typeface="Helvetica"/>
              <a:cs typeface="Helvetica"/>
              <a:sym typeface="Helvetica"/>
            </a:endParaRPr>
          </a:p>
        </p:txBody>
      </p:sp>
    </p:spTree>
    <p:extLst>
      <p:ext uri="{BB962C8B-B14F-4D97-AF65-F5344CB8AC3E}">
        <p14:creationId xmlns:p14="http://schemas.microsoft.com/office/powerpoint/2010/main" val="19011551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reserve="1">
  <p:cSld name="Main Blank">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pic>
        <p:nvPicPr>
          <p:cNvPr id="47" name="CityU_logo_2015.pdf" descr="CityU_logo_2015.pdf"/>
          <p:cNvPicPr>
            <a:picLocks noChangeAspect="1"/>
          </p:cNvPicPr>
          <p:nvPr/>
        </p:nvPicPr>
        <p:blipFill>
          <a:blip r:embed="rId2"/>
          <a:srcRect l="122" r="122"/>
          <a:stretch>
            <a:fillRect/>
          </a:stretch>
        </p:blipFill>
        <p:spPr>
          <a:xfrm>
            <a:off x="587374" y="6350000"/>
            <a:ext cx="600893" cy="381000"/>
          </a:xfrm>
          <a:prstGeom prst="rect">
            <a:avLst/>
          </a:prstGeom>
          <a:ln w="12700">
            <a:miter lim="400000"/>
          </a:ln>
        </p:spPr>
      </p:pic>
      <p:pic>
        <p:nvPicPr>
          <p:cNvPr id="48" name="ntu-tw-logo.pdf" descr="ntu-tw-logo.pdf"/>
          <p:cNvPicPr>
            <a:picLocks noChangeAspect="1"/>
          </p:cNvPicPr>
          <p:nvPr/>
        </p:nvPicPr>
        <p:blipFill>
          <a:blip r:embed="rId3"/>
          <a:stretch>
            <a:fillRect/>
          </a:stretch>
        </p:blipFill>
        <p:spPr>
          <a:xfrm>
            <a:off x="1418095" y="6350000"/>
            <a:ext cx="381048" cy="381000"/>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Helvetica"/>
                <a:cs typeface="Helvetica"/>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98989"/>
              </a:solidFill>
              <a:effectLst/>
              <a:uLnTx/>
              <a:uFillTx/>
              <a:latin typeface="Helvetica"/>
              <a:cs typeface="Helvetica"/>
              <a:sym typeface="Helvetica"/>
            </a:endParaRPr>
          </a:p>
        </p:txBody>
      </p:sp>
    </p:spTree>
    <p:extLst>
      <p:ext uri="{BB962C8B-B14F-4D97-AF65-F5344CB8AC3E}">
        <p14:creationId xmlns:p14="http://schemas.microsoft.com/office/powerpoint/2010/main" val="8817631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Ba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09600" y="1905000"/>
            <a:ext cx="10972800" cy="1508125"/>
          </a:xfrm>
          <a:prstGeom prst="rect">
            <a:avLst/>
          </a:prstGeom>
        </p:spPr>
        <p:txBody>
          <a:bodyPr/>
          <a:lstStyle>
            <a:lvl1pPr>
              <a:defRPr sz="4000" b="1">
                <a:solidFill>
                  <a:srgbClr val="FFFFFF"/>
                </a:solidFill>
              </a:defRPr>
            </a:lvl1pPr>
          </a:lstStyle>
          <a:p>
            <a:r>
              <a:t>Title Text</a:t>
            </a:r>
          </a:p>
        </p:txBody>
      </p:sp>
      <p:pic>
        <p:nvPicPr>
          <p:cNvPr id="57" name="ntu-tw-logo-full.pdf" descr="ntu-tw-logo-full.pdf"/>
          <p:cNvPicPr>
            <a:picLocks noChangeAspect="1"/>
          </p:cNvPicPr>
          <p:nvPr/>
        </p:nvPicPr>
        <p:blipFill>
          <a:blip r:embed="rId3"/>
          <a:stretch>
            <a:fillRect/>
          </a:stretch>
        </p:blipFill>
        <p:spPr>
          <a:xfrm>
            <a:off x="3810000" y="439135"/>
            <a:ext cx="2208194" cy="531354"/>
          </a:xfrm>
          <a:prstGeom prst="rect">
            <a:avLst/>
          </a:prstGeom>
          <a:ln w="12700">
            <a:miter lim="400000"/>
          </a:ln>
        </p:spPr>
      </p:pic>
      <p:sp>
        <p:nvSpPr>
          <p:cNvPr id="58" name="Rectangle"/>
          <p:cNvSpPr/>
          <p:nvPr/>
        </p:nvSpPr>
        <p:spPr>
          <a:xfrm>
            <a:off x="469900" y="5986785"/>
            <a:ext cx="1650611" cy="683953"/>
          </a:xfrm>
          <a:prstGeom prst="rect">
            <a:avLst/>
          </a:prstGeom>
          <a:solidFill>
            <a:srgbClr val="B91260"/>
          </a:solidFill>
          <a:ln w="12700">
            <a:miter lim="400000"/>
          </a:ln>
        </p:spPr>
        <p:txBody>
          <a:bodyPr lIns="45719" rIns="45719"/>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Helvetica"/>
              <a:cs typeface="Helvetica"/>
              <a:sym typeface="Helvetica"/>
            </a:endParaRPr>
          </a:p>
        </p:txBody>
      </p:sp>
      <p:sp>
        <p:nvSpPr>
          <p:cNvPr id="59" name="Slide Number"/>
          <p:cNvSpPr txBox="1">
            <a:spLocks noGrp="1"/>
          </p:cNvSpPr>
          <p:nvPr>
            <p:ph type="sldNum" sz="quarter" idx="2"/>
          </p:nvPr>
        </p:nvSpPr>
        <p:spPr>
          <a:prstGeom prst="rect">
            <a:avLst/>
          </a:prstGeom>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Helvetica"/>
                <a:cs typeface="Helvetica"/>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98989"/>
              </a:solidFill>
              <a:effectLst/>
              <a:uLnTx/>
              <a:uFillTx/>
              <a:latin typeface="Helvetica"/>
              <a:cs typeface="Helvetica"/>
              <a:sym typeface="Helvetica"/>
            </a:endParaRPr>
          </a:p>
        </p:txBody>
      </p:sp>
    </p:spTree>
    <p:extLst>
      <p:ext uri="{BB962C8B-B14F-4D97-AF65-F5344CB8AC3E}">
        <p14:creationId xmlns:p14="http://schemas.microsoft.com/office/powerpoint/2010/main" val="16217552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reserve="1">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xfrm>
            <a:off x="5892905" y="6172200"/>
            <a:ext cx="2843320" cy="368301"/>
          </a:xfrm>
          <a:prstGeom prst="rect">
            <a:avLst/>
          </a:prstGeom>
        </p:spPr>
        <p:txBody>
          <a:bodyPr lIns="22859" tIns="22859" rIns="22859" bIns="22859"/>
          <a:lstStyle>
            <a:lvl1pPr defTabSz="914216">
              <a:defRPr sz="1100">
                <a:solidFill>
                  <a:srgbClr val="AAAAAA"/>
                </a:solidFill>
              </a:defRPr>
            </a:lvl1pPr>
          </a:lstStyle>
          <a:p>
            <a:pPr marL="0" marR="0" lvl="0" indent="0" algn="r" defTabSz="914216" rtl="0" eaLnBrk="1" fontAlgn="auto" latinLnBrk="0" hangingPunct="0">
              <a:lnSpc>
                <a:spcPct val="100000"/>
              </a:lnSpc>
              <a:spcBef>
                <a:spcPts val="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AAAAAA"/>
                </a:solidFill>
                <a:effectLst/>
                <a:uLnTx/>
                <a:uFillTx/>
                <a:latin typeface="Helvetica"/>
                <a:cs typeface="Helvetica"/>
                <a:sym typeface="Helvetica"/>
              </a:rPr>
              <a:pPr marL="0" marR="0" lvl="0" indent="0" algn="r" defTabSz="914216" rtl="0" eaLnBrk="1" fontAlgn="auto" latinLnBrk="0" hangingPunct="0">
                <a:lnSpc>
                  <a:spcPct val="100000"/>
                </a:lnSpc>
                <a:spcBef>
                  <a:spcPts val="0"/>
                </a:spcBef>
                <a:spcAft>
                  <a:spcPts val="0"/>
                </a:spcAft>
                <a:buClrTx/>
                <a:buSzTx/>
                <a:buFontTx/>
                <a:buNone/>
                <a:tabLst/>
                <a:defRPr/>
              </a:pPr>
              <a:t>‹#›</a:t>
            </a:fld>
            <a:endParaRPr kumimoji="0" sz="1100" b="0" i="0" u="none" strike="noStrike" kern="0" cap="none" spc="0" normalizeH="0" baseline="0" noProof="0">
              <a:ln>
                <a:noFill/>
              </a:ln>
              <a:solidFill>
                <a:srgbClr val="AAAAAA"/>
              </a:solidFill>
              <a:effectLst/>
              <a:uLnTx/>
              <a:uFillTx/>
              <a:latin typeface="Helvetica"/>
              <a:cs typeface="Helvetica"/>
              <a:sym typeface="Helvetica"/>
            </a:endParaRPr>
          </a:p>
        </p:txBody>
      </p:sp>
    </p:spTree>
    <p:extLst>
      <p:ext uri="{BB962C8B-B14F-4D97-AF65-F5344CB8AC3E}">
        <p14:creationId xmlns:p14="http://schemas.microsoft.com/office/powerpoint/2010/main" val="374854830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reserve="1">
  <p:cSld name="5_Blank">
    <p:spTree>
      <p:nvGrpSpPr>
        <p:cNvPr id="1" name=""/>
        <p:cNvGrpSpPr/>
        <p:nvPr/>
      </p:nvGrpSpPr>
      <p:grpSpPr>
        <a:xfrm>
          <a:off x="0" y="0"/>
          <a:ext cx="0" cy="0"/>
          <a:chOff x="0" y="0"/>
          <a:chExt cx="0" cy="0"/>
        </a:xfrm>
      </p:grpSpPr>
      <p:sp>
        <p:nvSpPr>
          <p:cNvPr id="73" name="Picture Placeholder 4"/>
          <p:cNvSpPr>
            <a:spLocks noGrp="1"/>
          </p:cNvSpPr>
          <p:nvPr>
            <p:ph type="pic" idx="21"/>
          </p:nvPr>
        </p:nvSpPr>
        <p:spPr>
          <a:xfrm>
            <a:off x="420687" y="437028"/>
            <a:ext cx="5676901" cy="6001872"/>
          </a:xfrm>
          <a:prstGeom prst="rect">
            <a:avLst/>
          </a:prstGeom>
        </p:spPr>
        <p:txBody>
          <a:bodyPr lIns="91439" rIns="91439"/>
          <a:lstStyle/>
          <a:p>
            <a:endParaRPr/>
          </a:p>
        </p:txBody>
      </p:sp>
      <p:sp>
        <p:nvSpPr>
          <p:cNvPr id="74" name="Slide Number"/>
          <p:cNvSpPr txBox="1">
            <a:spLocks noGrp="1"/>
          </p:cNvSpPr>
          <p:nvPr>
            <p:ph type="sldNum" sz="quarter" idx="2"/>
          </p:nvPr>
        </p:nvSpPr>
        <p:spPr>
          <a:xfrm>
            <a:off x="5892905" y="6172200"/>
            <a:ext cx="2843320" cy="368301"/>
          </a:xfrm>
          <a:prstGeom prst="rect">
            <a:avLst/>
          </a:prstGeom>
        </p:spPr>
        <p:txBody>
          <a:bodyPr lIns="22859" tIns="22859" rIns="22859" bIns="22859"/>
          <a:lstStyle>
            <a:lvl1pPr defTabSz="914216">
              <a:defRPr sz="1100">
                <a:solidFill>
                  <a:srgbClr val="AAAAAA"/>
                </a:solidFill>
              </a:defRPr>
            </a:lvl1pPr>
          </a:lstStyle>
          <a:p>
            <a:pPr marL="0" marR="0" lvl="0" indent="0" algn="r" defTabSz="914216" rtl="0" eaLnBrk="1" fontAlgn="auto" latinLnBrk="0" hangingPunct="0">
              <a:lnSpc>
                <a:spcPct val="100000"/>
              </a:lnSpc>
              <a:spcBef>
                <a:spcPts val="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AAAAAA"/>
                </a:solidFill>
                <a:effectLst/>
                <a:uLnTx/>
                <a:uFillTx/>
                <a:latin typeface="Helvetica"/>
                <a:cs typeface="Helvetica"/>
                <a:sym typeface="Helvetica"/>
              </a:rPr>
              <a:pPr marL="0" marR="0" lvl="0" indent="0" algn="r" defTabSz="914216" rtl="0" eaLnBrk="1" fontAlgn="auto" latinLnBrk="0" hangingPunct="0">
                <a:lnSpc>
                  <a:spcPct val="100000"/>
                </a:lnSpc>
                <a:spcBef>
                  <a:spcPts val="0"/>
                </a:spcBef>
                <a:spcAft>
                  <a:spcPts val="0"/>
                </a:spcAft>
                <a:buClrTx/>
                <a:buSzTx/>
                <a:buFontTx/>
                <a:buNone/>
                <a:tabLst/>
                <a:defRPr/>
              </a:pPr>
              <a:t>‹#›</a:t>
            </a:fld>
            <a:endParaRPr kumimoji="0" sz="1100" b="0" i="0" u="none" strike="noStrike" kern="0" cap="none" spc="0" normalizeH="0" baseline="0" noProof="0">
              <a:ln>
                <a:noFill/>
              </a:ln>
              <a:solidFill>
                <a:srgbClr val="AAAAAA"/>
              </a:solidFill>
              <a:effectLst/>
              <a:uLnTx/>
              <a:uFillTx/>
              <a:latin typeface="Helvetica"/>
              <a:cs typeface="Helvetica"/>
              <a:sym typeface="Helvetica"/>
            </a:endParaRPr>
          </a:p>
        </p:txBody>
      </p:sp>
    </p:spTree>
    <p:extLst>
      <p:ext uri="{BB962C8B-B14F-4D97-AF65-F5344CB8AC3E}">
        <p14:creationId xmlns:p14="http://schemas.microsoft.com/office/powerpoint/2010/main" val="88467192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reserve="1">
  <p:cSld name="Back">
    <p:bg>
      <p:bgPr>
        <a:solidFill>
          <a:srgbClr val="B91160"/>
        </a:solidFill>
        <a:effectLst/>
      </p:bgPr>
    </p:bg>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xfrm>
            <a:off x="11302518" y="6409944"/>
            <a:ext cx="279883" cy="276999"/>
          </a:xfrm>
          <a:prstGeom prst="rect">
            <a:avLst/>
          </a:prstGeom>
        </p:spPr>
        <p:txBody>
          <a:bodyPr/>
          <a:lstStyle/>
          <a:p>
            <a:fld id="{86CB4B4D-7CA3-9044-876B-883B54F8677D}" type="slidenum">
              <a:t>‹#›</a:t>
            </a:fld>
            <a:endParaRPr/>
          </a:p>
        </p:txBody>
      </p:sp>
      <p:pic>
        <p:nvPicPr>
          <p:cNvPr id="4" name="Picture 3">
            <a:extLst>
              <a:ext uri="{FF2B5EF4-FFF2-40B4-BE49-F238E27FC236}">
                <a16:creationId xmlns:a16="http://schemas.microsoft.com/office/drawing/2014/main" id="{4CEC633F-3A20-1842-B970-22560A3538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680" y="387867"/>
            <a:ext cx="3017520" cy="548640"/>
          </a:xfrm>
          <a:prstGeom prst="rect">
            <a:avLst/>
          </a:prstGeom>
        </p:spPr>
      </p:pic>
      <p:sp>
        <p:nvSpPr>
          <p:cNvPr id="5" name="Freeform 4">
            <a:extLst>
              <a:ext uri="{FF2B5EF4-FFF2-40B4-BE49-F238E27FC236}">
                <a16:creationId xmlns:a16="http://schemas.microsoft.com/office/drawing/2014/main" id="{C4059A63-70BC-3B4B-826D-BCEA5BE12F9F}"/>
              </a:ext>
            </a:extLst>
          </p:cNvPr>
          <p:cNvSpPr/>
          <p:nvPr userDrawn="1"/>
        </p:nvSpPr>
        <p:spPr>
          <a:xfrm>
            <a:off x="7232760" y="102219"/>
            <a:ext cx="3233854" cy="2386361"/>
          </a:xfrm>
          <a:custGeom>
            <a:avLst/>
            <a:gdLst>
              <a:gd name="connsiteX0" fmla="*/ 0 w 3233854"/>
              <a:gd name="connsiteY0" fmla="*/ 1661531 h 2386361"/>
              <a:gd name="connsiteX1" fmla="*/ 3233854 w 3233854"/>
              <a:gd name="connsiteY1" fmla="*/ 0 h 2386361"/>
              <a:gd name="connsiteX2" fmla="*/ 3222702 w 3233854"/>
              <a:gd name="connsiteY2" fmla="*/ 2386361 h 2386361"/>
              <a:gd name="connsiteX3" fmla="*/ 0 w 3233854"/>
              <a:gd name="connsiteY3" fmla="*/ 1661531 h 2386361"/>
            </a:gdLst>
            <a:ahLst/>
            <a:cxnLst>
              <a:cxn ang="0">
                <a:pos x="connsiteX0" y="connsiteY0"/>
              </a:cxn>
              <a:cxn ang="0">
                <a:pos x="connsiteX1" y="connsiteY1"/>
              </a:cxn>
              <a:cxn ang="0">
                <a:pos x="connsiteX2" y="connsiteY2"/>
              </a:cxn>
              <a:cxn ang="0">
                <a:pos x="connsiteX3" y="connsiteY3"/>
              </a:cxn>
            </a:cxnLst>
            <a:rect l="l" t="t" r="r" b="b"/>
            <a:pathLst>
              <a:path w="3233854" h="2386361">
                <a:moveTo>
                  <a:pt x="0" y="1661531"/>
                </a:moveTo>
                <a:lnTo>
                  <a:pt x="3233854" y="0"/>
                </a:lnTo>
                <a:cubicBezTo>
                  <a:pt x="3230137" y="795454"/>
                  <a:pt x="3226419" y="1590907"/>
                  <a:pt x="3222702" y="2386361"/>
                </a:cubicBezTo>
                <a:lnTo>
                  <a:pt x="0" y="1661531"/>
                </a:lnTo>
                <a:close/>
              </a:path>
            </a:pathLst>
          </a:custGeom>
          <a:solidFill>
            <a:srgbClr val="6A194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7" name="Freeform 6">
            <a:extLst>
              <a:ext uri="{FF2B5EF4-FFF2-40B4-BE49-F238E27FC236}">
                <a16:creationId xmlns:a16="http://schemas.microsoft.com/office/drawing/2014/main" id="{F2BD6BF8-E468-4C4F-B8A3-2A956A4E92E1}"/>
              </a:ext>
            </a:extLst>
          </p:cNvPr>
          <p:cNvSpPr/>
          <p:nvPr userDrawn="1"/>
        </p:nvSpPr>
        <p:spPr>
          <a:xfrm>
            <a:off x="7159445" y="3714211"/>
            <a:ext cx="1416205" cy="1694985"/>
          </a:xfrm>
          <a:custGeom>
            <a:avLst/>
            <a:gdLst>
              <a:gd name="connsiteX0" fmla="*/ 256478 w 1416205"/>
              <a:gd name="connsiteY0" fmla="*/ 0 h 1694985"/>
              <a:gd name="connsiteX1" fmla="*/ 1416205 w 1416205"/>
              <a:gd name="connsiteY1" fmla="*/ 345688 h 1694985"/>
              <a:gd name="connsiteX2" fmla="*/ 0 w 1416205"/>
              <a:gd name="connsiteY2" fmla="*/ 1694985 h 1694985"/>
              <a:gd name="connsiteX3" fmla="*/ 256478 w 1416205"/>
              <a:gd name="connsiteY3" fmla="*/ 0 h 1694985"/>
            </a:gdLst>
            <a:ahLst/>
            <a:cxnLst>
              <a:cxn ang="0">
                <a:pos x="connsiteX0" y="connsiteY0"/>
              </a:cxn>
              <a:cxn ang="0">
                <a:pos x="connsiteX1" y="connsiteY1"/>
              </a:cxn>
              <a:cxn ang="0">
                <a:pos x="connsiteX2" y="connsiteY2"/>
              </a:cxn>
              <a:cxn ang="0">
                <a:pos x="connsiteX3" y="connsiteY3"/>
              </a:cxn>
            </a:cxnLst>
            <a:rect l="l" t="t" r="r" b="b"/>
            <a:pathLst>
              <a:path w="1416205" h="1694985">
                <a:moveTo>
                  <a:pt x="256478" y="0"/>
                </a:moveTo>
                <a:lnTo>
                  <a:pt x="1416205" y="345688"/>
                </a:lnTo>
                <a:lnTo>
                  <a:pt x="0" y="1694985"/>
                </a:lnTo>
                <a:lnTo>
                  <a:pt x="256478" y="0"/>
                </a:lnTo>
                <a:close/>
              </a:path>
            </a:pathLst>
          </a:custGeom>
          <a:solidFill>
            <a:srgbClr val="0742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Trapezoid 8">
            <a:extLst>
              <a:ext uri="{FF2B5EF4-FFF2-40B4-BE49-F238E27FC236}">
                <a16:creationId xmlns:a16="http://schemas.microsoft.com/office/drawing/2014/main" id="{05741B59-61DB-2144-AE7D-0C5A5CB8BF06}"/>
              </a:ext>
            </a:extLst>
          </p:cNvPr>
          <p:cNvSpPr/>
          <p:nvPr userDrawn="1"/>
        </p:nvSpPr>
        <p:spPr>
          <a:xfrm>
            <a:off x="0" y="1206500"/>
            <a:ext cx="4453053" cy="2819401"/>
          </a:xfrm>
          <a:custGeom>
            <a:avLst/>
            <a:gdLst>
              <a:gd name="connsiteX0" fmla="*/ 0 w 3962400"/>
              <a:gd name="connsiteY0" fmla="*/ 1905000 h 1905000"/>
              <a:gd name="connsiteX1" fmla="*/ 476250 w 3962400"/>
              <a:gd name="connsiteY1" fmla="*/ 0 h 1905000"/>
              <a:gd name="connsiteX2" fmla="*/ 3486150 w 3962400"/>
              <a:gd name="connsiteY2" fmla="*/ 0 h 1905000"/>
              <a:gd name="connsiteX3" fmla="*/ 3962400 w 3962400"/>
              <a:gd name="connsiteY3" fmla="*/ 1905000 h 1905000"/>
              <a:gd name="connsiteX4" fmla="*/ 0 w 3962400"/>
              <a:gd name="connsiteY4" fmla="*/ 1905000 h 1905000"/>
              <a:gd name="connsiteX0" fmla="*/ 0 w 4508809"/>
              <a:gd name="connsiteY0" fmla="*/ 2886307 h 2886307"/>
              <a:gd name="connsiteX1" fmla="*/ 1022659 w 4508809"/>
              <a:gd name="connsiteY1" fmla="*/ 0 h 2886307"/>
              <a:gd name="connsiteX2" fmla="*/ 4032559 w 4508809"/>
              <a:gd name="connsiteY2" fmla="*/ 0 h 2886307"/>
              <a:gd name="connsiteX3" fmla="*/ 4508809 w 4508809"/>
              <a:gd name="connsiteY3" fmla="*/ 1905000 h 2886307"/>
              <a:gd name="connsiteX4" fmla="*/ 0 w 4508809"/>
              <a:gd name="connsiteY4" fmla="*/ 2886307 h 2886307"/>
              <a:gd name="connsiteX0" fmla="*/ 0 w 4508809"/>
              <a:gd name="connsiteY0" fmla="*/ 2886307 h 2886307"/>
              <a:gd name="connsiteX1" fmla="*/ 543156 w 4508809"/>
              <a:gd name="connsiteY1" fmla="*/ 412595 h 2886307"/>
              <a:gd name="connsiteX2" fmla="*/ 4032559 w 4508809"/>
              <a:gd name="connsiteY2" fmla="*/ 0 h 2886307"/>
              <a:gd name="connsiteX3" fmla="*/ 4508809 w 4508809"/>
              <a:gd name="connsiteY3" fmla="*/ 1905000 h 2886307"/>
              <a:gd name="connsiteX4" fmla="*/ 0 w 4508809"/>
              <a:gd name="connsiteY4" fmla="*/ 2886307 h 2886307"/>
              <a:gd name="connsiteX0" fmla="*/ 0 w 4508809"/>
              <a:gd name="connsiteY0" fmla="*/ 2540619 h 2540619"/>
              <a:gd name="connsiteX1" fmla="*/ 543156 w 4508809"/>
              <a:gd name="connsiteY1" fmla="*/ 66907 h 2540619"/>
              <a:gd name="connsiteX2" fmla="*/ 3296579 w 4508809"/>
              <a:gd name="connsiteY2" fmla="*/ 0 h 2540619"/>
              <a:gd name="connsiteX3" fmla="*/ 4508809 w 4508809"/>
              <a:gd name="connsiteY3" fmla="*/ 1559312 h 2540619"/>
              <a:gd name="connsiteX4" fmla="*/ 0 w 4508809"/>
              <a:gd name="connsiteY4" fmla="*/ 2540619 h 2540619"/>
              <a:gd name="connsiteX0" fmla="*/ 0 w 4508809"/>
              <a:gd name="connsiteY0" fmla="*/ 2808249 h 2808249"/>
              <a:gd name="connsiteX1" fmla="*/ 543156 w 4508809"/>
              <a:gd name="connsiteY1" fmla="*/ 334537 h 2808249"/>
              <a:gd name="connsiteX2" fmla="*/ 3564209 w 4508809"/>
              <a:gd name="connsiteY2" fmla="*/ 0 h 2808249"/>
              <a:gd name="connsiteX3" fmla="*/ 4508809 w 4508809"/>
              <a:gd name="connsiteY3" fmla="*/ 1826942 h 2808249"/>
              <a:gd name="connsiteX4" fmla="*/ 0 w 4508809"/>
              <a:gd name="connsiteY4" fmla="*/ 2808249 h 2808249"/>
              <a:gd name="connsiteX0" fmla="*/ 0 w 4408448"/>
              <a:gd name="connsiteY0" fmla="*/ 2841703 h 2841703"/>
              <a:gd name="connsiteX1" fmla="*/ 442795 w 4408448"/>
              <a:gd name="connsiteY1" fmla="*/ 334537 h 2841703"/>
              <a:gd name="connsiteX2" fmla="*/ 3463848 w 4408448"/>
              <a:gd name="connsiteY2" fmla="*/ 0 h 2841703"/>
              <a:gd name="connsiteX3" fmla="*/ 4408448 w 4408448"/>
              <a:gd name="connsiteY3" fmla="*/ 1826942 h 2841703"/>
              <a:gd name="connsiteX4" fmla="*/ 0 w 4408448"/>
              <a:gd name="connsiteY4" fmla="*/ 2841703 h 2841703"/>
              <a:gd name="connsiteX0" fmla="*/ 0 w 4453053"/>
              <a:gd name="connsiteY0" fmla="*/ 2819401 h 2819401"/>
              <a:gd name="connsiteX1" fmla="*/ 487400 w 4453053"/>
              <a:gd name="connsiteY1" fmla="*/ 334537 h 2819401"/>
              <a:gd name="connsiteX2" fmla="*/ 3508453 w 4453053"/>
              <a:gd name="connsiteY2" fmla="*/ 0 h 2819401"/>
              <a:gd name="connsiteX3" fmla="*/ 4453053 w 4453053"/>
              <a:gd name="connsiteY3" fmla="*/ 1826942 h 2819401"/>
              <a:gd name="connsiteX4" fmla="*/ 0 w 4453053"/>
              <a:gd name="connsiteY4" fmla="*/ 2819401 h 281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3053" h="2819401">
                <a:moveTo>
                  <a:pt x="0" y="2819401"/>
                </a:moveTo>
                <a:lnTo>
                  <a:pt x="487400" y="334537"/>
                </a:lnTo>
                <a:lnTo>
                  <a:pt x="3508453" y="0"/>
                </a:lnTo>
                <a:lnTo>
                  <a:pt x="4453053" y="1826942"/>
                </a:lnTo>
                <a:lnTo>
                  <a:pt x="0" y="2819401"/>
                </a:lnTo>
                <a:close/>
              </a:path>
            </a:pathLst>
          </a:custGeom>
          <a:solidFill>
            <a:srgbClr val="07427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0" name="Triangle 9">
            <a:extLst>
              <a:ext uri="{FF2B5EF4-FFF2-40B4-BE49-F238E27FC236}">
                <a16:creationId xmlns:a16="http://schemas.microsoft.com/office/drawing/2014/main" id="{2D360C45-A63B-F242-876D-7DB1BEEB3F8A}"/>
              </a:ext>
            </a:extLst>
          </p:cNvPr>
          <p:cNvSpPr/>
          <p:nvPr userDrawn="1"/>
        </p:nvSpPr>
        <p:spPr>
          <a:xfrm>
            <a:off x="0" y="5170449"/>
            <a:ext cx="2535522" cy="860502"/>
          </a:xfrm>
          <a:custGeom>
            <a:avLst/>
            <a:gdLst>
              <a:gd name="connsiteX0" fmla="*/ 0 w 1108166"/>
              <a:gd name="connsiteY0" fmla="*/ 838200 h 838200"/>
              <a:gd name="connsiteX1" fmla="*/ 554083 w 1108166"/>
              <a:gd name="connsiteY1" fmla="*/ 0 h 838200"/>
              <a:gd name="connsiteX2" fmla="*/ 1108166 w 1108166"/>
              <a:gd name="connsiteY2" fmla="*/ 838200 h 838200"/>
              <a:gd name="connsiteX3" fmla="*/ 0 w 1108166"/>
              <a:gd name="connsiteY3" fmla="*/ 838200 h 838200"/>
              <a:gd name="connsiteX0" fmla="*/ 0 w 2535522"/>
              <a:gd name="connsiteY0" fmla="*/ 838200 h 838200"/>
              <a:gd name="connsiteX1" fmla="*/ 554083 w 2535522"/>
              <a:gd name="connsiteY1" fmla="*/ 0 h 838200"/>
              <a:gd name="connsiteX2" fmla="*/ 2535522 w 2535522"/>
              <a:gd name="connsiteY2" fmla="*/ 492513 h 838200"/>
              <a:gd name="connsiteX3" fmla="*/ 0 w 2535522"/>
              <a:gd name="connsiteY3" fmla="*/ 838200 h 838200"/>
              <a:gd name="connsiteX0" fmla="*/ 0 w 2535522"/>
              <a:gd name="connsiteY0" fmla="*/ 860502 h 860502"/>
              <a:gd name="connsiteX1" fmla="*/ 7673 w 2535522"/>
              <a:gd name="connsiteY1" fmla="*/ 0 h 860502"/>
              <a:gd name="connsiteX2" fmla="*/ 2535522 w 2535522"/>
              <a:gd name="connsiteY2" fmla="*/ 514815 h 860502"/>
              <a:gd name="connsiteX3" fmla="*/ 0 w 2535522"/>
              <a:gd name="connsiteY3" fmla="*/ 860502 h 860502"/>
            </a:gdLst>
            <a:ahLst/>
            <a:cxnLst>
              <a:cxn ang="0">
                <a:pos x="connsiteX0" y="connsiteY0"/>
              </a:cxn>
              <a:cxn ang="0">
                <a:pos x="connsiteX1" y="connsiteY1"/>
              </a:cxn>
              <a:cxn ang="0">
                <a:pos x="connsiteX2" y="connsiteY2"/>
              </a:cxn>
              <a:cxn ang="0">
                <a:pos x="connsiteX3" y="connsiteY3"/>
              </a:cxn>
            </a:cxnLst>
            <a:rect l="l" t="t" r="r" b="b"/>
            <a:pathLst>
              <a:path w="2535522" h="860502">
                <a:moveTo>
                  <a:pt x="0" y="860502"/>
                </a:moveTo>
                <a:cubicBezTo>
                  <a:pt x="2558" y="573668"/>
                  <a:pt x="5115" y="286834"/>
                  <a:pt x="7673" y="0"/>
                </a:cubicBezTo>
                <a:lnTo>
                  <a:pt x="2535522" y="514815"/>
                </a:lnTo>
                <a:lnTo>
                  <a:pt x="0" y="860502"/>
                </a:lnTo>
                <a:close/>
              </a:path>
            </a:pathLst>
          </a:custGeom>
          <a:solidFill>
            <a:srgbClr val="6A194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14" name="Body Level One…"/>
          <p:cNvSpPr txBox="1">
            <a:spLocks noGrp="1"/>
          </p:cNvSpPr>
          <p:nvPr>
            <p:ph type="body" sz="half" idx="1"/>
          </p:nvPr>
        </p:nvSpPr>
        <p:spPr>
          <a:xfrm>
            <a:off x="609600" y="3657600"/>
            <a:ext cx="10972800" cy="1905000"/>
          </a:xfrm>
          <a:prstGeom prst="rect">
            <a:avLst/>
          </a:prstGeom>
        </p:spPr>
        <p:txBody>
          <a:bodyPr/>
          <a:lstStyle>
            <a:lvl1pPr marL="0" indent="457200" algn="ctr">
              <a:lnSpc>
                <a:spcPct val="100000"/>
              </a:lnSpc>
              <a:spcBef>
                <a:spcPts val="700"/>
              </a:spcBef>
              <a:buClrTx/>
              <a:buSzTx/>
              <a:buFontTx/>
              <a:buNone/>
              <a:defRPr sz="3200">
                <a:solidFill>
                  <a:srgbClr val="FFFFFF"/>
                </a:solidFill>
              </a:defRPr>
            </a:lvl1pPr>
            <a:lvl2pPr marL="0" indent="457200" algn="ctr">
              <a:lnSpc>
                <a:spcPct val="100000"/>
              </a:lnSpc>
              <a:spcBef>
                <a:spcPts val="700"/>
              </a:spcBef>
              <a:buClrTx/>
              <a:buSzTx/>
              <a:buFontTx/>
              <a:buNone/>
              <a:defRPr sz="3200">
                <a:solidFill>
                  <a:srgbClr val="FFFFFF"/>
                </a:solidFill>
              </a:defRPr>
            </a:lvl2pPr>
            <a:lvl3pPr marL="0" indent="457200" algn="ctr">
              <a:lnSpc>
                <a:spcPct val="100000"/>
              </a:lnSpc>
              <a:spcBef>
                <a:spcPts val="700"/>
              </a:spcBef>
              <a:buClrTx/>
              <a:buSzTx/>
              <a:buFontTx/>
              <a:buNone/>
              <a:defRPr sz="3200">
                <a:solidFill>
                  <a:srgbClr val="FFFFFF"/>
                </a:solidFill>
              </a:defRPr>
            </a:lvl3pPr>
            <a:lvl4pPr marL="0" indent="685800" algn="ctr">
              <a:lnSpc>
                <a:spcPct val="100000"/>
              </a:lnSpc>
              <a:spcBef>
                <a:spcPts val="700"/>
              </a:spcBef>
              <a:buClrTx/>
              <a:buSzTx/>
              <a:buFontTx/>
              <a:buNone/>
              <a:defRPr sz="3200">
                <a:solidFill>
                  <a:srgbClr val="FFFFFF"/>
                </a:solidFill>
              </a:defRPr>
            </a:lvl4pPr>
            <a:lvl5pPr marL="0" indent="914400" algn="ctr">
              <a:lnSpc>
                <a:spcPct val="100000"/>
              </a:lnSpc>
              <a:spcBef>
                <a:spcPts val="700"/>
              </a:spcBef>
              <a:buClrTx/>
              <a:buSzTx/>
              <a:buFontTx/>
              <a:buNone/>
              <a:defRPr sz="32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Text"/>
          <p:cNvSpPr txBox="1">
            <a:spLocks noGrp="1"/>
          </p:cNvSpPr>
          <p:nvPr>
            <p:ph type="title"/>
          </p:nvPr>
        </p:nvSpPr>
        <p:spPr>
          <a:xfrm>
            <a:off x="609600" y="1206500"/>
            <a:ext cx="10972800" cy="2383028"/>
          </a:xfrm>
          <a:prstGeom prst="rect">
            <a:avLst/>
          </a:prstGeom>
        </p:spPr>
        <p:txBody>
          <a:bodyPr lIns="0" tIns="0" rIns="0" bIns="0" anchor="ctr">
            <a:normAutofit/>
          </a:bodyPr>
          <a:lstStyle>
            <a:lvl1pPr indent="457200" algn="ctr">
              <a:defRPr sz="4000" b="1" cap="none">
                <a:solidFill>
                  <a:srgbClr val="FFFFFF"/>
                </a:solidFill>
              </a:defRPr>
            </a:lvl1pPr>
          </a:lstStyle>
          <a:p>
            <a:r>
              <a:rPr lang="en-US" dirty="0"/>
              <a:t>Click to edit Master title style</a:t>
            </a:r>
            <a:endParaRPr dirty="0"/>
          </a:p>
        </p:txBody>
      </p:sp>
    </p:spTree>
    <p:extLst>
      <p:ext uri="{BB962C8B-B14F-4D97-AF65-F5344CB8AC3E}">
        <p14:creationId xmlns:p14="http://schemas.microsoft.com/office/powerpoint/2010/main" val="357181369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reserve="1">
  <p:cSld name="3_Blank">
    <p:spTree>
      <p:nvGrpSpPr>
        <p:cNvPr id="1" name=""/>
        <p:cNvGrpSpPr/>
        <p:nvPr/>
      </p:nvGrpSpPr>
      <p:grpSpPr>
        <a:xfrm>
          <a:off x="0" y="0"/>
          <a:ext cx="0" cy="0"/>
          <a:chOff x="0" y="0"/>
          <a:chExt cx="0" cy="0"/>
        </a:xfrm>
      </p:grpSpPr>
      <p:sp>
        <p:nvSpPr>
          <p:cNvPr id="81" name="Picture Placeholder 4"/>
          <p:cNvSpPr>
            <a:spLocks noGrp="1"/>
          </p:cNvSpPr>
          <p:nvPr>
            <p:ph type="pic" idx="21"/>
          </p:nvPr>
        </p:nvSpPr>
        <p:spPr>
          <a:xfrm>
            <a:off x="3175" y="0"/>
            <a:ext cx="6094413" cy="6858000"/>
          </a:xfrm>
          <a:prstGeom prst="rect">
            <a:avLst/>
          </a:prstGeom>
        </p:spPr>
        <p:txBody>
          <a:bodyPr lIns="91439" rIns="91439"/>
          <a:lstStyle/>
          <a:p>
            <a:endParaRPr/>
          </a:p>
        </p:txBody>
      </p:sp>
      <p:sp>
        <p:nvSpPr>
          <p:cNvPr id="82" name="Slide Number"/>
          <p:cNvSpPr txBox="1">
            <a:spLocks noGrp="1"/>
          </p:cNvSpPr>
          <p:nvPr>
            <p:ph type="sldNum" sz="quarter" idx="2"/>
          </p:nvPr>
        </p:nvSpPr>
        <p:spPr>
          <a:xfrm>
            <a:off x="5892905" y="6172200"/>
            <a:ext cx="2843320" cy="368301"/>
          </a:xfrm>
          <a:prstGeom prst="rect">
            <a:avLst/>
          </a:prstGeom>
        </p:spPr>
        <p:txBody>
          <a:bodyPr lIns="22859" tIns="22859" rIns="22859" bIns="22859"/>
          <a:lstStyle>
            <a:lvl1pPr defTabSz="914216">
              <a:defRPr sz="1100">
                <a:solidFill>
                  <a:srgbClr val="AAAAAA"/>
                </a:solidFill>
              </a:defRPr>
            </a:lvl1pPr>
          </a:lstStyle>
          <a:p>
            <a:pPr marL="0" marR="0" lvl="0" indent="0" algn="r" defTabSz="914216" rtl="0" eaLnBrk="1" fontAlgn="auto" latinLnBrk="0" hangingPunct="0">
              <a:lnSpc>
                <a:spcPct val="100000"/>
              </a:lnSpc>
              <a:spcBef>
                <a:spcPts val="0"/>
              </a:spcBef>
              <a:spcAft>
                <a:spcPts val="0"/>
              </a:spcAft>
              <a:buClrTx/>
              <a:buSzTx/>
              <a:buFontTx/>
              <a:buNone/>
              <a:tabLst/>
              <a:defRPr/>
            </a:pPr>
            <a:fld id="{86CB4B4D-7CA3-9044-876B-883B54F8677D}" type="slidenum">
              <a:rPr kumimoji="0" sz="1100" b="0" i="0" u="none" strike="noStrike" kern="0" cap="none" spc="0" normalizeH="0" baseline="0" noProof="0">
                <a:ln>
                  <a:noFill/>
                </a:ln>
                <a:solidFill>
                  <a:srgbClr val="AAAAAA"/>
                </a:solidFill>
                <a:effectLst/>
                <a:uLnTx/>
                <a:uFillTx/>
                <a:latin typeface="Helvetica"/>
                <a:cs typeface="Helvetica"/>
                <a:sym typeface="Helvetica"/>
              </a:rPr>
              <a:pPr marL="0" marR="0" lvl="0" indent="0" algn="r" defTabSz="914216" rtl="0" eaLnBrk="1" fontAlgn="auto" latinLnBrk="0" hangingPunct="0">
                <a:lnSpc>
                  <a:spcPct val="100000"/>
                </a:lnSpc>
                <a:spcBef>
                  <a:spcPts val="0"/>
                </a:spcBef>
                <a:spcAft>
                  <a:spcPts val="0"/>
                </a:spcAft>
                <a:buClrTx/>
                <a:buSzTx/>
                <a:buFontTx/>
                <a:buNone/>
                <a:tabLst/>
                <a:defRPr/>
              </a:pPr>
              <a:t>‹#›</a:t>
            </a:fld>
            <a:endParaRPr kumimoji="0" sz="1100" b="0" i="0" u="none" strike="noStrike" kern="0" cap="none" spc="0" normalizeH="0" baseline="0" noProof="0">
              <a:ln>
                <a:noFill/>
              </a:ln>
              <a:solidFill>
                <a:srgbClr val="AAAAAA"/>
              </a:solidFill>
              <a:effectLst/>
              <a:uLnTx/>
              <a:uFillTx/>
              <a:latin typeface="Helvetica"/>
              <a:cs typeface="Helvetica"/>
              <a:sym typeface="Helvetica"/>
            </a:endParaRPr>
          </a:p>
        </p:txBody>
      </p:sp>
    </p:spTree>
    <p:extLst>
      <p:ext uri="{BB962C8B-B14F-4D97-AF65-F5344CB8AC3E}">
        <p14:creationId xmlns:p14="http://schemas.microsoft.com/office/powerpoint/2010/main" val="397252663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09600" y="393699"/>
            <a:ext cx="10972801" cy="520701"/>
          </a:xfrm>
          <a:prstGeom prst="rect">
            <a:avLst/>
          </a:prstGeom>
        </p:spPr>
        <p:txBody>
          <a:bodyPr/>
          <a:lstStyle>
            <a:lvl1pPr>
              <a:defRPr u="none" cap="none" baseline="0"/>
            </a:lvl1pPr>
          </a:lstStyle>
          <a:p>
            <a:r>
              <a:rPr lang="en-US"/>
              <a:t>Click to edit Master title style</a:t>
            </a:r>
            <a:endParaRPr dirty="0"/>
          </a:p>
        </p:txBody>
      </p:sp>
      <p:sp>
        <p:nvSpPr>
          <p:cNvPr id="23" name="Body Level One…"/>
          <p:cNvSpPr txBox="1">
            <a:spLocks noGrp="1"/>
          </p:cNvSpPr>
          <p:nvPr>
            <p:ph type="body" idx="1"/>
          </p:nvPr>
        </p:nvSpPr>
        <p:spPr>
          <a:xfrm>
            <a:off x="612648" y="990601"/>
            <a:ext cx="10972800" cy="5409812"/>
          </a:xfrm>
          <a:prstGeom prst="rect">
            <a:avLst/>
          </a:prstGeom>
        </p:spPr>
        <p:txBody>
          <a:bodyPr/>
          <a:lstStyle>
            <a:lvl1pPr>
              <a:lnSpc>
                <a:spcPct val="120000"/>
              </a:lnSpc>
              <a:defRPr/>
            </a:lvl1pPr>
            <a:lvl2pPr>
              <a:lnSpc>
                <a:spcPct val="120000"/>
              </a:lnSpc>
              <a:defRPr sz="1800"/>
            </a:lvl2pPr>
            <a:lvl3pPr>
              <a:lnSpc>
                <a:spcPct val="120000"/>
              </a:lnSpc>
              <a:defRPr sz="1600"/>
            </a:lvl3pPr>
            <a:lvl4pPr>
              <a:lnSpc>
                <a:spcPct val="120000"/>
              </a:lnSpc>
              <a:defRPr sz="1400"/>
            </a:lvl4pPr>
            <a:lvl5pPr>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Slide Number"/>
          <p:cNvSpPr txBox="1">
            <a:spLocks noGrp="1"/>
          </p:cNvSpPr>
          <p:nvPr>
            <p:ph type="sldNum" sz="quarter" idx="2"/>
          </p:nvPr>
        </p:nvSpPr>
        <p:spPr>
          <a:xfrm>
            <a:off x="11302518" y="6409944"/>
            <a:ext cx="27988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760533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09600" y="393699"/>
            <a:ext cx="10972800" cy="520701"/>
          </a:xfrm>
          <a:prstGeom prst="rect">
            <a:avLst/>
          </a:prstGeom>
        </p:spPr>
        <p:txBody>
          <a:bodyPr/>
          <a:lstStyle>
            <a:lvl1pPr>
              <a:defRPr u="none" cap="none" baseline="0"/>
            </a:lvl1pPr>
          </a:lstStyle>
          <a:p>
            <a:r>
              <a:rPr lang="en-US" dirty="0"/>
              <a:t>Click to edit Master title style</a:t>
            </a:r>
            <a:endParaRPr dirty="0"/>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093492E8-EA12-0C40-8C1C-F17D7ADC1957}"/>
              </a:ext>
            </a:extLst>
          </p:cNvPr>
          <p:cNvSpPr>
            <a:spLocks noGrp="1"/>
          </p:cNvSpPr>
          <p:nvPr>
            <p:ph type="body" sz="quarter" idx="10"/>
          </p:nvPr>
        </p:nvSpPr>
        <p:spPr>
          <a:xfrm>
            <a:off x="609599" y="841248"/>
            <a:ext cx="10975975" cy="381000"/>
          </a:xfrm>
        </p:spPr>
        <p:txBody>
          <a:bodyPr anchor="ctr"/>
          <a:lstStyle>
            <a:lvl1pPr marL="0" indent="0">
              <a:lnSpc>
                <a:spcPct val="100000"/>
              </a:lnSpc>
              <a:buNone/>
              <a:defRPr sz="1800">
                <a:solidFill>
                  <a:srgbClr val="BF165E"/>
                </a:solidFill>
              </a:defRPr>
            </a:lvl1pPr>
          </a:lstStyle>
          <a:p>
            <a:pPr lvl="0"/>
            <a:r>
              <a:rPr lang="en-US" dirty="0"/>
              <a:t>Click to edit Master text styles</a:t>
            </a:r>
          </a:p>
        </p:txBody>
      </p:sp>
      <p:sp>
        <p:nvSpPr>
          <p:cNvPr id="6" name="Body Level One…">
            <a:extLst>
              <a:ext uri="{FF2B5EF4-FFF2-40B4-BE49-F238E27FC236}">
                <a16:creationId xmlns:a16="http://schemas.microsoft.com/office/drawing/2014/main" id="{E171A4EE-19ED-BA44-951C-EE99476CF487}"/>
              </a:ext>
            </a:extLst>
          </p:cNvPr>
          <p:cNvSpPr txBox="1">
            <a:spLocks noGrp="1"/>
          </p:cNvSpPr>
          <p:nvPr>
            <p:ph type="body" idx="11"/>
          </p:nvPr>
        </p:nvSpPr>
        <p:spPr>
          <a:xfrm>
            <a:off x="612648" y="1271016"/>
            <a:ext cx="10972800" cy="5178165"/>
          </a:xfrm>
          <a:prstGeom prst="rect">
            <a:avLst/>
          </a:prstGeom>
        </p:spPr>
        <p:txBody>
          <a:bodyPr/>
          <a:lstStyle>
            <a:lvl1pPr>
              <a:lnSpc>
                <a:spcPct val="120000"/>
              </a:lnSpc>
              <a:defRPr sz="1600"/>
            </a:lvl1pPr>
            <a:lvl2pPr>
              <a:lnSpc>
                <a:spcPct val="120000"/>
              </a:lnSpc>
              <a:defRPr sz="1400"/>
            </a:lvl2pPr>
            <a:lvl3pPr>
              <a:lnSpc>
                <a:spcPct val="120000"/>
              </a:lnSpc>
              <a:defRPr sz="1400"/>
            </a:lvl3pPr>
            <a:lvl4pPr>
              <a:lnSpc>
                <a:spcPct val="120000"/>
              </a:lnSpc>
              <a:defRPr sz="1400"/>
            </a:lvl4pPr>
            <a:lvl5pPr>
              <a:lnSpc>
                <a:spcPct val="12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18681274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09600" y="393699"/>
            <a:ext cx="10972800" cy="520701"/>
          </a:xfrm>
          <a:prstGeom prst="rect">
            <a:avLst/>
          </a:prstGeom>
        </p:spPr>
        <p:txBody>
          <a:bodyPr/>
          <a:lstStyle>
            <a:lvl1pPr>
              <a:defRPr u="none" cap="none" baseline="0"/>
            </a:lvl1pPr>
          </a:lstStyle>
          <a:p>
            <a:r>
              <a:rPr lang="en-US" dirty="0"/>
              <a:t>Click to edit Master title style</a:t>
            </a:r>
            <a:endParaRPr dirty="0"/>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093492E8-EA12-0C40-8C1C-F17D7ADC1957}"/>
              </a:ext>
            </a:extLst>
          </p:cNvPr>
          <p:cNvSpPr>
            <a:spLocks noGrp="1"/>
          </p:cNvSpPr>
          <p:nvPr>
            <p:ph type="body" sz="quarter" idx="10"/>
          </p:nvPr>
        </p:nvSpPr>
        <p:spPr>
          <a:xfrm>
            <a:off x="609599" y="841248"/>
            <a:ext cx="10975975" cy="381000"/>
          </a:xfrm>
        </p:spPr>
        <p:txBody>
          <a:bodyPr/>
          <a:lstStyle>
            <a:lvl1pPr marL="0" indent="0">
              <a:buNone/>
              <a:defRPr>
                <a:solidFill>
                  <a:srgbClr val="BF165E"/>
                </a:solidFill>
              </a:defRPr>
            </a:lvl1pPr>
          </a:lstStyle>
          <a:p>
            <a:pPr lvl="0"/>
            <a:r>
              <a:rPr lang="en-US" dirty="0"/>
              <a:t>Click to edit Master text styles</a:t>
            </a:r>
          </a:p>
        </p:txBody>
      </p:sp>
    </p:spTree>
    <p:extLst>
      <p:ext uri="{BB962C8B-B14F-4D97-AF65-F5344CB8AC3E}">
        <p14:creationId xmlns:p14="http://schemas.microsoft.com/office/powerpoint/2010/main" val="263144264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Body">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09600" y="393699"/>
            <a:ext cx="10972801" cy="520701"/>
          </a:xfrm>
          <a:prstGeom prst="rect">
            <a:avLst/>
          </a:prstGeom>
        </p:spPr>
        <p:txBody>
          <a:bodyPr/>
          <a:lstStyle>
            <a:lvl1pPr>
              <a:defRPr cap="none" baseline="0"/>
            </a:lvl1pPr>
          </a:lstStyle>
          <a:p>
            <a:r>
              <a:rPr lang="en-US"/>
              <a:t>Click to edit Master title style</a:t>
            </a:r>
            <a:endParaRPr dirty="0"/>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290203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A0EC-BB38-467C-AB8A-6EDB50C25794}"/>
              </a:ext>
            </a:extLst>
          </p:cNvPr>
          <p:cNvSpPr>
            <a:spLocks noGrp="1"/>
          </p:cNvSpPr>
          <p:nvPr>
            <p:ph type="title" hasCustomPrompt="1"/>
          </p:nvPr>
        </p:nvSpPr>
        <p:spPr>
          <a:xfrm>
            <a:off x="609600" y="393699"/>
            <a:ext cx="10972801" cy="520701"/>
          </a:xfrm>
        </p:spPr>
        <p:txBody>
          <a:bodyPr/>
          <a:lstStyle>
            <a:lvl1pPr>
              <a:defRPr cap="none" baseline="0"/>
            </a:lvl1pPr>
          </a:lstStyle>
          <a:p>
            <a:r>
              <a:rPr lang="en-US" dirty="0"/>
              <a:t>Title Text</a:t>
            </a:r>
            <a:endParaRPr lang="en-HK" dirty="0"/>
          </a:p>
        </p:txBody>
      </p:sp>
      <p:sp>
        <p:nvSpPr>
          <p:cNvPr id="3" name="Slide Number Placeholder 2">
            <a:extLst>
              <a:ext uri="{FF2B5EF4-FFF2-40B4-BE49-F238E27FC236}">
                <a16:creationId xmlns:a16="http://schemas.microsoft.com/office/drawing/2014/main" id="{55AA2CD8-75B7-48AE-A3EA-CDB355B155A8}"/>
              </a:ext>
            </a:extLst>
          </p:cNvPr>
          <p:cNvSpPr>
            <a:spLocks noGrp="1"/>
          </p:cNvSpPr>
          <p:nvPr>
            <p:ph type="sldNum" sz="quarter" idx="10"/>
          </p:nvPr>
        </p:nvSpPr>
        <p:spPr/>
        <p:txBody>
          <a:bodyPr/>
          <a:lstStyle/>
          <a:p>
            <a:fld id="{86CB4B4D-7CA3-9044-876B-883B54F8677D}" type="slidenum">
              <a:rPr lang="en-HK" smtClean="0"/>
              <a:t>‹#›</a:t>
            </a:fld>
            <a:endParaRPr lang="en-HK"/>
          </a:p>
        </p:txBody>
      </p:sp>
      <p:sp>
        <p:nvSpPr>
          <p:cNvPr id="5" name="Content Placeholder 4">
            <a:extLst>
              <a:ext uri="{FF2B5EF4-FFF2-40B4-BE49-F238E27FC236}">
                <a16:creationId xmlns:a16="http://schemas.microsoft.com/office/drawing/2014/main" id="{2AF74A23-A65A-4C35-B011-AC10BBDCE9BB}"/>
              </a:ext>
            </a:extLst>
          </p:cNvPr>
          <p:cNvSpPr>
            <a:spLocks noGrp="1"/>
          </p:cNvSpPr>
          <p:nvPr>
            <p:ph sz="quarter" idx="11" hasCustomPrompt="1"/>
          </p:nvPr>
        </p:nvSpPr>
        <p:spPr>
          <a:xfrm>
            <a:off x="609600" y="987552"/>
            <a:ext cx="5265738" cy="5413248"/>
          </a:xfrm>
        </p:spPr>
        <p:txBody>
          <a:bodyPr/>
          <a:lstStyle>
            <a:lvl1pPr>
              <a:lnSpc>
                <a:spcPct val="120000"/>
              </a:lnSpc>
              <a:defRPr/>
            </a:lvl1pPr>
            <a:lvl2pPr>
              <a:lnSpc>
                <a:spcPct val="120000"/>
              </a:lnSpc>
              <a:defRPr sz="1800"/>
            </a:lvl2pPr>
            <a:lvl3pPr>
              <a:lnSpc>
                <a:spcPct val="120000"/>
              </a:lnSpc>
              <a:defRPr sz="1600"/>
            </a:lvl3pPr>
            <a:lvl4pPr>
              <a:lnSpc>
                <a:spcPct val="120000"/>
              </a:lnSpc>
              <a:defRPr sz="1400"/>
            </a:lvl4pPr>
            <a:lvl5pPr>
              <a:lnSpc>
                <a:spcPct val="120000"/>
              </a:lnSpc>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HK" dirty="0"/>
          </a:p>
        </p:txBody>
      </p:sp>
      <p:sp>
        <p:nvSpPr>
          <p:cNvPr id="7" name="Content Placeholder 6">
            <a:extLst>
              <a:ext uri="{FF2B5EF4-FFF2-40B4-BE49-F238E27FC236}">
                <a16:creationId xmlns:a16="http://schemas.microsoft.com/office/drawing/2014/main" id="{14317FE8-88F8-4759-A20B-8C09472A9DB5}"/>
              </a:ext>
            </a:extLst>
          </p:cNvPr>
          <p:cNvSpPr>
            <a:spLocks noGrp="1"/>
          </p:cNvSpPr>
          <p:nvPr>
            <p:ph sz="quarter" idx="12" hasCustomPrompt="1"/>
          </p:nvPr>
        </p:nvSpPr>
        <p:spPr>
          <a:xfrm>
            <a:off x="6016625" y="987552"/>
            <a:ext cx="5565775" cy="5413248"/>
          </a:xfrm>
        </p:spPr>
        <p:txBody>
          <a:bodyPr/>
          <a:lstStyle>
            <a:lvl1pPr>
              <a:lnSpc>
                <a:spcPct val="120000"/>
              </a:lnSpc>
              <a:defRPr/>
            </a:lvl1pPr>
            <a:lvl2pPr>
              <a:lnSpc>
                <a:spcPct val="120000"/>
              </a:lnSpc>
              <a:defRPr sz="1800"/>
            </a:lvl2pPr>
            <a:lvl3pPr>
              <a:lnSpc>
                <a:spcPct val="120000"/>
              </a:lnSpc>
              <a:defRPr sz="1600"/>
            </a:lvl3pPr>
            <a:lvl4pPr>
              <a:lnSpc>
                <a:spcPct val="120000"/>
              </a:lnSpc>
              <a:defRPr sz="1400"/>
            </a:lvl4pPr>
            <a:lvl5pPr>
              <a:lnSpc>
                <a:spcPct val="120000"/>
              </a:lnSpc>
              <a:defRPr sz="12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HK" dirty="0"/>
          </a:p>
        </p:txBody>
      </p:sp>
    </p:spTree>
    <p:extLst>
      <p:ext uri="{BB962C8B-B14F-4D97-AF65-F5344CB8AC3E}">
        <p14:creationId xmlns:p14="http://schemas.microsoft.com/office/powerpoint/2010/main" val="386507291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09600" y="850899"/>
            <a:ext cx="10972801" cy="520701"/>
          </a:xfrm>
          <a:prstGeom prst="rect">
            <a:avLst/>
          </a:prstGeom>
        </p:spPr>
        <p:txBody>
          <a:bodyPr/>
          <a:lstStyle>
            <a:lvl1pPr>
              <a:defRPr u="none" cap="none" baseline="0"/>
            </a:lvl1pPr>
          </a:lstStyle>
          <a:p>
            <a:r>
              <a:rPr lang="en-US"/>
              <a:t>Click to edit Master title style</a:t>
            </a:r>
            <a:endParaRPr dirty="0"/>
          </a:p>
        </p:txBody>
      </p:sp>
      <p:sp>
        <p:nvSpPr>
          <p:cNvPr id="23" name="Body Level One…"/>
          <p:cNvSpPr txBox="1">
            <a:spLocks noGrp="1"/>
          </p:cNvSpPr>
          <p:nvPr>
            <p:ph type="body" idx="1"/>
          </p:nvPr>
        </p:nvSpPr>
        <p:spPr>
          <a:xfrm>
            <a:off x="609600" y="1447800"/>
            <a:ext cx="10972800" cy="4952612"/>
          </a:xfrm>
          <a:prstGeom prst="rect">
            <a:avLst/>
          </a:prstGeom>
        </p:spPr>
        <p:txBody>
          <a:bodyPr/>
          <a:lstStyle>
            <a:lvl1pPr>
              <a:lnSpc>
                <a:spcPct val="120000"/>
              </a:lnSpc>
              <a:defRPr/>
            </a:lvl1pPr>
            <a:lvl2pPr>
              <a:lnSpc>
                <a:spcPct val="120000"/>
              </a:lnSpc>
              <a:defRPr sz="1800"/>
            </a:lvl2pPr>
            <a:lvl3pPr>
              <a:lnSpc>
                <a:spcPct val="120000"/>
              </a:lnSpc>
              <a:defRPr sz="1600"/>
            </a:lvl3pPr>
            <a:lvl4pPr>
              <a:lnSpc>
                <a:spcPct val="120000"/>
              </a:lnSpc>
              <a:defRPr sz="1400"/>
            </a:lvl4pPr>
            <a:lvl5pPr>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093492E8-EA12-0C40-8C1C-F17D7ADC1957}"/>
              </a:ext>
            </a:extLst>
          </p:cNvPr>
          <p:cNvSpPr>
            <a:spLocks noGrp="1"/>
          </p:cNvSpPr>
          <p:nvPr>
            <p:ph type="body" sz="quarter" idx="10"/>
          </p:nvPr>
        </p:nvSpPr>
        <p:spPr>
          <a:xfrm>
            <a:off x="609600" y="393192"/>
            <a:ext cx="10972800" cy="381000"/>
          </a:xfrm>
        </p:spPr>
        <p:txBody>
          <a:bodyPr/>
          <a:lstStyle>
            <a:lvl1pPr marL="0" indent="0">
              <a:buNone/>
              <a:defRPr>
                <a:solidFill>
                  <a:srgbClr val="BF165E"/>
                </a:solidFill>
              </a:defRPr>
            </a:lvl1pPr>
          </a:lstStyle>
          <a:p>
            <a:pPr lvl="0"/>
            <a:r>
              <a:rPr lang="en-US"/>
              <a:t>Click to edit Master text styles</a:t>
            </a:r>
          </a:p>
        </p:txBody>
      </p:sp>
    </p:spTree>
    <p:extLst>
      <p:ext uri="{BB962C8B-B14F-4D97-AF65-F5344CB8AC3E}">
        <p14:creationId xmlns:p14="http://schemas.microsoft.com/office/powerpoint/2010/main" val="26952468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2">
    <p:spTree>
      <p:nvGrpSpPr>
        <p:cNvPr id="1" name=""/>
        <p:cNvGrpSpPr/>
        <p:nvPr/>
      </p:nvGrpSpPr>
      <p:grpSpPr>
        <a:xfrm>
          <a:off x="0" y="0"/>
          <a:ext cx="0" cy="0"/>
          <a:chOff x="0" y="0"/>
          <a:chExt cx="0" cy="0"/>
        </a:xfrm>
      </p:grpSpPr>
      <p:sp>
        <p:nvSpPr>
          <p:cNvPr id="22" name="Title Text"/>
          <p:cNvSpPr txBox="1">
            <a:spLocks noGrp="1"/>
          </p:cNvSpPr>
          <p:nvPr>
            <p:ph type="title"/>
          </p:nvPr>
        </p:nvSpPr>
        <p:spPr>
          <a:xfrm>
            <a:off x="609600" y="850899"/>
            <a:ext cx="10972801" cy="520701"/>
          </a:xfrm>
          <a:prstGeom prst="rect">
            <a:avLst/>
          </a:prstGeom>
        </p:spPr>
        <p:txBody>
          <a:bodyPr/>
          <a:lstStyle>
            <a:lvl1pPr>
              <a:defRPr u="none" cap="none" baseline="0"/>
            </a:lvl1pPr>
          </a:lstStyle>
          <a:p>
            <a:r>
              <a:rPr lang="en-US"/>
              <a:t>Click to edit Master title style</a:t>
            </a:r>
            <a:endParaRPr dirty="0"/>
          </a:p>
        </p:txBody>
      </p:sp>
      <p:sp>
        <p:nvSpPr>
          <p:cNvPr id="24" name="Slide Number"/>
          <p:cNvSpPr txBox="1">
            <a:spLocks noGrp="1"/>
          </p:cNvSpPr>
          <p:nvPr>
            <p:ph type="sldNum" sz="quarter" idx="2"/>
          </p:nvPr>
        </p:nvSpPr>
        <p:spPr>
          <a:xfrm>
            <a:off x="11301984" y="6409944"/>
            <a:ext cx="279883" cy="276999"/>
          </a:xfrm>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093492E8-EA12-0C40-8C1C-F17D7ADC1957}"/>
              </a:ext>
            </a:extLst>
          </p:cNvPr>
          <p:cNvSpPr>
            <a:spLocks noGrp="1"/>
          </p:cNvSpPr>
          <p:nvPr>
            <p:ph type="body" sz="quarter" idx="10"/>
          </p:nvPr>
        </p:nvSpPr>
        <p:spPr>
          <a:xfrm>
            <a:off x="609600" y="393192"/>
            <a:ext cx="10972800" cy="381000"/>
          </a:xfrm>
        </p:spPr>
        <p:txBody>
          <a:bodyPr/>
          <a:lstStyle>
            <a:lvl1pPr marL="0" indent="0">
              <a:buNone/>
              <a:defRPr>
                <a:solidFill>
                  <a:srgbClr val="BF165E"/>
                </a:solidFill>
              </a:defRPr>
            </a:lvl1pPr>
          </a:lstStyle>
          <a:p>
            <a:pPr lvl="0"/>
            <a:r>
              <a:rPr lang="en-US"/>
              <a:t>Click to edit Master text styles</a:t>
            </a:r>
          </a:p>
        </p:txBody>
      </p:sp>
    </p:spTree>
    <p:extLst>
      <p:ext uri="{BB962C8B-B14F-4D97-AF65-F5344CB8AC3E}">
        <p14:creationId xmlns:p14="http://schemas.microsoft.com/office/powerpoint/2010/main" val="42460046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48FEFE6-21E0-5D4E-AD66-03C787D6D7D2}"/>
              </a:ext>
            </a:extLst>
          </p:cNvPr>
          <p:cNvSpPr>
            <a:spLocks noChangeAspect="1"/>
          </p:cNvSpPr>
          <p:nvPr userDrawn="1"/>
        </p:nvSpPr>
        <p:spPr>
          <a:xfrm>
            <a:off x="11201400" y="6400800"/>
            <a:ext cx="421716" cy="274320"/>
          </a:xfrm>
          <a:custGeom>
            <a:avLst/>
            <a:gdLst>
              <a:gd name="connsiteX0" fmla="*/ 0 w 5834357"/>
              <a:gd name="connsiteY0" fmla="*/ 2654187 h 3795164"/>
              <a:gd name="connsiteX1" fmla="*/ 1060056 w 5834357"/>
              <a:gd name="connsiteY1" fmla="*/ 1246173 h 3795164"/>
              <a:gd name="connsiteX2" fmla="*/ 5834357 w 5834357"/>
              <a:gd name="connsiteY2" fmla="*/ 0 h 3795164"/>
              <a:gd name="connsiteX3" fmla="*/ 5114166 w 5834357"/>
              <a:gd name="connsiteY3" fmla="*/ 3795164 h 3795164"/>
              <a:gd name="connsiteX4" fmla="*/ 0 w 5834357"/>
              <a:gd name="connsiteY4" fmla="*/ 2654187 h 3795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357" h="3795164">
                <a:moveTo>
                  <a:pt x="0" y="2654187"/>
                </a:moveTo>
                <a:lnTo>
                  <a:pt x="1060056" y="1246173"/>
                </a:lnTo>
                <a:lnTo>
                  <a:pt x="5834357" y="0"/>
                </a:lnTo>
                <a:lnTo>
                  <a:pt x="5114166" y="3795164"/>
                </a:lnTo>
                <a:lnTo>
                  <a:pt x="0" y="2654187"/>
                </a:lnTo>
                <a:close/>
              </a:path>
            </a:pathLst>
          </a:custGeom>
          <a:solidFill>
            <a:srgbClr val="99235E"/>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3" name="Title Text"/>
          <p:cNvSpPr txBox="1">
            <a:spLocks noGrp="1"/>
          </p:cNvSpPr>
          <p:nvPr>
            <p:ph type="title"/>
          </p:nvPr>
        </p:nvSpPr>
        <p:spPr>
          <a:xfrm>
            <a:off x="609599" y="393699"/>
            <a:ext cx="10972801" cy="5207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4" name="Body Level One…"/>
          <p:cNvSpPr txBox="1">
            <a:spLocks noGrp="1"/>
          </p:cNvSpPr>
          <p:nvPr>
            <p:ph type="body" idx="1"/>
          </p:nvPr>
        </p:nvSpPr>
        <p:spPr>
          <a:xfrm>
            <a:off x="612648" y="987552"/>
            <a:ext cx="10969752" cy="5413248"/>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lvl2pPr marL="783771" indent="-326571">
              <a:defRPr sz="2000"/>
            </a:lvl2pPr>
            <a:lvl3pPr marL="1219200" indent="-304800">
              <a:defRPr sz="1800"/>
            </a:lvl3pPr>
            <a:lvl4pPr marL="1737359" indent="-365759">
              <a:defRPr sz="1600"/>
            </a:lvl4pPr>
            <a:lvl5pPr marL="2235200" indent="-406400">
              <a:buChar char="•"/>
              <a:defRPr sz="16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lide Number"/>
          <p:cNvSpPr txBox="1">
            <a:spLocks noGrp="1"/>
          </p:cNvSpPr>
          <p:nvPr>
            <p:ph type="sldNum" sz="quarter" idx="2"/>
          </p:nvPr>
        </p:nvSpPr>
        <p:spPr>
          <a:xfrm>
            <a:off x="11302518" y="6409944"/>
            <a:ext cx="279883" cy="276999"/>
          </a:xfrm>
          <a:prstGeom prst="rect">
            <a:avLst/>
          </a:prstGeom>
          <a:ln w="12700">
            <a:miter lim="400000"/>
          </a:ln>
        </p:spPr>
        <p:txBody>
          <a:bodyPr wrap="none" lIns="45719" rIns="45719" anchor="ctr">
            <a:spAutoFit/>
          </a:bodyPr>
          <a:lstStyle>
            <a:lvl1pPr algn="r">
              <a:defRPr sz="1200">
                <a:solidFill>
                  <a:schemeClr val="bg1"/>
                </a:solidFill>
              </a:defRPr>
            </a:lvl1pPr>
          </a:lstStyle>
          <a:p>
            <a:fld id="{86CB4B4D-7CA3-9044-876B-883B54F8677D}" type="slidenum">
              <a:rPr lang="en-HK"/>
              <a:pPr/>
              <a:t>‹#›</a:t>
            </a:fld>
            <a:endParaRPr lang="en-HK"/>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3" r:id="rId3"/>
    <p:sldLayoutId id="2147483658" r:id="rId4"/>
    <p:sldLayoutId id="2147483664" r:id="rId5"/>
    <p:sldLayoutId id="2147483654" r:id="rId6"/>
    <p:sldLayoutId id="2147483656" r:id="rId7"/>
    <p:sldLayoutId id="2147483659" r:id="rId8"/>
    <p:sldLayoutId id="2147483660" r:id="rId9"/>
    <p:sldLayoutId id="2147483662" r:id="rId10"/>
    <p:sldLayoutId id="2147483661" r:id="rId11"/>
    <p:sldLayoutId id="2147483663" r:id="rId12"/>
  </p:sldLayoutIdLst>
  <p:transition spd="med"/>
  <p:hf hdr="0" ftr="0" dt="0"/>
  <p:txStyles>
    <p:titleStyle>
      <a:lvl1pPr marL="0" marR="0" indent="0" algn="l" defTabSz="914400" eaLnBrk="1" latinLnBrk="0" hangingPunct="1">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1pPr>
      <a:lvl2pPr marL="0" marR="0" indent="4572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2pPr>
      <a:lvl3pPr marL="0" marR="0" indent="9144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3pPr>
      <a:lvl4pPr marL="0" marR="0" indent="13716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4pPr>
      <a:lvl5pPr marL="0" marR="0" indent="18288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5pPr>
      <a:lvl6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6pPr>
      <a:lvl7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7pPr>
      <a:lvl8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8pPr>
      <a:lvl9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9pPr>
    </p:titleStyle>
    <p:bodyStyle>
      <a:lvl1pPr marL="342899" marR="0" indent="-342899" algn="l" defTabSz="914400" eaLnBrk="1" latinLnBrk="0" hangingPunct="1">
        <a:lnSpc>
          <a:spcPct val="120000"/>
        </a:lnSpc>
        <a:spcBef>
          <a:spcPts val="0"/>
        </a:spcBef>
        <a:spcAft>
          <a:spcPts val="0"/>
        </a:spcAft>
        <a:buClr>
          <a:srgbClr val="99235E"/>
        </a:buClr>
        <a:buSzPct val="100000"/>
        <a:buFont typeface="Arial"/>
        <a:buChar char="‣"/>
        <a:tabLst/>
        <a:defRPr sz="2000" b="0" i="0" u="none" strike="noStrike" cap="none" spc="0" baseline="0">
          <a:solidFill>
            <a:srgbClr val="000000"/>
          </a:solidFill>
          <a:uFillTx/>
          <a:latin typeface="+mn-lt"/>
          <a:ea typeface="+mn-ea"/>
          <a:cs typeface="+mn-cs"/>
          <a:sym typeface="Helvetica"/>
        </a:defRPr>
      </a:lvl1pPr>
      <a:lvl2pPr marL="702128" marR="0" indent="-244928" algn="l" defTabSz="914400" eaLnBrk="1" latinLnBrk="0" hangingPunct="1">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2pPr>
      <a:lvl3pPr marL="1143000" marR="0" indent="-228600" algn="l" defTabSz="914400" eaLnBrk="1" latinLnBrk="0" hangingPunct="1">
        <a:lnSpc>
          <a:spcPct val="120000"/>
        </a:lnSpc>
        <a:spcBef>
          <a:spcPts val="0"/>
        </a:spcBef>
        <a:spcAft>
          <a:spcPts val="0"/>
        </a:spcAft>
        <a:buClr>
          <a:srgbClr val="99235E"/>
        </a:buClr>
        <a:buSzPct val="100000"/>
        <a:buFont typeface="Arial"/>
        <a:buChar char="•"/>
        <a:tabLst/>
        <a:defRPr sz="1600" b="0" i="0" u="none" strike="noStrike" cap="none" spc="0" baseline="0">
          <a:solidFill>
            <a:srgbClr val="000000"/>
          </a:solidFill>
          <a:uFillTx/>
          <a:latin typeface="+mn-lt"/>
          <a:ea typeface="+mn-ea"/>
          <a:cs typeface="+mn-cs"/>
          <a:sym typeface="Helvetica"/>
        </a:defRPr>
      </a:lvl3pPr>
      <a:lvl4pPr marL="1645920" marR="0" indent="-274320" algn="l" defTabSz="914400" eaLnBrk="1" latinLnBrk="0" hangingPunct="1">
        <a:lnSpc>
          <a:spcPct val="120000"/>
        </a:lnSpc>
        <a:spcBef>
          <a:spcPts val="0"/>
        </a:spcBef>
        <a:spcAft>
          <a:spcPts val="0"/>
        </a:spcAft>
        <a:buClr>
          <a:srgbClr val="99235E"/>
        </a:buClr>
        <a:buSzPct val="100000"/>
        <a:buFont typeface="Arial"/>
        <a:buChar char="–"/>
        <a:tabLst/>
        <a:defRPr sz="1400" b="0" i="0" u="none" strike="noStrike" cap="none" spc="0" baseline="0">
          <a:solidFill>
            <a:srgbClr val="000000"/>
          </a:solidFill>
          <a:uFillTx/>
          <a:latin typeface="+mn-lt"/>
          <a:ea typeface="+mn-ea"/>
          <a:cs typeface="+mn-cs"/>
          <a:sym typeface="Helvetica"/>
        </a:defRPr>
      </a:lvl4pPr>
      <a:lvl5pPr marL="2133600" marR="0" indent="-304800" algn="l" defTabSz="914400" eaLnBrk="1" latinLnBrk="0" hangingPunct="1">
        <a:lnSpc>
          <a:spcPct val="120000"/>
        </a:lnSpc>
        <a:spcBef>
          <a:spcPts val="0"/>
        </a:spcBef>
        <a:spcAft>
          <a:spcPts val="0"/>
        </a:spcAft>
        <a:buClr>
          <a:srgbClr val="99235E"/>
        </a:buClr>
        <a:buSzPct val="100000"/>
        <a:buFont typeface="Arial"/>
        <a:buChar char="»"/>
        <a:tabLst/>
        <a:defRPr sz="1400" b="0" i="0" u="none" strike="noStrike" cap="none" spc="0" baseline="0">
          <a:solidFill>
            <a:srgbClr val="000000"/>
          </a:solidFill>
          <a:uFillTx/>
          <a:latin typeface="+mn-lt"/>
          <a:ea typeface="+mn-ea"/>
          <a:cs typeface="+mn-cs"/>
          <a:sym typeface="Helvetica"/>
        </a:defRPr>
      </a:lvl5pPr>
      <a:lvl6pPr marL="25908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6pPr>
      <a:lvl7pPr marL="30480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7pPr>
      <a:lvl8pPr marL="35052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8pPr>
      <a:lvl9pPr marL="39624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5pPr>
      <a:lvl6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6pPr>
      <a:lvl7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7pPr>
      <a:lvl8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8pPr>
      <a:lvl9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78491" y="393699"/>
            <a:ext cx="10972801" cy="520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584200" y="1270000"/>
            <a:ext cx="10972800" cy="4717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lvl2pPr marL="783771" indent="-326571">
              <a:defRPr sz="1600"/>
            </a:lvl2pPr>
            <a:lvl3pPr marL="1219200" indent="-304800">
              <a:defRPr sz="1400"/>
            </a:lvl3pPr>
            <a:lvl4pPr marL="1737359" indent="-365759">
              <a:defRPr sz="1200"/>
            </a:lvl4pPr>
            <a:lvl5pPr marL="2235200" indent="-406400">
              <a:buChar char="•"/>
              <a:defRPr sz="1000"/>
            </a:lvl5pPr>
          </a:lstStyle>
          <a:p>
            <a:r>
              <a:t>Body Level One</a:t>
            </a:r>
          </a:p>
          <a:p>
            <a:pPr lvl="1"/>
            <a:r>
              <a:t>Body Level Two</a:t>
            </a:r>
          </a:p>
          <a:p>
            <a:pPr lvl="2"/>
            <a:r>
              <a:t>Body Level Three</a:t>
            </a:r>
          </a:p>
          <a:p>
            <a:pPr lvl="3"/>
            <a:r>
              <a:t>Body Level Four</a:t>
            </a:r>
          </a:p>
          <a:p>
            <a:pPr lvl="4"/>
            <a:r>
              <a:t>Body Level Five</a:t>
            </a:r>
          </a:p>
        </p:txBody>
      </p:sp>
      <p:pic>
        <p:nvPicPr>
          <p:cNvPr id="4" name="CityU_logo_2015.pdf" descr="CityU_logo_2015.pdf"/>
          <p:cNvPicPr>
            <a:picLocks noChangeAspect="1"/>
          </p:cNvPicPr>
          <p:nvPr/>
        </p:nvPicPr>
        <p:blipFill>
          <a:blip r:embed="rId10"/>
          <a:srcRect l="122" r="122"/>
          <a:stretch>
            <a:fillRect/>
          </a:stretch>
        </p:blipFill>
        <p:spPr>
          <a:xfrm>
            <a:off x="587374" y="6350000"/>
            <a:ext cx="600893" cy="381000"/>
          </a:xfrm>
          <a:prstGeom prst="rect">
            <a:avLst/>
          </a:prstGeom>
          <a:ln w="12700">
            <a:miter lim="400000"/>
          </a:ln>
        </p:spPr>
      </p:pic>
      <p:pic>
        <p:nvPicPr>
          <p:cNvPr id="5" name="ntu-tw-logo.pdf" descr="ntu-tw-logo.pdf"/>
          <p:cNvPicPr>
            <a:picLocks noChangeAspect="1"/>
          </p:cNvPicPr>
          <p:nvPr/>
        </p:nvPicPr>
        <p:blipFill>
          <a:blip r:embed="rId11"/>
          <a:stretch>
            <a:fillRect/>
          </a:stretch>
        </p:blipFill>
        <p:spPr>
          <a:xfrm>
            <a:off x="1418095" y="6350000"/>
            <a:ext cx="381048" cy="381000"/>
          </a:xfrm>
          <a:prstGeom prst="rect">
            <a:avLst/>
          </a:prstGeom>
          <a:ln w="12700">
            <a:miter lim="400000"/>
          </a:ln>
        </p:spPr>
      </p:pic>
      <p:sp>
        <p:nvSpPr>
          <p:cNvPr id="6" name="Slide Number"/>
          <p:cNvSpPr txBox="1">
            <a:spLocks noGrp="1"/>
          </p:cNvSpPr>
          <p:nvPr>
            <p:ph type="sldNum" sz="quarter" idx="2"/>
          </p:nvPr>
        </p:nvSpPr>
        <p:spPr>
          <a:xfrm>
            <a:off x="11308744" y="6404292"/>
            <a:ext cx="273657"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sz="1200" b="0" i="0" u="none" strike="noStrike" kern="0" cap="none" spc="0" normalizeH="0" baseline="0" noProof="0">
                <a:ln>
                  <a:noFill/>
                </a:ln>
                <a:solidFill>
                  <a:srgbClr val="898989"/>
                </a:solidFill>
                <a:effectLst/>
                <a:uLnTx/>
                <a:uFillTx/>
                <a:latin typeface="Helvetica"/>
                <a:cs typeface="Helvetica"/>
                <a:sym typeface="Helvetica"/>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sz="1200" b="0" i="0" u="none" strike="noStrike" kern="0" cap="none" spc="0" normalizeH="0" baseline="0" noProof="0">
              <a:ln>
                <a:noFill/>
              </a:ln>
              <a:solidFill>
                <a:srgbClr val="898989"/>
              </a:solidFill>
              <a:effectLst/>
              <a:uLnTx/>
              <a:uFillTx/>
              <a:latin typeface="Helvetica"/>
              <a:cs typeface="Helvetica"/>
              <a:sym typeface="Helvetica"/>
            </a:endParaRPr>
          </a:p>
        </p:txBody>
      </p:sp>
    </p:spTree>
    <p:extLst>
      <p:ext uri="{BB962C8B-B14F-4D97-AF65-F5344CB8AC3E}">
        <p14:creationId xmlns:p14="http://schemas.microsoft.com/office/powerpoint/2010/main" val="17559740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ransition spd="med"/>
  <p:txStyles>
    <p:titleStyle>
      <a:lvl1pPr marL="0" marR="0" indent="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1pPr>
      <a:lvl2pPr marL="0" marR="0" indent="45720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2pPr>
      <a:lvl3pPr marL="0" marR="0" indent="91440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3pPr>
      <a:lvl4pPr marL="0" marR="0" indent="137160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4pPr>
      <a:lvl5pPr marL="0" marR="0" indent="182880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5pPr>
      <a:lvl6pPr marL="0" marR="0" indent="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6pPr>
      <a:lvl7pPr marL="0" marR="0" indent="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7pPr>
      <a:lvl8pPr marL="0" marR="0" indent="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8pPr>
      <a:lvl9pPr marL="0" marR="0" indent="0" algn="l" defTabSz="914400" latinLnBrk="0">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9pPr>
    </p:titleStyle>
    <p:bodyStyle>
      <a:lvl1pPr marL="342899" marR="0" indent="-342899"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1pPr>
      <a:lvl2pPr marL="640896" marR="0" indent="-183696"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2pPr>
      <a:lvl3pPr marL="1085850" marR="0" indent="-171450"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3pPr>
      <a:lvl4pPr marL="1577339" marR="0" indent="-205739"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4pPr>
      <a:lvl5pPr marL="2057400" marR="0" indent="-228600"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5pPr>
      <a:lvl6pPr marL="2514600" marR="0" indent="-228600"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6pPr>
      <a:lvl7pPr marL="2971800" marR="0" indent="-228600"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7pPr>
      <a:lvl8pPr marL="3429000" marR="0" indent="-228600"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8pPr>
      <a:lvl9pPr marL="3886200" marR="0" indent="-228600"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9.emf"/><Relationship Id="rId7" Type="http://schemas.openxmlformats.org/officeDocument/2006/relationships/image" Target="../media/image29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0.png"/></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6.xml"/><Relationship Id="rId7"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4.png"/><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hyperlink" Target="https://www.techradar.com/best/large-hard-drives-and-ssds"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lashEmbedding: Storing Embedding Tables in SSD for Large-Scale Recommender Systems"/>
          <p:cNvSpPr txBox="1">
            <a:spLocks noGrp="1"/>
          </p:cNvSpPr>
          <p:nvPr>
            <p:ph type="title"/>
          </p:nvPr>
        </p:nvSpPr>
        <p:spPr>
          <a:xfrm>
            <a:off x="1447800" y="1447800"/>
            <a:ext cx="9296400" cy="1600200"/>
          </a:xfrm>
          <a:prstGeom prst="rect">
            <a:avLst/>
          </a:prstGeom>
        </p:spPr>
        <p:txBody>
          <a:bodyPr>
            <a:noAutofit/>
          </a:bodyPr>
          <a:lstStyle>
            <a:lvl1pPr algn="ctr">
              <a:defRPr sz="3600"/>
            </a:lvl1pPr>
          </a:lstStyle>
          <a:p>
            <a:r>
              <a:rPr lang="en-US" altLang="zh-CN" dirty="0">
                <a:sym typeface="+mn-lt"/>
              </a:rPr>
              <a:t>RM-SSD: In-Storage Computing for Large-Scale Recommendation Inference</a:t>
            </a:r>
            <a:endParaRPr dirty="0"/>
          </a:p>
        </p:txBody>
      </p:sp>
      <p:sp>
        <p:nvSpPr>
          <p:cNvPr id="92" name="Hu Wan1*, Xuan Sun1*, Yufei Cui1, Chia-Lin Yang2,Tei-wei Kuo1 2, and Chun Jason Xue1"/>
          <p:cNvSpPr txBox="1">
            <a:spLocks noGrp="1"/>
          </p:cNvSpPr>
          <p:nvPr>
            <p:ph type="body" idx="1"/>
          </p:nvPr>
        </p:nvSpPr>
        <p:spPr>
          <a:xfrm>
            <a:off x="1905000" y="3238501"/>
            <a:ext cx="8382000" cy="1143000"/>
          </a:xfrm>
          <a:prstGeom prst="rect">
            <a:avLst/>
          </a:prstGeom>
        </p:spPr>
        <p:txBody>
          <a:bodyPr/>
          <a:lstStyle/>
          <a:p>
            <a:pPr algn="ctr">
              <a:defRPr sz="2800"/>
            </a:pPr>
            <a:r>
              <a:rPr sz="2400" b="1" u="sng" dirty="0"/>
              <a:t>Xuan Sun</a:t>
            </a:r>
            <a:r>
              <a:rPr sz="2400" b="1" u="sng" baseline="31999" dirty="0"/>
              <a:t>1</a:t>
            </a:r>
            <a:r>
              <a:rPr sz="2400" dirty="0"/>
              <a:t>,</a:t>
            </a:r>
            <a:r>
              <a:rPr lang="en-US" sz="2400" dirty="0"/>
              <a:t> </a:t>
            </a:r>
            <a:r>
              <a:rPr lang="en-US" altLang="zh-CN" sz="2400" dirty="0"/>
              <a:t>Hu Wan</a:t>
            </a:r>
            <a:r>
              <a:rPr lang="en-US" altLang="zh-CN" sz="2400" baseline="31999" dirty="0"/>
              <a:t>1</a:t>
            </a:r>
            <a:r>
              <a:rPr lang="en-US" altLang="zh-CN" sz="2400" dirty="0"/>
              <a:t>, </a:t>
            </a:r>
            <a:r>
              <a:rPr lang="en-US" altLang="zh-CN" sz="2400" dirty="0" err="1"/>
              <a:t>Qiao</a:t>
            </a:r>
            <a:r>
              <a:rPr lang="en-US" altLang="zh-CN" sz="2400" dirty="0"/>
              <a:t> Li</a:t>
            </a:r>
            <a:r>
              <a:rPr sz="2400" baseline="31999" dirty="0"/>
              <a:t>1</a:t>
            </a:r>
            <a:r>
              <a:rPr sz="2400" dirty="0"/>
              <a:t>,</a:t>
            </a:r>
            <a:r>
              <a:rPr lang="en-US" sz="2400" dirty="0"/>
              <a:t> </a:t>
            </a:r>
            <a:r>
              <a:rPr sz="2400" dirty="0"/>
              <a:t>Chia-Lin Yang</a:t>
            </a:r>
            <a:r>
              <a:rPr sz="2400" baseline="31999" dirty="0"/>
              <a:t>2</a:t>
            </a:r>
            <a:r>
              <a:rPr sz="2400" dirty="0"/>
              <a:t>,</a:t>
            </a:r>
            <a:endParaRPr lang="en-US" sz="2400" dirty="0"/>
          </a:p>
          <a:p>
            <a:pPr algn="ctr">
              <a:defRPr sz="2800"/>
            </a:pPr>
            <a:r>
              <a:rPr sz="2400" dirty="0" err="1"/>
              <a:t>Tei</a:t>
            </a:r>
            <a:r>
              <a:rPr sz="2400" dirty="0"/>
              <a:t>-</a:t>
            </a:r>
            <a:r>
              <a:rPr lang="en-US" sz="2400" dirty="0"/>
              <a:t>W</a:t>
            </a:r>
            <a:r>
              <a:rPr sz="2400" dirty="0"/>
              <a:t>ei Kuo</a:t>
            </a:r>
            <a:r>
              <a:rPr sz="2400" baseline="31999" dirty="0"/>
              <a:t>1</a:t>
            </a:r>
            <a:r>
              <a:rPr lang="en-US" sz="2400" baseline="31999" dirty="0"/>
              <a:t>, </a:t>
            </a:r>
            <a:r>
              <a:rPr sz="2400" baseline="31999" dirty="0"/>
              <a:t>2</a:t>
            </a:r>
            <a:r>
              <a:rPr sz="2400" dirty="0"/>
              <a:t>, and Chun Jason Xue</a:t>
            </a:r>
            <a:r>
              <a:rPr sz="2400" baseline="31999" dirty="0"/>
              <a:t>1</a:t>
            </a:r>
          </a:p>
        </p:txBody>
      </p:sp>
      <p:sp>
        <p:nvSpPr>
          <p:cNvPr id="94" name="1 City University of Hong Kong…"/>
          <p:cNvSpPr txBox="1"/>
          <p:nvPr/>
        </p:nvSpPr>
        <p:spPr>
          <a:xfrm>
            <a:off x="7086600" y="5562600"/>
            <a:ext cx="4003658"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indent="457200">
              <a:defRPr sz="2400">
                <a:solidFill>
                  <a:srgbClr val="FFFFFF"/>
                </a:solidFill>
              </a:defRPr>
            </a:pPr>
            <a:r>
              <a:rPr baseline="31999" dirty="0"/>
              <a:t>1 </a:t>
            </a:r>
            <a:r>
              <a:rPr sz="2000" dirty="0"/>
              <a:t>City University of Hong Kong</a:t>
            </a:r>
          </a:p>
          <a:p>
            <a:pPr indent="457200">
              <a:defRPr sz="2400">
                <a:solidFill>
                  <a:srgbClr val="FFFFFF"/>
                </a:solidFill>
              </a:defRPr>
            </a:pPr>
            <a:r>
              <a:rPr sz="2000" baseline="31999" dirty="0"/>
              <a:t>2</a:t>
            </a:r>
            <a:r>
              <a:rPr sz="2000" dirty="0"/>
              <a:t> National Taiwan University</a:t>
            </a:r>
          </a:p>
        </p:txBody>
      </p:sp>
      <p:sp>
        <p:nvSpPr>
          <p:cNvPr id="2" name="TextBox 1">
            <a:extLst>
              <a:ext uri="{FF2B5EF4-FFF2-40B4-BE49-F238E27FC236}">
                <a16:creationId xmlns:a16="http://schemas.microsoft.com/office/drawing/2014/main" id="{8F7955DB-750B-4002-9C40-C23E515DC3A2}"/>
              </a:ext>
            </a:extLst>
          </p:cNvPr>
          <p:cNvSpPr txBox="1"/>
          <p:nvPr/>
        </p:nvSpPr>
        <p:spPr>
          <a:xfrm>
            <a:off x="914401" y="5254825"/>
            <a:ext cx="419100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mn-lt"/>
                <a:ea typeface="+mn-ea"/>
                <a:cs typeface="+mn-cs"/>
                <a:sym typeface="Helvetica"/>
              </a:rPr>
              <a:t>The 28th IEEE International Symposium on High-Performance Computer Architecture (HPCA-28)</a:t>
            </a:r>
          </a:p>
        </p:txBody>
      </p:sp>
      <p:sp>
        <p:nvSpPr>
          <p:cNvPr id="4" name="TextBox 3">
            <a:extLst>
              <a:ext uri="{FF2B5EF4-FFF2-40B4-BE49-F238E27FC236}">
                <a16:creationId xmlns:a16="http://schemas.microsoft.com/office/drawing/2014/main" id="{EC3ABC6C-1C1D-43EA-997C-C6F913DB9733}"/>
              </a:ext>
            </a:extLst>
          </p:cNvPr>
          <p:cNvSpPr txBox="1"/>
          <p:nvPr/>
        </p:nvSpPr>
        <p:spPr>
          <a:xfrm>
            <a:off x="4876801" y="4433444"/>
            <a:ext cx="243839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mn-lt"/>
                <a:ea typeface="+mn-ea"/>
                <a:cs typeface="+mn-cs"/>
                <a:sym typeface="Helvetica"/>
              </a:rPr>
              <a:t> April 6, 2022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EFC1963-8698-4F0A-83BD-F75ECBAD9E52}"/>
              </a:ext>
            </a:extLst>
          </p:cNvPr>
          <p:cNvGrpSpPr/>
          <p:nvPr/>
        </p:nvGrpSpPr>
        <p:grpSpPr>
          <a:xfrm>
            <a:off x="1447800" y="1211125"/>
            <a:ext cx="4579371" cy="2190074"/>
            <a:chOff x="3581400" y="3845314"/>
            <a:chExt cx="4579371" cy="2190074"/>
          </a:xfrm>
        </p:grpSpPr>
        <p:pic>
          <p:nvPicPr>
            <p:cNvPr id="6" name="图片 5">
              <a:extLst>
                <a:ext uri="{FF2B5EF4-FFF2-40B4-BE49-F238E27FC236}">
                  <a16:creationId xmlns:a16="http://schemas.microsoft.com/office/drawing/2014/main" id="{DC004FBB-79AB-409D-8343-7358845F7E26}"/>
                </a:ext>
              </a:extLst>
            </p:cNvPr>
            <p:cNvPicPr>
              <a:picLocks noChangeAspect="1"/>
            </p:cNvPicPr>
            <p:nvPr/>
          </p:nvPicPr>
          <p:blipFill>
            <a:blip r:embed="rId4"/>
            <a:stretch>
              <a:fillRect/>
            </a:stretch>
          </p:blipFill>
          <p:spPr>
            <a:xfrm>
              <a:off x="3581400" y="3873889"/>
              <a:ext cx="4579371" cy="1855527"/>
            </a:xfrm>
            <a:prstGeom prst="rect">
              <a:avLst/>
            </a:prstGeom>
          </p:spPr>
        </p:pic>
        <p:sp>
          <p:nvSpPr>
            <p:cNvPr id="7" name="EV-SSD architecture">
              <a:extLst>
                <a:ext uri="{FF2B5EF4-FFF2-40B4-BE49-F238E27FC236}">
                  <a16:creationId xmlns:a16="http://schemas.microsoft.com/office/drawing/2014/main" id="{56ED0703-8D09-4C08-A0C8-90FA371800D8}"/>
                </a:ext>
              </a:extLst>
            </p:cNvPr>
            <p:cNvSpPr txBox="1"/>
            <p:nvPr/>
          </p:nvSpPr>
          <p:spPr>
            <a:xfrm>
              <a:off x="4826241" y="5758389"/>
              <a:ext cx="269191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Char char="▲"/>
                <a:defRPr sz="1200"/>
              </a:pPr>
              <a:r>
                <a:rPr lang="en-US" altLang="zh-CN" dirty="0"/>
                <a:t>MLP-dominated Model </a:t>
              </a:r>
            </a:p>
          </p:txBody>
        </p:sp>
        <p:sp>
          <p:nvSpPr>
            <p:cNvPr id="10" name="椭圆 9">
              <a:extLst>
                <a:ext uri="{FF2B5EF4-FFF2-40B4-BE49-F238E27FC236}">
                  <a16:creationId xmlns:a16="http://schemas.microsoft.com/office/drawing/2014/main" id="{BACEA3F5-1FA8-431E-B27A-7D51D1698EAB}"/>
                </a:ext>
              </a:extLst>
            </p:cNvPr>
            <p:cNvSpPr/>
            <p:nvPr/>
          </p:nvSpPr>
          <p:spPr>
            <a:xfrm>
              <a:off x="7619999" y="3873889"/>
              <a:ext cx="304800" cy="1126480"/>
            </a:xfrm>
            <a:prstGeom prst="ellipse">
              <a:avLst/>
            </a:prstGeom>
            <a:noFill/>
            <a:ln w="19050">
              <a:solidFill>
                <a:srgbClr val="BF1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11" name="椭圆 10">
              <a:extLst>
                <a:ext uri="{FF2B5EF4-FFF2-40B4-BE49-F238E27FC236}">
                  <a16:creationId xmlns:a16="http://schemas.microsoft.com/office/drawing/2014/main" id="{A5ADEBB2-6C4D-48DE-BE3C-239B8A0DF3E2}"/>
                </a:ext>
              </a:extLst>
            </p:cNvPr>
            <p:cNvSpPr/>
            <p:nvPr/>
          </p:nvSpPr>
          <p:spPr>
            <a:xfrm>
              <a:off x="6305550" y="3873889"/>
              <a:ext cx="304800" cy="1079111"/>
            </a:xfrm>
            <a:prstGeom prst="ellipse">
              <a:avLst/>
            </a:prstGeom>
            <a:noFill/>
            <a:ln w="19050">
              <a:solidFill>
                <a:srgbClr val="BF1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sp>
          <p:nvSpPr>
            <p:cNvPr id="12" name="椭圆 11">
              <a:extLst>
                <a:ext uri="{FF2B5EF4-FFF2-40B4-BE49-F238E27FC236}">
                  <a16:creationId xmlns:a16="http://schemas.microsoft.com/office/drawing/2014/main" id="{1A80FCD3-C689-4F69-8BB9-CD131732AD67}"/>
                </a:ext>
              </a:extLst>
            </p:cNvPr>
            <p:cNvSpPr/>
            <p:nvPr/>
          </p:nvSpPr>
          <p:spPr>
            <a:xfrm>
              <a:off x="5000625" y="3845314"/>
              <a:ext cx="304800" cy="926711"/>
            </a:xfrm>
            <a:prstGeom prst="ellipse">
              <a:avLst/>
            </a:prstGeom>
            <a:noFill/>
            <a:ln w="19050">
              <a:solidFill>
                <a:srgbClr val="BF1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ans-HK" altLang="en-US"/>
            </a:p>
          </p:txBody>
        </p:sp>
      </p:grpSp>
      <p:sp>
        <p:nvSpPr>
          <p:cNvPr id="2" name="Title 1">
            <a:extLst>
              <a:ext uri="{FF2B5EF4-FFF2-40B4-BE49-F238E27FC236}">
                <a16:creationId xmlns:a16="http://schemas.microsoft.com/office/drawing/2014/main" id="{234DDF28-C02B-B84D-98A6-2ABDD1F2AECA}"/>
              </a:ext>
            </a:extLst>
          </p:cNvPr>
          <p:cNvSpPr>
            <a:spLocks noGrp="1"/>
          </p:cNvSpPr>
          <p:nvPr>
            <p:ph type="title"/>
          </p:nvPr>
        </p:nvSpPr>
        <p:spPr/>
        <p:txBody>
          <a:bodyPr/>
          <a:lstStyle/>
          <a:p>
            <a:pPr hangingPunct="1"/>
            <a:r>
              <a:rPr lang="en-US" altLang="zh-CN" dirty="0"/>
              <a:t>Offloading embedding lookup is enough ?</a:t>
            </a:r>
          </a:p>
        </p:txBody>
      </p:sp>
      <p:sp>
        <p:nvSpPr>
          <p:cNvPr id="4" name="文本占位符 3">
            <a:extLst>
              <a:ext uri="{FF2B5EF4-FFF2-40B4-BE49-F238E27FC236}">
                <a16:creationId xmlns:a16="http://schemas.microsoft.com/office/drawing/2014/main" id="{96DE3AD6-C57D-4D8E-A033-B2E2102620F0}"/>
              </a:ext>
            </a:extLst>
          </p:cNvPr>
          <p:cNvSpPr>
            <a:spLocks noGrp="1"/>
          </p:cNvSpPr>
          <p:nvPr>
            <p:ph type="body" idx="1"/>
          </p:nvPr>
        </p:nvSpPr>
        <p:spPr>
          <a:xfrm>
            <a:off x="609601" y="1054489"/>
            <a:ext cx="7812652" cy="2679311"/>
          </a:xfrm>
        </p:spPr>
        <p:txBody>
          <a:bodyPr/>
          <a:lstStyle/>
          <a:p>
            <a:endParaRPr lang="en-US" altLang="zh-CN" sz="18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endParaRPr lang="en-US" altLang="zh-CN" sz="1800" dirty="0"/>
          </a:p>
          <a:p>
            <a:pPr marL="0" indent="0">
              <a:buNone/>
            </a:pPr>
            <a:endParaRPr lang="en-US" altLang="zh-CN" sz="1800" dirty="0"/>
          </a:p>
          <a:p>
            <a:r>
              <a:rPr lang="en-US" altLang="zh-CN" sz="1800" dirty="0"/>
              <a:t>Accelerating MLP is critical for MLP-dominated models</a:t>
            </a:r>
          </a:p>
          <a:p>
            <a:pPr lvl="1"/>
            <a:r>
              <a:rPr lang="en-US" altLang="zh-CN" sz="1600" dirty="0"/>
              <a:t>FPGA acceleration for inference</a:t>
            </a:r>
          </a:p>
          <a:p>
            <a:r>
              <a:rPr lang="en-US" altLang="zh-CN" sz="1800" dirty="0"/>
              <a:t>Pipeline all in SSD is more efficient than host-SSD co-design </a:t>
            </a:r>
          </a:p>
          <a:p>
            <a:pPr lvl="1"/>
            <a:r>
              <a:rPr lang="en-US" altLang="zh-CN" sz="1600" dirty="0"/>
              <a:t>Long inner concatenation between embedding and MLP layers </a:t>
            </a:r>
          </a:p>
          <a:p>
            <a:pPr lvl="1"/>
            <a:r>
              <a:rPr lang="en-US" altLang="zh-CN" sz="1600" dirty="0"/>
              <a:t>Round-trip data communication (hundreds of </a:t>
            </a:r>
            <a:r>
              <a:rPr lang="en-US" altLang="zh-CN" sz="1600" dirty="0" err="1"/>
              <a:t>ms</a:t>
            </a:r>
            <a:r>
              <a:rPr lang="en-US" altLang="zh-CN" sz="1600" dirty="0"/>
              <a:t>)</a:t>
            </a:r>
          </a:p>
          <a:p>
            <a:pPr lvl="1"/>
            <a:r>
              <a:rPr lang="en-US" altLang="zh-CN" sz="1600" dirty="0"/>
              <a:t>Additional data copy and reformation</a:t>
            </a:r>
          </a:p>
          <a:p>
            <a:r>
              <a:rPr lang="en-US" altLang="zh-CN" sz="1800" dirty="0"/>
              <a:t>Constraints: SSD is sensitive to monetary cost and energy efficiency </a:t>
            </a:r>
          </a:p>
        </p:txBody>
      </p:sp>
      <p:sp>
        <p:nvSpPr>
          <p:cNvPr id="3" name="Slide Number Placeholder 2">
            <a:extLst>
              <a:ext uri="{FF2B5EF4-FFF2-40B4-BE49-F238E27FC236}">
                <a16:creationId xmlns:a16="http://schemas.microsoft.com/office/drawing/2014/main" id="{14E1B23B-6B1E-E140-81D6-0C9F6DBD4B05}"/>
              </a:ext>
            </a:extLst>
          </p:cNvPr>
          <p:cNvSpPr>
            <a:spLocks noGrp="1"/>
          </p:cNvSpPr>
          <p:nvPr>
            <p:ph type="sldNum" sz="quarter" idx="2"/>
          </p:nvPr>
        </p:nvSpPr>
        <p:spPr/>
        <p:txBody>
          <a:bodyPr/>
          <a:lstStyle/>
          <a:p>
            <a:fld id="{86CB4B4D-7CA3-9044-876B-883B54F8677D}" type="slidenum">
              <a:rPr lang="en-HK"/>
              <a:t>10</a:t>
            </a:fld>
            <a:endParaRPr lang="en-HK"/>
          </a:p>
        </p:txBody>
      </p:sp>
      <p:sp>
        <p:nvSpPr>
          <p:cNvPr id="13" name="文本框 12">
            <a:extLst>
              <a:ext uri="{FF2B5EF4-FFF2-40B4-BE49-F238E27FC236}">
                <a16:creationId xmlns:a16="http://schemas.microsoft.com/office/drawing/2014/main" id="{A0417397-FCAD-4268-B662-5963E5A60B81}"/>
              </a:ext>
            </a:extLst>
          </p:cNvPr>
          <p:cNvSpPr txBox="1"/>
          <p:nvPr/>
        </p:nvSpPr>
        <p:spPr>
          <a:xfrm>
            <a:off x="6241030" y="1474425"/>
            <a:ext cx="396977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2000" dirty="0">
                <a:solidFill>
                  <a:srgbClr val="0070C0"/>
                </a:solidFill>
                <a:latin typeface="+mn-ea"/>
                <a:cs typeface="Calibri" panose="020F0502020204030204" pitchFamily="34" charset="0"/>
              </a:rPr>
              <a:t>Call for offloading MLP layer </a:t>
            </a:r>
            <a:endParaRPr lang="zh-CN" altLang="en-US" sz="2000" dirty="0">
              <a:solidFill>
                <a:srgbClr val="0070C0"/>
              </a:solidFill>
              <a:latin typeface="+mn-ea"/>
            </a:endParaRPr>
          </a:p>
        </p:txBody>
      </p:sp>
    </p:spTree>
    <p:custDataLst>
      <p:tags r:id="rId1"/>
    </p:custDataLst>
    <p:extLst>
      <p:ext uri="{BB962C8B-B14F-4D97-AF65-F5344CB8AC3E}">
        <p14:creationId xmlns:p14="http://schemas.microsoft.com/office/powerpoint/2010/main" val="10746739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
                                            <p:txEl>
                                              <p:pRg st="9" end="9"/>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4">
                                            <p:txEl>
                                              <p:pRg st="11" end="11"/>
                                            </p:txEl>
                                          </p:spTgt>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4">
                                            <p:txEl>
                                              <p:pRg st="13" end="13"/>
                                            </p:txEl>
                                          </p:spTgt>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F28-C02B-B84D-98A6-2ABDD1F2AECA}"/>
              </a:ext>
            </a:extLst>
          </p:cNvPr>
          <p:cNvSpPr>
            <a:spLocks noGrp="1"/>
          </p:cNvSpPr>
          <p:nvPr>
            <p:ph type="title"/>
          </p:nvPr>
        </p:nvSpPr>
        <p:spPr/>
        <p:txBody>
          <a:bodyPr/>
          <a:lstStyle/>
          <a:p>
            <a:pPr hangingPunct="1"/>
            <a:r>
              <a:rPr lang="en-US" altLang="zh-CN" dirty="0"/>
              <a:t>RM-SSD:</a:t>
            </a:r>
          </a:p>
        </p:txBody>
      </p:sp>
      <p:sp>
        <p:nvSpPr>
          <p:cNvPr id="3" name="Slide Number Placeholder 2">
            <a:extLst>
              <a:ext uri="{FF2B5EF4-FFF2-40B4-BE49-F238E27FC236}">
                <a16:creationId xmlns:a16="http://schemas.microsoft.com/office/drawing/2014/main" id="{14E1B23B-6B1E-E140-81D6-0C9F6DBD4B05}"/>
              </a:ext>
            </a:extLst>
          </p:cNvPr>
          <p:cNvSpPr>
            <a:spLocks noGrp="1"/>
          </p:cNvSpPr>
          <p:nvPr>
            <p:ph type="sldNum" sz="quarter" idx="2"/>
          </p:nvPr>
        </p:nvSpPr>
        <p:spPr/>
        <p:txBody>
          <a:bodyPr/>
          <a:lstStyle/>
          <a:p>
            <a:fld id="{86CB4B4D-7CA3-9044-876B-883B54F8677D}" type="slidenum">
              <a:rPr lang="en-HK"/>
              <a:t>11</a:t>
            </a:fld>
            <a:endParaRPr lang="en-HK"/>
          </a:p>
        </p:txBody>
      </p:sp>
      <p:sp>
        <p:nvSpPr>
          <p:cNvPr id="9" name="文本框 8">
            <a:extLst>
              <a:ext uri="{FF2B5EF4-FFF2-40B4-BE49-F238E27FC236}">
                <a16:creationId xmlns:a16="http://schemas.microsoft.com/office/drawing/2014/main" id="{4C1F3C1D-E54E-435E-9DD4-E94F98B5F693}"/>
              </a:ext>
            </a:extLst>
          </p:cNvPr>
          <p:cNvSpPr txBox="1"/>
          <p:nvPr/>
        </p:nvSpPr>
        <p:spPr>
          <a:xfrm>
            <a:off x="614680" y="1219200"/>
            <a:ext cx="9448800" cy="19823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1" indent="0" hangingPunct="1"/>
            <a:r>
              <a:rPr lang="en-US" altLang="zh-CN" sz="2000" dirty="0">
                <a:solidFill>
                  <a:srgbClr val="0070C0"/>
                </a:solidFill>
              </a:rPr>
              <a:t>We propose an FPGA-based in-storage computing scheme with offloading the </a:t>
            </a:r>
            <a:r>
              <a:rPr lang="en-US" altLang="zh-CN" sz="2000" u="sng" dirty="0">
                <a:solidFill>
                  <a:srgbClr val="0070C0"/>
                </a:solidFill>
              </a:rPr>
              <a:t>entire recommendation system</a:t>
            </a:r>
            <a:r>
              <a:rPr lang="en-US" altLang="zh-CN" sz="2000" dirty="0">
                <a:solidFill>
                  <a:srgbClr val="0070C0"/>
                </a:solidFill>
              </a:rPr>
              <a:t> into SSD (</a:t>
            </a:r>
            <a:r>
              <a:rPr lang="en-US" altLang="zh-CN" sz="2000" dirty="0">
                <a:solidFill>
                  <a:srgbClr val="C00000"/>
                </a:solidFill>
              </a:rPr>
              <a:t>RM-SSD</a:t>
            </a:r>
            <a:r>
              <a:rPr lang="en-US" altLang="zh-CN" sz="2000" dirty="0">
                <a:solidFill>
                  <a:srgbClr val="0070C0"/>
                </a:solidFill>
              </a:rPr>
              <a:t>)</a:t>
            </a:r>
          </a:p>
          <a:p>
            <a:pPr lvl="1" indent="0" hangingPunct="1"/>
            <a:endParaRPr lang="en-US" altLang="zh-CN" sz="2000" dirty="0">
              <a:solidFill>
                <a:srgbClr val="0070C0"/>
              </a:solidFill>
            </a:endParaRPr>
          </a:p>
          <a:p>
            <a:pPr marL="783771" lvl="1" indent="-326571" hangingPunct="1">
              <a:lnSpc>
                <a:spcPct val="120000"/>
              </a:lnSpc>
              <a:buClr>
                <a:srgbClr val="99235E"/>
              </a:buClr>
              <a:buSzPct val="100000"/>
              <a:buFont typeface="Arial"/>
              <a:buChar char="–"/>
            </a:pPr>
            <a:r>
              <a:rPr lang="en-US" altLang="zh-CN" dirty="0"/>
              <a:t>Address embedding-dominated and MLP-dominated models</a:t>
            </a:r>
          </a:p>
          <a:p>
            <a:pPr marL="783771" lvl="1" indent="-326571" hangingPunct="1">
              <a:lnSpc>
                <a:spcPct val="120000"/>
              </a:lnSpc>
              <a:buClr>
                <a:srgbClr val="99235E"/>
              </a:buClr>
              <a:buSzPct val="100000"/>
              <a:buFont typeface="Arial"/>
              <a:buChar char="–"/>
            </a:pPr>
            <a:r>
              <a:rPr lang="en-US" altLang="zh-CN" dirty="0"/>
              <a:t>With low-end FPGA equipped (additional 4% cost)</a:t>
            </a:r>
          </a:p>
          <a:p>
            <a:pPr marL="783771" lvl="1" indent="-326571" hangingPunct="1">
              <a:lnSpc>
                <a:spcPct val="120000"/>
              </a:lnSpc>
              <a:buClr>
                <a:srgbClr val="99235E"/>
              </a:buClr>
              <a:buSzPct val="100000"/>
              <a:buFont typeface="Arial"/>
              <a:buChar char="–"/>
            </a:pPr>
            <a:r>
              <a:rPr lang="en-US" altLang="zh-CN" dirty="0"/>
              <a:t>Negligible overhead (</a:t>
            </a:r>
            <a:r>
              <a:rPr lang="el-GR" altLang="zh-CN" dirty="0"/>
              <a:t>μ</a:t>
            </a:r>
            <a:r>
              <a:rPr lang="en-US" altLang="zh-CN" dirty="0"/>
              <a:t>s, &lt;1%)</a:t>
            </a:r>
          </a:p>
        </p:txBody>
      </p:sp>
      <p:sp>
        <p:nvSpPr>
          <p:cNvPr id="13" name="Content Placeholder 3">
            <a:extLst>
              <a:ext uri="{FF2B5EF4-FFF2-40B4-BE49-F238E27FC236}">
                <a16:creationId xmlns:a16="http://schemas.microsoft.com/office/drawing/2014/main" id="{9EA17820-D910-4E42-A34B-6C3E5984C20A}"/>
              </a:ext>
            </a:extLst>
          </p:cNvPr>
          <p:cNvSpPr>
            <a:spLocks noGrp="1"/>
          </p:cNvSpPr>
          <p:nvPr>
            <p:ph type="body" idx="1"/>
          </p:nvPr>
        </p:nvSpPr>
        <p:spPr>
          <a:xfrm>
            <a:off x="609600" y="3656463"/>
            <a:ext cx="7239000" cy="2515737"/>
          </a:xfrm>
        </p:spPr>
        <p:txBody>
          <a:bodyPr/>
          <a:lstStyle/>
          <a:p>
            <a:r>
              <a:rPr lang="en-US" altLang="zh-CN" sz="1800" dirty="0">
                <a:solidFill>
                  <a:srgbClr val="C00000"/>
                </a:solidFill>
              </a:rPr>
              <a:t>Embedding Lookup Engine </a:t>
            </a:r>
          </a:p>
          <a:p>
            <a:pPr lvl="2"/>
            <a:endParaRPr lang="en-US" altLang="zh-CN" sz="1600" dirty="0">
              <a:solidFill>
                <a:srgbClr val="C00000"/>
              </a:solidFill>
            </a:endParaRPr>
          </a:p>
          <a:p>
            <a:r>
              <a:rPr lang="en-US" altLang="zh-CN" sz="1800" dirty="0">
                <a:solidFill>
                  <a:srgbClr val="C00000"/>
                </a:solidFill>
              </a:rPr>
              <a:t>MLP Acceleration Engine </a:t>
            </a:r>
          </a:p>
          <a:p>
            <a:pPr marL="457200" lvl="1" indent="0">
              <a:buNone/>
            </a:pPr>
            <a:endParaRPr lang="en-US" altLang="zh-CN" sz="1800" dirty="0"/>
          </a:p>
          <a:p>
            <a:r>
              <a:rPr lang="en-US" altLang="zh-CN" sz="1800" dirty="0">
                <a:solidFill>
                  <a:schemeClr val="tx1"/>
                </a:solidFill>
              </a:rPr>
              <a:t>MMIO Manager </a:t>
            </a:r>
            <a:r>
              <a:rPr lang="en-US" altLang="zh-CN" sz="1800" dirty="0"/>
              <a:t>: user-space interface </a:t>
            </a:r>
          </a:p>
          <a:p>
            <a:endParaRPr lang="en-US" altLang="zh-CN" sz="1800" dirty="0">
              <a:solidFill>
                <a:srgbClr val="B71461"/>
              </a:solidFill>
            </a:endParaRPr>
          </a:p>
          <a:p>
            <a:r>
              <a:rPr lang="en-US" altLang="zh-CN" sz="1800" dirty="0">
                <a:solidFill>
                  <a:schemeClr val="tx1"/>
                </a:solidFill>
              </a:rPr>
              <a:t>Software driver and runtime library : easily integrated with python</a:t>
            </a:r>
          </a:p>
          <a:p>
            <a:pPr marL="16328" indent="0">
              <a:buNone/>
            </a:pPr>
            <a:endParaRPr lang="en-US" sz="1400" dirty="0"/>
          </a:p>
        </p:txBody>
      </p:sp>
      <p:sp>
        <p:nvSpPr>
          <p:cNvPr id="6" name="Title 1">
            <a:extLst>
              <a:ext uri="{FF2B5EF4-FFF2-40B4-BE49-F238E27FC236}">
                <a16:creationId xmlns:a16="http://schemas.microsoft.com/office/drawing/2014/main" id="{8E99A4A6-EBEA-4694-9EAD-06D2591090FD}"/>
              </a:ext>
            </a:extLst>
          </p:cNvPr>
          <p:cNvSpPr txBox="1">
            <a:spLocks/>
          </p:cNvSpPr>
          <p:nvPr/>
        </p:nvSpPr>
        <p:spPr>
          <a:xfrm>
            <a:off x="2209800" y="393698"/>
            <a:ext cx="8077200" cy="5207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lvl1pPr marL="0" marR="0" indent="0" algn="l" defTabSz="914400" eaLnBrk="1" latinLnBrk="0" hangingPunct="1">
              <a:lnSpc>
                <a:spcPct val="100000"/>
              </a:lnSpc>
              <a:spcBef>
                <a:spcPts val="0"/>
              </a:spcBef>
              <a:spcAft>
                <a:spcPts val="0"/>
              </a:spcAft>
              <a:buClrTx/>
              <a:buSzTx/>
              <a:buFontTx/>
              <a:buNone/>
              <a:tabLst/>
              <a:defRPr sz="2800" b="0" i="0" u="none" strike="noStrike" cap="none" spc="0" baseline="0">
                <a:solidFill>
                  <a:srgbClr val="99235E"/>
                </a:solidFill>
                <a:uFillTx/>
                <a:latin typeface="+mn-lt"/>
                <a:ea typeface="+mn-ea"/>
                <a:cs typeface="+mn-cs"/>
                <a:sym typeface="Helvetica"/>
              </a:defRPr>
            </a:lvl1pPr>
            <a:lvl2pPr marL="0" marR="0" indent="4572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2pPr>
            <a:lvl3pPr marL="0" marR="0" indent="9144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3pPr>
            <a:lvl4pPr marL="0" marR="0" indent="13716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4pPr>
            <a:lvl5pPr marL="0" marR="0" indent="182880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5pPr>
            <a:lvl6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6pPr>
            <a:lvl7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7pPr>
            <a:lvl8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8pPr>
            <a:lvl9pPr marL="0" marR="0" indent="0" algn="l" defTabSz="914400" eaLnBrk="1" latinLnBrk="0" hangingPunct="1">
              <a:lnSpc>
                <a:spcPct val="100000"/>
              </a:lnSpc>
              <a:spcBef>
                <a:spcPts val="0"/>
              </a:spcBef>
              <a:spcAft>
                <a:spcPts val="0"/>
              </a:spcAft>
              <a:buClrTx/>
              <a:buSzTx/>
              <a:buFontTx/>
              <a:buNone/>
              <a:tabLst/>
              <a:defRPr sz="2800" b="0" i="0" u="none" strike="noStrike" cap="small" spc="0" baseline="0">
                <a:solidFill>
                  <a:srgbClr val="99235E"/>
                </a:solidFill>
                <a:uFillTx/>
                <a:latin typeface="+mn-lt"/>
                <a:ea typeface="+mn-ea"/>
                <a:cs typeface="+mn-cs"/>
                <a:sym typeface="Helvetica"/>
              </a:defRPr>
            </a:lvl9pPr>
          </a:lstStyle>
          <a:p>
            <a:r>
              <a:rPr lang="en-US" altLang="zh-CN" sz="2400" dirty="0"/>
              <a:t>In-Storage Computing for Recommendation Inference</a:t>
            </a:r>
          </a:p>
        </p:txBody>
      </p:sp>
      <p:pic>
        <p:nvPicPr>
          <p:cNvPr id="5" name="图片 4">
            <a:extLst>
              <a:ext uri="{FF2B5EF4-FFF2-40B4-BE49-F238E27FC236}">
                <a16:creationId xmlns:a16="http://schemas.microsoft.com/office/drawing/2014/main" id="{7F885F24-CC32-4852-8D2D-5722C3625C14}"/>
              </a:ext>
            </a:extLst>
          </p:cNvPr>
          <p:cNvPicPr>
            <a:picLocks noChangeAspect="1"/>
          </p:cNvPicPr>
          <p:nvPr/>
        </p:nvPicPr>
        <p:blipFill>
          <a:blip r:embed="rId3"/>
          <a:stretch>
            <a:fillRect/>
          </a:stretch>
        </p:blipFill>
        <p:spPr>
          <a:xfrm>
            <a:off x="6367272" y="2667000"/>
            <a:ext cx="5664023" cy="2971800"/>
          </a:xfrm>
          <a:prstGeom prst="rect">
            <a:avLst/>
          </a:prstGeom>
        </p:spPr>
      </p:pic>
      <p:sp>
        <p:nvSpPr>
          <p:cNvPr id="10" name="EV-SSD architecture">
            <a:extLst>
              <a:ext uri="{FF2B5EF4-FFF2-40B4-BE49-F238E27FC236}">
                <a16:creationId xmlns:a16="http://schemas.microsoft.com/office/drawing/2014/main" id="{E1950883-E5EA-42FF-BE6C-6ADB38356EFB}"/>
              </a:ext>
            </a:extLst>
          </p:cNvPr>
          <p:cNvSpPr txBox="1"/>
          <p:nvPr/>
        </p:nvSpPr>
        <p:spPr>
          <a:xfrm>
            <a:off x="8627516" y="5747372"/>
            <a:ext cx="269191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FontTx/>
              <a:buChar char="▲"/>
              <a:defRPr sz="1200"/>
            </a:pPr>
            <a:r>
              <a:rPr lang="en-US" altLang="zh-CN" sz="1200" dirty="0"/>
              <a:t>RM-SSD </a:t>
            </a:r>
            <a:endParaRPr lang="zh-CN" altLang="en-US" sz="1200" dirty="0"/>
          </a:p>
        </p:txBody>
      </p:sp>
    </p:spTree>
    <p:extLst>
      <p:ext uri="{BB962C8B-B14F-4D97-AF65-F5344CB8AC3E}">
        <p14:creationId xmlns:p14="http://schemas.microsoft.com/office/powerpoint/2010/main" val="26055378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C68DF604-730A-41C3-A3B2-13B9E752B01E}"/>
              </a:ext>
            </a:extLst>
          </p:cNvPr>
          <p:cNvPicPr>
            <a:picLocks noChangeAspect="1"/>
          </p:cNvPicPr>
          <p:nvPr/>
        </p:nvPicPr>
        <p:blipFill>
          <a:blip r:embed="rId3"/>
          <a:stretch>
            <a:fillRect/>
          </a:stretch>
        </p:blipFill>
        <p:spPr>
          <a:xfrm>
            <a:off x="6248400" y="3593818"/>
            <a:ext cx="5390680" cy="2760108"/>
          </a:xfrm>
          <a:prstGeom prst="rect">
            <a:avLst/>
          </a:prstGeom>
        </p:spPr>
      </p:pic>
      <p:sp>
        <p:nvSpPr>
          <p:cNvPr id="4" name="Content Placeholder 3">
            <a:extLst>
              <a:ext uri="{FF2B5EF4-FFF2-40B4-BE49-F238E27FC236}">
                <a16:creationId xmlns:a16="http://schemas.microsoft.com/office/drawing/2014/main" id="{38C33E06-A57D-404B-BA8A-5159905D290C}"/>
              </a:ext>
            </a:extLst>
          </p:cNvPr>
          <p:cNvSpPr>
            <a:spLocks noGrp="1"/>
          </p:cNvSpPr>
          <p:nvPr>
            <p:ph type="body" idx="1"/>
          </p:nvPr>
        </p:nvSpPr>
        <p:spPr/>
        <p:txBody>
          <a:bodyPr/>
          <a:lstStyle/>
          <a:p>
            <a:pPr>
              <a:lnSpc>
                <a:spcPct val="150000"/>
              </a:lnSpc>
            </a:pPr>
            <a:r>
              <a:rPr lang="en-US" altLang="zh-CN" dirty="0"/>
              <a:t>Embedding Vector (EV) Translator</a:t>
            </a:r>
          </a:p>
          <a:p>
            <a:pPr lvl="1">
              <a:lnSpc>
                <a:spcPct val="150000"/>
              </a:lnSpc>
            </a:pPr>
            <a:r>
              <a:rPr lang="en-US" altLang="zh-CN" dirty="0"/>
              <a:t>Bulk EV indices -&gt; LBA</a:t>
            </a:r>
          </a:p>
          <a:p>
            <a:pPr lvl="1">
              <a:lnSpc>
                <a:spcPct val="150000"/>
              </a:lnSpc>
            </a:pPr>
            <a:endParaRPr lang="en-US" altLang="zh-CN" dirty="0"/>
          </a:p>
          <a:p>
            <a:pPr>
              <a:lnSpc>
                <a:spcPct val="150000"/>
              </a:lnSpc>
            </a:pPr>
            <a:r>
              <a:rPr lang="en-US" altLang="zh-CN" dirty="0"/>
              <a:t>Vector-Grained Flash Memory Controller (EV-FMC)</a:t>
            </a:r>
          </a:p>
          <a:p>
            <a:pPr lvl="1">
              <a:lnSpc>
                <a:spcPct val="150000"/>
              </a:lnSpc>
            </a:pPr>
            <a:r>
              <a:rPr lang="en-US" altLang="zh-CN" dirty="0"/>
              <a:t>Reduce the access latency </a:t>
            </a:r>
          </a:p>
          <a:p>
            <a:pPr lvl="1">
              <a:lnSpc>
                <a:spcPct val="150000"/>
              </a:lnSpc>
            </a:pPr>
            <a:r>
              <a:rPr lang="en-US" altLang="zh-CN" dirty="0"/>
              <a:t>Increase the throughput of EVs reading</a:t>
            </a:r>
          </a:p>
          <a:p>
            <a:pPr lvl="1">
              <a:lnSpc>
                <a:spcPct val="150000"/>
              </a:lnSpc>
            </a:pPr>
            <a:endParaRPr lang="en-US" altLang="zh-CN" dirty="0"/>
          </a:p>
          <a:p>
            <a:pPr>
              <a:lnSpc>
                <a:spcPct val="150000"/>
              </a:lnSpc>
            </a:pPr>
            <a:r>
              <a:rPr lang="en-US" altLang="zh-CN" dirty="0"/>
              <a:t>Embedding Vector Sum (EV Sum)</a:t>
            </a:r>
          </a:p>
          <a:p>
            <a:pPr lvl="1">
              <a:lnSpc>
                <a:spcPct val="150000"/>
              </a:lnSpc>
            </a:pPr>
            <a:r>
              <a:rPr lang="en-US" altLang="zh-CN" dirty="0"/>
              <a:t>Further reduce I/O</a:t>
            </a:r>
          </a:p>
          <a:p>
            <a:pPr lvl="2"/>
            <a:endParaRPr lang="en-US" altLang="zh-CN" sz="1600" dirty="0"/>
          </a:p>
          <a:p>
            <a:pPr marL="16328" indent="0">
              <a:buNone/>
            </a:pPr>
            <a:endParaRPr lang="en-US" sz="1400" dirty="0"/>
          </a:p>
        </p:txBody>
      </p:sp>
      <p:sp>
        <p:nvSpPr>
          <p:cNvPr id="2" name="Title 1">
            <a:extLst>
              <a:ext uri="{FF2B5EF4-FFF2-40B4-BE49-F238E27FC236}">
                <a16:creationId xmlns:a16="http://schemas.microsoft.com/office/drawing/2014/main" id="{D3BE00C3-64A4-EF46-8C49-A3A6100D4E40}"/>
              </a:ext>
            </a:extLst>
          </p:cNvPr>
          <p:cNvSpPr>
            <a:spLocks noGrp="1"/>
          </p:cNvSpPr>
          <p:nvPr>
            <p:ph type="title"/>
          </p:nvPr>
        </p:nvSpPr>
        <p:spPr/>
        <p:txBody>
          <a:bodyPr/>
          <a:lstStyle/>
          <a:p>
            <a:r>
              <a:rPr lang="en-US" altLang="zh-CN" dirty="0">
                <a:latin typeface="+mn-ea"/>
                <a:cs typeface="Calibri" panose="020F0502020204030204" pitchFamily="34" charset="0"/>
              </a:rPr>
              <a:t>Embedding Lookup Engine</a:t>
            </a:r>
          </a:p>
        </p:txBody>
      </p:sp>
      <p:sp>
        <p:nvSpPr>
          <p:cNvPr id="3" name="Slide Number Placeholder 2">
            <a:extLst>
              <a:ext uri="{FF2B5EF4-FFF2-40B4-BE49-F238E27FC236}">
                <a16:creationId xmlns:a16="http://schemas.microsoft.com/office/drawing/2014/main" id="{DFF1F740-DB26-5E46-B0E4-2A4F0A35358C}"/>
              </a:ext>
            </a:extLst>
          </p:cNvPr>
          <p:cNvSpPr>
            <a:spLocks noGrp="1"/>
          </p:cNvSpPr>
          <p:nvPr>
            <p:ph type="sldNum" sz="quarter" idx="2"/>
          </p:nvPr>
        </p:nvSpPr>
        <p:spPr/>
        <p:txBody>
          <a:bodyPr/>
          <a:lstStyle/>
          <a:p>
            <a:fld id="{86CB4B4D-7CA3-9044-876B-883B54F8677D}" type="slidenum">
              <a:rPr lang="en-HK"/>
              <a:t>12</a:t>
            </a:fld>
            <a:endParaRPr lang="en-HK"/>
          </a:p>
        </p:txBody>
      </p:sp>
      <p:pic>
        <p:nvPicPr>
          <p:cNvPr id="12" name="图片 11">
            <a:extLst>
              <a:ext uri="{FF2B5EF4-FFF2-40B4-BE49-F238E27FC236}">
                <a16:creationId xmlns:a16="http://schemas.microsoft.com/office/drawing/2014/main" id="{3E6550B4-CA8E-4D97-AEB3-1D80CA7C62BC}"/>
              </a:ext>
            </a:extLst>
          </p:cNvPr>
          <p:cNvPicPr>
            <a:picLocks noChangeAspect="1"/>
          </p:cNvPicPr>
          <p:nvPr/>
        </p:nvPicPr>
        <p:blipFill>
          <a:blip r:embed="rId4"/>
          <a:stretch>
            <a:fillRect/>
          </a:stretch>
        </p:blipFill>
        <p:spPr>
          <a:xfrm>
            <a:off x="6680682" y="914400"/>
            <a:ext cx="3758718" cy="2523335"/>
          </a:xfrm>
          <a:prstGeom prst="rect">
            <a:avLst/>
          </a:prstGeom>
        </p:spPr>
      </p:pic>
      <p:sp>
        <p:nvSpPr>
          <p:cNvPr id="14" name="EV-SSD architecture">
            <a:extLst>
              <a:ext uri="{FF2B5EF4-FFF2-40B4-BE49-F238E27FC236}">
                <a16:creationId xmlns:a16="http://schemas.microsoft.com/office/drawing/2014/main" id="{1368D22E-09BA-4966-8AE8-52F64266EEDC}"/>
              </a:ext>
            </a:extLst>
          </p:cNvPr>
          <p:cNvSpPr txBox="1"/>
          <p:nvPr/>
        </p:nvSpPr>
        <p:spPr>
          <a:xfrm>
            <a:off x="7391400" y="6383841"/>
            <a:ext cx="269191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FontTx/>
              <a:buChar char="▲"/>
              <a:defRPr sz="1200"/>
            </a:pPr>
            <a:r>
              <a:rPr lang="en-US" altLang="zh-CN" sz="1200" dirty="0"/>
              <a:t>Embedding Lookup Engine</a:t>
            </a:r>
            <a:endParaRPr lang="zh-CN" altLang="en-US" sz="1200" dirty="0"/>
          </a:p>
        </p:txBody>
      </p:sp>
      <p:cxnSp>
        <p:nvCxnSpPr>
          <p:cNvPr id="7" name="直接箭头连接符 6">
            <a:extLst>
              <a:ext uri="{FF2B5EF4-FFF2-40B4-BE49-F238E27FC236}">
                <a16:creationId xmlns:a16="http://schemas.microsoft.com/office/drawing/2014/main" id="{1983541F-0CD1-47DB-B4DE-2133346382AE}"/>
              </a:ext>
            </a:extLst>
          </p:cNvPr>
          <p:cNvCxnSpPr>
            <a:cxnSpLocks/>
          </p:cNvCxnSpPr>
          <p:nvPr/>
        </p:nvCxnSpPr>
        <p:spPr>
          <a:xfrm flipV="1">
            <a:off x="9476232" y="3421149"/>
            <a:ext cx="582168" cy="1303251"/>
          </a:xfrm>
          <a:prstGeom prst="straightConnector1">
            <a:avLst/>
          </a:prstGeom>
          <a:noFill/>
          <a:ln w="19050" cap="flat">
            <a:solidFill>
              <a:srgbClr val="B91260"/>
            </a:solidFill>
            <a:prstDash val="dash"/>
            <a:round/>
            <a:tailEnd type="triangle" w="lg" len="med"/>
          </a:ln>
          <a:effectLst/>
          <a:sp3d/>
        </p:spPr>
        <p:style>
          <a:lnRef idx="0">
            <a:scrgbClr r="0" g="0" b="0"/>
          </a:lnRef>
          <a:fillRef idx="0">
            <a:scrgbClr r="0" g="0" b="0"/>
          </a:fillRef>
          <a:effectRef idx="0">
            <a:scrgbClr r="0" g="0" b="0"/>
          </a:effectRef>
          <a:fontRef idx="none"/>
        </p:style>
      </p:cxnSp>
      <p:cxnSp>
        <p:nvCxnSpPr>
          <p:cNvPr id="16" name="直接箭头连接符 15">
            <a:extLst>
              <a:ext uri="{FF2B5EF4-FFF2-40B4-BE49-F238E27FC236}">
                <a16:creationId xmlns:a16="http://schemas.microsoft.com/office/drawing/2014/main" id="{7F417D51-66AA-4378-BFFF-65AA25DEB76A}"/>
              </a:ext>
            </a:extLst>
          </p:cNvPr>
          <p:cNvCxnSpPr>
            <a:cxnSpLocks/>
          </p:cNvCxnSpPr>
          <p:nvPr/>
        </p:nvCxnSpPr>
        <p:spPr>
          <a:xfrm flipH="1" flipV="1">
            <a:off x="7598938" y="3405967"/>
            <a:ext cx="810494" cy="1318433"/>
          </a:xfrm>
          <a:prstGeom prst="straightConnector1">
            <a:avLst/>
          </a:prstGeom>
          <a:noFill/>
          <a:ln w="19050" cap="flat">
            <a:solidFill>
              <a:srgbClr val="B91260"/>
            </a:solidFill>
            <a:prstDash val="dash"/>
            <a:round/>
            <a:tailEnd type="triangle" w="lg"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9940955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703698-6EF0-44B2-B6BE-3A22E8F64544}"/>
              </a:ext>
            </a:extLst>
          </p:cNvPr>
          <p:cNvSpPr>
            <a:spLocks noGrp="1"/>
          </p:cNvSpPr>
          <p:nvPr>
            <p:ph type="title"/>
          </p:nvPr>
        </p:nvSpPr>
        <p:spPr/>
        <p:txBody>
          <a:bodyPr>
            <a:normAutofit/>
          </a:bodyPr>
          <a:lstStyle/>
          <a:p>
            <a:r>
              <a:rPr lang="en-US" altLang="zh-CN" dirty="0">
                <a:cs typeface="Calibri" panose="020F0502020204030204" pitchFamily="34" charset="0"/>
              </a:rPr>
              <a:t>MLP Acceleration Engine </a:t>
            </a:r>
          </a:p>
        </p:txBody>
      </p:sp>
      <p:sp>
        <p:nvSpPr>
          <p:cNvPr id="4" name="Content Placeholder 3">
            <a:extLst>
              <a:ext uri="{FF2B5EF4-FFF2-40B4-BE49-F238E27FC236}">
                <a16:creationId xmlns:a16="http://schemas.microsoft.com/office/drawing/2014/main" id="{38C33E06-A57D-404B-BA8A-5159905D290C}"/>
              </a:ext>
            </a:extLst>
          </p:cNvPr>
          <p:cNvSpPr>
            <a:spLocks noGrp="1"/>
          </p:cNvSpPr>
          <p:nvPr>
            <p:ph type="body" idx="1"/>
          </p:nvPr>
        </p:nvSpPr>
        <p:spPr>
          <a:xfrm>
            <a:off x="612648" y="990601"/>
            <a:ext cx="5559552" cy="4495799"/>
          </a:xfrm>
        </p:spPr>
        <p:txBody>
          <a:bodyPr/>
          <a:lstStyle/>
          <a:p>
            <a:pPr marL="342899" lvl="1" indent="-342899">
              <a:buFont typeface="Arial"/>
              <a:buChar char="‣"/>
            </a:pPr>
            <a:r>
              <a:rPr lang="en-US" altLang="zh-CN" sz="1800" dirty="0">
                <a:solidFill>
                  <a:srgbClr val="BF165E"/>
                </a:solidFill>
              </a:rPr>
              <a:t>Challenges of In-storage computing FPGA</a:t>
            </a:r>
          </a:p>
          <a:p>
            <a:pPr marL="702128" lvl="1" indent="-244928" rtl="0"/>
            <a:r>
              <a:rPr lang="en-US" altLang="zh-CN" sz="1600" dirty="0"/>
              <a:t>Low latency and high throughput</a:t>
            </a:r>
          </a:p>
          <a:p>
            <a:pPr marL="702128" lvl="1" indent="-244928" rtl="0"/>
            <a:r>
              <a:rPr lang="en-US" altLang="zh-CN" sz="1600" dirty="0"/>
              <a:t>Low-end with limited resources</a:t>
            </a:r>
          </a:p>
          <a:p>
            <a:pPr marL="702128" lvl="1" indent="-244928" rtl="0"/>
            <a:endParaRPr lang="en-US" altLang="zh-CN" sz="1800" dirty="0">
              <a:solidFill>
                <a:schemeClr val="tx1"/>
              </a:solidFill>
            </a:endParaRPr>
          </a:p>
          <a:p>
            <a:pPr marL="342899" lvl="1" indent="-342899">
              <a:buFont typeface="Arial"/>
              <a:buChar char="‣"/>
            </a:pPr>
            <a:r>
              <a:rPr lang="en-US" altLang="zh-CN" sz="1800" dirty="0">
                <a:solidFill>
                  <a:srgbClr val="BF165E"/>
                </a:solidFill>
              </a:rPr>
              <a:t>Proposed approaches</a:t>
            </a:r>
            <a:r>
              <a:rPr lang="zh-CN" altLang="en-US" sz="1800" dirty="0">
                <a:solidFill>
                  <a:srgbClr val="BF165E"/>
                </a:solidFill>
              </a:rPr>
              <a:t>：</a:t>
            </a:r>
            <a:endParaRPr lang="en-US" altLang="zh-CN" sz="1800" dirty="0"/>
          </a:p>
          <a:p>
            <a:pPr marL="800100" lvl="1" indent="-342900" rtl="0">
              <a:buFont typeface="+mj-ea"/>
              <a:buAutoNum type="circleNumDbPlain"/>
            </a:pPr>
            <a:r>
              <a:rPr lang="en-US" altLang="zh-CN" sz="1600" dirty="0"/>
              <a:t>Basic FC Layer Design</a:t>
            </a:r>
          </a:p>
          <a:p>
            <a:pPr lvl="2" rtl="0">
              <a:buFont typeface="Arial" panose="020B0604020202020204" pitchFamily="34" charset="0"/>
              <a:buChar char="•"/>
            </a:pPr>
            <a:r>
              <a:rPr lang="en-US" altLang="zh-CN" dirty="0"/>
              <a:t>Partial adder tree – </a:t>
            </a:r>
            <a:r>
              <a:rPr lang="en-US" altLang="zh-CN" dirty="0">
                <a:solidFill>
                  <a:srgbClr val="BF165E"/>
                </a:solidFill>
              </a:rPr>
              <a:t>reduce latency</a:t>
            </a:r>
          </a:p>
          <a:p>
            <a:pPr lvl="2" rtl="0">
              <a:buFont typeface="Arial" panose="020B0604020202020204" pitchFamily="34" charset="0"/>
              <a:buChar char="•"/>
            </a:pPr>
            <a:endParaRPr lang="en-US" altLang="zh-CN" dirty="0">
              <a:solidFill>
                <a:srgbClr val="BF165E"/>
              </a:solidFill>
            </a:endParaRPr>
          </a:p>
          <a:p>
            <a:pPr lvl="2" rtl="0">
              <a:buFont typeface="Arial" panose="020B0604020202020204" pitchFamily="34" charset="0"/>
              <a:buChar char="•"/>
            </a:pPr>
            <a:endParaRPr lang="en-US" altLang="zh-CN" dirty="0">
              <a:solidFill>
                <a:srgbClr val="BF165E"/>
              </a:solidFill>
            </a:endParaRPr>
          </a:p>
          <a:p>
            <a:pPr lvl="2" rtl="0">
              <a:buFont typeface="Arial" panose="020B0604020202020204" pitchFamily="34" charset="0"/>
              <a:buChar char="•"/>
            </a:pPr>
            <a:endParaRPr lang="en-US" altLang="zh-CN" dirty="0">
              <a:solidFill>
                <a:srgbClr val="BF165E"/>
              </a:solidFill>
            </a:endParaRPr>
          </a:p>
          <a:p>
            <a:pPr marL="914400" lvl="2" indent="0" rtl="0">
              <a:buNone/>
            </a:pPr>
            <a:endParaRPr lang="en-US" altLang="zh-CN" dirty="0">
              <a:solidFill>
                <a:srgbClr val="BF165E"/>
              </a:solidFill>
            </a:endParaRPr>
          </a:p>
          <a:p>
            <a:pPr lvl="2" rtl="0">
              <a:buFont typeface="Arial" panose="020B0604020202020204" pitchFamily="34" charset="0"/>
              <a:buChar char="•"/>
            </a:pPr>
            <a:r>
              <a:rPr lang="en-US" altLang="zh-CN" dirty="0"/>
              <a:t>Take utilization of </a:t>
            </a:r>
            <a:r>
              <a:rPr lang="en-US" altLang="zh-CN" dirty="0">
                <a:solidFill>
                  <a:srgbClr val="00B0F0"/>
                </a:solidFill>
              </a:rPr>
              <a:t>Initiation Interval (II) </a:t>
            </a:r>
            <a:r>
              <a:rPr lang="en-US" altLang="zh-CN" dirty="0"/>
              <a:t>to reuse resource -  </a:t>
            </a:r>
            <a:r>
              <a:rPr lang="en-US" altLang="zh-CN" dirty="0">
                <a:solidFill>
                  <a:srgbClr val="BF165E"/>
                </a:solidFill>
              </a:rPr>
              <a:t>reduce resource consumption</a:t>
            </a:r>
          </a:p>
        </p:txBody>
      </p:sp>
      <p:sp>
        <p:nvSpPr>
          <p:cNvPr id="3" name="Slide Number Placeholder 2">
            <a:extLst>
              <a:ext uri="{FF2B5EF4-FFF2-40B4-BE49-F238E27FC236}">
                <a16:creationId xmlns:a16="http://schemas.microsoft.com/office/drawing/2014/main" id="{DFF1F740-DB26-5E46-B0E4-2A4F0A35358C}"/>
              </a:ext>
            </a:extLst>
          </p:cNvPr>
          <p:cNvSpPr>
            <a:spLocks noGrp="1"/>
          </p:cNvSpPr>
          <p:nvPr>
            <p:ph type="sldNum" sz="quarter" idx="2"/>
          </p:nvPr>
        </p:nvSpPr>
        <p:spPr/>
        <p:txBody>
          <a:bodyPr/>
          <a:lstStyle/>
          <a:p>
            <a:fld id="{86CB4B4D-7CA3-9044-876B-883B54F8677D}" type="slidenum">
              <a:rPr lang="en-HK"/>
              <a:t>13</a:t>
            </a:fld>
            <a:endParaRPr lang="en-HK"/>
          </a:p>
        </p:txBody>
      </p:sp>
      <p:pic>
        <p:nvPicPr>
          <p:cNvPr id="7" name="图片 6">
            <a:extLst>
              <a:ext uri="{FF2B5EF4-FFF2-40B4-BE49-F238E27FC236}">
                <a16:creationId xmlns:a16="http://schemas.microsoft.com/office/drawing/2014/main" id="{413A3283-06C6-4DE6-8AC9-126AE538114D}"/>
              </a:ext>
            </a:extLst>
          </p:cNvPr>
          <p:cNvPicPr>
            <a:picLocks noChangeAspect="1"/>
          </p:cNvPicPr>
          <p:nvPr/>
        </p:nvPicPr>
        <p:blipFill>
          <a:blip r:embed="rId3"/>
          <a:stretch>
            <a:fillRect/>
          </a:stretch>
        </p:blipFill>
        <p:spPr>
          <a:xfrm>
            <a:off x="7094949" y="2730695"/>
            <a:ext cx="4042583" cy="2819400"/>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0EAFBFF5-3A9B-4A24-900D-322D0F9DD75B}"/>
                  </a:ext>
                </a:extLst>
              </p:cNvPr>
              <p:cNvSpPr txBox="1"/>
              <p:nvPr/>
            </p:nvSpPr>
            <p:spPr>
              <a:xfrm>
                <a:off x="5916047" y="1698399"/>
                <a:ext cx="519956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latin typeface="+mn-ea"/>
                  </a:rPr>
                  <a:t>For one FC layer</a:t>
                </a:r>
                <a:r>
                  <a:rPr lang="en-US" altLang="zh-CN" dirty="0">
                    <a:solidFill>
                      <a:srgbClr val="BF165E"/>
                    </a:solidFill>
                    <a:latin typeface="+mn-ea"/>
                  </a:rPr>
                  <a:t> </a:t>
                </a:r>
                <a14:m>
                  <m:oMath xmlns:m="http://schemas.openxmlformats.org/officeDocument/2006/math">
                    <m:r>
                      <a:rPr lang="en-US" altLang="zh-CN" b="0" i="1" smtClean="0">
                        <a:solidFill>
                          <a:srgbClr val="BF165E"/>
                        </a:solidFill>
                        <a:latin typeface="Cambria Math" panose="02040503050406030204" pitchFamily="18" charset="0"/>
                      </a:rPr>
                      <m:t>𝑅</m:t>
                    </m:r>
                    <m:r>
                      <a:rPr lang="en-US" altLang="zh-CN" b="0" i="1" smtClean="0">
                        <a:solidFill>
                          <a:srgbClr val="BF165E"/>
                        </a:solidFill>
                        <a:latin typeface="Cambria Math" panose="02040503050406030204" pitchFamily="18" charset="0"/>
                      </a:rPr>
                      <m:t>∙</m:t>
                    </m:r>
                    <m:r>
                      <a:rPr lang="en-US" altLang="zh-CN" b="0" i="1" smtClean="0">
                        <a:solidFill>
                          <a:srgbClr val="BF165E"/>
                        </a:solidFill>
                        <a:latin typeface="Cambria Math" panose="02040503050406030204" pitchFamily="18" charset="0"/>
                      </a:rPr>
                      <m:t>𝐶</m:t>
                    </m:r>
                    <m:r>
                      <a:rPr lang="en-US" altLang="zh-CN" b="0" i="1" smtClean="0">
                        <a:solidFill>
                          <a:srgbClr val="BF165E"/>
                        </a:solidFill>
                        <a:latin typeface="Cambria Math" panose="02040503050406030204" pitchFamily="18" charset="0"/>
                      </a:rPr>
                      <m:t> </m:t>
                    </m:r>
                  </m:oMath>
                </a14:m>
                <a:r>
                  <a:rPr lang="en-US" altLang="zh-CN" dirty="0">
                    <a:latin typeface="+mn-ea"/>
                  </a:rPr>
                  <a:t>using kernel block Matrix Multiplication with size </a:t>
                </a:r>
                <a14:m>
                  <m:oMath xmlns:m="http://schemas.openxmlformats.org/officeDocument/2006/math">
                    <m:r>
                      <a:rPr lang="en-US" altLang="zh-CN" b="0" i="1" smtClean="0">
                        <a:solidFill>
                          <a:srgbClr val="BF165E"/>
                        </a:solidFill>
                        <a:latin typeface="Cambria Math" panose="02040503050406030204" pitchFamily="18" charset="0"/>
                      </a:rPr>
                      <m:t>𝑘𝑟</m:t>
                    </m:r>
                    <m:r>
                      <a:rPr lang="en-US" altLang="zh-CN" b="0" i="1" smtClean="0">
                        <a:solidFill>
                          <a:srgbClr val="BF165E"/>
                        </a:solidFill>
                        <a:latin typeface="Cambria Math" panose="02040503050406030204" pitchFamily="18" charset="0"/>
                      </a:rPr>
                      <m:t>∙</m:t>
                    </m:r>
                    <m:r>
                      <a:rPr lang="en-US" altLang="zh-CN" b="0" i="1" smtClean="0">
                        <a:solidFill>
                          <a:srgbClr val="BF165E"/>
                        </a:solidFill>
                        <a:latin typeface="Cambria Math" panose="02040503050406030204" pitchFamily="18" charset="0"/>
                      </a:rPr>
                      <m:t>𝑘𝑐</m:t>
                    </m:r>
                  </m:oMath>
                </a14:m>
                <a:endParaRPr lang="zh-CN" altLang="en-US" dirty="0">
                  <a:latin typeface="+mn-ea"/>
                </a:endParaRPr>
              </a:p>
            </p:txBody>
          </p:sp>
        </mc:Choice>
        <mc:Fallback xmlns="">
          <p:sp>
            <p:nvSpPr>
              <p:cNvPr id="16" name="文本框 15">
                <a:extLst>
                  <a:ext uri="{FF2B5EF4-FFF2-40B4-BE49-F238E27FC236}">
                    <a16:creationId xmlns:a16="http://schemas.microsoft.com/office/drawing/2014/main" id="{0EAFBFF5-3A9B-4A24-900D-322D0F9DD75B}"/>
                  </a:ext>
                </a:extLst>
              </p:cNvPr>
              <p:cNvSpPr txBox="1">
                <a:spLocks noRot="1" noChangeAspect="1" noMove="1" noResize="1" noEditPoints="1" noAdjustHandles="1" noChangeArrowheads="1" noChangeShapeType="1" noTextEdit="1"/>
              </p:cNvSpPr>
              <p:nvPr/>
            </p:nvSpPr>
            <p:spPr>
              <a:xfrm>
                <a:off x="5916047" y="1698399"/>
                <a:ext cx="5199564" cy="646331"/>
              </a:xfrm>
              <a:prstGeom prst="rect">
                <a:avLst/>
              </a:prstGeom>
              <a:blipFill>
                <a:blip r:embed="rId6"/>
                <a:stretch>
                  <a:fillRect l="-938" t="-5660" b="-14151"/>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873F068-EC3B-4BD5-BDDB-AD500313D97A}"/>
                  </a:ext>
                </a:extLst>
              </p:cNvPr>
              <p:cNvSpPr txBox="1"/>
              <p:nvPr/>
            </p:nvSpPr>
            <p:spPr>
              <a:xfrm>
                <a:off x="1449324" y="3389785"/>
                <a:ext cx="3886199" cy="612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𝑅</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𝐶</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𝐼𝐼</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        →          </m:t>
                      </m:r>
                      <m:f>
                        <m:fPr>
                          <m:ctrlP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ctrlPr>
                        </m:fPr>
                        <m:num>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𝑅</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𝐶</m:t>
                          </m:r>
                        </m:num>
                        <m:den>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𝑘𝑟</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𝑘𝑐</m:t>
                          </m:r>
                        </m:den>
                      </m:f>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𝐼𝐼</m:t>
                      </m:r>
                    </m:oMath>
                  </m:oMathPara>
                </a14:m>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mc:Choice>
        <mc:Fallback xmlns="">
          <p:sp>
            <p:nvSpPr>
              <p:cNvPr id="17" name="文本框 16">
                <a:extLst>
                  <a:ext uri="{FF2B5EF4-FFF2-40B4-BE49-F238E27FC236}">
                    <a16:creationId xmlns:a16="http://schemas.microsoft.com/office/drawing/2014/main" id="{C873F068-EC3B-4BD5-BDDB-AD500313D97A}"/>
                  </a:ext>
                </a:extLst>
              </p:cNvPr>
              <p:cNvSpPr txBox="1">
                <a:spLocks noRot="1" noChangeAspect="1" noMove="1" noResize="1" noEditPoints="1" noAdjustHandles="1" noChangeArrowheads="1" noChangeShapeType="1" noTextEdit="1"/>
              </p:cNvSpPr>
              <p:nvPr/>
            </p:nvSpPr>
            <p:spPr>
              <a:xfrm>
                <a:off x="1449324" y="3389785"/>
                <a:ext cx="3886199" cy="612794"/>
              </a:xfrm>
              <a:prstGeom prst="rect">
                <a:avLst/>
              </a:prstGeom>
              <a:blipFill>
                <a:blip r:embed="rId7"/>
                <a:stretch>
                  <a:fillRect/>
                </a:stretch>
              </a:blipFill>
              <a:ln w="12700" cap="flat">
                <a:noFill/>
                <a:miter lim="400000"/>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4FB54FE2-E18A-421C-A1E8-89B49E333838}"/>
                  </a:ext>
                </a:extLst>
              </p:cNvPr>
              <p:cNvSpPr txBox="1"/>
              <p:nvPr/>
            </p:nvSpPr>
            <p:spPr>
              <a:xfrm>
                <a:off x="1624017" y="5232132"/>
                <a:ext cx="4710700" cy="5085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14:m>
                  <m:oMath xmlns:m="http://schemas.openxmlformats.org/officeDocument/2006/math">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𝑘𝑟𝑘𝑐</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 (</m:t>
                    </m:r>
                    <m:sSub>
                      <m:sSubPr>
                        <m:ctrlP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ctrlPr>
                      </m:sSubPr>
                      <m:e>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𝑁</m:t>
                        </m:r>
                      </m:e>
                      <m:sub>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𝑓𝑚𝑢𝑙</m:t>
                        </m:r>
                      </m:sub>
                    </m:sSub>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m:t>
                    </m:r>
                    <m:sSub>
                      <m:sSubPr>
                        <m:ctrlP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ctrlPr>
                      </m:sSubPr>
                      <m:e>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𝑁</m:t>
                        </m:r>
                      </m:e>
                      <m:sub>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𝑓𝑎𝑑𝑑</m:t>
                        </m:r>
                      </m:sub>
                    </m:sSub>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Helvetica"/>
                      </a:rPr>
                      <m:t>)</m:t>
                    </m:r>
                    <m:r>
                      <a:rPr kumimoji="0" lang="en-US" altLang="zh-CN" sz="1800" b="0" i="1" u="none" strike="noStrike" cap="none" spc="0" normalizeH="0" baseline="0" smtClean="0">
                        <a:ln>
                          <a:noFill/>
                        </a:ln>
                        <a:solidFill>
                          <a:srgbClr val="000000"/>
                        </a:solidFill>
                        <a:effectLst/>
                        <a:uFillTx/>
                        <a:latin typeface="Cambria Math" panose="02040503050406030204" pitchFamily="18" charset="0"/>
                        <a:ea typeface="+mn-ea"/>
                        <a:cs typeface="+mn-cs"/>
                        <a:sym typeface="Helvetica"/>
                      </a:rPr>
                      <m:t>→</m:t>
                    </m:r>
                  </m:oMath>
                </a14:m>
                <a:r>
                  <a:rPr lang="en-US" altLang="zh-CN" dirty="0">
                    <a:ea typeface="Cambria Math" panose="02040503050406030204" pitchFamily="18" charset="0"/>
                  </a:rPr>
                  <a:t> </a:t>
                </a:r>
                <a14:m>
                  <m:oMath xmlns:m="http://schemas.openxmlformats.org/officeDocument/2006/math">
                    <m:f>
                      <m:fPr>
                        <m:ctrlPr>
                          <a:rPr lang="en-US" altLang="zh-CN"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𝑘𝑟𝑘𝑐</m:t>
                        </m:r>
                      </m:num>
                      <m:den>
                        <m:r>
                          <a:rPr lang="en-US" altLang="zh-CN" b="0" i="1" smtClean="0">
                            <a:latin typeface="Cambria Math" panose="02040503050406030204" pitchFamily="18" charset="0"/>
                            <a:ea typeface="Cambria Math" panose="02040503050406030204" pitchFamily="18" charset="0"/>
                          </a:rPr>
                          <m:t>𝐼𝐼</m:t>
                        </m:r>
                      </m:den>
                    </m:f>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𝑓𝑚𝑢𝑙</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𝑓𝑎𝑑𝑑</m:t>
                        </m:r>
                      </m:sub>
                    </m:sSub>
                    <m:r>
                      <a:rPr lang="en-US" altLang="zh-CN" i="1">
                        <a:latin typeface="Cambria Math" panose="02040503050406030204" pitchFamily="18" charset="0"/>
                        <a:ea typeface="Cambria Math" panose="02040503050406030204" pitchFamily="18" charset="0"/>
                      </a:rPr>
                      <m:t>)</m:t>
                    </m:r>
                  </m:oMath>
                </a14:m>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mc:Choice>
        <mc:Fallback xmlns="">
          <p:sp>
            <p:nvSpPr>
              <p:cNvPr id="23" name="文本框 22">
                <a:extLst>
                  <a:ext uri="{FF2B5EF4-FFF2-40B4-BE49-F238E27FC236}">
                    <a16:creationId xmlns:a16="http://schemas.microsoft.com/office/drawing/2014/main" id="{4FB54FE2-E18A-421C-A1E8-89B49E333838}"/>
                  </a:ext>
                </a:extLst>
              </p:cNvPr>
              <p:cNvSpPr txBox="1">
                <a:spLocks noRot="1" noChangeAspect="1" noMove="1" noResize="1" noEditPoints="1" noAdjustHandles="1" noChangeArrowheads="1" noChangeShapeType="1" noTextEdit="1"/>
              </p:cNvSpPr>
              <p:nvPr/>
            </p:nvSpPr>
            <p:spPr>
              <a:xfrm>
                <a:off x="1624017" y="5232132"/>
                <a:ext cx="4710700" cy="508535"/>
              </a:xfrm>
              <a:prstGeom prst="rect">
                <a:avLst/>
              </a:prstGeom>
              <a:blipFill>
                <a:blip r:embed="rId8"/>
                <a:stretch>
                  <a:fillRect l="-776"/>
                </a:stretch>
              </a:blipFill>
              <a:ln w="12700" cap="flat">
                <a:noFill/>
                <a:miter lim="400000"/>
              </a:ln>
              <a:effectLst/>
            </p:spPr>
            <p:txBody>
              <a:bodyPr/>
              <a:lstStyle/>
              <a:p>
                <a:r>
                  <a:rPr lang="zh-CN" altLang="en-US">
                    <a:noFill/>
                  </a:rPr>
                  <a:t> </a:t>
                </a:r>
              </a:p>
            </p:txBody>
          </p:sp>
        </mc:Fallback>
      </mc:AlternateContent>
      <p:sp>
        <p:nvSpPr>
          <p:cNvPr id="24" name="右大括号 23">
            <a:extLst>
              <a:ext uri="{FF2B5EF4-FFF2-40B4-BE49-F238E27FC236}">
                <a16:creationId xmlns:a16="http://schemas.microsoft.com/office/drawing/2014/main" id="{00D28C9B-897E-481E-9D26-336078547764}"/>
              </a:ext>
            </a:extLst>
          </p:cNvPr>
          <p:cNvSpPr/>
          <p:nvPr/>
        </p:nvSpPr>
        <p:spPr>
          <a:xfrm rot="5400000">
            <a:off x="8811456" y="4259253"/>
            <a:ext cx="367518" cy="3200400"/>
          </a:xfrm>
          <a:prstGeom prst="rightBrace">
            <a:avLst>
              <a:gd name="adj1" fmla="val 8333"/>
              <a:gd name="adj2" fmla="val 49413"/>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5" name="文本框 24">
            <a:extLst>
              <a:ext uri="{FF2B5EF4-FFF2-40B4-BE49-F238E27FC236}">
                <a16:creationId xmlns:a16="http://schemas.microsoft.com/office/drawing/2014/main" id="{D11C715D-1B9B-4ED8-BF5C-2791674CCC6E}"/>
              </a:ext>
            </a:extLst>
          </p:cNvPr>
          <p:cNvSpPr txBox="1"/>
          <p:nvPr/>
        </p:nvSpPr>
        <p:spPr>
          <a:xfrm>
            <a:off x="6992068" y="3040425"/>
            <a:ext cx="2057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FF0000"/>
                </a:solidFill>
                <a:effectLst/>
                <a:uFillTx/>
                <a:latin typeface="+mn-lt"/>
                <a:ea typeface="+mn-ea"/>
                <a:cs typeface="+mn-cs"/>
                <a:sym typeface="Helvetica"/>
              </a:rPr>
              <a:t>1</a:t>
            </a:r>
            <a:endParaRPr kumimoji="0" lang="zh-CN" altLang="en-US" sz="1800" b="0" i="0" u="none" strike="noStrike" cap="none" spc="0" normalizeH="0" baseline="0" dirty="0">
              <a:ln>
                <a:noFill/>
              </a:ln>
              <a:solidFill>
                <a:srgbClr val="FF0000"/>
              </a:solidFill>
              <a:effectLst/>
              <a:uFillTx/>
              <a:latin typeface="+mn-lt"/>
              <a:ea typeface="+mn-ea"/>
              <a:cs typeface="+mn-cs"/>
              <a:sym typeface="Helvetica"/>
            </a:endParaRPr>
          </a:p>
        </p:txBody>
      </p:sp>
      <p:sp>
        <p:nvSpPr>
          <p:cNvPr id="26" name="文本框 25">
            <a:extLst>
              <a:ext uri="{FF2B5EF4-FFF2-40B4-BE49-F238E27FC236}">
                <a16:creationId xmlns:a16="http://schemas.microsoft.com/office/drawing/2014/main" id="{DE0F553F-2CFB-4FE5-BDCF-CAC4792CBA2C}"/>
              </a:ext>
            </a:extLst>
          </p:cNvPr>
          <p:cNvSpPr txBox="1"/>
          <p:nvPr/>
        </p:nvSpPr>
        <p:spPr>
          <a:xfrm>
            <a:off x="8839200" y="6028476"/>
            <a:ext cx="7500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dirty="0">
                <a:solidFill>
                  <a:srgbClr val="FF0000"/>
                </a:solidFill>
              </a:rPr>
              <a:t>II</a:t>
            </a:r>
            <a:endParaRPr kumimoji="0" lang="zh-CN" altLang="en-US" sz="1800" b="0" i="0" u="none" strike="noStrike" cap="none" spc="0" normalizeH="0" baseline="0" dirty="0">
              <a:ln>
                <a:noFill/>
              </a:ln>
              <a:solidFill>
                <a:srgbClr val="FF0000"/>
              </a:solidFill>
              <a:effectLst/>
              <a:uFillTx/>
              <a:latin typeface="+mn-lt"/>
              <a:ea typeface="+mn-ea"/>
              <a:cs typeface="+mn-cs"/>
              <a:sym typeface="Helvetica"/>
            </a:endParaRPr>
          </a:p>
        </p:txBody>
      </p:sp>
    </p:spTree>
    <p:extLst>
      <p:ext uri="{BB962C8B-B14F-4D97-AF65-F5344CB8AC3E}">
        <p14:creationId xmlns:p14="http://schemas.microsoft.com/office/powerpoint/2010/main" val="362744293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a:extLst>
              <a:ext uri="{FF2B5EF4-FFF2-40B4-BE49-F238E27FC236}">
                <a16:creationId xmlns:a16="http://schemas.microsoft.com/office/drawing/2014/main" id="{5961A9B5-F6D8-4C65-AAEC-14D9C7B82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161" y="1447800"/>
            <a:ext cx="5054610" cy="4873310"/>
          </a:xfrm>
          <a:prstGeom prst="rect">
            <a:avLst/>
          </a:prstGeom>
        </p:spPr>
      </p:pic>
      <p:sp>
        <p:nvSpPr>
          <p:cNvPr id="10" name="Title 1">
            <a:extLst>
              <a:ext uri="{FF2B5EF4-FFF2-40B4-BE49-F238E27FC236}">
                <a16:creationId xmlns:a16="http://schemas.microsoft.com/office/drawing/2014/main" id="{3A703698-6EF0-44B2-B6BE-3A22E8F64544}"/>
              </a:ext>
            </a:extLst>
          </p:cNvPr>
          <p:cNvSpPr>
            <a:spLocks noGrp="1"/>
          </p:cNvSpPr>
          <p:nvPr>
            <p:ph type="title"/>
          </p:nvPr>
        </p:nvSpPr>
        <p:spPr/>
        <p:txBody>
          <a:bodyPr>
            <a:normAutofit/>
          </a:bodyPr>
          <a:lstStyle/>
          <a:p>
            <a:r>
              <a:rPr lang="en-US" altLang="zh-CN" dirty="0">
                <a:cs typeface="Calibri" panose="020F0502020204030204" pitchFamily="34" charset="0"/>
              </a:rPr>
              <a:t>MLP Acceleration Engine (cont’d)</a:t>
            </a:r>
          </a:p>
        </p:txBody>
      </p:sp>
      <p:sp>
        <p:nvSpPr>
          <p:cNvPr id="4" name="Content Placeholder 3">
            <a:extLst>
              <a:ext uri="{FF2B5EF4-FFF2-40B4-BE49-F238E27FC236}">
                <a16:creationId xmlns:a16="http://schemas.microsoft.com/office/drawing/2014/main" id="{38C33E06-A57D-404B-BA8A-5159905D290C}"/>
              </a:ext>
            </a:extLst>
          </p:cNvPr>
          <p:cNvSpPr>
            <a:spLocks noGrp="1"/>
          </p:cNvSpPr>
          <p:nvPr>
            <p:ph type="body" idx="1"/>
          </p:nvPr>
        </p:nvSpPr>
        <p:spPr>
          <a:xfrm>
            <a:off x="612648" y="990601"/>
            <a:ext cx="5559552" cy="4495799"/>
          </a:xfrm>
        </p:spPr>
        <p:txBody>
          <a:bodyPr/>
          <a:lstStyle/>
          <a:p>
            <a:pPr marL="342899" lvl="1" indent="-342899">
              <a:buFont typeface="Arial"/>
              <a:buChar char="‣"/>
            </a:pPr>
            <a:r>
              <a:rPr lang="en-US" altLang="zh-CN" sz="1800" dirty="0">
                <a:solidFill>
                  <a:srgbClr val="BF165E"/>
                </a:solidFill>
              </a:rPr>
              <a:t>Proposed approaches</a:t>
            </a:r>
            <a:r>
              <a:rPr lang="zh-CN" altLang="en-US" sz="1800" dirty="0">
                <a:solidFill>
                  <a:srgbClr val="BF165E"/>
                </a:solidFill>
              </a:rPr>
              <a:t>：</a:t>
            </a:r>
            <a:endParaRPr lang="en-US" altLang="zh-CN" sz="1800" dirty="0"/>
          </a:p>
          <a:p>
            <a:pPr marL="800100" marR="0" lvl="1" indent="-342900" algn="l" defTabSz="914400" rtl="0" eaLnBrk="1" fontAlgn="auto" latinLnBrk="0" hangingPunct="1">
              <a:lnSpc>
                <a:spcPct val="120000"/>
              </a:lnSpc>
              <a:spcBef>
                <a:spcPts val="0"/>
              </a:spcBef>
              <a:spcAft>
                <a:spcPts val="0"/>
              </a:spcAft>
              <a:buClr>
                <a:srgbClr val="99235E"/>
              </a:buClr>
              <a:buSzPct val="100000"/>
              <a:buFont typeface="+mj-ea"/>
              <a:buAutoNum type="circleNumDbPlain" startAt="2"/>
              <a:tabLst/>
              <a:defRPr/>
            </a:pPr>
            <a:r>
              <a:rPr kumimoji="0" lang="en-US" altLang="zh-CN" sz="1600" b="0" i="0" u="none" strike="noStrike" kern="0" cap="none" spc="0" normalizeH="0" baseline="0" noProof="0" dirty="0">
                <a:ln>
                  <a:noFill/>
                </a:ln>
                <a:solidFill>
                  <a:srgbClr val="000000"/>
                </a:solidFill>
                <a:effectLst/>
                <a:uLnTx/>
                <a:uFillTx/>
                <a:latin typeface="Helvetica"/>
                <a:cs typeface="+mn-cs"/>
                <a:sym typeface="Helvetica"/>
              </a:rPr>
              <a:t>Intra-Layer Decomposition </a:t>
            </a:r>
            <a:r>
              <a:rPr kumimoji="0" lang="en-US" altLang="zh-CN" sz="1800" b="0" i="0" u="none" strike="noStrike" kern="0" cap="none" spc="0" normalizeH="0" baseline="0" noProof="0" dirty="0">
                <a:ln>
                  <a:noFill/>
                </a:ln>
                <a:solidFill>
                  <a:srgbClr val="000000"/>
                </a:solidFill>
                <a:effectLst/>
                <a:uLnTx/>
                <a:uFillTx/>
                <a:latin typeface="Helvetica"/>
                <a:cs typeface="+mn-cs"/>
                <a:sym typeface="Helvetica"/>
              </a:rPr>
              <a:t>– </a:t>
            </a:r>
            <a:r>
              <a:rPr kumimoji="0" lang="en-US" altLang="zh-CN" sz="1800" b="0" i="0" u="none" strike="noStrike" kern="0" cap="none" spc="0" normalizeH="0" baseline="0" noProof="0" dirty="0">
                <a:ln>
                  <a:noFill/>
                </a:ln>
                <a:solidFill>
                  <a:srgbClr val="BF165E"/>
                </a:solidFill>
                <a:effectLst/>
                <a:uLnTx/>
                <a:uFillTx/>
                <a:latin typeface="Helvetica"/>
                <a:cs typeface="+mn-cs"/>
                <a:sym typeface="Helvetica"/>
              </a:rPr>
              <a:t>reduce latency</a:t>
            </a:r>
            <a:endParaRPr kumimoji="0" lang="en-US" altLang="zh-CN" sz="1600" b="0" i="0" u="none" strike="noStrike" kern="0" cap="none" spc="0" normalizeH="0" baseline="0" noProof="0" dirty="0">
              <a:ln>
                <a:noFill/>
              </a:ln>
              <a:solidFill>
                <a:srgbClr val="000000"/>
              </a:solidFill>
              <a:effectLst/>
              <a:uLnTx/>
              <a:uFillTx/>
              <a:latin typeface="Helvetica"/>
              <a:cs typeface="+mn-cs"/>
              <a:sym typeface="Helvetica"/>
            </a:endParaRPr>
          </a:p>
          <a:p>
            <a:pPr marL="1219200" marR="0" lvl="2" indent="-304800" algn="l" defTabSz="914400" rtl="0" eaLnBrk="1" fontAlgn="auto" latinLnBrk="0" hangingPunct="1">
              <a:lnSpc>
                <a:spcPct val="120000"/>
              </a:lnSpc>
              <a:spcBef>
                <a:spcPts val="0"/>
              </a:spcBef>
              <a:spcAft>
                <a:spcPts val="0"/>
              </a:spcAft>
              <a:buClr>
                <a:srgbClr val="99235E"/>
              </a:buClr>
              <a:buSzPct val="100000"/>
              <a:buFont typeface="Arial" panose="020B0604020202020204" pitchFamily="34" charset="0"/>
              <a:buChar char="•"/>
              <a:tabLst/>
              <a:defRPr/>
            </a:pPr>
            <a:r>
              <a:rPr kumimoji="0" lang="en-US" altLang="zh-CN" sz="1600" b="0" i="0" u="none" strike="noStrike" kern="0" cap="none" spc="0" normalizeH="0" baseline="0" noProof="0" dirty="0">
                <a:ln>
                  <a:noFill/>
                </a:ln>
                <a:solidFill>
                  <a:srgbClr val="000000"/>
                </a:solidFill>
                <a:effectLst/>
                <a:uLnTx/>
                <a:uFillTx/>
                <a:latin typeface="Helvetica"/>
                <a:cs typeface="+mn-cs"/>
                <a:sym typeface="Helvetica"/>
              </a:rPr>
              <a:t>Decompose the first layer of top MLP</a:t>
            </a:r>
            <a:endParaRPr kumimoji="0" lang="en-US" altLang="zh-CN" sz="1600" b="0" i="0" u="none" strike="noStrike" kern="0" cap="none" spc="0" normalizeH="0" baseline="0" noProof="0" dirty="0">
              <a:ln>
                <a:noFill/>
              </a:ln>
              <a:solidFill>
                <a:srgbClr val="BF165E"/>
              </a:solidFill>
              <a:effectLst/>
              <a:uLnTx/>
              <a:uFillTx/>
              <a:latin typeface="Helvetica"/>
              <a:cs typeface="+mn-cs"/>
              <a:sym typeface="Helvetica"/>
            </a:endParaRPr>
          </a:p>
        </p:txBody>
      </p:sp>
      <p:sp>
        <p:nvSpPr>
          <p:cNvPr id="3" name="Slide Number Placeholder 2">
            <a:extLst>
              <a:ext uri="{FF2B5EF4-FFF2-40B4-BE49-F238E27FC236}">
                <a16:creationId xmlns:a16="http://schemas.microsoft.com/office/drawing/2014/main" id="{DFF1F740-DB26-5E46-B0E4-2A4F0A35358C}"/>
              </a:ext>
            </a:extLst>
          </p:cNvPr>
          <p:cNvSpPr>
            <a:spLocks noGrp="1"/>
          </p:cNvSpPr>
          <p:nvPr>
            <p:ph type="sldNum" sz="quarter" idx="2"/>
          </p:nvPr>
        </p:nvSpPr>
        <p:spPr/>
        <p:txBody>
          <a:bodyPr/>
          <a:lstStyle/>
          <a:p>
            <a:fld id="{86CB4B4D-7CA3-9044-876B-883B54F8677D}" type="slidenum">
              <a:rPr lang="en-HK"/>
              <a:t>14</a:t>
            </a:fld>
            <a:endParaRPr lang="en-HK"/>
          </a:p>
        </p:txBody>
      </p:sp>
      <p:sp>
        <p:nvSpPr>
          <p:cNvPr id="17" name="文本框 16">
            <a:extLst>
              <a:ext uri="{FF2B5EF4-FFF2-40B4-BE49-F238E27FC236}">
                <a16:creationId xmlns:a16="http://schemas.microsoft.com/office/drawing/2014/main" id="{C873F068-EC3B-4BD5-BDDB-AD500313D97A}"/>
              </a:ext>
            </a:extLst>
          </p:cNvPr>
          <p:cNvSpPr txBox="1"/>
          <p:nvPr/>
        </p:nvSpPr>
        <p:spPr>
          <a:xfrm>
            <a:off x="681822" y="4991111"/>
            <a:ext cx="541417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mn-lt"/>
                <a:ea typeface="+mn-ea"/>
                <a:cs typeface="+mn-cs"/>
                <a:sym typeface="Helvetica"/>
              </a:rPr>
              <a:t>Ensure the computing not hindered by bottom MLP and embedding layer</a:t>
            </a:r>
            <a:endParaRPr kumimoji="0" lang="zh-CN" altLang="en-US" sz="1800" b="0" i="0" u="none" strike="noStrike" cap="none" spc="0" normalizeH="0" baseline="0" dirty="0">
              <a:ln>
                <a:noFill/>
              </a:ln>
              <a:solidFill>
                <a:srgbClr val="000000"/>
              </a:solidFill>
              <a:effectLst/>
              <a:uFillTx/>
              <a:latin typeface="+mn-lt"/>
              <a:ea typeface="+mn-ea"/>
              <a:cs typeface="+mn-cs"/>
              <a:sym typeface="Helvetica"/>
            </a:endParaRPr>
          </a:p>
        </p:txBody>
      </p:sp>
      <p:sp>
        <p:nvSpPr>
          <p:cNvPr id="2" name="矩形 1">
            <a:extLst>
              <a:ext uri="{FF2B5EF4-FFF2-40B4-BE49-F238E27FC236}">
                <a16:creationId xmlns:a16="http://schemas.microsoft.com/office/drawing/2014/main" id="{044C0224-0BAC-480C-AA1A-64FB1EE827F1}"/>
              </a:ext>
            </a:extLst>
          </p:cNvPr>
          <p:cNvSpPr/>
          <p:nvPr/>
        </p:nvSpPr>
        <p:spPr>
          <a:xfrm>
            <a:off x="6577584" y="3110926"/>
            <a:ext cx="4754880" cy="320040"/>
          </a:xfrm>
          <a:prstGeom prst="rect">
            <a:avLst/>
          </a:prstGeom>
          <a:noFill/>
          <a:ln w="25400" cap="flat">
            <a:solidFill>
              <a:srgbClr val="BF165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Helvetica"/>
            </a:endParaRPr>
          </a:p>
        </p:txBody>
      </p:sp>
      <p:cxnSp>
        <p:nvCxnSpPr>
          <p:cNvPr id="8" name="直接连接符 7">
            <a:extLst>
              <a:ext uri="{FF2B5EF4-FFF2-40B4-BE49-F238E27FC236}">
                <a16:creationId xmlns:a16="http://schemas.microsoft.com/office/drawing/2014/main" id="{2ABE036E-FDCF-4F06-A036-2F527D28A901}"/>
              </a:ext>
            </a:extLst>
          </p:cNvPr>
          <p:cNvCxnSpPr/>
          <p:nvPr/>
        </p:nvCxnSpPr>
        <p:spPr>
          <a:xfrm>
            <a:off x="8147850" y="3124200"/>
            <a:ext cx="0" cy="381000"/>
          </a:xfrm>
          <a:prstGeom prst="line">
            <a:avLst/>
          </a:prstGeom>
          <a:noFill/>
          <a:ln w="25400" cap="flat">
            <a:solidFill>
              <a:srgbClr val="BF165E"/>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9" name="矩形 18">
            <a:extLst>
              <a:ext uri="{FF2B5EF4-FFF2-40B4-BE49-F238E27FC236}">
                <a16:creationId xmlns:a16="http://schemas.microsoft.com/office/drawing/2014/main" id="{69278728-87B7-4BF1-B3E0-4CC946481766}"/>
              </a:ext>
            </a:extLst>
          </p:cNvPr>
          <p:cNvSpPr/>
          <p:nvPr/>
        </p:nvSpPr>
        <p:spPr>
          <a:xfrm>
            <a:off x="7538250" y="2534324"/>
            <a:ext cx="2819400" cy="381000"/>
          </a:xfrm>
          <a:prstGeom prst="rect">
            <a:avLst/>
          </a:prstGeom>
          <a:noFill/>
          <a:ln w="25400" cap="flat">
            <a:solidFill>
              <a:srgbClr val="BF165E"/>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Helvetica"/>
            </a:endParaRPr>
          </a:p>
        </p:txBody>
      </p:sp>
      <p:cxnSp>
        <p:nvCxnSpPr>
          <p:cNvPr id="21" name="直接连接符 20">
            <a:extLst>
              <a:ext uri="{FF2B5EF4-FFF2-40B4-BE49-F238E27FC236}">
                <a16:creationId xmlns:a16="http://schemas.microsoft.com/office/drawing/2014/main" id="{FEABD427-6CD1-4EBD-AD3C-3596F3C3EA1C}"/>
              </a:ext>
            </a:extLst>
          </p:cNvPr>
          <p:cNvCxnSpPr/>
          <p:nvPr/>
        </p:nvCxnSpPr>
        <p:spPr>
          <a:xfrm>
            <a:off x="8376450" y="2534324"/>
            <a:ext cx="0" cy="381000"/>
          </a:xfrm>
          <a:prstGeom prst="line">
            <a:avLst/>
          </a:prstGeom>
          <a:noFill/>
          <a:ln w="25400" cap="flat">
            <a:solidFill>
              <a:srgbClr val="BF165E"/>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直接连接符 14">
            <a:extLst>
              <a:ext uri="{FF2B5EF4-FFF2-40B4-BE49-F238E27FC236}">
                <a16:creationId xmlns:a16="http://schemas.microsoft.com/office/drawing/2014/main" id="{133C81CC-5D42-4F79-98BC-6434F37D8375}"/>
              </a:ext>
            </a:extLst>
          </p:cNvPr>
          <p:cNvCxnSpPr/>
          <p:nvPr/>
        </p:nvCxnSpPr>
        <p:spPr>
          <a:xfrm flipH="1">
            <a:off x="8147850" y="2915324"/>
            <a:ext cx="228600" cy="208876"/>
          </a:xfrm>
          <a:prstGeom prst="line">
            <a:avLst/>
          </a:prstGeom>
          <a:noFill/>
          <a:ln w="25400" cap="flat">
            <a:solidFill>
              <a:srgbClr val="BF165E"/>
            </a:solidFill>
            <a:prstDash val="sysDash"/>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nvGrpSpPr>
          <p:cNvPr id="5" name="组合 4">
            <a:extLst>
              <a:ext uri="{FF2B5EF4-FFF2-40B4-BE49-F238E27FC236}">
                <a16:creationId xmlns:a16="http://schemas.microsoft.com/office/drawing/2014/main" id="{3FA3244E-BDAC-4631-B329-F62C33A7E112}"/>
              </a:ext>
            </a:extLst>
          </p:cNvPr>
          <p:cNvGrpSpPr/>
          <p:nvPr/>
        </p:nvGrpSpPr>
        <p:grpSpPr>
          <a:xfrm>
            <a:off x="1375560" y="2163485"/>
            <a:ext cx="3422370" cy="2484715"/>
            <a:chOff x="1375560" y="2087285"/>
            <a:chExt cx="3492572" cy="2683429"/>
          </a:xfrm>
        </p:grpSpPr>
        <p:pic>
          <p:nvPicPr>
            <p:cNvPr id="6" name="图片 5" descr="图表, 瀑布图&#10;&#10;描述已自动生成">
              <a:extLst>
                <a:ext uri="{FF2B5EF4-FFF2-40B4-BE49-F238E27FC236}">
                  <a16:creationId xmlns:a16="http://schemas.microsoft.com/office/drawing/2014/main" id="{0FA077CD-3257-4AAB-84E9-8067A9CD6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5560" y="2087285"/>
              <a:ext cx="3492572" cy="2683429"/>
            </a:xfrm>
            <a:prstGeom prst="rect">
              <a:avLst/>
            </a:prstGeom>
          </p:spPr>
        </p:pic>
        <p:sp>
          <p:nvSpPr>
            <p:cNvPr id="20" name="文本框 19">
              <a:extLst>
                <a:ext uri="{FF2B5EF4-FFF2-40B4-BE49-F238E27FC236}">
                  <a16:creationId xmlns:a16="http://schemas.microsoft.com/office/drawing/2014/main" id="{782241EC-116E-47CA-B1C5-19FC2B8651D0}"/>
                </a:ext>
              </a:extLst>
            </p:cNvPr>
            <p:cNvSpPr txBox="1"/>
            <p:nvPr/>
          </p:nvSpPr>
          <p:spPr>
            <a:xfrm>
              <a:off x="3263497" y="3163542"/>
              <a:ext cx="380431"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600" dirty="0">
                  <a:solidFill>
                    <a:srgbClr val="C00000"/>
                  </a:solidFill>
                </a:rPr>
                <a:t>t0</a:t>
              </a:r>
              <a:endParaRPr lang="zh-CN" altLang="en-US" sz="1600" dirty="0">
                <a:solidFill>
                  <a:srgbClr val="C00000"/>
                </a:solidFill>
              </a:endParaRPr>
            </a:p>
          </p:txBody>
        </p:sp>
        <p:sp>
          <p:nvSpPr>
            <p:cNvPr id="22" name="左中括号 21">
              <a:extLst>
                <a:ext uri="{FF2B5EF4-FFF2-40B4-BE49-F238E27FC236}">
                  <a16:creationId xmlns:a16="http://schemas.microsoft.com/office/drawing/2014/main" id="{A2B30DAF-1C3C-484F-BD28-4C9FD85F6743}"/>
                </a:ext>
              </a:extLst>
            </p:cNvPr>
            <p:cNvSpPr/>
            <p:nvPr/>
          </p:nvSpPr>
          <p:spPr>
            <a:xfrm rot="16200000">
              <a:off x="3404509" y="2712297"/>
              <a:ext cx="98409" cy="804081"/>
            </a:xfrm>
            <a:prstGeom prst="leftBracket">
              <a:avLst/>
            </a:prstGeom>
            <a:noFill/>
            <a:ln w="25400" cap="flat">
              <a:solidFill>
                <a:srgbClr val="B9126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uFillTx/>
              </a:endParaRPr>
            </a:p>
          </p:txBody>
        </p:sp>
      </p:grpSp>
    </p:spTree>
    <p:extLst>
      <p:ext uri="{BB962C8B-B14F-4D97-AF65-F5344CB8AC3E}">
        <p14:creationId xmlns:p14="http://schemas.microsoft.com/office/powerpoint/2010/main" val="35384684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69F322D-58F0-4021-B5B5-AF27D6B01404}"/>
              </a:ext>
            </a:extLst>
          </p:cNvPr>
          <p:cNvPicPr>
            <a:picLocks noChangeAspect="1"/>
          </p:cNvPicPr>
          <p:nvPr/>
        </p:nvPicPr>
        <p:blipFill>
          <a:blip r:embed="rId3"/>
          <a:stretch>
            <a:fillRect/>
          </a:stretch>
        </p:blipFill>
        <p:spPr>
          <a:xfrm>
            <a:off x="5732515" y="1654981"/>
            <a:ext cx="5738519" cy="4344732"/>
          </a:xfrm>
          <a:prstGeom prst="rect">
            <a:avLst/>
          </a:prstGeom>
        </p:spPr>
      </p:pic>
      <p:sp>
        <p:nvSpPr>
          <p:cNvPr id="10" name="Title 1">
            <a:extLst>
              <a:ext uri="{FF2B5EF4-FFF2-40B4-BE49-F238E27FC236}">
                <a16:creationId xmlns:a16="http://schemas.microsoft.com/office/drawing/2014/main" id="{3A703698-6EF0-44B2-B6BE-3A22E8F64544}"/>
              </a:ext>
            </a:extLst>
          </p:cNvPr>
          <p:cNvSpPr>
            <a:spLocks noGrp="1"/>
          </p:cNvSpPr>
          <p:nvPr>
            <p:ph type="title"/>
          </p:nvPr>
        </p:nvSpPr>
        <p:spPr/>
        <p:txBody>
          <a:bodyPr>
            <a:normAutofit/>
          </a:bodyPr>
          <a:lstStyle/>
          <a:p>
            <a:r>
              <a:rPr lang="en-US" altLang="zh-CN" dirty="0">
                <a:cs typeface="Calibri" panose="020F0502020204030204" pitchFamily="34" charset="0"/>
              </a:rPr>
              <a:t>MLP Acceleration Engine (cont’d)</a:t>
            </a:r>
          </a:p>
        </p:txBody>
      </p:sp>
      <p:sp>
        <p:nvSpPr>
          <p:cNvPr id="4" name="Content Placeholder 3">
            <a:extLst>
              <a:ext uri="{FF2B5EF4-FFF2-40B4-BE49-F238E27FC236}">
                <a16:creationId xmlns:a16="http://schemas.microsoft.com/office/drawing/2014/main" id="{38C33E06-A57D-404B-BA8A-5159905D290C}"/>
              </a:ext>
            </a:extLst>
          </p:cNvPr>
          <p:cNvSpPr>
            <a:spLocks noGrp="1"/>
          </p:cNvSpPr>
          <p:nvPr>
            <p:ph type="body" idx="1"/>
          </p:nvPr>
        </p:nvSpPr>
        <p:spPr>
          <a:xfrm>
            <a:off x="612648" y="990601"/>
            <a:ext cx="5119867" cy="5181599"/>
          </a:xfrm>
        </p:spPr>
        <p:txBody>
          <a:bodyPr/>
          <a:lstStyle/>
          <a:p>
            <a:pPr marL="342899" lvl="1" indent="-342899">
              <a:buFont typeface="Arial"/>
              <a:buChar char="‣"/>
            </a:pPr>
            <a:r>
              <a:rPr lang="en-US" altLang="zh-CN" sz="1800" dirty="0">
                <a:solidFill>
                  <a:srgbClr val="BF165E"/>
                </a:solidFill>
              </a:rPr>
              <a:t>Proposed approaches</a:t>
            </a:r>
            <a:r>
              <a:rPr lang="zh-CN" altLang="en-US" sz="1800" dirty="0">
                <a:solidFill>
                  <a:srgbClr val="BF165E"/>
                </a:solidFill>
              </a:rPr>
              <a:t>：</a:t>
            </a:r>
            <a:endParaRPr lang="en-US" altLang="zh-CN" sz="1800" dirty="0"/>
          </a:p>
          <a:p>
            <a:pPr marL="800100" lvl="1" indent="-342900" rtl="0">
              <a:lnSpc>
                <a:spcPct val="150000"/>
              </a:lnSpc>
              <a:buFont typeface="+mj-ea"/>
              <a:buAutoNum type="circleNumDbPlain" startAt="3"/>
            </a:pPr>
            <a:r>
              <a:rPr lang="en-US" altLang="zh-CN" dirty="0"/>
              <a:t>Inter-Layer Composition – </a:t>
            </a:r>
            <a:r>
              <a:rPr lang="en-US" altLang="zh-CN" dirty="0">
                <a:solidFill>
                  <a:srgbClr val="BF165E"/>
                </a:solidFill>
              </a:rPr>
              <a:t>reduce latency</a:t>
            </a:r>
            <a:endParaRPr lang="en-US" altLang="zh-CN" dirty="0"/>
          </a:p>
          <a:p>
            <a:pPr lvl="2" rtl="0">
              <a:lnSpc>
                <a:spcPct val="150000"/>
              </a:lnSpc>
              <a:buFont typeface="Arial" panose="020B0604020202020204" pitchFamily="34" charset="0"/>
              <a:buChar char="•"/>
            </a:pPr>
            <a:r>
              <a:rPr lang="en-US" altLang="zh-CN" dirty="0"/>
              <a:t>Fit all layers (a series of small FC + a large FC layer) of RS model on FPGA</a:t>
            </a:r>
          </a:p>
          <a:p>
            <a:pPr lvl="2" rtl="0">
              <a:lnSpc>
                <a:spcPct val="150000"/>
              </a:lnSpc>
              <a:buFont typeface="Arial" panose="020B0604020202020204" pitchFamily="34" charset="0"/>
              <a:buChar char="•"/>
            </a:pPr>
            <a:endParaRPr lang="en-US" altLang="zh-CN" dirty="0"/>
          </a:p>
          <a:p>
            <a:pPr lvl="2" rtl="0">
              <a:lnSpc>
                <a:spcPct val="150000"/>
              </a:lnSpc>
              <a:buFont typeface="Arial" panose="020B0604020202020204" pitchFamily="34" charset="0"/>
              <a:buChar char="•"/>
            </a:pPr>
            <a:r>
              <a:rPr lang="en-US" altLang="zh-CN" dirty="0"/>
              <a:t>Compose the adjacent layers into a pair, by exchanging the scanning direction of each layer alternatively</a:t>
            </a:r>
          </a:p>
        </p:txBody>
      </p:sp>
      <p:sp>
        <p:nvSpPr>
          <p:cNvPr id="3" name="Slide Number Placeholder 2">
            <a:extLst>
              <a:ext uri="{FF2B5EF4-FFF2-40B4-BE49-F238E27FC236}">
                <a16:creationId xmlns:a16="http://schemas.microsoft.com/office/drawing/2014/main" id="{DFF1F740-DB26-5E46-B0E4-2A4F0A35358C}"/>
              </a:ext>
            </a:extLst>
          </p:cNvPr>
          <p:cNvSpPr>
            <a:spLocks noGrp="1"/>
          </p:cNvSpPr>
          <p:nvPr>
            <p:ph type="sldNum" sz="quarter" idx="2"/>
          </p:nvPr>
        </p:nvSpPr>
        <p:spPr/>
        <p:txBody>
          <a:bodyPr/>
          <a:lstStyle/>
          <a:p>
            <a:fld id="{86CB4B4D-7CA3-9044-876B-883B54F8677D}" type="slidenum">
              <a:rPr lang="en-HK"/>
              <a:t>15</a:t>
            </a:fld>
            <a:endParaRPr lang="en-HK"/>
          </a:p>
        </p:txBody>
      </p:sp>
      <p:sp>
        <p:nvSpPr>
          <p:cNvPr id="12" name="文本框 11">
            <a:extLst>
              <a:ext uri="{FF2B5EF4-FFF2-40B4-BE49-F238E27FC236}">
                <a16:creationId xmlns:a16="http://schemas.microsoft.com/office/drawing/2014/main" id="{56A18EAC-BEA9-44A1-947E-93453F5AE439}"/>
              </a:ext>
            </a:extLst>
          </p:cNvPr>
          <p:cNvSpPr txBox="1"/>
          <p:nvPr/>
        </p:nvSpPr>
        <p:spPr>
          <a:xfrm>
            <a:off x="5638801" y="6096000"/>
            <a:ext cx="6477000" cy="3139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400" dirty="0"/>
              <a:t> (a) apply the same scan pattern.    (b) exchange the scan pattern alternatively.</a:t>
            </a:r>
            <a:endParaRPr lang="zh-CN" altLang="en-US" sz="1400" dirty="0"/>
          </a:p>
        </p:txBody>
      </p:sp>
      <p:sp>
        <p:nvSpPr>
          <p:cNvPr id="2" name="椭圆 1">
            <a:extLst>
              <a:ext uri="{FF2B5EF4-FFF2-40B4-BE49-F238E27FC236}">
                <a16:creationId xmlns:a16="http://schemas.microsoft.com/office/drawing/2014/main" id="{87B61342-3E38-4650-9451-97B369BA9B96}"/>
              </a:ext>
            </a:extLst>
          </p:cNvPr>
          <p:cNvSpPr/>
          <p:nvPr/>
        </p:nvSpPr>
        <p:spPr>
          <a:xfrm>
            <a:off x="9677400" y="1684115"/>
            <a:ext cx="304800" cy="343566"/>
          </a:xfrm>
          <a:prstGeom prst="ellipse">
            <a:avLst/>
          </a:prstGeom>
          <a:noFill/>
          <a:ln w="190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椭圆 8">
            <a:extLst>
              <a:ext uri="{FF2B5EF4-FFF2-40B4-BE49-F238E27FC236}">
                <a16:creationId xmlns:a16="http://schemas.microsoft.com/office/drawing/2014/main" id="{C7EDD7BF-D41D-4064-8353-109CB49BBA65}"/>
              </a:ext>
            </a:extLst>
          </p:cNvPr>
          <p:cNvSpPr/>
          <p:nvPr/>
        </p:nvSpPr>
        <p:spPr>
          <a:xfrm>
            <a:off x="10744200" y="1684115"/>
            <a:ext cx="304800" cy="343566"/>
          </a:xfrm>
          <a:prstGeom prst="ellipse">
            <a:avLst/>
          </a:prstGeom>
          <a:noFill/>
          <a:ln w="19050" cap="flat">
            <a:solidFill>
              <a:srgbClr val="C0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5" name="弧形 4">
            <a:extLst>
              <a:ext uri="{FF2B5EF4-FFF2-40B4-BE49-F238E27FC236}">
                <a16:creationId xmlns:a16="http://schemas.microsoft.com/office/drawing/2014/main" id="{5CDE36F3-94AF-4288-8F28-913DB5EC914D}"/>
              </a:ext>
            </a:extLst>
          </p:cNvPr>
          <p:cNvSpPr/>
          <p:nvPr/>
        </p:nvSpPr>
        <p:spPr>
          <a:xfrm>
            <a:off x="9829800" y="1531715"/>
            <a:ext cx="1066800" cy="265546"/>
          </a:xfrm>
          <a:prstGeom prst="arc">
            <a:avLst>
              <a:gd name="adj1" fmla="val 10665637"/>
              <a:gd name="adj2" fmla="val 61382"/>
            </a:avLst>
          </a:prstGeom>
          <a:ln w="19050"/>
        </p:spPr>
        <p:style>
          <a:lnRef idx="1">
            <a:schemeClr val="accent2"/>
          </a:lnRef>
          <a:fillRef idx="0">
            <a:schemeClr val="accent2"/>
          </a:fillRef>
          <a:effectRef idx="0">
            <a:schemeClr val="accent2"/>
          </a:effectRef>
          <a:fontRef idx="minor">
            <a:schemeClr val="tx1"/>
          </a:fontRef>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13" name="文本框 12">
            <a:extLst>
              <a:ext uri="{FF2B5EF4-FFF2-40B4-BE49-F238E27FC236}">
                <a16:creationId xmlns:a16="http://schemas.microsoft.com/office/drawing/2014/main" id="{17049008-E00B-40D9-B621-5F00D31D22D8}"/>
              </a:ext>
            </a:extLst>
          </p:cNvPr>
          <p:cNvSpPr txBox="1"/>
          <p:nvPr/>
        </p:nvSpPr>
        <p:spPr>
          <a:xfrm>
            <a:off x="9067800" y="1219200"/>
            <a:ext cx="19812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solidFill>
                  <a:srgbClr val="C00000"/>
                </a:solidFill>
              </a:rPr>
              <a:t>Pair layer</a:t>
            </a:r>
            <a:endParaRPr lang="zh-CN" altLang="en-US" dirty="0">
              <a:solidFill>
                <a:srgbClr val="C00000"/>
              </a:solidFill>
            </a:endParaRPr>
          </a:p>
        </p:txBody>
      </p:sp>
    </p:spTree>
    <p:extLst>
      <p:ext uri="{BB962C8B-B14F-4D97-AF65-F5344CB8AC3E}">
        <p14:creationId xmlns:p14="http://schemas.microsoft.com/office/powerpoint/2010/main" val="265363180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703698-6EF0-44B2-B6BE-3A22E8F64544}"/>
              </a:ext>
            </a:extLst>
          </p:cNvPr>
          <p:cNvSpPr>
            <a:spLocks noGrp="1"/>
          </p:cNvSpPr>
          <p:nvPr>
            <p:ph type="title"/>
          </p:nvPr>
        </p:nvSpPr>
        <p:spPr/>
        <p:txBody>
          <a:bodyPr>
            <a:normAutofit/>
          </a:bodyPr>
          <a:lstStyle/>
          <a:p>
            <a:r>
              <a:rPr lang="en-US" altLang="zh-CN" dirty="0">
                <a:cs typeface="Calibri" panose="020F0502020204030204" pitchFamily="34" charset="0"/>
              </a:rPr>
              <a:t>MLP Acceleration Engine (cont’d)</a:t>
            </a:r>
          </a:p>
        </p:txBody>
      </p:sp>
      <p:sp>
        <p:nvSpPr>
          <p:cNvPr id="4" name="Content Placeholder 3">
            <a:extLst>
              <a:ext uri="{FF2B5EF4-FFF2-40B4-BE49-F238E27FC236}">
                <a16:creationId xmlns:a16="http://schemas.microsoft.com/office/drawing/2014/main" id="{38C33E06-A57D-404B-BA8A-5159905D290C}"/>
              </a:ext>
            </a:extLst>
          </p:cNvPr>
          <p:cNvSpPr>
            <a:spLocks noGrp="1"/>
          </p:cNvSpPr>
          <p:nvPr>
            <p:ph type="body" idx="1"/>
          </p:nvPr>
        </p:nvSpPr>
        <p:spPr>
          <a:xfrm>
            <a:off x="612647" y="990601"/>
            <a:ext cx="10207753" cy="5696342"/>
          </a:xfrm>
        </p:spPr>
        <p:txBody>
          <a:bodyPr/>
          <a:lstStyle/>
          <a:p>
            <a:pPr marL="342899" lvl="1" indent="-342899">
              <a:buFont typeface="Arial"/>
              <a:buChar char="‣"/>
            </a:pPr>
            <a:r>
              <a:rPr lang="en-US" altLang="zh-CN" dirty="0">
                <a:solidFill>
                  <a:srgbClr val="BF165E"/>
                </a:solidFill>
              </a:rPr>
              <a:t>Proposed approaches</a:t>
            </a:r>
            <a:r>
              <a:rPr lang="zh-CN" altLang="en-US" dirty="0">
                <a:solidFill>
                  <a:srgbClr val="BF165E"/>
                </a:solidFill>
              </a:rPr>
              <a:t>：</a:t>
            </a:r>
            <a:endParaRPr lang="en-US" altLang="zh-CN" dirty="0"/>
          </a:p>
          <a:p>
            <a:pPr marL="914400" lvl="2" indent="0" rtl="0">
              <a:buNone/>
            </a:pPr>
            <a:endParaRPr lang="en-US" altLang="zh-CN" sz="1800" dirty="0"/>
          </a:p>
          <a:p>
            <a:pPr marL="800100" lvl="1" indent="-342900" rtl="0">
              <a:buFont typeface="+mj-ea"/>
              <a:buAutoNum type="circleNumDbPlain" startAt="4"/>
            </a:pPr>
            <a:r>
              <a:rPr lang="en-US" altLang="zh-CN" dirty="0"/>
              <a:t>Kernel Search Algorithm – </a:t>
            </a:r>
            <a:r>
              <a:rPr lang="en-US" altLang="zh-CN" dirty="0">
                <a:solidFill>
                  <a:srgbClr val="BF165E"/>
                </a:solidFill>
              </a:rPr>
              <a:t>Ensure the lowest resource utilization and the optimal throughput</a:t>
            </a:r>
          </a:p>
          <a:p>
            <a:pPr marL="1137557" lvl="2" indent="-244928" rtl="0"/>
            <a:r>
              <a:rPr lang="en-US" altLang="zh-CN" dirty="0">
                <a:solidFill>
                  <a:schemeClr val="tx1"/>
                </a:solidFill>
              </a:rPr>
              <a:t>Balance the time cost of each FC layer </a:t>
            </a:r>
          </a:p>
          <a:p>
            <a:pPr marL="1137557" lvl="2" indent="-244928" rtl="0"/>
            <a:r>
              <a:rPr lang="en-US" altLang="zh-CN" dirty="0">
                <a:solidFill>
                  <a:schemeClr val="tx1"/>
                </a:solidFill>
              </a:rPr>
              <a:t>Balance the non-MLP embedding with MLP layers for maximum throughput</a:t>
            </a:r>
          </a:p>
        </p:txBody>
      </p:sp>
      <p:sp>
        <p:nvSpPr>
          <p:cNvPr id="3" name="Slide Number Placeholder 2">
            <a:extLst>
              <a:ext uri="{FF2B5EF4-FFF2-40B4-BE49-F238E27FC236}">
                <a16:creationId xmlns:a16="http://schemas.microsoft.com/office/drawing/2014/main" id="{DFF1F740-DB26-5E46-B0E4-2A4F0A35358C}"/>
              </a:ext>
            </a:extLst>
          </p:cNvPr>
          <p:cNvSpPr>
            <a:spLocks noGrp="1"/>
          </p:cNvSpPr>
          <p:nvPr>
            <p:ph type="sldNum" sz="quarter" idx="2"/>
          </p:nvPr>
        </p:nvSpPr>
        <p:spPr/>
        <p:txBody>
          <a:bodyPr/>
          <a:lstStyle/>
          <a:p>
            <a:fld id="{86CB4B4D-7CA3-9044-876B-883B54F8677D}" type="slidenum">
              <a:rPr lang="en-HK"/>
              <a:t>16</a:t>
            </a:fld>
            <a:endParaRPr lang="en-HK"/>
          </a:p>
        </p:txBody>
      </p:sp>
      <p:pic>
        <p:nvPicPr>
          <p:cNvPr id="7" name="图片 6">
            <a:extLst>
              <a:ext uri="{FF2B5EF4-FFF2-40B4-BE49-F238E27FC236}">
                <a16:creationId xmlns:a16="http://schemas.microsoft.com/office/drawing/2014/main" id="{A060A906-3503-4FFA-86D4-C075901B31E6}"/>
              </a:ext>
            </a:extLst>
          </p:cNvPr>
          <p:cNvPicPr>
            <a:picLocks noChangeAspect="1"/>
          </p:cNvPicPr>
          <p:nvPr/>
        </p:nvPicPr>
        <p:blipFill>
          <a:blip r:embed="rId4"/>
          <a:stretch>
            <a:fillRect/>
          </a:stretch>
        </p:blipFill>
        <p:spPr>
          <a:xfrm>
            <a:off x="1371599" y="3613473"/>
            <a:ext cx="4724401" cy="1747112"/>
          </a:xfrm>
          <a:prstGeom prst="rect">
            <a:avLst/>
          </a:prstGeom>
        </p:spPr>
      </p:pic>
      <p:sp>
        <p:nvSpPr>
          <p:cNvPr id="9" name="文本框 8">
            <a:extLst>
              <a:ext uri="{FF2B5EF4-FFF2-40B4-BE49-F238E27FC236}">
                <a16:creationId xmlns:a16="http://schemas.microsoft.com/office/drawing/2014/main" id="{491C3929-664B-418A-B0C0-FB66AFD1D188}"/>
              </a:ext>
            </a:extLst>
          </p:cNvPr>
          <p:cNvSpPr txBox="1"/>
          <p:nvPr/>
        </p:nvSpPr>
        <p:spPr>
          <a:xfrm>
            <a:off x="1523999" y="3244141"/>
            <a:ext cx="436980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dirty="0"/>
              <a:t>O</a:t>
            </a:r>
            <a:r>
              <a:rPr lang="en-US" altLang="zh-CN" sz="1800" dirty="0"/>
              <a:t>ptimization objectives: </a:t>
            </a:r>
            <a:endParaRPr lang="zh-CN" alt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61497EF-3C90-4187-AB38-AD42A974724A}"/>
                  </a:ext>
                </a:extLst>
              </p:cNvPr>
              <p:cNvSpPr txBox="1"/>
              <p:nvPr/>
            </p:nvSpPr>
            <p:spPr>
              <a:xfrm>
                <a:off x="1066800" y="5754082"/>
                <a:ext cx="8077200" cy="8638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600" b="0" u="none" strike="noStrike" baseline="0" dirty="0"/>
                  <a:t>1. </a:t>
                </a:r>
                <a14:m>
                  <m:oMath xmlns:m="http://schemas.openxmlformats.org/officeDocument/2006/math">
                    <m:sSub>
                      <m:sSubPr>
                        <m:ctrlPr>
                          <a:rPr lang="en-US" altLang="zh-CN" sz="1600" b="0" i="1" u="none" strike="noStrike" baseline="0" smtClean="0">
                            <a:latin typeface="Cambria Math" panose="02040503050406030204" pitchFamily="18" charset="0"/>
                          </a:rPr>
                        </m:ctrlPr>
                      </m:sSubPr>
                      <m:e>
                        <m:r>
                          <a:rPr lang="en-US" altLang="zh-CN" sz="1600" b="0" i="1" u="none" strike="noStrike" baseline="0" smtClean="0">
                            <a:latin typeface="Cambria Math" panose="02040503050406030204" pitchFamily="18" charset="0"/>
                          </a:rPr>
                          <m:t>𝑇</m:t>
                        </m:r>
                      </m:e>
                      <m:sub>
                        <m:sSup>
                          <m:sSupPr>
                            <m:ctrlPr>
                              <a:rPr lang="en-US" altLang="zh-CN" sz="1600" b="0" i="1" u="none" strike="noStrike" baseline="0" smtClean="0">
                                <a:latin typeface="Cambria Math" panose="02040503050406030204" pitchFamily="18" charset="0"/>
                              </a:rPr>
                            </m:ctrlPr>
                          </m:sSupPr>
                          <m:e>
                            <m:r>
                              <m:rPr>
                                <m:sty m:val="p"/>
                              </m:rPr>
                              <a:rPr lang="en-US" altLang="zh-CN" sz="1600" b="0" i="0" u="none" strike="noStrike" baseline="0" smtClean="0">
                                <a:latin typeface="Cambria Math" panose="02040503050406030204" pitchFamily="18" charset="0"/>
                              </a:rPr>
                              <m:t>emb</m:t>
                            </m:r>
                          </m:e>
                          <m:sup>
                            <m:r>
                              <a:rPr lang="en-US" altLang="zh-CN" sz="1600" b="0" i="1" u="none" strike="noStrike" baseline="0" smtClean="0">
                                <a:latin typeface="Cambria Math" panose="02040503050406030204" pitchFamily="18" charset="0"/>
                              </a:rPr>
                              <m:t>′</m:t>
                            </m:r>
                          </m:sup>
                        </m:sSup>
                      </m:sub>
                    </m:sSub>
                  </m:oMath>
                </a14:m>
                <a:r>
                  <a:rPr lang="en-US" altLang="zh-CN" sz="1600" b="0" i="1" u="none" strike="noStrike" baseline="0" dirty="0">
                    <a:latin typeface="NimbusRomNo9L-Regu"/>
                  </a:rPr>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𝑇</m:t>
                        </m:r>
                      </m:e>
                      <m:sub>
                        <m:sSup>
                          <m:sSupPr>
                            <m:ctrlPr>
                              <a:rPr lang="en-US" altLang="zh-CN" sz="1600" i="1">
                                <a:latin typeface="Cambria Math" panose="02040503050406030204" pitchFamily="18" charset="0"/>
                              </a:rPr>
                            </m:ctrlPr>
                          </m:sSupPr>
                          <m:e>
                            <m:r>
                              <m:rPr>
                                <m:sty m:val="p"/>
                              </m:rPr>
                              <a:rPr lang="en-US" altLang="zh-CN" sz="1600" i="0">
                                <a:latin typeface="Cambria Math" panose="02040503050406030204" pitchFamily="18" charset="0"/>
                              </a:rPr>
                              <m:t>bot</m:t>
                            </m:r>
                          </m:e>
                          <m:sup>
                            <m:r>
                              <a:rPr lang="en-US" altLang="zh-CN" sz="1600" i="1">
                                <a:latin typeface="Cambria Math" panose="02040503050406030204" pitchFamily="18" charset="0"/>
                              </a:rPr>
                              <m:t>′</m:t>
                            </m:r>
                          </m:sup>
                        </m:sSup>
                      </m:sub>
                    </m:sSub>
                    <m:r>
                      <a:rPr lang="en-US" altLang="zh-CN" sz="1600" i="1">
                        <a:latin typeface="Cambria Math" panose="02040503050406030204" pitchFamily="18" charset="0"/>
                      </a:rPr>
                      <m:t> </m:t>
                    </m:r>
                  </m:oMath>
                </a14:m>
                <a:r>
                  <a:rPr lang="en-US" altLang="zh-CN" sz="1600" b="0" i="1" u="none" strike="noStrike" baseline="0" dirty="0">
                    <a:latin typeface="NimbusRomNo9L-Regu"/>
                  </a:rPr>
                  <a:t>,</a:t>
                </a:r>
                <a:r>
                  <a:rPr lang="en-US" altLang="zh-CN" sz="1600" i="1"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𝑇</m:t>
                        </m:r>
                      </m:e>
                      <m:sub>
                        <m:sSup>
                          <m:sSupPr>
                            <m:ctrlPr>
                              <a:rPr lang="en-US" altLang="zh-CN" sz="1600" i="1">
                                <a:latin typeface="Cambria Math" panose="02040503050406030204" pitchFamily="18" charset="0"/>
                              </a:rPr>
                            </m:ctrlPr>
                          </m:sSupPr>
                          <m:e>
                            <m:r>
                              <m:rPr>
                                <m:sty m:val="p"/>
                              </m:rPr>
                              <a:rPr lang="en-US" altLang="zh-CN" sz="1600" b="0" i="0" smtClean="0">
                                <a:latin typeface="Cambria Math" panose="02040503050406030204" pitchFamily="18" charset="0"/>
                              </a:rPr>
                              <m:t>top</m:t>
                            </m:r>
                          </m:e>
                          <m:sup>
                            <m:r>
                              <a:rPr lang="en-US" altLang="zh-CN" sz="1600" i="1">
                                <a:latin typeface="Cambria Math" panose="02040503050406030204" pitchFamily="18" charset="0"/>
                              </a:rPr>
                              <m:t>′</m:t>
                            </m:r>
                          </m:sup>
                        </m:sSup>
                      </m:sub>
                    </m:sSub>
                    <m:r>
                      <a:rPr lang="en-US" altLang="zh-CN" sz="1600" i="0">
                        <a:latin typeface="Cambria Math" panose="02040503050406030204" pitchFamily="18" charset="0"/>
                      </a:rPr>
                      <m:t> </m:t>
                    </m:r>
                    <m:r>
                      <a:rPr lang="en-US" altLang="zh-CN" sz="1600" b="0" i="0" smtClean="0">
                        <a:latin typeface="Cambria Math" panose="02040503050406030204" pitchFamily="18" charset="0"/>
                      </a:rPr>
                      <m:t>: </m:t>
                    </m:r>
                  </m:oMath>
                </a14:m>
                <a:r>
                  <a:rPr lang="en-US" altLang="zh-CN" sz="1600" b="0" u="none" strike="noStrike" baseline="0" dirty="0">
                    <a:latin typeface="+mn-ea"/>
                  </a:rPr>
                  <a:t>time cost for embedding layer, bottom MLP and top MLP</a:t>
                </a:r>
              </a:p>
              <a:p>
                <a:r>
                  <a:rPr lang="en-US" altLang="zh-CN" sz="1600" b="0" dirty="0"/>
                  <a:t>2. </a:t>
                </a:r>
                <a14:m>
                  <m:oMath xmlns:m="http://schemas.openxmlformats.org/officeDocument/2006/math">
                    <m:r>
                      <a:rPr lang="en-US" altLang="zh-CN" sz="1600" b="0" i="1" smtClean="0">
                        <a:latin typeface="Cambria Math" panose="02040503050406030204" pitchFamily="18" charset="0"/>
                      </a:rPr>
                      <m:t>𝑘𝑟</m:t>
                    </m:r>
                    <m:r>
                      <a:rPr lang="en-US" altLang="zh-CN" sz="1600" b="0" i="1" smtClean="0">
                        <a:latin typeface="Cambria Math" panose="02040503050406030204" pitchFamily="18" charset="0"/>
                      </a:rPr>
                      <m:t>, </m:t>
                    </m:r>
                    <m:r>
                      <a:rPr lang="en-US" altLang="zh-CN" sz="1600" b="0" i="1" smtClean="0">
                        <a:latin typeface="Cambria Math" panose="02040503050406030204" pitchFamily="18" charset="0"/>
                      </a:rPr>
                      <m:t>𝑘𝑐</m:t>
                    </m:r>
                    <m:r>
                      <a:rPr lang="en-US" altLang="zh-CN" sz="1600" b="0" i="1" smtClean="0">
                        <a:latin typeface="Cambria Math" panose="02040503050406030204" pitchFamily="18" charset="0"/>
                      </a:rPr>
                      <m:t>: </m:t>
                    </m:r>
                  </m:oMath>
                </a14:m>
                <a:r>
                  <a:rPr lang="en-US" altLang="zh-CN" sz="1600" dirty="0"/>
                  <a:t>kernel block sizes along the row and column dimension</a:t>
                </a:r>
              </a:p>
              <a:p>
                <a:r>
                  <a:rPr lang="en-US" altLang="zh-CN" sz="1600" dirty="0"/>
                  <a:t>3. </a:t>
                </a:r>
                <a14:m>
                  <m:oMath xmlns:m="http://schemas.openxmlformats.org/officeDocument/2006/math">
                    <m: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𝑗</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𝑒</m:t>
                    </m:r>
                    <m:r>
                      <a:rPr lang="en-US" altLang="zh-CN" sz="1600" b="0" i="1" smtClean="0">
                        <a:latin typeface="Cambria Math" panose="02040503050406030204" pitchFamily="18" charset="0"/>
                      </a:rPr>
                      <m:t>: </m:t>
                    </m:r>
                  </m:oMath>
                </a14:m>
                <a:r>
                  <a:rPr lang="en-US" altLang="zh-CN" sz="1600" dirty="0"/>
                  <a:t>index for bottom-MLP, top-MLP and embedding layers</a:t>
                </a:r>
                <a:endParaRPr lang="zh-CN" altLang="en-US" sz="1600" dirty="0"/>
              </a:p>
            </p:txBody>
          </p:sp>
        </mc:Choice>
        <mc:Fallback xmlns="">
          <p:sp>
            <p:nvSpPr>
              <p:cNvPr id="8" name="文本框 7">
                <a:extLst>
                  <a:ext uri="{FF2B5EF4-FFF2-40B4-BE49-F238E27FC236}">
                    <a16:creationId xmlns:a16="http://schemas.microsoft.com/office/drawing/2014/main" id="{461497EF-3C90-4187-AB38-AD42A974724A}"/>
                  </a:ext>
                </a:extLst>
              </p:cNvPr>
              <p:cNvSpPr txBox="1">
                <a:spLocks noRot="1" noChangeAspect="1" noMove="1" noResize="1" noEditPoints="1" noAdjustHandles="1" noChangeArrowheads="1" noChangeShapeType="1" noTextEdit="1"/>
              </p:cNvSpPr>
              <p:nvPr/>
            </p:nvSpPr>
            <p:spPr>
              <a:xfrm>
                <a:off x="1066800" y="5754082"/>
                <a:ext cx="8077200" cy="863826"/>
              </a:xfrm>
              <a:prstGeom prst="rect">
                <a:avLst/>
              </a:prstGeom>
              <a:blipFill>
                <a:blip r:embed="rId7"/>
                <a:stretch>
                  <a:fillRect l="-377" t="-2113" b="-8451"/>
                </a:stretch>
              </a:blipFill>
              <a:ln w="12700" cap="flat">
                <a:noFill/>
                <a:miter lim="400000"/>
              </a:ln>
              <a:effectLst/>
            </p:spPr>
            <p:txBody>
              <a:bodyPr/>
              <a:lstStyle/>
              <a:p>
                <a:r>
                  <a:rPr lang="zh-CN" altLang="en-US">
                    <a:noFill/>
                  </a:rPr>
                  <a:t> </a:t>
                </a:r>
              </a:p>
            </p:txBody>
          </p:sp>
        </mc:Fallback>
      </mc:AlternateContent>
      <p:graphicFrame>
        <p:nvGraphicFramePr>
          <p:cNvPr id="5" name="对象 4">
            <a:extLst>
              <a:ext uri="{FF2B5EF4-FFF2-40B4-BE49-F238E27FC236}">
                <a16:creationId xmlns:a16="http://schemas.microsoft.com/office/drawing/2014/main" id="{B633CF81-4200-4F87-88CD-B75FB36181BB}"/>
              </a:ext>
            </a:extLst>
          </p:cNvPr>
          <p:cNvGraphicFramePr>
            <a:graphicFrameLocks noChangeAspect="1"/>
          </p:cNvGraphicFramePr>
          <p:nvPr>
            <p:extLst>
              <p:ext uri="{D42A27DB-BD31-4B8C-83A1-F6EECF244321}">
                <p14:modId xmlns:p14="http://schemas.microsoft.com/office/powerpoint/2010/main" val="2874400403"/>
              </p:ext>
            </p:extLst>
          </p:nvPr>
        </p:nvGraphicFramePr>
        <p:xfrm>
          <a:off x="6146800" y="3352800"/>
          <a:ext cx="914400" cy="198438"/>
        </p:xfrm>
        <a:graphic>
          <a:graphicData uri="http://schemas.openxmlformats.org/presentationml/2006/ole">
            <mc:AlternateContent xmlns:mc="http://schemas.openxmlformats.org/markup-compatibility/2006">
              <mc:Choice xmlns:v="urn:schemas-microsoft-com:vml" Requires="v">
                <p:oleObj spid="_x0000_s3350"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6146800" y="33528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2513121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M-SSD Implementation and Experimental Setup"/>
          <p:cNvSpPr txBox="1">
            <a:spLocks noGrp="1"/>
          </p:cNvSpPr>
          <p:nvPr>
            <p:ph type="title"/>
          </p:nvPr>
        </p:nvSpPr>
        <p:spPr>
          <a:prstGeom prst="rect">
            <a:avLst/>
          </a:prstGeom>
        </p:spPr>
        <p:txBody>
          <a:bodyPr/>
          <a:lstStyle/>
          <a:p>
            <a:r>
              <a:rPr lang="en-HK" dirty="0"/>
              <a:t>Experimental setup</a:t>
            </a:r>
          </a:p>
        </p:txBody>
      </p:sp>
      <p:sp>
        <p:nvSpPr>
          <p:cNvPr id="446" name="Emulate SSD with FPGA on AWS F1 instance…"/>
          <p:cNvSpPr txBox="1">
            <a:spLocks noGrp="1"/>
          </p:cNvSpPr>
          <p:nvPr>
            <p:ph type="body" idx="1"/>
          </p:nvPr>
        </p:nvSpPr>
        <p:spPr>
          <a:xfrm>
            <a:off x="612648" y="1210579"/>
            <a:ext cx="10817352" cy="5189834"/>
          </a:xfrm>
          <a:prstGeom prst="rect">
            <a:avLst/>
          </a:prstGeom>
        </p:spPr>
        <p:txBody>
          <a:bodyPr/>
          <a:lstStyle/>
          <a:p>
            <a:r>
              <a:rPr sz="1800" dirty="0"/>
              <a:t>Emulate SSD with FPGA on AWS F1 instance</a:t>
            </a:r>
          </a:p>
          <a:p>
            <a:pPr lvl="1"/>
            <a:r>
              <a:rPr sz="1600" dirty="0"/>
              <a:t>16*2 GB DDR emulated as flash chips with delay units</a:t>
            </a:r>
          </a:p>
          <a:p>
            <a:pPr lvl="1"/>
            <a:r>
              <a:rPr sz="1600" dirty="0"/>
              <a:t>16*2 used with conventional utility of off-chip DRAM</a:t>
            </a:r>
          </a:p>
          <a:p>
            <a:endParaRPr dirty="0"/>
          </a:p>
          <a:p>
            <a:r>
              <a:rPr sz="1800" dirty="0"/>
              <a:t>Host: </a:t>
            </a:r>
            <a:r>
              <a:rPr lang="en-US" altLang="zh-CN" sz="1800" dirty="0"/>
              <a:t>o</a:t>
            </a:r>
            <a:r>
              <a:rPr sz="1800" dirty="0"/>
              <a:t>pen-source deep learning recommendation model (DLRM) </a:t>
            </a:r>
          </a:p>
          <a:p>
            <a:endParaRPr dirty="0"/>
          </a:p>
          <a:p>
            <a:endParaRPr dirty="0"/>
          </a:p>
          <a:p>
            <a:endParaRPr dirty="0"/>
          </a:p>
          <a:p>
            <a:endParaRPr dirty="0"/>
          </a:p>
          <a:p>
            <a:pPr marL="342899" indent="-342899">
              <a:defRPr sz="1400"/>
            </a:pPr>
            <a:endParaRPr dirty="0"/>
          </a:p>
          <a:p>
            <a:pPr marL="342899" indent="-342899">
              <a:defRPr sz="1400"/>
            </a:pPr>
            <a:r>
              <a:rPr sz="1600" dirty="0">
                <a:solidFill>
                  <a:srgbClr val="C0155F"/>
                </a:solidFill>
              </a:rPr>
              <a:t>RecSSD</a:t>
            </a:r>
            <a:r>
              <a:rPr sz="1600" dirty="0"/>
              <a:t> [1]: offload embedding lookup into SSD</a:t>
            </a:r>
            <a:r>
              <a:rPr lang="en-US" sz="1600" dirty="0"/>
              <a:t> with page-level access and utilizes </a:t>
            </a:r>
            <a:r>
              <a:rPr sz="1600" dirty="0"/>
              <a:t>the host-side and SSD-side cache to enhance the performance</a:t>
            </a:r>
          </a:p>
          <a:p>
            <a:pPr marL="342899" indent="-342899">
              <a:defRPr sz="1400"/>
            </a:pPr>
            <a:r>
              <a:rPr lang="en-US" altLang="zh-CN" sz="1600" dirty="0">
                <a:solidFill>
                  <a:srgbClr val="C0155F"/>
                </a:solidFill>
              </a:rPr>
              <a:t>MLP-naïve</a:t>
            </a:r>
            <a:r>
              <a:rPr lang="en-US" altLang="zh-CN" sz="1600" dirty="0"/>
              <a:t> : offload entire RS into SSD, with conventional MLP deign applied in near-memory [2] acceleration</a:t>
            </a:r>
          </a:p>
        </p:txBody>
      </p:sp>
      <p:sp>
        <p:nvSpPr>
          <p:cNvPr id="44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17</a:t>
            </a:fld>
            <a:endParaRPr/>
          </a:p>
        </p:txBody>
      </p:sp>
      <p:pic>
        <p:nvPicPr>
          <p:cNvPr id="448" name="Image" descr="Image"/>
          <p:cNvPicPr>
            <a:picLocks noChangeAspect="1"/>
          </p:cNvPicPr>
          <p:nvPr/>
        </p:nvPicPr>
        <p:blipFill>
          <a:blip r:embed="rId3"/>
          <a:stretch>
            <a:fillRect/>
          </a:stretch>
        </p:blipFill>
        <p:spPr>
          <a:xfrm>
            <a:off x="6477000" y="1175625"/>
            <a:ext cx="3812328" cy="1173853"/>
          </a:xfrm>
          <a:prstGeom prst="rect">
            <a:avLst/>
          </a:prstGeom>
          <a:ln w="12700">
            <a:miter lim="400000"/>
          </a:ln>
        </p:spPr>
      </p:pic>
      <p:pic>
        <p:nvPicPr>
          <p:cNvPr id="449" name="Image" descr="Image"/>
          <p:cNvPicPr>
            <a:picLocks noChangeAspect="1"/>
          </p:cNvPicPr>
          <p:nvPr/>
        </p:nvPicPr>
        <p:blipFill>
          <a:blip r:embed="rId4"/>
          <a:stretch>
            <a:fillRect/>
          </a:stretch>
        </p:blipFill>
        <p:spPr>
          <a:xfrm>
            <a:off x="3759640" y="3095216"/>
            <a:ext cx="5029201" cy="1193801"/>
          </a:xfrm>
          <a:prstGeom prst="rect">
            <a:avLst/>
          </a:prstGeom>
          <a:ln w="12700">
            <a:miter lim="400000"/>
          </a:ln>
        </p:spPr>
      </p:pic>
      <p:sp>
        <p:nvSpPr>
          <p:cNvPr id="450" name="[1] Wilkening, Mark, et al. &quot;RecSSD: near data processing for solid state drive based recommendation inference.&quot; Proceedings of the 26th ACM International Conference on Architectural Support for Programming Languages and Operating Systems. 2021.…"/>
          <p:cNvSpPr txBox="1"/>
          <p:nvPr/>
        </p:nvSpPr>
        <p:spPr>
          <a:xfrm>
            <a:off x="612648" y="6037768"/>
            <a:ext cx="10485443" cy="701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000"/>
            </a:pPr>
            <a:r>
              <a:rPr dirty="0"/>
              <a:t>[1] </a:t>
            </a:r>
            <a:r>
              <a:rPr dirty="0" err="1"/>
              <a:t>Wilkening</a:t>
            </a:r>
            <a:r>
              <a:rPr dirty="0"/>
              <a:t>, Mark, et al. "</a:t>
            </a:r>
            <a:r>
              <a:rPr dirty="0" err="1"/>
              <a:t>RecSSD</a:t>
            </a:r>
            <a:r>
              <a:rPr dirty="0"/>
              <a:t>: near data processing for solid state drive based recommendation inference." Proceedings of the 26th ACM International Conference on Architectural Support for Programming Languages and Operating Systems. 2021.</a:t>
            </a:r>
          </a:p>
          <a:p>
            <a:pPr>
              <a:defRPr sz="1000"/>
            </a:pPr>
            <a:r>
              <a:rPr dirty="0"/>
              <a:t>[2]</a:t>
            </a:r>
            <a:r>
              <a:rPr lang="en-US" dirty="0"/>
              <a:t> </a:t>
            </a:r>
            <a:r>
              <a:rPr dirty="0"/>
              <a:t>Hwang, </a:t>
            </a:r>
            <a:r>
              <a:rPr dirty="0" err="1"/>
              <a:t>Ranggi</a:t>
            </a:r>
            <a:r>
              <a:rPr dirty="0"/>
              <a:t>, et al. "Centaur: A </a:t>
            </a:r>
            <a:r>
              <a:rPr dirty="0" err="1"/>
              <a:t>chiplet</a:t>
            </a:r>
            <a:r>
              <a:rPr dirty="0"/>
              <a:t>-based, hybrid sparse-dense accelerator for personalized recommendations." 2020 ACM/IEEE 47th Annual International Symposium on Computer Architecture (ISCA). IEEE, 2020.</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hroughput of different recommendation inferences"/>
          <p:cNvSpPr txBox="1">
            <a:spLocks noGrp="1"/>
          </p:cNvSpPr>
          <p:nvPr>
            <p:ph type="title"/>
          </p:nvPr>
        </p:nvSpPr>
        <p:spPr>
          <a:prstGeom prst="rect">
            <a:avLst/>
          </a:prstGeom>
        </p:spPr>
        <p:txBody>
          <a:bodyPr/>
          <a:lstStyle/>
          <a:p>
            <a:r>
              <a:rPr lang="en-US" dirty="0"/>
              <a:t>Throughput of different recommendation inferences</a:t>
            </a:r>
          </a:p>
        </p:txBody>
      </p:sp>
      <p:sp>
        <p:nvSpPr>
          <p:cNvPr id="453" name="vs direct SSD (SSD-S): up to 36x throughput improvement…"/>
          <p:cNvSpPr txBox="1">
            <a:spLocks noGrp="1"/>
          </p:cNvSpPr>
          <p:nvPr>
            <p:ph type="body" sz="half" idx="1"/>
          </p:nvPr>
        </p:nvSpPr>
        <p:spPr>
          <a:xfrm>
            <a:off x="6217980" y="1340201"/>
            <a:ext cx="5821620" cy="5289199"/>
          </a:xfrm>
          <a:prstGeom prst="rect">
            <a:avLst/>
          </a:prstGeom>
        </p:spPr>
        <p:txBody>
          <a:bodyPr/>
          <a:lstStyle/>
          <a:p>
            <a:pPr marL="342899" indent="-342899">
              <a:defRPr sz="1400"/>
            </a:pPr>
            <a:r>
              <a:rPr lang="en-HK" sz="1600" dirty="0"/>
              <a:t>v</a:t>
            </a:r>
            <a:r>
              <a:rPr sz="1600" dirty="0"/>
              <a:t>s</a:t>
            </a:r>
            <a:r>
              <a:rPr lang="en-US" altLang="zh-CN" sz="1600" dirty="0"/>
              <a:t>.</a:t>
            </a:r>
            <a:r>
              <a:rPr sz="1600" dirty="0"/>
              <a:t> </a:t>
            </a:r>
            <a:r>
              <a:rPr lang="en-US" sz="1600" dirty="0"/>
              <a:t>naïve </a:t>
            </a:r>
            <a:r>
              <a:rPr sz="1600" dirty="0"/>
              <a:t>SSD (</a:t>
            </a:r>
            <a:r>
              <a:rPr sz="1600" dirty="0">
                <a:solidFill>
                  <a:srgbClr val="C0155F"/>
                </a:solidFill>
              </a:rPr>
              <a:t>SSD-S</a:t>
            </a:r>
            <a:r>
              <a:rPr sz="1600" dirty="0"/>
              <a:t>): up to </a:t>
            </a:r>
            <a:r>
              <a:rPr sz="1600" dirty="0">
                <a:solidFill>
                  <a:srgbClr val="C0155F"/>
                </a:solidFill>
              </a:rPr>
              <a:t>36x</a:t>
            </a:r>
            <a:r>
              <a:rPr sz="1600" dirty="0"/>
              <a:t> throughput improvement</a:t>
            </a:r>
          </a:p>
          <a:p>
            <a:pPr marL="342899" indent="-342899">
              <a:defRPr sz="1400"/>
            </a:pPr>
            <a:r>
              <a:rPr lang="en-HK" sz="1600" dirty="0"/>
              <a:t>v</a:t>
            </a:r>
            <a:r>
              <a:rPr sz="1600" dirty="0"/>
              <a:t>s</a:t>
            </a:r>
            <a:r>
              <a:rPr lang="en-US" altLang="zh-CN" sz="1600" dirty="0"/>
              <a:t>.</a:t>
            </a:r>
            <a:r>
              <a:rPr sz="1600" dirty="0"/>
              <a:t> Embedding Lookup Engine only (</a:t>
            </a:r>
            <a:r>
              <a:rPr sz="1600" dirty="0">
                <a:solidFill>
                  <a:srgbClr val="C0155F"/>
                </a:solidFill>
              </a:rPr>
              <a:t>EMB-</a:t>
            </a:r>
            <a:r>
              <a:rPr sz="1600" dirty="0" err="1">
                <a:solidFill>
                  <a:srgbClr val="C0155F"/>
                </a:solidFill>
              </a:rPr>
              <a:t>VectorSum</a:t>
            </a:r>
            <a:r>
              <a:rPr sz="1600" dirty="0"/>
              <a:t>): </a:t>
            </a:r>
            <a:r>
              <a:rPr lang="en-US" sz="1600" dirty="0"/>
              <a:t> </a:t>
            </a:r>
            <a:r>
              <a:rPr sz="1600" dirty="0">
                <a:solidFill>
                  <a:srgbClr val="C0155F"/>
                </a:solidFill>
              </a:rPr>
              <a:t>1.5-2x</a:t>
            </a:r>
            <a:r>
              <a:rPr sz="1600" dirty="0"/>
              <a:t> throughput improvement</a:t>
            </a:r>
          </a:p>
          <a:p>
            <a:pPr marL="342899" indent="-342899">
              <a:defRPr sz="1400"/>
            </a:pPr>
            <a:r>
              <a:rPr lang="en-HK" sz="1600" dirty="0"/>
              <a:t>v</a:t>
            </a:r>
            <a:r>
              <a:rPr sz="1600" dirty="0"/>
              <a:t>s</a:t>
            </a:r>
            <a:r>
              <a:rPr lang="en-US" altLang="zh-CN" sz="1600" dirty="0"/>
              <a:t>.</a:t>
            </a:r>
            <a:r>
              <a:rPr sz="1600" dirty="0"/>
              <a:t> </a:t>
            </a:r>
            <a:r>
              <a:rPr sz="1600" dirty="0">
                <a:solidFill>
                  <a:srgbClr val="C0155F"/>
                </a:solidFill>
              </a:rPr>
              <a:t>RecSSD</a:t>
            </a:r>
            <a:r>
              <a:rPr sz="1600" dirty="0"/>
              <a:t> : up to </a:t>
            </a:r>
            <a:r>
              <a:rPr sz="1600" dirty="0">
                <a:solidFill>
                  <a:srgbClr val="C0155F"/>
                </a:solidFill>
              </a:rPr>
              <a:t>2.</a:t>
            </a:r>
            <a:r>
              <a:rPr lang="en-US" sz="1600" dirty="0">
                <a:solidFill>
                  <a:srgbClr val="C0155F"/>
                </a:solidFill>
              </a:rPr>
              <a:t>8</a:t>
            </a:r>
            <a:r>
              <a:rPr sz="1600" dirty="0">
                <a:solidFill>
                  <a:srgbClr val="C0155F"/>
                </a:solidFill>
              </a:rPr>
              <a:t>x</a:t>
            </a:r>
            <a:r>
              <a:rPr sz="1600" dirty="0"/>
              <a:t> throughput improvement</a:t>
            </a:r>
          </a:p>
        </p:txBody>
      </p:sp>
      <p:sp>
        <p:nvSpPr>
          <p:cNvPr id="45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18</a:t>
            </a:fld>
            <a:endParaRPr/>
          </a:p>
        </p:txBody>
      </p:sp>
      <p:pic>
        <p:nvPicPr>
          <p:cNvPr id="455" name="rm-ssd-all-batch-addnaive.pdf" descr="rm-ssd-all-batch-addnaive.pdf"/>
          <p:cNvPicPr>
            <a:picLocks noChangeAspect="1"/>
          </p:cNvPicPr>
          <p:nvPr/>
        </p:nvPicPr>
        <p:blipFill>
          <a:blip r:embed="rId3"/>
          <a:stretch>
            <a:fillRect/>
          </a:stretch>
        </p:blipFill>
        <p:spPr>
          <a:xfrm>
            <a:off x="679857" y="1295400"/>
            <a:ext cx="5202937" cy="4937761"/>
          </a:xfrm>
          <a:prstGeom prst="rect">
            <a:avLst/>
          </a:prstGeom>
          <a:ln w="12700">
            <a:miter lim="400000"/>
          </a:ln>
        </p:spPr>
      </p:pic>
      <p:sp>
        <p:nvSpPr>
          <p:cNvPr id="2" name="文本框 1">
            <a:extLst>
              <a:ext uri="{FF2B5EF4-FFF2-40B4-BE49-F238E27FC236}">
                <a16:creationId xmlns:a16="http://schemas.microsoft.com/office/drawing/2014/main" id="{C9794757-B7D1-4860-99F1-E6DE12A6E348}"/>
              </a:ext>
            </a:extLst>
          </p:cNvPr>
          <p:cNvSpPr txBox="1"/>
          <p:nvPr/>
        </p:nvSpPr>
        <p:spPr>
          <a:xfrm rot="10800000">
            <a:off x="261521" y="1860687"/>
            <a:ext cx="307775" cy="1892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mn-lt"/>
                <a:ea typeface="+mn-ea"/>
                <a:cs typeface="+mn-cs"/>
                <a:sym typeface="Helvetica"/>
              </a:rPr>
              <a:t>Embedding-dominated</a:t>
            </a:r>
          </a:p>
        </p:txBody>
      </p:sp>
      <p:sp>
        <p:nvSpPr>
          <p:cNvPr id="9" name="文本框 8">
            <a:extLst>
              <a:ext uri="{FF2B5EF4-FFF2-40B4-BE49-F238E27FC236}">
                <a16:creationId xmlns:a16="http://schemas.microsoft.com/office/drawing/2014/main" id="{DC404509-8B78-444F-93A0-29B107B82176}"/>
              </a:ext>
            </a:extLst>
          </p:cNvPr>
          <p:cNvSpPr txBox="1"/>
          <p:nvPr/>
        </p:nvSpPr>
        <p:spPr>
          <a:xfrm rot="10800000">
            <a:off x="261520" y="4648200"/>
            <a:ext cx="307775" cy="1355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mn-lt"/>
                <a:ea typeface="+mn-ea"/>
                <a:cs typeface="+mn-cs"/>
                <a:sym typeface="Helvetica"/>
              </a:rPr>
              <a:t>MLP-dominated</a:t>
            </a:r>
          </a:p>
        </p:txBody>
      </p:sp>
      <p:sp>
        <p:nvSpPr>
          <p:cNvPr id="11" name="文本框 10">
            <a:extLst>
              <a:ext uri="{FF2B5EF4-FFF2-40B4-BE49-F238E27FC236}">
                <a16:creationId xmlns:a16="http://schemas.microsoft.com/office/drawing/2014/main" id="{F9D01F6F-2878-4E4A-9606-43DAFF728EBA}"/>
              </a:ext>
            </a:extLst>
          </p:cNvPr>
          <p:cNvSpPr txBox="1"/>
          <p:nvPr/>
        </p:nvSpPr>
        <p:spPr>
          <a:xfrm>
            <a:off x="5482293" y="2749789"/>
            <a:ext cx="98345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200" dirty="0"/>
              <a:t>Batch size</a:t>
            </a:r>
            <a:endParaRPr lang="zh-CN" altLang="en-US" sz="1200" dirty="0"/>
          </a:p>
        </p:txBody>
      </p:sp>
      <p:sp>
        <p:nvSpPr>
          <p:cNvPr id="13" name="文本框 12">
            <a:extLst>
              <a:ext uri="{FF2B5EF4-FFF2-40B4-BE49-F238E27FC236}">
                <a16:creationId xmlns:a16="http://schemas.microsoft.com/office/drawing/2014/main" id="{8194B29A-E388-4E91-AB15-4E09C451984A}"/>
              </a:ext>
            </a:extLst>
          </p:cNvPr>
          <p:cNvSpPr txBox="1"/>
          <p:nvPr/>
        </p:nvSpPr>
        <p:spPr>
          <a:xfrm>
            <a:off x="5974021" y="5956162"/>
            <a:ext cx="492257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altLang="zh-CN" sz="1200" b="0" i="0" u="none" strike="noStrike" baseline="0" dirty="0">
                <a:latin typeface="NimbusRomNo9L-Medi"/>
              </a:rPr>
              <a:t>EMB-</a:t>
            </a:r>
            <a:r>
              <a:rPr lang="en-US" altLang="zh-CN" sz="1200" b="0" i="0" u="none" strike="noStrike" baseline="0" dirty="0" err="1">
                <a:latin typeface="NimbusRomNo9L-Medi"/>
              </a:rPr>
              <a:t>VectorSum</a:t>
            </a:r>
            <a:r>
              <a:rPr lang="en-US" altLang="zh-CN" sz="1200" dirty="0">
                <a:latin typeface="NimbusRomNo9L-Medi"/>
              </a:rPr>
              <a:t> : </a:t>
            </a:r>
            <a:r>
              <a:rPr lang="en-US" altLang="zh-CN" sz="1200" b="0" i="0" u="none" strike="noStrike" baseline="0" dirty="0">
                <a:latin typeface="NimbusRomNo9L-Regu"/>
              </a:rPr>
              <a:t>RM-SSD running with Embedding Lookup Engine only</a:t>
            </a:r>
            <a:endParaRPr lang="zh-CN" altLang="en-US" sz="12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hroughput of different recommendation inferences"/>
          <p:cNvSpPr txBox="1">
            <a:spLocks noGrp="1"/>
          </p:cNvSpPr>
          <p:nvPr>
            <p:ph type="title"/>
          </p:nvPr>
        </p:nvSpPr>
        <p:spPr>
          <a:prstGeom prst="rect">
            <a:avLst/>
          </a:prstGeom>
        </p:spPr>
        <p:txBody>
          <a:bodyPr/>
          <a:lstStyle/>
          <a:p>
            <a:r>
              <a:rPr lang="en-US" dirty="0"/>
              <a:t>Throughput of different recommendation inferences</a:t>
            </a:r>
          </a:p>
        </p:txBody>
      </p:sp>
      <p:sp>
        <p:nvSpPr>
          <p:cNvPr id="453" name="vs direct SSD (SSD-S): up to 36x throughput improvement…"/>
          <p:cNvSpPr txBox="1">
            <a:spLocks noGrp="1"/>
          </p:cNvSpPr>
          <p:nvPr>
            <p:ph type="body" sz="half" idx="1"/>
          </p:nvPr>
        </p:nvSpPr>
        <p:spPr>
          <a:xfrm>
            <a:off x="6217980" y="1340201"/>
            <a:ext cx="5821620" cy="5289199"/>
          </a:xfrm>
          <a:prstGeom prst="rect">
            <a:avLst/>
          </a:prstGeom>
        </p:spPr>
        <p:txBody>
          <a:bodyPr/>
          <a:lstStyle/>
          <a:p>
            <a:pPr marL="342899" indent="-342899">
              <a:defRPr sz="1400"/>
            </a:pPr>
            <a:r>
              <a:rPr lang="en-HK" sz="1600" dirty="0"/>
              <a:t>v</a:t>
            </a:r>
            <a:r>
              <a:rPr sz="1600" dirty="0"/>
              <a:t>s</a:t>
            </a:r>
            <a:r>
              <a:rPr lang="en-US" altLang="zh-CN" sz="1600" dirty="0"/>
              <a:t>.</a:t>
            </a:r>
            <a:r>
              <a:rPr sz="1600" dirty="0"/>
              <a:t> </a:t>
            </a:r>
            <a:r>
              <a:rPr lang="en-US" sz="1600" dirty="0"/>
              <a:t>naïve </a:t>
            </a:r>
            <a:r>
              <a:rPr sz="1600" dirty="0"/>
              <a:t>SSD (</a:t>
            </a:r>
            <a:r>
              <a:rPr sz="1600" dirty="0">
                <a:solidFill>
                  <a:srgbClr val="C0155F"/>
                </a:solidFill>
              </a:rPr>
              <a:t>SSD-S</a:t>
            </a:r>
            <a:r>
              <a:rPr sz="1600" dirty="0"/>
              <a:t>): up to </a:t>
            </a:r>
            <a:r>
              <a:rPr sz="1600" dirty="0">
                <a:solidFill>
                  <a:srgbClr val="C0155F"/>
                </a:solidFill>
              </a:rPr>
              <a:t>36x</a:t>
            </a:r>
            <a:r>
              <a:rPr sz="1600" dirty="0"/>
              <a:t> throughput improvement</a:t>
            </a:r>
          </a:p>
          <a:p>
            <a:pPr marL="342899" indent="-342899">
              <a:defRPr sz="1400"/>
            </a:pPr>
            <a:r>
              <a:rPr lang="en-HK" sz="1600" dirty="0"/>
              <a:t>v</a:t>
            </a:r>
            <a:r>
              <a:rPr sz="1600" dirty="0"/>
              <a:t>s</a:t>
            </a:r>
            <a:r>
              <a:rPr lang="en-US" altLang="zh-CN" sz="1600" dirty="0"/>
              <a:t>.</a:t>
            </a:r>
            <a:r>
              <a:rPr sz="1600" dirty="0"/>
              <a:t> Embedding Lookup Engine only (</a:t>
            </a:r>
            <a:r>
              <a:rPr sz="1600" dirty="0">
                <a:solidFill>
                  <a:srgbClr val="C0155F"/>
                </a:solidFill>
              </a:rPr>
              <a:t>EMB-</a:t>
            </a:r>
            <a:r>
              <a:rPr sz="1600" dirty="0" err="1">
                <a:solidFill>
                  <a:srgbClr val="C0155F"/>
                </a:solidFill>
              </a:rPr>
              <a:t>VectorSum</a:t>
            </a:r>
            <a:r>
              <a:rPr sz="1600" dirty="0"/>
              <a:t>): </a:t>
            </a:r>
            <a:r>
              <a:rPr lang="en-US" sz="1600" dirty="0"/>
              <a:t> </a:t>
            </a:r>
            <a:r>
              <a:rPr sz="1600" dirty="0">
                <a:solidFill>
                  <a:srgbClr val="C0155F"/>
                </a:solidFill>
              </a:rPr>
              <a:t>1.5-2x</a:t>
            </a:r>
            <a:r>
              <a:rPr sz="1600" dirty="0"/>
              <a:t> throughput improvement</a:t>
            </a:r>
          </a:p>
          <a:p>
            <a:pPr marL="342899" indent="-342899">
              <a:defRPr sz="1400"/>
            </a:pPr>
            <a:r>
              <a:rPr lang="en-HK" sz="1600" dirty="0"/>
              <a:t>v</a:t>
            </a:r>
            <a:r>
              <a:rPr sz="1600" dirty="0"/>
              <a:t>s</a:t>
            </a:r>
            <a:r>
              <a:rPr lang="en-US" altLang="zh-CN" sz="1600" dirty="0"/>
              <a:t>.</a:t>
            </a:r>
            <a:r>
              <a:rPr sz="1600" dirty="0"/>
              <a:t> </a:t>
            </a:r>
            <a:r>
              <a:rPr sz="1600" dirty="0">
                <a:solidFill>
                  <a:srgbClr val="C0155F"/>
                </a:solidFill>
              </a:rPr>
              <a:t>RecSSD</a:t>
            </a:r>
            <a:r>
              <a:rPr sz="1600" dirty="0"/>
              <a:t> : up to </a:t>
            </a:r>
            <a:r>
              <a:rPr sz="1600" dirty="0">
                <a:solidFill>
                  <a:srgbClr val="C0155F"/>
                </a:solidFill>
              </a:rPr>
              <a:t>2.</a:t>
            </a:r>
            <a:r>
              <a:rPr lang="en-US" sz="1600" dirty="0">
                <a:solidFill>
                  <a:srgbClr val="C0155F"/>
                </a:solidFill>
              </a:rPr>
              <a:t>8</a:t>
            </a:r>
            <a:r>
              <a:rPr sz="1600" dirty="0">
                <a:solidFill>
                  <a:srgbClr val="C0155F"/>
                </a:solidFill>
              </a:rPr>
              <a:t>x</a:t>
            </a:r>
            <a:r>
              <a:rPr sz="1600" dirty="0"/>
              <a:t> throughput improvement</a:t>
            </a:r>
          </a:p>
          <a:p>
            <a:pPr marL="342899" indent="-342899">
              <a:defRPr sz="1400"/>
            </a:pPr>
            <a:r>
              <a:rPr sz="1600" dirty="0">
                <a:solidFill>
                  <a:srgbClr val="C0155F"/>
                </a:solidFill>
              </a:rPr>
              <a:t>Not sensitive</a:t>
            </a:r>
            <a:r>
              <a:rPr sz="1600" dirty="0"/>
              <a:t> to input locality</a:t>
            </a:r>
          </a:p>
          <a:p>
            <a:endParaRPr dirty="0"/>
          </a:p>
          <a:p>
            <a:endParaRPr dirty="0"/>
          </a:p>
          <a:p>
            <a:endParaRPr dirty="0"/>
          </a:p>
          <a:p>
            <a:endParaRPr dirty="0"/>
          </a:p>
          <a:p>
            <a:endParaRPr dirty="0"/>
          </a:p>
          <a:p>
            <a:endParaRPr dirty="0"/>
          </a:p>
          <a:p>
            <a:endParaRPr dirty="0"/>
          </a:p>
          <a:p>
            <a:endParaRPr dirty="0"/>
          </a:p>
          <a:p>
            <a:pPr marL="228600" indent="-228600" defTabSz="12700" rtl="0" hangingPunct="0">
              <a:lnSpc>
                <a:spcPct val="100000"/>
              </a:lnSpc>
              <a:buClrTx/>
              <a:buSzTx/>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sz="1100" dirty="0">
                <a:solidFill>
                  <a:srgbClr val="535353"/>
                </a:solidFill>
              </a:rPr>
              <a:t>Performance comparison between RM-SSD (red-line) and </a:t>
            </a:r>
            <a:r>
              <a:rPr sz="1100" dirty="0" err="1">
                <a:solidFill>
                  <a:srgbClr val="535353"/>
                </a:solidFill>
              </a:rPr>
              <a:t>RecSSD</a:t>
            </a:r>
            <a:r>
              <a:rPr sz="1100" dirty="0">
                <a:solidFill>
                  <a:srgbClr val="535353"/>
                </a:solidFill>
              </a:rPr>
              <a:t> with four locality cases on input traces.</a:t>
            </a:r>
          </a:p>
          <a:p>
            <a:pPr marL="228600" indent="-228600" defTabSz="12700" rtl="0" hangingPunct="0">
              <a:lnSpc>
                <a:spcPct val="100000"/>
              </a:lnSpc>
              <a:buClrTx/>
              <a:buSzTx/>
              <a:buFont typeface="+mj-lt"/>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sz="1100" dirty="0">
                <a:solidFill>
                  <a:srgbClr val="535353"/>
                </a:solidFill>
              </a:rPr>
              <a:t>K=0, 0.3,1,2 indicates locality distribution with 80%, 65%, 45%, and 30% hit ratio</a:t>
            </a:r>
          </a:p>
        </p:txBody>
      </p:sp>
      <p:sp>
        <p:nvSpPr>
          <p:cNvPr id="45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pic>
        <p:nvPicPr>
          <p:cNvPr id="455" name="rm-ssd-all-batch-addnaive.pdf" descr="rm-ssd-all-batch-addnaive.pdf"/>
          <p:cNvPicPr>
            <a:picLocks noChangeAspect="1"/>
          </p:cNvPicPr>
          <p:nvPr/>
        </p:nvPicPr>
        <p:blipFill>
          <a:blip r:embed="rId3"/>
          <a:stretch>
            <a:fillRect/>
          </a:stretch>
        </p:blipFill>
        <p:spPr>
          <a:xfrm>
            <a:off x="679857" y="1295400"/>
            <a:ext cx="5202937" cy="4937761"/>
          </a:xfrm>
          <a:prstGeom prst="rect">
            <a:avLst/>
          </a:prstGeom>
          <a:ln w="12700">
            <a:miter lim="400000"/>
          </a:ln>
        </p:spPr>
      </p:pic>
      <p:pic>
        <p:nvPicPr>
          <p:cNvPr id="456" name="rm-ssd-sensitivity-locality.pdf" descr="rm-ssd-sensitivity-locality.pdf"/>
          <p:cNvPicPr>
            <a:picLocks noChangeAspect="1"/>
          </p:cNvPicPr>
          <p:nvPr/>
        </p:nvPicPr>
        <p:blipFill>
          <a:blip r:embed="rId4"/>
          <a:stretch>
            <a:fillRect/>
          </a:stretch>
        </p:blipFill>
        <p:spPr>
          <a:xfrm>
            <a:off x="6217980" y="3276600"/>
            <a:ext cx="5364421" cy="1788141"/>
          </a:xfrm>
          <a:prstGeom prst="rect">
            <a:avLst/>
          </a:prstGeom>
          <a:ln w="12700">
            <a:miter lim="400000"/>
          </a:ln>
        </p:spPr>
      </p:pic>
      <p:sp>
        <p:nvSpPr>
          <p:cNvPr id="2" name="文本框 1">
            <a:extLst>
              <a:ext uri="{FF2B5EF4-FFF2-40B4-BE49-F238E27FC236}">
                <a16:creationId xmlns:a16="http://schemas.microsoft.com/office/drawing/2014/main" id="{C9794757-B7D1-4860-99F1-E6DE12A6E348}"/>
              </a:ext>
            </a:extLst>
          </p:cNvPr>
          <p:cNvSpPr txBox="1"/>
          <p:nvPr/>
        </p:nvSpPr>
        <p:spPr>
          <a:xfrm rot="10800000">
            <a:off x="261521" y="1860687"/>
            <a:ext cx="307775" cy="1892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mn-lt"/>
                <a:ea typeface="+mn-ea"/>
                <a:cs typeface="+mn-cs"/>
                <a:sym typeface="Helvetica"/>
              </a:rPr>
              <a:t>Embedding-dominated</a:t>
            </a:r>
          </a:p>
        </p:txBody>
      </p:sp>
      <p:sp>
        <p:nvSpPr>
          <p:cNvPr id="9" name="文本框 8">
            <a:extLst>
              <a:ext uri="{FF2B5EF4-FFF2-40B4-BE49-F238E27FC236}">
                <a16:creationId xmlns:a16="http://schemas.microsoft.com/office/drawing/2014/main" id="{DC404509-8B78-444F-93A0-29B107B82176}"/>
              </a:ext>
            </a:extLst>
          </p:cNvPr>
          <p:cNvSpPr txBox="1"/>
          <p:nvPr/>
        </p:nvSpPr>
        <p:spPr>
          <a:xfrm rot="10800000">
            <a:off x="261520" y="4648200"/>
            <a:ext cx="307775" cy="13554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mn-lt"/>
                <a:ea typeface="+mn-ea"/>
                <a:cs typeface="+mn-cs"/>
                <a:sym typeface="Helvetica"/>
              </a:rPr>
              <a:t>MLP-dominated</a:t>
            </a:r>
          </a:p>
        </p:txBody>
      </p:sp>
      <p:sp>
        <p:nvSpPr>
          <p:cNvPr id="11" name="文本框 10">
            <a:extLst>
              <a:ext uri="{FF2B5EF4-FFF2-40B4-BE49-F238E27FC236}">
                <a16:creationId xmlns:a16="http://schemas.microsoft.com/office/drawing/2014/main" id="{F9D01F6F-2878-4E4A-9606-43DAFF728EBA}"/>
              </a:ext>
            </a:extLst>
          </p:cNvPr>
          <p:cNvSpPr txBox="1"/>
          <p:nvPr/>
        </p:nvSpPr>
        <p:spPr>
          <a:xfrm>
            <a:off x="5482293" y="2749789"/>
            <a:ext cx="98345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200" dirty="0"/>
              <a:t>Batch size</a:t>
            </a:r>
            <a:endParaRPr lang="zh-CN" altLang="en-US" sz="1200" dirty="0"/>
          </a:p>
        </p:txBody>
      </p:sp>
      <p:sp>
        <p:nvSpPr>
          <p:cNvPr id="12" name="文本框 11">
            <a:extLst>
              <a:ext uri="{FF2B5EF4-FFF2-40B4-BE49-F238E27FC236}">
                <a16:creationId xmlns:a16="http://schemas.microsoft.com/office/drawing/2014/main" id="{188CE810-25D4-48D7-8CFF-B88FB388CD26}"/>
              </a:ext>
            </a:extLst>
          </p:cNvPr>
          <p:cNvSpPr txBox="1"/>
          <p:nvPr/>
        </p:nvSpPr>
        <p:spPr>
          <a:xfrm>
            <a:off x="11572876" y="4591050"/>
            <a:ext cx="30480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200" dirty="0">
                <a:solidFill>
                  <a:srgbClr val="C00000"/>
                </a:solidFill>
              </a:rPr>
              <a:t>K</a:t>
            </a:r>
            <a:endParaRPr lang="zh-CN" altLang="en-US" sz="1200" dirty="0">
              <a:solidFill>
                <a:srgbClr val="C00000"/>
              </a:solidFill>
            </a:endParaRPr>
          </a:p>
        </p:txBody>
      </p:sp>
    </p:spTree>
    <p:extLst>
      <p:ext uri="{BB962C8B-B14F-4D97-AF65-F5344CB8AC3E}">
        <p14:creationId xmlns:p14="http://schemas.microsoft.com/office/powerpoint/2010/main" val="116379351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ome - YouTube">
            <a:extLst>
              <a:ext uri="{FF2B5EF4-FFF2-40B4-BE49-F238E27FC236}">
                <a16:creationId xmlns:a16="http://schemas.microsoft.com/office/drawing/2014/main" id="{C1519B34-9169-4D86-A91E-B62867E27A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499" y="2407139"/>
            <a:ext cx="1513656" cy="1513656"/>
          </a:xfrm>
          <a:prstGeom prst="rect">
            <a:avLst/>
          </a:prstGeom>
          <a:noFill/>
          <a:extLst>
            <a:ext uri="{909E8E84-426E-40DD-AFC4-6F175D3DCCD1}">
              <a14:hiddenFill xmlns:a14="http://schemas.microsoft.com/office/drawing/2010/main">
                <a:solidFill>
                  <a:srgbClr val="FFFFFF"/>
                </a:solidFill>
              </a14:hiddenFill>
            </a:ext>
          </a:extLst>
        </p:spPr>
      </p:pic>
      <p:sp>
        <p:nvSpPr>
          <p:cNvPr id="99" name="Personalized Recommender Systems"/>
          <p:cNvSpPr txBox="1">
            <a:spLocks noGrp="1"/>
          </p:cNvSpPr>
          <p:nvPr>
            <p:ph type="title"/>
          </p:nvPr>
        </p:nvSpPr>
        <p:spPr>
          <a:prstGeom prst="rect">
            <a:avLst/>
          </a:prstGeom>
        </p:spPr>
        <p:txBody>
          <a:bodyPr/>
          <a:lstStyle/>
          <a:p>
            <a:r>
              <a:rPr lang="en-HK" dirty="0"/>
              <a:t>Personalized Recommendation Systems</a:t>
            </a:r>
            <a:endParaRPr dirty="0"/>
          </a:p>
        </p:txBody>
      </p:sp>
      <p:sp>
        <p:nvSpPr>
          <p:cNvPr id="112" name="Recommender systems contribute:…"/>
          <p:cNvSpPr txBox="1"/>
          <p:nvPr/>
        </p:nvSpPr>
        <p:spPr>
          <a:xfrm>
            <a:off x="7394632" y="4086761"/>
            <a:ext cx="4642526"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600">
                <a:solidFill>
                  <a:srgbClr val="CD2F71"/>
                </a:solidFill>
              </a:defRPr>
            </a:pPr>
            <a:r>
              <a:rPr dirty="0">
                <a:solidFill>
                  <a:schemeClr val="tx1"/>
                </a:solidFill>
              </a:rPr>
              <a:t>Recommend</a:t>
            </a:r>
            <a:r>
              <a:rPr lang="en-US" altLang="zh-CN" dirty="0">
                <a:solidFill>
                  <a:schemeClr val="tx1"/>
                </a:solidFill>
              </a:rPr>
              <a:t>ation</a:t>
            </a:r>
            <a:r>
              <a:rPr dirty="0">
                <a:solidFill>
                  <a:schemeClr val="tx1"/>
                </a:solidFill>
              </a:rPr>
              <a:t> systems contribute:</a:t>
            </a:r>
          </a:p>
          <a:p>
            <a:pPr marL="180473" indent="-180473">
              <a:buSzPct val="100000"/>
              <a:buChar char="-"/>
              <a:defRPr sz="1600">
                <a:solidFill>
                  <a:srgbClr val="CD2F71"/>
                </a:solidFill>
              </a:defRPr>
            </a:pPr>
            <a:r>
              <a:rPr dirty="0">
                <a:solidFill>
                  <a:schemeClr val="tx1"/>
                </a:solidFill>
              </a:rPr>
              <a:t>Amazon: </a:t>
            </a:r>
            <a:r>
              <a:rPr dirty="0">
                <a:solidFill>
                  <a:srgbClr val="BF165E"/>
                </a:solidFill>
              </a:rPr>
              <a:t>35% </a:t>
            </a:r>
            <a:r>
              <a:rPr dirty="0">
                <a:solidFill>
                  <a:schemeClr val="tx1"/>
                </a:solidFill>
              </a:rPr>
              <a:t>of annual revenue</a:t>
            </a:r>
            <a:r>
              <a:rPr baseline="31999" dirty="0">
                <a:solidFill>
                  <a:schemeClr val="tx1"/>
                </a:solidFill>
              </a:rPr>
              <a:t>1</a:t>
            </a:r>
          </a:p>
          <a:p>
            <a:pPr marL="180473" indent="-180473">
              <a:buSzPct val="100000"/>
              <a:buChar char="-"/>
              <a:defRPr sz="1600">
                <a:solidFill>
                  <a:srgbClr val="CD2F71"/>
                </a:solidFill>
              </a:defRPr>
            </a:pPr>
            <a:r>
              <a:rPr dirty="0">
                <a:solidFill>
                  <a:schemeClr val="tx1"/>
                </a:solidFill>
              </a:rPr>
              <a:t>Netflix: </a:t>
            </a:r>
            <a:r>
              <a:rPr dirty="0">
                <a:solidFill>
                  <a:srgbClr val="BF165E"/>
                </a:solidFill>
              </a:rPr>
              <a:t>75% </a:t>
            </a:r>
            <a:r>
              <a:rPr dirty="0">
                <a:solidFill>
                  <a:schemeClr val="tx1"/>
                </a:solidFill>
              </a:rPr>
              <a:t>of all conten</a:t>
            </a:r>
            <a:r>
              <a:rPr lang="en-US" dirty="0">
                <a:solidFill>
                  <a:schemeClr val="tx1"/>
                </a:solidFill>
              </a:rPr>
              <a:t>t</a:t>
            </a:r>
            <a:r>
              <a:rPr dirty="0">
                <a:solidFill>
                  <a:schemeClr val="tx1"/>
                </a:solidFill>
              </a:rPr>
              <a:t> consumed</a:t>
            </a:r>
            <a:r>
              <a:rPr baseline="31999" dirty="0">
                <a:solidFill>
                  <a:schemeClr val="tx1"/>
                </a:solidFill>
              </a:rPr>
              <a:t>1</a:t>
            </a:r>
          </a:p>
          <a:p>
            <a:pPr marL="180473" indent="-180473">
              <a:buSzPct val="100000"/>
              <a:buChar char="-"/>
              <a:defRPr sz="1600">
                <a:solidFill>
                  <a:srgbClr val="CD2F71"/>
                </a:solidFill>
              </a:defRPr>
            </a:pPr>
            <a:r>
              <a:rPr dirty="0" err="1">
                <a:solidFill>
                  <a:schemeClr val="tx1"/>
                </a:solidFill>
              </a:rPr>
              <a:t>Youtube</a:t>
            </a:r>
            <a:r>
              <a:rPr dirty="0">
                <a:solidFill>
                  <a:schemeClr val="tx1"/>
                </a:solidFill>
              </a:rPr>
              <a:t>: </a:t>
            </a:r>
            <a:r>
              <a:rPr dirty="0">
                <a:solidFill>
                  <a:srgbClr val="BF165E"/>
                </a:solidFill>
              </a:rPr>
              <a:t>60% </a:t>
            </a:r>
            <a:r>
              <a:rPr dirty="0">
                <a:solidFill>
                  <a:schemeClr val="tx1"/>
                </a:solidFill>
              </a:rPr>
              <a:t>of the clicks on the home screen</a:t>
            </a:r>
            <a:r>
              <a:rPr baseline="31999" dirty="0">
                <a:solidFill>
                  <a:schemeClr val="tx1"/>
                </a:solidFill>
              </a:rPr>
              <a:t>1</a:t>
            </a:r>
            <a:r>
              <a:rPr dirty="0">
                <a:solidFill>
                  <a:schemeClr val="tx1"/>
                </a:solidFill>
              </a:rPr>
              <a:t> </a:t>
            </a:r>
          </a:p>
          <a:p>
            <a:pPr marL="180473" indent="-180473">
              <a:buSzPct val="100000"/>
              <a:buChar char="-"/>
              <a:defRPr sz="1600">
                <a:solidFill>
                  <a:srgbClr val="CD2F71"/>
                </a:solidFill>
              </a:defRPr>
            </a:pPr>
            <a:r>
              <a:rPr dirty="0">
                <a:solidFill>
                  <a:schemeClr val="tx1"/>
                </a:solidFill>
              </a:rPr>
              <a:t>Facebook: </a:t>
            </a:r>
            <a:r>
              <a:rPr dirty="0">
                <a:solidFill>
                  <a:srgbClr val="BF165E"/>
                </a:solidFill>
              </a:rPr>
              <a:t>79% </a:t>
            </a:r>
            <a:r>
              <a:rPr dirty="0">
                <a:solidFill>
                  <a:schemeClr val="tx1"/>
                </a:solidFill>
              </a:rPr>
              <a:t>of datacenter inference cycles</a:t>
            </a:r>
            <a:r>
              <a:rPr baseline="31999" dirty="0">
                <a:solidFill>
                  <a:schemeClr val="tx1"/>
                </a:solidFill>
              </a:rPr>
              <a:t>2</a:t>
            </a:r>
          </a:p>
        </p:txBody>
      </p:sp>
      <p:sp>
        <p:nvSpPr>
          <p:cNvPr id="113" name="1 Dietmar Jannach and Michael Jugovac. Measuring the Business Value of Recommender Systems, Trans. Manage. Inf. Syst. 2019.…"/>
          <p:cNvSpPr txBox="1"/>
          <p:nvPr/>
        </p:nvSpPr>
        <p:spPr>
          <a:xfrm>
            <a:off x="609600" y="5957697"/>
            <a:ext cx="10820400" cy="6771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dirty="0"/>
              <a:t>1 Dietmar </a:t>
            </a:r>
            <a:r>
              <a:rPr dirty="0" err="1"/>
              <a:t>Jannach</a:t>
            </a:r>
            <a:r>
              <a:rPr dirty="0"/>
              <a:t> and Michael </a:t>
            </a:r>
            <a:r>
              <a:rPr dirty="0" err="1"/>
              <a:t>Jugovac</a:t>
            </a:r>
            <a:r>
              <a:rPr dirty="0"/>
              <a:t>. Measuring the Business Value of Recommender Systems, Trans. Manage. Inf. Syst. 2019.</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dirty="0"/>
              <a:t>2 Gupta, et. al. The Architectural Implications of Facebook’s DNN-based Personalized </a:t>
            </a:r>
            <a:r>
              <a:rPr lang="en-US" dirty="0"/>
              <a:t> </a:t>
            </a:r>
            <a:r>
              <a:rPr dirty="0"/>
              <a:t>Recommendation Models. HPCA 2020.</a:t>
            </a:r>
          </a:p>
          <a:p>
            <a:pPr>
              <a:defRPr sz="1000">
                <a:solidFill>
                  <a:srgbClr val="535353"/>
                </a:solidFill>
              </a:defRPr>
            </a:pPr>
            <a:endParaRPr dirty="0"/>
          </a:p>
          <a:p>
            <a:pPr>
              <a:defRPr sz="1000">
                <a:solidFill>
                  <a:srgbClr val="535353"/>
                </a:solidFill>
              </a:defRPr>
            </a:pPr>
            <a:r>
              <a:rPr dirty="0"/>
              <a:t>Image credit: </a:t>
            </a:r>
            <a:r>
              <a:rPr lang="zh-CN" altLang="en-US" sz="1000" dirty="0"/>
              <a:t>https://towardsdatascience.com/brief-on-recommender-systems-b86a1068a4dd</a:t>
            </a:r>
          </a:p>
        </p:txBody>
      </p:sp>
      <p:pic>
        <p:nvPicPr>
          <p:cNvPr id="1028" name="Picture 4">
            <a:extLst>
              <a:ext uri="{FF2B5EF4-FFF2-40B4-BE49-F238E27FC236}">
                <a16:creationId xmlns:a16="http://schemas.microsoft.com/office/drawing/2014/main" id="{41147574-408A-48CE-A0D8-F275FF7B41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541897"/>
            <a:ext cx="1767203" cy="1004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bout Netflix - 公司資產">
            <a:extLst>
              <a:ext uri="{FF2B5EF4-FFF2-40B4-BE49-F238E27FC236}">
                <a16:creationId xmlns:a16="http://schemas.microsoft.com/office/drawing/2014/main" id="{F13A7A27-F206-4768-9744-95884920BC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48314" y="1465302"/>
            <a:ext cx="1567615" cy="93965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acebook - 维基百科，自由的百科全书">
            <a:extLst>
              <a:ext uri="{FF2B5EF4-FFF2-40B4-BE49-F238E27FC236}">
                <a16:creationId xmlns:a16="http://schemas.microsoft.com/office/drawing/2014/main" id="{6D64F662-E589-404E-BE7F-C689251268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2891" y="1548802"/>
            <a:ext cx="795065" cy="7950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iktok, 标志自由图标- Icon-Icons.com">
            <a:extLst>
              <a:ext uri="{FF2B5EF4-FFF2-40B4-BE49-F238E27FC236}">
                <a16:creationId xmlns:a16="http://schemas.microsoft.com/office/drawing/2014/main" id="{A56B301F-5EBF-4BB7-A9CB-90FD28FDBC9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71367" y="2522257"/>
            <a:ext cx="1105884" cy="110588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4" descr="Cover art">
            <a:extLst>
              <a:ext uri="{FF2B5EF4-FFF2-40B4-BE49-F238E27FC236}">
                <a16:creationId xmlns:a16="http://schemas.microsoft.com/office/drawing/2014/main" id="{4E390656-BF02-4A38-A70D-5B987F828AA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054" name="Picture 30" descr="淘宝- Apps on Google Play">
            <a:extLst>
              <a:ext uri="{FF2B5EF4-FFF2-40B4-BE49-F238E27FC236}">
                <a16:creationId xmlns:a16="http://schemas.microsoft.com/office/drawing/2014/main" id="{FD218B39-EE78-46D9-BC84-EFBBF90D52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42113" y="2635357"/>
            <a:ext cx="821833" cy="82183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D78ADF4B-DA39-49E9-8083-E12B6B03BD11}"/>
              </a:ext>
            </a:extLst>
          </p:cNvPr>
          <p:cNvPicPr>
            <a:picLocks noChangeAspect="1"/>
          </p:cNvPicPr>
          <p:nvPr/>
        </p:nvPicPr>
        <p:blipFill>
          <a:blip r:embed="rId9"/>
          <a:stretch>
            <a:fillRect/>
          </a:stretch>
        </p:blipFill>
        <p:spPr>
          <a:xfrm>
            <a:off x="685800" y="1793777"/>
            <a:ext cx="6278257" cy="3616423"/>
          </a:xfrm>
          <a:prstGeom prst="rect">
            <a:avLst/>
          </a:prstGeom>
        </p:spPr>
      </p:pic>
      <p:sp>
        <p:nvSpPr>
          <p:cNvPr id="4" name="Slide Number Placeholder 3">
            <a:extLst>
              <a:ext uri="{FF2B5EF4-FFF2-40B4-BE49-F238E27FC236}">
                <a16:creationId xmlns:a16="http://schemas.microsoft.com/office/drawing/2014/main" id="{8C0F706F-CFDB-4EDE-9BA8-41E26788F72D}"/>
              </a:ext>
            </a:extLst>
          </p:cNvPr>
          <p:cNvSpPr>
            <a:spLocks noGrp="1"/>
          </p:cNvSpPr>
          <p:nvPr>
            <p:ph type="sldNum" sz="quarter" idx="2"/>
          </p:nvPr>
        </p:nvSpPr>
        <p:spPr/>
        <p:txBody>
          <a:bodyPr/>
          <a:lstStyle/>
          <a:p>
            <a:fld id="{86CB4B4D-7CA3-9044-876B-883B54F8677D}" type="slidenum">
              <a:rPr lang="en-US" smtClean="0"/>
              <a:t>2</a:t>
            </a:fld>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DEB0D73-E40D-4E24-A2CF-B2F41C5F7DA1}"/>
              </a:ext>
            </a:extLst>
          </p:cNvPr>
          <p:cNvPicPr>
            <a:picLocks noChangeAspect="1"/>
          </p:cNvPicPr>
          <p:nvPr/>
        </p:nvPicPr>
        <p:blipFill>
          <a:blip r:embed="rId3"/>
          <a:stretch>
            <a:fillRect/>
          </a:stretch>
        </p:blipFill>
        <p:spPr>
          <a:xfrm>
            <a:off x="762000" y="3045407"/>
            <a:ext cx="4775550" cy="3014518"/>
          </a:xfrm>
          <a:prstGeom prst="rect">
            <a:avLst/>
          </a:prstGeom>
        </p:spPr>
      </p:pic>
      <p:sp>
        <p:nvSpPr>
          <p:cNvPr id="458" name="Resource Efficiency of MLP Acceleration Engine"/>
          <p:cNvSpPr txBox="1">
            <a:spLocks noGrp="1"/>
          </p:cNvSpPr>
          <p:nvPr>
            <p:ph type="title"/>
          </p:nvPr>
        </p:nvSpPr>
        <p:spPr>
          <a:prstGeom prst="rect">
            <a:avLst/>
          </a:prstGeom>
        </p:spPr>
        <p:txBody>
          <a:bodyPr/>
          <a:lstStyle/>
          <a:p>
            <a:r>
              <a:rPr lang="en-US" dirty="0"/>
              <a:t>Resource Efficiency of MLP Acceleration Engine</a:t>
            </a:r>
          </a:p>
        </p:txBody>
      </p:sp>
      <p:sp>
        <p:nvSpPr>
          <p:cNvPr id="459" name="vs MLP-naïve:…"/>
          <p:cNvSpPr txBox="1">
            <a:spLocks noGrp="1"/>
          </p:cNvSpPr>
          <p:nvPr>
            <p:ph type="body" sz="half" idx="1"/>
          </p:nvPr>
        </p:nvSpPr>
        <p:spPr>
          <a:xfrm>
            <a:off x="5901255" y="2286000"/>
            <a:ext cx="5985945" cy="3838109"/>
          </a:xfrm>
          <a:prstGeom prst="rect">
            <a:avLst/>
          </a:prstGeom>
        </p:spPr>
        <p:txBody>
          <a:bodyPr/>
          <a:lstStyle/>
          <a:p>
            <a:pPr>
              <a:defRPr sz="1600"/>
            </a:pPr>
            <a:r>
              <a:rPr lang="en-HK" dirty="0"/>
              <a:t>vs</a:t>
            </a:r>
            <a:r>
              <a:rPr lang="en-US" altLang="zh-CN" dirty="0"/>
              <a:t>.</a:t>
            </a:r>
            <a:r>
              <a:rPr dirty="0"/>
              <a:t> </a:t>
            </a:r>
            <a:r>
              <a:rPr dirty="0">
                <a:solidFill>
                  <a:srgbClr val="C0155F"/>
                </a:solidFill>
              </a:rPr>
              <a:t>MLP-naïve</a:t>
            </a:r>
            <a:r>
              <a:rPr dirty="0"/>
              <a:t>: </a:t>
            </a:r>
          </a:p>
          <a:p>
            <a:pPr marL="800100" lvl="1" indent="-342900">
              <a:buChar char="‣"/>
            </a:pPr>
            <a:r>
              <a:rPr sz="1600" dirty="0"/>
              <a:t>The </a:t>
            </a:r>
            <a:r>
              <a:rPr sz="1600" dirty="0">
                <a:solidFill>
                  <a:srgbClr val="C0155F"/>
                </a:solidFill>
              </a:rPr>
              <a:t>same performance</a:t>
            </a:r>
            <a:r>
              <a:rPr sz="1600" dirty="0"/>
              <a:t> with </a:t>
            </a:r>
            <a:r>
              <a:rPr sz="1600" dirty="0">
                <a:solidFill>
                  <a:srgbClr val="6B213F"/>
                </a:solidFill>
              </a:rPr>
              <a:t>RMC1&amp;2</a:t>
            </a:r>
            <a:r>
              <a:rPr sz="1600" dirty="0"/>
              <a:t>  with one order of magnitude less resource</a:t>
            </a:r>
          </a:p>
          <a:p>
            <a:pPr marL="800100" lvl="1" indent="-342900">
              <a:buChar char="‣"/>
            </a:pPr>
            <a:r>
              <a:rPr sz="1600" dirty="0">
                <a:solidFill>
                  <a:srgbClr val="C0155F"/>
                </a:solidFill>
              </a:rPr>
              <a:t>3.5x speedup</a:t>
            </a:r>
            <a:r>
              <a:rPr sz="1600" dirty="0"/>
              <a:t> compared to </a:t>
            </a:r>
            <a:r>
              <a:rPr sz="1600" dirty="0">
                <a:solidFill>
                  <a:srgbClr val="6B213F"/>
                </a:solidFill>
              </a:rPr>
              <a:t>MLP-dominated RMC3</a:t>
            </a:r>
            <a:r>
              <a:rPr sz="1600" dirty="0"/>
              <a:t> with much less resource.</a:t>
            </a:r>
          </a:p>
          <a:p>
            <a:pPr marL="800100" lvl="1" indent="-342900">
              <a:buChar char="‣"/>
            </a:pPr>
            <a:r>
              <a:rPr sz="1600" dirty="0"/>
              <a:t>Cannot fit on </a:t>
            </a:r>
            <a:r>
              <a:rPr lang="en-US" sz="1600" dirty="0"/>
              <a:t>low-end FPGA</a:t>
            </a:r>
            <a:endParaRPr sz="1600" dirty="0"/>
          </a:p>
          <a:p>
            <a:pPr marL="0" indent="0">
              <a:buNone/>
              <a:defRPr sz="1600"/>
            </a:pPr>
            <a:endParaRPr dirty="0"/>
          </a:p>
        </p:txBody>
      </p:sp>
      <p:sp>
        <p:nvSpPr>
          <p:cNvPr id="4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20</a:t>
            </a:fld>
            <a:endParaRPr/>
          </a:p>
        </p:txBody>
      </p:sp>
      <p:sp>
        <p:nvSpPr>
          <p:cNvPr id="463" name="Rectangle"/>
          <p:cNvSpPr/>
          <p:nvPr/>
        </p:nvSpPr>
        <p:spPr>
          <a:xfrm>
            <a:off x="1648968" y="4075176"/>
            <a:ext cx="3791982" cy="304800"/>
          </a:xfrm>
          <a:prstGeom prst="rect">
            <a:avLst/>
          </a:prstGeom>
          <a:ln w="25400">
            <a:solidFill>
              <a:srgbClr val="C0155F"/>
            </a:solidFill>
          </a:ln>
        </p:spPr>
        <p:txBody>
          <a:bodyPr lIns="45719" rIns="45719"/>
          <a:lstStyle/>
          <a:p>
            <a:endParaRPr/>
          </a:p>
        </p:txBody>
      </p:sp>
      <p:sp>
        <p:nvSpPr>
          <p:cNvPr id="12" name="文本框 11">
            <a:extLst>
              <a:ext uri="{FF2B5EF4-FFF2-40B4-BE49-F238E27FC236}">
                <a16:creationId xmlns:a16="http://schemas.microsoft.com/office/drawing/2014/main" id="{DB69D5CC-2FF3-4348-8FF5-424C4A113C93}"/>
              </a:ext>
            </a:extLst>
          </p:cNvPr>
          <p:cNvSpPr txBox="1"/>
          <p:nvPr/>
        </p:nvSpPr>
        <p:spPr>
          <a:xfrm>
            <a:off x="1057902" y="6026842"/>
            <a:ext cx="144358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400" dirty="0">
                <a:solidFill>
                  <a:srgbClr val="C00000"/>
                </a:solidFill>
              </a:rPr>
              <a:t>low-end FPGA</a:t>
            </a:r>
            <a:endParaRPr lang="zh-CN" altLang="en-US" sz="1400" dirty="0">
              <a:solidFill>
                <a:srgbClr val="C00000"/>
              </a:solidFill>
            </a:endParaRPr>
          </a:p>
        </p:txBody>
      </p:sp>
      <p:sp>
        <p:nvSpPr>
          <p:cNvPr id="4" name="TextBox 3">
            <a:extLst>
              <a:ext uri="{FF2B5EF4-FFF2-40B4-BE49-F238E27FC236}">
                <a16:creationId xmlns:a16="http://schemas.microsoft.com/office/drawing/2014/main" id="{08425C01-92BC-4039-9D72-7C053F8669CA}"/>
              </a:ext>
            </a:extLst>
          </p:cNvPr>
          <p:cNvSpPr txBox="1"/>
          <p:nvPr/>
        </p:nvSpPr>
        <p:spPr>
          <a:xfrm>
            <a:off x="838200" y="6409944"/>
            <a:ext cx="37338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1" u="none" strike="noStrike" cap="none" spc="0" normalizeH="0" baseline="0" dirty="0">
                <a:ln>
                  <a:noFill/>
                </a:ln>
                <a:solidFill>
                  <a:srgbClr val="000000"/>
                </a:solidFill>
                <a:effectLst/>
                <a:uFillTx/>
                <a:latin typeface="+mn-lt"/>
                <a:ea typeface="+mn-ea"/>
                <a:cs typeface="+mn-cs"/>
                <a:sym typeface="Helvetica"/>
              </a:rPr>
              <a:t>-op </a:t>
            </a:r>
            <a:r>
              <a:rPr kumimoji="0" lang="en-US" sz="1400" b="0" i="0" u="none" strike="noStrike" cap="none" spc="0" normalizeH="0" baseline="0" dirty="0">
                <a:ln>
                  <a:noFill/>
                </a:ln>
                <a:solidFill>
                  <a:srgbClr val="000000"/>
                </a:solidFill>
                <a:effectLst/>
                <a:uFillTx/>
                <a:latin typeface="+mn-lt"/>
                <a:ea typeface="+mn-ea"/>
                <a:cs typeface="+mn-cs"/>
                <a:sym typeface="Helvetica"/>
              </a:rPr>
              <a:t>indicates applying kernel search algorithm</a:t>
            </a:r>
          </a:p>
        </p:txBody>
      </p:sp>
      <p:pic>
        <p:nvPicPr>
          <p:cNvPr id="2" name="图片 1">
            <a:extLst>
              <a:ext uri="{FF2B5EF4-FFF2-40B4-BE49-F238E27FC236}">
                <a16:creationId xmlns:a16="http://schemas.microsoft.com/office/drawing/2014/main" id="{4288CAB3-1279-4981-B2A5-57B716479B64}"/>
              </a:ext>
            </a:extLst>
          </p:cNvPr>
          <p:cNvPicPr>
            <a:picLocks noChangeAspect="1"/>
          </p:cNvPicPr>
          <p:nvPr/>
        </p:nvPicPr>
        <p:blipFill>
          <a:blip r:embed="rId4"/>
          <a:stretch>
            <a:fillRect/>
          </a:stretch>
        </p:blipFill>
        <p:spPr>
          <a:xfrm>
            <a:off x="866010" y="1463942"/>
            <a:ext cx="4383355" cy="1055791"/>
          </a:xfrm>
          <a:prstGeom prst="rect">
            <a:avLst/>
          </a:prstGeom>
        </p:spPr>
      </p:pic>
      <p:sp>
        <p:nvSpPr>
          <p:cNvPr id="13" name="文本框 12">
            <a:extLst>
              <a:ext uri="{FF2B5EF4-FFF2-40B4-BE49-F238E27FC236}">
                <a16:creationId xmlns:a16="http://schemas.microsoft.com/office/drawing/2014/main" id="{E6F2A0CA-3C52-423B-9200-B19338842124}"/>
              </a:ext>
            </a:extLst>
          </p:cNvPr>
          <p:cNvSpPr txBox="1"/>
          <p:nvPr/>
        </p:nvSpPr>
        <p:spPr>
          <a:xfrm>
            <a:off x="1803711" y="1101520"/>
            <a:ext cx="280111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lvl="1" indent="-285750">
              <a:buClr>
                <a:srgbClr val="C0155F"/>
              </a:buClr>
              <a:buSzPct val="100000"/>
              <a:buFont typeface="Helvetica" panose="020B0604020202020204" pitchFamily="34" charset="0"/>
              <a:buChar char="▼"/>
              <a:defRPr sz="1200"/>
            </a:pPr>
            <a:r>
              <a:rPr lang="en-US" altLang="zh-CN" sz="1400" dirty="0"/>
              <a:t>Kernel size of each layer</a:t>
            </a:r>
            <a:endParaRPr lang="zh-CN" altLang="en-US" sz="1400" dirty="0"/>
          </a:p>
        </p:txBody>
      </p:sp>
      <p:sp>
        <p:nvSpPr>
          <p:cNvPr id="15" name="文本框 14">
            <a:extLst>
              <a:ext uri="{FF2B5EF4-FFF2-40B4-BE49-F238E27FC236}">
                <a16:creationId xmlns:a16="http://schemas.microsoft.com/office/drawing/2014/main" id="{B8D09C44-E013-43FD-9DAC-F831BF53165A}"/>
              </a:ext>
            </a:extLst>
          </p:cNvPr>
          <p:cNvSpPr txBox="1"/>
          <p:nvPr/>
        </p:nvSpPr>
        <p:spPr>
          <a:xfrm>
            <a:off x="609600" y="2683440"/>
            <a:ext cx="529165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lvl="1" indent="-285750">
              <a:buClr>
                <a:srgbClr val="C0155F"/>
              </a:buClr>
              <a:buSzPct val="100000"/>
              <a:buFont typeface="Helvetica" panose="020B0604020202020204" pitchFamily="34" charset="0"/>
              <a:buChar char="▼"/>
              <a:defRPr sz="1200"/>
            </a:pPr>
            <a:r>
              <a:rPr lang="en-US" altLang="zh-CN" sz="1400" dirty="0"/>
              <a:t>Resource consumption of MLP Acceleration Engine</a:t>
            </a:r>
            <a:endParaRPr lang="zh-CN" altLang="en-US" sz="1400" dirty="0"/>
          </a:p>
        </p:txBody>
      </p:sp>
      <p:sp>
        <p:nvSpPr>
          <p:cNvPr id="16" name="Rectangle">
            <a:extLst>
              <a:ext uri="{FF2B5EF4-FFF2-40B4-BE49-F238E27FC236}">
                <a16:creationId xmlns:a16="http://schemas.microsoft.com/office/drawing/2014/main" id="{70C6B6AB-C573-4BA4-A918-620D575E3FF6}"/>
              </a:ext>
            </a:extLst>
          </p:cNvPr>
          <p:cNvSpPr/>
          <p:nvPr/>
        </p:nvSpPr>
        <p:spPr>
          <a:xfrm>
            <a:off x="1648968" y="5029200"/>
            <a:ext cx="3791982" cy="304800"/>
          </a:xfrm>
          <a:prstGeom prst="rect">
            <a:avLst/>
          </a:prstGeom>
          <a:ln w="25400">
            <a:solidFill>
              <a:srgbClr val="C0155F"/>
            </a:solidFill>
          </a:ln>
        </p:spPr>
        <p:txBody>
          <a:bodyPr lIns="45719" rIns="45719"/>
          <a:lstStyle/>
          <a:p>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DEB0D73-E40D-4E24-A2CF-B2F41C5F7DA1}"/>
              </a:ext>
            </a:extLst>
          </p:cNvPr>
          <p:cNvPicPr>
            <a:picLocks noChangeAspect="1"/>
          </p:cNvPicPr>
          <p:nvPr/>
        </p:nvPicPr>
        <p:blipFill>
          <a:blip r:embed="rId3"/>
          <a:stretch>
            <a:fillRect/>
          </a:stretch>
        </p:blipFill>
        <p:spPr>
          <a:xfrm>
            <a:off x="762000" y="3045407"/>
            <a:ext cx="4775550" cy="3014518"/>
          </a:xfrm>
          <a:prstGeom prst="rect">
            <a:avLst/>
          </a:prstGeom>
        </p:spPr>
      </p:pic>
      <p:sp>
        <p:nvSpPr>
          <p:cNvPr id="458" name="Resource Efficiency of MLP Acceleration Engine"/>
          <p:cNvSpPr txBox="1">
            <a:spLocks noGrp="1"/>
          </p:cNvSpPr>
          <p:nvPr>
            <p:ph type="title"/>
          </p:nvPr>
        </p:nvSpPr>
        <p:spPr>
          <a:prstGeom prst="rect">
            <a:avLst/>
          </a:prstGeom>
        </p:spPr>
        <p:txBody>
          <a:bodyPr/>
          <a:lstStyle/>
          <a:p>
            <a:r>
              <a:rPr lang="en-US" dirty="0"/>
              <a:t>Resource Efficiency of MLP Acceleration Engine</a:t>
            </a:r>
          </a:p>
        </p:txBody>
      </p:sp>
      <p:sp>
        <p:nvSpPr>
          <p:cNvPr id="459" name="vs MLP-naïve:…"/>
          <p:cNvSpPr txBox="1">
            <a:spLocks noGrp="1"/>
          </p:cNvSpPr>
          <p:nvPr>
            <p:ph type="body" sz="half" idx="1"/>
          </p:nvPr>
        </p:nvSpPr>
        <p:spPr>
          <a:xfrm>
            <a:off x="5901255" y="2286000"/>
            <a:ext cx="5985945" cy="3838109"/>
          </a:xfrm>
          <a:prstGeom prst="rect">
            <a:avLst/>
          </a:prstGeom>
        </p:spPr>
        <p:txBody>
          <a:bodyPr/>
          <a:lstStyle/>
          <a:p>
            <a:pPr>
              <a:defRPr sz="1600"/>
            </a:pPr>
            <a:r>
              <a:rPr lang="en-HK" dirty="0"/>
              <a:t>vs</a:t>
            </a:r>
            <a:r>
              <a:rPr lang="en-US" altLang="zh-CN" dirty="0"/>
              <a:t>.</a:t>
            </a:r>
            <a:r>
              <a:rPr dirty="0"/>
              <a:t> </a:t>
            </a:r>
            <a:r>
              <a:rPr dirty="0">
                <a:solidFill>
                  <a:srgbClr val="C0155F"/>
                </a:solidFill>
              </a:rPr>
              <a:t>MLP-naïve</a:t>
            </a:r>
            <a:r>
              <a:rPr dirty="0"/>
              <a:t>: </a:t>
            </a:r>
          </a:p>
          <a:p>
            <a:pPr marL="800100" lvl="1" indent="-342900">
              <a:buChar char="‣"/>
            </a:pPr>
            <a:r>
              <a:rPr sz="1600" dirty="0"/>
              <a:t>The </a:t>
            </a:r>
            <a:r>
              <a:rPr sz="1600" dirty="0">
                <a:solidFill>
                  <a:srgbClr val="C0155F"/>
                </a:solidFill>
              </a:rPr>
              <a:t>same performance</a:t>
            </a:r>
            <a:r>
              <a:rPr sz="1600" dirty="0"/>
              <a:t> with </a:t>
            </a:r>
            <a:r>
              <a:rPr sz="1600" dirty="0">
                <a:solidFill>
                  <a:srgbClr val="6B213F"/>
                </a:solidFill>
              </a:rPr>
              <a:t>RMC1&amp;2</a:t>
            </a:r>
            <a:r>
              <a:rPr sz="1600" dirty="0"/>
              <a:t>  with one order of magnitude less resource</a:t>
            </a:r>
          </a:p>
          <a:p>
            <a:pPr marL="800100" lvl="1" indent="-342900">
              <a:buChar char="‣"/>
            </a:pPr>
            <a:r>
              <a:rPr sz="1600" dirty="0">
                <a:solidFill>
                  <a:srgbClr val="C0155F"/>
                </a:solidFill>
              </a:rPr>
              <a:t>3.5x speedup</a:t>
            </a:r>
            <a:r>
              <a:rPr sz="1600" dirty="0"/>
              <a:t> compared to </a:t>
            </a:r>
            <a:r>
              <a:rPr sz="1600" dirty="0">
                <a:solidFill>
                  <a:srgbClr val="6B213F"/>
                </a:solidFill>
              </a:rPr>
              <a:t>MLP-dominated RMC3</a:t>
            </a:r>
            <a:r>
              <a:rPr sz="1600" dirty="0"/>
              <a:t> with much less resource.</a:t>
            </a:r>
          </a:p>
          <a:p>
            <a:pPr marL="800100" lvl="1" indent="-342900">
              <a:buChar char="‣"/>
            </a:pPr>
            <a:r>
              <a:rPr sz="1600" dirty="0"/>
              <a:t>Cannot fit on </a:t>
            </a:r>
            <a:r>
              <a:rPr lang="en-US" sz="1600" dirty="0"/>
              <a:t>low-end FPGA</a:t>
            </a:r>
            <a:endParaRPr sz="1600" dirty="0"/>
          </a:p>
          <a:p>
            <a:pPr>
              <a:defRPr sz="1600"/>
            </a:pPr>
            <a:endParaRPr dirty="0"/>
          </a:p>
          <a:p>
            <a:pPr>
              <a:defRPr sz="1600"/>
            </a:pPr>
            <a:r>
              <a:rPr lang="en-HK" dirty="0"/>
              <a:t>v</a:t>
            </a:r>
            <a:r>
              <a:rPr dirty="0"/>
              <a:t>s</a:t>
            </a:r>
            <a:r>
              <a:rPr lang="en-US" altLang="zh-CN" dirty="0"/>
              <a:t>.</a:t>
            </a:r>
            <a:r>
              <a:rPr dirty="0"/>
              <a:t> </a:t>
            </a:r>
            <a:r>
              <a:rPr dirty="0">
                <a:solidFill>
                  <a:srgbClr val="C0155F"/>
                </a:solidFill>
              </a:rPr>
              <a:t>MLP</a:t>
            </a:r>
            <a:r>
              <a:rPr dirty="0"/>
              <a:t> (default kernel): </a:t>
            </a:r>
          </a:p>
          <a:p>
            <a:pPr marL="800100" lvl="1" indent="-342900">
              <a:buChar char="‣"/>
            </a:pPr>
            <a:r>
              <a:rPr sz="1600" dirty="0"/>
              <a:t>The </a:t>
            </a:r>
            <a:r>
              <a:rPr sz="1600" dirty="0">
                <a:solidFill>
                  <a:srgbClr val="C0155F"/>
                </a:solidFill>
              </a:rPr>
              <a:t>same performance</a:t>
            </a:r>
            <a:r>
              <a:rPr sz="1600" dirty="0"/>
              <a:t> for all models</a:t>
            </a:r>
          </a:p>
          <a:p>
            <a:pPr marL="800100" lvl="1" indent="-342900">
              <a:buChar char="‣"/>
            </a:pPr>
            <a:r>
              <a:rPr sz="1600" dirty="0"/>
              <a:t>Compared to </a:t>
            </a:r>
            <a:r>
              <a:rPr sz="1600" dirty="0">
                <a:solidFill>
                  <a:srgbClr val="6B213F"/>
                </a:solidFill>
              </a:rPr>
              <a:t>MLP-dominated RMC3</a:t>
            </a:r>
            <a:r>
              <a:rPr sz="1600" dirty="0"/>
              <a:t> with half resource.  </a:t>
            </a:r>
          </a:p>
          <a:p>
            <a:pPr marL="800100" lvl="1" indent="-342900">
              <a:buChar char="‣"/>
            </a:pPr>
            <a:r>
              <a:rPr sz="1600" dirty="0"/>
              <a:t>Cannot fit on low-end FPGA</a:t>
            </a:r>
          </a:p>
        </p:txBody>
      </p:sp>
      <p:sp>
        <p:nvSpPr>
          <p:cNvPr id="4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
        <p:nvSpPr>
          <p:cNvPr id="463" name="Rectangle"/>
          <p:cNvSpPr/>
          <p:nvPr/>
        </p:nvSpPr>
        <p:spPr>
          <a:xfrm>
            <a:off x="1648968" y="4075176"/>
            <a:ext cx="3791982" cy="304800"/>
          </a:xfrm>
          <a:prstGeom prst="rect">
            <a:avLst/>
          </a:prstGeom>
          <a:ln w="25400">
            <a:solidFill>
              <a:srgbClr val="C0155F"/>
            </a:solidFill>
          </a:ln>
        </p:spPr>
        <p:txBody>
          <a:bodyPr lIns="45719" rIns="45719"/>
          <a:lstStyle/>
          <a:p>
            <a:endParaRPr/>
          </a:p>
        </p:txBody>
      </p:sp>
      <p:sp>
        <p:nvSpPr>
          <p:cNvPr id="12" name="文本框 11">
            <a:extLst>
              <a:ext uri="{FF2B5EF4-FFF2-40B4-BE49-F238E27FC236}">
                <a16:creationId xmlns:a16="http://schemas.microsoft.com/office/drawing/2014/main" id="{DB69D5CC-2FF3-4348-8FF5-424C4A113C93}"/>
              </a:ext>
            </a:extLst>
          </p:cNvPr>
          <p:cNvSpPr txBox="1"/>
          <p:nvPr/>
        </p:nvSpPr>
        <p:spPr>
          <a:xfrm>
            <a:off x="1057902" y="6026842"/>
            <a:ext cx="144358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400" dirty="0">
                <a:solidFill>
                  <a:srgbClr val="C00000"/>
                </a:solidFill>
              </a:rPr>
              <a:t>low-end FPGA</a:t>
            </a:r>
            <a:endParaRPr lang="zh-CN" altLang="en-US" sz="1400" dirty="0">
              <a:solidFill>
                <a:srgbClr val="C00000"/>
              </a:solidFill>
            </a:endParaRPr>
          </a:p>
        </p:txBody>
      </p:sp>
      <p:sp>
        <p:nvSpPr>
          <p:cNvPr id="4" name="TextBox 3">
            <a:extLst>
              <a:ext uri="{FF2B5EF4-FFF2-40B4-BE49-F238E27FC236}">
                <a16:creationId xmlns:a16="http://schemas.microsoft.com/office/drawing/2014/main" id="{08425C01-92BC-4039-9D72-7C053F8669CA}"/>
              </a:ext>
            </a:extLst>
          </p:cNvPr>
          <p:cNvSpPr txBox="1"/>
          <p:nvPr/>
        </p:nvSpPr>
        <p:spPr>
          <a:xfrm>
            <a:off x="838200" y="6409944"/>
            <a:ext cx="37338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1" u="none" strike="noStrike" cap="none" spc="0" normalizeH="0" baseline="0" dirty="0">
                <a:ln>
                  <a:noFill/>
                </a:ln>
                <a:solidFill>
                  <a:srgbClr val="000000"/>
                </a:solidFill>
                <a:effectLst/>
                <a:uFillTx/>
                <a:latin typeface="+mn-lt"/>
                <a:ea typeface="+mn-ea"/>
                <a:cs typeface="+mn-cs"/>
                <a:sym typeface="Helvetica"/>
              </a:rPr>
              <a:t>-op </a:t>
            </a:r>
            <a:r>
              <a:rPr kumimoji="0" lang="en-US" sz="1400" b="0" i="0" u="none" strike="noStrike" cap="none" spc="0" normalizeH="0" baseline="0" dirty="0">
                <a:ln>
                  <a:noFill/>
                </a:ln>
                <a:solidFill>
                  <a:srgbClr val="000000"/>
                </a:solidFill>
                <a:effectLst/>
                <a:uFillTx/>
                <a:latin typeface="+mn-lt"/>
                <a:ea typeface="+mn-ea"/>
                <a:cs typeface="+mn-cs"/>
                <a:sym typeface="Helvetica"/>
              </a:rPr>
              <a:t>indicates applying kernel search algorithm</a:t>
            </a:r>
          </a:p>
        </p:txBody>
      </p:sp>
      <p:pic>
        <p:nvPicPr>
          <p:cNvPr id="2" name="图片 1">
            <a:extLst>
              <a:ext uri="{FF2B5EF4-FFF2-40B4-BE49-F238E27FC236}">
                <a16:creationId xmlns:a16="http://schemas.microsoft.com/office/drawing/2014/main" id="{4288CAB3-1279-4981-B2A5-57B716479B64}"/>
              </a:ext>
            </a:extLst>
          </p:cNvPr>
          <p:cNvPicPr>
            <a:picLocks noChangeAspect="1"/>
          </p:cNvPicPr>
          <p:nvPr/>
        </p:nvPicPr>
        <p:blipFill>
          <a:blip r:embed="rId4"/>
          <a:stretch>
            <a:fillRect/>
          </a:stretch>
        </p:blipFill>
        <p:spPr>
          <a:xfrm>
            <a:off x="866010" y="1463942"/>
            <a:ext cx="4383355" cy="1055791"/>
          </a:xfrm>
          <a:prstGeom prst="rect">
            <a:avLst/>
          </a:prstGeom>
        </p:spPr>
      </p:pic>
      <p:sp>
        <p:nvSpPr>
          <p:cNvPr id="13" name="文本框 12">
            <a:extLst>
              <a:ext uri="{FF2B5EF4-FFF2-40B4-BE49-F238E27FC236}">
                <a16:creationId xmlns:a16="http://schemas.microsoft.com/office/drawing/2014/main" id="{E6F2A0CA-3C52-423B-9200-B19338842124}"/>
              </a:ext>
            </a:extLst>
          </p:cNvPr>
          <p:cNvSpPr txBox="1"/>
          <p:nvPr/>
        </p:nvSpPr>
        <p:spPr>
          <a:xfrm>
            <a:off x="1803711" y="1101520"/>
            <a:ext cx="280111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lvl="1" indent="-285750">
              <a:buClr>
                <a:srgbClr val="C0155F"/>
              </a:buClr>
              <a:buSzPct val="100000"/>
              <a:buFont typeface="Helvetica" panose="020B0604020202020204" pitchFamily="34" charset="0"/>
              <a:buChar char="▼"/>
              <a:defRPr sz="1200"/>
            </a:pPr>
            <a:r>
              <a:rPr lang="en-US" altLang="zh-CN" sz="1400" dirty="0"/>
              <a:t>Kernel size of each layer</a:t>
            </a:r>
            <a:endParaRPr lang="zh-CN" altLang="en-US" sz="1400" dirty="0"/>
          </a:p>
        </p:txBody>
      </p:sp>
      <p:sp>
        <p:nvSpPr>
          <p:cNvPr id="15" name="文本框 14">
            <a:extLst>
              <a:ext uri="{FF2B5EF4-FFF2-40B4-BE49-F238E27FC236}">
                <a16:creationId xmlns:a16="http://schemas.microsoft.com/office/drawing/2014/main" id="{B8D09C44-E013-43FD-9DAC-F831BF53165A}"/>
              </a:ext>
            </a:extLst>
          </p:cNvPr>
          <p:cNvSpPr txBox="1"/>
          <p:nvPr/>
        </p:nvSpPr>
        <p:spPr>
          <a:xfrm>
            <a:off x="609600" y="2683440"/>
            <a:ext cx="529165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lvl="1" indent="-285750">
              <a:buClr>
                <a:srgbClr val="C0155F"/>
              </a:buClr>
              <a:buSzPct val="100000"/>
              <a:buFont typeface="Helvetica" panose="020B0604020202020204" pitchFamily="34" charset="0"/>
              <a:buChar char="▼"/>
              <a:defRPr sz="1200"/>
            </a:pPr>
            <a:r>
              <a:rPr lang="en-US" altLang="zh-CN" sz="1400" dirty="0"/>
              <a:t>Resource consumption of MLP Acceleration Engine</a:t>
            </a:r>
            <a:endParaRPr lang="zh-CN" altLang="en-US" sz="1400" dirty="0"/>
          </a:p>
        </p:txBody>
      </p:sp>
      <p:sp>
        <p:nvSpPr>
          <p:cNvPr id="16" name="Rectangle">
            <a:extLst>
              <a:ext uri="{FF2B5EF4-FFF2-40B4-BE49-F238E27FC236}">
                <a16:creationId xmlns:a16="http://schemas.microsoft.com/office/drawing/2014/main" id="{70C6B6AB-C573-4BA4-A918-620D575E3FF6}"/>
              </a:ext>
            </a:extLst>
          </p:cNvPr>
          <p:cNvSpPr/>
          <p:nvPr/>
        </p:nvSpPr>
        <p:spPr>
          <a:xfrm>
            <a:off x="1648968" y="5029200"/>
            <a:ext cx="3791982" cy="304800"/>
          </a:xfrm>
          <a:prstGeom prst="rect">
            <a:avLst/>
          </a:prstGeom>
          <a:ln w="25400">
            <a:solidFill>
              <a:srgbClr val="C0155F"/>
            </a:solidFill>
          </a:ln>
        </p:spPr>
        <p:txBody>
          <a:bodyPr lIns="45719" rIns="45719"/>
          <a:lstStyle/>
          <a:p>
            <a:endParaRPr/>
          </a:p>
        </p:txBody>
      </p:sp>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F3EA8CDD-A0A7-4752-B8DC-BB6F63FC737B}"/>
                  </a:ext>
                </a:extLst>
              </p:cNvPr>
              <p:cNvSpPr txBox="1"/>
              <p:nvPr/>
            </p:nvSpPr>
            <p:spPr>
              <a:xfrm>
                <a:off x="6050280" y="1130063"/>
                <a:ext cx="4369803"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1600" dirty="0"/>
                  <a:t>Default kernel size :</a:t>
                </a:r>
              </a:p>
              <a:p>
                <a:r>
                  <a:rPr lang="en-US" altLang="zh-CN" sz="1600" dirty="0"/>
                  <a:t>RMC1,RMC2: </a:t>
                </a:r>
                <a14:m>
                  <m:oMath xmlns:m="http://schemas.openxmlformats.org/officeDocument/2006/math">
                    <m:r>
                      <a:rPr lang="en-US" altLang="zh-CN" sz="1600" b="0" i="1" smtClean="0">
                        <a:latin typeface="Cambria Math" panose="02040503050406030204" pitchFamily="18" charset="0"/>
                      </a:rPr>
                      <m:t>16</m:t>
                    </m:r>
                    <m:r>
                      <a:rPr lang="en-US" altLang="zh-CN" sz="1600" b="0" i="1" smtClean="0">
                        <a:latin typeface="Cambria Math" panose="02040503050406030204" pitchFamily="18" charset="0"/>
                        <a:ea typeface="Cambria Math" panose="02040503050406030204" pitchFamily="18" charset="0"/>
                      </a:rPr>
                      <m:t>×16</m:t>
                    </m:r>
                  </m:oMath>
                </a14:m>
                <a:endParaRPr lang="en-US" altLang="zh-CN" sz="1600" dirty="0"/>
              </a:p>
              <a:p>
                <a:r>
                  <a:rPr lang="en-US" altLang="zh-CN" sz="1600" dirty="0"/>
                  <a:t>RMC3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0</m:t>
                        </m:r>
                      </m:sub>
                    </m:sSub>
                  </m:oMath>
                </a14:m>
                <a:r>
                  <a:rPr lang="en-US" altLang="zh-CN" sz="1600" dirty="0"/>
                  <a:t>: </a:t>
                </a:r>
                <a14:m>
                  <m:oMath xmlns:m="http://schemas.openxmlformats.org/officeDocument/2006/math">
                    <m:r>
                      <a:rPr lang="en-US" altLang="zh-CN" sz="1600" b="0" i="1" smtClean="0">
                        <a:latin typeface="Cambria Math" panose="02040503050406030204" pitchFamily="18" charset="0"/>
                      </a:rPr>
                      <m:t>16</m:t>
                    </m:r>
                    <m:r>
                      <a:rPr lang="en-US" altLang="zh-CN" sz="1600" b="0" i="1" smtClean="0">
                        <a:latin typeface="Cambria Math" panose="02040503050406030204" pitchFamily="18" charset="0"/>
                        <a:ea typeface="Cambria Math" panose="02040503050406030204" pitchFamily="18" charset="0"/>
                      </a:rPr>
                      <m:t>×</m:t>
                    </m:r>
                    <m:r>
                      <a:rPr lang="en-US" altLang="zh-CN" sz="1600" b="0" i="0" smtClean="0">
                        <a:latin typeface="Cambria Math" panose="02040503050406030204" pitchFamily="18" charset="0"/>
                        <a:ea typeface="Cambria Math" panose="02040503050406030204" pitchFamily="18" charset="0"/>
                      </a:rPr>
                      <m:t>8       </m:t>
                    </m:r>
                  </m:oMath>
                </a14:m>
                <a:r>
                  <a:rPr lang="en-US" altLang="zh-CN" sz="1600" dirty="0"/>
                  <a:t>other layers: </a:t>
                </a:r>
                <a14:m>
                  <m:oMath xmlns:m="http://schemas.openxmlformats.org/officeDocument/2006/math">
                    <m:r>
                      <a:rPr lang="en-US" altLang="zh-CN" sz="1600" i="1" dirty="0" smtClean="0">
                        <a:latin typeface="Cambria Math" panose="02040503050406030204" pitchFamily="18" charset="0"/>
                      </a:rPr>
                      <m:t>8</m:t>
                    </m:r>
                    <m:r>
                      <a:rPr lang="en-US" altLang="zh-CN" sz="1600" i="1">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8</m:t>
                    </m:r>
                  </m:oMath>
                </a14:m>
                <a:endParaRPr lang="zh-CN" altLang="en-US" sz="1600" dirty="0"/>
              </a:p>
            </p:txBody>
          </p:sp>
        </mc:Choice>
        <mc:Fallback xmlns="">
          <p:sp>
            <p:nvSpPr>
              <p:cNvPr id="17" name="文本框 16">
                <a:extLst>
                  <a:ext uri="{FF2B5EF4-FFF2-40B4-BE49-F238E27FC236}">
                    <a16:creationId xmlns:a16="http://schemas.microsoft.com/office/drawing/2014/main" id="{F3EA8CDD-A0A7-4752-B8DC-BB6F63FC737B}"/>
                  </a:ext>
                </a:extLst>
              </p:cNvPr>
              <p:cNvSpPr txBox="1">
                <a:spLocks noRot="1" noChangeAspect="1" noMove="1" noResize="1" noEditPoints="1" noAdjustHandles="1" noChangeArrowheads="1" noChangeShapeType="1" noTextEdit="1"/>
              </p:cNvSpPr>
              <p:nvPr/>
            </p:nvSpPr>
            <p:spPr>
              <a:xfrm>
                <a:off x="6050280" y="1130063"/>
                <a:ext cx="4369803" cy="830997"/>
              </a:xfrm>
              <a:prstGeom prst="rect">
                <a:avLst/>
              </a:prstGeom>
              <a:blipFill>
                <a:blip r:embed="rId7"/>
                <a:stretch>
                  <a:fillRect l="-838" t="-2190" b="-8029"/>
                </a:stretch>
              </a:blipFill>
              <a:ln w="12700" cap="flat">
                <a:noFill/>
                <a:miter lim="400000"/>
              </a:ln>
              <a:effectLst/>
            </p:spPr>
            <p:txBody>
              <a:bodyPr/>
              <a:lstStyle/>
              <a:p>
                <a:r>
                  <a:rPr lang="zh-CN" altLang="en-US">
                    <a:noFill/>
                  </a:rPr>
                  <a:t> </a:t>
                </a:r>
              </a:p>
            </p:txBody>
          </p:sp>
        </mc:Fallback>
      </mc:AlternateContent>
    </p:spTree>
    <p:extLst>
      <p:ext uri="{BB962C8B-B14F-4D97-AF65-F5344CB8AC3E}">
        <p14:creationId xmlns:p14="http://schemas.microsoft.com/office/powerpoint/2010/main" val="40810448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Summary"/>
          <p:cNvSpPr txBox="1">
            <a:spLocks noGrp="1"/>
          </p:cNvSpPr>
          <p:nvPr>
            <p:ph type="title"/>
          </p:nvPr>
        </p:nvSpPr>
        <p:spPr>
          <a:prstGeom prst="rect">
            <a:avLst/>
          </a:prstGeom>
        </p:spPr>
        <p:txBody>
          <a:bodyPr/>
          <a:lstStyle/>
          <a:p>
            <a:r>
              <a:rPr lang="en-US" dirty="0"/>
              <a:t>Conclusion</a:t>
            </a:r>
            <a:endParaRPr dirty="0"/>
          </a:p>
        </p:txBody>
      </p:sp>
      <p:sp>
        <p:nvSpPr>
          <p:cNvPr id="467" name="We identify the performance problems of current recommender system and storage system, then…"/>
          <p:cNvSpPr txBox="1">
            <a:spLocks noGrp="1"/>
          </p:cNvSpPr>
          <p:nvPr>
            <p:ph type="body" idx="1"/>
          </p:nvPr>
        </p:nvSpPr>
        <p:spPr>
          <a:prstGeom prst="rect">
            <a:avLst/>
          </a:prstGeom>
        </p:spPr>
        <p:txBody>
          <a:bodyPr/>
          <a:lstStyle/>
          <a:p>
            <a:r>
              <a:rPr lang="en-US" sz="1800" dirty="0">
                <a:solidFill>
                  <a:srgbClr val="C00000"/>
                </a:solidFill>
              </a:rPr>
              <a:t>Problems</a:t>
            </a:r>
            <a:r>
              <a:rPr lang="en-US" sz="1800" dirty="0"/>
              <a:t>: current </a:t>
            </a:r>
            <a:r>
              <a:rPr sz="1800" dirty="0"/>
              <a:t>recommend</a:t>
            </a:r>
            <a:r>
              <a:rPr lang="en-US" sz="1800" dirty="0"/>
              <a:t>ation</a:t>
            </a:r>
            <a:r>
              <a:rPr sz="1800" dirty="0"/>
              <a:t> system </a:t>
            </a:r>
            <a:r>
              <a:rPr lang="en-US" sz="1800" dirty="0"/>
              <a:t>is facing DRAM capacity bottleneck.</a:t>
            </a:r>
            <a:endParaRPr sz="1800" dirty="0"/>
          </a:p>
          <a:p>
            <a:pPr marL="0" indent="0">
              <a:buNone/>
            </a:pPr>
            <a:endParaRPr sz="1800" dirty="0"/>
          </a:p>
          <a:p>
            <a:r>
              <a:rPr sz="1800" dirty="0"/>
              <a:t>We propose </a:t>
            </a:r>
            <a:r>
              <a:rPr sz="1800" dirty="0">
                <a:solidFill>
                  <a:srgbClr val="C0155F"/>
                </a:solidFill>
              </a:rPr>
              <a:t>RM-SSD</a:t>
            </a:r>
            <a:r>
              <a:rPr lang="en-US" sz="1800" dirty="0"/>
              <a:t>: an </a:t>
            </a:r>
            <a:r>
              <a:rPr sz="1800" dirty="0"/>
              <a:t>in-storage computing prototype with a low-end FPGA for </a:t>
            </a:r>
            <a:r>
              <a:rPr sz="1800" dirty="0">
                <a:solidFill>
                  <a:srgbClr val="C0155F"/>
                </a:solidFill>
              </a:rPr>
              <a:t>ofﬂoading the entire recommendation system into SSD</a:t>
            </a:r>
            <a:r>
              <a:rPr sz="1800" dirty="0"/>
              <a:t> for recommendation inference</a:t>
            </a:r>
            <a:r>
              <a:rPr lang="en-US" sz="1800" dirty="0"/>
              <a:t>.</a:t>
            </a:r>
          </a:p>
          <a:p>
            <a:endParaRPr lang="en-US" sz="1800" dirty="0"/>
          </a:p>
          <a:p>
            <a:r>
              <a:rPr lang="en-US" sz="1800" dirty="0"/>
              <a:t>RM-SSD leverages </a:t>
            </a:r>
            <a:r>
              <a:rPr lang="en-US" sz="1800" dirty="0">
                <a:solidFill>
                  <a:srgbClr val="C00000"/>
                </a:solidFill>
              </a:rPr>
              <a:t>a low-end FPGA </a:t>
            </a:r>
            <a:r>
              <a:rPr lang="en-US" sz="1800" dirty="0"/>
              <a:t>to speed up both the embedding-dominated and MLP-dominated models with high resource efficiency by eliminating the read amplifications of embedding lookup and accelerating the recommendation system-oriented MLP layers.</a:t>
            </a:r>
          </a:p>
          <a:p>
            <a:endParaRPr lang="en-US" sz="1800" dirty="0"/>
          </a:p>
          <a:p>
            <a:r>
              <a:rPr lang="en-US" sz="1800" dirty="0"/>
              <a:t>RM-SSD can achieve </a:t>
            </a:r>
            <a:r>
              <a:rPr lang="en-US" sz="1800" dirty="0">
                <a:solidFill>
                  <a:srgbClr val="C00000"/>
                </a:solidFill>
              </a:rPr>
              <a:t>36x</a:t>
            </a:r>
            <a:r>
              <a:rPr lang="en-US" sz="1800" dirty="0"/>
              <a:t> throughput improvement compared with the naïve SSD and </a:t>
            </a:r>
            <a:r>
              <a:rPr lang="en-US" sz="1800" dirty="0">
                <a:solidFill>
                  <a:srgbClr val="C00000"/>
                </a:solidFill>
              </a:rPr>
              <a:t>2.8x </a:t>
            </a:r>
            <a:r>
              <a:rPr lang="en-US" sz="1800" dirty="0"/>
              <a:t>improvement compared to the latest work with </a:t>
            </a:r>
            <a:r>
              <a:rPr lang="en-US" sz="1800" dirty="0">
                <a:solidFill>
                  <a:srgbClr val="C00000"/>
                </a:solidFill>
              </a:rPr>
              <a:t>negligible overhead.</a:t>
            </a:r>
            <a:endParaRPr sz="1800" dirty="0">
              <a:solidFill>
                <a:srgbClr val="C00000"/>
              </a:solidFill>
            </a:endParaRPr>
          </a:p>
        </p:txBody>
      </p:sp>
      <p:sp>
        <p:nvSpPr>
          <p:cNvPr id="46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FlashEmbedding: Storing Embedding Tables in SSD for Large-Scale Recommender Systems"/>
          <p:cNvSpPr txBox="1">
            <a:spLocks noGrp="1"/>
          </p:cNvSpPr>
          <p:nvPr>
            <p:ph type="title"/>
          </p:nvPr>
        </p:nvSpPr>
        <p:spPr>
          <a:prstGeom prst="rect">
            <a:avLst/>
          </a:prstGeom>
        </p:spPr>
        <p:txBody>
          <a:bodyPr>
            <a:noAutofit/>
          </a:bodyPr>
          <a:lstStyle>
            <a:lvl1pPr algn="ctr">
              <a:defRPr sz="3600"/>
            </a:lvl1pPr>
          </a:lstStyle>
          <a:p>
            <a:r>
              <a:rPr lang="en-US" altLang="zh-CN" dirty="0">
                <a:sym typeface="+mn-lt"/>
              </a:rPr>
              <a:t>RM-SSD: In-Storage Computing for Large-Scale Recommendation Inference</a:t>
            </a:r>
            <a:endParaRPr dirty="0"/>
          </a:p>
        </p:txBody>
      </p:sp>
      <p:sp>
        <p:nvSpPr>
          <p:cNvPr id="92" name="Hu Wan1*, Xuan Sun1*, Yufei Cui1, Chia-Lin Yang2,Tei-wei Kuo1 2, and Chun Jason Xue1"/>
          <p:cNvSpPr txBox="1">
            <a:spLocks noGrp="1"/>
          </p:cNvSpPr>
          <p:nvPr>
            <p:ph type="body" idx="1"/>
          </p:nvPr>
        </p:nvSpPr>
        <p:spPr>
          <a:prstGeom prst="rect">
            <a:avLst/>
          </a:prstGeom>
        </p:spPr>
        <p:txBody>
          <a:bodyPr/>
          <a:lstStyle/>
          <a:p>
            <a:pPr algn="ctr">
              <a:defRPr sz="2800"/>
            </a:pPr>
            <a:r>
              <a:rPr sz="2400" b="1" u="sng" dirty="0"/>
              <a:t>Xuan Sun</a:t>
            </a:r>
            <a:r>
              <a:rPr sz="2400" dirty="0"/>
              <a:t>,</a:t>
            </a:r>
            <a:r>
              <a:rPr lang="en-US" sz="2400" dirty="0"/>
              <a:t> </a:t>
            </a:r>
            <a:r>
              <a:rPr lang="en-US" altLang="zh-CN" sz="2400" dirty="0"/>
              <a:t>Hu Wan, </a:t>
            </a:r>
            <a:r>
              <a:rPr lang="en-US" altLang="zh-CN" sz="2400" dirty="0" err="1"/>
              <a:t>Qiao</a:t>
            </a:r>
            <a:r>
              <a:rPr lang="en-US" altLang="zh-CN" sz="2400" dirty="0"/>
              <a:t> Li</a:t>
            </a:r>
            <a:r>
              <a:rPr sz="2400" dirty="0"/>
              <a:t>,</a:t>
            </a:r>
            <a:r>
              <a:rPr lang="en-US" sz="2400" dirty="0"/>
              <a:t> </a:t>
            </a:r>
            <a:r>
              <a:rPr sz="2400" dirty="0"/>
              <a:t>Chia-Lin Yang,</a:t>
            </a:r>
            <a:endParaRPr lang="en-US" sz="2400" dirty="0"/>
          </a:p>
          <a:p>
            <a:pPr algn="ctr">
              <a:defRPr sz="2800"/>
            </a:pPr>
            <a:r>
              <a:rPr sz="2400" dirty="0" err="1"/>
              <a:t>Tei</a:t>
            </a:r>
            <a:r>
              <a:rPr sz="2400" dirty="0"/>
              <a:t>-</a:t>
            </a:r>
            <a:r>
              <a:rPr lang="en-US" sz="2400" dirty="0"/>
              <a:t>W</a:t>
            </a:r>
            <a:r>
              <a:rPr sz="2400" dirty="0"/>
              <a:t>ei </a:t>
            </a:r>
            <a:r>
              <a:rPr sz="2400" dirty="0" err="1"/>
              <a:t>Kuo</a:t>
            </a:r>
            <a:r>
              <a:rPr sz="2400" dirty="0"/>
              <a:t>, and Chun Jason </a:t>
            </a:r>
            <a:r>
              <a:rPr sz="2400" dirty="0" err="1"/>
              <a:t>Xue</a:t>
            </a:r>
            <a:endParaRPr sz="2400" baseline="31999" dirty="0"/>
          </a:p>
        </p:txBody>
      </p:sp>
      <p:sp>
        <p:nvSpPr>
          <p:cNvPr id="4" name="TextBox 3">
            <a:extLst>
              <a:ext uri="{FF2B5EF4-FFF2-40B4-BE49-F238E27FC236}">
                <a16:creationId xmlns:a16="http://schemas.microsoft.com/office/drawing/2014/main" id="{EC3ABC6C-1C1D-43EA-997C-C6F913DB9733}"/>
              </a:ext>
            </a:extLst>
          </p:cNvPr>
          <p:cNvSpPr txBox="1"/>
          <p:nvPr/>
        </p:nvSpPr>
        <p:spPr>
          <a:xfrm>
            <a:off x="4000500" y="3657600"/>
            <a:ext cx="41910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2400" dirty="0">
                <a:solidFill>
                  <a:schemeClr val="bg1"/>
                </a:solidFill>
              </a:rPr>
              <a:t>x</a:t>
            </a:r>
            <a:r>
              <a:rPr kumimoji="0" lang="en-US" sz="2400" b="0" i="0" u="none" strike="noStrike" cap="none" spc="0" normalizeH="0" baseline="0" dirty="0">
                <a:ln>
                  <a:noFill/>
                </a:ln>
                <a:solidFill>
                  <a:schemeClr val="bg1"/>
                </a:solidFill>
                <a:effectLst/>
                <a:uFillTx/>
                <a:latin typeface="+mn-lt"/>
                <a:ea typeface="+mn-ea"/>
                <a:cs typeface="+mn-cs"/>
                <a:sym typeface="Helvetica"/>
              </a:rPr>
              <a:t>uansun-c@my.cityu.edu.hk</a:t>
            </a:r>
          </a:p>
        </p:txBody>
      </p:sp>
      <p:sp>
        <p:nvSpPr>
          <p:cNvPr id="8" name="文本框 7">
            <a:extLst>
              <a:ext uri="{FF2B5EF4-FFF2-40B4-BE49-F238E27FC236}">
                <a16:creationId xmlns:a16="http://schemas.microsoft.com/office/drawing/2014/main" id="{40C97F0C-F4B6-4723-AA97-1485B7DA9A3B}"/>
              </a:ext>
            </a:extLst>
          </p:cNvPr>
          <p:cNvSpPr txBox="1"/>
          <p:nvPr/>
        </p:nvSpPr>
        <p:spPr>
          <a:xfrm>
            <a:off x="568355" y="5985257"/>
            <a:ext cx="54864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zh-CN" altLang="en-US" sz="1600" dirty="0">
                <a:solidFill>
                  <a:schemeClr val="bg1"/>
                </a:solidFill>
              </a:rPr>
              <a:t>This presentation and recording belong to the authors. </a:t>
            </a:r>
          </a:p>
          <a:p>
            <a:r>
              <a:rPr lang="zh-CN" altLang="en-US" sz="1600" dirty="0">
                <a:solidFill>
                  <a:schemeClr val="bg1"/>
                </a:solidFill>
              </a:rPr>
              <a:t>No distribution is allowed without the authors' permission.</a:t>
            </a:r>
          </a:p>
        </p:txBody>
      </p:sp>
    </p:spTree>
    <p:extLst>
      <p:ext uri="{BB962C8B-B14F-4D97-AF65-F5344CB8AC3E}">
        <p14:creationId xmlns:p14="http://schemas.microsoft.com/office/powerpoint/2010/main" val="374346203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 name="Title"/>
          <p:cNvSpPr txBox="1">
            <a:spLocks noGrp="1"/>
          </p:cNvSpPr>
          <p:nvPr>
            <p:ph type="title"/>
          </p:nvPr>
        </p:nvSpPr>
        <p:spPr>
          <a:xfrm>
            <a:off x="609600" y="1676400"/>
            <a:ext cx="10972800" cy="1508125"/>
          </a:xfrm>
          <a:prstGeom prst="rect">
            <a:avLst/>
          </a:prstGeom>
        </p:spPr>
        <p:txBody>
          <a:bodyPr anchor="ctr">
            <a:noAutofit/>
          </a:bodyPr>
          <a:lstStyle/>
          <a:p>
            <a:pPr indent="0"/>
            <a:r>
              <a:rPr lang="en-US" altLang="zh-CN" sz="4400" b="0" dirty="0">
                <a:sym typeface="+mn-lt"/>
              </a:rPr>
              <a:t>Thank</a:t>
            </a:r>
            <a:r>
              <a:rPr lang="zh-CN" altLang="en-US" sz="4400" b="0" dirty="0">
                <a:sym typeface="+mn-lt"/>
              </a:rPr>
              <a:t> </a:t>
            </a:r>
            <a:r>
              <a:rPr lang="en-US" altLang="zh-CN" sz="4400" b="0" dirty="0">
                <a:sym typeface="+mn-lt"/>
              </a:rPr>
              <a:t>you!</a:t>
            </a:r>
            <a:endParaRPr sz="4400" b="0" i="1" dirty="0">
              <a:sym typeface="+mn-lt"/>
            </a:endParaRPr>
          </a:p>
        </p:txBody>
      </p:sp>
    </p:spTree>
    <p:extLst>
      <p:ext uri="{BB962C8B-B14F-4D97-AF65-F5344CB8AC3E}">
        <p14:creationId xmlns:p14="http://schemas.microsoft.com/office/powerpoint/2010/main" val="17146444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Modern DNN-based Recommender Systems"/>
          <p:cNvSpPr txBox="1">
            <a:spLocks noGrp="1"/>
          </p:cNvSpPr>
          <p:nvPr>
            <p:ph type="title"/>
          </p:nvPr>
        </p:nvSpPr>
        <p:spPr>
          <a:prstGeom prst="rect">
            <a:avLst/>
          </a:prstGeom>
        </p:spPr>
        <p:txBody>
          <a:bodyPr/>
          <a:lstStyle/>
          <a:p>
            <a:r>
              <a:rPr lang="en-US" dirty="0"/>
              <a:t>Deep Learning Recommendation Model</a:t>
            </a:r>
            <a:endParaRPr dirty="0"/>
          </a:p>
        </p:txBody>
      </p:sp>
      <p:sp>
        <p:nvSpPr>
          <p:cNvPr id="1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
        <p:nvSpPr>
          <p:cNvPr id="2" name="Text Placeholder 1">
            <a:extLst>
              <a:ext uri="{FF2B5EF4-FFF2-40B4-BE49-F238E27FC236}">
                <a16:creationId xmlns:a16="http://schemas.microsoft.com/office/drawing/2014/main" id="{E70108E5-6492-444B-8B81-D164BDFD89FD}"/>
              </a:ext>
            </a:extLst>
          </p:cNvPr>
          <p:cNvSpPr>
            <a:spLocks noGrp="1"/>
          </p:cNvSpPr>
          <p:nvPr>
            <p:ph type="body" sz="quarter" idx="10"/>
          </p:nvPr>
        </p:nvSpPr>
        <p:spPr>
          <a:xfrm>
            <a:off x="5867400" y="2697399"/>
            <a:ext cx="5105400" cy="960202"/>
          </a:xfrm>
        </p:spPr>
        <p:txBody>
          <a:bodyPr>
            <a:normAutofit/>
          </a:bodyPr>
          <a:lstStyle/>
          <a:p>
            <a:pPr>
              <a:lnSpc>
                <a:spcPct val="110000"/>
              </a:lnSpc>
            </a:pPr>
            <a:r>
              <a:rPr lang="en-US" sz="1800" dirty="0"/>
              <a:t>DLRM: </a:t>
            </a:r>
            <a:r>
              <a:rPr lang="en-US" sz="1800" dirty="0">
                <a:solidFill>
                  <a:schemeClr val="tx1"/>
                </a:solidFill>
              </a:rPr>
              <a:t>Bottom MLP, Top MLP, Embedding layer, and feature interaction layer</a:t>
            </a:r>
          </a:p>
        </p:txBody>
      </p:sp>
      <p:pic>
        <p:nvPicPr>
          <p:cNvPr id="120" name="dlrm-arch.pdf" descr="dlrm-arch.pdf"/>
          <p:cNvPicPr>
            <a:picLocks noChangeAspect="1"/>
          </p:cNvPicPr>
          <p:nvPr/>
        </p:nvPicPr>
        <p:blipFill>
          <a:blip r:embed="rId4"/>
          <a:stretch>
            <a:fillRect/>
          </a:stretch>
        </p:blipFill>
        <p:spPr>
          <a:xfrm>
            <a:off x="904723" y="1475702"/>
            <a:ext cx="4117221" cy="3970968"/>
          </a:xfrm>
          <a:prstGeom prst="rect">
            <a:avLst/>
          </a:prstGeom>
          <a:ln w="12700">
            <a:miter lim="400000"/>
          </a:ln>
        </p:spPr>
      </p:pic>
      <p:sp>
        <p:nvSpPr>
          <p:cNvPr id="121" name="A typical architecture of deep learning recommendation model (DLRM)."/>
          <p:cNvSpPr txBox="1"/>
          <p:nvPr/>
        </p:nvSpPr>
        <p:spPr>
          <a:xfrm>
            <a:off x="1206165" y="5674896"/>
            <a:ext cx="2935065"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lvl="1" indent="-228600">
              <a:buClr>
                <a:srgbClr val="C0155F"/>
              </a:buClr>
              <a:buSzPct val="100000"/>
              <a:buChar char="▲"/>
              <a:defRPr sz="1200"/>
            </a:pPr>
            <a:r>
              <a:rPr dirty="0"/>
              <a:t>A typical architecture of deep learning recommendation model (DLRM).</a:t>
            </a:r>
          </a:p>
        </p:txBody>
      </p:sp>
      <p:sp>
        <p:nvSpPr>
          <p:cNvPr id="139" name="Rectangle"/>
          <p:cNvSpPr/>
          <p:nvPr/>
        </p:nvSpPr>
        <p:spPr>
          <a:xfrm>
            <a:off x="985037" y="3302000"/>
            <a:ext cx="1395313" cy="1581547"/>
          </a:xfrm>
          <a:prstGeom prst="rect">
            <a:avLst/>
          </a:prstGeom>
          <a:ln w="25400">
            <a:solidFill>
              <a:srgbClr val="C0155F"/>
            </a:solidFill>
          </a:ln>
        </p:spPr>
        <p:txBody>
          <a:bodyPr lIns="45719" rIns="45719"/>
          <a:lstStyle/>
          <a:p>
            <a:endParaRPr/>
          </a:p>
        </p:txBody>
      </p:sp>
      <p:sp>
        <p:nvSpPr>
          <p:cNvPr id="140" name="Rectangle"/>
          <p:cNvSpPr/>
          <p:nvPr/>
        </p:nvSpPr>
        <p:spPr>
          <a:xfrm>
            <a:off x="985037" y="1735666"/>
            <a:ext cx="3101741" cy="945854"/>
          </a:xfrm>
          <a:prstGeom prst="rect">
            <a:avLst/>
          </a:prstGeom>
          <a:ln w="25400">
            <a:solidFill>
              <a:srgbClr val="C0155F"/>
            </a:solidFill>
          </a:ln>
        </p:spPr>
        <p:txBody>
          <a:bodyPr lIns="45719" rIns="45719"/>
          <a:lstStyle/>
          <a:p>
            <a:endParaRPr/>
          </a:p>
        </p:txBody>
      </p:sp>
      <p:sp>
        <p:nvSpPr>
          <p:cNvPr id="141" name="Rectangle"/>
          <p:cNvSpPr/>
          <p:nvPr/>
        </p:nvSpPr>
        <p:spPr>
          <a:xfrm>
            <a:off x="2432837" y="3225605"/>
            <a:ext cx="2444071" cy="1658137"/>
          </a:xfrm>
          <a:prstGeom prst="rect">
            <a:avLst/>
          </a:prstGeom>
          <a:ln w="25400">
            <a:solidFill>
              <a:srgbClr val="C0155F"/>
            </a:solidFill>
          </a:ln>
        </p:spPr>
        <p:txBody>
          <a:bodyPr lIns="45719" rIns="45719"/>
          <a:lstStyle/>
          <a:p>
            <a:endParaRPr/>
          </a:p>
        </p:txBody>
      </p:sp>
      <p:sp>
        <p:nvSpPr>
          <p:cNvPr id="142" name="Rectangle"/>
          <p:cNvSpPr/>
          <p:nvPr/>
        </p:nvSpPr>
        <p:spPr>
          <a:xfrm>
            <a:off x="985037" y="2841426"/>
            <a:ext cx="3867410" cy="236973"/>
          </a:xfrm>
          <a:prstGeom prst="rect">
            <a:avLst/>
          </a:prstGeom>
          <a:ln w="25400">
            <a:solidFill>
              <a:srgbClr val="C0155F"/>
            </a:solidFill>
          </a:ln>
        </p:spPr>
        <p:txBody>
          <a:bodyPr lIns="45719" rIns="45719"/>
          <a:lstStyle/>
          <a:p>
            <a:endParaRPr/>
          </a:p>
        </p:txBody>
      </p:sp>
    </p:spTree>
    <p:custDataLst>
      <p:tags r:id="rId1"/>
    </p:custDataLst>
    <p:extLst>
      <p:ext uri="{BB962C8B-B14F-4D97-AF65-F5344CB8AC3E}">
        <p14:creationId xmlns:p14="http://schemas.microsoft.com/office/powerpoint/2010/main" val="3714458469"/>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advAuto="0"/>
      <p:bldP spid="140" grpId="0" animBg="1" advAuto="0"/>
      <p:bldP spid="141" grpId="0" animBg="1" advAuto="0"/>
      <p:bldP spid="14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Modern DNN-based Recommender Systems"/>
          <p:cNvSpPr txBox="1">
            <a:spLocks noGrp="1"/>
          </p:cNvSpPr>
          <p:nvPr>
            <p:ph type="title"/>
          </p:nvPr>
        </p:nvSpPr>
        <p:spPr>
          <a:prstGeom prst="rect">
            <a:avLst/>
          </a:prstGeom>
        </p:spPr>
        <p:txBody>
          <a:bodyPr/>
          <a:lstStyle/>
          <a:p>
            <a:r>
              <a:rPr lang="en-US" altLang="zh-CN" dirty="0"/>
              <a:t>Deep Learning Recommendation Model</a:t>
            </a:r>
            <a:endParaRPr dirty="0"/>
          </a:p>
        </p:txBody>
      </p:sp>
      <p:sp>
        <p:nvSpPr>
          <p:cNvPr id="1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pic>
        <p:nvPicPr>
          <p:cNvPr id="120" name="dlrm-arch.pdf" descr="dlrm-arch.pdf"/>
          <p:cNvPicPr>
            <a:picLocks noChangeAspect="1"/>
          </p:cNvPicPr>
          <p:nvPr/>
        </p:nvPicPr>
        <p:blipFill>
          <a:blip r:embed="rId3"/>
          <a:stretch>
            <a:fillRect/>
          </a:stretch>
        </p:blipFill>
        <p:spPr>
          <a:xfrm>
            <a:off x="904723" y="1475702"/>
            <a:ext cx="4117221" cy="3970968"/>
          </a:xfrm>
          <a:prstGeom prst="rect">
            <a:avLst/>
          </a:prstGeom>
          <a:ln w="12700">
            <a:miter lim="400000"/>
          </a:ln>
        </p:spPr>
      </p:pic>
      <p:sp>
        <p:nvSpPr>
          <p:cNvPr id="121" name="A typical architecture of deep learning recommendation model (DLRM)."/>
          <p:cNvSpPr txBox="1"/>
          <p:nvPr/>
        </p:nvSpPr>
        <p:spPr>
          <a:xfrm>
            <a:off x="1206165" y="5674896"/>
            <a:ext cx="2935065"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lvl="1" indent="-228600">
              <a:buClr>
                <a:srgbClr val="C0155F"/>
              </a:buClr>
              <a:buSzPct val="100000"/>
              <a:buChar char="▲"/>
              <a:defRPr sz="1200"/>
            </a:pPr>
            <a:r>
              <a:t>A typical architecture of deep learning recommendation model (DLRM).</a:t>
            </a:r>
          </a:p>
        </p:txBody>
      </p:sp>
      <p:sp>
        <p:nvSpPr>
          <p:cNvPr id="22" name="Text Placeholder 1">
            <a:extLst>
              <a:ext uri="{FF2B5EF4-FFF2-40B4-BE49-F238E27FC236}">
                <a16:creationId xmlns:a16="http://schemas.microsoft.com/office/drawing/2014/main" id="{9C978FC9-092F-4B88-A6CD-289E3A6FC5EB}"/>
              </a:ext>
            </a:extLst>
          </p:cNvPr>
          <p:cNvSpPr txBox="1">
            <a:spLocks/>
          </p:cNvSpPr>
          <p:nvPr/>
        </p:nvSpPr>
        <p:spPr>
          <a:xfrm>
            <a:off x="6019800" y="2362200"/>
            <a:ext cx="5029200" cy="15240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lvl1pPr marL="0" marR="0" indent="0" algn="l" defTabSz="914400" eaLnBrk="1" latinLnBrk="0" hangingPunct="1">
              <a:lnSpc>
                <a:spcPct val="100000"/>
              </a:lnSpc>
              <a:spcBef>
                <a:spcPts val="0"/>
              </a:spcBef>
              <a:spcAft>
                <a:spcPts val="0"/>
              </a:spcAft>
              <a:buClr>
                <a:srgbClr val="99235E"/>
              </a:buClr>
              <a:buSzPct val="100000"/>
              <a:buFont typeface="Arial"/>
              <a:buNone/>
              <a:tabLst/>
              <a:defRPr sz="1800" b="0" i="0" u="none" strike="noStrike" cap="none" spc="0" baseline="0">
                <a:solidFill>
                  <a:srgbClr val="BF165E"/>
                </a:solidFill>
                <a:uFillTx/>
                <a:latin typeface="+mn-lt"/>
                <a:ea typeface="+mn-ea"/>
                <a:cs typeface="+mn-cs"/>
                <a:sym typeface="Helvetica"/>
              </a:defRPr>
            </a:lvl1pPr>
            <a:lvl2pPr marL="783771" marR="0" indent="-326571" algn="l" defTabSz="914400" eaLnBrk="1" latinLnBrk="0" hangingPunct="1">
              <a:lnSpc>
                <a:spcPct val="120000"/>
              </a:lnSpc>
              <a:spcBef>
                <a:spcPts val="0"/>
              </a:spcBef>
              <a:spcAft>
                <a:spcPts val="0"/>
              </a:spcAft>
              <a:buClr>
                <a:srgbClr val="99235E"/>
              </a:buClr>
              <a:buSzPct val="100000"/>
              <a:buFont typeface="Arial"/>
              <a:buChar char="–"/>
              <a:tabLst/>
              <a:defRPr sz="2000" b="0" i="0" u="none" strike="noStrike" cap="none" spc="0" baseline="0">
                <a:solidFill>
                  <a:srgbClr val="000000"/>
                </a:solidFill>
                <a:uFillTx/>
                <a:latin typeface="+mn-lt"/>
                <a:ea typeface="+mn-ea"/>
                <a:cs typeface="+mn-cs"/>
                <a:sym typeface="Helvetica"/>
              </a:defRPr>
            </a:lvl2pPr>
            <a:lvl3pPr marL="1219200" marR="0" indent="-304800" algn="l" defTabSz="914400" eaLnBrk="1" latinLnBrk="0" hangingPunct="1">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3pPr>
            <a:lvl4pPr marL="1737359" marR="0" indent="-365759" algn="l" defTabSz="914400" eaLnBrk="1" latinLnBrk="0" hangingPunct="1">
              <a:lnSpc>
                <a:spcPct val="120000"/>
              </a:lnSpc>
              <a:spcBef>
                <a:spcPts val="0"/>
              </a:spcBef>
              <a:spcAft>
                <a:spcPts val="0"/>
              </a:spcAft>
              <a:buClr>
                <a:srgbClr val="99235E"/>
              </a:buClr>
              <a:buSzPct val="100000"/>
              <a:buFont typeface="Arial"/>
              <a:buChar char="–"/>
              <a:tabLst/>
              <a:defRPr sz="1600" b="0" i="0" u="none" strike="noStrike" cap="none" spc="0" baseline="0">
                <a:solidFill>
                  <a:srgbClr val="000000"/>
                </a:solidFill>
                <a:uFillTx/>
                <a:latin typeface="+mn-lt"/>
                <a:ea typeface="+mn-ea"/>
                <a:cs typeface="+mn-cs"/>
                <a:sym typeface="Helvetica"/>
              </a:defRPr>
            </a:lvl4pPr>
            <a:lvl5pPr marL="2235200" marR="0" indent="-406400" algn="l" defTabSz="914400" eaLnBrk="1" latinLnBrk="0" hangingPunct="1">
              <a:lnSpc>
                <a:spcPct val="120000"/>
              </a:lnSpc>
              <a:spcBef>
                <a:spcPts val="0"/>
              </a:spcBef>
              <a:spcAft>
                <a:spcPts val="0"/>
              </a:spcAft>
              <a:buClr>
                <a:srgbClr val="99235E"/>
              </a:buClr>
              <a:buSzPct val="100000"/>
              <a:buFont typeface="Arial"/>
              <a:buChar char="•"/>
              <a:tabLst/>
              <a:defRPr sz="1600" b="0" i="0" u="none" strike="noStrike" cap="none" spc="0" baseline="0">
                <a:solidFill>
                  <a:srgbClr val="000000"/>
                </a:solidFill>
                <a:uFillTx/>
                <a:latin typeface="+mn-lt"/>
                <a:ea typeface="+mn-ea"/>
                <a:cs typeface="+mn-cs"/>
                <a:sym typeface="Helvetica"/>
              </a:defRPr>
            </a:lvl5pPr>
            <a:lvl6pPr marL="25908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6pPr>
            <a:lvl7pPr marL="30480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7pPr>
            <a:lvl8pPr marL="35052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8pPr>
            <a:lvl9pPr marL="3962400" marR="0" indent="-304800" algn="l" defTabSz="914400" eaLnBrk="1" latinLnBrk="0" hangingPunct="1">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9pPr>
          </a:lstStyle>
          <a:p>
            <a:pPr>
              <a:lnSpc>
                <a:spcPct val="110000"/>
              </a:lnSpc>
            </a:pPr>
            <a:r>
              <a:rPr lang="en-US" dirty="0"/>
              <a:t>I</a:t>
            </a:r>
            <a:r>
              <a:rPr lang="en-US" altLang="zh-CN" dirty="0"/>
              <a:t>nput</a:t>
            </a:r>
            <a:r>
              <a:rPr lang="en-US" dirty="0"/>
              <a:t>: </a:t>
            </a:r>
            <a:r>
              <a:rPr lang="en-US" dirty="0">
                <a:solidFill>
                  <a:schemeClr val="tx1"/>
                </a:solidFill>
              </a:rPr>
              <a:t>a collection of dense and sparse features</a:t>
            </a:r>
          </a:p>
          <a:p>
            <a:pPr>
              <a:lnSpc>
                <a:spcPct val="110000"/>
              </a:lnSpc>
            </a:pPr>
            <a:endParaRPr lang="en-US" dirty="0">
              <a:solidFill>
                <a:schemeClr val="tx1"/>
              </a:solidFill>
            </a:endParaRPr>
          </a:p>
          <a:p>
            <a:pPr>
              <a:lnSpc>
                <a:spcPct val="110000"/>
              </a:lnSpc>
            </a:pPr>
            <a:r>
              <a:rPr lang="en-US" altLang="zh-CN" dirty="0">
                <a:solidFill>
                  <a:srgbClr val="BF165E"/>
                </a:solidFill>
              </a:rPr>
              <a:t>Output</a:t>
            </a:r>
            <a:r>
              <a:rPr lang="en-US" altLang="zh-CN" dirty="0">
                <a:solidFill>
                  <a:schemeClr val="tx1"/>
                </a:solidFill>
              </a:rPr>
              <a:t>: the predicted click-through rate (CTR)</a:t>
            </a:r>
            <a:endParaRPr lang="zh-CN" altLang="en-US" dirty="0"/>
          </a:p>
          <a:p>
            <a:pPr>
              <a:lnSpc>
                <a:spcPct val="110000"/>
              </a:lnSpc>
            </a:pPr>
            <a:endParaRPr lang="en-US" dirty="0">
              <a:solidFill>
                <a:schemeClr val="tx1"/>
              </a:solidFill>
            </a:endParaRPr>
          </a:p>
        </p:txBody>
      </p:sp>
    </p:spTree>
    <p:extLst>
      <p:ext uri="{BB962C8B-B14F-4D97-AF65-F5344CB8AC3E}">
        <p14:creationId xmlns:p14="http://schemas.microsoft.com/office/powerpoint/2010/main" val="26730061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Modern DNN-based Recommender Systems"/>
          <p:cNvSpPr txBox="1">
            <a:spLocks noGrp="1"/>
          </p:cNvSpPr>
          <p:nvPr>
            <p:ph type="title"/>
          </p:nvPr>
        </p:nvSpPr>
        <p:spPr>
          <a:prstGeom prst="rect">
            <a:avLst/>
          </a:prstGeom>
        </p:spPr>
        <p:txBody>
          <a:bodyPr/>
          <a:lstStyle/>
          <a:p>
            <a:r>
              <a:rPr lang="en-US" altLang="zh-CN" dirty="0"/>
              <a:t>Deep Learning Recommendation Model</a:t>
            </a:r>
            <a:endParaRPr dirty="0"/>
          </a:p>
        </p:txBody>
      </p:sp>
      <p:sp>
        <p:nvSpPr>
          <p:cNvPr id="1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pic>
        <p:nvPicPr>
          <p:cNvPr id="120" name="dlrm-arch.pdf" descr="dlrm-arch.pdf"/>
          <p:cNvPicPr>
            <a:picLocks noChangeAspect="1"/>
          </p:cNvPicPr>
          <p:nvPr/>
        </p:nvPicPr>
        <p:blipFill>
          <a:blip r:embed="rId3"/>
          <a:stretch>
            <a:fillRect/>
          </a:stretch>
        </p:blipFill>
        <p:spPr>
          <a:xfrm>
            <a:off x="904723" y="1475702"/>
            <a:ext cx="4117221" cy="3970968"/>
          </a:xfrm>
          <a:prstGeom prst="rect">
            <a:avLst/>
          </a:prstGeom>
          <a:ln w="12700">
            <a:miter lim="400000"/>
          </a:ln>
        </p:spPr>
      </p:pic>
      <p:sp>
        <p:nvSpPr>
          <p:cNvPr id="121" name="A typical architecture of deep learning recommendation model (DLRM)."/>
          <p:cNvSpPr txBox="1"/>
          <p:nvPr/>
        </p:nvSpPr>
        <p:spPr>
          <a:xfrm>
            <a:off x="1206165" y="5674896"/>
            <a:ext cx="2935065"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lvl="1" indent="-228600">
              <a:buClr>
                <a:srgbClr val="C0155F"/>
              </a:buClr>
              <a:buSzPct val="100000"/>
              <a:buChar char="▲"/>
              <a:defRPr sz="1200"/>
            </a:pPr>
            <a:r>
              <a:t>A typical architecture of deep learning recommendation model (DLRM).</a:t>
            </a:r>
          </a:p>
        </p:txBody>
      </p:sp>
      <p:grpSp>
        <p:nvGrpSpPr>
          <p:cNvPr id="124" name="Group"/>
          <p:cNvGrpSpPr/>
          <p:nvPr/>
        </p:nvGrpSpPr>
        <p:grpSpPr>
          <a:xfrm>
            <a:off x="6477000" y="4527574"/>
            <a:ext cx="4648185" cy="1147322"/>
            <a:chOff x="0" y="0"/>
            <a:chExt cx="2362184" cy="1147321"/>
          </a:xfrm>
        </p:grpSpPr>
        <p:sp>
          <p:nvSpPr>
            <p:cNvPr id="122" name="TextBox 23"/>
            <p:cNvSpPr txBox="1"/>
            <p:nvPr/>
          </p:nvSpPr>
          <p:spPr>
            <a:xfrm>
              <a:off x="593" y="0"/>
              <a:ext cx="2360998" cy="3073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defTabSz="1828433">
                <a:defRPr sz="1400">
                  <a:solidFill>
                    <a:srgbClr val="C0155F"/>
                  </a:solidFill>
                </a:defRPr>
              </a:lvl1pPr>
            </a:lstStyle>
            <a:p>
              <a:r>
                <a:rPr dirty="0"/>
                <a:t>Dense (numerical) features</a:t>
              </a:r>
            </a:p>
          </p:txBody>
        </p:sp>
        <p:sp>
          <p:nvSpPr>
            <p:cNvPr id="123" name="Subtitle 2"/>
            <p:cNvSpPr txBox="1"/>
            <p:nvPr/>
          </p:nvSpPr>
          <p:spPr>
            <a:xfrm>
              <a:off x="0" y="310793"/>
              <a:ext cx="2362184" cy="8365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18" tIns="108718" rIns="108718" bIns="108718" numCol="1" anchor="t">
              <a:noAutofit/>
            </a:bodyPr>
            <a:lstStyle>
              <a:lvl1pPr defTabSz="1087636">
                <a:lnSpc>
                  <a:spcPct val="130000"/>
                </a:lnSpc>
                <a:defRPr sz="1200">
                  <a:solidFill>
                    <a:srgbClr val="7F7F7F"/>
                  </a:solidFill>
                </a:defRPr>
              </a:lvl1pPr>
            </a:lstStyle>
            <a:p>
              <a:r>
                <a:rPr dirty="0"/>
                <a:t>Dense features describe continuous inputs that are processed with MLP layers</a:t>
              </a:r>
              <a:r>
                <a:rPr lang="en-US" dirty="0"/>
                <a:t>.</a:t>
              </a:r>
              <a:endParaRPr dirty="0"/>
            </a:p>
          </p:txBody>
        </p:sp>
      </p:grpSp>
      <p:sp>
        <p:nvSpPr>
          <p:cNvPr id="145" name="Connection Line"/>
          <p:cNvSpPr/>
          <p:nvPr/>
        </p:nvSpPr>
        <p:spPr>
          <a:xfrm>
            <a:off x="1905000" y="4881096"/>
            <a:ext cx="4279355" cy="739489"/>
          </a:xfrm>
          <a:custGeom>
            <a:avLst/>
            <a:gdLst/>
            <a:ahLst/>
            <a:cxnLst>
              <a:cxn ang="0">
                <a:pos x="wd2" y="hd2"/>
              </a:cxn>
              <a:cxn ang="5400000">
                <a:pos x="wd2" y="hd2"/>
              </a:cxn>
              <a:cxn ang="10800000">
                <a:pos x="wd2" y="hd2"/>
              </a:cxn>
              <a:cxn ang="16200000">
                <a:pos x="wd2" y="hd2"/>
              </a:cxn>
            </a:cxnLst>
            <a:rect l="0" t="0" r="r" b="b"/>
            <a:pathLst>
              <a:path w="21600" h="17608" extrusionOk="0">
                <a:moveTo>
                  <a:pt x="0" y="14283"/>
                </a:moveTo>
                <a:cubicBezTo>
                  <a:pt x="7792" y="21600"/>
                  <a:pt x="14992" y="16839"/>
                  <a:pt x="21600" y="0"/>
                </a:cubicBezTo>
              </a:path>
            </a:pathLst>
          </a:custGeom>
          <a:ln w="25400">
            <a:solidFill>
              <a:srgbClr val="C0155F"/>
            </a:solidFill>
            <a:headEnd type="stealth"/>
          </a:ln>
        </p:spPr>
        <p:txBody>
          <a:bodyPr/>
          <a:lstStyle/>
          <a:p>
            <a:endParaRPr dirty="0"/>
          </a:p>
        </p:txBody>
      </p:sp>
      <p:pic>
        <p:nvPicPr>
          <p:cNvPr id="23" name="programmer.pdf" descr="programmer.pdf">
            <a:extLst>
              <a:ext uri="{FF2B5EF4-FFF2-40B4-BE49-F238E27FC236}">
                <a16:creationId xmlns:a16="http://schemas.microsoft.com/office/drawing/2014/main" id="{2786EF94-A90B-48EA-AD6F-19E5A2E06152}"/>
              </a:ext>
            </a:extLst>
          </p:cNvPr>
          <p:cNvPicPr>
            <a:picLocks noChangeAspect="1"/>
          </p:cNvPicPr>
          <p:nvPr/>
        </p:nvPicPr>
        <p:blipFill>
          <a:blip r:embed="rId4"/>
          <a:stretch>
            <a:fillRect/>
          </a:stretch>
        </p:blipFill>
        <p:spPr>
          <a:xfrm>
            <a:off x="6108700" y="2181659"/>
            <a:ext cx="1157050" cy="1310642"/>
          </a:xfrm>
          <a:prstGeom prst="rect">
            <a:avLst/>
          </a:prstGeom>
          <a:ln w="12700" cap="flat">
            <a:noFill/>
            <a:miter lim="400000"/>
          </a:ln>
          <a:effectLst/>
        </p:spPr>
      </p:pic>
      <p:graphicFrame>
        <p:nvGraphicFramePr>
          <p:cNvPr id="2" name="表格 2">
            <a:extLst>
              <a:ext uri="{FF2B5EF4-FFF2-40B4-BE49-F238E27FC236}">
                <a16:creationId xmlns:a16="http://schemas.microsoft.com/office/drawing/2014/main" id="{BACFCC2F-0498-4D29-A9B1-DD12CFB085C9}"/>
              </a:ext>
            </a:extLst>
          </p:cNvPr>
          <p:cNvGraphicFramePr>
            <a:graphicFrameLocks noGrp="1"/>
          </p:cNvGraphicFramePr>
          <p:nvPr>
            <p:extLst>
              <p:ext uri="{D42A27DB-BD31-4B8C-83A1-F6EECF244321}">
                <p14:modId xmlns:p14="http://schemas.microsoft.com/office/powerpoint/2010/main" val="1615299400"/>
              </p:ext>
            </p:extLst>
          </p:nvPr>
        </p:nvGraphicFramePr>
        <p:xfrm>
          <a:off x="7696200" y="1753103"/>
          <a:ext cx="1752600" cy="2360128"/>
        </p:xfrm>
        <a:graphic>
          <a:graphicData uri="http://schemas.openxmlformats.org/drawingml/2006/table">
            <a:tbl>
              <a:tblPr firstRow="1" bandRow="1">
                <a:tableStyleId>{69012ECD-51FC-41F1-AA8D-1B2483CD663E}</a:tableStyleId>
              </a:tblPr>
              <a:tblGrid>
                <a:gridCol w="1752600">
                  <a:extLst>
                    <a:ext uri="{9D8B030D-6E8A-4147-A177-3AD203B41FA5}">
                      <a16:colId xmlns:a16="http://schemas.microsoft.com/office/drawing/2014/main" val="102107693"/>
                    </a:ext>
                  </a:extLst>
                </a:gridCol>
              </a:tblGrid>
              <a:tr h="308956">
                <a:tc>
                  <a:txBody>
                    <a:bodyPr/>
                    <a:lstStyle/>
                    <a:p>
                      <a:pPr algn="l"/>
                      <a:r>
                        <a:rPr lang="en-US" altLang="zh-CN" sz="1200" dirty="0"/>
                        <a:t>User Information</a:t>
                      </a:r>
                      <a:endParaRPr lang="zh-CN" altLang="en-US" sz="1200" dirty="0"/>
                    </a:p>
                  </a:txBody>
                  <a:tcPr/>
                </a:tc>
                <a:extLst>
                  <a:ext uri="{0D108BD9-81ED-4DB2-BD59-A6C34878D82A}">
                    <a16:rowId xmlns:a16="http://schemas.microsoft.com/office/drawing/2014/main" val="917704575"/>
                  </a:ext>
                </a:extLst>
              </a:tr>
              <a:tr h="341862">
                <a:tc>
                  <a:txBody>
                    <a:bodyPr/>
                    <a:lstStyle/>
                    <a:p>
                      <a:pPr algn="l"/>
                      <a:r>
                        <a:rPr lang="en-US" altLang="zh-CN" sz="1200" dirty="0"/>
                        <a:t>Profile</a:t>
                      </a:r>
                    </a:p>
                  </a:txBody>
                  <a:tcPr anchor="ctr"/>
                </a:tc>
                <a:extLst>
                  <a:ext uri="{0D108BD9-81ED-4DB2-BD59-A6C34878D82A}">
                    <a16:rowId xmlns:a16="http://schemas.microsoft.com/office/drawing/2014/main" val="3689429790"/>
                  </a:ext>
                </a:extLst>
              </a:tr>
              <a:tr h="341862">
                <a:tc>
                  <a:txBody>
                    <a:bodyPr/>
                    <a:lstStyle/>
                    <a:p>
                      <a:pPr algn="l"/>
                      <a:r>
                        <a:rPr lang="en-US" altLang="zh-CN" sz="1200" dirty="0"/>
                        <a:t>Interests</a:t>
                      </a:r>
                      <a:endParaRPr lang="zh-CN" altLang="en-US" sz="1200" dirty="0"/>
                    </a:p>
                  </a:txBody>
                  <a:tcPr anchor="ctr"/>
                </a:tc>
                <a:extLst>
                  <a:ext uri="{0D108BD9-81ED-4DB2-BD59-A6C34878D82A}">
                    <a16:rowId xmlns:a16="http://schemas.microsoft.com/office/drawing/2014/main" val="3709292541"/>
                  </a:ext>
                </a:extLst>
              </a:tr>
              <a:tr h="341862">
                <a:tc>
                  <a:txBody>
                    <a:bodyPr/>
                    <a:lstStyle/>
                    <a:p>
                      <a:pPr algn="l"/>
                      <a:r>
                        <a:rPr lang="en-US" altLang="zh-CN" sz="1200" dirty="0"/>
                        <a:t>Log files</a:t>
                      </a:r>
                      <a:endParaRPr lang="zh-CN" altLang="en-US" sz="1200" dirty="0"/>
                    </a:p>
                  </a:txBody>
                  <a:tcPr anchor="ctr"/>
                </a:tc>
                <a:extLst>
                  <a:ext uri="{0D108BD9-81ED-4DB2-BD59-A6C34878D82A}">
                    <a16:rowId xmlns:a16="http://schemas.microsoft.com/office/drawing/2014/main" val="4147962940"/>
                  </a:ext>
                </a:extLst>
              </a:tr>
              <a:tr h="341862">
                <a:tc>
                  <a:txBody>
                    <a:bodyPr/>
                    <a:lstStyle/>
                    <a:p>
                      <a:pPr algn="l"/>
                      <a:r>
                        <a:rPr lang="en-US" altLang="zh-CN" sz="1200" dirty="0"/>
                        <a:t>Activities </a:t>
                      </a:r>
                      <a:endParaRPr lang="zh-CN" altLang="en-US" sz="1200" dirty="0"/>
                    </a:p>
                  </a:txBody>
                  <a:tcPr anchor="ctr"/>
                </a:tc>
                <a:extLst>
                  <a:ext uri="{0D108BD9-81ED-4DB2-BD59-A6C34878D82A}">
                    <a16:rowId xmlns:a16="http://schemas.microsoft.com/office/drawing/2014/main" val="2153968248"/>
                  </a:ext>
                </a:extLst>
              </a:tr>
              <a:tr h="341862">
                <a:tc>
                  <a:txBody>
                    <a:bodyPr/>
                    <a:lstStyle/>
                    <a:p>
                      <a:pPr algn="l"/>
                      <a:r>
                        <a:rPr lang="en-US" altLang="zh-CN" sz="1200" dirty="0"/>
                        <a:t>Tags</a:t>
                      </a:r>
                      <a:endParaRPr lang="zh-CN" altLang="en-US" sz="1200" dirty="0"/>
                    </a:p>
                  </a:txBody>
                  <a:tcPr anchor="ctr"/>
                </a:tc>
                <a:extLst>
                  <a:ext uri="{0D108BD9-81ED-4DB2-BD59-A6C34878D82A}">
                    <a16:rowId xmlns:a16="http://schemas.microsoft.com/office/drawing/2014/main" val="2379601635"/>
                  </a:ext>
                </a:extLst>
              </a:tr>
              <a:tr h="341862">
                <a:tc>
                  <a:txBody>
                    <a:bodyPr/>
                    <a:lstStyle/>
                    <a:p>
                      <a:pPr algn="l"/>
                      <a:r>
                        <a:rPr lang="en-US" altLang="zh-CN" sz="1200" dirty="0"/>
                        <a:t>…</a:t>
                      </a:r>
                      <a:endParaRPr lang="zh-CN" altLang="en-US" sz="1200" dirty="0"/>
                    </a:p>
                  </a:txBody>
                  <a:tcPr anchor="ctr"/>
                </a:tc>
                <a:extLst>
                  <a:ext uri="{0D108BD9-81ED-4DB2-BD59-A6C34878D82A}">
                    <a16:rowId xmlns:a16="http://schemas.microsoft.com/office/drawing/2014/main" val="1473139094"/>
                  </a:ext>
                </a:extLst>
              </a:tr>
            </a:tbl>
          </a:graphicData>
        </a:graphic>
      </p:graphicFrame>
      <p:pic>
        <p:nvPicPr>
          <p:cNvPr id="4" name="图片 3">
            <a:extLst>
              <a:ext uri="{FF2B5EF4-FFF2-40B4-BE49-F238E27FC236}">
                <a16:creationId xmlns:a16="http://schemas.microsoft.com/office/drawing/2014/main" id="{D846C10C-2492-451D-BE65-E8DFDA94D2EB}"/>
              </a:ext>
            </a:extLst>
          </p:cNvPr>
          <p:cNvPicPr>
            <a:picLocks noChangeAspect="1"/>
          </p:cNvPicPr>
          <p:nvPr/>
        </p:nvPicPr>
        <p:blipFill>
          <a:blip r:embed="rId5"/>
          <a:stretch>
            <a:fillRect/>
          </a:stretch>
        </p:blipFill>
        <p:spPr>
          <a:xfrm>
            <a:off x="9867157" y="2181659"/>
            <a:ext cx="1435361" cy="1387296"/>
          </a:xfrm>
          <a:prstGeom prst="rect">
            <a:avLst/>
          </a:prstGeom>
        </p:spPr>
      </p:pic>
    </p:spTree>
    <p:extLst>
      <p:ext uri="{BB962C8B-B14F-4D97-AF65-F5344CB8AC3E}">
        <p14:creationId xmlns:p14="http://schemas.microsoft.com/office/powerpoint/2010/main" val="30753081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E32A5B-C125-43F8-9F1B-57CA4880DC98}"/>
              </a:ext>
            </a:extLst>
          </p:cNvPr>
          <p:cNvPicPr>
            <a:picLocks noChangeAspect="1"/>
          </p:cNvPicPr>
          <p:nvPr/>
        </p:nvPicPr>
        <p:blipFill>
          <a:blip r:embed="rId3"/>
          <a:stretch>
            <a:fillRect/>
          </a:stretch>
        </p:blipFill>
        <p:spPr>
          <a:xfrm>
            <a:off x="9330910" y="1423729"/>
            <a:ext cx="2480090" cy="3653506"/>
          </a:xfrm>
          <a:prstGeom prst="rect">
            <a:avLst/>
          </a:prstGeom>
        </p:spPr>
      </p:pic>
      <p:sp>
        <p:nvSpPr>
          <p:cNvPr id="118" name="Modern DNN-based Recommender Systems"/>
          <p:cNvSpPr txBox="1">
            <a:spLocks noGrp="1"/>
          </p:cNvSpPr>
          <p:nvPr>
            <p:ph type="title"/>
          </p:nvPr>
        </p:nvSpPr>
        <p:spPr>
          <a:prstGeom prst="rect">
            <a:avLst/>
          </a:prstGeom>
        </p:spPr>
        <p:txBody>
          <a:bodyPr/>
          <a:lstStyle/>
          <a:p>
            <a:r>
              <a:rPr lang="en-US" altLang="zh-CN" dirty="0"/>
              <a:t>Deep Learning Recommendation Model</a:t>
            </a:r>
            <a:endParaRPr dirty="0"/>
          </a:p>
        </p:txBody>
      </p:sp>
      <p:sp>
        <p:nvSpPr>
          <p:cNvPr id="11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6</a:t>
            </a:fld>
            <a:endParaRPr/>
          </a:p>
        </p:txBody>
      </p:sp>
      <p:pic>
        <p:nvPicPr>
          <p:cNvPr id="120" name="dlrm-arch.pdf" descr="dlrm-arch.pdf"/>
          <p:cNvPicPr>
            <a:picLocks noChangeAspect="1"/>
          </p:cNvPicPr>
          <p:nvPr/>
        </p:nvPicPr>
        <p:blipFill>
          <a:blip r:embed="rId4"/>
          <a:stretch>
            <a:fillRect/>
          </a:stretch>
        </p:blipFill>
        <p:spPr>
          <a:xfrm>
            <a:off x="904723" y="1475702"/>
            <a:ext cx="4117221" cy="3970968"/>
          </a:xfrm>
          <a:prstGeom prst="rect">
            <a:avLst/>
          </a:prstGeom>
          <a:ln w="12700">
            <a:miter lim="400000"/>
          </a:ln>
        </p:spPr>
      </p:pic>
      <p:sp>
        <p:nvSpPr>
          <p:cNvPr id="121" name="A typical architecture of deep learning recommendation model (DLRM)."/>
          <p:cNvSpPr txBox="1"/>
          <p:nvPr/>
        </p:nvSpPr>
        <p:spPr>
          <a:xfrm>
            <a:off x="1206165" y="5674896"/>
            <a:ext cx="2935065"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lvl="1" indent="-228600">
              <a:buClr>
                <a:srgbClr val="C0155F"/>
              </a:buClr>
              <a:buSzPct val="100000"/>
              <a:buChar char="▲"/>
              <a:defRPr sz="1200"/>
            </a:pPr>
            <a:r>
              <a:rPr dirty="0"/>
              <a:t>A typical architecture of deep learning recommendation model (DLRM).</a:t>
            </a:r>
          </a:p>
        </p:txBody>
      </p:sp>
      <p:grpSp>
        <p:nvGrpSpPr>
          <p:cNvPr id="124" name="Group"/>
          <p:cNvGrpSpPr/>
          <p:nvPr/>
        </p:nvGrpSpPr>
        <p:grpSpPr>
          <a:xfrm>
            <a:off x="6337650" y="5405878"/>
            <a:ext cx="4648185" cy="1147322"/>
            <a:chOff x="0" y="0"/>
            <a:chExt cx="2362184" cy="1147321"/>
          </a:xfrm>
        </p:grpSpPr>
        <p:sp>
          <p:nvSpPr>
            <p:cNvPr id="122" name="TextBox 23"/>
            <p:cNvSpPr txBox="1"/>
            <p:nvPr/>
          </p:nvSpPr>
          <p:spPr>
            <a:xfrm>
              <a:off x="593" y="0"/>
              <a:ext cx="2360998" cy="3073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lvl1pPr defTabSz="1828433">
                <a:defRPr sz="1400">
                  <a:solidFill>
                    <a:srgbClr val="C0155F"/>
                  </a:solidFill>
                </a:defRPr>
              </a:lvl1pPr>
            </a:lstStyle>
            <a:p>
              <a:r>
                <a:rPr lang="en-US" dirty="0"/>
                <a:t>Sparse (categorical) features</a:t>
              </a:r>
            </a:p>
          </p:txBody>
        </p:sp>
        <p:sp>
          <p:nvSpPr>
            <p:cNvPr id="123" name="Subtitle 2"/>
            <p:cNvSpPr txBox="1"/>
            <p:nvPr/>
          </p:nvSpPr>
          <p:spPr>
            <a:xfrm>
              <a:off x="0" y="310793"/>
              <a:ext cx="2362184" cy="8365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18" tIns="108718" rIns="108718" bIns="108718" numCol="1" anchor="t">
              <a:noAutofit/>
            </a:bodyPr>
            <a:lstStyle>
              <a:lvl1pPr defTabSz="1087636">
                <a:lnSpc>
                  <a:spcPct val="130000"/>
                </a:lnSpc>
                <a:defRPr sz="1200">
                  <a:solidFill>
                    <a:srgbClr val="7F7F7F"/>
                  </a:solidFill>
                </a:defRPr>
              </a:lvl1pPr>
            </a:lstStyle>
            <a:p>
              <a:r>
                <a:rPr lang="en-US" dirty="0"/>
                <a:t>An embedding table is a sort of "lookup table", indexed by the unique IDs of the sparse categorical features.</a:t>
              </a:r>
            </a:p>
          </p:txBody>
        </p:sp>
      </p:grpSp>
      <p:sp>
        <p:nvSpPr>
          <p:cNvPr id="145" name="Connection Line"/>
          <p:cNvSpPr/>
          <p:nvPr/>
        </p:nvSpPr>
        <p:spPr>
          <a:xfrm>
            <a:off x="3733800" y="4881096"/>
            <a:ext cx="2450555" cy="739489"/>
          </a:xfrm>
          <a:custGeom>
            <a:avLst/>
            <a:gdLst/>
            <a:ahLst/>
            <a:cxnLst>
              <a:cxn ang="0">
                <a:pos x="wd2" y="hd2"/>
              </a:cxn>
              <a:cxn ang="5400000">
                <a:pos x="wd2" y="hd2"/>
              </a:cxn>
              <a:cxn ang="10800000">
                <a:pos x="wd2" y="hd2"/>
              </a:cxn>
              <a:cxn ang="16200000">
                <a:pos x="wd2" y="hd2"/>
              </a:cxn>
            </a:cxnLst>
            <a:rect l="0" t="0" r="r" b="b"/>
            <a:pathLst>
              <a:path w="21600" h="17608" extrusionOk="0">
                <a:moveTo>
                  <a:pt x="0" y="14283"/>
                </a:moveTo>
                <a:cubicBezTo>
                  <a:pt x="7792" y="21600"/>
                  <a:pt x="14992" y="16839"/>
                  <a:pt x="21600" y="0"/>
                </a:cubicBezTo>
              </a:path>
            </a:pathLst>
          </a:custGeom>
          <a:ln w="25400">
            <a:solidFill>
              <a:srgbClr val="C0155F"/>
            </a:solidFill>
            <a:headEnd type="stealth"/>
          </a:ln>
        </p:spPr>
        <p:txBody>
          <a:bodyPr/>
          <a:lstStyle/>
          <a:p>
            <a:endParaRPr dirty="0"/>
          </a:p>
        </p:txBody>
      </p:sp>
      <p:sp>
        <p:nvSpPr>
          <p:cNvPr id="18" name="A typical architecture of deep learning recommendation model (DLRM).">
            <a:extLst>
              <a:ext uri="{FF2B5EF4-FFF2-40B4-BE49-F238E27FC236}">
                <a16:creationId xmlns:a16="http://schemas.microsoft.com/office/drawing/2014/main" id="{E802E34B-26BC-4409-A75B-1AE3C59F2EED}"/>
              </a:ext>
            </a:extLst>
          </p:cNvPr>
          <p:cNvSpPr txBox="1"/>
          <p:nvPr/>
        </p:nvSpPr>
        <p:spPr>
          <a:xfrm>
            <a:off x="9144000" y="5552813"/>
            <a:ext cx="2935065"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lvl="1" indent="-228600">
              <a:buClr>
                <a:srgbClr val="C0155F"/>
              </a:buClr>
              <a:buSzPct val="100000"/>
              <a:buChar char="▲"/>
              <a:defRPr sz="1200"/>
            </a:pPr>
            <a:endParaRPr dirty="0"/>
          </a:p>
        </p:txBody>
      </p:sp>
      <p:sp>
        <p:nvSpPr>
          <p:cNvPr id="19" name="A typical architecture of deep learning recommendation model (DLRM).">
            <a:extLst>
              <a:ext uri="{FF2B5EF4-FFF2-40B4-BE49-F238E27FC236}">
                <a16:creationId xmlns:a16="http://schemas.microsoft.com/office/drawing/2014/main" id="{F454F7B3-E573-4023-BDD6-8441531CC087}"/>
              </a:ext>
            </a:extLst>
          </p:cNvPr>
          <p:cNvSpPr txBox="1"/>
          <p:nvPr/>
        </p:nvSpPr>
        <p:spPr>
          <a:xfrm>
            <a:off x="9407110" y="5046950"/>
            <a:ext cx="232769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Char char="▲"/>
              <a:defRPr sz="1200"/>
            </a:pPr>
            <a:r>
              <a:rPr lang="en-US" dirty="0"/>
              <a:t>Embedding lookup indices</a:t>
            </a:r>
            <a:endParaRPr dirty="0"/>
          </a:p>
        </p:txBody>
      </p:sp>
      <p:sp>
        <p:nvSpPr>
          <p:cNvPr id="20" name="A typical architecture of deep learning recommendation model (DLRM).">
            <a:extLst>
              <a:ext uri="{FF2B5EF4-FFF2-40B4-BE49-F238E27FC236}">
                <a16:creationId xmlns:a16="http://schemas.microsoft.com/office/drawing/2014/main" id="{79A1E5A0-B862-41F9-95A7-9E989CD93D45}"/>
              </a:ext>
            </a:extLst>
          </p:cNvPr>
          <p:cNvSpPr txBox="1"/>
          <p:nvPr/>
        </p:nvSpPr>
        <p:spPr>
          <a:xfrm>
            <a:off x="6781800" y="4364455"/>
            <a:ext cx="232769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Char char="▲"/>
              <a:defRPr sz="1200"/>
            </a:pPr>
            <a:r>
              <a:rPr lang="en-US" dirty="0"/>
              <a:t>Embedding table</a:t>
            </a:r>
            <a:endParaRPr dirty="0"/>
          </a:p>
        </p:txBody>
      </p:sp>
      <p:pic>
        <p:nvPicPr>
          <p:cNvPr id="11" name="图片 10">
            <a:extLst>
              <a:ext uri="{FF2B5EF4-FFF2-40B4-BE49-F238E27FC236}">
                <a16:creationId xmlns:a16="http://schemas.microsoft.com/office/drawing/2014/main" id="{87124CCF-8CBF-493E-A441-FF984C5785D1}"/>
              </a:ext>
            </a:extLst>
          </p:cNvPr>
          <p:cNvPicPr>
            <a:picLocks noChangeAspect="1"/>
          </p:cNvPicPr>
          <p:nvPr/>
        </p:nvPicPr>
        <p:blipFill>
          <a:blip r:embed="rId5"/>
          <a:stretch>
            <a:fillRect/>
          </a:stretch>
        </p:blipFill>
        <p:spPr>
          <a:xfrm>
            <a:off x="5376437" y="1981200"/>
            <a:ext cx="3843763" cy="2011569"/>
          </a:xfrm>
          <a:prstGeom prst="rect">
            <a:avLst/>
          </a:prstGeom>
        </p:spPr>
      </p:pic>
    </p:spTree>
    <p:extLst>
      <p:ext uri="{BB962C8B-B14F-4D97-AF65-F5344CB8AC3E}">
        <p14:creationId xmlns:p14="http://schemas.microsoft.com/office/powerpoint/2010/main" val="42525612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Memory Capacity Scaling Challenge of Embeddings"/>
          <p:cNvSpPr txBox="1">
            <a:spLocks noGrp="1"/>
          </p:cNvSpPr>
          <p:nvPr>
            <p:ph type="title"/>
          </p:nvPr>
        </p:nvSpPr>
        <p:spPr>
          <a:prstGeom prst="rect">
            <a:avLst/>
          </a:prstGeom>
        </p:spPr>
        <p:txBody>
          <a:bodyPr/>
          <a:lstStyle/>
          <a:p>
            <a:r>
              <a:rPr lang="en-US" dirty="0"/>
              <a:t>Challenge of Large-Scale Recommendation Systems</a:t>
            </a:r>
            <a:endParaRPr dirty="0"/>
          </a:p>
        </p:txBody>
      </p:sp>
      <p:sp>
        <p:nvSpPr>
          <p:cNvPr id="1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22" name="Text Placeholder 2">
            <a:extLst>
              <a:ext uri="{FF2B5EF4-FFF2-40B4-BE49-F238E27FC236}">
                <a16:creationId xmlns:a16="http://schemas.microsoft.com/office/drawing/2014/main" id="{C60816AC-0525-4677-8343-D6F1D7521D22}"/>
              </a:ext>
            </a:extLst>
          </p:cNvPr>
          <p:cNvSpPr txBox="1">
            <a:spLocks/>
          </p:cNvSpPr>
          <p:nvPr/>
        </p:nvSpPr>
        <p:spPr>
          <a:xfrm>
            <a:off x="4648504" y="1556342"/>
            <a:ext cx="7314896" cy="1872658"/>
          </a:xfrm>
          <a:prstGeom prst="rect">
            <a:avLst/>
          </a:prstGeom>
        </p:spPr>
        <p:txBody>
          <a:bodyPr/>
          <a:lstStyle>
            <a:lvl1pPr marL="342899" marR="0" indent="-342899" algn="l" defTabSz="914400" latinLnBrk="0">
              <a:lnSpc>
                <a:spcPct val="120000"/>
              </a:lnSpc>
              <a:spcBef>
                <a:spcPts val="0"/>
              </a:spcBef>
              <a:spcAft>
                <a:spcPts val="0"/>
              </a:spcAft>
              <a:buClr>
                <a:srgbClr val="99235E"/>
              </a:buClr>
              <a:buSzPct val="100000"/>
              <a:buFont typeface="Arial"/>
              <a:buChar char="‣"/>
              <a:tabLst/>
              <a:defRPr sz="2000" b="0" i="0" u="none" strike="noStrike" cap="none" spc="0" baseline="0">
                <a:solidFill>
                  <a:srgbClr val="000000"/>
                </a:solidFill>
                <a:uFillTx/>
                <a:latin typeface="+mn-lt"/>
                <a:ea typeface="+mn-ea"/>
                <a:cs typeface="+mn-cs"/>
                <a:sym typeface="Helvetica"/>
              </a:defRPr>
            </a:lvl1pPr>
            <a:lvl2pPr marL="702128" marR="0" indent="-244928"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2pPr>
            <a:lvl3pPr marL="1143000" marR="0" indent="-228600" algn="l" defTabSz="914400" latinLnBrk="0">
              <a:lnSpc>
                <a:spcPct val="120000"/>
              </a:lnSpc>
              <a:spcBef>
                <a:spcPts val="0"/>
              </a:spcBef>
              <a:spcAft>
                <a:spcPts val="0"/>
              </a:spcAft>
              <a:buClr>
                <a:srgbClr val="99235E"/>
              </a:buClr>
              <a:buSzPct val="100000"/>
              <a:buFont typeface="Arial"/>
              <a:buChar char="•"/>
              <a:tabLst/>
              <a:defRPr sz="1600" b="0" i="0" u="none" strike="noStrike" cap="none" spc="0" baseline="0">
                <a:solidFill>
                  <a:srgbClr val="000000"/>
                </a:solidFill>
                <a:uFillTx/>
                <a:latin typeface="+mn-lt"/>
                <a:ea typeface="+mn-ea"/>
                <a:cs typeface="+mn-cs"/>
                <a:sym typeface="Helvetica"/>
              </a:defRPr>
            </a:lvl3pPr>
            <a:lvl4pPr marL="1645920" marR="0" indent="-274320" algn="l" defTabSz="914400" latinLnBrk="0">
              <a:lnSpc>
                <a:spcPct val="120000"/>
              </a:lnSpc>
              <a:spcBef>
                <a:spcPts val="0"/>
              </a:spcBef>
              <a:spcAft>
                <a:spcPts val="0"/>
              </a:spcAft>
              <a:buClr>
                <a:srgbClr val="99235E"/>
              </a:buClr>
              <a:buSzPct val="100000"/>
              <a:buFont typeface="Arial"/>
              <a:buChar char="–"/>
              <a:tabLst/>
              <a:defRPr sz="1400" b="0" i="0" u="none" strike="noStrike" cap="none" spc="0" baseline="0">
                <a:solidFill>
                  <a:srgbClr val="000000"/>
                </a:solidFill>
                <a:uFillTx/>
                <a:latin typeface="+mn-lt"/>
                <a:ea typeface="+mn-ea"/>
                <a:cs typeface="+mn-cs"/>
                <a:sym typeface="Helvetica"/>
              </a:defRPr>
            </a:lvl4pPr>
            <a:lvl5pPr marL="2133600" marR="0" indent="-304800" algn="l" defTabSz="914400" latinLnBrk="0">
              <a:lnSpc>
                <a:spcPct val="120000"/>
              </a:lnSpc>
              <a:spcBef>
                <a:spcPts val="0"/>
              </a:spcBef>
              <a:spcAft>
                <a:spcPts val="0"/>
              </a:spcAft>
              <a:buClr>
                <a:srgbClr val="99235E"/>
              </a:buClr>
              <a:buSzPct val="100000"/>
              <a:buFont typeface="Arial"/>
              <a:buChar char="»"/>
              <a:tabLst/>
              <a:defRPr sz="1400" b="0" i="0" u="none" strike="noStrike" cap="none" spc="0" baseline="0">
                <a:solidFill>
                  <a:srgbClr val="000000"/>
                </a:solidFill>
                <a:uFillTx/>
                <a:latin typeface="+mn-lt"/>
                <a:ea typeface="+mn-ea"/>
                <a:cs typeface="+mn-cs"/>
                <a:sym typeface="Helvetica"/>
              </a:defRPr>
            </a:lvl5pPr>
            <a:lvl6pPr marL="25908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6pPr>
            <a:lvl7pPr marL="30480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7pPr>
            <a:lvl8pPr marL="35052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8pPr>
            <a:lvl9pPr marL="39624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9pPr>
          </a:lstStyle>
          <a:p>
            <a:pPr hangingPunct="1">
              <a:lnSpc>
                <a:spcPct val="150000"/>
              </a:lnSpc>
            </a:pPr>
            <a:r>
              <a:rPr lang="en-US" sz="1800" dirty="0"/>
              <a:t>DNN-based recommendation model keep</a:t>
            </a:r>
            <a:r>
              <a:rPr lang="en-US" altLang="zh-CN" sz="1800" dirty="0"/>
              <a:t>s</a:t>
            </a:r>
            <a:r>
              <a:rPr lang="en-US" sz="1800" dirty="0"/>
              <a:t> growing </a:t>
            </a:r>
          </a:p>
          <a:p>
            <a:pPr lvl="1" hangingPunct="1">
              <a:lnSpc>
                <a:spcPct val="150000"/>
              </a:lnSpc>
            </a:pPr>
            <a:r>
              <a:rPr lang="en-US" altLang="zh-CN" dirty="0"/>
              <a:t>Embeddings: reaching TBs</a:t>
            </a:r>
          </a:p>
          <a:p>
            <a:pPr lvl="1" hangingPunct="1">
              <a:lnSpc>
                <a:spcPct val="150000"/>
              </a:lnSpc>
            </a:pPr>
            <a:r>
              <a:rPr lang="en-US" altLang="zh-CN" dirty="0"/>
              <a:t>DRAM in typical server : 256GB</a:t>
            </a:r>
          </a:p>
          <a:p>
            <a:pPr hangingPunct="1">
              <a:lnSpc>
                <a:spcPct val="150000"/>
              </a:lnSpc>
            </a:pPr>
            <a:r>
              <a:rPr lang="en-US" altLang="zh-CN" sz="1800" dirty="0"/>
              <a:t>Total cost of ownership (TCO) is high as data grows fast</a:t>
            </a:r>
          </a:p>
        </p:txBody>
      </p:sp>
      <p:pic>
        <p:nvPicPr>
          <p:cNvPr id="30" name="dlrm-arch.pdf" descr="dlrm-arch.pdf">
            <a:extLst>
              <a:ext uri="{FF2B5EF4-FFF2-40B4-BE49-F238E27FC236}">
                <a16:creationId xmlns:a16="http://schemas.microsoft.com/office/drawing/2014/main" id="{140E2E77-E656-4869-9197-C73172F72F1D}"/>
              </a:ext>
            </a:extLst>
          </p:cNvPr>
          <p:cNvPicPr>
            <a:picLocks noChangeAspect="1"/>
          </p:cNvPicPr>
          <p:nvPr/>
        </p:nvPicPr>
        <p:blipFill>
          <a:blip r:embed="rId4"/>
          <a:srcRect/>
          <a:stretch>
            <a:fillRect/>
          </a:stretch>
        </p:blipFill>
        <p:spPr>
          <a:xfrm>
            <a:off x="838200" y="1600200"/>
            <a:ext cx="3733800" cy="3733800"/>
          </a:xfrm>
          <a:prstGeom prst="rect">
            <a:avLst/>
          </a:prstGeom>
          <a:ln w="12700">
            <a:miter lim="400000"/>
          </a:ln>
        </p:spPr>
      </p:pic>
      <p:sp>
        <p:nvSpPr>
          <p:cNvPr id="5" name="矩形: 圆角 4">
            <a:extLst>
              <a:ext uri="{FF2B5EF4-FFF2-40B4-BE49-F238E27FC236}">
                <a16:creationId xmlns:a16="http://schemas.microsoft.com/office/drawing/2014/main" id="{88308493-13F0-48A3-8554-BDA5D07A88C5}"/>
              </a:ext>
            </a:extLst>
          </p:cNvPr>
          <p:cNvSpPr/>
          <p:nvPr/>
        </p:nvSpPr>
        <p:spPr>
          <a:xfrm>
            <a:off x="5105400" y="3581400"/>
            <a:ext cx="5638800" cy="1191813"/>
          </a:xfrm>
          <a:prstGeom prst="roundRect">
            <a:avLst/>
          </a:prstGeom>
          <a:solidFill>
            <a:schemeClr val="accent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altLang="zh-CN" sz="2800" b="0" i="0" u="none" strike="noStrike" cap="none" spc="0" normalizeH="0" baseline="0" dirty="0">
                <a:ln>
                  <a:noFill/>
                </a:ln>
                <a:solidFill>
                  <a:schemeClr val="bg1"/>
                </a:solidFill>
                <a:effectLst/>
                <a:uFillTx/>
                <a:latin typeface="+mn-lt"/>
                <a:ea typeface="+mn-ea"/>
                <a:cs typeface="+mn-cs"/>
                <a:sym typeface="Helvetica"/>
              </a:rPr>
              <a:t>Requiring </a:t>
            </a:r>
            <a:r>
              <a:rPr kumimoji="0" lang="en-US" altLang="zh-CN" sz="3600" b="0" i="0" u="none" strike="noStrike" cap="none" spc="0" normalizeH="0" baseline="0" dirty="0">
                <a:ln>
                  <a:noFill/>
                </a:ln>
                <a:solidFill>
                  <a:schemeClr val="bg1"/>
                </a:solidFill>
                <a:effectLst/>
                <a:uFillTx/>
                <a:latin typeface="+mn-lt"/>
                <a:ea typeface="+mn-ea"/>
                <a:cs typeface="+mn-cs"/>
                <a:sym typeface="Helvetica"/>
              </a:rPr>
              <a:t>extremely large </a:t>
            </a:r>
            <a:r>
              <a:rPr kumimoji="0" lang="en-US" altLang="zh-CN" sz="2800" b="0" i="0" u="none" strike="noStrike" cap="none" spc="0" normalizeH="0" baseline="0" dirty="0">
                <a:ln>
                  <a:noFill/>
                </a:ln>
                <a:solidFill>
                  <a:schemeClr val="bg1"/>
                </a:solidFill>
                <a:effectLst/>
                <a:uFillTx/>
                <a:latin typeface="+mn-lt"/>
                <a:ea typeface="+mn-ea"/>
                <a:cs typeface="+mn-cs"/>
                <a:sym typeface="Helvetica"/>
              </a:rPr>
              <a:t>memory capacity</a:t>
            </a:r>
          </a:p>
        </p:txBody>
      </p:sp>
      <p:sp>
        <p:nvSpPr>
          <p:cNvPr id="35" name="文本框 34">
            <a:extLst>
              <a:ext uri="{FF2B5EF4-FFF2-40B4-BE49-F238E27FC236}">
                <a16:creationId xmlns:a16="http://schemas.microsoft.com/office/drawing/2014/main" id="{D70FA2EC-1173-4AE8-83F3-9CC0DA70B34F}"/>
              </a:ext>
            </a:extLst>
          </p:cNvPr>
          <p:cNvSpPr txBox="1"/>
          <p:nvPr/>
        </p:nvSpPr>
        <p:spPr>
          <a:xfrm>
            <a:off x="5410200" y="3700996"/>
            <a:ext cx="6126804"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sz="1400">
                <a:solidFill>
                  <a:srgbClr val="C0155F"/>
                </a:solidFill>
              </a:defRPr>
            </a:pPr>
            <a:r>
              <a:rPr kumimoji="0" lang="en-US" altLang="zh-CN" sz="2000" b="0" i="0" u="none" strike="noStrike" kern="0" cap="none" spc="0" normalizeH="0" baseline="0" noProof="0" dirty="0">
                <a:ln>
                  <a:noFill/>
                </a:ln>
                <a:solidFill>
                  <a:srgbClr val="0070C0"/>
                </a:solidFill>
                <a:effectLst/>
                <a:uLnTx/>
                <a:uFillTx/>
                <a:latin typeface="Helvetica"/>
                <a:cs typeface="+mn-cs"/>
                <a:sym typeface="Helvetica"/>
              </a:rPr>
              <a:t>How about using</a:t>
            </a:r>
            <a:r>
              <a:rPr kumimoji="0" lang="en-US" altLang="zh-CN" sz="2000" b="0" i="0" u="none" strike="noStrike" kern="0" cap="none" spc="0" normalizeH="0" noProof="0" dirty="0">
                <a:ln>
                  <a:noFill/>
                </a:ln>
                <a:solidFill>
                  <a:srgbClr val="0070C0"/>
                </a:solidFill>
                <a:effectLst/>
                <a:uLnTx/>
                <a:uFillTx/>
                <a:latin typeface="Helvetica"/>
                <a:cs typeface="+mn-cs"/>
                <a:sym typeface="Helvetica"/>
              </a:rPr>
              <a:t> </a:t>
            </a:r>
            <a:r>
              <a:rPr kumimoji="0" lang="en-US" altLang="zh-CN" sz="2000" b="0" i="0" u="none" strike="noStrike" kern="0" cap="none" spc="0" normalizeH="0" baseline="0" noProof="0" dirty="0">
                <a:ln>
                  <a:noFill/>
                </a:ln>
                <a:solidFill>
                  <a:srgbClr val="0070C0"/>
                </a:solidFill>
                <a:effectLst/>
                <a:uLnTx/>
                <a:uFillTx/>
                <a:latin typeface="Helvetica"/>
                <a:cs typeface="+mn-cs"/>
                <a:sym typeface="Helvetica"/>
              </a:rPr>
              <a:t>solid-state drive (SSD) ?</a:t>
            </a:r>
          </a:p>
        </p:txBody>
      </p:sp>
      <p:sp>
        <p:nvSpPr>
          <p:cNvPr id="7" name="Text Placeholder 2">
            <a:extLst>
              <a:ext uri="{FF2B5EF4-FFF2-40B4-BE49-F238E27FC236}">
                <a16:creationId xmlns:a16="http://schemas.microsoft.com/office/drawing/2014/main" id="{6085CA2B-E6AD-4512-97A3-4941A5D85E15}"/>
              </a:ext>
            </a:extLst>
          </p:cNvPr>
          <p:cNvSpPr txBox="1">
            <a:spLocks/>
          </p:cNvSpPr>
          <p:nvPr/>
        </p:nvSpPr>
        <p:spPr>
          <a:xfrm>
            <a:off x="4572000" y="4319655"/>
            <a:ext cx="7314896" cy="1700145"/>
          </a:xfrm>
          <a:prstGeom prst="rect">
            <a:avLst/>
          </a:prstGeom>
        </p:spPr>
        <p:txBody>
          <a:bodyPr/>
          <a:lstStyle>
            <a:lvl1pPr marL="342899" marR="0" indent="-342899" algn="l" defTabSz="914400" latinLnBrk="0">
              <a:lnSpc>
                <a:spcPct val="120000"/>
              </a:lnSpc>
              <a:spcBef>
                <a:spcPts val="0"/>
              </a:spcBef>
              <a:spcAft>
                <a:spcPts val="0"/>
              </a:spcAft>
              <a:buClr>
                <a:srgbClr val="99235E"/>
              </a:buClr>
              <a:buSzPct val="100000"/>
              <a:buFont typeface="Arial"/>
              <a:buChar char="‣"/>
              <a:tabLst/>
              <a:defRPr sz="2000" b="0" i="0" u="none" strike="noStrike" cap="none" spc="0" baseline="0">
                <a:solidFill>
                  <a:srgbClr val="000000"/>
                </a:solidFill>
                <a:uFillTx/>
                <a:latin typeface="+mn-lt"/>
                <a:ea typeface="+mn-ea"/>
                <a:cs typeface="+mn-cs"/>
                <a:sym typeface="Helvetica"/>
              </a:defRPr>
            </a:lvl1pPr>
            <a:lvl2pPr marL="702128" marR="0" indent="-244928" algn="l" defTabSz="914400" latinLnBrk="0">
              <a:lnSpc>
                <a:spcPct val="120000"/>
              </a:lnSpc>
              <a:spcBef>
                <a:spcPts val="0"/>
              </a:spcBef>
              <a:spcAft>
                <a:spcPts val="0"/>
              </a:spcAft>
              <a:buClr>
                <a:srgbClr val="99235E"/>
              </a:buClr>
              <a:buSzPct val="100000"/>
              <a:buFont typeface="Arial"/>
              <a:buChar char="–"/>
              <a:tabLst/>
              <a:defRPr sz="1800" b="0" i="0" u="none" strike="noStrike" cap="none" spc="0" baseline="0">
                <a:solidFill>
                  <a:srgbClr val="000000"/>
                </a:solidFill>
                <a:uFillTx/>
                <a:latin typeface="+mn-lt"/>
                <a:ea typeface="+mn-ea"/>
                <a:cs typeface="+mn-cs"/>
                <a:sym typeface="Helvetica"/>
              </a:defRPr>
            </a:lvl2pPr>
            <a:lvl3pPr marL="1143000" marR="0" indent="-228600" algn="l" defTabSz="914400" latinLnBrk="0">
              <a:lnSpc>
                <a:spcPct val="120000"/>
              </a:lnSpc>
              <a:spcBef>
                <a:spcPts val="0"/>
              </a:spcBef>
              <a:spcAft>
                <a:spcPts val="0"/>
              </a:spcAft>
              <a:buClr>
                <a:srgbClr val="99235E"/>
              </a:buClr>
              <a:buSzPct val="100000"/>
              <a:buFont typeface="Arial"/>
              <a:buChar char="•"/>
              <a:tabLst/>
              <a:defRPr sz="1600" b="0" i="0" u="none" strike="noStrike" cap="none" spc="0" baseline="0">
                <a:solidFill>
                  <a:srgbClr val="000000"/>
                </a:solidFill>
                <a:uFillTx/>
                <a:latin typeface="+mn-lt"/>
                <a:ea typeface="+mn-ea"/>
                <a:cs typeface="+mn-cs"/>
                <a:sym typeface="Helvetica"/>
              </a:defRPr>
            </a:lvl3pPr>
            <a:lvl4pPr marL="1645920" marR="0" indent="-274320" algn="l" defTabSz="914400" latinLnBrk="0">
              <a:lnSpc>
                <a:spcPct val="120000"/>
              </a:lnSpc>
              <a:spcBef>
                <a:spcPts val="0"/>
              </a:spcBef>
              <a:spcAft>
                <a:spcPts val="0"/>
              </a:spcAft>
              <a:buClr>
                <a:srgbClr val="99235E"/>
              </a:buClr>
              <a:buSzPct val="100000"/>
              <a:buFont typeface="Arial"/>
              <a:buChar char="–"/>
              <a:tabLst/>
              <a:defRPr sz="1400" b="0" i="0" u="none" strike="noStrike" cap="none" spc="0" baseline="0">
                <a:solidFill>
                  <a:srgbClr val="000000"/>
                </a:solidFill>
                <a:uFillTx/>
                <a:latin typeface="+mn-lt"/>
                <a:ea typeface="+mn-ea"/>
                <a:cs typeface="+mn-cs"/>
                <a:sym typeface="Helvetica"/>
              </a:defRPr>
            </a:lvl4pPr>
            <a:lvl5pPr marL="2133600" marR="0" indent="-304800" algn="l" defTabSz="914400" latinLnBrk="0">
              <a:lnSpc>
                <a:spcPct val="120000"/>
              </a:lnSpc>
              <a:spcBef>
                <a:spcPts val="0"/>
              </a:spcBef>
              <a:spcAft>
                <a:spcPts val="0"/>
              </a:spcAft>
              <a:buClr>
                <a:srgbClr val="99235E"/>
              </a:buClr>
              <a:buSzPct val="100000"/>
              <a:buFont typeface="Arial"/>
              <a:buChar char="»"/>
              <a:tabLst/>
              <a:defRPr sz="1400" b="0" i="0" u="none" strike="noStrike" cap="none" spc="0" baseline="0">
                <a:solidFill>
                  <a:srgbClr val="000000"/>
                </a:solidFill>
                <a:uFillTx/>
                <a:latin typeface="+mn-lt"/>
                <a:ea typeface="+mn-ea"/>
                <a:cs typeface="+mn-cs"/>
                <a:sym typeface="Helvetica"/>
              </a:defRPr>
            </a:lvl5pPr>
            <a:lvl6pPr marL="25908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6pPr>
            <a:lvl7pPr marL="30480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7pPr>
            <a:lvl8pPr marL="35052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8pPr>
            <a:lvl9pPr marL="3962400" marR="0" indent="-304800" algn="l" defTabSz="914400" latinLnBrk="0">
              <a:lnSpc>
                <a:spcPct val="150000"/>
              </a:lnSpc>
              <a:spcBef>
                <a:spcPts val="0"/>
              </a:spcBef>
              <a:spcAft>
                <a:spcPts val="0"/>
              </a:spcAft>
              <a:buClr>
                <a:srgbClr val="99235E"/>
              </a:buClr>
              <a:buSzPct val="100000"/>
              <a:buFont typeface="Arial"/>
              <a:buChar char=""/>
              <a:tabLst/>
              <a:defRPr sz="2400" b="0" i="0" u="none" strike="noStrike" cap="none" spc="0" baseline="0">
                <a:solidFill>
                  <a:srgbClr val="000000"/>
                </a:solidFill>
                <a:uFillTx/>
                <a:latin typeface="+mn-lt"/>
                <a:ea typeface="+mn-ea"/>
                <a:cs typeface="+mn-cs"/>
                <a:sym typeface="Helvetica"/>
              </a:defRPr>
            </a:lvl9pPr>
          </a:lstStyle>
          <a:p>
            <a:pPr lvl="1" hangingPunct="1">
              <a:lnSpc>
                <a:spcPct val="150000"/>
              </a:lnSpc>
            </a:pPr>
            <a:r>
              <a:rPr lang="en-US" altLang="zh-CN" sz="1600" dirty="0">
                <a:solidFill>
                  <a:srgbClr val="BF165E"/>
                </a:solidFill>
              </a:rPr>
              <a:t>Large capacity</a:t>
            </a:r>
            <a:r>
              <a:rPr lang="en-US" altLang="zh-CN" sz="1600" dirty="0"/>
              <a:t>: capacity up to 100 TB</a:t>
            </a:r>
          </a:p>
          <a:p>
            <a:pPr lvl="1" hangingPunct="1">
              <a:lnSpc>
                <a:spcPct val="150000"/>
              </a:lnSpc>
            </a:pPr>
            <a:r>
              <a:rPr lang="en-US" altLang="zh-CN" sz="1600" dirty="0">
                <a:solidFill>
                  <a:srgbClr val="BF165E"/>
                </a:solidFill>
              </a:rPr>
              <a:t>Rapid development of SSD</a:t>
            </a:r>
            <a:r>
              <a:rPr lang="en-US" altLang="zh-CN" sz="1600" dirty="0"/>
              <a:t> : achieve low latency (up to 3us) and high bandwidth (n GB/s)</a:t>
            </a:r>
          </a:p>
          <a:p>
            <a:pPr lvl="1" hangingPunct="1">
              <a:lnSpc>
                <a:spcPct val="150000"/>
              </a:lnSpc>
            </a:pPr>
            <a:r>
              <a:rPr lang="en-US" altLang="zh-CN" sz="1600" dirty="0">
                <a:solidFill>
                  <a:srgbClr val="BF165E"/>
                </a:solidFill>
              </a:rPr>
              <a:t>Low cost</a:t>
            </a:r>
            <a:r>
              <a:rPr lang="en-US" altLang="zh-CN" sz="1600" dirty="0"/>
              <a:t>: high density SSD is 4-8x cheaper than DRAM per bit</a:t>
            </a:r>
          </a:p>
        </p:txBody>
      </p:sp>
    </p:spTree>
    <p:custDataLst>
      <p:tags r:id="rId1"/>
    </p:custData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par>
                          <p:cTn id="14" fill="hold">
                            <p:stCondLst>
                              <p:cond delay="0"/>
                            </p:stCondLst>
                            <p:childTnLst>
                              <p:par>
                                <p:cTn id="15" presetID="16" presetClass="entr" presetSubtype="21"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1000"/>
                                        <p:tgtEl>
                                          <p:spTgt spid="35"/>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F28-C02B-B84D-98A6-2ABDD1F2AECA}"/>
              </a:ext>
            </a:extLst>
          </p:cNvPr>
          <p:cNvSpPr>
            <a:spLocks noGrp="1"/>
          </p:cNvSpPr>
          <p:nvPr>
            <p:ph type="title"/>
          </p:nvPr>
        </p:nvSpPr>
        <p:spPr/>
        <p:txBody>
          <a:bodyPr/>
          <a:lstStyle/>
          <a:p>
            <a:r>
              <a:rPr lang="en-US" altLang="zh-CN" dirty="0">
                <a:latin typeface="+mn-ea"/>
                <a:cs typeface="Calibri" panose="020F0502020204030204" pitchFamily="34" charset="0"/>
              </a:rPr>
              <a:t>Performance Degradation of Naïve SSD Employment</a:t>
            </a:r>
            <a:endParaRPr lang="en-US" dirty="0">
              <a:latin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14E1B23B-6B1E-E140-81D6-0C9F6DBD4B05}"/>
              </a:ext>
            </a:extLst>
          </p:cNvPr>
          <p:cNvSpPr>
            <a:spLocks noGrp="1"/>
          </p:cNvSpPr>
          <p:nvPr>
            <p:ph type="sldNum" sz="quarter" idx="2"/>
          </p:nvPr>
        </p:nvSpPr>
        <p:spPr/>
        <p:txBody>
          <a:bodyPr/>
          <a:lstStyle/>
          <a:p>
            <a:fld id="{86CB4B4D-7CA3-9044-876B-883B54F8677D}" type="slidenum">
              <a:rPr lang="en-HK"/>
              <a:t>8</a:t>
            </a:fld>
            <a:endParaRPr lang="en-HK"/>
          </a:p>
        </p:txBody>
      </p:sp>
      <p:pic>
        <p:nvPicPr>
          <p:cNvPr id="7" name="图片 6">
            <a:extLst>
              <a:ext uri="{FF2B5EF4-FFF2-40B4-BE49-F238E27FC236}">
                <a16:creationId xmlns:a16="http://schemas.microsoft.com/office/drawing/2014/main" id="{A0AB6400-6C34-44B8-BFB7-7D672B66AE9A}"/>
              </a:ext>
            </a:extLst>
          </p:cNvPr>
          <p:cNvPicPr>
            <a:picLocks noChangeAspect="1"/>
          </p:cNvPicPr>
          <p:nvPr/>
        </p:nvPicPr>
        <p:blipFill>
          <a:blip r:embed="rId3"/>
          <a:stretch>
            <a:fillRect/>
          </a:stretch>
        </p:blipFill>
        <p:spPr>
          <a:xfrm>
            <a:off x="838200" y="1574090"/>
            <a:ext cx="4343399" cy="1808881"/>
          </a:xfrm>
          <a:prstGeom prst="rect">
            <a:avLst/>
          </a:prstGeom>
        </p:spPr>
      </p:pic>
      <p:pic>
        <p:nvPicPr>
          <p:cNvPr id="9" name="图片 8">
            <a:extLst>
              <a:ext uri="{FF2B5EF4-FFF2-40B4-BE49-F238E27FC236}">
                <a16:creationId xmlns:a16="http://schemas.microsoft.com/office/drawing/2014/main" id="{0861C89F-7A18-4FD3-8CB4-D0D23F23C1DE}"/>
              </a:ext>
            </a:extLst>
          </p:cNvPr>
          <p:cNvPicPr>
            <a:picLocks noChangeAspect="1"/>
          </p:cNvPicPr>
          <p:nvPr/>
        </p:nvPicPr>
        <p:blipFill>
          <a:blip r:embed="rId4"/>
          <a:stretch>
            <a:fillRect/>
          </a:stretch>
        </p:blipFill>
        <p:spPr>
          <a:xfrm>
            <a:off x="6296025" y="1536857"/>
            <a:ext cx="4433718" cy="1864581"/>
          </a:xfrm>
          <a:prstGeom prst="rect">
            <a:avLst/>
          </a:prstGeom>
        </p:spPr>
      </p:pic>
      <p:pic>
        <p:nvPicPr>
          <p:cNvPr id="11" name="图片 10">
            <a:extLst>
              <a:ext uri="{FF2B5EF4-FFF2-40B4-BE49-F238E27FC236}">
                <a16:creationId xmlns:a16="http://schemas.microsoft.com/office/drawing/2014/main" id="{ABD53A88-35DB-4FF6-9E3B-25507AB7E928}"/>
              </a:ext>
            </a:extLst>
          </p:cNvPr>
          <p:cNvPicPr>
            <a:picLocks noChangeAspect="1"/>
          </p:cNvPicPr>
          <p:nvPr/>
        </p:nvPicPr>
        <p:blipFill>
          <a:blip r:embed="rId5"/>
          <a:stretch>
            <a:fillRect/>
          </a:stretch>
        </p:blipFill>
        <p:spPr>
          <a:xfrm>
            <a:off x="810730" y="3379486"/>
            <a:ext cx="4419600" cy="1860514"/>
          </a:xfrm>
          <a:prstGeom prst="rect">
            <a:avLst/>
          </a:prstGeom>
        </p:spPr>
      </p:pic>
      <p:pic>
        <p:nvPicPr>
          <p:cNvPr id="13" name="图片 12">
            <a:extLst>
              <a:ext uri="{FF2B5EF4-FFF2-40B4-BE49-F238E27FC236}">
                <a16:creationId xmlns:a16="http://schemas.microsoft.com/office/drawing/2014/main" id="{7026E09D-EA62-4DB9-8360-76C3159F2201}"/>
              </a:ext>
            </a:extLst>
          </p:cNvPr>
          <p:cNvPicPr>
            <a:picLocks noChangeAspect="1"/>
          </p:cNvPicPr>
          <p:nvPr/>
        </p:nvPicPr>
        <p:blipFill>
          <a:blip r:embed="rId6"/>
          <a:stretch>
            <a:fillRect/>
          </a:stretch>
        </p:blipFill>
        <p:spPr>
          <a:xfrm>
            <a:off x="6241028" y="3401438"/>
            <a:ext cx="4579371" cy="1855527"/>
          </a:xfrm>
          <a:prstGeom prst="rect">
            <a:avLst/>
          </a:prstGeom>
        </p:spPr>
      </p:pic>
      <p:pic>
        <p:nvPicPr>
          <p:cNvPr id="15" name="图片 14">
            <a:extLst>
              <a:ext uri="{FF2B5EF4-FFF2-40B4-BE49-F238E27FC236}">
                <a16:creationId xmlns:a16="http://schemas.microsoft.com/office/drawing/2014/main" id="{0900FB8D-D9BA-46E1-9A92-67C26BEFA951}"/>
              </a:ext>
            </a:extLst>
          </p:cNvPr>
          <p:cNvPicPr>
            <a:picLocks noChangeAspect="1"/>
          </p:cNvPicPr>
          <p:nvPr/>
        </p:nvPicPr>
        <p:blipFill>
          <a:blip r:embed="rId7"/>
          <a:stretch>
            <a:fillRect/>
          </a:stretch>
        </p:blipFill>
        <p:spPr>
          <a:xfrm>
            <a:off x="2057400" y="1063096"/>
            <a:ext cx="7924800" cy="288424"/>
          </a:xfrm>
          <a:prstGeom prst="rect">
            <a:avLst/>
          </a:prstGeom>
        </p:spPr>
      </p:pic>
      <p:sp>
        <p:nvSpPr>
          <p:cNvPr id="16" name="EV-SSD architecture">
            <a:extLst>
              <a:ext uri="{FF2B5EF4-FFF2-40B4-BE49-F238E27FC236}">
                <a16:creationId xmlns:a16="http://schemas.microsoft.com/office/drawing/2014/main" id="{A8BA9E41-0944-489E-982F-DBC81BF78222}"/>
              </a:ext>
            </a:extLst>
          </p:cNvPr>
          <p:cNvSpPr txBox="1"/>
          <p:nvPr/>
        </p:nvSpPr>
        <p:spPr>
          <a:xfrm>
            <a:off x="1828800" y="5368946"/>
            <a:ext cx="3505200"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Char char="▲"/>
              <a:defRPr sz="1200"/>
            </a:pPr>
            <a:r>
              <a:rPr lang="en-US" altLang="zh-CN" dirty="0"/>
              <a:t>Embedding-dominated Model (RMC2</a:t>
            </a:r>
            <a:r>
              <a:rPr lang="en-US" altLang="zh-CN" baseline="30000" dirty="0"/>
              <a:t>5</a:t>
            </a:r>
            <a:r>
              <a:rPr lang="en-US" altLang="zh-CN" dirty="0"/>
              <a:t>) </a:t>
            </a:r>
          </a:p>
        </p:txBody>
      </p:sp>
      <p:sp>
        <p:nvSpPr>
          <p:cNvPr id="17" name="1 Gupta, et. al. DeepRecSys: A System for Optimizing End-To-End At-Scale Neural Recommendation Inference. ISCA 2020.…">
            <a:extLst>
              <a:ext uri="{FF2B5EF4-FFF2-40B4-BE49-F238E27FC236}">
                <a16:creationId xmlns:a16="http://schemas.microsoft.com/office/drawing/2014/main" id="{44CFB328-01F9-4E00-A7C3-4B2526ED4B8D}"/>
              </a:ext>
            </a:extLst>
          </p:cNvPr>
          <p:cNvSpPr txBox="1"/>
          <p:nvPr/>
        </p:nvSpPr>
        <p:spPr>
          <a:xfrm>
            <a:off x="579782" y="5825169"/>
            <a:ext cx="10439399"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lang="en-US" sz="1000" dirty="0"/>
              <a:t>1. </a:t>
            </a:r>
            <a:r>
              <a:rPr lang="en-US" sz="1000" b="1" dirty="0"/>
              <a:t>SSD-S</a:t>
            </a:r>
            <a:r>
              <a:rPr lang="en-US" sz="1000" dirty="0"/>
              <a:t>, </a:t>
            </a:r>
            <a:r>
              <a:rPr lang="en-US" sz="1000" b="1" dirty="0"/>
              <a:t>SSD-M</a:t>
            </a:r>
            <a:r>
              <a:rPr lang="en-US" sz="1000" dirty="0"/>
              <a:t> and </a:t>
            </a:r>
            <a:r>
              <a:rPr lang="en-US" sz="1000" b="1" dirty="0"/>
              <a:t>DRAM</a:t>
            </a:r>
            <a:r>
              <a:rPr lang="en-US" sz="1000" dirty="0"/>
              <a:t> : recommendation models running with small size (</a:t>
            </a:r>
            <a:r>
              <a:rPr lang="en-US" sz="1000" u="sng" dirty="0"/>
              <a:t>1/4 size </a:t>
            </a:r>
            <a:r>
              <a:rPr lang="en-US" sz="1000" dirty="0"/>
              <a:t>of embedding tables), medium size (</a:t>
            </a:r>
            <a:r>
              <a:rPr lang="en-US" sz="1000" u="sng" dirty="0"/>
              <a:t>1/2 size </a:t>
            </a:r>
            <a:r>
              <a:rPr lang="en-US" sz="1000" dirty="0"/>
              <a:t>of embedding tables) and </a:t>
            </a:r>
            <a:r>
              <a:rPr lang="en-US" sz="1000" u="sng" dirty="0"/>
              <a:t>full size </a:t>
            </a:r>
            <a:r>
              <a:rPr lang="en-US" sz="1000" dirty="0"/>
              <a:t>of DRAM</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lang="en-US" sz="1000" dirty="0"/>
              <a:t>2. </a:t>
            </a:r>
            <a:r>
              <a:rPr lang="en-US" sz="1000" b="1" dirty="0" err="1"/>
              <a:t>emb-ssd</a:t>
            </a:r>
            <a:r>
              <a:rPr lang="en-US" sz="1000" dirty="0"/>
              <a:t> : time consummation on the SSD only (end with device driver)</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lang="en-US" sz="1000" dirty="0"/>
              <a:t>3. </a:t>
            </a:r>
            <a:r>
              <a:rPr lang="en-US" sz="1000" b="1" dirty="0" err="1"/>
              <a:t>emb</a:t>
            </a:r>
            <a:r>
              <a:rPr lang="en-US" sz="1000" b="1" dirty="0"/>
              <a:t>-fs :</a:t>
            </a:r>
            <a:r>
              <a:rPr lang="en-US" sz="1000" dirty="0"/>
              <a:t> time cost of I/O stack, e.g., page cache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lang="en-US" sz="1000" dirty="0"/>
              <a:t>4. </a:t>
            </a:r>
            <a:r>
              <a:rPr lang="en-US" sz="1000" b="1" dirty="0" err="1"/>
              <a:t>emb</a:t>
            </a:r>
            <a:r>
              <a:rPr lang="en-US" sz="1000" b="1" dirty="0"/>
              <a:t>-op : </a:t>
            </a:r>
            <a:r>
              <a:rPr lang="en-US" altLang="zh-CN" sz="1000" dirty="0"/>
              <a:t>time consummation </a:t>
            </a:r>
            <a:r>
              <a:rPr lang="en-US" sz="1000" dirty="0"/>
              <a:t>aggregation of scattered embedding vectors of in user-space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900">
                <a:solidFill>
                  <a:srgbClr val="535353"/>
                </a:solidFill>
              </a:defRPr>
            </a:pPr>
            <a:r>
              <a:rPr lang="en-US" sz="1000" dirty="0">
                <a:solidFill>
                  <a:srgbClr val="535353"/>
                </a:solidFill>
              </a:rPr>
              <a:t>5. RMC2, RMC3 </a:t>
            </a:r>
            <a:r>
              <a:rPr lang="en-US" altLang="zh-CN" sz="1000" dirty="0"/>
              <a:t>: recommendation models from </a:t>
            </a:r>
            <a:r>
              <a:rPr lang="en-US" sz="1000" dirty="0">
                <a:solidFill>
                  <a:srgbClr val="535353"/>
                </a:solidFill>
              </a:rPr>
              <a:t>Facebook</a:t>
            </a:r>
            <a:endParaRPr sz="1000" dirty="0">
              <a:solidFill>
                <a:srgbClr val="535353"/>
              </a:solidFill>
              <a:hlinkClick r:id="rId8">
                <a:extLst>
                  <a:ext uri="{A12FA001-AC4F-418D-AE19-62706E023703}">
                    <ahyp:hlinkClr xmlns:ahyp="http://schemas.microsoft.com/office/drawing/2018/hyperlinkcolor" val="tx"/>
                  </a:ext>
                </a:extLst>
              </a:hlinkClick>
            </a:endParaRPr>
          </a:p>
        </p:txBody>
      </p:sp>
      <p:sp>
        <p:nvSpPr>
          <p:cNvPr id="12" name="EV-SSD architecture">
            <a:extLst>
              <a:ext uri="{FF2B5EF4-FFF2-40B4-BE49-F238E27FC236}">
                <a16:creationId xmlns:a16="http://schemas.microsoft.com/office/drawing/2014/main" id="{5AA08833-630D-4D50-899B-EDB6D44558AB}"/>
              </a:ext>
            </a:extLst>
          </p:cNvPr>
          <p:cNvSpPr txBox="1"/>
          <p:nvPr/>
        </p:nvSpPr>
        <p:spPr>
          <a:xfrm>
            <a:off x="7391400" y="5380404"/>
            <a:ext cx="2691918" cy="2769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228600" lvl="1" indent="-228600">
              <a:buClr>
                <a:srgbClr val="C0155F"/>
              </a:buClr>
              <a:buSzPct val="100000"/>
              <a:buChar char="▲"/>
              <a:defRPr sz="1200"/>
            </a:pPr>
            <a:r>
              <a:rPr lang="en-US" altLang="zh-CN" dirty="0"/>
              <a:t>MLP-dominated Model (RMC3</a:t>
            </a:r>
            <a:r>
              <a:rPr lang="en-US" altLang="zh-CN" baseline="30000" dirty="0"/>
              <a:t>5</a:t>
            </a:r>
            <a:r>
              <a:rPr lang="en-US" altLang="zh-CN" dirty="0"/>
              <a:t>) </a:t>
            </a:r>
          </a:p>
        </p:txBody>
      </p:sp>
      <p:cxnSp>
        <p:nvCxnSpPr>
          <p:cNvPr id="14" name="直接连接符 13">
            <a:extLst>
              <a:ext uri="{FF2B5EF4-FFF2-40B4-BE49-F238E27FC236}">
                <a16:creationId xmlns:a16="http://schemas.microsoft.com/office/drawing/2014/main" id="{372D65C5-5F7A-4695-AD1F-ABEB7E5A4973}"/>
              </a:ext>
            </a:extLst>
          </p:cNvPr>
          <p:cNvCxnSpPr>
            <a:cxnSpLocks/>
          </p:cNvCxnSpPr>
          <p:nvPr/>
        </p:nvCxnSpPr>
        <p:spPr>
          <a:xfrm>
            <a:off x="4572000" y="2552700"/>
            <a:ext cx="968829" cy="5443"/>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 name="直接连接符 4">
            <a:extLst>
              <a:ext uri="{FF2B5EF4-FFF2-40B4-BE49-F238E27FC236}">
                <a16:creationId xmlns:a16="http://schemas.microsoft.com/office/drawing/2014/main" id="{D4AC43AE-12BC-4BF5-8910-8B12D44FA0B0}"/>
              </a:ext>
            </a:extLst>
          </p:cNvPr>
          <p:cNvCxnSpPr/>
          <p:nvPr/>
        </p:nvCxnSpPr>
        <p:spPr>
          <a:xfrm>
            <a:off x="4027715" y="1758043"/>
            <a:ext cx="1524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直接箭头连接符 17">
            <a:extLst>
              <a:ext uri="{FF2B5EF4-FFF2-40B4-BE49-F238E27FC236}">
                <a16:creationId xmlns:a16="http://schemas.microsoft.com/office/drawing/2014/main" id="{3738FCFD-30A7-4101-8FA1-CEB09D3606E0}"/>
              </a:ext>
            </a:extLst>
          </p:cNvPr>
          <p:cNvCxnSpPr>
            <a:endCxn id="7" idx="3"/>
          </p:cNvCxnSpPr>
          <p:nvPr/>
        </p:nvCxnSpPr>
        <p:spPr>
          <a:xfrm>
            <a:off x="5181599" y="1758043"/>
            <a:ext cx="0" cy="822960"/>
          </a:xfrm>
          <a:prstGeom prst="straightConnector1">
            <a:avLst/>
          </a:prstGeom>
          <a:noFill/>
          <a:ln w="25400" cap="flat">
            <a:solidFill>
              <a:srgbClr val="C00000"/>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19" name="文本框 18">
            <a:extLst>
              <a:ext uri="{FF2B5EF4-FFF2-40B4-BE49-F238E27FC236}">
                <a16:creationId xmlns:a16="http://schemas.microsoft.com/office/drawing/2014/main" id="{11B1965B-3499-4B48-B03B-1E562339762D}"/>
              </a:ext>
            </a:extLst>
          </p:cNvPr>
          <p:cNvSpPr txBox="1"/>
          <p:nvPr/>
        </p:nvSpPr>
        <p:spPr>
          <a:xfrm>
            <a:off x="5230330" y="1981200"/>
            <a:ext cx="48467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C00000"/>
                </a:solidFill>
                <a:effectLst/>
                <a:uFillTx/>
                <a:latin typeface="+mn-lt"/>
                <a:ea typeface="+mn-ea"/>
                <a:cs typeface="+mn-cs"/>
                <a:sym typeface="Helvetica"/>
              </a:rPr>
              <a:t>959x</a:t>
            </a:r>
            <a:endParaRPr kumimoji="0" lang="zh-CN" altLang="en-US" sz="1400" b="0" i="0" u="none" strike="noStrike" cap="none" spc="0" normalizeH="0" baseline="0" dirty="0">
              <a:ln>
                <a:noFill/>
              </a:ln>
              <a:solidFill>
                <a:srgbClr val="C00000"/>
              </a:solidFill>
              <a:effectLst/>
              <a:uFillTx/>
              <a:latin typeface="+mn-lt"/>
              <a:ea typeface="+mn-ea"/>
              <a:cs typeface="+mn-cs"/>
              <a:sym typeface="Helvetica"/>
            </a:endParaRPr>
          </a:p>
        </p:txBody>
      </p:sp>
      <p:cxnSp>
        <p:nvCxnSpPr>
          <p:cNvPr id="20" name="直接连接符 19">
            <a:extLst>
              <a:ext uri="{FF2B5EF4-FFF2-40B4-BE49-F238E27FC236}">
                <a16:creationId xmlns:a16="http://schemas.microsoft.com/office/drawing/2014/main" id="{1826666C-7BBE-4783-BAE1-7550241728AD}"/>
              </a:ext>
            </a:extLst>
          </p:cNvPr>
          <p:cNvCxnSpPr>
            <a:cxnSpLocks/>
          </p:cNvCxnSpPr>
          <p:nvPr/>
        </p:nvCxnSpPr>
        <p:spPr>
          <a:xfrm>
            <a:off x="10107385" y="2660468"/>
            <a:ext cx="968829" cy="5443"/>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1" name="直接连接符 20">
            <a:extLst>
              <a:ext uri="{FF2B5EF4-FFF2-40B4-BE49-F238E27FC236}">
                <a16:creationId xmlns:a16="http://schemas.microsoft.com/office/drawing/2014/main" id="{B11D9E55-740B-4AEB-BFD2-D8EC84DF9786}"/>
              </a:ext>
            </a:extLst>
          </p:cNvPr>
          <p:cNvCxnSpPr/>
          <p:nvPr/>
        </p:nvCxnSpPr>
        <p:spPr>
          <a:xfrm>
            <a:off x="9546772" y="2100943"/>
            <a:ext cx="1524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2" name="直接箭头连接符 21">
            <a:extLst>
              <a:ext uri="{FF2B5EF4-FFF2-40B4-BE49-F238E27FC236}">
                <a16:creationId xmlns:a16="http://schemas.microsoft.com/office/drawing/2014/main" id="{6D886AD7-A6BF-4BCA-AAC3-999D8BF7F931}"/>
              </a:ext>
            </a:extLst>
          </p:cNvPr>
          <p:cNvCxnSpPr>
            <a:cxnSpLocks/>
          </p:cNvCxnSpPr>
          <p:nvPr/>
        </p:nvCxnSpPr>
        <p:spPr>
          <a:xfrm>
            <a:off x="10744199" y="2100943"/>
            <a:ext cx="0" cy="566057"/>
          </a:xfrm>
          <a:prstGeom prst="straightConnector1">
            <a:avLst/>
          </a:prstGeom>
          <a:noFill/>
          <a:ln w="25400" cap="flat">
            <a:solidFill>
              <a:srgbClr val="C00000"/>
            </a:solidFill>
            <a:prstDash val="solid"/>
            <a:round/>
            <a:headEnd type="triangle"/>
            <a:tailEnd type="triangle"/>
          </a:ln>
          <a:effectLst/>
          <a:sp3d/>
        </p:spPr>
        <p:style>
          <a:lnRef idx="0">
            <a:scrgbClr r="0" g="0" b="0"/>
          </a:lnRef>
          <a:fillRef idx="0">
            <a:scrgbClr r="0" g="0" b="0"/>
          </a:fillRef>
          <a:effectRef idx="0">
            <a:scrgbClr r="0" g="0" b="0"/>
          </a:effectRef>
          <a:fontRef idx="none"/>
        </p:style>
      </p:cxnSp>
      <p:sp>
        <p:nvSpPr>
          <p:cNvPr id="23" name="文本框 22">
            <a:extLst>
              <a:ext uri="{FF2B5EF4-FFF2-40B4-BE49-F238E27FC236}">
                <a16:creationId xmlns:a16="http://schemas.microsoft.com/office/drawing/2014/main" id="{E0582380-F95F-4914-9FD4-46F269665CB0}"/>
              </a:ext>
            </a:extLst>
          </p:cNvPr>
          <p:cNvSpPr txBox="1"/>
          <p:nvPr/>
        </p:nvSpPr>
        <p:spPr>
          <a:xfrm>
            <a:off x="10807387" y="2222592"/>
            <a:ext cx="48467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C00000"/>
                </a:solidFill>
                <a:effectLst/>
                <a:uFillTx/>
                <a:latin typeface="+mn-lt"/>
                <a:ea typeface="+mn-ea"/>
                <a:cs typeface="+mn-cs"/>
                <a:sym typeface="Helvetica"/>
              </a:rPr>
              <a:t>113x</a:t>
            </a:r>
            <a:endParaRPr kumimoji="0" lang="zh-CN" altLang="en-US" sz="1400" b="0" i="0" u="none" strike="noStrike" cap="none" spc="0" normalizeH="0" baseline="0" dirty="0">
              <a:ln>
                <a:noFill/>
              </a:ln>
              <a:solidFill>
                <a:srgbClr val="C00000"/>
              </a:solidFill>
              <a:effectLst/>
              <a:uFillTx/>
              <a:latin typeface="+mn-lt"/>
              <a:ea typeface="+mn-ea"/>
              <a:cs typeface="+mn-cs"/>
              <a:sym typeface="Helvetica"/>
            </a:endParaRPr>
          </a:p>
        </p:txBody>
      </p:sp>
    </p:spTree>
    <p:extLst>
      <p:ext uri="{BB962C8B-B14F-4D97-AF65-F5344CB8AC3E}">
        <p14:creationId xmlns:p14="http://schemas.microsoft.com/office/powerpoint/2010/main" val="249883824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DDF28-C02B-B84D-98A6-2ABDD1F2AECA}"/>
              </a:ext>
            </a:extLst>
          </p:cNvPr>
          <p:cNvSpPr>
            <a:spLocks noGrp="1"/>
          </p:cNvSpPr>
          <p:nvPr>
            <p:ph type="title"/>
          </p:nvPr>
        </p:nvSpPr>
        <p:spPr/>
        <p:txBody>
          <a:bodyPr/>
          <a:lstStyle/>
          <a:p>
            <a:r>
              <a:rPr lang="en-US" altLang="zh-CN" dirty="0">
                <a:latin typeface="+mn-ea"/>
                <a:cs typeface="Calibri" panose="020F0502020204030204" pitchFamily="34" charset="0"/>
              </a:rPr>
              <a:t>Issues of Naïve SSD Employment</a:t>
            </a:r>
          </a:p>
        </p:txBody>
      </p:sp>
      <p:sp>
        <p:nvSpPr>
          <p:cNvPr id="9" name="文本占位符 8">
            <a:extLst>
              <a:ext uri="{FF2B5EF4-FFF2-40B4-BE49-F238E27FC236}">
                <a16:creationId xmlns:a16="http://schemas.microsoft.com/office/drawing/2014/main" id="{3CE3171A-FDDB-4E2F-8D25-9E3597C12F71}"/>
              </a:ext>
            </a:extLst>
          </p:cNvPr>
          <p:cNvSpPr>
            <a:spLocks noGrp="1"/>
          </p:cNvSpPr>
          <p:nvPr>
            <p:ph type="body" idx="1"/>
          </p:nvPr>
        </p:nvSpPr>
        <p:spPr>
          <a:xfrm>
            <a:off x="519112" y="1138631"/>
            <a:ext cx="10972800" cy="5409812"/>
          </a:xfrm>
        </p:spPr>
        <p:txBody>
          <a:bodyPr/>
          <a:lstStyle/>
          <a:p>
            <a:r>
              <a:rPr lang="en-US" altLang="zh-CN" sz="1800" dirty="0"/>
              <a:t>Significant read amplification</a:t>
            </a:r>
          </a:p>
          <a:p>
            <a:pPr lvl="1"/>
            <a:r>
              <a:rPr lang="en-US" altLang="zh-CN" dirty="0"/>
              <a:t>SSD: provide block access granularity</a:t>
            </a:r>
          </a:p>
          <a:p>
            <a:pPr lvl="1"/>
            <a:r>
              <a:rPr lang="en-US" altLang="zh-CN" dirty="0"/>
              <a:t>Recommendation system: require the vector granularity data</a:t>
            </a:r>
          </a:p>
          <a:p>
            <a:endParaRPr lang="en-US" altLang="zh-CN" sz="1800" dirty="0"/>
          </a:p>
          <a:p>
            <a:r>
              <a:rPr lang="en-US" altLang="zh-CN" sz="1800" dirty="0"/>
              <a:t>Irregular access pattern of embeddings</a:t>
            </a:r>
          </a:p>
          <a:p>
            <a:pPr lvl="1"/>
            <a:r>
              <a:rPr lang="en-US" altLang="zh-CN" dirty="0"/>
              <a:t>Unique access accounts for the 84.74%, </a:t>
            </a:r>
          </a:p>
          <a:p>
            <a:pPr lvl="1"/>
            <a:r>
              <a:rPr lang="en-US" altLang="zh-CN" dirty="0"/>
              <a:t>Top 10000 frequency : 59.2%</a:t>
            </a:r>
          </a:p>
          <a:p>
            <a:endParaRPr lang="en-US" altLang="zh-CN" sz="1800" dirty="0"/>
          </a:p>
          <a:p>
            <a:endParaRPr lang="en-US" altLang="zh-CN" sz="1800" dirty="0"/>
          </a:p>
          <a:p>
            <a:pPr>
              <a:buFont typeface="Wingdings" panose="05000000000000000000" pitchFamily="2" charset="2"/>
              <a:buChar char="ü"/>
            </a:pPr>
            <a:endParaRPr lang="en-US" altLang="zh-CN" sz="1800" dirty="0"/>
          </a:p>
          <a:p>
            <a:pPr>
              <a:buFont typeface="Wingdings" panose="05000000000000000000" pitchFamily="2" charset="2"/>
              <a:buChar char="ü"/>
            </a:pPr>
            <a:r>
              <a:rPr lang="en-US" altLang="zh-CN" sz="1800" dirty="0"/>
              <a:t>In-Storage Computing</a:t>
            </a:r>
          </a:p>
          <a:p>
            <a:pPr lvl="1"/>
            <a:r>
              <a:rPr lang="en-US" altLang="zh-CN" dirty="0"/>
              <a:t>Reduce I/O traffic</a:t>
            </a:r>
          </a:p>
          <a:p>
            <a:pPr lvl="1"/>
            <a:r>
              <a:rPr lang="en-US" altLang="zh-CN" dirty="0"/>
              <a:t>Improve effective bandwidth</a:t>
            </a:r>
          </a:p>
        </p:txBody>
      </p:sp>
      <p:sp>
        <p:nvSpPr>
          <p:cNvPr id="3" name="Slide Number Placeholder 2">
            <a:extLst>
              <a:ext uri="{FF2B5EF4-FFF2-40B4-BE49-F238E27FC236}">
                <a16:creationId xmlns:a16="http://schemas.microsoft.com/office/drawing/2014/main" id="{14E1B23B-6B1E-E140-81D6-0C9F6DBD4B05}"/>
              </a:ext>
            </a:extLst>
          </p:cNvPr>
          <p:cNvSpPr>
            <a:spLocks noGrp="1"/>
          </p:cNvSpPr>
          <p:nvPr>
            <p:ph type="sldNum" sz="quarter" idx="2"/>
          </p:nvPr>
        </p:nvSpPr>
        <p:spPr/>
        <p:txBody>
          <a:bodyPr/>
          <a:lstStyle/>
          <a:p>
            <a:fld id="{86CB4B4D-7CA3-9044-876B-883B54F8677D}" type="slidenum">
              <a:rPr lang="en-HK">
                <a:latin typeface="+mn-ea"/>
              </a:rPr>
              <a:t>9</a:t>
            </a:fld>
            <a:endParaRPr lang="en-HK">
              <a:latin typeface="+mn-ea"/>
            </a:endParaRPr>
          </a:p>
        </p:txBody>
      </p:sp>
      <p:pic>
        <p:nvPicPr>
          <p:cNvPr id="11" name="图片 10">
            <a:extLst>
              <a:ext uri="{FF2B5EF4-FFF2-40B4-BE49-F238E27FC236}">
                <a16:creationId xmlns:a16="http://schemas.microsoft.com/office/drawing/2014/main" id="{73A9AEAA-735E-4ABB-BDAB-C0C464902FB4}"/>
              </a:ext>
            </a:extLst>
          </p:cNvPr>
          <p:cNvPicPr>
            <a:picLocks noChangeAspect="1"/>
          </p:cNvPicPr>
          <p:nvPr/>
        </p:nvPicPr>
        <p:blipFill>
          <a:blip r:embed="rId4"/>
          <a:stretch>
            <a:fillRect/>
          </a:stretch>
        </p:blipFill>
        <p:spPr>
          <a:xfrm>
            <a:off x="7620000" y="1447800"/>
            <a:ext cx="4106376" cy="1701133"/>
          </a:xfrm>
          <a:prstGeom prst="rect">
            <a:avLst/>
          </a:prstGeom>
        </p:spPr>
      </p:pic>
      <p:sp>
        <p:nvSpPr>
          <p:cNvPr id="14" name="文本框 13">
            <a:extLst>
              <a:ext uri="{FF2B5EF4-FFF2-40B4-BE49-F238E27FC236}">
                <a16:creationId xmlns:a16="http://schemas.microsoft.com/office/drawing/2014/main" id="{A8FA700B-0E6F-4D99-B296-6D033DC75C6F}"/>
              </a:ext>
            </a:extLst>
          </p:cNvPr>
          <p:cNvSpPr txBox="1"/>
          <p:nvPr/>
        </p:nvSpPr>
        <p:spPr>
          <a:xfrm>
            <a:off x="428623" y="3843537"/>
            <a:ext cx="6415088"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2000" dirty="0">
                <a:solidFill>
                  <a:srgbClr val="0070C0"/>
                </a:solidFill>
                <a:latin typeface="+mn-ea"/>
                <a:cs typeface="Calibri" panose="020F0502020204030204" pitchFamily="34" charset="0"/>
              </a:rPr>
              <a:t>How about offloading embedding lookup into SSD ?</a:t>
            </a:r>
            <a:endParaRPr lang="zh-CN" altLang="en-US" sz="2000" dirty="0">
              <a:solidFill>
                <a:srgbClr val="0070C0"/>
              </a:solidFill>
              <a:latin typeface="+mn-ea"/>
            </a:endParaRPr>
          </a:p>
        </p:txBody>
      </p:sp>
      <p:grpSp>
        <p:nvGrpSpPr>
          <p:cNvPr id="5" name="组合 4">
            <a:extLst>
              <a:ext uri="{FF2B5EF4-FFF2-40B4-BE49-F238E27FC236}">
                <a16:creationId xmlns:a16="http://schemas.microsoft.com/office/drawing/2014/main" id="{A4A132A3-6401-4301-81FA-9349E365D7FE}"/>
              </a:ext>
            </a:extLst>
          </p:cNvPr>
          <p:cNvGrpSpPr/>
          <p:nvPr/>
        </p:nvGrpSpPr>
        <p:grpSpPr>
          <a:xfrm>
            <a:off x="6620268" y="3200400"/>
            <a:ext cx="5190732" cy="3200400"/>
            <a:chOff x="6620268" y="3200400"/>
            <a:chExt cx="5190732" cy="3200400"/>
          </a:xfrm>
        </p:grpSpPr>
        <p:pic>
          <p:nvPicPr>
            <p:cNvPr id="4" name="图片 3">
              <a:extLst>
                <a:ext uri="{FF2B5EF4-FFF2-40B4-BE49-F238E27FC236}">
                  <a16:creationId xmlns:a16="http://schemas.microsoft.com/office/drawing/2014/main" id="{47FC4BB2-E7C2-4AD6-B702-BE82AD23EF35}"/>
                </a:ext>
              </a:extLst>
            </p:cNvPr>
            <p:cNvPicPr preferRelativeResize="0">
              <a:picLocks noChangeAspect="1"/>
            </p:cNvPicPr>
            <p:nvPr/>
          </p:nvPicPr>
          <p:blipFill>
            <a:blip r:embed="rId5"/>
            <a:stretch>
              <a:fillRect/>
            </a:stretch>
          </p:blipFill>
          <p:spPr>
            <a:xfrm>
              <a:off x="6620268" y="3200400"/>
              <a:ext cx="5190732" cy="3200400"/>
            </a:xfrm>
            <a:prstGeom prst="rect">
              <a:avLst/>
            </a:prstGeom>
          </p:spPr>
        </p:pic>
        <p:sp>
          <p:nvSpPr>
            <p:cNvPr id="7" name="矩形 6">
              <a:extLst>
                <a:ext uri="{FF2B5EF4-FFF2-40B4-BE49-F238E27FC236}">
                  <a16:creationId xmlns:a16="http://schemas.microsoft.com/office/drawing/2014/main" id="{311663D1-EF6B-495A-935E-49FE7243533C}"/>
                </a:ext>
              </a:extLst>
            </p:cNvPr>
            <p:cNvSpPr/>
            <p:nvPr/>
          </p:nvSpPr>
          <p:spPr>
            <a:xfrm>
              <a:off x="10896600" y="3733800"/>
              <a:ext cx="554372" cy="457200"/>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ea"/>
                <a:cs typeface="+mn-cs"/>
                <a:sym typeface="Helvetica"/>
              </a:endParaRPr>
            </a:p>
          </p:txBody>
        </p:sp>
      </p:grpSp>
    </p:spTree>
    <p:custDataLst>
      <p:tags r:id="rId1"/>
    </p:custDataLst>
    <p:extLst>
      <p:ext uri="{BB962C8B-B14F-4D97-AF65-F5344CB8AC3E}">
        <p14:creationId xmlns:p14="http://schemas.microsoft.com/office/powerpoint/2010/main" val="13389497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wipe(down)">
                                      <p:cBhvr>
                                        <p:cTn id="7" dur="500"/>
                                        <p:tgtEl>
                                          <p:spTgt spid="9">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wipe(down)">
                                      <p:cBhvr>
                                        <p:cTn id="10" dur="500"/>
                                        <p:tgtEl>
                                          <p:spTgt spid="9">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wipe(down)">
                                      <p:cBhvr>
                                        <p:cTn id="13" dur="500"/>
                                        <p:tgtEl>
                                          <p:spTgt spid="9">
                                            <p:txEl>
                                              <p:pRg st="6" end="6"/>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1000"/>
                                        <p:tgtEl>
                                          <p:spTgt spid="14"/>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9">
                                            <p:txEl>
                                              <p:pRg st="10" end="10"/>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9">
                                            <p:txEl>
                                              <p:pRg st="11" end="11"/>
                                            </p:txEl>
                                          </p:spTgt>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0.8|1.5|2.2"/>
</p:tagLst>
</file>

<file path=ppt/tags/tag2.xml><?xml version="1.0" encoding="utf-8"?>
<p:tagLst xmlns:a="http://schemas.openxmlformats.org/drawingml/2006/main" xmlns:r="http://schemas.openxmlformats.org/officeDocument/2006/relationships" xmlns:p="http://schemas.openxmlformats.org/presentationml/2006/main">
  <p:tag name="TIMING" val="|37.9|1.4"/>
</p:tagLst>
</file>

<file path=ppt/tags/tag3.xml><?xml version="1.0" encoding="utf-8"?>
<p:tagLst xmlns:a="http://schemas.openxmlformats.org/drawingml/2006/main" xmlns:r="http://schemas.openxmlformats.org/officeDocument/2006/relationships" xmlns:p="http://schemas.openxmlformats.org/presentationml/2006/main">
  <p:tag name="TIMING" val="|18.3|12.6"/>
</p:tagLst>
</file>

<file path=ppt/tags/tag4.xml><?xml version="1.0" encoding="utf-8"?>
<p:tagLst xmlns:a="http://schemas.openxmlformats.org/drawingml/2006/main" xmlns:r="http://schemas.openxmlformats.org/officeDocument/2006/relationships" xmlns:p="http://schemas.openxmlformats.org/presentationml/2006/main">
  <p:tag name="TIMING" val="|17.2"/>
</p:tagLst>
</file>

<file path=ppt/theme/theme1.xml><?xml version="1.0" encoding="utf-8"?>
<a:theme xmlns:a="http://schemas.openxmlformats.org/drawingml/2006/main" name="Office Theme">
  <a:themeElements>
    <a:clrScheme name="Custom 1">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99235E"/>
      </a:hlink>
      <a:folHlink>
        <a:srgbClr val="99235E"/>
      </a:folHlink>
    </a:clrScheme>
    <a:fontScheme name="y1uylnnj">
      <a:majorFont>
        <a:latin typeface="Helvetica"/>
        <a:ea typeface="Helvetica"/>
        <a:cs typeface=""/>
      </a:majorFont>
      <a:minorFont>
        <a:latin typeface="Helvetica"/>
        <a:ea typeface="Helvetica"/>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CityU.potx" id="{5CF55EDD-367A-7145-BCC3-2D2F2DBCD98F}" vid="{E27905E8-BE55-7C42-BCA1-BEAE3D0E9AC9}"/>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10481</TotalTime>
  <Words>3946</Words>
  <Application>Microsoft Office PowerPoint</Application>
  <PresentationFormat>宽屏</PresentationFormat>
  <Paragraphs>352</Paragraphs>
  <Slides>24</Slides>
  <Notes>24</Notes>
  <HiddenSlides>1</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24</vt:i4>
      </vt:variant>
    </vt:vector>
  </HeadingPairs>
  <TitlesOfParts>
    <vt:vector size="33" baseType="lpstr">
      <vt:lpstr>NimbusRomNo9L-Medi</vt:lpstr>
      <vt:lpstr>NimbusRomNo9L-Regu</vt:lpstr>
      <vt:lpstr>Arial</vt:lpstr>
      <vt:lpstr>Cambria Math</vt:lpstr>
      <vt:lpstr>Helvetica</vt:lpstr>
      <vt:lpstr>Wingdings</vt:lpstr>
      <vt:lpstr>Office Theme</vt:lpstr>
      <vt:lpstr>1_Office Theme</vt:lpstr>
      <vt:lpstr>Equation</vt:lpstr>
      <vt:lpstr>RM-SSD: In-Storage Computing for Large-Scale Recommendation Inference</vt:lpstr>
      <vt:lpstr>Personalized Recommendation Systems</vt:lpstr>
      <vt:lpstr>Deep Learning Recommendation Model</vt:lpstr>
      <vt:lpstr>Deep Learning Recommendation Model</vt:lpstr>
      <vt:lpstr>Deep Learning Recommendation Model</vt:lpstr>
      <vt:lpstr>Deep Learning Recommendation Model</vt:lpstr>
      <vt:lpstr>Challenge of Large-Scale Recommendation Systems</vt:lpstr>
      <vt:lpstr>Performance Degradation of Naïve SSD Employment</vt:lpstr>
      <vt:lpstr>Issues of Naïve SSD Employment</vt:lpstr>
      <vt:lpstr>Offloading embedding lookup is enough ?</vt:lpstr>
      <vt:lpstr>RM-SSD:</vt:lpstr>
      <vt:lpstr>Embedding Lookup Engine</vt:lpstr>
      <vt:lpstr>MLP Acceleration Engine </vt:lpstr>
      <vt:lpstr>MLP Acceleration Engine (cont’d)</vt:lpstr>
      <vt:lpstr>MLP Acceleration Engine (cont’d)</vt:lpstr>
      <vt:lpstr>MLP Acceleration Engine (cont’d)</vt:lpstr>
      <vt:lpstr>Experimental setup</vt:lpstr>
      <vt:lpstr>Throughput of different recommendation inferences</vt:lpstr>
      <vt:lpstr>Throughput of different recommendation inferences</vt:lpstr>
      <vt:lpstr>Resource Efficiency of MLP Acceleration Engine</vt:lpstr>
      <vt:lpstr>Resource Efficiency of MLP Acceleration Engine</vt:lpstr>
      <vt:lpstr>Conclusion</vt:lpstr>
      <vt:lpstr>RM-SSD: In-Storage Computing for Large-Scale Recommendation Inference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In-Storage Computing for Large-Scale Recommendation Inference</dc:title>
  <dc:creator>WAN Hu</dc:creator>
  <cp:lastModifiedBy>Dr. SUN Xuan</cp:lastModifiedBy>
  <cp:revision>500</cp:revision>
  <dcterms:created xsi:type="dcterms:W3CDTF">2021-11-28T06:37:20Z</dcterms:created>
  <dcterms:modified xsi:type="dcterms:W3CDTF">2022-03-24T13:10:46Z</dcterms:modified>
</cp:coreProperties>
</file>