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9144000" cy="6858000"/>
  <p:defaultTextStyle>
    <a:defPPr>
      <a:defRPr lang="en-US"/>
    </a:defPPr>
    <a:lvl1pPr marL="0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894498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788995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683493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577990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472487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366985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261483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155980" algn="l" defTabSz="89449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C8"/>
    <a:srgbClr val="0073CF"/>
    <a:srgbClr val="003E72"/>
    <a:srgbClr val="235BA8"/>
    <a:srgbClr val="0083C3"/>
    <a:srgbClr val="333333"/>
    <a:srgbClr val="D7861C"/>
    <a:srgbClr val="0A9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6290" autoAdjust="0"/>
  </p:normalViewPr>
  <p:slideViewPr>
    <p:cSldViewPr snapToGrid="0" snapToObjects="1">
      <p:cViewPr varScale="1">
        <p:scale>
          <a:sx n="24" d="100"/>
          <a:sy n="24" d="100"/>
        </p:scale>
        <p:origin x="1620" y="120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387B-06E6-3C44-8F27-C9217C188927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4C0DC-C29F-2B43-8198-975494670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4C0DC-C29F-2B43-8198-97549467009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4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1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94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8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83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7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72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36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26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15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6"/>
            <a:ext cx="111099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6"/>
            <a:ext cx="325069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0"/>
            <a:ext cx="41970960" cy="6537960"/>
          </a:xfrm>
        </p:spPr>
        <p:txBody>
          <a:bodyPr anchor="t"/>
          <a:lstStyle>
            <a:lvl1pPr algn="l">
              <a:defRPr sz="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6"/>
            <a:ext cx="41970960" cy="7200900"/>
          </a:xfrm>
        </p:spPr>
        <p:txBody>
          <a:bodyPr anchor="b"/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89449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78899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6834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57799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47248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3669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2614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15598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7"/>
            <a:ext cx="21808440" cy="21724620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7"/>
            <a:ext cx="21808440" cy="21724620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7368541"/>
            <a:ext cx="21817015" cy="3070860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4498" indent="0">
              <a:buNone/>
              <a:defRPr sz="3900" b="1"/>
            </a:lvl2pPr>
            <a:lvl3pPr marL="1788995" indent="0">
              <a:buNone/>
              <a:defRPr sz="3600" b="1"/>
            </a:lvl3pPr>
            <a:lvl4pPr marL="2683493" indent="0">
              <a:buNone/>
              <a:defRPr sz="3100" b="1"/>
            </a:lvl4pPr>
            <a:lvl5pPr marL="3577990" indent="0">
              <a:buNone/>
              <a:defRPr sz="3100" b="1"/>
            </a:lvl5pPr>
            <a:lvl6pPr marL="4472487" indent="0">
              <a:buNone/>
              <a:defRPr sz="3100" b="1"/>
            </a:lvl6pPr>
            <a:lvl7pPr marL="5366985" indent="0">
              <a:buNone/>
              <a:defRPr sz="3100" b="1"/>
            </a:lvl7pPr>
            <a:lvl8pPr marL="6261483" indent="0">
              <a:buNone/>
              <a:defRPr sz="3100" b="1"/>
            </a:lvl8pPr>
            <a:lvl9pPr marL="7155980" indent="0">
              <a:buNone/>
              <a:defRPr sz="3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1" y="10439401"/>
            <a:ext cx="21817015" cy="18966180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6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1"/>
            <a:ext cx="21825585" cy="3070860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94498" indent="0">
              <a:buNone/>
              <a:defRPr sz="3900" b="1"/>
            </a:lvl2pPr>
            <a:lvl3pPr marL="1788995" indent="0">
              <a:buNone/>
              <a:defRPr sz="3600" b="1"/>
            </a:lvl3pPr>
            <a:lvl4pPr marL="2683493" indent="0">
              <a:buNone/>
              <a:defRPr sz="3100" b="1"/>
            </a:lvl4pPr>
            <a:lvl5pPr marL="3577990" indent="0">
              <a:buNone/>
              <a:defRPr sz="3100" b="1"/>
            </a:lvl5pPr>
            <a:lvl6pPr marL="4472487" indent="0">
              <a:buNone/>
              <a:defRPr sz="3100" b="1"/>
            </a:lvl6pPr>
            <a:lvl7pPr marL="5366985" indent="0">
              <a:buNone/>
              <a:defRPr sz="3100" b="1"/>
            </a:lvl7pPr>
            <a:lvl8pPr marL="6261483" indent="0">
              <a:buNone/>
              <a:defRPr sz="3100" b="1"/>
            </a:lvl8pPr>
            <a:lvl9pPr marL="7155980" indent="0">
              <a:buNone/>
              <a:defRPr sz="3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1"/>
            <a:ext cx="21825585" cy="18966180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6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6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4" y="1310640"/>
            <a:ext cx="16244890" cy="5577840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6"/>
            <a:ext cx="27603450" cy="2809494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4" y="6888486"/>
            <a:ext cx="16244890" cy="22517100"/>
          </a:xfrm>
        </p:spPr>
        <p:txBody>
          <a:bodyPr/>
          <a:lstStyle>
            <a:lvl1pPr marL="0" indent="0">
              <a:buNone/>
              <a:defRPr sz="2700"/>
            </a:lvl1pPr>
            <a:lvl2pPr marL="894498" indent="0">
              <a:buNone/>
              <a:defRPr sz="2300"/>
            </a:lvl2pPr>
            <a:lvl3pPr marL="1788995" indent="0">
              <a:buNone/>
              <a:defRPr sz="2000"/>
            </a:lvl3pPr>
            <a:lvl4pPr marL="2683493" indent="0">
              <a:buNone/>
              <a:defRPr sz="1800"/>
            </a:lvl4pPr>
            <a:lvl5pPr marL="3577990" indent="0">
              <a:buNone/>
              <a:defRPr sz="1800"/>
            </a:lvl5pPr>
            <a:lvl6pPr marL="4472487" indent="0">
              <a:buNone/>
              <a:defRPr sz="1800"/>
            </a:lvl6pPr>
            <a:lvl7pPr marL="5366985" indent="0">
              <a:buNone/>
              <a:defRPr sz="1800"/>
            </a:lvl7pPr>
            <a:lvl8pPr marL="6261483" indent="0">
              <a:buNone/>
              <a:defRPr sz="1800"/>
            </a:lvl8pPr>
            <a:lvl9pPr marL="71559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0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6300"/>
            </a:lvl1pPr>
            <a:lvl2pPr marL="894498" indent="0">
              <a:buNone/>
              <a:defRPr sz="5400"/>
            </a:lvl2pPr>
            <a:lvl3pPr marL="1788995" indent="0">
              <a:buNone/>
              <a:defRPr sz="4700"/>
            </a:lvl3pPr>
            <a:lvl4pPr marL="2683493" indent="0">
              <a:buNone/>
              <a:defRPr sz="3900"/>
            </a:lvl4pPr>
            <a:lvl5pPr marL="3577990" indent="0">
              <a:buNone/>
              <a:defRPr sz="3900"/>
            </a:lvl5pPr>
            <a:lvl6pPr marL="4472487" indent="0">
              <a:buNone/>
              <a:defRPr sz="3900"/>
            </a:lvl6pPr>
            <a:lvl7pPr marL="5366985" indent="0">
              <a:buNone/>
              <a:defRPr sz="3900"/>
            </a:lvl7pPr>
            <a:lvl8pPr marL="6261483" indent="0">
              <a:buNone/>
              <a:defRPr sz="3900"/>
            </a:lvl8pPr>
            <a:lvl9pPr marL="7155980" indent="0">
              <a:buNone/>
              <a:defRPr sz="3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0"/>
            <a:ext cx="29626560" cy="3863340"/>
          </a:xfrm>
        </p:spPr>
        <p:txBody>
          <a:bodyPr/>
          <a:lstStyle>
            <a:lvl1pPr marL="0" indent="0">
              <a:buNone/>
              <a:defRPr sz="2700"/>
            </a:lvl1pPr>
            <a:lvl2pPr marL="894498" indent="0">
              <a:buNone/>
              <a:defRPr sz="2300"/>
            </a:lvl2pPr>
            <a:lvl3pPr marL="1788995" indent="0">
              <a:buNone/>
              <a:defRPr sz="2000"/>
            </a:lvl3pPr>
            <a:lvl4pPr marL="2683493" indent="0">
              <a:buNone/>
              <a:defRPr sz="1800"/>
            </a:lvl4pPr>
            <a:lvl5pPr marL="3577990" indent="0">
              <a:buNone/>
              <a:defRPr sz="1800"/>
            </a:lvl5pPr>
            <a:lvl6pPr marL="4472487" indent="0">
              <a:buNone/>
              <a:defRPr sz="1800"/>
            </a:lvl6pPr>
            <a:lvl7pPr marL="5366985" indent="0">
              <a:buNone/>
              <a:defRPr sz="1800"/>
            </a:lvl7pPr>
            <a:lvl8pPr marL="6261483" indent="0">
              <a:buNone/>
              <a:defRPr sz="1800"/>
            </a:lvl8pPr>
            <a:lvl9pPr marL="715598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0"/>
            <a:ext cx="44439840" cy="5486400"/>
          </a:xfrm>
          <a:prstGeom prst="rect">
            <a:avLst/>
          </a:prstGeom>
        </p:spPr>
        <p:txBody>
          <a:bodyPr vert="horz" lIns="178899" tIns="89450" rIns="178899" bIns="894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7"/>
            <a:ext cx="44439840" cy="21724620"/>
          </a:xfrm>
          <a:prstGeom prst="rect">
            <a:avLst/>
          </a:prstGeom>
        </p:spPr>
        <p:txBody>
          <a:bodyPr vert="horz" lIns="178899" tIns="89450" rIns="178899" bIns="894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1"/>
            <a:ext cx="11521440" cy="1752600"/>
          </a:xfrm>
          <a:prstGeom prst="rect">
            <a:avLst/>
          </a:prstGeom>
        </p:spPr>
        <p:txBody>
          <a:bodyPr vert="horz" lIns="178899" tIns="89450" rIns="178899" bIns="89450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F99C-4C7D-7643-88D7-AED2FDE05819}" type="datetimeFigureOut">
              <a:rPr lang="en-US" smtClean="0"/>
              <a:t>8/14/2016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1"/>
            <a:ext cx="15636240" cy="1752600"/>
          </a:xfrm>
          <a:prstGeom prst="rect">
            <a:avLst/>
          </a:prstGeom>
        </p:spPr>
        <p:txBody>
          <a:bodyPr vert="horz" lIns="178899" tIns="89450" rIns="178899" bIns="89450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1"/>
            <a:ext cx="11521440" cy="1752600"/>
          </a:xfrm>
          <a:prstGeom prst="rect">
            <a:avLst/>
          </a:prstGeom>
        </p:spPr>
        <p:txBody>
          <a:bodyPr vert="horz" lIns="178899" tIns="89450" rIns="178899" bIns="89450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31BE-4170-8C40-85AE-B2887FCDEF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4498" rtl="0" eaLnBrk="1" latinLnBrk="0" hangingPunct="1">
        <a:spcBef>
          <a:spcPct val="0"/>
        </a:spcBef>
        <a:buNone/>
        <a:defRPr sz="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0873" indent="-670873" algn="l" defTabSz="894498" rtl="0" eaLnBrk="1" latinLnBrk="0" hangingPunct="1">
        <a:spcBef>
          <a:spcPct val="20000"/>
        </a:spcBef>
        <a:buFont typeface="Arial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53558" indent="-559061" algn="l" defTabSz="894498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44" indent="-447248" algn="l" defTabSz="894498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0741" indent="-447248" algn="l" defTabSz="894498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25239" indent="-447248" algn="l" defTabSz="894498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19737" indent="-447248" algn="l" defTabSz="894498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814233" indent="-447248" algn="l" defTabSz="894498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708731" indent="-447248" algn="l" defTabSz="894498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603229" indent="-447248" algn="l" defTabSz="894498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4498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88995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683493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577990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2487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66985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61483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155980" algn="l" defTabSz="89449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2.e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package" Target="../embeddings/Microsoft_Visio___2.vsdx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1.emf"/><Relationship Id="rId4" Type="http://schemas.openxmlformats.org/officeDocument/2006/relationships/image" Target="../media/image3.jpeg"/><Relationship Id="rId9" Type="http://schemas.openxmlformats.org/officeDocument/2006/relationships/package" Target="../embeddings/Microsoft_Visio___1.vsdx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39718" y="1001992"/>
            <a:ext cx="49502479" cy="31089600"/>
            <a:chOff x="-33440" y="-1917558"/>
            <a:chExt cx="49502479" cy="34055966"/>
          </a:xfrm>
        </p:grpSpPr>
        <p:pic>
          <p:nvPicPr>
            <p:cNvPr id="65" name="Picture 64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298846"/>
              <a:ext cx="6663251" cy="6839562"/>
            </a:xfrm>
            <a:prstGeom prst="rect">
              <a:avLst/>
            </a:prstGeom>
          </p:spPr>
        </p:pic>
        <p:pic>
          <p:nvPicPr>
            <p:cNvPr id="126" name="Picture 125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663" y="25295826"/>
              <a:ext cx="6663251" cy="6839562"/>
            </a:xfrm>
            <a:prstGeom prst="rect">
              <a:avLst/>
            </a:prstGeom>
          </p:spPr>
        </p:pic>
        <p:pic>
          <p:nvPicPr>
            <p:cNvPr id="127" name="Picture 126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0079" y="25284183"/>
              <a:ext cx="6663251" cy="6839562"/>
            </a:xfrm>
            <a:prstGeom prst="rect">
              <a:avLst/>
            </a:prstGeom>
          </p:spPr>
        </p:pic>
        <p:pic>
          <p:nvPicPr>
            <p:cNvPr id="128" name="Picture 127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3741" y="25281163"/>
              <a:ext cx="6663251" cy="6839562"/>
            </a:xfrm>
            <a:prstGeom prst="rect">
              <a:avLst/>
            </a:prstGeom>
          </p:spPr>
        </p:pic>
        <p:pic>
          <p:nvPicPr>
            <p:cNvPr id="129" name="Picture 128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900" y="25274196"/>
              <a:ext cx="6663251" cy="6839562"/>
            </a:xfrm>
            <a:prstGeom prst="rect">
              <a:avLst/>
            </a:prstGeom>
          </p:spPr>
        </p:pic>
        <p:pic>
          <p:nvPicPr>
            <p:cNvPr id="130" name="Picture 129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9562" y="25271176"/>
              <a:ext cx="6663251" cy="6839562"/>
            </a:xfrm>
            <a:prstGeom prst="rect">
              <a:avLst/>
            </a:prstGeom>
          </p:spPr>
        </p:pic>
        <p:pic>
          <p:nvPicPr>
            <p:cNvPr id="131" name="Picture 130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5978" y="25259533"/>
              <a:ext cx="6663251" cy="6839562"/>
            </a:xfrm>
            <a:prstGeom prst="rect">
              <a:avLst/>
            </a:prstGeom>
          </p:spPr>
        </p:pic>
        <p:pic>
          <p:nvPicPr>
            <p:cNvPr id="132" name="Picture 131" descr="shatter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85"/>
            <a:stretch/>
          </p:blipFill>
          <p:spPr>
            <a:xfrm>
              <a:off x="46389641" y="25256513"/>
              <a:ext cx="3079398" cy="6839562"/>
            </a:xfrm>
            <a:prstGeom prst="rect">
              <a:avLst/>
            </a:prstGeom>
          </p:spPr>
        </p:pic>
        <p:pic>
          <p:nvPicPr>
            <p:cNvPr id="134" name="Picture 133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588" y="18483704"/>
              <a:ext cx="6663251" cy="6839562"/>
            </a:xfrm>
            <a:prstGeom prst="rect">
              <a:avLst/>
            </a:prstGeom>
          </p:spPr>
        </p:pic>
        <p:pic>
          <p:nvPicPr>
            <p:cNvPr id="136" name="Picture 135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74" y="18480684"/>
              <a:ext cx="6663251" cy="6839562"/>
            </a:xfrm>
            <a:prstGeom prst="rect">
              <a:avLst/>
            </a:prstGeom>
          </p:spPr>
        </p:pic>
        <p:pic>
          <p:nvPicPr>
            <p:cNvPr id="137" name="Picture 136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0490" y="18512837"/>
              <a:ext cx="6663251" cy="6839562"/>
            </a:xfrm>
            <a:prstGeom prst="rect">
              <a:avLst/>
            </a:prstGeom>
          </p:spPr>
        </p:pic>
        <p:pic>
          <p:nvPicPr>
            <p:cNvPr id="138" name="Picture 137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4152" y="18509817"/>
              <a:ext cx="6663251" cy="6839562"/>
            </a:xfrm>
            <a:prstGeom prst="rect">
              <a:avLst/>
            </a:prstGeom>
          </p:spPr>
        </p:pic>
        <p:pic>
          <p:nvPicPr>
            <p:cNvPr id="139" name="Picture 138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311" y="18502850"/>
              <a:ext cx="6663251" cy="6839562"/>
            </a:xfrm>
            <a:prstGeom prst="rect">
              <a:avLst/>
            </a:prstGeom>
          </p:spPr>
        </p:pic>
        <p:pic>
          <p:nvPicPr>
            <p:cNvPr id="140" name="Picture 139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9973" y="18456034"/>
              <a:ext cx="6663251" cy="6839562"/>
            </a:xfrm>
            <a:prstGeom prst="rect">
              <a:avLst/>
            </a:prstGeom>
          </p:spPr>
        </p:pic>
        <p:pic>
          <p:nvPicPr>
            <p:cNvPr id="141" name="Picture 140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6389" y="18444391"/>
              <a:ext cx="6663251" cy="6839562"/>
            </a:xfrm>
            <a:prstGeom prst="rect">
              <a:avLst/>
            </a:prstGeom>
          </p:spPr>
        </p:pic>
        <p:pic>
          <p:nvPicPr>
            <p:cNvPr id="142" name="Picture 141" descr="shatter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85"/>
            <a:stretch/>
          </p:blipFill>
          <p:spPr>
            <a:xfrm>
              <a:off x="46360052" y="18441371"/>
              <a:ext cx="3079398" cy="6839562"/>
            </a:xfrm>
            <a:prstGeom prst="rect">
              <a:avLst/>
            </a:prstGeom>
          </p:spPr>
        </p:pic>
        <p:pic>
          <p:nvPicPr>
            <p:cNvPr id="143" name="Picture 142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52" y="11685641"/>
              <a:ext cx="6663251" cy="6839562"/>
            </a:xfrm>
            <a:prstGeom prst="rect">
              <a:avLst/>
            </a:prstGeom>
          </p:spPr>
        </p:pic>
        <p:pic>
          <p:nvPicPr>
            <p:cNvPr id="144" name="Picture 143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810" y="11682621"/>
              <a:ext cx="6663251" cy="6839562"/>
            </a:xfrm>
            <a:prstGeom prst="rect">
              <a:avLst/>
            </a:prstGeom>
          </p:spPr>
        </p:pic>
        <p:pic>
          <p:nvPicPr>
            <p:cNvPr id="145" name="Picture 144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6226" y="11714774"/>
              <a:ext cx="6663251" cy="6839562"/>
            </a:xfrm>
            <a:prstGeom prst="rect">
              <a:avLst/>
            </a:prstGeom>
          </p:spPr>
        </p:pic>
        <p:pic>
          <p:nvPicPr>
            <p:cNvPr id="146" name="Picture 145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6094" y="11711754"/>
              <a:ext cx="6663251" cy="6839562"/>
            </a:xfrm>
            <a:prstGeom prst="rect">
              <a:avLst/>
            </a:prstGeom>
          </p:spPr>
        </p:pic>
        <p:pic>
          <p:nvPicPr>
            <p:cNvPr id="147" name="Picture 146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2047" y="11704787"/>
              <a:ext cx="6663251" cy="6839562"/>
            </a:xfrm>
            <a:prstGeom prst="rect">
              <a:avLst/>
            </a:prstGeom>
          </p:spPr>
        </p:pic>
        <p:pic>
          <p:nvPicPr>
            <p:cNvPr id="148" name="Picture 147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5709" y="11657971"/>
              <a:ext cx="6663251" cy="6839562"/>
            </a:xfrm>
            <a:prstGeom prst="rect">
              <a:avLst/>
            </a:prstGeom>
          </p:spPr>
        </p:pic>
        <p:pic>
          <p:nvPicPr>
            <p:cNvPr id="149" name="Picture 148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2125" y="11646328"/>
              <a:ext cx="6663251" cy="6839562"/>
            </a:xfrm>
            <a:prstGeom prst="rect">
              <a:avLst/>
            </a:prstGeom>
          </p:spPr>
        </p:pic>
        <p:pic>
          <p:nvPicPr>
            <p:cNvPr id="150" name="Picture 149" descr="shatter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85"/>
            <a:stretch/>
          </p:blipFill>
          <p:spPr>
            <a:xfrm>
              <a:off x="46385788" y="11643308"/>
              <a:ext cx="3079398" cy="6839562"/>
            </a:xfrm>
            <a:prstGeom prst="rect">
              <a:avLst/>
            </a:prstGeom>
          </p:spPr>
        </p:pic>
        <p:pic>
          <p:nvPicPr>
            <p:cNvPr id="151" name="Picture 150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40" y="4936667"/>
              <a:ext cx="6663251" cy="6839562"/>
            </a:xfrm>
            <a:prstGeom prst="rect">
              <a:avLst/>
            </a:prstGeom>
          </p:spPr>
        </p:pic>
        <p:pic>
          <p:nvPicPr>
            <p:cNvPr id="152" name="Picture 151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2" y="4933647"/>
              <a:ext cx="6663251" cy="6839562"/>
            </a:xfrm>
            <a:prstGeom prst="rect">
              <a:avLst/>
            </a:prstGeom>
          </p:spPr>
        </p:pic>
        <p:pic>
          <p:nvPicPr>
            <p:cNvPr id="153" name="Picture 152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638" y="4965800"/>
              <a:ext cx="6663251" cy="6839562"/>
            </a:xfrm>
            <a:prstGeom prst="rect">
              <a:avLst/>
            </a:prstGeom>
          </p:spPr>
        </p:pic>
        <p:pic>
          <p:nvPicPr>
            <p:cNvPr id="154" name="Picture 153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300" y="4962780"/>
              <a:ext cx="6663251" cy="6839562"/>
            </a:xfrm>
            <a:prstGeom prst="rect">
              <a:avLst/>
            </a:prstGeom>
          </p:spPr>
        </p:pic>
        <p:pic>
          <p:nvPicPr>
            <p:cNvPr id="155" name="Picture 154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2459" y="4955813"/>
              <a:ext cx="6663251" cy="6839562"/>
            </a:xfrm>
            <a:prstGeom prst="rect">
              <a:avLst/>
            </a:prstGeom>
          </p:spPr>
        </p:pic>
        <p:pic>
          <p:nvPicPr>
            <p:cNvPr id="156" name="Picture 155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121" y="4908997"/>
              <a:ext cx="6663251" cy="6839562"/>
            </a:xfrm>
            <a:prstGeom prst="rect">
              <a:avLst/>
            </a:prstGeom>
          </p:spPr>
        </p:pic>
        <p:pic>
          <p:nvPicPr>
            <p:cNvPr id="157" name="Picture 156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2537" y="4897354"/>
              <a:ext cx="6663251" cy="6839562"/>
            </a:xfrm>
            <a:prstGeom prst="rect">
              <a:avLst/>
            </a:prstGeom>
          </p:spPr>
        </p:pic>
        <p:pic>
          <p:nvPicPr>
            <p:cNvPr id="158" name="Picture 157" descr="shatter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85"/>
            <a:stretch/>
          </p:blipFill>
          <p:spPr>
            <a:xfrm>
              <a:off x="46356200" y="4894334"/>
              <a:ext cx="3079398" cy="6839562"/>
            </a:xfrm>
            <a:prstGeom prst="rect">
              <a:avLst/>
            </a:prstGeom>
          </p:spPr>
        </p:pic>
        <p:pic>
          <p:nvPicPr>
            <p:cNvPr id="159" name="Picture 158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875225"/>
              <a:ext cx="6663251" cy="6839562"/>
            </a:xfrm>
            <a:prstGeom prst="rect">
              <a:avLst/>
            </a:prstGeom>
          </p:spPr>
        </p:pic>
        <p:pic>
          <p:nvPicPr>
            <p:cNvPr id="160" name="Picture 159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663" y="-1878245"/>
              <a:ext cx="6663251" cy="6839562"/>
            </a:xfrm>
            <a:prstGeom prst="rect">
              <a:avLst/>
            </a:prstGeom>
          </p:spPr>
        </p:pic>
        <p:pic>
          <p:nvPicPr>
            <p:cNvPr id="161" name="Picture 160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0079" y="-1846092"/>
              <a:ext cx="6663251" cy="6839562"/>
            </a:xfrm>
            <a:prstGeom prst="rect">
              <a:avLst/>
            </a:prstGeom>
          </p:spPr>
        </p:pic>
        <p:pic>
          <p:nvPicPr>
            <p:cNvPr id="162" name="Picture 161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947" y="-1849112"/>
              <a:ext cx="6663251" cy="6839562"/>
            </a:xfrm>
            <a:prstGeom prst="rect">
              <a:avLst/>
            </a:prstGeom>
          </p:spPr>
        </p:pic>
        <p:pic>
          <p:nvPicPr>
            <p:cNvPr id="163" name="Picture 162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5900" y="-1812283"/>
              <a:ext cx="6663251" cy="6839562"/>
            </a:xfrm>
            <a:prstGeom prst="rect">
              <a:avLst/>
            </a:prstGeom>
          </p:spPr>
        </p:pic>
        <p:pic>
          <p:nvPicPr>
            <p:cNvPr id="164" name="Picture 163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9562" y="-1859099"/>
              <a:ext cx="6663251" cy="6839562"/>
            </a:xfrm>
            <a:prstGeom prst="rect">
              <a:avLst/>
            </a:prstGeom>
          </p:spPr>
        </p:pic>
        <p:pic>
          <p:nvPicPr>
            <p:cNvPr id="165" name="Picture 164" descr="shattered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5978" y="-1914538"/>
              <a:ext cx="6663251" cy="6839562"/>
            </a:xfrm>
            <a:prstGeom prst="rect">
              <a:avLst/>
            </a:prstGeom>
          </p:spPr>
        </p:pic>
        <p:pic>
          <p:nvPicPr>
            <p:cNvPr id="166" name="Picture 165" descr="shattere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saturation sat="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85"/>
            <a:stretch/>
          </p:blipFill>
          <p:spPr>
            <a:xfrm>
              <a:off x="46345847" y="-1917558"/>
              <a:ext cx="3079398" cy="6839562"/>
            </a:xfrm>
            <a:prstGeom prst="rect">
              <a:avLst/>
            </a:prstGeom>
          </p:spPr>
        </p:pic>
      </p:grpSp>
      <p:sp>
        <p:nvSpPr>
          <p:cNvPr id="213" name="Rectangle 212"/>
          <p:cNvSpPr/>
          <p:nvPr/>
        </p:nvSpPr>
        <p:spPr>
          <a:xfrm>
            <a:off x="-2" y="-1"/>
            <a:ext cx="49377600" cy="4151143"/>
          </a:xfrm>
          <a:prstGeom prst="rect">
            <a:avLst/>
          </a:prstGeom>
          <a:solidFill>
            <a:srgbClr val="23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496951" y="4487143"/>
            <a:ext cx="15392130" cy="8756969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93304" y="4503089"/>
            <a:ext cx="15423241" cy="17691406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+mj-lt"/>
                <a:cs typeface="Gill Sans Light"/>
              </a:rPr>
              <a:t>At the end of each trial, the correct category was revealed and the subjects recorded the accuracy of their category guess.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9641" y="13688819"/>
            <a:ext cx="15432918" cy="17802369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91592"/>
            <a:ext cx="49432452" cy="914400"/>
          </a:xfrm>
          <a:prstGeom prst="rect">
            <a:avLst/>
          </a:prstGeom>
          <a:solidFill>
            <a:srgbClr val="235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2867"/>
            <a:ext cx="4937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spc="2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Empirical Study of Redo and Undo Logging in Persistent Memory</a:t>
            </a:r>
            <a:endParaRPr lang="en-US" sz="9000" b="1" spc="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6794"/>
            <a:ext cx="493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</a:rPr>
              <a:t>Hu Wan</a:t>
            </a:r>
            <a:r>
              <a:rPr lang="en-US" altLang="zh-CN" sz="4400" baseline="30000">
                <a:solidFill>
                  <a:schemeClr val="bg1"/>
                </a:solidFill>
              </a:rPr>
              <a:t>1</a:t>
            </a:r>
            <a:r>
              <a:rPr lang="en-US" altLang="zh-CN" sz="4400">
                <a:solidFill>
                  <a:schemeClr val="bg1"/>
                </a:solidFill>
              </a:rPr>
              <a:t>     Youyou Lu</a:t>
            </a:r>
            <a:r>
              <a:rPr lang="en-US" altLang="zh-CN" sz="4400" baseline="30000">
                <a:solidFill>
                  <a:schemeClr val="bg1"/>
                </a:solidFill>
              </a:rPr>
              <a:t>2</a:t>
            </a:r>
            <a:r>
              <a:rPr lang="en-US" altLang="zh-CN" sz="4400">
                <a:solidFill>
                  <a:schemeClr val="bg1"/>
                </a:solidFill>
              </a:rPr>
              <a:t>     Yuanchao </a:t>
            </a:r>
            <a:r>
              <a:rPr lang="en-US" altLang="zh-CN" sz="4400" smtClean="0">
                <a:solidFill>
                  <a:schemeClr val="bg1"/>
                </a:solidFill>
              </a:rPr>
              <a:t>Xu</a:t>
            </a:r>
            <a:r>
              <a:rPr lang="en-US" altLang="zh-CN" sz="4400" baseline="30000" smtClean="0">
                <a:solidFill>
                  <a:schemeClr val="bg1"/>
                </a:solidFill>
              </a:rPr>
              <a:t>1,3</a:t>
            </a:r>
            <a:r>
              <a:rPr lang="en-US" altLang="zh-CN" sz="4400" smtClean="0">
                <a:solidFill>
                  <a:schemeClr val="bg1"/>
                </a:solidFill>
              </a:rPr>
              <a:t>     </a:t>
            </a:r>
            <a:r>
              <a:rPr lang="en-US" altLang="zh-CN" sz="4400">
                <a:solidFill>
                  <a:schemeClr val="bg1"/>
                </a:solidFill>
              </a:rPr>
              <a:t>Jiwu </a:t>
            </a:r>
            <a:r>
              <a:rPr lang="en-US" altLang="zh-CN" sz="4400" smtClean="0">
                <a:solidFill>
                  <a:schemeClr val="bg1"/>
                </a:solidFill>
              </a:rPr>
              <a:t>Shu</a:t>
            </a:r>
            <a:r>
              <a:rPr lang="en-US" altLang="zh-CN" sz="4400" baseline="30000" smtClean="0">
                <a:solidFill>
                  <a:schemeClr val="bg1"/>
                </a:solidFill>
              </a:rPr>
              <a:t>2</a:t>
            </a:r>
            <a:endParaRPr lang="en-US" altLang="zh-CN" sz="4400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000" baseline="30000" smtClean="0">
                <a:solidFill>
                  <a:schemeClr val="bg1"/>
                </a:solidFill>
              </a:rPr>
              <a:t>1</a:t>
            </a:r>
            <a:r>
              <a:rPr lang="en-US" altLang="zh-CN" sz="4000" smtClean="0">
                <a:solidFill>
                  <a:schemeClr val="bg1"/>
                </a:solidFill>
              </a:rPr>
              <a:t>College </a:t>
            </a:r>
            <a:r>
              <a:rPr lang="en-US" altLang="zh-CN" sz="4000">
                <a:solidFill>
                  <a:schemeClr val="bg1"/>
                </a:solidFill>
              </a:rPr>
              <a:t>of Information Engineering, Capital Normal University, Beijing, </a:t>
            </a:r>
            <a:r>
              <a:rPr lang="en-US" altLang="zh-CN" sz="4000" smtClean="0">
                <a:solidFill>
                  <a:schemeClr val="bg1"/>
                </a:solidFill>
              </a:rPr>
              <a:t>China</a:t>
            </a:r>
          </a:p>
          <a:p>
            <a:pPr algn="ctr"/>
            <a:r>
              <a:rPr lang="en-US" altLang="zh-CN" sz="4000" baseline="30000" smtClean="0">
                <a:solidFill>
                  <a:schemeClr val="bg1"/>
                </a:solidFill>
              </a:rPr>
              <a:t>2</a:t>
            </a:r>
            <a:r>
              <a:rPr lang="en-US" altLang="zh-CN" sz="4000" smtClean="0">
                <a:solidFill>
                  <a:schemeClr val="bg1"/>
                </a:solidFill>
              </a:rPr>
              <a:t>Department </a:t>
            </a:r>
            <a:r>
              <a:rPr lang="en-US" altLang="zh-CN" sz="4000">
                <a:solidFill>
                  <a:schemeClr val="bg1"/>
                </a:solidFill>
              </a:rPr>
              <a:t>of Computer Science and Technology, Tsinghua University, Beijing, </a:t>
            </a:r>
            <a:r>
              <a:rPr lang="en-US" altLang="zh-CN" sz="4000" smtClean="0">
                <a:solidFill>
                  <a:schemeClr val="bg1"/>
                </a:solidFill>
              </a:rPr>
              <a:t>China</a:t>
            </a:r>
          </a:p>
          <a:p>
            <a:pPr algn="ctr"/>
            <a:r>
              <a:rPr lang="en-US" altLang="zh-CN" sz="4000" baseline="30000" smtClean="0">
                <a:solidFill>
                  <a:schemeClr val="bg1"/>
                </a:solidFill>
              </a:rPr>
              <a:t>3</a:t>
            </a:r>
            <a:r>
              <a:rPr lang="en-US" altLang="zh-CN" sz="4000" smtClean="0">
                <a:solidFill>
                  <a:schemeClr val="bg1"/>
                </a:solidFill>
              </a:rPr>
              <a:t>State </a:t>
            </a:r>
            <a:r>
              <a:rPr lang="en-US" altLang="zh-CN" sz="4000">
                <a:solidFill>
                  <a:schemeClr val="bg1"/>
                </a:solidFill>
              </a:rPr>
              <a:t>Key Laboratory of Computer Architecture, </a:t>
            </a:r>
            <a:r>
              <a:rPr lang="en-US" altLang="zh-CN" sz="4000">
                <a:solidFill>
                  <a:schemeClr val="bg1"/>
                </a:solidFill>
              </a:rPr>
              <a:t>Institute of Computing Technology</a:t>
            </a:r>
            <a:r>
              <a:rPr lang="en-US" altLang="zh-CN" sz="4000">
                <a:solidFill>
                  <a:schemeClr val="bg1"/>
                </a:solidFill>
              </a:rPr>
              <a:t>, </a:t>
            </a:r>
            <a:r>
              <a:rPr lang="en-US" altLang="zh-CN" sz="4000">
                <a:solidFill>
                  <a:schemeClr val="bg1"/>
                </a:solidFill>
              </a:rPr>
              <a:t>Chinese Academy of Sciences, </a:t>
            </a:r>
            <a:r>
              <a:rPr lang="en-US" altLang="zh-CN" sz="4000">
                <a:solidFill>
                  <a:schemeClr val="bg1"/>
                </a:solidFill>
              </a:rPr>
              <a:t>Beijing, China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90952" y="4499845"/>
            <a:ext cx="16560078" cy="14664506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29054" y="19639459"/>
            <a:ext cx="16560075" cy="11786341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93304" y="25645798"/>
            <a:ext cx="15477896" cy="5769683"/>
          </a:xfrm>
          <a:prstGeom prst="rect">
            <a:avLst/>
          </a:prstGeom>
          <a:solidFill>
            <a:srgbClr val="0077C8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653" y="4459198"/>
            <a:ext cx="15520547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 Motivation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3457236" y="22507046"/>
            <a:ext cx="15423782" cy="2921215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333333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1826229" y="32085759"/>
            <a:ext cx="7551369" cy="78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WanHu@CNU.EDU.CN</a:t>
            </a:r>
            <a:endParaRPr lang="en-US" sz="44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31351" y="5467096"/>
            <a:ext cx="14957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latin typeface="+mj-lt"/>
                <a:cs typeface="Gill Sans Light"/>
              </a:rPr>
              <a:t>Atomic, consistent, </a:t>
            </a:r>
            <a:r>
              <a:rPr lang="en-US" sz="4400">
                <a:latin typeface="+mj-lt"/>
                <a:cs typeface="Gill Sans Light"/>
              </a:rPr>
              <a:t>and durable transactions are widely used to ensure the crash consistency in persistent </a:t>
            </a:r>
            <a:r>
              <a:rPr lang="en-US" sz="4400" smtClean="0">
                <a:latin typeface="+mj-lt"/>
                <a:cs typeface="Gill Sans Light"/>
              </a:rPr>
              <a:t>memory</a:t>
            </a:r>
            <a:r>
              <a:rPr lang="en-US" sz="4400" i="1" smtClean="0">
                <a:latin typeface="+mj-lt"/>
                <a:cs typeface="Gill Sans Light"/>
              </a:rPr>
              <a:t>.</a:t>
            </a:r>
          </a:p>
          <a:p>
            <a:pPr algn="just"/>
            <a:endParaRPr lang="en-US" sz="2000" i="1">
              <a:latin typeface="+mj-lt"/>
              <a:cs typeface="Gill Sans Light"/>
            </a:endParaRPr>
          </a:p>
          <a:p>
            <a:pPr algn="just"/>
            <a:r>
              <a:rPr lang="en-US" sz="4400" smtClean="0">
                <a:latin typeface="+mj-lt"/>
                <a:cs typeface="Gill Sans Light"/>
              </a:rPr>
              <a:t>We </a:t>
            </a:r>
            <a:r>
              <a:rPr lang="en-US" sz="4400">
                <a:latin typeface="+mj-lt"/>
                <a:cs typeface="Gill Sans Light"/>
              </a:rPr>
              <a:t>are motivated to conduct empirical performance study and revisit the performance of redo and undo logging methods in the context of </a:t>
            </a:r>
            <a:r>
              <a:rPr lang="en-US" sz="4400" smtClean="0">
                <a:latin typeface="+mj-lt"/>
                <a:cs typeface="Gill Sans Light"/>
              </a:rPr>
              <a:t>persistent memory.</a:t>
            </a:r>
            <a:endParaRPr lang="en-US" sz="4400" dirty="0">
              <a:latin typeface="+mj-lt"/>
              <a:cs typeface="Gill Sans Light"/>
            </a:endParaRPr>
          </a:p>
        </p:txBody>
      </p:sp>
      <p:sp>
        <p:nvSpPr>
          <p:cNvPr id="167" name="Rectangle 166"/>
          <p:cNvSpPr/>
          <p:nvPr/>
        </p:nvSpPr>
        <p:spPr>
          <a:xfrm flipV="1">
            <a:off x="-10132" y="31901017"/>
            <a:ext cx="49469040" cy="228599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6815707" y="13269772"/>
            <a:ext cx="15900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smtClean="0">
                <a:latin typeface="+mj-lt"/>
                <a:cs typeface="Gill Sans Light"/>
              </a:rPr>
              <a:t>Undo log transaction: original implementation in libpmemobj.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smtClean="0">
                <a:latin typeface="+mj-lt"/>
                <a:cs typeface="Gill Sans Light"/>
              </a:rPr>
              <a:t>Redo log transaction: based on libpmemobj with sync and async log truncation similar to Mnemosyne [2].</a:t>
            </a:r>
            <a:endParaRPr lang="en-US" sz="4400" dirty="0">
              <a:latin typeface="+mj-lt"/>
              <a:cs typeface="Gill Sans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3" y="256549"/>
            <a:ext cx="2645942" cy="32109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693" y="423286"/>
            <a:ext cx="2962767" cy="2975747"/>
          </a:xfrm>
          <a:prstGeom prst="rect">
            <a:avLst/>
          </a:prstGeom>
        </p:spPr>
      </p:pic>
      <p:sp>
        <p:nvSpPr>
          <p:cNvPr id="89" name="TextBox 21"/>
          <p:cNvSpPr txBox="1"/>
          <p:nvPr/>
        </p:nvSpPr>
        <p:spPr>
          <a:xfrm>
            <a:off x="16328833" y="4459198"/>
            <a:ext cx="16722910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 Evaluation Approach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90" name="TextBox 21"/>
          <p:cNvSpPr txBox="1"/>
          <p:nvPr/>
        </p:nvSpPr>
        <p:spPr>
          <a:xfrm>
            <a:off x="459640" y="13693131"/>
            <a:ext cx="15520547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 Undo Logging &amp; Redo Logging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74367" y="14852972"/>
            <a:ext cx="10619384" cy="1595793"/>
            <a:chOff x="2974367" y="14852972"/>
            <a:chExt cx="10619384" cy="1595793"/>
          </a:xfrm>
        </p:grpSpPr>
        <p:sp>
          <p:nvSpPr>
            <p:cNvPr id="92" name="圆角矩形 91"/>
            <p:cNvSpPr/>
            <p:nvPr/>
          </p:nvSpPr>
          <p:spPr>
            <a:xfrm>
              <a:off x="2974367" y="14852972"/>
              <a:ext cx="10491092" cy="159579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069347" y="15023442"/>
              <a:ext cx="10524404" cy="1360025"/>
              <a:chOff x="3859508" y="15212128"/>
              <a:chExt cx="10524404" cy="1360025"/>
            </a:xfrm>
          </p:grpSpPr>
          <p:sp>
            <p:nvSpPr>
              <p:cNvPr id="93" name="Rounded Rectangle 114"/>
              <p:cNvSpPr>
                <a:spLocks noChangeAspect="1"/>
              </p:cNvSpPr>
              <p:nvPr/>
            </p:nvSpPr>
            <p:spPr>
              <a:xfrm>
                <a:off x="7899155" y="15248240"/>
                <a:ext cx="691200" cy="6912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endParaRPr 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ounded Rectangle 115"/>
              <p:cNvSpPr>
                <a:spLocks noChangeAspect="1"/>
              </p:cNvSpPr>
              <p:nvPr/>
            </p:nvSpPr>
            <p:spPr>
              <a:xfrm>
                <a:off x="8755622" y="15231609"/>
                <a:ext cx="691200" cy="6912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5" name="Rounded Rectangle 117"/>
              <p:cNvSpPr>
                <a:spLocks noChangeAspect="1"/>
              </p:cNvSpPr>
              <p:nvPr/>
            </p:nvSpPr>
            <p:spPr>
              <a:xfrm>
                <a:off x="9619622" y="15229358"/>
                <a:ext cx="691200" cy="6912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i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6" name="Rounded Rectangle 113"/>
              <p:cNvSpPr>
                <a:spLocks noChangeAspect="1"/>
              </p:cNvSpPr>
              <p:nvPr/>
            </p:nvSpPr>
            <p:spPr>
              <a:xfrm>
                <a:off x="11024981" y="15232465"/>
                <a:ext cx="691200" cy="691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4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118"/>
              <p:cNvSpPr>
                <a:spLocks noChangeAspect="1"/>
              </p:cNvSpPr>
              <p:nvPr/>
            </p:nvSpPr>
            <p:spPr>
              <a:xfrm>
                <a:off x="12918035" y="15212128"/>
                <a:ext cx="691200" cy="691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4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下箭头 100"/>
              <p:cNvSpPr/>
              <p:nvPr/>
            </p:nvSpPr>
            <p:spPr>
              <a:xfrm>
                <a:off x="4369713" y="15328985"/>
                <a:ext cx="342900" cy="645604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8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下箭头 102"/>
              <p:cNvSpPr/>
              <p:nvPr/>
            </p:nvSpPr>
            <p:spPr>
              <a:xfrm>
                <a:off x="6264531" y="15271038"/>
                <a:ext cx="342900" cy="64560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8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859508" y="15987378"/>
                <a:ext cx="10524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67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>
                    <a:solidFill>
                      <a:prstClr val="black"/>
                    </a:solidFill>
                    <a:ea typeface="宋体" panose="02010600030101010101" pitchFamily="2" charset="-122"/>
                  </a:rPr>
                  <a:t>store    flush &amp; fence     persistent      pending    </a:t>
                </a:r>
                <a:r>
                  <a:rPr lang="en-US" sz="3200" smtClean="0">
                    <a:solidFill>
                      <a:prstClr val="black"/>
                    </a:solidFill>
                    <a:ea typeface="宋体" panose="02010600030101010101" pitchFamily="2" charset="-122"/>
                  </a:rPr>
                  <a:t>released </a:t>
                </a:r>
                <a:endParaRPr lang="en-US" sz="320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21155" y="16503764"/>
            <a:ext cx="15104819" cy="7313082"/>
            <a:chOff x="421155" y="18103964"/>
            <a:chExt cx="15104819" cy="7313082"/>
          </a:xfrm>
        </p:grpSpPr>
        <p:grpSp>
          <p:nvGrpSpPr>
            <p:cNvPr id="28" name="组合 27"/>
            <p:cNvGrpSpPr/>
            <p:nvPr/>
          </p:nvGrpSpPr>
          <p:grpSpPr>
            <a:xfrm>
              <a:off x="1239403" y="19137760"/>
              <a:ext cx="14277541" cy="6279286"/>
              <a:chOff x="991753" y="19137760"/>
              <a:chExt cx="14277541" cy="62792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995792" y="22437848"/>
                <a:ext cx="14267282" cy="2979198"/>
                <a:chOff x="995792" y="22437848"/>
                <a:chExt cx="14267282" cy="2979198"/>
              </a:xfrm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995792" y="23421605"/>
                  <a:ext cx="14264640" cy="1005840"/>
                </a:xfrm>
                <a:prstGeom prst="rect">
                  <a:avLst/>
                </a:prstGeom>
                <a:solidFill>
                  <a:srgbClr val="F3F4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1002012" y="24411206"/>
                  <a:ext cx="14261062" cy="10058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997887" y="22437848"/>
                  <a:ext cx="14264640" cy="10058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22" name="直接箭头连接符 121"/>
              <p:cNvCxnSpPr/>
              <p:nvPr/>
            </p:nvCxnSpPr>
            <p:spPr>
              <a:xfrm>
                <a:off x="1002012" y="19137760"/>
                <a:ext cx="14264640" cy="34444"/>
              </a:xfrm>
              <a:prstGeom prst="straightConnector1">
                <a:avLst/>
              </a:prstGeom>
              <a:ln w="1016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flipV="1">
                <a:off x="991753" y="22366616"/>
                <a:ext cx="14264640" cy="779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组合 195"/>
              <p:cNvGrpSpPr/>
              <p:nvPr/>
            </p:nvGrpSpPr>
            <p:grpSpPr>
              <a:xfrm>
                <a:off x="1002012" y="19316943"/>
                <a:ext cx="14267282" cy="2979198"/>
                <a:chOff x="995792" y="22437848"/>
                <a:chExt cx="14267282" cy="2979198"/>
              </a:xfrm>
            </p:grpSpPr>
            <p:sp>
              <p:nvSpPr>
                <p:cNvPr id="197" name="矩形 196"/>
                <p:cNvSpPr/>
                <p:nvPr/>
              </p:nvSpPr>
              <p:spPr>
                <a:xfrm>
                  <a:off x="995792" y="23421605"/>
                  <a:ext cx="14264640" cy="1005840"/>
                </a:xfrm>
                <a:prstGeom prst="rect">
                  <a:avLst/>
                </a:prstGeom>
                <a:solidFill>
                  <a:srgbClr val="F3F4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1002012" y="24411206"/>
                  <a:ext cx="14261062" cy="10058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>
                <a:xfrm>
                  <a:off x="997887" y="22437848"/>
                  <a:ext cx="14264640" cy="10058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1" name="Rounded Rectangle 118"/>
            <p:cNvSpPr>
              <a:spLocks noChangeAspect="1"/>
            </p:cNvSpPr>
            <p:nvPr/>
          </p:nvSpPr>
          <p:spPr>
            <a:xfrm>
              <a:off x="14417127" y="24475754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black"/>
                  </a:solidFill>
                </a:rPr>
                <a:t>C</a:t>
              </a:r>
              <a:r>
                <a:rPr lang="en-US" sz="3200" b="1" i="1" baseline="-25000">
                  <a:solidFill>
                    <a:prstClr val="black"/>
                  </a:solidFill>
                </a:rPr>
                <a:t>0</a:t>
              </a:r>
              <a:endParaRPr lang="en-US" sz="32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12" name="Rounded Rectangle 118"/>
            <p:cNvSpPr>
              <a:spLocks noChangeAspect="1"/>
            </p:cNvSpPr>
            <p:nvPr/>
          </p:nvSpPr>
          <p:spPr>
            <a:xfrm>
              <a:off x="14418388" y="23479577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black"/>
                  </a:solidFill>
                </a:rPr>
                <a:t>B</a:t>
              </a:r>
              <a:r>
                <a:rPr lang="en-US" sz="3200" b="1" i="1" baseline="-25000">
                  <a:solidFill>
                    <a:prstClr val="black"/>
                  </a:solidFill>
                </a:rPr>
                <a:t>0</a:t>
              </a:r>
              <a:endParaRPr lang="en-US" sz="32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13" name="Rounded Rectangle 118"/>
            <p:cNvSpPr>
              <a:spLocks noChangeAspect="1"/>
            </p:cNvSpPr>
            <p:nvPr/>
          </p:nvSpPr>
          <p:spPr>
            <a:xfrm>
              <a:off x="14415086" y="22487883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black"/>
                  </a:solidFill>
                </a:rPr>
                <a:t>A</a:t>
              </a:r>
              <a:r>
                <a:rPr lang="en-US" sz="3200" b="1" i="1" baseline="-25000">
                  <a:solidFill>
                    <a:prstClr val="black"/>
                  </a:solidFill>
                </a:rPr>
                <a:t>0</a:t>
              </a:r>
              <a:endParaRPr lang="en-US" sz="32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4" name="Rounded Rectangle 115"/>
            <p:cNvSpPr>
              <a:spLocks noChangeAspect="1"/>
            </p:cNvSpPr>
            <p:nvPr/>
          </p:nvSpPr>
          <p:spPr>
            <a:xfrm>
              <a:off x="12914738" y="20401162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Rounded Rectangle 114"/>
            <p:cNvSpPr>
              <a:spLocks noChangeAspect="1"/>
            </p:cNvSpPr>
            <p:nvPr/>
          </p:nvSpPr>
          <p:spPr>
            <a:xfrm>
              <a:off x="12884776" y="1936697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Rounded Rectangle 115"/>
            <p:cNvSpPr>
              <a:spLocks noChangeAspect="1"/>
            </p:cNvSpPr>
            <p:nvPr/>
          </p:nvSpPr>
          <p:spPr>
            <a:xfrm>
              <a:off x="5288624" y="19348641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Rounded Rectangle 114"/>
            <p:cNvSpPr>
              <a:spLocks noChangeAspect="1"/>
            </p:cNvSpPr>
            <p:nvPr/>
          </p:nvSpPr>
          <p:spPr>
            <a:xfrm>
              <a:off x="4289684" y="2249115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Rounded Rectangle 113"/>
            <p:cNvSpPr>
              <a:spLocks noChangeAspect="1"/>
            </p:cNvSpPr>
            <p:nvPr/>
          </p:nvSpPr>
          <p:spPr>
            <a:xfrm>
              <a:off x="3044053" y="22480427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Rounded Rectangle 113"/>
            <p:cNvSpPr>
              <a:spLocks noChangeAspect="1"/>
            </p:cNvSpPr>
            <p:nvPr/>
          </p:nvSpPr>
          <p:spPr>
            <a:xfrm>
              <a:off x="3047128" y="1935418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Rounded Rectangle 117"/>
            <p:cNvSpPr>
              <a:spLocks noChangeAspect="1"/>
            </p:cNvSpPr>
            <p:nvPr/>
          </p:nvSpPr>
          <p:spPr>
            <a:xfrm>
              <a:off x="12926867" y="21367299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421155" y="19710828"/>
              <a:ext cx="923330" cy="2387684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70C0"/>
                  </a:solidFill>
                  <a:ea typeface="宋体" panose="02010600030101010101" pitchFamily="2" charset="-122"/>
                </a:rPr>
                <a:t>DATA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13346122" y="18103964"/>
              <a:ext cx="2179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172" name="Rounded Rectangle 115"/>
            <p:cNvSpPr>
              <a:spLocks noChangeAspect="1"/>
            </p:cNvSpPr>
            <p:nvPr/>
          </p:nvSpPr>
          <p:spPr>
            <a:xfrm>
              <a:off x="8492430" y="20388897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3" name="Rounded Rectangle 114"/>
            <p:cNvSpPr>
              <a:spLocks noChangeAspect="1"/>
            </p:cNvSpPr>
            <p:nvPr/>
          </p:nvSpPr>
          <p:spPr>
            <a:xfrm>
              <a:off x="7384350" y="23461361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Rounded Rectangle 113"/>
            <p:cNvSpPr>
              <a:spLocks noChangeAspect="1"/>
            </p:cNvSpPr>
            <p:nvPr/>
          </p:nvSpPr>
          <p:spPr>
            <a:xfrm>
              <a:off x="6309169" y="23479009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Rounded Rectangle 113"/>
            <p:cNvSpPr>
              <a:spLocks noChangeAspect="1"/>
            </p:cNvSpPr>
            <p:nvPr/>
          </p:nvSpPr>
          <p:spPr>
            <a:xfrm>
              <a:off x="6321251" y="20400776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Rounded Rectangle 115"/>
            <p:cNvSpPr>
              <a:spLocks noChangeAspect="1"/>
            </p:cNvSpPr>
            <p:nvPr/>
          </p:nvSpPr>
          <p:spPr>
            <a:xfrm>
              <a:off x="11623388" y="21341985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Rounded Rectangle 114"/>
            <p:cNvSpPr>
              <a:spLocks noChangeAspect="1"/>
            </p:cNvSpPr>
            <p:nvPr/>
          </p:nvSpPr>
          <p:spPr>
            <a:xfrm>
              <a:off x="10809475" y="24460787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Rounded Rectangle 113"/>
            <p:cNvSpPr>
              <a:spLocks noChangeAspect="1"/>
            </p:cNvSpPr>
            <p:nvPr/>
          </p:nvSpPr>
          <p:spPr>
            <a:xfrm>
              <a:off x="9638855" y="24460787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C’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6" name="Rounded Rectangle 113"/>
            <p:cNvSpPr>
              <a:spLocks noChangeAspect="1"/>
            </p:cNvSpPr>
            <p:nvPr/>
          </p:nvSpPr>
          <p:spPr>
            <a:xfrm>
              <a:off x="9599005" y="21315456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Rounded Rectangle 114"/>
            <p:cNvSpPr>
              <a:spLocks noChangeAspect="1"/>
            </p:cNvSpPr>
            <p:nvPr/>
          </p:nvSpPr>
          <p:spPr>
            <a:xfrm>
              <a:off x="1558033" y="1936072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1" name="Rounded Rectangle 115"/>
            <p:cNvSpPr>
              <a:spLocks noChangeAspect="1"/>
            </p:cNvSpPr>
            <p:nvPr/>
          </p:nvSpPr>
          <p:spPr>
            <a:xfrm>
              <a:off x="1566300" y="20380653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" name="Rounded Rectangle 117"/>
            <p:cNvSpPr>
              <a:spLocks noChangeAspect="1"/>
            </p:cNvSpPr>
            <p:nvPr/>
          </p:nvSpPr>
          <p:spPr>
            <a:xfrm>
              <a:off x="1564806" y="21354281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下箭头 134"/>
            <p:cNvSpPr/>
            <p:nvPr/>
          </p:nvSpPr>
          <p:spPr>
            <a:xfrm>
              <a:off x="3215960" y="18293558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68" name="下箭头 167"/>
            <p:cNvSpPr/>
            <p:nvPr/>
          </p:nvSpPr>
          <p:spPr>
            <a:xfrm>
              <a:off x="4260979" y="18312564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69" name="下箭头 168"/>
            <p:cNvSpPr/>
            <p:nvPr/>
          </p:nvSpPr>
          <p:spPr>
            <a:xfrm>
              <a:off x="5464651" y="1833111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78" name="下箭头 177"/>
            <p:cNvSpPr/>
            <p:nvPr/>
          </p:nvSpPr>
          <p:spPr>
            <a:xfrm>
              <a:off x="6483663" y="18316736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79" name="下箭头 178"/>
            <p:cNvSpPr/>
            <p:nvPr/>
          </p:nvSpPr>
          <p:spPr>
            <a:xfrm>
              <a:off x="7641215" y="18297799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82" name="下箭头 181"/>
            <p:cNvSpPr/>
            <p:nvPr/>
          </p:nvSpPr>
          <p:spPr>
            <a:xfrm>
              <a:off x="8711550" y="1829654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87" name="下箭头 186"/>
            <p:cNvSpPr/>
            <p:nvPr/>
          </p:nvSpPr>
          <p:spPr>
            <a:xfrm>
              <a:off x="9754095" y="1829654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88" name="下箭头 187"/>
            <p:cNvSpPr/>
            <p:nvPr/>
          </p:nvSpPr>
          <p:spPr>
            <a:xfrm>
              <a:off x="10795368" y="18315837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89" name="下箭头 188"/>
            <p:cNvSpPr/>
            <p:nvPr/>
          </p:nvSpPr>
          <p:spPr>
            <a:xfrm>
              <a:off x="11783379" y="18315555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195" name="下箭头 194"/>
            <p:cNvSpPr/>
            <p:nvPr/>
          </p:nvSpPr>
          <p:spPr>
            <a:xfrm>
              <a:off x="13056683" y="18309561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421155" y="22739141"/>
              <a:ext cx="923330" cy="2387684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smtClean="0">
                  <a:solidFill>
                    <a:srgbClr val="0070C0"/>
                  </a:solidFill>
                  <a:ea typeface="宋体" panose="02010600030101010101" pitchFamily="2" charset="-122"/>
                </a:rPr>
                <a:t>LOG</a:t>
              </a:r>
              <a:endParaRPr lang="en-US" sz="4800" b="1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386679" y="24152847"/>
            <a:ext cx="15104819" cy="7326522"/>
            <a:chOff x="421155" y="18103964"/>
            <a:chExt cx="15104819" cy="7326522"/>
          </a:xfrm>
        </p:grpSpPr>
        <p:grpSp>
          <p:nvGrpSpPr>
            <p:cNvPr id="202" name="组合 201"/>
            <p:cNvGrpSpPr/>
            <p:nvPr/>
          </p:nvGrpSpPr>
          <p:grpSpPr>
            <a:xfrm>
              <a:off x="1239403" y="19137760"/>
              <a:ext cx="14277541" cy="6279286"/>
              <a:chOff x="991753" y="19137760"/>
              <a:chExt cx="14277541" cy="6279286"/>
            </a:xfrm>
          </p:grpSpPr>
          <p:grpSp>
            <p:nvGrpSpPr>
              <p:cNvPr id="241" name="组合 240"/>
              <p:cNvGrpSpPr/>
              <p:nvPr/>
            </p:nvGrpSpPr>
            <p:grpSpPr>
              <a:xfrm>
                <a:off x="995792" y="22437848"/>
                <a:ext cx="14267282" cy="2979198"/>
                <a:chOff x="995792" y="22437848"/>
                <a:chExt cx="14267282" cy="2979198"/>
              </a:xfrm>
            </p:grpSpPr>
            <p:sp>
              <p:nvSpPr>
                <p:cNvPr id="248" name="矩形 247"/>
                <p:cNvSpPr/>
                <p:nvPr/>
              </p:nvSpPr>
              <p:spPr>
                <a:xfrm>
                  <a:off x="995792" y="23421605"/>
                  <a:ext cx="14264640" cy="1005840"/>
                </a:xfrm>
                <a:prstGeom prst="rect">
                  <a:avLst/>
                </a:prstGeom>
                <a:solidFill>
                  <a:srgbClr val="F3F4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9" name="矩形 248"/>
                <p:cNvSpPr/>
                <p:nvPr/>
              </p:nvSpPr>
              <p:spPr>
                <a:xfrm>
                  <a:off x="1002012" y="24411206"/>
                  <a:ext cx="14261062" cy="10058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>
                  <a:off x="997887" y="22437848"/>
                  <a:ext cx="14264640" cy="10058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242" name="直接箭头连接符 241"/>
              <p:cNvCxnSpPr/>
              <p:nvPr/>
            </p:nvCxnSpPr>
            <p:spPr>
              <a:xfrm>
                <a:off x="1002012" y="19137760"/>
                <a:ext cx="14264640" cy="34444"/>
              </a:xfrm>
              <a:prstGeom prst="straightConnector1">
                <a:avLst/>
              </a:prstGeom>
              <a:ln w="1016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/>
              <p:nvPr/>
            </p:nvCxnSpPr>
            <p:spPr>
              <a:xfrm flipV="1">
                <a:off x="991753" y="22366616"/>
                <a:ext cx="14264640" cy="779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" name="组合 243"/>
              <p:cNvGrpSpPr/>
              <p:nvPr/>
            </p:nvGrpSpPr>
            <p:grpSpPr>
              <a:xfrm>
                <a:off x="1002012" y="19316943"/>
                <a:ext cx="14267282" cy="2979198"/>
                <a:chOff x="995792" y="22437848"/>
                <a:chExt cx="14267282" cy="2979198"/>
              </a:xfrm>
            </p:grpSpPr>
            <p:sp>
              <p:nvSpPr>
                <p:cNvPr id="245" name="矩形 244"/>
                <p:cNvSpPr/>
                <p:nvPr/>
              </p:nvSpPr>
              <p:spPr>
                <a:xfrm>
                  <a:off x="995792" y="23421605"/>
                  <a:ext cx="14264640" cy="1005840"/>
                </a:xfrm>
                <a:prstGeom prst="rect">
                  <a:avLst/>
                </a:prstGeom>
                <a:solidFill>
                  <a:srgbClr val="F3F4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矩形 245"/>
                <p:cNvSpPr/>
                <p:nvPr/>
              </p:nvSpPr>
              <p:spPr>
                <a:xfrm>
                  <a:off x="1002012" y="24411206"/>
                  <a:ext cx="14261062" cy="10058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7" name="矩形 246"/>
                <p:cNvSpPr/>
                <p:nvPr/>
              </p:nvSpPr>
              <p:spPr>
                <a:xfrm>
                  <a:off x="997887" y="22437848"/>
                  <a:ext cx="14264640" cy="10058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672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8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03" name="Rounded Rectangle 118"/>
            <p:cNvSpPr>
              <a:spLocks noChangeAspect="1"/>
            </p:cNvSpPr>
            <p:nvPr/>
          </p:nvSpPr>
          <p:spPr>
            <a:xfrm>
              <a:off x="14436177" y="24475754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black"/>
                  </a:solidFill>
                </a:rPr>
                <a:t>C</a:t>
              </a:r>
              <a:r>
                <a:rPr lang="en-US" sz="3200" b="1" i="1" baseline="-25000" smtClean="0">
                  <a:solidFill>
                    <a:prstClr val="black"/>
                  </a:solidFill>
                </a:rPr>
                <a:t>1</a:t>
              </a:r>
              <a:endParaRPr lang="en-US" sz="32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04" name="Rounded Rectangle 118"/>
            <p:cNvSpPr>
              <a:spLocks noChangeAspect="1"/>
            </p:cNvSpPr>
            <p:nvPr/>
          </p:nvSpPr>
          <p:spPr>
            <a:xfrm>
              <a:off x="14418388" y="23479577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black"/>
                  </a:solidFill>
                </a:rPr>
                <a:t>B</a:t>
              </a:r>
              <a:r>
                <a:rPr lang="en-US" sz="3200" b="1" i="1" baseline="-25000" smtClean="0">
                  <a:solidFill>
                    <a:prstClr val="black"/>
                  </a:solidFill>
                </a:rPr>
                <a:t>1</a:t>
              </a:r>
              <a:endParaRPr lang="en-US" sz="3200" b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05" name="Rounded Rectangle 118"/>
            <p:cNvSpPr>
              <a:spLocks noChangeAspect="1"/>
            </p:cNvSpPr>
            <p:nvPr/>
          </p:nvSpPr>
          <p:spPr>
            <a:xfrm>
              <a:off x="14415086" y="22487883"/>
              <a:ext cx="914400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black"/>
                  </a:solidFill>
                </a:rPr>
                <a:t>A</a:t>
              </a:r>
              <a:r>
                <a:rPr lang="en-US" sz="3200" b="1" i="1" baseline="-25000" smtClean="0">
                  <a:solidFill>
                    <a:prstClr val="black"/>
                  </a:solidFill>
                </a:rPr>
                <a:t>1</a:t>
              </a:r>
              <a:endParaRPr lang="en-US" sz="32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06" name="Rounded Rectangle 115"/>
            <p:cNvSpPr>
              <a:spLocks noChangeAspect="1"/>
            </p:cNvSpPr>
            <p:nvPr/>
          </p:nvSpPr>
          <p:spPr>
            <a:xfrm>
              <a:off x="12914738" y="20401162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Rounded Rectangle 114"/>
            <p:cNvSpPr>
              <a:spLocks noChangeAspect="1"/>
            </p:cNvSpPr>
            <p:nvPr/>
          </p:nvSpPr>
          <p:spPr>
            <a:xfrm>
              <a:off x="12884776" y="1936697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8" name="Rounded Rectangle 115"/>
            <p:cNvSpPr>
              <a:spLocks noChangeAspect="1"/>
            </p:cNvSpPr>
            <p:nvPr/>
          </p:nvSpPr>
          <p:spPr>
            <a:xfrm>
              <a:off x="8568139" y="19329976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Rounded Rectangle 114"/>
            <p:cNvSpPr>
              <a:spLocks noChangeAspect="1"/>
            </p:cNvSpPr>
            <p:nvPr/>
          </p:nvSpPr>
          <p:spPr>
            <a:xfrm>
              <a:off x="7471984" y="22449169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A’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Rounded Rectangle 113"/>
            <p:cNvSpPr>
              <a:spLocks noChangeAspect="1"/>
            </p:cNvSpPr>
            <p:nvPr/>
          </p:nvSpPr>
          <p:spPr>
            <a:xfrm>
              <a:off x="3044053" y="22480427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A’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Rounded Rectangle 113"/>
            <p:cNvSpPr>
              <a:spLocks noChangeAspect="1"/>
            </p:cNvSpPr>
            <p:nvPr/>
          </p:nvSpPr>
          <p:spPr>
            <a:xfrm>
              <a:off x="3047128" y="1935418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Rounded Rectangle 117"/>
            <p:cNvSpPr>
              <a:spLocks noChangeAspect="1"/>
            </p:cNvSpPr>
            <p:nvPr/>
          </p:nvSpPr>
          <p:spPr>
            <a:xfrm>
              <a:off x="12926867" y="21367299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421155" y="19710828"/>
              <a:ext cx="923330" cy="2387684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70C0"/>
                  </a:solidFill>
                  <a:ea typeface="宋体" panose="02010600030101010101" pitchFamily="2" charset="-122"/>
                </a:rPr>
                <a:t>DATA</a:t>
              </a: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13346122" y="18103964"/>
              <a:ext cx="2179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 panose="02010600030101010101" pitchFamily="2" charset="-122"/>
                </a:rPr>
                <a:t>Time</a:t>
              </a:r>
            </a:p>
          </p:txBody>
        </p:sp>
        <p:sp>
          <p:nvSpPr>
            <p:cNvPr id="219" name="Rounded Rectangle 115"/>
            <p:cNvSpPr>
              <a:spLocks noChangeAspect="1"/>
            </p:cNvSpPr>
            <p:nvPr/>
          </p:nvSpPr>
          <p:spPr>
            <a:xfrm>
              <a:off x="9692659" y="20388897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Rounded Rectangle 114"/>
            <p:cNvSpPr>
              <a:spLocks noChangeAspect="1"/>
            </p:cNvSpPr>
            <p:nvPr/>
          </p:nvSpPr>
          <p:spPr>
            <a:xfrm>
              <a:off x="4311990" y="20393519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Rounded Rectangle 113"/>
            <p:cNvSpPr>
              <a:spLocks noChangeAspect="1"/>
            </p:cNvSpPr>
            <p:nvPr/>
          </p:nvSpPr>
          <p:spPr>
            <a:xfrm>
              <a:off x="4194793" y="23498061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B’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" name="Rounded Rectangle 113"/>
            <p:cNvSpPr>
              <a:spLocks noChangeAspect="1"/>
            </p:cNvSpPr>
            <p:nvPr/>
          </p:nvSpPr>
          <p:spPr>
            <a:xfrm>
              <a:off x="7481889" y="23485555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Rounded Rectangle 115"/>
            <p:cNvSpPr>
              <a:spLocks noChangeAspect="1"/>
            </p:cNvSpPr>
            <p:nvPr/>
          </p:nvSpPr>
          <p:spPr>
            <a:xfrm>
              <a:off x="10880878" y="21341985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Rounded Rectangle 114"/>
            <p:cNvSpPr>
              <a:spLocks noChangeAspect="1"/>
            </p:cNvSpPr>
            <p:nvPr/>
          </p:nvSpPr>
          <p:spPr>
            <a:xfrm>
              <a:off x="7514670" y="24502646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C’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Rounded Rectangle 113"/>
            <p:cNvSpPr>
              <a:spLocks noChangeAspect="1"/>
            </p:cNvSpPr>
            <p:nvPr/>
          </p:nvSpPr>
          <p:spPr>
            <a:xfrm>
              <a:off x="5389743" y="24516086"/>
              <a:ext cx="914400" cy="9144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C’</a:t>
              </a:r>
              <a:r>
                <a:rPr lang="en-US" sz="3200" b="1" i="1" baseline="-25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3200" b="1" i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Rounded Rectangle 113"/>
            <p:cNvSpPr>
              <a:spLocks noChangeAspect="1"/>
            </p:cNvSpPr>
            <p:nvPr/>
          </p:nvSpPr>
          <p:spPr>
            <a:xfrm>
              <a:off x="5386051" y="21449300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3200" b="1" i="1" baseline="-25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Rounded Rectangle 114"/>
            <p:cNvSpPr>
              <a:spLocks noChangeAspect="1"/>
            </p:cNvSpPr>
            <p:nvPr/>
          </p:nvSpPr>
          <p:spPr>
            <a:xfrm>
              <a:off x="1558033" y="1936072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8" name="Rounded Rectangle 115"/>
            <p:cNvSpPr>
              <a:spLocks noChangeAspect="1"/>
            </p:cNvSpPr>
            <p:nvPr/>
          </p:nvSpPr>
          <p:spPr>
            <a:xfrm>
              <a:off x="1566300" y="20380653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Rounded Rectangle 117"/>
            <p:cNvSpPr>
              <a:spLocks noChangeAspect="1"/>
            </p:cNvSpPr>
            <p:nvPr/>
          </p:nvSpPr>
          <p:spPr>
            <a:xfrm>
              <a:off x="1564806" y="21354281"/>
              <a:ext cx="914400" cy="914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i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下箭头 229"/>
            <p:cNvSpPr/>
            <p:nvPr/>
          </p:nvSpPr>
          <p:spPr>
            <a:xfrm>
              <a:off x="3215960" y="18293558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1" name="下箭头 230"/>
            <p:cNvSpPr/>
            <p:nvPr/>
          </p:nvSpPr>
          <p:spPr>
            <a:xfrm>
              <a:off x="4337179" y="18312564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2" name="下箭头 231"/>
            <p:cNvSpPr/>
            <p:nvPr/>
          </p:nvSpPr>
          <p:spPr>
            <a:xfrm>
              <a:off x="5464651" y="1833111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4" name="下箭头 233"/>
            <p:cNvSpPr/>
            <p:nvPr/>
          </p:nvSpPr>
          <p:spPr>
            <a:xfrm>
              <a:off x="7641215" y="18297799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5" name="下箭头 234"/>
            <p:cNvSpPr/>
            <p:nvPr/>
          </p:nvSpPr>
          <p:spPr>
            <a:xfrm>
              <a:off x="8711550" y="1829654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6" name="下箭头 235"/>
            <p:cNvSpPr/>
            <p:nvPr/>
          </p:nvSpPr>
          <p:spPr>
            <a:xfrm>
              <a:off x="9855693" y="18296549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7" name="下箭头 236"/>
            <p:cNvSpPr/>
            <p:nvPr/>
          </p:nvSpPr>
          <p:spPr>
            <a:xfrm>
              <a:off x="11056629" y="18315837"/>
              <a:ext cx="570586" cy="68888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39" name="下箭头 238"/>
            <p:cNvSpPr/>
            <p:nvPr/>
          </p:nvSpPr>
          <p:spPr>
            <a:xfrm>
              <a:off x="13056683" y="18309561"/>
              <a:ext cx="570586" cy="68888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80">
                <a:solidFill>
                  <a:prstClr val="white"/>
                </a:solidFill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421155" y="22739141"/>
              <a:ext cx="923330" cy="2387684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 defTabSz="42672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smtClean="0">
                  <a:solidFill>
                    <a:srgbClr val="0070C0"/>
                  </a:solidFill>
                  <a:ea typeface="宋体" panose="02010600030101010101" pitchFamily="2" charset="-122"/>
                </a:rPr>
                <a:t>LOG</a:t>
              </a:r>
              <a:endParaRPr lang="en-US" sz="4800" b="1">
                <a:solidFill>
                  <a:srgbClr val="0070C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1255882" y="16566063"/>
            <a:ext cx="1718485" cy="839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UNDO</a:t>
            </a:r>
            <a:endParaRPr lang="en-US"/>
          </a:p>
        </p:txBody>
      </p:sp>
      <p:sp>
        <p:nvSpPr>
          <p:cNvPr id="251" name="圆角矩形 250"/>
          <p:cNvSpPr/>
          <p:nvPr/>
        </p:nvSpPr>
        <p:spPr>
          <a:xfrm>
            <a:off x="1169516" y="24242965"/>
            <a:ext cx="1718485" cy="839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REDO</a:t>
            </a:r>
            <a:endParaRPr 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05373"/>
              </p:ext>
            </p:extLst>
          </p:nvPr>
        </p:nvGraphicFramePr>
        <p:xfrm>
          <a:off x="931351" y="9408967"/>
          <a:ext cx="14594622" cy="377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3598"/>
                <a:gridCol w="4336858"/>
                <a:gridCol w="4004166"/>
              </a:tblGrid>
              <a:tr h="695281">
                <a:tc>
                  <a:txBody>
                    <a:bodyPr/>
                    <a:lstStyle/>
                    <a:p>
                      <a:r>
                        <a:rPr lang="en-US" sz="3200" smtClean="0"/>
                        <a:t>Logging Method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Redo Logging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Undo Logging</a:t>
                      </a:r>
                      <a:endParaRPr lang="en-US" sz="3200"/>
                    </a:p>
                  </a:txBody>
                  <a:tcPr anchor="ctr"/>
                </a:tc>
              </a:tr>
              <a:tr h="938756">
                <a:tc>
                  <a:txBody>
                    <a:bodyPr/>
                    <a:lstStyle/>
                    <a:p>
                      <a:r>
                        <a:rPr lang="en-US" sz="3200" smtClean="0"/>
                        <a:t>Ordering constraints on writes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smtClean="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4800" smtClean="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32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3200" smtClean="0">
                          <a:solidFill>
                            <a:schemeClr val="tx1"/>
                          </a:solidFill>
                        </a:rPr>
                        <a:t>[1, 2, 3, 5]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6000" smtClean="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[1, 2, 3]</a:t>
                      </a:r>
                    </a:p>
                  </a:txBody>
                  <a:tcPr anchor="ctr"/>
                </a:tc>
              </a:tr>
              <a:tr h="995651">
                <a:tc>
                  <a:txBody>
                    <a:bodyPr/>
                    <a:lstStyle/>
                    <a:p>
                      <a:r>
                        <a:rPr lang="en-US" sz="3200" smtClean="0"/>
                        <a:t>Overhead for read operations in a transaction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en-US" sz="6000" smtClean="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en-US" sz="400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[1, 3, 6]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smtClean="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4800" smtClean="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320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3200" smtClean="0">
                          <a:solidFill>
                            <a:schemeClr val="tx1"/>
                          </a:solidFill>
                        </a:rPr>
                        <a:t>[1, 4, 6]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8756">
                <a:tc>
                  <a:txBody>
                    <a:bodyPr/>
                    <a:lstStyle/>
                    <a:p>
                      <a:r>
                        <a:rPr lang="en-US" sz="3200" smtClean="0"/>
                        <a:t>Commit/abort cost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400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r>
                        <a:rPr lang="zh-CN" altLang="en-US" sz="6000" smtClean="0">
                          <a:solidFill>
                            <a:srgbClr val="FF0000"/>
                          </a:solidFill>
                        </a:rPr>
                        <a:t>☹</a:t>
                      </a:r>
                      <a:r>
                        <a:rPr lang="zh-CN" altLang="en-US" sz="400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4000" smtClean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en-US" altLang="zh-CN" sz="400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4800" smtClean="0">
                          <a:solidFill>
                            <a:srgbClr val="00B050"/>
                          </a:solidFill>
                        </a:rPr>
                        <a:t>☺</a:t>
                      </a:r>
                      <a:endParaRPr lang="en-US" sz="4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94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smtClean="0">
                          <a:solidFill>
                            <a:srgbClr val="00B050"/>
                          </a:solidFill>
                        </a:rPr>
                        <a:t>        </a:t>
                      </a:r>
                      <a:r>
                        <a:rPr lang="zh-CN" altLang="en-US" sz="4800" smtClean="0">
                          <a:solidFill>
                            <a:srgbClr val="00B050"/>
                          </a:solidFill>
                        </a:rPr>
                        <a:t>☺</a:t>
                      </a:r>
                      <a:r>
                        <a:rPr lang="zh-CN" altLang="en-US" sz="320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3200" smtClean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en-US" altLang="zh-CN" sz="320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zh-CN" altLang="en-US" sz="6000" smtClean="0">
                          <a:solidFill>
                            <a:srgbClr val="FF0000"/>
                          </a:solidFill>
                        </a:rPr>
                        <a:t>☹</a:t>
                      </a:r>
                      <a:endParaRPr lang="en-US" sz="600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3" name="TextBox 21"/>
          <p:cNvSpPr txBox="1"/>
          <p:nvPr/>
        </p:nvSpPr>
        <p:spPr>
          <a:xfrm>
            <a:off x="33496993" y="25645799"/>
            <a:ext cx="15474207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</a:t>
            </a:r>
            <a:r>
              <a:rPr lang="en-US" sz="6000" cap="small" spc="300">
                <a:solidFill>
                  <a:schemeClr val="bg1"/>
                </a:solidFill>
                <a:latin typeface="+mj-lt"/>
                <a:cs typeface="Gill Sans Light"/>
              </a:rPr>
              <a:t> References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71002" y="26588008"/>
            <a:ext cx="15245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/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[1] S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. R. Dulloor, S. Kumar, A. Keshavamurthy, P. Lantz, D. Reddy, R. Sankaran, and J. Jackson, “System software for persistent memory,” in EuroSys'14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.</a:t>
            </a:r>
          </a:p>
          <a:p>
            <a:pPr marL="914400" indent="-457200"/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[2] H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. Volos, A. J. Tack, and M. M. Swift, “Mnemosyne: Lightweight persistent memory,” in ASPLOS'11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.</a:t>
            </a:r>
          </a:p>
          <a:p>
            <a:pPr marL="914400" indent="-457200"/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[3] D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. Narayanan and O. Hodson, “Whole-system persistence,” in ASPLOS'12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.</a:t>
            </a:r>
          </a:p>
          <a:p>
            <a:pPr marL="914400" indent="-457200"/>
            <a:r>
              <a:rPr lang="en-US" altLang="zh-CN" sz="2800" smtClean="0">
                <a:solidFill>
                  <a:schemeClr val="bg1"/>
                </a:solidFill>
                <a:latin typeface="+mj-lt"/>
                <a:cs typeface="Gill Sans Light"/>
              </a:rPr>
              <a:t>[4] A. 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Kolli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, S. Pelley, A. Saidi, P. M. Chen, and T. F. Wenisch, “Highperformance transactions for persistent memories,” in ASPLOS'16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.</a:t>
            </a:r>
          </a:p>
          <a:p>
            <a:pPr marL="914400" indent="-457200"/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[5] W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.-H. Kim, J. Kim, W. Baek, B. Nam, and Y. Won, “NVWAL: Exploiting NVRAM in write-ahead logging,” in ASPLOS'16</a:t>
            </a:r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.</a:t>
            </a:r>
          </a:p>
          <a:p>
            <a:pPr marL="914400" indent="-457200"/>
            <a:r>
              <a:rPr lang="en-US" sz="2800" smtClean="0">
                <a:solidFill>
                  <a:schemeClr val="bg1"/>
                </a:solidFill>
                <a:latin typeface="+mj-lt"/>
                <a:cs typeface="Gill Sans Light"/>
              </a:rPr>
              <a:t>[6] S</a:t>
            </a:r>
            <a:r>
              <a:rPr lang="en-US" sz="2800">
                <a:solidFill>
                  <a:schemeClr val="bg1"/>
                </a:solidFill>
                <a:latin typeface="+mj-lt"/>
                <a:cs typeface="Gill Sans Light"/>
              </a:rPr>
              <a:t>. Kannan, M. Qureshi, A. Gavriloska, and K. Schwan, “Energy aware persistence: Reducing the energy overheads of persistent memory,” Computer Architecture Letters.</a:t>
            </a:r>
            <a:endParaRPr lang="en-US" sz="2800" dirty="0" smtClean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253" name="object 44"/>
          <p:cNvSpPr/>
          <p:nvPr/>
        </p:nvSpPr>
        <p:spPr>
          <a:xfrm>
            <a:off x="22218705" y="7193046"/>
            <a:ext cx="45719" cy="394078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908"/>
                </a:lnTo>
              </a:path>
            </a:pathLst>
          </a:custGeom>
          <a:ln w="508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38" name="object 33"/>
          <p:cNvSpPr/>
          <p:nvPr/>
        </p:nvSpPr>
        <p:spPr>
          <a:xfrm>
            <a:off x="18803111" y="7173159"/>
            <a:ext cx="45719" cy="3988143"/>
          </a:xfrm>
          <a:custGeom>
            <a:avLst/>
            <a:gdLst/>
            <a:ahLst/>
            <a:cxnLst/>
            <a:rect l="l" t="t" r="r" b="b"/>
            <a:pathLst>
              <a:path h="2399029">
                <a:moveTo>
                  <a:pt x="0" y="0"/>
                </a:moveTo>
                <a:lnTo>
                  <a:pt x="0" y="2398534"/>
                </a:lnTo>
              </a:path>
            </a:pathLst>
          </a:custGeom>
          <a:ln w="508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20363494" y="9457370"/>
            <a:ext cx="3438324" cy="9715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r>
              <a:rPr lang="en-US" altLang="zh-CN" smtClean="0">
                <a:latin typeface="+mj-lt"/>
              </a:rPr>
              <a:t>MMU mappings</a:t>
            </a:r>
            <a:endParaRPr lang="en-US" altLang="zh-CN">
              <a:latin typeface="+mj-lt"/>
            </a:endParaRPr>
          </a:p>
        </p:txBody>
      </p:sp>
      <p:sp>
        <p:nvSpPr>
          <p:cNvPr id="254" name="object 10"/>
          <p:cNvSpPr/>
          <p:nvPr/>
        </p:nvSpPr>
        <p:spPr>
          <a:xfrm>
            <a:off x="17180569" y="10876800"/>
            <a:ext cx="6880104" cy="45719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4991" y="0"/>
                </a:lnTo>
              </a:path>
            </a:pathLst>
          </a:custGeom>
          <a:ln w="101600">
            <a:solidFill>
              <a:schemeClr val="accent1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256" name="object 37"/>
          <p:cNvSpPr txBox="1"/>
          <p:nvPr/>
        </p:nvSpPr>
        <p:spPr>
          <a:xfrm>
            <a:off x="22436938" y="7224673"/>
            <a:ext cx="17422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 sz="2400" smtClean="0">
                <a:latin typeface="+mj-lt"/>
                <a:cs typeface="Arial Unicode MS"/>
              </a:rPr>
              <a:t>Load/Store</a:t>
            </a:r>
            <a:endParaRPr sz="2400" dirty="0">
              <a:latin typeface="+mj-lt"/>
              <a:cs typeface="Arial Unicode MS"/>
            </a:endParaRPr>
          </a:p>
        </p:txBody>
      </p:sp>
      <p:sp>
        <p:nvSpPr>
          <p:cNvPr id="257" name="object 42"/>
          <p:cNvSpPr txBox="1"/>
          <p:nvPr/>
        </p:nvSpPr>
        <p:spPr>
          <a:xfrm>
            <a:off x="17657296" y="7343230"/>
            <a:ext cx="12469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en-US" sz="2400">
                <a:latin typeface="+mj-lt"/>
                <a:cs typeface="Arial Unicode MS"/>
              </a:rPr>
              <a:t>F</a:t>
            </a:r>
            <a:r>
              <a:rPr sz="2400" smtClean="0">
                <a:latin typeface="+mj-lt"/>
                <a:cs typeface="Arial Unicode MS"/>
              </a:rPr>
              <a:t>ile I</a:t>
            </a:r>
            <a:r>
              <a:rPr lang="en-US" sz="2400" smtClean="0">
                <a:latin typeface="+mj-lt"/>
                <a:cs typeface="Arial Unicode MS"/>
              </a:rPr>
              <a:t>/</a:t>
            </a:r>
            <a:r>
              <a:rPr sz="2400" smtClean="0">
                <a:latin typeface="+mj-lt"/>
                <a:cs typeface="Arial Unicode MS"/>
              </a:rPr>
              <a:t>O</a:t>
            </a:r>
            <a:endParaRPr sz="2400" dirty="0">
              <a:latin typeface="+mj-lt"/>
              <a:cs typeface="Arial Unicode MS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17295525" y="9424481"/>
            <a:ext cx="3110351" cy="10524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+mj-lt"/>
              </a:rPr>
              <a:t>PM-aware FS</a:t>
            </a:r>
          </a:p>
          <a:p>
            <a:pPr algn="ctr"/>
            <a:endParaRPr lang="zh-CN" alt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17193637" y="11137269"/>
            <a:ext cx="6867036" cy="111507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Persistent Memory (NVDIMM</a:t>
            </a:r>
            <a:r>
              <a:rPr lang="en-US" altLang="zh-CN" smtClean="0">
                <a:solidFill>
                  <a:schemeClr val="bg1"/>
                </a:solidFill>
              </a:rPr>
              <a:t>)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63" name="矩形 262"/>
          <p:cNvSpPr/>
          <p:nvPr/>
        </p:nvSpPr>
        <p:spPr>
          <a:xfrm>
            <a:off x="17193637" y="6530135"/>
            <a:ext cx="6867036" cy="6402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cs typeface="Myriad Hebrew" panose="01010101010101010101" pitchFamily="50" charset="-79"/>
              </a:rPr>
              <a:t>Application</a:t>
            </a:r>
            <a:endParaRPr lang="en-US" altLang="zh-CN" sz="1100">
              <a:solidFill>
                <a:schemeClr val="tx1"/>
              </a:solidFill>
              <a:cs typeface="Myriad Hebrew" panose="01010101010101010101" pitchFamily="50" charset="-79"/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17310136" y="8608401"/>
            <a:ext cx="3108731" cy="586842"/>
          </a:xfrm>
          <a:prstGeom prst="rect">
            <a:avLst/>
          </a:prstGeom>
          <a:solidFill>
            <a:srgbClr val="CDD2D2"/>
          </a:solidFill>
        </p:spPr>
        <p:txBody>
          <a:bodyPr wrap="square" lIns="0" tIns="0" rIns="0" bIns="0" rtlCol="0"/>
          <a:lstStyle/>
          <a:p>
            <a:pPr algn="ctr"/>
            <a:r>
              <a:rPr lang="en-US" altLang="zh-CN">
                <a:cs typeface="Arial Unicode MS"/>
              </a:rPr>
              <a:t>VFS</a:t>
            </a:r>
            <a:endParaRPr lang="zh-CN" altLang="en-US">
              <a:latin typeface="+mj-lt"/>
            </a:endParaRPr>
          </a:p>
        </p:txBody>
      </p:sp>
      <p:sp>
        <p:nvSpPr>
          <p:cNvPr id="266" name="object 37"/>
          <p:cNvSpPr txBox="1"/>
          <p:nvPr/>
        </p:nvSpPr>
        <p:spPr>
          <a:xfrm>
            <a:off x="21889208" y="8526514"/>
            <a:ext cx="252889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 sz="2400" smtClean="0">
                <a:latin typeface="+mj-lt"/>
                <a:cs typeface="Arial Unicode MS"/>
              </a:rPr>
              <a:t>Kernel space</a:t>
            </a:r>
            <a:endParaRPr sz="2400" dirty="0">
              <a:latin typeface="+mj-lt"/>
              <a:cs typeface="Arial Unicode MS"/>
            </a:endParaRPr>
          </a:p>
        </p:txBody>
      </p:sp>
      <p:sp>
        <p:nvSpPr>
          <p:cNvPr id="267" name="object 10"/>
          <p:cNvSpPr/>
          <p:nvPr/>
        </p:nvSpPr>
        <p:spPr>
          <a:xfrm>
            <a:off x="17180569" y="8442743"/>
            <a:ext cx="6880104" cy="45719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4991" y="0"/>
                </a:lnTo>
              </a:path>
            </a:pathLst>
          </a:custGeom>
          <a:ln w="101600">
            <a:solidFill>
              <a:schemeClr val="accent1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363494" y="7592788"/>
            <a:ext cx="3541535" cy="6926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PM Library (NVML</a:t>
            </a:r>
            <a:r>
              <a:rPr lang="en-US" sz="2800" smtClean="0">
                <a:solidFill>
                  <a:schemeClr val="bg1"/>
                </a:solidFill>
              </a:rPr>
              <a:t>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68" name="object 37"/>
          <p:cNvSpPr txBox="1"/>
          <p:nvPr/>
        </p:nvSpPr>
        <p:spPr>
          <a:xfrm>
            <a:off x="17123645" y="7865061"/>
            <a:ext cx="168138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lang="en-US" sz="2400" smtClean="0">
                <a:latin typeface="+mj-lt"/>
                <a:cs typeface="Arial Unicode MS"/>
              </a:rPr>
              <a:t>User space</a:t>
            </a:r>
            <a:endParaRPr sz="2400" dirty="0">
              <a:latin typeface="+mj-lt"/>
              <a:cs typeface="Arial Unicode M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20200" y="6530135"/>
            <a:ext cx="596900" cy="643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7605" y="9666439"/>
            <a:ext cx="4816344" cy="2723621"/>
          </a:xfrm>
          <a:prstGeom prst="rect">
            <a:avLst/>
          </a:prstGeom>
        </p:spPr>
      </p:pic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61382"/>
              </p:ext>
            </p:extLst>
          </p:nvPr>
        </p:nvGraphicFramePr>
        <p:xfrm>
          <a:off x="16745060" y="15335650"/>
          <a:ext cx="6961188" cy="374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Visio" r:id="rId9" imgW="8772567" imgH="4648320" progId="Visio.Drawing.15">
                  <p:embed/>
                </p:oleObj>
              </mc:Choice>
              <mc:Fallback>
                <p:oleObj name="Visio" r:id="rId9" imgW="8772567" imgH="46483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45060" y="15335650"/>
                        <a:ext cx="6961188" cy="374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00271"/>
              </p:ext>
            </p:extLst>
          </p:nvPr>
        </p:nvGraphicFramePr>
        <p:xfrm>
          <a:off x="23568975" y="15347920"/>
          <a:ext cx="9207500" cy="375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Visio" r:id="rId11" imgW="11201332" imgH="4676670" progId="Visio.Drawing.15">
                  <p:embed/>
                </p:oleObj>
              </mc:Choice>
              <mc:Fallback>
                <p:oleObj name="Visio" r:id="rId11" imgW="11201332" imgH="467667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68975" y="15347920"/>
                        <a:ext cx="9207500" cy="375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928164" y="5562583"/>
            <a:ext cx="644160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/>
              <a:t>Experimental Setup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4965246" y="6123391"/>
            <a:ext cx="74752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/>
              <a:t>Intel Xeon</a:t>
            </a:r>
            <a:r>
              <a:rPr lang="en-US" sz="3200" baseline="30000"/>
              <a:t>®</a:t>
            </a:r>
            <a:r>
              <a:rPr lang="en-US" sz="3200"/>
              <a:t> E5-2637 v3 processors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smtClean="0"/>
              <a:t>32GB DDR4 DRAM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smtClean="0"/>
              <a:t>32GB SMART</a:t>
            </a:r>
            <a:r>
              <a:rPr lang="en-US" sz="3200" baseline="30000" smtClean="0"/>
              <a:t>TM</a:t>
            </a:r>
            <a:r>
              <a:rPr lang="en-US" sz="3200" smtClean="0"/>
              <a:t> DDR4 NVDIMM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3200" smtClean="0"/>
              <a:t>PM-aware FS: EXT4 w/ DAX</a:t>
            </a:r>
            <a:endParaRPr lang="en-US" sz="320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smtClean="0"/>
              <a:t>NVML v0.4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smtClean="0"/>
              <a:t>Transactional object store system: libpmemobj &amp; libpmem libraries</a:t>
            </a:r>
            <a:endParaRPr lang="en-US" sz="3200"/>
          </a:p>
        </p:txBody>
      </p:sp>
      <p:sp>
        <p:nvSpPr>
          <p:cNvPr id="214" name="文本框 213"/>
          <p:cNvSpPr txBox="1"/>
          <p:nvPr/>
        </p:nvSpPr>
        <p:spPr>
          <a:xfrm>
            <a:off x="16933784" y="12434941"/>
            <a:ext cx="1144184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/>
              <a:t>Redo &amp; Undo Logging Implementation</a:t>
            </a:r>
          </a:p>
        </p:txBody>
      </p:sp>
      <p:sp>
        <p:nvSpPr>
          <p:cNvPr id="259" name="TextBox 21"/>
          <p:cNvSpPr txBox="1"/>
          <p:nvPr/>
        </p:nvSpPr>
        <p:spPr>
          <a:xfrm>
            <a:off x="16320564" y="19599702"/>
            <a:ext cx="16722910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Findings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929" y="23728138"/>
            <a:ext cx="7815088" cy="58887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614" y="23774986"/>
            <a:ext cx="7699264" cy="58887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723" y="6293891"/>
            <a:ext cx="7424334" cy="560010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082" y="12113448"/>
            <a:ext cx="7424334" cy="560010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345" y="6347460"/>
            <a:ext cx="7314301" cy="560010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463" y="12098425"/>
            <a:ext cx="7314301" cy="5600102"/>
          </a:xfrm>
          <a:prstGeom prst="rect">
            <a:avLst/>
          </a:prstGeom>
        </p:spPr>
      </p:pic>
      <p:sp>
        <p:nvSpPr>
          <p:cNvPr id="261" name="文本框 260"/>
          <p:cNvSpPr txBox="1"/>
          <p:nvPr/>
        </p:nvSpPr>
        <p:spPr>
          <a:xfrm>
            <a:off x="16895582" y="20740732"/>
            <a:ext cx="42120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smtClean="0"/>
              <a:t>Observation 1</a:t>
            </a:r>
            <a:endParaRPr lang="en-US" sz="4800"/>
          </a:p>
        </p:txBody>
      </p:sp>
      <p:sp>
        <p:nvSpPr>
          <p:cNvPr id="265" name="TextBox 179"/>
          <p:cNvSpPr txBox="1"/>
          <p:nvPr/>
        </p:nvSpPr>
        <p:spPr>
          <a:xfrm>
            <a:off x="16741596" y="20871138"/>
            <a:ext cx="162475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latin typeface="+mj-lt"/>
                <a:cs typeface="Gill Sans Light"/>
              </a:rPr>
              <a:t>                             Redo </a:t>
            </a:r>
            <a:r>
              <a:rPr lang="en-US" sz="4400">
                <a:latin typeface="+mj-lt"/>
                <a:cs typeface="Gill Sans Light"/>
              </a:rPr>
              <a:t>logging significantly outperforms undo logging for workloads in which a transaction updates large number of different objects, while it underperforms undo logging for workloads with intensive read </a:t>
            </a:r>
            <a:r>
              <a:rPr lang="en-US" sz="4400" smtClean="0">
                <a:latin typeface="+mj-lt"/>
                <a:cs typeface="Gill Sans Light"/>
              </a:rPr>
              <a:t>operations.</a:t>
            </a:r>
            <a:endParaRPr lang="en-US" sz="4400" dirty="0">
              <a:latin typeface="+mj-lt"/>
              <a:cs typeface="Gill Sans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0806" y="30141078"/>
            <a:ext cx="1633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7C8"/>
                </a:solidFill>
              </a:rPr>
              <a:t>▲</a:t>
            </a:r>
            <a:r>
              <a:rPr lang="en-US"/>
              <a:t>Throughput of single-obj and multi-obj workloads with varied log entry </a:t>
            </a:r>
            <a:r>
              <a:rPr lang="en-US" smtClean="0"/>
              <a:t>sizes.</a:t>
            </a:r>
            <a:endParaRPr lang="en-US"/>
          </a:p>
        </p:txBody>
      </p:sp>
      <p:sp>
        <p:nvSpPr>
          <p:cNvPr id="269" name="TextBox 179"/>
          <p:cNvSpPr txBox="1"/>
          <p:nvPr/>
        </p:nvSpPr>
        <p:spPr>
          <a:xfrm>
            <a:off x="33945869" y="4822661"/>
            <a:ext cx="15025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latin typeface="+mj-lt"/>
                <a:cs typeface="Gill Sans Light"/>
              </a:rPr>
              <a:t>                             Undo </a:t>
            </a:r>
            <a:r>
              <a:rPr lang="en-US" sz="4400">
                <a:latin typeface="+mj-lt"/>
                <a:cs typeface="Gill Sans Light"/>
              </a:rPr>
              <a:t>logging is more sensitive to the read-to-write ratios, compared to redo </a:t>
            </a:r>
            <a:r>
              <a:rPr lang="en-US" sz="4400" smtClean="0">
                <a:latin typeface="+mj-lt"/>
                <a:cs typeface="Gill Sans Light"/>
              </a:rPr>
              <a:t>logging</a:t>
            </a:r>
            <a:r>
              <a:rPr lang="en-US" sz="4400">
                <a:latin typeface="+mj-lt"/>
                <a:cs typeface="Gill Sans Light"/>
              </a:rPr>
              <a:t>.</a:t>
            </a:r>
            <a:endParaRPr lang="en-US" sz="4400" dirty="0">
              <a:latin typeface="+mj-lt"/>
              <a:cs typeface="Gill Sans Light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34026661" y="4736979"/>
            <a:ext cx="42120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/>
              <a:t>Observation 2</a:t>
            </a:r>
          </a:p>
        </p:txBody>
      </p:sp>
      <p:sp>
        <p:nvSpPr>
          <p:cNvPr id="271" name="文本框 270"/>
          <p:cNvSpPr txBox="1"/>
          <p:nvPr/>
        </p:nvSpPr>
        <p:spPr>
          <a:xfrm>
            <a:off x="33619170" y="19916484"/>
            <a:ext cx="42120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/>
              <a:t>Observation 3</a:t>
            </a:r>
          </a:p>
        </p:txBody>
      </p:sp>
      <p:sp>
        <p:nvSpPr>
          <p:cNvPr id="272" name="TextBox 179"/>
          <p:cNvSpPr txBox="1"/>
          <p:nvPr/>
        </p:nvSpPr>
        <p:spPr>
          <a:xfrm>
            <a:off x="33525624" y="19924729"/>
            <a:ext cx="15025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latin typeface="+mj-lt"/>
                <a:cs typeface="Gill Sans Light"/>
              </a:rPr>
              <a:t>                            Enabling </a:t>
            </a:r>
            <a:r>
              <a:rPr lang="en-US" sz="4400">
                <a:latin typeface="+mj-lt"/>
                <a:cs typeface="Gill Sans Light"/>
              </a:rPr>
              <a:t>asynchronous log truncation significantly boosts transaction performance, especially for log-heavy transactions.</a:t>
            </a:r>
            <a:endParaRPr lang="en-US" sz="4400" dirty="0">
              <a:latin typeface="+mj-lt"/>
              <a:cs typeface="Gill Sans Light"/>
            </a:endParaRPr>
          </a:p>
        </p:txBody>
      </p:sp>
      <p:sp>
        <p:nvSpPr>
          <p:cNvPr id="273" name="文本框 272"/>
          <p:cNvSpPr txBox="1"/>
          <p:nvPr/>
        </p:nvSpPr>
        <p:spPr>
          <a:xfrm>
            <a:off x="33531324" y="17833965"/>
            <a:ext cx="767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7C8"/>
                </a:solidFill>
              </a:rPr>
              <a:t>▲</a:t>
            </a:r>
            <a:r>
              <a:rPr lang="en-US"/>
              <a:t>Throughput of single-obj workload with varied log entry sizes and read-to-write ratios.</a:t>
            </a:r>
          </a:p>
        </p:txBody>
      </p:sp>
      <p:sp>
        <p:nvSpPr>
          <p:cNvPr id="274" name="文本框 273"/>
          <p:cNvSpPr txBox="1"/>
          <p:nvPr/>
        </p:nvSpPr>
        <p:spPr>
          <a:xfrm>
            <a:off x="41230800" y="17910431"/>
            <a:ext cx="767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7C8"/>
                </a:solidFill>
              </a:rPr>
              <a:t>▲</a:t>
            </a:r>
            <a:r>
              <a:rPr lang="en-US"/>
              <a:t>Throughput of multi-obj workload with varied log entry sizes and read-to-write ratios.</a:t>
            </a:r>
          </a:p>
        </p:txBody>
      </p:sp>
      <p:sp>
        <p:nvSpPr>
          <p:cNvPr id="275" name="TextBox 21"/>
          <p:cNvSpPr txBox="1"/>
          <p:nvPr/>
        </p:nvSpPr>
        <p:spPr>
          <a:xfrm>
            <a:off x="33415446" y="22455629"/>
            <a:ext cx="15517653" cy="1015663"/>
          </a:xfrm>
          <a:prstGeom prst="rect">
            <a:avLst/>
          </a:prstGeom>
          <a:solidFill>
            <a:srgbClr val="0077C8"/>
          </a:solidFill>
        </p:spPr>
        <p:txBody>
          <a:bodyPr wrap="square" rtlCol="0">
            <a:spAutoFit/>
          </a:bodyPr>
          <a:lstStyle/>
          <a:p>
            <a:r>
              <a:rPr lang="en-US" sz="6000" cap="small" spc="300">
                <a:solidFill>
                  <a:schemeClr val="bg1"/>
                </a:solidFill>
                <a:latin typeface="+mj-lt"/>
                <a:cs typeface="Gill Sans Light"/>
              </a:rPr>
              <a:t> </a:t>
            </a:r>
            <a:r>
              <a:rPr lang="en-US" sz="6000" cap="small" spc="300" smtClean="0">
                <a:solidFill>
                  <a:schemeClr val="bg1"/>
                </a:solidFill>
                <a:latin typeface="+mj-lt"/>
                <a:cs typeface="Gill Sans Light"/>
              </a:rPr>
              <a:t> Acknowledgments</a:t>
            </a:r>
            <a:endParaRPr lang="en-US" sz="6000" cap="small" spc="300" dirty="0">
              <a:solidFill>
                <a:schemeClr val="bg1"/>
              </a:solidFill>
              <a:latin typeface="+mj-lt"/>
              <a:cs typeface="Gill Sans Light"/>
            </a:endParaRPr>
          </a:p>
        </p:txBody>
      </p:sp>
      <p:sp>
        <p:nvSpPr>
          <p:cNvPr id="276" name="TextBox 179"/>
          <p:cNvSpPr txBox="1"/>
          <p:nvPr/>
        </p:nvSpPr>
        <p:spPr>
          <a:xfrm>
            <a:off x="33546828" y="23519478"/>
            <a:ext cx="1536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latin typeface="+mj-lt"/>
                <a:cs typeface="Gill Sans Light"/>
              </a:rPr>
              <a:t>National Natural Science Foundation of China (61502266</a:t>
            </a:r>
            <a:r>
              <a:rPr lang="en-US" sz="2800" smtClean="0">
                <a:latin typeface="+mj-lt"/>
                <a:cs typeface="Gill Sans Ligh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latin typeface="+mj-lt"/>
                <a:cs typeface="Gill Sans Light"/>
              </a:rPr>
              <a:t>Beijing </a:t>
            </a:r>
            <a:r>
              <a:rPr lang="en-US" sz="2800">
                <a:latin typeface="+mj-lt"/>
                <a:cs typeface="Gill Sans Light"/>
              </a:rPr>
              <a:t>Municipal Science and Technology Commission of China (D151100000815003</a:t>
            </a:r>
            <a:r>
              <a:rPr lang="en-US" sz="2800" smtClean="0">
                <a:latin typeface="+mj-lt"/>
                <a:cs typeface="Gill Sans Ligh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latin typeface="+mj-lt"/>
                <a:cs typeface="Gill Sans Light"/>
              </a:rPr>
              <a:t>China </a:t>
            </a:r>
            <a:r>
              <a:rPr lang="en-US" sz="2800">
                <a:latin typeface="+mj-lt"/>
                <a:cs typeface="Gill Sans Light"/>
              </a:rPr>
              <a:t>Postdoctoral Science </a:t>
            </a:r>
            <a:r>
              <a:rPr lang="en-US" sz="2800" smtClean="0">
                <a:latin typeface="+mj-lt"/>
                <a:cs typeface="Gill Sans Light"/>
              </a:rPr>
              <a:t>Foundation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latin typeface="+mj-lt"/>
                <a:cs typeface="Gill Sans Light"/>
              </a:rPr>
              <a:t>State </a:t>
            </a:r>
            <a:r>
              <a:rPr lang="en-US" sz="2800">
                <a:latin typeface="+mj-lt"/>
                <a:cs typeface="Gill Sans Light"/>
              </a:rPr>
              <a:t>Key Laboratory of Computer Architecture (CARCH201503). </a:t>
            </a:r>
            <a:endParaRPr lang="en-US" sz="2800" smtClean="0">
              <a:latin typeface="+mj-l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40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29282</TotalTime>
  <Words>714</Words>
  <Application>Microsoft Office PowerPoint</Application>
  <PresentationFormat>自定义</PresentationFormat>
  <Paragraphs>122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 Unicode MS</vt:lpstr>
      <vt:lpstr>宋体</vt:lpstr>
      <vt:lpstr>Arial</vt:lpstr>
      <vt:lpstr>Calibri</vt:lpstr>
      <vt:lpstr>Gill Sans Light</vt:lpstr>
      <vt:lpstr>Myriad Hebrew</vt:lpstr>
      <vt:lpstr>Wingdings</vt:lpstr>
      <vt:lpstr>Office Theme</vt:lpstr>
      <vt:lpstr>Visio</vt:lpstr>
      <vt:lpstr>PowerPoint 演示文稿</vt:lpstr>
    </vt:vector>
  </TitlesOfParts>
  <Company>UCSB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Marinsek</dc:creator>
  <cp:lastModifiedBy>万虎</cp:lastModifiedBy>
  <cp:revision>323</cp:revision>
  <dcterms:created xsi:type="dcterms:W3CDTF">2013-08-01T02:14:43Z</dcterms:created>
  <dcterms:modified xsi:type="dcterms:W3CDTF">2016-08-14T05:23:23Z</dcterms:modified>
</cp:coreProperties>
</file>