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1"/>
  </p:sldMasterIdLst>
  <p:notesMasterIdLst>
    <p:notesMasterId r:id="rId36"/>
  </p:notesMasterIdLst>
  <p:sldIdLst>
    <p:sldId id="256" r:id="rId2"/>
    <p:sldId id="330" r:id="rId3"/>
    <p:sldId id="295" r:id="rId4"/>
    <p:sldId id="297" r:id="rId5"/>
    <p:sldId id="300" r:id="rId6"/>
    <p:sldId id="301" r:id="rId7"/>
    <p:sldId id="311" r:id="rId8"/>
    <p:sldId id="335" r:id="rId9"/>
    <p:sldId id="279" r:id="rId10"/>
    <p:sldId id="288" r:id="rId11"/>
    <p:sldId id="270" r:id="rId12"/>
    <p:sldId id="302" r:id="rId13"/>
    <p:sldId id="262" r:id="rId14"/>
    <p:sldId id="313" r:id="rId15"/>
    <p:sldId id="272" r:id="rId16"/>
    <p:sldId id="273" r:id="rId17"/>
    <p:sldId id="263" r:id="rId18"/>
    <p:sldId id="274" r:id="rId19"/>
    <p:sldId id="321" r:id="rId20"/>
    <p:sldId id="336" r:id="rId21"/>
    <p:sldId id="337" r:id="rId22"/>
    <p:sldId id="325" r:id="rId23"/>
    <p:sldId id="328" r:id="rId24"/>
    <p:sldId id="329" r:id="rId25"/>
    <p:sldId id="338" r:id="rId26"/>
    <p:sldId id="340" r:id="rId27"/>
    <p:sldId id="322" r:id="rId28"/>
    <p:sldId id="331" r:id="rId29"/>
    <p:sldId id="333" r:id="rId30"/>
    <p:sldId id="315" r:id="rId31"/>
    <p:sldId id="334" r:id="rId32"/>
    <p:sldId id="264" r:id="rId33"/>
    <p:sldId id="319" r:id="rId34"/>
    <p:sldId id="259" r:id="rId35"/>
  </p:sldIdLst>
  <p:sldSz cx="7620000" cy="5715000"/>
  <p:notesSz cx="6858000" cy="9144000"/>
  <p:defaultTextStyle>
    <a:defPPr>
      <a:defRPr lang="en-US"/>
    </a:defPPr>
    <a:lvl1pPr algn="l" defTabSz="3556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55600" indent="101600" algn="l" defTabSz="3556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12788" indent="201613" algn="l" defTabSz="3556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68388" indent="303213" algn="l" defTabSz="3556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25575" indent="403225" algn="l" defTabSz="3556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 Hu" initials="wa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0D"/>
    <a:srgbClr val="0055A6"/>
    <a:srgbClr val="004485"/>
    <a:srgbClr val="F0F0F0"/>
    <a:srgbClr val="0089D0"/>
    <a:srgbClr val="FF940D"/>
    <a:srgbClr val="FF5050"/>
    <a:srgbClr val="FF0000"/>
    <a:srgbClr val="0083C3"/>
    <a:srgbClr val="F3F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2" autoAdjust="0"/>
    <p:restoredTop sz="68799" autoAdjust="0"/>
  </p:normalViewPr>
  <p:slideViewPr>
    <p:cSldViewPr>
      <p:cViewPr varScale="1">
        <p:scale>
          <a:sx n="89" d="100"/>
          <a:sy n="89" d="100"/>
        </p:scale>
        <p:origin x="2360" y="160"/>
      </p:cViewPr>
      <p:guideLst>
        <p:guide orient="horz" pos="1800"/>
        <p:guide pos="2400"/>
      </p:guideLst>
    </p:cSldViewPr>
  </p:slideViewPr>
  <p:outlineViewPr>
    <p:cViewPr>
      <p:scale>
        <a:sx n="33" d="100"/>
        <a:sy n="33" d="100"/>
      </p:scale>
      <p:origin x="0" y="-5928"/>
    </p:cViewPr>
  </p:outlin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66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66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ED296F-3FB9-4F0D-A01F-513ABA281A8C}" type="datetimeFigureOut">
              <a:rPr lang="zh-CN" altLang="en-US"/>
              <a:pPr>
                <a:defRPr/>
              </a:pPr>
              <a:t>2018/8/29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66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5661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2D230D-28C3-486A-A013-631E394C48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45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1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88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5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0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3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01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18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39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6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00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56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82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2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233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182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66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88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2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0" dirty="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100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02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53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2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24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4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D230D-28C3-486A-A013-631E394C489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1"/>
          <p:cNvGrpSpPr>
            <a:grpSpLocks noChangeAspect="1"/>
          </p:cNvGrpSpPr>
          <p:nvPr userDrawn="1"/>
        </p:nvGrpSpPr>
        <p:grpSpPr bwMode="auto">
          <a:xfrm>
            <a:off x="3419262" y="105798"/>
            <a:ext cx="1959399" cy="829273"/>
            <a:chOff x="467544" y="1268760"/>
            <a:chExt cx="2088409" cy="576000"/>
          </a:xfrm>
        </p:grpSpPr>
        <p:sp>
          <p:nvSpPr>
            <p:cNvPr id="11" name="矩形 10"/>
            <p:cNvSpPr/>
            <p:nvPr/>
          </p:nvSpPr>
          <p:spPr bwMode="auto">
            <a:xfrm>
              <a:off x="467544" y="1268760"/>
              <a:ext cx="2088409" cy="5760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bIns="91440" anchor="b"/>
            <a:lstStyle/>
            <a:p>
              <a:pPr>
                <a:defRPr/>
              </a:pPr>
              <a:endParaRPr lang="zh-CN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6" name="Picture 18" descr="C:\Users\Liu Xun\Desktop\清华大学LOG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6" y="1340760"/>
              <a:ext cx="1928281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7"/>
          <p:cNvSpPr/>
          <p:nvPr/>
        </p:nvSpPr>
        <p:spPr>
          <a:xfrm>
            <a:off x="0" y="2828925"/>
            <a:ext cx="7618413" cy="288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2771775"/>
            <a:ext cx="7618413" cy="96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7963"/>
            <a:ext cx="3009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137" y="3382996"/>
            <a:ext cx="6324600" cy="495300"/>
          </a:xfrm>
        </p:spPr>
        <p:txBody>
          <a:bodyPr lIns="91440" tIns="0" rIns="91440" bIns="0" anchor="ctr"/>
          <a:lstStyle>
            <a:lvl1pPr marL="0" indent="0" algn="l"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rgbClr val="FFFFFF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665758" y="1171863"/>
            <a:ext cx="6286500" cy="1208964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15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DCF6-6EC9-47E3-B024-A14536B21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0" y="226205"/>
            <a:ext cx="723776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613" indent="-151200">
              <a:buFont typeface="Wingdings" panose="05000000000000000000" pitchFamily="2" charset="2"/>
              <a:buChar char="ú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C918-8DC8-43E4-8944-9CBC5530B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9E90-B925-4E40-AAFB-CAC57122B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397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88" y="5334000"/>
            <a:ext cx="7618412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5285262"/>
            <a:ext cx="7618413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7ADA-FF44-4097-8DA2-2679F3D02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0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127500"/>
            <a:ext cx="7618413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095750"/>
            <a:ext cx="7618413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29100"/>
            <a:ext cx="6324600" cy="685800"/>
          </a:xfrm>
        </p:spPr>
        <p:txBody>
          <a:bodyPr tIns="0" bIns="0">
            <a:noAutofit/>
          </a:bodyPr>
          <a:lstStyle>
            <a:lvl1pPr>
              <a:defRPr sz="3000" b="0" baseline="0">
                <a:solidFill>
                  <a:srgbClr val="FFFFFF"/>
                </a:solidFill>
                <a:latin typeface="Myriad Pro" panose="020B05030304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619991" cy="4095897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922520"/>
            <a:ext cx="6324600" cy="49530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rgbClr val="FFFFFF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9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3D0A-0542-4493-B815-CCED556A6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6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4000"/>
            <a:ext cx="7620000" cy="381000"/>
          </a:xfrm>
          <a:prstGeom prst="rect">
            <a:avLst/>
          </a:prstGeom>
          <a:solidFill>
            <a:srgbClr val="008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438"/>
            <a:ext cx="7620000" cy="55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50" y="238125"/>
            <a:ext cx="6286500" cy="58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7672" y="945412"/>
            <a:ext cx="6612340" cy="41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74613" lvl="0" indent="-151200" algn="l" defTabSz="7604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163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ú"/>
            </a:pPr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2313" y="5372100"/>
            <a:ext cx="1544637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56616" eaLnBrk="1" fontAlgn="auto" hangingPunct="1">
              <a:spcBef>
                <a:spcPts val="0"/>
              </a:spcBef>
              <a:spcAft>
                <a:spcPts val="0"/>
              </a:spcAft>
              <a:defRPr sz="750" baseline="0">
                <a:solidFill>
                  <a:srgbClr val="FFFFFF"/>
                </a:solidFill>
                <a:latin typeface="Myriad Pro" panose="020B0503030403020204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5372100"/>
            <a:ext cx="301466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56616" eaLnBrk="1" fontAlgn="auto" hangingPunct="1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srgbClr val="FFFFFF"/>
                </a:solidFill>
                <a:latin typeface="Myriad Pro" panose="020B0503030403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7338" y="5383213"/>
            <a:ext cx="8191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56616" eaLnBrk="1" fontAlgn="auto" hangingPunct="1">
              <a:spcBef>
                <a:spcPts val="0"/>
              </a:spcBef>
              <a:spcAft>
                <a:spcPts val="0"/>
              </a:spcAft>
              <a:defRPr sz="875" baseline="0">
                <a:solidFill>
                  <a:srgbClr val="FFFFFF"/>
                </a:solidFill>
                <a:latin typeface="Myriad Pro" panose="020B0503030403020204" pitchFamily="34" charset="0"/>
                <a:ea typeface="+mn-ea"/>
              </a:defRPr>
            </a:lvl1pPr>
          </a:lstStyle>
          <a:p>
            <a:pPr>
              <a:defRPr/>
            </a:pPr>
            <a:fld id="{E6581B49-3B34-4D2B-9256-B8C297BAE3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3350" y="819150"/>
            <a:ext cx="7305675" cy="190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1" r:id="rId2"/>
    <p:sldLayoutId id="2147483804" r:id="rId3"/>
    <p:sldLayoutId id="2147483808" r:id="rId4"/>
    <p:sldLayoutId id="2147483810" r:id="rId5"/>
  </p:sldLayoutIdLst>
  <p:hf hdr="0" dt="0"/>
  <p:txStyles>
    <p:titleStyle>
      <a:lvl1pPr algn="l" defTabSz="760413" rtl="0" eaLnBrk="1" fontAlgn="base" hangingPunct="1">
        <a:spcBef>
          <a:spcPct val="0"/>
        </a:spcBef>
        <a:spcAft>
          <a:spcPct val="0"/>
        </a:spcAft>
        <a:defRPr lang="en-US" altLang="en-US" sz="2800" kern="1200" spc="-42" baseline="0" dirty="0">
          <a:solidFill>
            <a:srgbClr val="404040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defTabSz="760413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09163" indent="-285750" algn="l" defTabSz="760413" rtl="0" eaLnBrk="1" fontAlgn="base" hangingPunct="1">
        <a:lnSpc>
          <a:spcPct val="90000"/>
        </a:lnSpc>
        <a:spcBef>
          <a:spcPts val="1000"/>
        </a:spcBef>
        <a:spcAft>
          <a:spcPts val="163"/>
        </a:spcAft>
        <a:buClr>
          <a:schemeClr val="accent1"/>
        </a:buClr>
        <a:buSzPct val="100000"/>
        <a:buFont typeface="Wingdings" panose="05000000000000000000" pitchFamily="2" charset="2"/>
        <a:buChar char=""/>
        <a:defRPr lang="zh-CN" altLang="en-US" sz="1800" kern="1200" baseline="0" dirty="0" smtClean="0">
          <a:solidFill>
            <a:srgbClr val="404040"/>
          </a:solidFill>
          <a:latin typeface="Arial" panose="020B0604020202020204" pitchFamily="34" charset="0"/>
          <a:ea typeface="+mn-ea"/>
          <a:cs typeface="+mn-cs"/>
        </a:defRPr>
      </a:lvl1pPr>
      <a:lvl2pPr marL="319088" indent="-150813" algn="l" defTabSz="760413" rtl="0" eaLnBrk="1" fontAlgn="base" hangingPunct="1">
        <a:lnSpc>
          <a:spcPct val="90000"/>
        </a:lnSpc>
        <a:spcBef>
          <a:spcPts val="163"/>
        </a:spcBef>
        <a:spcAft>
          <a:spcPts val="338"/>
        </a:spcAft>
        <a:buClr>
          <a:schemeClr val="accent1"/>
        </a:buClr>
        <a:buFont typeface="Calibri" panose="020F0502020204030204" pitchFamily="34" charset="0"/>
        <a:buChar char="◦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471488" indent="-150813" algn="l" defTabSz="760413" rtl="0" eaLnBrk="1" fontAlgn="base" hangingPunct="1">
        <a:lnSpc>
          <a:spcPct val="90000"/>
        </a:lnSpc>
        <a:spcBef>
          <a:spcPts val="163"/>
        </a:spcBef>
        <a:spcAft>
          <a:spcPts val="338"/>
        </a:spcAft>
        <a:buClr>
          <a:schemeClr val="accent1"/>
        </a:buClr>
        <a:buFont typeface="Calibri" panose="020F0502020204030204" pitchFamily="34" charset="0"/>
        <a:buChar char="­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623888" indent="-150813" algn="l" defTabSz="760413" rtl="0" eaLnBrk="1" fontAlgn="base" hangingPunct="1">
        <a:lnSpc>
          <a:spcPct val="90000"/>
        </a:lnSpc>
        <a:spcBef>
          <a:spcPts val="163"/>
        </a:spcBef>
        <a:spcAft>
          <a:spcPts val="338"/>
        </a:spcAft>
        <a:buClr>
          <a:schemeClr val="accent1"/>
        </a:buClr>
        <a:buFont typeface="Calibri" panose="020F0502020204030204" pitchFamily="34" charset="0"/>
        <a:buChar char="◦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776288" indent="-150813" algn="l" defTabSz="760413" rtl="0" eaLnBrk="1" fontAlgn="base" hangingPunct="1">
        <a:lnSpc>
          <a:spcPct val="90000"/>
        </a:lnSpc>
        <a:spcBef>
          <a:spcPts val="163"/>
        </a:spcBef>
        <a:spcAft>
          <a:spcPts val="338"/>
        </a:spcAft>
        <a:buClr>
          <a:schemeClr val="accent1"/>
        </a:buClr>
        <a:buFont typeface="Calibri" panose="020F0502020204030204" pitchFamily="34" charset="0"/>
        <a:buChar char="◦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91663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8329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995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1661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__2.vsdx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__1.vsd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719137" y="3127500"/>
            <a:ext cx="6324600" cy="1589505"/>
          </a:xfrm>
        </p:spPr>
        <p:txBody>
          <a:bodyPr/>
          <a:lstStyle/>
          <a:p>
            <a:pPr algn="l"/>
            <a:r>
              <a:rPr lang="en-US" altLang="zh-CN" sz="1800" b="1">
                <a:latin typeface="+mj-lt"/>
              </a:rPr>
              <a:t>Hu Wan</a:t>
            </a:r>
            <a:r>
              <a:rPr lang="en-US" altLang="zh-CN" sz="1800" baseline="30000">
                <a:latin typeface="+mj-lt"/>
              </a:rPr>
              <a:t>1</a:t>
            </a:r>
            <a:r>
              <a:rPr lang="en-US" altLang="zh-CN" sz="1800">
                <a:latin typeface="+mj-lt"/>
              </a:rPr>
              <a:t>     Youyou Lu</a:t>
            </a:r>
            <a:r>
              <a:rPr lang="en-US" altLang="zh-CN" sz="1800" baseline="30000">
                <a:latin typeface="+mj-lt"/>
              </a:rPr>
              <a:t>2</a:t>
            </a:r>
            <a:r>
              <a:rPr lang="en-US" altLang="zh-CN" sz="1800">
                <a:latin typeface="+mj-lt"/>
              </a:rPr>
              <a:t>     Yuanchao Xu</a:t>
            </a:r>
            <a:r>
              <a:rPr lang="en-US" altLang="zh-CN" sz="1800" baseline="30000">
                <a:latin typeface="+mj-lt"/>
              </a:rPr>
              <a:t>1,3</a:t>
            </a:r>
            <a:r>
              <a:rPr lang="en-US" altLang="zh-CN" sz="1800">
                <a:latin typeface="+mj-lt"/>
              </a:rPr>
              <a:t>     Jiwu Shu</a:t>
            </a:r>
            <a:r>
              <a:rPr lang="en-US" altLang="zh-CN" sz="1800" baseline="30000">
                <a:latin typeface="+mj-lt"/>
              </a:rPr>
              <a:t>2</a:t>
            </a:r>
          </a:p>
          <a:p>
            <a:pPr algn="l"/>
            <a:endParaRPr lang="en-US" altLang="zh-CN" sz="1800" baseline="30000"/>
          </a:p>
          <a:p>
            <a:pPr algn="l"/>
            <a:r>
              <a:rPr lang="en-US" altLang="zh-CN" sz="1800" baseline="30000"/>
              <a:t>1</a:t>
            </a:r>
            <a:r>
              <a:rPr lang="en-US" altLang="zh-CN" sz="1800"/>
              <a:t>Capital Normal University, China</a:t>
            </a:r>
          </a:p>
          <a:p>
            <a:pPr algn="l"/>
            <a:r>
              <a:rPr lang="en-US" altLang="zh-CN" sz="1800" baseline="30000"/>
              <a:t>2</a:t>
            </a:r>
            <a:r>
              <a:rPr lang="en-US" altLang="zh-CN" sz="1800"/>
              <a:t>Tsinghua University, China</a:t>
            </a:r>
          </a:p>
          <a:p>
            <a:pPr algn="l"/>
            <a:r>
              <a:rPr lang="en-US" altLang="zh-CN" sz="1800" baseline="30000"/>
              <a:t>3</a:t>
            </a:r>
            <a:r>
              <a:rPr lang="en-US" altLang="zh-CN" sz="1800"/>
              <a:t>Institute of Computing Technology, CAS, China</a:t>
            </a:r>
            <a:endParaRPr lang="zh-CN" altLang="en-US" sz="18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5758" y="1174221"/>
            <a:ext cx="6286500" cy="1208964"/>
          </a:xfrm>
        </p:spPr>
        <p:txBody>
          <a:bodyPr>
            <a:normAutofit/>
          </a:bodyPr>
          <a:lstStyle/>
          <a:p>
            <a:r>
              <a:rPr lang="en-US" altLang="zh-CN">
                <a:latin typeface="+mj-lt"/>
              </a:rPr>
              <a:t>Empirical Study of Redo and Undo Logging in Persistent Memory</a:t>
            </a:r>
            <a:endParaRPr lang="zh-CN" altLang="en-US" sz="320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5758" y="5070960"/>
            <a:ext cx="6869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</a:rPr>
              <a:t>The 5th Non-Volatile Memory Systems and Applications Symposium (NVMSA 2016)</a:t>
            </a:r>
            <a:endParaRPr lang="en-US" altLang="zh-CN" sz="120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9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42973" y="157500"/>
            <a:ext cx="4077027" cy="609680"/>
            <a:chOff x="3107973" y="187985"/>
            <a:chExt cx="4077027" cy="609680"/>
          </a:xfrm>
        </p:grpSpPr>
        <p:sp>
          <p:nvSpPr>
            <p:cNvPr id="8" name="圆角矩形 7"/>
            <p:cNvSpPr/>
            <p:nvPr/>
          </p:nvSpPr>
          <p:spPr>
            <a:xfrm>
              <a:off x="3107973" y="187985"/>
              <a:ext cx="4046565" cy="6096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ounded Rectangle 114"/>
            <p:cNvSpPr>
              <a:spLocks noChangeAspect="1"/>
            </p:cNvSpPr>
            <p:nvPr/>
          </p:nvSpPr>
          <p:spPr>
            <a:xfrm>
              <a:off x="4665000" y="279201"/>
              <a:ext cx="288000" cy="28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Rounded Rectangle 115"/>
            <p:cNvSpPr>
              <a:spLocks noChangeAspect="1"/>
            </p:cNvSpPr>
            <p:nvPr/>
          </p:nvSpPr>
          <p:spPr>
            <a:xfrm>
              <a:off x="5030678" y="279201"/>
              <a:ext cx="288000" cy="288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Rounded Rectangle 117"/>
            <p:cNvSpPr>
              <a:spLocks noChangeAspect="1"/>
            </p:cNvSpPr>
            <p:nvPr/>
          </p:nvSpPr>
          <p:spPr>
            <a:xfrm>
              <a:off x="5399098" y="287632"/>
              <a:ext cx="288000" cy="288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Rounded Rectangle 113"/>
            <p:cNvSpPr>
              <a:spLocks noChangeAspect="1"/>
            </p:cNvSpPr>
            <p:nvPr/>
          </p:nvSpPr>
          <p:spPr>
            <a:xfrm>
              <a:off x="5880000" y="279201"/>
              <a:ext cx="288000" cy="288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Rounded Rectangle 118"/>
            <p:cNvSpPr>
              <a:spLocks noChangeAspect="1"/>
            </p:cNvSpPr>
            <p:nvPr/>
          </p:nvSpPr>
          <p:spPr>
            <a:xfrm>
              <a:off x="6600000" y="287801"/>
              <a:ext cx="288000" cy="2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下箭头 60"/>
            <p:cNvSpPr/>
            <p:nvPr/>
          </p:nvSpPr>
          <p:spPr>
            <a:xfrm>
              <a:off x="3273579" y="264159"/>
              <a:ext cx="190500" cy="26900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下箭头 61"/>
            <p:cNvSpPr/>
            <p:nvPr/>
          </p:nvSpPr>
          <p:spPr>
            <a:xfrm>
              <a:off x="4080000" y="276994"/>
              <a:ext cx="190500" cy="269002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159366" y="520666"/>
              <a:ext cx="4025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latin typeface="+mj-lt"/>
                </a:rPr>
                <a:t>store    </a:t>
              </a:r>
              <a:r>
                <a:rPr lang="en-US" sz="1200">
                  <a:solidFill>
                    <a:prstClr val="black"/>
                  </a:solidFill>
                  <a:latin typeface="Arial"/>
                </a:rPr>
                <a:t>flush &amp; fence     persistent      pending    released</a:t>
              </a:r>
              <a:r>
                <a:rPr lang="en-US" sz="1200">
                  <a:latin typeface="+mj-lt"/>
                </a:rPr>
                <a:t>   </a:t>
              </a:r>
            </a:p>
          </p:txBody>
        </p:sp>
      </p:grpSp>
      <p:sp>
        <p:nvSpPr>
          <p:cNvPr id="266" name="矩形 265"/>
          <p:cNvSpPr/>
          <p:nvPr/>
        </p:nvSpPr>
        <p:spPr>
          <a:xfrm>
            <a:off x="301758" y="3933072"/>
            <a:ext cx="7083138" cy="691171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矩形 266"/>
          <p:cNvSpPr/>
          <p:nvPr/>
        </p:nvSpPr>
        <p:spPr>
          <a:xfrm>
            <a:off x="300000" y="4578093"/>
            <a:ext cx="7083138" cy="613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矩形 267"/>
          <p:cNvSpPr/>
          <p:nvPr/>
        </p:nvSpPr>
        <p:spPr>
          <a:xfrm>
            <a:off x="300000" y="3293741"/>
            <a:ext cx="7083138" cy="637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矩形 263"/>
          <p:cNvSpPr/>
          <p:nvPr/>
        </p:nvSpPr>
        <p:spPr>
          <a:xfrm>
            <a:off x="301758" y="2015679"/>
            <a:ext cx="7083138" cy="691171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矩形 264"/>
          <p:cNvSpPr/>
          <p:nvPr/>
        </p:nvSpPr>
        <p:spPr>
          <a:xfrm>
            <a:off x="300000" y="2660700"/>
            <a:ext cx="7083138" cy="613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矩形 261"/>
          <p:cNvSpPr/>
          <p:nvPr/>
        </p:nvSpPr>
        <p:spPr>
          <a:xfrm>
            <a:off x="300000" y="1376348"/>
            <a:ext cx="7083138" cy="637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ounded Rectangle 118"/>
          <p:cNvSpPr/>
          <p:nvPr/>
        </p:nvSpPr>
        <p:spPr>
          <a:xfrm>
            <a:off x="6925938" y="4674160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schemeClr val="tx1"/>
                </a:solidFill>
              </a:rPr>
              <a:t>C</a:t>
            </a:r>
            <a:r>
              <a:rPr lang="en-US" sz="1200" b="1" i="1" baseline="-25000">
                <a:solidFill>
                  <a:schemeClr val="tx1"/>
                </a:solidFill>
              </a:rPr>
              <a:t>1</a:t>
            </a:r>
            <a:endParaRPr lang="en-US" sz="1200" b="1" baseline="-25000" dirty="0"/>
          </a:p>
        </p:txBody>
      </p:sp>
      <p:sp>
        <p:nvSpPr>
          <p:cNvPr id="260" name="Rounded Rectangle 118"/>
          <p:cNvSpPr/>
          <p:nvPr/>
        </p:nvSpPr>
        <p:spPr>
          <a:xfrm>
            <a:off x="6930176" y="4088645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schemeClr val="tx1"/>
                </a:solidFill>
              </a:rPr>
              <a:t>B</a:t>
            </a:r>
            <a:r>
              <a:rPr lang="en-US" sz="1200" b="1" i="1" baseline="-25000">
                <a:solidFill>
                  <a:schemeClr val="tx1"/>
                </a:solidFill>
              </a:rPr>
              <a:t>1</a:t>
            </a:r>
            <a:endParaRPr lang="en-US" sz="1200" b="1" baseline="-25000" dirty="0"/>
          </a:p>
        </p:txBody>
      </p:sp>
      <p:sp>
        <p:nvSpPr>
          <p:cNvPr id="259" name="Rounded Rectangle 118"/>
          <p:cNvSpPr/>
          <p:nvPr/>
        </p:nvSpPr>
        <p:spPr>
          <a:xfrm>
            <a:off x="6925938" y="3409969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schemeClr val="tx1"/>
                </a:solidFill>
              </a:rPr>
              <a:t>A</a:t>
            </a:r>
            <a:r>
              <a:rPr lang="en-US" sz="1200" b="1" i="1" baseline="-25000">
                <a:solidFill>
                  <a:schemeClr val="tx1"/>
                </a:solidFill>
              </a:rPr>
              <a:t>1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205" name="Rounded Rectangle 114"/>
          <p:cNvSpPr/>
          <p:nvPr/>
        </p:nvSpPr>
        <p:spPr>
          <a:xfrm>
            <a:off x="2865000" y="3409969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Rounded Rectangle 113"/>
          <p:cNvSpPr/>
          <p:nvPr/>
        </p:nvSpPr>
        <p:spPr>
          <a:xfrm>
            <a:off x="899301" y="3413144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Redo Logging</a:t>
            </a:r>
          </a:p>
        </p:txBody>
      </p:sp>
      <p:cxnSp>
        <p:nvCxnSpPr>
          <p:cNvPr id="218" name="直接箭头连接符 217"/>
          <p:cNvCxnSpPr/>
          <p:nvPr/>
        </p:nvCxnSpPr>
        <p:spPr>
          <a:xfrm>
            <a:off x="300000" y="1296972"/>
            <a:ext cx="7087376" cy="3866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 flipV="1">
            <a:off x="298242" y="3273963"/>
            <a:ext cx="7089134" cy="2777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文本框 221"/>
          <p:cNvSpPr txBox="1"/>
          <p:nvPr/>
        </p:nvSpPr>
        <p:spPr>
          <a:xfrm>
            <a:off x="-69233" y="1654810"/>
            <a:ext cx="400110" cy="61715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+mj-lt"/>
              </a:rPr>
              <a:t>DATA</a:t>
            </a:r>
          </a:p>
        </p:txBody>
      </p:sp>
      <p:sp>
        <p:nvSpPr>
          <p:cNvPr id="223" name="文本框 222"/>
          <p:cNvSpPr txBox="1"/>
          <p:nvPr/>
        </p:nvSpPr>
        <p:spPr>
          <a:xfrm>
            <a:off x="-69233" y="3495532"/>
            <a:ext cx="400110" cy="61715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+mj-lt"/>
              </a:rPr>
              <a:t>LOG</a:t>
            </a:r>
          </a:p>
        </p:txBody>
      </p:sp>
      <p:sp>
        <p:nvSpPr>
          <p:cNvPr id="224" name="文本框 223"/>
          <p:cNvSpPr txBox="1"/>
          <p:nvPr/>
        </p:nvSpPr>
        <p:spPr>
          <a:xfrm>
            <a:off x="6240157" y="877500"/>
            <a:ext cx="11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</a:t>
            </a:r>
          </a:p>
        </p:txBody>
      </p:sp>
      <p:sp>
        <p:nvSpPr>
          <p:cNvPr id="225" name="下箭头 224"/>
          <p:cNvSpPr/>
          <p:nvPr/>
        </p:nvSpPr>
        <p:spPr>
          <a:xfrm>
            <a:off x="1020000" y="999330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下箭头 226"/>
          <p:cNvSpPr/>
          <p:nvPr/>
        </p:nvSpPr>
        <p:spPr>
          <a:xfrm>
            <a:off x="2224500" y="999330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114"/>
          <p:cNvSpPr/>
          <p:nvPr/>
        </p:nvSpPr>
        <p:spPr>
          <a:xfrm>
            <a:off x="2879373" y="4088646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Rounded Rectangle 113"/>
          <p:cNvSpPr/>
          <p:nvPr/>
        </p:nvSpPr>
        <p:spPr>
          <a:xfrm>
            <a:off x="1470000" y="4088646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" name="下箭头 245"/>
          <p:cNvSpPr/>
          <p:nvPr/>
        </p:nvSpPr>
        <p:spPr>
          <a:xfrm>
            <a:off x="2899500" y="1003007"/>
            <a:ext cx="190500" cy="2690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下箭头 246"/>
          <p:cNvSpPr/>
          <p:nvPr/>
        </p:nvSpPr>
        <p:spPr>
          <a:xfrm>
            <a:off x="3720000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ounded Rectangle 114"/>
          <p:cNvSpPr/>
          <p:nvPr/>
        </p:nvSpPr>
        <p:spPr>
          <a:xfrm>
            <a:off x="2902800" y="4673646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Rounded Rectangle 113"/>
          <p:cNvSpPr/>
          <p:nvPr/>
        </p:nvSpPr>
        <p:spPr>
          <a:xfrm>
            <a:off x="2100000" y="4673646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" name="下箭头 251"/>
          <p:cNvSpPr/>
          <p:nvPr/>
        </p:nvSpPr>
        <p:spPr>
          <a:xfrm>
            <a:off x="4339500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下箭头 252"/>
          <p:cNvSpPr/>
          <p:nvPr/>
        </p:nvSpPr>
        <p:spPr>
          <a:xfrm>
            <a:off x="1549500" y="1003007"/>
            <a:ext cx="190500" cy="269002"/>
          </a:xfrm>
          <a:prstGeom prst="down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下箭头 253"/>
          <p:cNvSpPr/>
          <p:nvPr/>
        </p:nvSpPr>
        <p:spPr>
          <a:xfrm>
            <a:off x="4969500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114"/>
          <p:cNvSpPr/>
          <p:nvPr/>
        </p:nvSpPr>
        <p:spPr>
          <a:xfrm>
            <a:off x="326637" y="1460947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" name="Rounded Rectangle 115"/>
          <p:cNvSpPr/>
          <p:nvPr/>
        </p:nvSpPr>
        <p:spPr>
          <a:xfrm>
            <a:off x="328379" y="2103963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Rounded Rectangle 117"/>
          <p:cNvSpPr/>
          <p:nvPr/>
        </p:nvSpPr>
        <p:spPr>
          <a:xfrm>
            <a:off x="327536" y="2693954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下箭头 257"/>
          <p:cNvSpPr/>
          <p:nvPr/>
        </p:nvSpPr>
        <p:spPr>
          <a:xfrm>
            <a:off x="5700000" y="996532"/>
            <a:ext cx="190500" cy="2690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113"/>
          <p:cNvSpPr/>
          <p:nvPr/>
        </p:nvSpPr>
        <p:spPr>
          <a:xfrm>
            <a:off x="891277" y="1444034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113"/>
          <p:cNvSpPr/>
          <p:nvPr/>
        </p:nvSpPr>
        <p:spPr>
          <a:xfrm>
            <a:off x="1470000" y="2103963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ounded Rectangle 115"/>
          <p:cNvSpPr/>
          <p:nvPr/>
        </p:nvSpPr>
        <p:spPr>
          <a:xfrm>
            <a:off x="2100361" y="2709702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ounded Rectangle 114"/>
          <p:cNvSpPr/>
          <p:nvPr/>
        </p:nvSpPr>
        <p:spPr>
          <a:xfrm>
            <a:off x="5593498" y="1431689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ounded Rectangle 113"/>
          <p:cNvSpPr/>
          <p:nvPr/>
        </p:nvSpPr>
        <p:spPr>
          <a:xfrm>
            <a:off x="3627799" y="1434864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ounded Rectangle 114"/>
          <p:cNvSpPr/>
          <p:nvPr/>
        </p:nvSpPr>
        <p:spPr>
          <a:xfrm>
            <a:off x="5607871" y="2110366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ounded Rectangle 113"/>
          <p:cNvSpPr/>
          <p:nvPr/>
        </p:nvSpPr>
        <p:spPr>
          <a:xfrm>
            <a:off x="4198498" y="2110366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ounded Rectangle 114"/>
          <p:cNvSpPr/>
          <p:nvPr/>
        </p:nvSpPr>
        <p:spPr>
          <a:xfrm>
            <a:off x="5631298" y="2695366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ounded Rectangle 113"/>
          <p:cNvSpPr/>
          <p:nvPr/>
        </p:nvSpPr>
        <p:spPr>
          <a:xfrm>
            <a:off x="4828498" y="2695366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8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12 -0.00028 L 3.33333E-6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5" y="-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 4.44444E-6 L -3.63208E-17 4.44444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62 2.22222E-6 L 1.66667E-6 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13 -0.00028 L 1.66667E-6 4.44444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6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 3.33333E-6 L -1.66667E-6 3.33333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0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63 3.33333E-6 L 1.66667E-6 3.33333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92 3.33333E-6 L -3.33333E-6 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4" y="-2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92 3.33333E-6 L -3.33333E-6 1.11111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4" y="-28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92 3.33333E-6 L -3.33333E-6 1.11111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4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1" grpId="1" animBg="1"/>
      <p:bldP spid="261" grpId="2" animBg="1"/>
      <p:bldP spid="260" grpId="0" animBg="1"/>
      <p:bldP spid="260" grpId="1" animBg="1"/>
      <p:bldP spid="260" grpId="2" animBg="1"/>
      <p:bldP spid="259" grpId="1" animBg="1"/>
      <p:bldP spid="259" grpId="2" animBg="1"/>
      <p:bldP spid="259" grpId="3" animBg="1"/>
      <p:bldP spid="205" grpId="0" animBg="1"/>
      <p:bldP spid="205" grpId="1" animBg="1"/>
      <p:bldP spid="204" grpId="0" animBg="1"/>
      <p:bldP spid="225" grpId="0" animBg="1"/>
      <p:bldP spid="227" grpId="0" animBg="1"/>
      <p:bldP spid="242" grpId="0" animBg="1"/>
      <p:bldP spid="242" grpId="1" animBg="1"/>
      <p:bldP spid="243" grpId="0" animBg="1"/>
      <p:bldP spid="246" grpId="0" animBg="1"/>
      <p:bldP spid="247" grpId="0" animBg="1"/>
      <p:bldP spid="249" grpId="0" animBg="1"/>
      <p:bldP spid="249" grpId="1" animBg="1"/>
      <p:bldP spid="250" grpId="0" animBg="1"/>
      <p:bldP spid="252" grpId="0" animBg="1"/>
      <p:bldP spid="253" grpId="0" animBg="1"/>
      <p:bldP spid="254" grpId="0" animBg="1"/>
      <p:bldP spid="258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00583"/>
              </p:ext>
            </p:extLst>
          </p:nvPr>
        </p:nvGraphicFramePr>
        <p:xfrm>
          <a:off x="123825" y="967500"/>
          <a:ext cx="7049523" cy="214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928">
                <a:tc>
                  <a:txBody>
                    <a:bodyPr/>
                    <a:lstStyle/>
                    <a:p>
                      <a:r>
                        <a:rPr lang="en-US" sz="1400"/>
                        <a:t>Logging 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Redo Logging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Undo Logging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72">
                <a:tc>
                  <a:txBody>
                    <a:bodyPr/>
                    <a:lstStyle/>
                    <a:p>
                      <a:r>
                        <a:rPr lang="en-US" sz="1400"/>
                        <a:t>Ordering constraints on writes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solidFill>
                            <a:srgbClr val="00B050"/>
                          </a:solidFill>
                        </a:rPr>
                        <a:t>        </a:t>
                      </a:r>
                      <a:r>
                        <a:rPr lang="zh-CN" altLang="en-US" sz="2400">
                          <a:solidFill>
                            <a:srgbClr val="00B050"/>
                          </a:solidFill>
                        </a:rPr>
                        <a:t>☺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[1, 2, 3, 5]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94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☹</a:t>
                      </a: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[1, 2, 3]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17">
                <a:tc>
                  <a:txBody>
                    <a:bodyPr/>
                    <a:lstStyle/>
                    <a:p>
                      <a:r>
                        <a:rPr lang="en-US" sz="1400"/>
                        <a:t>Overhead for read operations in a transaction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☹</a:t>
                      </a: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[1, 3, 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solidFill>
                            <a:srgbClr val="00B050"/>
                          </a:solidFill>
                        </a:rPr>
                        <a:t>        </a:t>
                      </a:r>
                      <a:r>
                        <a:rPr lang="zh-CN" altLang="en-US" sz="2400">
                          <a:solidFill>
                            <a:srgbClr val="00B050"/>
                          </a:solidFill>
                        </a:rPr>
                        <a:t>☺</a:t>
                      </a:r>
                      <a:r>
                        <a:rPr lang="zh-CN" altLang="en-US" sz="14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[1, 4, 6]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10">
                <a:tc>
                  <a:txBody>
                    <a:bodyPr/>
                    <a:lstStyle/>
                    <a:p>
                      <a:r>
                        <a:rPr lang="en-US" sz="1400"/>
                        <a:t>Commit/abort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>
                          <a:solidFill>
                            <a:srgbClr val="00B050"/>
                          </a:solidFill>
                        </a:rPr>
                        <a:t>      </a:t>
                      </a:r>
                      <a:r>
                        <a:rPr lang="zh-CN" altLang="en-US" sz="3200">
                          <a:solidFill>
                            <a:srgbClr val="FF0000"/>
                          </a:solidFill>
                        </a:rPr>
                        <a:t>☹</a:t>
                      </a:r>
                      <a:r>
                        <a:rPr lang="zh-CN" altLang="en-US" sz="1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80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en-US" altLang="zh-CN" sz="1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400">
                          <a:solidFill>
                            <a:srgbClr val="00B050"/>
                          </a:solidFill>
                        </a:rPr>
                        <a:t>☺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94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>
                          <a:solidFill>
                            <a:srgbClr val="00B050"/>
                          </a:solidFill>
                        </a:rPr>
                        <a:t>        </a:t>
                      </a:r>
                      <a:r>
                        <a:rPr lang="zh-CN" altLang="en-US" sz="2400">
                          <a:solidFill>
                            <a:srgbClr val="00B050"/>
                          </a:solidFill>
                        </a:rPr>
                        <a:t>☺</a:t>
                      </a:r>
                      <a:r>
                        <a:rPr lang="zh-CN" altLang="en-US" sz="14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80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en-US" altLang="zh-CN" sz="14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zh-CN" altLang="en-US" sz="3200">
                          <a:solidFill>
                            <a:srgbClr val="FF0000"/>
                          </a:solidFill>
                        </a:rPr>
                        <a:t>☹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23824" y="3303508"/>
            <a:ext cx="7421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200"/>
              <a:t>[1] S. R. Dulloor, S. Kumar, A. Keshavamurthy, P. Lantz, D. Reddy, R. Sankaran, and J. Jackson, “System software for persistent memory,” in EuroSys'14.</a:t>
            </a:r>
          </a:p>
          <a:p>
            <a:pPr marL="228600" indent="-228600"/>
            <a:r>
              <a:rPr lang="en-US" sz="1200"/>
              <a:t>[2] H. Volos, A. J. Tack, and M. M. Swift, “Mnemosyne: Lightweight persistent memory,” in ASPLOS'11.</a:t>
            </a:r>
          </a:p>
          <a:p>
            <a:pPr marL="228600" indent="-228600"/>
            <a:r>
              <a:rPr lang="en-US" sz="1200"/>
              <a:t>[3] D. Narayanan and O. Hodson, “Whole-system persistence,” in ASPLOS'12.</a:t>
            </a:r>
          </a:p>
          <a:p>
            <a:pPr marL="228600" indent="-228600"/>
            <a:r>
              <a:rPr lang="en-US" sz="1200"/>
              <a:t>[4] A. Kolli, S. Pelley, A. Saidi, P. M. Chen, and T. F. Wenisch, “Highperformance transactions for persistent memories,” in ASPLOS'16.</a:t>
            </a:r>
          </a:p>
          <a:p>
            <a:pPr marL="228600" indent="-228600"/>
            <a:r>
              <a:rPr lang="en-US" sz="1200"/>
              <a:t>[5] W.-H. Kim, J. Kim, W. Baek, B. Nam, and Y. Won, “NVWAL: Exploiting NVRAM in write-ahead logging,” in ASPLOS'16.</a:t>
            </a:r>
          </a:p>
          <a:p>
            <a:pPr marL="228600" indent="-228600"/>
            <a:r>
              <a:rPr lang="en-US" sz="1200"/>
              <a:t>[6] S. Kannan, M. Qureshi, A. Gavriloska, and K. Schwan, “Energy aware persistence: Reducing the energy overheads of persistent memory,” Computer Architecture Letters.</a:t>
            </a:r>
          </a:p>
        </p:txBody>
      </p:sp>
    </p:spTree>
    <p:extLst>
      <p:ext uri="{BB962C8B-B14F-4D97-AF65-F5344CB8AC3E}">
        <p14:creationId xmlns:p14="http://schemas.microsoft.com/office/powerpoint/2010/main" val="44319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90000" y="2227500"/>
            <a:ext cx="6656913" cy="1122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We are motivated to conduct empirical performance study and revisit the performance of </a:t>
            </a:r>
            <a:r>
              <a:rPr lang="en-US" sz="2000" b="1" dirty="0">
                <a:solidFill>
                  <a:srgbClr val="00B050"/>
                </a:solidFill>
                <a:ea typeface="宋体" panose="02010600030101010101" pitchFamily="2" charset="-122"/>
              </a:rPr>
              <a:t>redo</a:t>
            </a:r>
            <a:r>
              <a:rPr lang="en-US" sz="2000" dirty="0">
                <a:solidFill>
                  <a:srgbClr val="00B050"/>
                </a:solidFill>
                <a:ea typeface="宋体" panose="02010600030101010101" pitchFamily="2" charset="-122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and </a:t>
            </a:r>
            <a:r>
              <a:rPr lang="en-US" sz="2000" b="1" dirty="0">
                <a:solidFill>
                  <a:srgbClr val="0070C0"/>
                </a:solidFill>
                <a:ea typeface="宋体" panose="02010600030101010101" pitchFamily="2" charset="-122"/>
              </a:rPr>
              <a:t>undo</a:t>
            </a:r>
            <a:r>
              <a:rPr 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logging methods in the context of </a:t>
            </a:r>
            <a:r>
              <a:rPr 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persistent memory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472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altLang="zh-CN"/>
              <a:t>Experimental Methodology</a:t>
            </a: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Experimental Results and Analysis</a:t>
            </a: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5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44"/>
          <p:cNvSpPr/>
          <p:nvPr/>
        </p:nvSpPr>
        <p:spPr>
          <a:xfrm>
            <a:off x="2639281" y="1538878"/>
            <a:ext cx="45719" cy="2648029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908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19E90-B925-4E40-AAFB-CAC57122B28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</a:t>
            </a:r>
          </a:p>
        </p:txBody>
      </p:sp>
      <p:sp>
        <p:nvSpPr>
          <p:cNvPr id="5" name="object 44"/>
          <p:cNvSpPr/>
          <p:nvPr/>
        </p:nvSpPr>
        <p:spPr>
          <a:xfrm>
            <a:off x="1154281" y="1532477"/>
            <a:ext cx="45719" cy="2648029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908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5072" y="3457274"/>
            <a:ext cx="1754075" cy="42226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txBody>
          <a:bodyPr wrap="square" lIns="0" tIns="0" rIns="0" bIns="0" rtlCol="0" anchor="ctr"/>
          <a:lstStyle/>
          <a:p>
            <a:pPr algn="ctr"/>
            <a:r>
              <a:rPr lang="en-US" altLang="zh-CN">
                <a:latin typeface="+mj-lt"/>
              </a:rPr>
              <a:t>MMU mappings</a:t>
            </a:r>
          </a:p>
        </p:txBody>
      </p:sp>
      <p:sp>
        <p:nvSpPr>
          <p:cNvPr id="9" name="object 37"/>
          <p:cNvSpPr txBox="1"/>
          <p:nvPr/>
        </p:nvSpPr>
        <p:spPr>
          <a:xfrm>
            <a:off x="2754786" y="1677443"/>
            <a:ext cx="11065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en-US">
                <a:latin typeface="+mj-lt"/>
                <a:cs typeface="Arial Unicode MS"/>
              </a:rPr>
              <a:t>Load/Store</a:t>
            </a:r>
            <a:endParaRPr dirty="0">
              <a:latin typeface="+mj-lt"/>
              <a:cs typeface="Arial Unicode MS"/>
            </a:endParaRPr>
          </a:p>
        </p:txBody>
      </p:sp>
      <p:sp>
        <p:nvSpPr>
          <p:cNvPr id="10" name="object 42"/>
          <p:cNvSpPr txBox="1"/>
          <p:nvPr/>
        </p:nvSpPr>
        <p:spPr>
          <a:xfrm>
            <a:off x="274364" y="1686611"/>
            <a:ext cx="64704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en-US">
                <a:latin typeface="+mj-lt"/>
                <a:cs typeface="Arial Unicode MS"/>
              </a:rPr>
              <a:t>F</a:t>
            </a:r>
            <a:r>
              <a:rPr>
                <a:latin typeface="+mj-lt"/>
                <a:cs typeface="Arial Unicode MS"/>
              </a:rPr>
              <a:t>ile I</a:t>
            </a:r>
            <a:r>
              <a:rPr lang="en-US">
                <a:latin typeface="+mj-lt"/>
                <a:cs typeface="Arial Unicode MS"/>
              </a:rPr>
              <a:t>/</a:t>
            </a:r>
            <a:r>
              <a:rPr>
                <a:latin typeface="+mj-lt"/>
                <a:cs typeface="Arial Unicode MS"/>
              </a:rPr>
              <a:t>O</a:t>
            </a:r>
            <a:endParaRPr dirty="0">
              <a:latin typeface="+mj-lt"/>
              <a:cs typeface="Arial Unicode M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364" y="3436696"/>
            <a:ext cx="1830636" cy="4558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+mj-lt"/>
              </a:rPr>
              <a:t>PM-aware FS</a:t>
            </a:r>
          </a:p>
        </p:txBody>
      </p:sp>
      <p:sp>
        <p:nvSpPr>
          <p:cNvPr id="12" name="矩形 11"/>
          <p:cNvSpPr/>
          <p:nvPr/>
        </p:nvSpPr>
        <p:spPr>
          <a:xfrm>
            <a:off x="197456" y="4180506"/>
            <a:ext cx="3554728" cy="43199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Persistent Memory (NVDIMM)</a:t>
            </a:r>
          </a:p>
        </p:txBody>
      </p:sp>
      <p:sp>
        <p:nvSpPr>
          <p:cNvPr id="13" name="矩形 12"/>
          <p:cNvSpPr/>
          <p:nvPr/>
        </p:nvSpPr>
        <p:spPr>
          <a:xfrm>
            <a:off x="197456" y="1147500"/>
            <a:ext cx="3554728" cy="3808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cs typeface="Myriad Hebrew" panose="01010101010101010101" pitchFamily="50" charset="-79"/>
              </a:rPr>
              <a:t>Application</a:t>
            </a:r>
            <a:endParaRPr lang="en-US" altLang="zh-CN" sz="1100">
              <a:solidFill>
                <a:schemeClr val="tx1"/>
              </a:solidFill>
              <a:cs typeface="Myriad Hebrew" panose="01010101010101010101" pitchFamily="50" charset="-79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1403" y="2849102"/>
            <a:ext cx="1808597" cy="489011"/>
          </a:xfrm>
          <a:prstGeom prst="rect">
            <a:avLst/>
          </a:prstGeom>
          <a:solidFill>
            <a:srgbClr val="CDD2D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zh-CN">
                <a:cs typeface="Arial Unicode MS"/>
              </a:rPr>
              <a:t>VFS</a:t>
            </a:r>
            <a:endParaRPr lang="zh-CN" altLang="en-US">
              <a:latin typeface="+mj-lt"/>
            </a:endParaRPr>
          </a:p>
        </p:txBody>
      </p:sp>
      <p:sp>
        <p:nvSpPr>
          <p:cNvPr id="15" name="object 37"/>
          <p:cNvSpPr txBox="1"/>
          <p:nvPr/>
        </p:nvSpPr>
        <p:spPr>
          <a:xfrm>
            <a:off x="2561651" y="2690200"/>
            <a:ext cx="129971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en-US">
                <a:latin typeface="+mj-lt"/>
                <a:cs typeface="Arial Unicode MS"/>
              </a:rPr>
              <a:t>Kernel space</a:t>
            </a:r>
            <a:endParaRPr dirty="0">
              <a:latin typeface="+mj-lt"/>
              <a:cs typeface="Arial Unicode M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95072" y="1999039"/>
            <a:ext cx="1754075" cy="4534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PM Library (NVML)</a:t>
            </a:r>
          </a:p>
        </p:txBody>
      </p:sp>
      <p:sp>
        <p:nvSpPr>
          <p:cNvPr id="18" name="object 37"/>
          <p:cNvSpPr txBox="1"/>
          <p:nvPr/>
        </p:nvSpPr>
        <p:spPr>
          <a:xfrm>
            <a:off x="125625" y="2358974"/>
            <a:ext cx="100069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en-US">
                <a:latin typeface="+mj-lt"/>
                <a:cs typeface="Arial Unicode MS"/>
              </a:rPr>
              <a:t>User space</a:t>
            </a:r>
            <a:endParaRPr dirty="0">
              <a:latin typeface="+mj-lt"/>
              <a:cs typeface="Arial Unicode M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74997" y="1137019"/>
            <a:ext cx="300003" cy="3913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10"/>
          <p:cNvSpPr/>
          <p:nvPr/>
        </p:nvSpPr>
        <p:spPr>
          <a:xfrm>
            <a:off x="203127" y="2609467"/>
            <a:ext cx="3650302" cy="219058"/>
          </a:xfrm>
          <a:custGeom>
            <a:avLst/>
            <a:gdLst/>
            <a:ahLst/>
            <a:cxnLst/>
            <a:rect l="l" t="t" r="r" b="b"/>
            <a:pathLst>
              <a:path w="5035550">
                <a:moveTo>
                  <a:pt x="0" y="0"/>
                </a:moveTo>
                <a:lnTo>
                  <a:pt x="5034991" y="0"/>
                </a:lnTo>
              </a:path>
            </a:pathLst>
          </a:custGeom>
          <a:ln w="50800">
            <a:solidFill>
              <a:schemeClr val="accent1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204698" y="4027500"/>
            <a:ext cx="3650302" cy="219058"/>
          </a:xfrm>
          <a:custGeom>
            <a:avLst/>
            <a:gdLst/>
            <a:ahLst/>
            <a:cxnLst/>
            <a:rect l="l" t="t" r="r" b="b"/>
            <a:pathLst>
              <a:path w="5035550">
                <a:moveTo>
                  <a:pt x="0" y="0"/>
                </a:moveTo>
                <a:lnTo>
                  <a:pt x="5034991" y="0"/>
                </a:lnTo>
              </a:path>
            </a:pathLst>
          </a:custGeom>
          <a:ln w="50800">
            <a:solidFill>
              <a:schemeClr val="accent1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06355" y="1101836"/>
            <a:ext cx="3325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Intel Xeon</a:t>
            </a:r>
            <a:r>
              <a:rPr lang="en-US" baseline="30000">
                <a:latin typeface="+mj-lt"/>
              </a:rPr>
              <a:t>®</a:t>
            </a:r>
            <a:r>
              <a:rPr lang="en-US">
                <a:latin typeface="+mj-lt"/>
              </a:rPr>
              <a:t> E5-2637 v3 processors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32GB DDR4 DRAM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32GB SMART</a:t>
            </a:r>
            <a:r>
              <a:rPr lang="en-US" baseline="30000">
                <a:latin typeface="+mj-lt"/>
              </a:rPr>
              <a:t>TM</a:t>
            </a:r>
            <a:r>
              <a:rPr lang="en-US">
                <a:latin typeface="+mj-lt"/>
              </a:rPr>
              <a:t> DDR4 NVDIMM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>
                <a:latin typeface="+mj-lt"/>
              </a:rPr>
              <a:t>PM-aware FS: EXT4 w/ DAX</a:t>
            </a:r>
            <a:endParaRPr lang="en-US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NVML v0.4</a:t>
            </a:r>
            <a:r>
              <a:rPr lang="en-US" baseline="30000">
                <a:latin typeface="+mj-lt"/>
              </a:rPr>
              <a:t>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latin typeface="+mj-lt"/>
              </a:rPr>
              <a:t>Transactional object store system: libpmemobj &amp; libpmem libraries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059" y="2777297"/>
            <a:ext cx="3473016" cy="196397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4334" y="5072056"/>
            <a:ext cx="69806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+mj-lt"/>
              </a:rPr>
              <a:t>* Available at https://github.com/pmem/nvml.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0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Undo log transaction: original implementation in libpmemobj.</a:t>
            </a:r>
          </a:p>
          <a:p>
            <a:r>
              <a:rPr lang="en-US"/>
              <a:t>Redo log transaction: based on libpmemobj with sync and async log truncation similar to Mnemosyne </a:t>
            </a:r>
            <a:r>
              <a:rPr lang="en-US" sz="1200"/>
              <a:t>[</a:t>
            </a:r>
            <a:r>
              <a:rPr lang="en-US" altLang="en-US" sz="1200"/>
              <a:t>Volos et al., ASPLOS’11</a:t>
            </a:r>
            <a:r>
              <a:rPr lang="en-US" sz="1200"/>
              <a:t>]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Redo &amp; Undo Logging Implementation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408827"/>
              </p:ext>
            </p:extLst>
          </p:nvPr>
        </p:nvGraphicFramePr>
        <p:xfrm>
          <a:off x="344700" y="2002500"/>
          <a:ext cx="43338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" name="Visio" r:id="rId4" imgW="4333743" imgH="1762020" progId="Visio.Drawing.15">
                  <p:embed/>
                </p:oleObj>
              </mc:Choice>
              <mc:Fallback>
                <p:oleObj name="Visio" r:id="rId4" imgW="4333743" imgH="1762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00" y="2002500"/>
                        <a:ext cx="433387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64099"/>
              </p:ext>
            </p:extLst>
          </p:nvPr>
        </p:nvGraphicFramePr>
        <p:xfrm>
          <a:off x="3000000" y="3185850"/>
          <a:ext cx="433387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" name="Visio" r:id="rId6" imgW="4333743" imgH="1762020" progId="Visio.Drawing.15">
                  <p:embed/>
                </p:oleObj>
              </mc:Choice>
              <mc:Fallback>
                <p:oleObj name="Visio" r:id="rId6" imgW="4333743" imgH="1762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0000" y="3185850"/>
                        <a:ext cx="433387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圆角矩形 7"/>
          <p:cNvSpPr/>
          <p:nvPr/>
        </p:nvSpPr>
        <p:spPr>
          <a:xfrm>
            <a:off x="3855000" y="2049806"/>
            <a:ext cx="778575" cy="405000"/>
          </a:xfrm>
          <a:prstGeom prst="roundRect">
            <a:avLst/>
          </a:prstGeom>
          <a:solidFill>
            <a:srgbClr val="008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UNDO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858763" y="4477500"/>
            <a:ext cx="778575" cy="4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REDO</a:t>
            </a:r>
          </a:p>
        </p:txBody>
      </p:sp>
    </p:spTree>
    <p:extLst>
      <p:ext uri="{BB962C8B-B14F-4D97-AF65-F5344CB8AC3E}">
        <p14:creationId xmlns:p14="http://schemas.microsoft.com/office/powerpoint/2010/main" val="41444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single-</a:t>
            </a:r>
            <a:r>
              <a:rPr lang="en-US" b="1" dirty="0" err="1"/>
              <a:t>obj</a:t>
            </a:r>
            <a:r>
              <a:rPr lang="en-US" dirty="0"/>
              <a:t>: Each transaction allocates one persistent object, and adds the same object to undo/redo log many times.</a:t>
            </a:r>
          </a:p>
          <a:p>
            <a:r>
              <a:rPr lang="en-US" b="1" dirty="0"/>
              <a:t>multi-</a:t>
            </a:r>
            <a:r>
              <a:rPr lang="en-US" b="1" dirty="0" err="1"/>
              <a:t>obj</a:t>
            </a:r>
            <a:r>
              <a:rPr lang="en-US" dirty="0"/>
              <a:t>: Each transaction allocates many persistent objects, and adds all the objects to undo/redo log.</a:t>
            </a:r>
          </a:p>
          <a:p>
            <a:endParaRPr lang="en-US" dirty="0"/>
          </a:p>
          <a:p>
            <a:r>
              <a:rPr lang="en-US" dirty="0"/>
              <a:t>Read/(</a:t>
            </a:r>
            <a:r>
              <a:rPr lang="en-US" dirty="0" err="1"/>
              <a:t>Read+Write</a:t>
            </a:r>
            <a:r>
              <a:rPr lang="en-US" dirty="0"/>
              <a:t>): 10%, 30%, 50%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Workloads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77187"/>
              </p:ext>
            </p:extLst>
          </p:nvPr>
        </p:nvGraphicFramePr>
        <p:xfrm>
          <a:off x="570000" y="3622500"/>
          <a:ext cx="5939999" cy="96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57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Workload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Log/map entry size (byte)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of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9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single-obj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128::2::16384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94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7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multi-obj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128::2::16384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94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96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Experimental Methodology</a:t>
            </a:r>
          </a:p>
          <a:p>
            <a:r>
              <a:rPr lang="en-US" altLang="zh-CN"/>
              <a:t>Experimental Results and Analysis</a:t>
            </a: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5001" y="2722036"/>
            <a:ext cx="7064998" cy="584775"/>
            <a:chOff x="255000" y="998115"/>
            <a:chExt cx="6993871" cy="584775"/>
          </a:xfrm>
        </p:grpSpPr>
        <p:sp>
          <p:nvSpPr>
            <p:cNvPr id="13" name="矩形 12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Undo logging is more sensitive to the read-to-write ratios, compared to redo logging.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5002" y="3953515"/>
            <a:ext cx="7064997" cy="584775"/>
            <a:chOff x="255000" y="998115"/>
            <a:chExt cx="6993871" cy="584775"/>
          </a:xfrm>
        </p:grpSpPr>
        <p:sp>
          <p:nvSpPr>
            <p:cNvPr id="16" name="矩形 15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Enabling asynchronous log truncation significantly boosts transaction performance, especially for log-heavy transactions.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9" name="矩形 18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72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" y="2097563"/>
            <a:ext cx="3535992" cy="264993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28" y="2097562"/>
            <a:ext cx="3483871" cy="26499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5000" y="4882500"/>
            <a:ext cx="7194421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and multi-obj workloads with varied log entry sizes.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2" name="矩形 11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sp>
        <p:nvSpPr>
          <p:cNvPr id="8" name="Oval 7"/>
          <p:cNvSpPr/>
          <p:nvPr/>
        </p:nvSpPr>
        <p:spPr>
          <a:xfrm rot="1413102">
            <a:off x="288566" y="2601747"/>
            <a:ext cx="3221393" cy="10648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1541156" y="2608207"/>
            <a:ext cx="243844" cy="910923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9875" y="2279723"/>
            <a:ext cx="98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17%/20%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0000" y="2608207"/>
            <a:ext cx="0" cy="47184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030" y="2816195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24%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0000" y="2313690"/>
            <a:ext cx="0" cy="71721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477" y="2362500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37%</a:t>
            </a:r>
          </a:p>
        </p:txBody>
      </p:sp>
    </p:spTree>
    <p:extLst>
      <p:ext uri="{BB962C8B-B14F-4D97-AF65-F5344CB8AC3E}">
        <p14:creationId xmlns:p14="http://schemas.microsoft.com/office/powerpoint/2010/main" val="39009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 and Motivation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Experimental Methodology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Experimental Results and Analysis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0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" y="2097563"/>
            <a:ext cx="3535992" cy="264993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28" y="2097562"/>
            <a:ext cx="3483871" cy="26499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5000" y="4882500"/>
            <a:ext cx="7194421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and multi-obj workloads with varied log entry sizes.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2" name="矩形 11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sp>
        <p:nvSpPr>
          <p:cNvPr id="8" name="Oval 7"/>
          <p:cNvSpPr/>
          <p:nvPr/>
        </p:nvSpPr>
        <p:spPr>
          <a:xfrm rot="1413102">
            <a:off x="288566" y="2601747"/>
            <a:ext cx="3221393" cy="10648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1541156" y="2608207"/>
            <a:ext cx="243844" cy="910923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9875" y="2279723"/>
            <a:ext cx="98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17%/20%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0000" y="2608207"/>
            <a:ext cx="0" cy="47184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030" y="2816195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24%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0000" y="2313690"/>
            <a:ext cx="0" cy="71721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477" y="2362500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37%</a:t>
            </a:r>
          </a:p>
        </p:txBody>
      </p:sp>
      <p:sp>
        <p:nvSpPr>
          <p:cNvPr id="21" name="Up-Down Arrow 20"/>
          <p:cNvSpPr/>
          <p:nvPr/>
        </p:nvSpPr>
        <p:spPr>
          <a:xfrm>
            <a:off x="4628585" y="2448972"/>
            <a:ext cx="180000" cy="675000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10000" y="2684723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19638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" y="2097563"/>
            <a:ext cx="3535992" cy="264993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28" y="2097562"/>
            <a:ext cx="3483871" cy="26499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5000" y="4882500"/>
            <a:ext cx="7194421" cy="307777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and multi-obj workloads with varied log entry sizes.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2" name="矩形 11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sp>
        <p:nvSpPr>
          <p:cNvPr id="8" name="Oval 7"/>
          <p:cNvSpPr/>
          <p:nvPr/>
        </p:nvSpPr>
        <p:spPr>
          <a:xfrm rot="1413102">
            <a:off x="288566" y="2601747"/>
            <a:ext cx="3221393" cy="10648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1541156" y="2608207"/>
            <a:ext cx="243844" cy="910923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9875" y="2279723"/>
            <a:ext cx="98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17%/20%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0000" y="2608207"/>
            <a:ext cx="0" cy="47184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030" y="2816195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24%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0000" y="2313690"/>
            <a:ext cx="0" cy="71721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477" y="2362500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37%</a:t>
            </a:r>
          </a:p>
        </p:txBody>
      </p:sp>
      <p:sp>
        <p:nvSpPr>
          <p:cNvPr id="21" name="Up-Down Arrow 20"/>
          <p:cNvSpPr/>
          <p:nvPr/>
        </p:nvSpPr>
        <p:spPr>
          <a:xfrm>
            <a:off x="4628585" y="2448972"/>
            <a:ext cx="180000" cy="675000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10000" y="2684723"/>
            <a:ext cx="55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63%</a:t>
            </a:r>
          </a:p>
        </p:txBody>
      </p:sp>
      <p:sp>
        <p:nvSpPr>
          <p:cNvPr id="23" name="Oval 22"/>
          <p:cNvSpPr/>
          <p:nvPr/>
        </p:nvSpPr>
        <p:spPr>
          <a:xfrm rot="1413102">
            <a:off x="4155209" y="3033536"/>
            <a:ext cx="1709605" cy="7328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1103" y="4764280"/>
            <a:ext cx="3517630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workload with varied log entry sizes and 10% reads.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2" y="2094820"/>
            <a:ext cx="3516790" cy="26526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31" y="2094820"/>
            <a:ext cx="3464669" cy="26526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55330" y="4764280"/>
            <a:ext cx="346466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multi-obj workload with varied log entry sizes and 10% reads.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4" name="矩形 13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66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1103" y="4764280"/>
            <a:ext cx="3517630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workload with varied log entry sizes and 30% reads.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5330" y="4764280"/>
            <a:ext cx="346466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multi-obj workload with varied log entry sizes and 30% reads.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4" name="矩形 13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" y="2094820"/>
            <a:ext cx="3516790" cy="2652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29" y="2093466"/>
            <a:ext cx="3464669" cy="26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1103" y="4764280"/>
            <a:ext cx="3517630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workload with varied log entry sizes and 50% reads.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5330" y="4764280"/>
            <a:ext cx="346466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multi-obj workload with varied log entry sizes and 50% reads.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4" name="矩形 13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pic>
        <p:nvPicPr>
          <p:cNvPr id="17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" y="2093466"/>
            <a:ext cx="3516790" cy="2652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90" y="2092500"/>
            <a:ext cx="3464669" cy="26526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413102">
            <a:off x="576103" y="2495381"/>
            <a:ext cx="3221393" cy="13778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2227516" y="2701287"/>
            <a:ext cx="243844" cy="910923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53127">
            <a:off x="2372430" y="3220922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20%-252%</a:t>
            </a:r>
          </a:p>
        </p:txBody>
      </p:sp>
    </p:spTree>
    <p:extLst>
      <p:ext uri="{BB962C8B-B14F-4D97-AF65-F5344CB8AC3E}">
        <p14:creationId xmlns:p14="http://schemas.microsoft.com/office/powerpoint/2010/main" val="13471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1103" y="4764280"/>
            <a:ext cx="3517630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workload with varied log entry sizes and 50% reads.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5330" y="4764280"/>
            <a:ext cx="346466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multi-obj workload with varied log entry sizes and 50% reads.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4" name="矩形 13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pic>
        <p:nvPicPr>
          <p:cNvPr id="17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" y="2093466"/>
            <a:ext cx="3516790" cy="2652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90" y="2092500"/>
            <a:ext cx="3464669" cy="26526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413102">
            <a:off x="576103" y="2495381"/>
            <a:ext cx="3221393" cy="13778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2227516" y="2701287"/>
            <a:ext cx="243844" cy="910923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53127">
            <a:off x="2372430" y="3220922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20%-252%</a:t>
            </a:r>
          </a:p>
        </p:txBody>
      </p:sp>
    </p:spTree>
    <p:extLst>
      <p:ext uri="{BB962C8B-B14F-4D97-AF65-F5344CB8AC3E}">
        <p14:creationId xmlns:p14="http://schemas.microsoft.com/office/powerpoint/2010/main" val="174669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1103" y="4764280"/>
            <a:ext cx="3517630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single-obj workload with varied log entry sizes and 50% reads.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5330" y="4764280"/>
            <a:ext cx="3464669" cy="52322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7C8"/>
                </a:solidFill>
              </a:rPr>
              <a:t>▲Throughput of multi-obj workload with varied log entry sizes and 50% reads.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5001" y="998115"/>
            <a:ext cx="7064998" cy="1077218"/>
            <a:chOff x="255000" y="998115"/>
            <a:chExt cx="6993871" cy="1077218"/>
          </a:xfrm>
        </p:grpSpPr>
        <p:sp>
          <p:nvSpPr>
            <p:cNvPr id="14" name="矩形 13"/>
            <p:cNvSpPr/>
            <p:nvPr/>
          </p:nvSpPr>
          <p:spPr>
            <a:xfrm>
              <a:off x="255000" y="998115"/>
              <a:ext cx="6993871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Redo logging significantly outperforms undo logging for workloads in which a transaction updates large number of different objects, while it underperforms undo logging for workloads with intensive read operations.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1</a:t>
              </a:r>
            </a:p>
          </p:txBody>
        </p:sp>
      </p:grpSp>
      <p:pic>
        <p:nvPicPr>
          <p:cNvPr id="17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" y="2093466"/>
            <a:ext cx="3516790" cy="2652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90" y="2092500"/>
            <a:ext cx="3464669" cy="26526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413102">
            <a:off x="576103" y="2495381"/>
            <a:ext cx="3221393" cy="13778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2227516" y="2701287"/>
            <a:ext cx="243844" cy="910923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53127">
            <a:off x="2372430" y="3220922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20%-252%</a:t>
            </a:r>
          </a:p>
        </p:txBody>
      </p:sp>
    </p:spTree>
    <p:extLst>
      <p:ext uri="{BB962C8B-B14F-4D97-AF65-F5344CB8AC3E}">
        <p14:creationId xmlns:p14="http://schemas.microsoft.com/office/powerpoint/2010/main" val="42057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5579" y="998115"/>
            <a:ext cx="7218885" cy="584775"/>
            <a:chOff x="255000" y="998115"/>
            <a:chExt cx="6993871" cy="584775"/>
          </a:xfrm>
        </p:grpSpPr>
        <p:sp>
          <p:nvSpPr>
            <p:cNvPr id="2" name="矩形 1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Undo logging is more sensitive to the read-to-write ratios, compared to redo logging.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2</a:t>
              </a:r>
            </a:p>
          </p:txBody>
        </p:sp>
      </p:grpSp>
      <p:pic>
        <p:nvPicPr>
          <p:cNvPr id="12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938" y="1643520"/>
            <a:ext cx="2344526" cy="1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0" y="1642500"/>
            <a:ext cx="2344526" cy="17684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9" y="1650968"/>
            <a:ext cx="2344526" cy="17684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38" y="3487499"/>
            <a:ext cx="2344526" cy="17684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0" y="3487500"/>
            <a:ext cx="2309779" cy="17684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9" y="3507300"/>
            <a:ext cx="2309779" cy="17684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7648" y="3255501"/>
            <a:ext cx="7226816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7C8"/>
                </a:solidFill>
              </a:rPr>
              <a:t>▲Throughput of single-obj workload with varied log entry sizes and read-to-write ratios.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5579" y="5010501"/>
            <a:ext cx="7194421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7C8"/>
                </a:solidFill>
              </a:rPr>
              <a:t>▲Throughput of multi-obj workload with varied log entry sizes and read-to-write ratios.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0000" y="2092500"/>
            <a:ext cx="1949779" cy="765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14526" y="2027151"/>
            <a:ext cx="1949779" cy="765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6860" y="1872966"/>
            <a:ext cx="1949779" cy="765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4479896">
            <a:off x="3920678" y="1329655"/>
            <a:ext cx="309135" cy="247884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027" y="1996517"/>
            <a:ext cx="1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44059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5579" y="998115"/>
            <a:ext cx="7218885" cy="584775"/>
            <a:chOff x="255000" y="998115"/>
            <a:chExt cx="6993871" cy="584775"/>
          </a:xfrm>
        </p:grpSpPr>
        <p:sp>
          <p:nvSpPr>
            <p:cNvPr id="2" name="矩形 1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Undo logging is more sensitive to the read-to-write ratios, compared to redo logging.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2</a:t>
              </a:r>
            </a:p>
          </p:txBody>
        </p:sp>
      </p:grpSp>
      <p:pic>
        <p:nvPicPr>
          <p:cNvPr id="12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938" y="1643520"/>
            <a:ext cx="2344526" cy="1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0" y="1642500"/>
            <a:ext cx="2344526" cy="17684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9" y="1650968"/>
            <a:ext cx="2344526" cy="17684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38" y="3487499"/>
            <a:ext cx="2344526" cy="17684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0" y="3487500"/>
            <a:ext cx="2309779" cy="17684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9" y="3507300"/>
            <a:ext cx="2309779" cy="17684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7648" y="3255501"/>
            <a:ext cx="7226816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7C8"/>
                </a:solidFill>
              </a:rPr>
              <a:t>▲Throughput of single-obj workload with varied log entry sizes and read-to-write ratios.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5579" y="5010501"/>
            <a:ext cx="7194421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7C8"/>
                </a:solidFill>
              </a:rPr>
              <a:t>▲Throughput of multi-obj workload with varied log entry sizes and read-to-write ratios.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000" y="2137500"/>
            <a:ext cx="1949779" cy="765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14526" y="2137500"/>
            <a:ext cx="1949779" cy="765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6860" y="2137500"/>
            <a:ext cx="1949779" cy="765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5828153">
            <a:off x="3862813" y="1516572"/>
            <a:ext cx="375053" cy="2242407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16046" y="2727135"/>
            <a:ext cx="1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26%/17%</a:t>
            </a:r>
          </a:p>
        </p:txBody>
      </p:sp>
    </p:spTree>
    <p:extLst>
      <p:ext uri="{BB962C8B-B14F-4D97-AF65-F5344CB8AC3E}">
        <p14:creationId xmlns:p14="http://schemas.microsoft.com/office/powerpoint/2010/main" val="29854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5579" y="998115"/>
            <a:ext cx="7218885" cy="584775"/>
            <a:chOff x="255000" y="998115"/>
            <a:chExt cx="6993871" cy="584775"/>
          </a:xfrm>
        </p:grpSpPr>
        <p:sp>
          <p:nvSpPr>
            <p:cNvPr id="2" name="矩形 1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Undo logging is more sensitive to the read-to-write ratios, compared to redo logging.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2</a:t>
              </a:r>
            </a:p>
          </p:txBody>
        </p:sp>
      </p:grpSp>
      <p:pic>
        <p:nvPicPr>
          <p:cNvPr id="12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938" y="1643520"/>
            <a:ext cx="2344526" cy="1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0" y="1642500"/>
            <a:ext cx="2344526" cy="17684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9" y="1650968"/>
            <a:ext cx="2344526" cy="17684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38" y="3487499"/>
            <a:ext cx="2344526" cy="17684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0" y="3487500"/>
            <a:ext cx="2309779" cy="17684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69" y="3507300"/>
            <a:ext cx="2309779" cy="17684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7648" y="3255501"/>
            <a:ext cx="7226816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7C8"/>
                </a:solidFill>
              </a:rPr>
              <a:t>▲Throughput of single-obj workload with varied log entry sizes and read-to-write ratios.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5579" y="5010501"/>
            <a:ext cx="7194421" cy="276999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7C8"/>
                </a:solidFill>
              </a:rPr>
              <a:t>▲Throughput of multi-obj workload with varied log entry sizes and read-to-write ratios.</a:t>
            </a:r>
          </a:p>
        </p:txBody>
      </p:sp>
      <p:sp>
        <p:nvSpPr>
          <p:cNvPr id="23" name="Up Arrow 22"/>
          <p:cNvSpPr/>
          <p:nvPr/>
        </p:nvSpPr>
        <p:spPr>
          <a:xfrm rot="4479896">
            <a:off x="3712522" y="2922599"/>
            <a:ext cx="309135" cy="247884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5000" y="3704079"/>
            <a:ext cx="1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72%</a:t>
            </a:r>
          </a:p>
        </p:txBody>
      </p:sp>
      <p:sp>
        <p:nvSpPr>
          <p:cNvPr id="25" name="Up Arrow 24"/>
          <p:cNvSpPr/>
          <p:nvPr/>
        </p:nvSpPr>
        <p:spPr>
          <a:xfrm rot="5828153">
            <a:off x="3633531" y="3559964"/>
            <a:ext cx="375053" cy="2242407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09346" y="4713862"/>
            <a:ext cx="12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7030A0"/>
                </a:solidFill>
              </a:rPr>
              <a:t>33%/30%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4147634" y="3192225"/>
            <a:ext cx="3066884" cy="1017696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矩形 75"/>
          <p:cNvSpPr/>
          <p:nvPr/>
        </p:nvSpPr>
        <p:spPr>
          <a:xfrm>
            <a:off x="4163115" y="875440"/>
            <a:ext cx="3059999" cy="910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矩形 263"/>
          <p:cNvSpPr/>
          <p:nvPr/>
        </p:nvSpPr>
        <p:spPr>
          <a:xfrm>
            <a:off x="1047375" y="1869509"/>
            <a:ext cx="3055890" cy="1242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矩形 264"/>
          <p:cNvSpPr/>
          <p:nvPr/>
        </p:nvSpPr>
        <p:spPr>
          <a:xfrm>
            <a:off x="1047375" y="3187877"/>
            <a:ext cx="3055890" cy="1022043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矩形 261"/>
          <p:cNvSpPr/>
          <p:nvPr/>
        </p:nvSpPr>
        <p:spPr>
          <a:xfrm>
            <a:off x="1043265" y="887710"/>
            <a:ext cx="3059999" cy="910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Persistent memory</a:t>
            </a:r>
            <a:endParaRPr lang="en-US"/>
          </a:p>
        </p:txBody>
      </p:sp>
      <p:cxnSp>
        <p:nvCxnSpPr>
          <p:cNvPr id="220" name="直接连接符 219"/>
          <p:cNvCxnSpPr/>
          <p:nvPr/>
        </p:nvCxnSpPr>
        <p:spPr>
          <a:xfrm flipV="1">
            <a:off x="1043265" y="1810916"/>
            <a:ext cx="6174899" cy="2385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80" y="934057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24342616_s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60" y="1886529"/>
            <a:ext cx="1928990" cy="1285993"/>
          </a:xfrm>
          <a:prstGeom prst="rect">
            <a:avLst/>
          </a:prstGeom>
        </p:spPr>
      </p:pic>
      <p:pic>
        <p:nvPicPr>
          <p:cNvPr id="5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764" y="3223068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74" y="92188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矩形 68"/>
          <p:cNvSpPr/>
          <p:nvPr/>
        </p:nvSpPr>
        <p:spPr>
          <a:xfrm>
            <a:off x="4163115" y="1862347"/>
            <a:ext cx="3059999" cy="1227437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047374" y="887710"/>
            <a:ext cx="765000" cy="25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Volatile</a:t>
            </a:r>
          </a:p>
        </p:txBody>
      </p:sp>
      <p:sp>
        <p:nvSpPr>
          <p:cNvPr id="71" name="矩形 70"/>
          <p:cNvSpPr/>
          <p:nvPr/>
        </p:nvSpPr>
        <p:spPr>
          <a:xfrm>
            <a:off x="1047374" y="3172500"/>
            <a:ext cx="990000" cy="259790"/>
          </a:xfrm>
          <a:prstGeom prst="rect">
            <a:avLst/>
          </a:prstGeom>
          <a:solidFill>
            <a:srgbClr val="FF9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Persistent</a:t>
            </a:r>
          </a:p>
        </p:txBody>
      </p:sp>
      <p:sp>
        <p:nvSpPr>
          <p:cNvPr id="73" name="Rounded Rectangle 33"/>
          <p:cNvSpPr/>
          <p:nvPr/>
        </p:nvSpPr>
        <p:spPr>
          <a:xfrm>
            <a:off x="271495" y="1969260"/>
            <a:ext cx="678840" cy="11582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/>
              <a:t>MEMORY</a:t>
            </a:r>
          </a:p>
        </p:txBody>
      </p:sp>
      <p:sp>
        <p:nvSpPr>
          <p:cNvPr id="74" name="Rounded Rectangle 34"/>
          <p:cNvSpPr/>
          <p:nvPr/>
        </p:nvSpPr>
        <p:spPr>
          <a:xfrm>
            <a:off x="249295" y="3139160"/>
            <a:ext cx="701040" cy="1204499"/>
          </a:xfrm>
          <a:prstGeom prst="roundRect">
            <a:avLst/>
          </a:prstGeom>
          <a:solidFill>
            <a:srgbClr val="0083C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/>
              <a:t>STORAGE</a:t>
            </a:r>
          </a:p>
        </p:txBody>
      </p:sp>
      <p:sp>
        <p:nvSpPr>
          <p:cNvPr id="75" name="Rounded Rectangle 32"/>
          <p:cNvSpPr/>
          <p:nvPr/>
        </p:nvSpPr>
        <p:spPr>
          <a:xfrm>
            <a:off x="282374" y="880617"/>
            <a:ext cx="701040" cy="9180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/>
              <a:t>CPU</a:t>
            </a:r>
          </a:p>
        </p:txBody>
      </p:sp>
      <p:sp>
        <p:nvSpPr>
          <p:cNvPr id="78" name="矩形 77"/>
          <p:cNvSpPr/>
          <p:nvPr/>
        </p:nvSpPr>
        <p:spPr>
          <a:xfrm>
            <a:off x="6228164" y="1880858"/>
            <a:ext cx="990000" cy="259790"/>
          </a:xfrm>
          <a:prstGeom prst="rect">
            <a:avLst/>
          </a:prstGeom>
          <a:solidFill>
            <a:srgbClr val="FF9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Persistent</a:t>
            </a:r>
          </a:p>
        </p:txBody>
      </p:sp>
      <p:sp>
        <p:nvSpPr>
          <p:cNvPr id="79" name="矩形 78"/>
          <p:cNvSpPr/>
          <p:nvPr/>
        </p:nvSpPr>
        <p:spPr>
          <a:xfrm>
            <a:off x="6453164" y="877500"/>
            <a:ext cx="765000" cy="25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Volatile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90" y="3870916"/>
            <a:ext cx="591023" cy="591023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2628900" y="1743075"/>
            <a:ext cx="1" cy="4514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endCxn id="59" idx="0"/>
          </p:cNvCxnSpPr>
          <p:nvPr/>
        </p:nvCxnSpPr>
        <p:spPr>
          <a:xfrm>
            <a:off x="2609287" y="2826536"/>
            <a:ext cx="7352" cy="396532"/>
          </a:xfrm>
          <a:prstGeom prst="straightConnector1">
            <a:avLst/>
          </a:prstGeom>
          <a:ln w="38100">
            <a:solidFill>
              <a:srgbClr val="FF410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5693112" y="1715630"/>
            <a:ext cx="6888" cy="1148312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1043265" y="3127500"/>
            <a:ext cx="6186735" cy="10709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4" descr="24342616_s.jpg"/>
          <p:cNvPicPr>
            <a:picLocks noChangeAspect="1"/>
          </p:cNvPicPr>
          <p:nvPr/>
        </p:nvPicPr>
        <p:blipFill>
          <a:blip r:embed="rId8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01" y="2542500"/>
            <a:ext cx="19526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29"/>
          <p:cNvSpPr/>
          <p:nvPr/>
        </p:nvSpPr>
        <p:spPr>
          <a:xfrm>
            <a:off x="2136617" y="2305110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DRAM</a:t>
            </a:r>
          </a:p>
        </p:txBody>
      </p:sp>
      <p:sp>
        <p:nvSpPr>
          <p:cNvPr id="94" name="Rectangle 26"/>
          <p:cNvSpPr/>
          <p:nvPr/>
        </p:nvSpPr>
        <p:spPr>
          <a:xfrm>
            <a:off x="5300846" y="2902500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NVM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16945" y="1857348"/>
            <a:ext cx="117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+mj-lt"/>
              </a:rPr>
              <a:t>Load/Store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4377689" y="2208250"/>
            <a:ext cx="135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B050"/>
                </a:solidFill>
                <a:latin typeface="+mj-lt"/>
              </a:rPr>
              <a:t>Load/Store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2669138" y="2863942"/>
            <a:ext cx="117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410D"/>
                </a:solidFill>
                <a:latin typeface="+mj-lt"/>
              </a:rPr>
              <a:t>File I/O</a:t>
            </a: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387" y="3788913"/>
            <a:ext cx="591023" cy="59102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53114" y="4458836"/>
            <a:ext cx="61000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333" indent="-285750">
              <a:buFont typeface="Wingdings" panose="05000000000000000000" pitchFamily="2" charset="2"/>
              <a:buChar char="§"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rebuchet MS"/>
              </a:rPr>
              <a:t>Provides DRAM-like performance and disk-like persistency.</a:t>
            </a:r>
          </a:p>
          <a:p>
            <a:pPr marL="296333" indent="-285750">
              <a:buFont typeface="Wingdings" panose="05000000000000000000" pitchFamily="2" charset="2"/>
              <a:buChar char="§"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rebuchet MS"/>
              </a:rPr>
              <a:t>Can replace both DRAM and disk to build a single level system</a:t>
            </a:r>
          </a:p>
          <a:p>
            <a:pPr marL="651933" lvl="1" indent="-2857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rebuchet MS"/>
              </a:rPr>
              <a:t>Byte addressable (load/store) rather than block addressable (read/write)</a:t>
            </a:r>
          </a:p>
          <a:p>
            <a:pPr marL="651933" lvl="1" indent="-285750">
              <a:buFont typeface="Wingdings" panose="05000000000000000000" pitchFamily="2" charset="2"/>
              <a:buChar char="§"/>
            </a:pP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rebuchet MS"/>
            </a:endParaRPr>
          </a:p>
          <a:p>
            <a:pPr marL="296333" indent="-285750">
              <a:buFont typeface="Wingdings" panose="05000000000000000000" pitchFamily="2" charset="2"/>
              <a:buChar char="§"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5554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15579" y="998115"/>
            <a:ext cx="7218885" cy="584775"/>
            <a:chOff x="255000" y="998115"/>
            <a:chExt cx="6993871" cy="584775"/>
          </a:xfrm>
        </p:grpSpPr>
        <p:sp>
          <p:nvSpPr>
            <p:cNvPr id="2" name="矩形 1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Enabling asynchronous log truncation significantly boosts transaction performance, especially for log-heavy transactions.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3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51" y="1615444"/>
            <a:ext cx="2309779" cy="17684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4" y="3497077"/>
            <a:ext cx="2309779" cy="17684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5" y="1623886"/>
            <a:ext cx="2322576" cy="176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3869" y="2252089"/>
            <a:ext cx="12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38%↑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6675" y="2215788"/>
            <a:ext cx="12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25%↑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8393" y="4233682"/>
            <a:ext cx="12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24%↑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77" y="3471764"/>
            <a:ext cx="2344526" cy="17684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89407" y="4233681"/>
            <a:ext cx="12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20%↑</a:t>
            </a:r>
          </a:p>
        </p:txBody>
      </p:sp>
    </p:spTree>
    <p:extLst>
      <p:ext uri="{BB962C8B-B14F-4D97-AF65-F5344CB8AC3E}">
        <p14:creationId xmlns:p14="http://schemas.microsoft.com/office/powerpoint/2010/main" val="266258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15579" y="998115"/>
            <a:ext cx="7218885" cy="584775"/>
            <a:chOff x="255000" y="998115"/>
            <a:chExt cx="6993871" cy="584775"/>
          </a:xfrm>
        </p:grpSpPr>
        <p:sp>
          <p:nvSpPr>
            <p:cNvPr id="2" name="矩形 1"/>
            <p:cNvSpPr/>
            <p:nvPr/>
          </p:nvSpPr>
          <p:spPr>
            <a:xfrm>
              <a:off x="255000" y="998115"/>
              <a:ext cx="699387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>
                  <a:latin typeface="+mj-lt"/>
                  <a:cs typeface="Gill Sans Light"/>
                </a:rPr>
                <a:t>                       Enabling asynchronous log truncation significantly boosts transaction performance, especially for log-heavy transactions.</a:t>
              </a:r>
              <a:endParaRPr lang="en-US" sz="1600" dirty="0">
                <a:latin typeface="+mj-lt"/>
                <a:cs typeface="Gill Sans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000" y="998115"/>
              <a:ext cx="1305000" cy="2843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Observation 3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0" y="1940832"/>
            <a:ext cx="3483871" cy="2649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5000" y="1951605"/>
            <a:ext cx="3064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/>
              <a:t>Log entry size &lt; 256 bytes: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/>
              <a:t>persistent memory allocator used in our study can get more performance benefits as the allocation size increases;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Log entry size &gt; 256 bytes: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/>
              <a:t>larger allocations for new log entries make the persist overheads become relatively higher than the benefits it gains. 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Background and Motivation</a:t>
            </a: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Experimental Methodology</a:t>
            </a: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Experimental Results and Analysis</a:t>
            </a:r>
          </a:p>
          <a:p>
            <a:r>
              <a:rPr lang="en-US" altLang="zh-CN"/>
              <a:t>Conclusion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74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Redo or undo logging are widely used mechanisms in persistent memory transaction.</a:t>
            </a:r>
          </a:p>
          <a:p>
            <a:r>
              <a:rPr lang="en-US"/>
              <a:t>Whether to use redo or undo logging in persistent memory is still in hot debate.</a:t>
            </a:r>
          </a:p>
          <a:p>
            <a:r>
              <a:rPr lang="en-US"/>
              <a:t>We empirically evaluate redo and undo in the open source NVML library.</a:t>
            </a:r>
          </a:p>
          <a:p>
            <a:r>
              <a:rPr lang="en-US"/>
              <a:t>Our study suggest “one does not fit all”.</a:t>
            </a:r>
          </a:p>
          <a:p>
            <a:pPr lvl="1"/>
            <a:r>
              <a:rPr lang="en-US" sz="1400"/>
              <a:t>Redo logging significantly outperforms undo logging for workloads in which a transaction updates large number of different objects, while it underperforms undo logging for workloads with intensive read operations.</a:t>
            </a:r>
          </a:p>
          <a:p>
            <a:pPr lvl="1"/>
            <a:r>
              <a:rPr lang="en-US" sz="1400"/>
              <a:t>Undo logging is more sensitive to the read-to-write ratios, while redo logging is less sensitive.</a:t>
            </a:r>
          </a:p>
          <a:p>
            <a:pPr lvl="1"/>
            <a:r>
              <a:rPr lang="en-US" sz="1400"/>
              <a:t>Asynchronous log truncation is much helpful in redo logging for log-heavy transactions.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60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719137" y="3431121"/>
            <a:ext cx="6324600" cy="1615267"/>
          </a:xfrm>
        </p:spPr>
        <p:txBody>
          <a:bodyPr/>
          <a:lstStyle/>
          <a:p>
            <a:r>
              <a:rPr lang="en-US" altLang="zh-CN" sz="4000">
                <a:latin typeface="+mj-lt"/>
              </a:rPr>
              <a:t>Thanks!</a:t>
            </a:r>
          </a:p>
          <a:p>
            <a:endParaRPr lang="en-US" altLang="zh-CN" sz="1400">
              <a:latin typeface="+mj-lt"/>
            </a:endParaRPr>
          </a:p>
          <a:p>
            <a:r>
              <a:rPr lang="en-US" altLang="zh-CN" sz="1800">
                <a:latin typeface="+mj-lt"/>
              </a:rPr>
              <a:t>Hu Wan, Youyou Lu, Yuanchao Xu, and Jiwu Shu</a:t>
            </a:r>
          </a:p>
          <a:p>
            <a:r>
              <a:rPr lang="en-US" altLang="zh-CN" sz="1800">
                <a:latin typeface="+mj-lt"/>
              </a:rPr>
              <a:t>wanhu@cnu.edu.cn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5758" y="1174221"/>
            <a:ext cx="6286500" cy="1208964"/>
          </a:xfrm>
        </p:spPr>
        <p:txBody>
          <a:bodyPr>
            <a:normAutofit/>
          </a:bodyPr>
          <a:lstStyle/>
          <a:p>
            <a:r>
              <a:rPr lang="en-US" altLang="zh-CN">
                <a:latin typeface="+mj-lt"/>
              </a:rPr>
              <a:t>Empirical Study of Redo and Undo Logging in Persistent Memory</a:t>
            </a:r>
            <a:endParaRPr lang="zh-CN" alt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46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Power failure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3367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1800" dirty="0"/>
              <a:t>Application's data is not consistent after random failures</a:t>
            </a:r>
            <a:endParaRPr lang="zh-CN" altLang="en-US" sz="1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A3D0A-0542-4493-B815-CCED556A62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</a:p>
        </p:txBody>
      </p:sp>
    </p:spTree>
    <p:extLst>
      <p:ext uri="{BB962C8B-B14F-4D97-AF65-F5344CB8AC3E}">
        <p14:creationId xmlns:p14="http://schemas.microsoft.com/office/powerpoint/2010/main" val="34261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lt"/>
              </a:rPr>
              <a:t>System crash</a:t>
            </a:r>
            <a:endParaRPr lang="zh-CN" altLang="en-US" dirty="0">
              <a:latin typeface="+mj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1800" dirty="0"/>
              <a:t>Application's data is not consistent after random failures</a:t>
            </a:r>
            <a:endParaRPr lang="zh-CN" altLang="en-US" sz="1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A3D0A-0542-4493-B815-CCED556A62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</a:p>
        </p:txBody>
      </p:sp>
      <p:sp>
        <p:nvSpPr>
          <p:cNvPr id="5" name="图片占位符 4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图片占位符 6"/>
          <p:cNvPicPr>
            <a:picLocks noChangeAspect="1"/>
          </p:cNvPicPr>
          <p:nvPr/>
        </p:nvPicPr>
        <p:blipFill>
          <a:blip r:embed="rId3"/>
          <a:srcRect t="3705" b="3705"/>
          <a:stretch>
            <a:fillRect/>
          </a:stretch>
        </p:blipFill>
        <p:spPr bwMode="auto">
          <a:xfrm>
            <a:off x="0" y="0"/>
            <a:ext cx="7620000" cy="40957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Challenges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7420" y="1102500"/>
            <a:ext cx="7307580" cy="707886"/>
            <a:chOff x="12420" y="1102500"/>
            <a:chExt cx="7307580" cy="707886"/>
          </a:xfrm>
        </p:grpSpPr>
        <p:sp>
          <p:nvSpPr>
            <p:cNvPr id="11" name="文本框 10"/>
            <p:cNvSpPr txBox="1"/>
            <p:nvPr/>
          </p:nvSpPr>
          <p:spPr>
            <a:xfrm>
              <a:off x="12420" y="1102500"/>
              <a:ext cx="7307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+mj-lt"/>
                </a:rPr>
                <a:t>                          Ensuring </a:t>
              </a:r>
              <a:r>
                <a:rPr lang="en-US" altLang="zh-CN" sz="2000">
                  <a:solidFill>
                    <a:srgbClr val="FF0000"/>
                  </a:solidFill>
                  <a:latin typeface="+mj-lt"/>
                </a:rPr>
                <a:t>application data </a:t>
              </a:r>
              <a:r>
                <a:rPr lang="en-US" altLang="zh-CN" sz="2000">
                  <a:latin typeface="+mj-lt"/>
                </a:rPr>
                <a:t>can be </a:t>
              </a:r>
              <a:r>
                <a:rPr lang="en-US" altLang="zh-CN" sz="2000">
                  <a:solidFill>
                    <a:schemeClr val="accent2"/>
                  </a:solidFill>
                  <a:latin typeface="+mj-lt"/>
                </a:rPr>
                <a:t>correctly recovered </a:t>
              </a:r>
              <a:r>
                <a:rPr lang="en-US" altLang="zh-CN" sz="2000">
                  <a:latin typeface="+mj-lt"/>
                </a:rPr>
                <a:t>in the event of a </a:t>
              </a:r>
              <a:r>
                <a:rPr lang="en-US" altLang="zh-CN" sz="2000" u="sng">
                  <a:latin typeface="+mj-lt"/>
                </a:rPr>
                <a:t>sudden power loss </a:t>
              </a:r>
              <a:r>
                <a:rPr lang="en-US" altLang="zh-CN" sz="2000">
                  <a:latin typeface="+mj-lt"/>
                </a:rPr>
                <a:t>or </a:t>
              </a:r>
              <a:r>
                <a:rPr lang="en-US" altLang="zh-CN" sz="2000" u="sng">
                  <a:latin typeface="+mj-lt"/>
                </a:rPr>
                <a:t>system crash</a:t>
              </a:r>
              <a:r>
                <a:rPr lang="en-US" altLang="zh-CN" sz="2000">
                  <a:latin typeface="+mj-lt"/>
                </a:rPr>
                <a:t>. 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75000" y="1147500"/>
              <a:ext cx="1710000" cy="307777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Crash Consistency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910763" y="2901392"/>
            <a:ext cx="2494237" cy="1242095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906653" y="1919593"/>
            <a:ext cx="2498347" cy="910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906653" y="2856392"/>
            <a:ext cx="2498347" cy="2257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68" y="196594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910762" y="1919593"/>
            <a:ext cx="765000" cy="259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Volatile</a:t>
            </a:r>
          </a:p>
        </p:txBody>
      </p:sp>
      <p:sp>
        <p:nvSpPr>
          <p:cNvPr id="18" name="矩形 17"/>
          <p:cNvSpPr/>
          <p:nvPr/>
        </p:nvSpPr>
        <p:spPr>
          <a:xfrm>
            <a:off x="910762" y="3901602"/>
            <a:ext cx="990000" cy="259790"/>
          </a:xfrm>
          <a:prstGeom prst="rect">
            <a:avLst/>
          </a:prstGeom>
          <a:solidFill>
            <a:srgbClr val="FF9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Persistent</a:t>
            </a:r>
          </a:p>
        </p:txBody>
      </p:sp>
      <p:sp>
        <p:nvSpPr>
          <p:cNvPr id="19" name="Rounded Rectangle 33"/>
          <p:cNvSpPr/>
          <p:nvPr/>
        </p:nvSpPr>
        <p:spPr>
          <a:xfrm>
            <a:off x="134883" y="3001143"/>
            <a:ext cx="678840" cy="11582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/>
              <a:t>PM</a:t>
            </a:r>
            <a:endParaRPr lang="en-US" sz="1600" b="1" dirty="0"/>
          </a:p>
        </p:txBody>
      </p:sp>
      <p:sp>
        <p:nvSpPr>
          <p:cNvPr id="20" name="Rounded Rectangle 32"/>
          <p:cNvSpPr/>
          <p:nvPr/>
        </p:nvSpPr>
        <p:spPr>
          <a:xfrm>
            <a:off x="145762" y="1912500"/>
            <a:ext cx="701040" cy="9180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/>
              <a:t>CPU</a:t>
            </a: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492288" y="2774958"/>
            <a:ext cx="1" cy="4514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0000" y="2908615"/>
            <a:ext cx="117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+mj-lt"/>
              </a:rPr>
              <a:t>Load/Store</a:t>
            </a:r>
          </a:p>
        </p:txBody>
      </p:sp>
      <p:pic>
        <p:nvPicPr>
          <p:cNvPr id="23" name="Picture 4" descr="24342616_s.jpg"/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1" y="2896207"/>
            <a:ext cx="19526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6"/>
          <p:cNvSpPr/>
          <p:nvPr/>
        </p:nvSpPr>
        <p:spPr>
          <a:xfrm>
            <a:off x="2156383" y="3351898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NVM</a:t>
            </a:r>
          </a:p>
        </p:txBody>
      </p:sp>
      <p:sp>
        <p:nvSpPr>
          <p:cNvPr id="27" name="矩形 26"/>
          <p:cNvSpPr/>
          <p:nvPr/>
        </p:nvSpPr>
        <p:spPr>
          <a:xfrm>
            <a:off x="3464069" y="1912500"/>
            <a:ext cx="702469" cy="24395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67">
                <a:solidFill>
                  <a:schemeClr val="bg1"/>
                </a:solidFill>
              </a:rPr>
              <a:t>V</a:t>
            </a:r>
            <a:endParaRPr lang="zh-CN" altLang="en-US" sz="1167" baseline="-25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64067" y="2515737"/>
            <a:ext cx="702469" cy="2439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67">
                <a:solidFill>
                  <a:schemeClr val="bg1"/>
                </a:solidFill>
              </a:rPr>
              <a:t>D</a:t>
            </a:r>
            <a:r>
              <a:rPr lang="en-US" altLang="zh-CN" sz="1167" baseline="-25000">
                <a:solidFill>
                  <a:schemeClr val="bg1"/>
                </a:solidFill>
              </a:rPr>
              <a:t>0</a:t>
            </a:r>
            <a:endParaRPr lang="zh-CN" altLang="en-US" sz="1167" baseline="-25000" dirty="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517380" y="4337449"/>
            <a:ext cx="3182620" cy="860051"/>
            <a:chOff x="5096468" y="1876459"/>
            <a:chExt cx="2168899" cy="711041"/>
          </a:xfrm>
        </p:grpSpPr>
        <p:sp>
          <p:nvSpPr>
            <p:cNvPr id="34" name="折角形 33"/>
            <p:cNvSpPr/>
            <p:nvPr/>
          </p:nvSpPr>
          <p:spPr>
            <a:xfrm>
              <a:off x="5096468" y="1876459"/>
              <a:ext cx="1978828" cy="711041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/>
            <p:cNvSpPr/>
            <p:nvPr/>
          </p:nvSpPr>
          <p:spPr>
            <a:xfrm>
              <a:off x="5205984" y="1895925"/>
              <a:ext cx="2059383" cy="542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 </a:t>
              </a: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data[0] = 0xFOOD</a:t>
              </a:r>
            </a:p>
            <a:p>
              <a:r>
                <a:rPr lang="en-US" sz="16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 </a:t>
              </a: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data[1] = 0xBEEF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</a:t>
              </a:r>
              <a:r>
                <a:rPr lang="en-US" sz="16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valid = 1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3464067" y="2203525"/>
            <a:ext cx="702469" cy="2439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67">
                <a:solidFill>
                  <a:schemeClr val="bg1"/>
                </a:solidFill>
              </a:rPr>
              <a:t>D</a:t>
            </a:r>
            <a:r>
              <a:rPr lang="en-US" altLang="zh-CN" sz="1167" baseline="-25000">
                <a:solidFill>
                  <a:schemeClr val="bg1"/>
                </a:solidFill>
              </a:rPr>
              <a:t>1</a:t>
            </a:r>
            <a:endParaRPr lang="zh-CN" altLang="en-US" sz="1167" baseline="-250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64066" y="3917439"/>
            <a:ext cx="702469" cy="24395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67">
                <a:solidFill>
                  <a:schemeClr val="bg1"/>
                </a:solidFill>
              </a:rPr>
              <a:t>V</a:t>
            </a:r>
            <a:endParaRPr lang="zh-CN" altLang="en-US" sz="1167" baseline="-250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64067" y="3606594"/>
            <a:ext cx="702469" cy="2439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67">
                <a:solidFill>
                  <a:schemeClr val="bg1"/>
                </a:solidFill>
              </a:rPr>
              <a:t>D</a:t>
            </a:r>
            <a:r>
              <a:rPr lang="en-US" altLang="zh-CN" sz="1167" baseline="-25000">
                <a:solidFill>
                  <a:schemeClr val="bg1"/>
                </a:solidFill>
              </a:rPr>
              <a:t>0</a:t>
            </a:r>
            <a:endParaRPr lang="zh-CN" altLang="en-US" sz="1167" baseline="-250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64067" y="3294382"/>
            <a:ext cx="702469" cy="2439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67">
                <a:solidFill>
                  <a:schemeClr val="bg1"/>
                </a:solidFill>
              </a:rPr>
              <a:t>D</a:t>
            </a:r>
            <a:r>
              <a:rPr lang="en-US" altLang="zh-CN" sz="1167" baseline="-25000">
                <a:solidFill>
                  <a:schemeClr val="bg1"/>
                </a:solidFill>
              </a:rPr>
              <a:t>1</a:t>
            </a:r>
            <a:endParaRPr lang="zh-CN" altLang="en-US" sz="1167" baseline="-25000" dirty="0">
              <a:solidFill>
                <a:schemeClr val="bg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392" y="2844537"/>
            <a:ext cx="365760" cy="36576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211090" y="1907312"/>
            <a:ext cx="3373474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+mj-lt"/>
              </a:rPr>
              <a:t>Challenges: </a:t>
            </a:r>
          </a:p>
          <a:p>
            <a:r>
              <a:rPr lang="en-US" sz="1600">
                <a:latin typeface="+mj-lt"/>
              </a:rPr>
              <a:t>persistent ordering constraints</a:t>
            </a:r>
          </a:p>
          <a:p>
            <a:endParaRPr lang="en-US">
              <a:latin typeface="+mj-lt"/>
            </a:endParaRPr>
          </a:p>
          <a:p>
            <a:pPr marL="22860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+mn-lt"/>
              </a:rPr>
              <a:t>Only data in NVM survives</a:t>
            </a:r>
          </a:p>
          <a:p>
            <a:pPr marL="22860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+mn-lt"/>
              </a:rPr>
              <a:t>Transient data does not survive</a:t>
            </a:r>
          </a:p>
          <a:p>
            <a:pPr marL="22860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+mn-lt"/>
              </a:rPr>
              <a:t>Write-back caching reorders writes to NVM→</a:t>
            </a:r>
            <a:r>
              <a:rPr lang="en-US">
                <a:solidFill>
                  <a:srgbClr val="FF0000"/>
                </a:solidFill>
                <a:latin typeface="+mn-lt"/>
              </a:rPr>
              <a:t>Reordering breaks recovery</a:t>
            </a:r>
          </a:p>
          <a:p>
            <a:pPr marL="228600" indent="-228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zh-CN">
                <a:latin typeface="+mn-lt"/>
              </a:rPr>
              <a:t>Cache flush instruction is too slow for flushing multiple cachelines.</a:t>
            </a:r>
            <a:endParaRPr lang="en-US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08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Persistent programming models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4294967295"/>
          </p:nvPr>
        </p:nvSpPr>
        <p:spPr>
          <a:xfrm>
            <a:off x="322352" y="890313"/>
            <a:ext cx="6611938" cy="285750"/>
          </a:xfrm>
        </p:spPr>
        <p:txBody>
          <a:bodyPr/>
          <a:lstStyle/>
          <a:p>
            <a:pPr lvl="0">
              <a:buClr>
                <a:srgbClr val="1CADE4"/>
              </a:buClr>
            </a:pPr>
            <a:r>
              <a:rPr lang="en-US" altLang="zh-CN"/>
              <a:t>Transaction: provide </a:t>
            </a:r>
            <a:r>
              <a:rPr lang="en-US" altLang="zh-CN" dirty="0"/>
              <a:t>a construct that atomically </a:t>
            </a:r>
            <a:r>
              <a:rPr lang="en-US" altLang="zh-CN"/>
              <a:t>updates PM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8194" y="2587500"/>
            <a:ext cx="6091881" cy="1378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5329" y="3239659"/>
            <a:ext cx="518984" cy="433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84218" y="3239659"/>
            <a:ext cx="518984" cy="433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73107" y="3239659"/>
            <a:ext cx="518984" cy="433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33447" y="3239659"/>
            <a:ext cx="1556951" cy="433446"/>
            <a:chOff x="4868563" y="1165653"/>
            <a:chExt cx="2075934" cy="634314"/>
          </a:xfrm>
          <a:solidFill>
            <a:schemeClr val="bg1"/>
          </a:solidFill>
        </p:grpSpPr>
        <p:sp>
          <p:nvSpPr>
            <p:cNvPr id="17" name="矩形 16"/>
            <p:cNvSpPr/>
            <p:nvPr/>
          </p:nvSpPr>
          <p:spPr>
            <a:xfrm>
              <a:off x="4868563" y="1165653"/>
              <a:ext cx="2075934" cy="63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552302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244280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012066" y="3239659"/>
            <a:ext cx="1556951" cy="433446"/>
            <a:chOff x="4868563" y="1165653"/>
            <a:chExt cx="2075934" cy="634314"/>
          </a:xfrm>
          <a:solidFill>
            <a:schemeClr val="bg1"/>
          </a:solidFill>
        </p:grpSpPr>
        <p:sp>
          <p:nvSpPr>
            <p:cNvPr id="21" name="矩形 20"/>
            <p:cNvSpPr/>
            <p:nvPr/>
          </p:nvSpPr>
          <p:spPr>
            <a:xfrm>
              <a:off x="4868563" y="1165653"/>
              <a:ext cx="2075934" cy="63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5552302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244280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1009222" y="3330194"/>
            <a:ext cx="316112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98111" y="3330194"/>
            <a:ext cx="31130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B'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89009" y="3330896"/>
            <a:ext cx="312330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Myriad Pro" panose="020B0503030403020204" pitchFamily="34" charset="0"/>
              </a:rPr>
              <a:t>A'</a:t>
            </a:r>
            <a:endParaRPr lang="zh-CN" altLang="en-US" dirty="0">
              <a:latin typeface="Myriad Pro" panose="020B0503030403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42252" y="3330194"/>
            <a:ext cx="29046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Myriad Pro" panose="020B0503030403020204" pitchFamily="34" charset="0"/>
              </a:rPr>
              <a:t>A</a:t>
            </a:r>
            <a:endParaRPr lang="zh-CN" altLang="en-US" dirty="0">
              <a:latin typeface="Myriad Pro" panose="020B0503030403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4060" y="3330194"/>
            <a:ext cx="27924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B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05401" y="3330194"/>
            <a:ext cx="284052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46557" y="3330194"/>
            <a:ext cx="316112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27574" y="3330194"/>
            <a:ext cx="31130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B'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87751" y="3330194"/>
            <a:ext cx="312330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A'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8195" y="4312015"/>
            <a:ext cx="6091882" cy="6651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91898" y="4455558"/>
            <a:ext cx="2072846" cy="433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121181" y="4455558"/>
            <a:ext cx="8563" cy="433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645639" y="4443356"/>
            <a:ext cx="8563" cy="433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4165815" y="4443356"/>
            <a:ext cx="8563" cy="433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文本框 37"/>
          <p:cNvSpPr txBox="1"/>
          <p:nvPr/>
        </p:nvSpPr>
        <p:spPr>
          <a:xfrm>
            <a:off x="2744090" y="4533891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A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87214" y="453389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4285921" y="4534827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C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4983871" y="4440542"/>
            <a:ext cx="1556951" cy="433446"/>
            <a:chOff x="4868563" y="1165653"/>
            <a:chExt cx="2075934" cy="634314"/>
          </a:xfrm>
        </p:grpSpPr>
        <p:sp>
          <p:nvSpPr>
            <p:cNvPr id="42" name="矩形 41"/>
            <p:cNvSpPr/>
            <p:nvPr/>
          </p:nvSpPr>
          <p:spPr>
            <a:xfrm>
              <a:off x="4868563" y="1165653"/>
              <a:ext cx="2075934" cy="6343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5552302" y="1165653"/>
              <a:ext cx="8238" cy="634314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6244280" y="1165653"/>
              <a:ext cx="8238" cy="634314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5092835" y="4531076"/>
            <a:ext cx="312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A'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626973" y="4531076"/>
            <a:ext cx="311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B'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6139777" y="4531076"/>
            <a:ext cx="317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C'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3417567" y="4935481"/>
            <a:ext cx="523798" cy="273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Data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725062" y="4934149"/>
            <a:ext cx="454740" cy="273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Log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7906" y="2606272"/>
            <a:ext cx="1118286" cy="27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CPU Cache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34849" y="4499187"/>
            <a:ext cx="1576943" cy="27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Persistent Memory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88" name="object 10"/>
          <p:cNvSpPr txBox="1">
            <a:spLocks/>
          </p:cNvSpPr>
          <p:nvPr/>
        </p:nvSpPr>
        <p:spPr>
          <a:xfrm>
            <a:off x="3466720" y="1469691"/>
            <a:ext cx="3364230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>
              <a:defRPr sz="2400" b="1" i="0">
                <a:solidFill>
                  <a:srgbClr val="FF0000"/>
                </a:solidFill>
                <a:latin typeface="Courier New"/>
                <a:ea typeface="+mn-ea"/>
                <a:cs typeface="Courier New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begin_</a:t>
            </a:r>
            <a:r>
              <a:rPr lang="en-US" sz="1600" b="0" kern="0" spc="-15">
                <a:latin typeface="Consolas" panose="020B0609020204030204" pitchFamily="49" charset="0"/>
                <a:cs typeface="Consolas" panose="020B0609020204030204" pitchFamily="49" charset="0"/>
              </a:rPr>
              <a:t>tr</a:t>
            </a: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ansact</a:t>
            </a:r>
            <a:r>
              <a:rPr lang="en-US" sz="1600" b="0" kern="0" spc="-15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sz="1600" b="0" ker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(); stm_st</a:t>
            </a:r>
            <a:r>
              <a:rPr lang="en-US" sz="1600" b="0" kern="0" spc="-15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600" b="0" kern="0" spc="-5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R.value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0xC0F); 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stm_st</a:t>
            </a:r>
            <a:r>
              <a:rPr lang="en-US" sz="1600" b="0" kern="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600" b="0" kern="0" spc="-5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R.valid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1); 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commit</a:t>
            </a:r>
            <a:r>
              <a:rPr lang="en-US" sz="1600" b="0" kern="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_t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ransac</a:t>
            </a:r>
            <a:r>
              <a:rPr lang="en-US" sz="1600" b="0" kern="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ti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US" sz="1600" b="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b="0" kern="0" spc="-5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600" b="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object 6"/>
          <p:cNvSpPr txBox="1"/>
          <p:nvPr/>
        </p:nvSpPr>
        <p:spPr>
          <a:xfrm>
            <a:off x="519730" y="1462500"/>
            <a:ext cx="2112035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94945" marR="5080" indent="-182880" algn="just">
              <a:lnSpc>
                <a:spcPct val="100000"/>
              </a:lnSpc>
            </a:pPr>
            <a:r>
              <a:rPr sz="1600" spc="-5" dirty="0">
                <a:latin typeface="Consolas" panose="020B0609020204030204" pitchFamily="49" charset="0"/>
                <a:cs typeface="Consolas" panose="020B0609020204030204" pitchFamily="49" charset="0"/>
              </a:rPr>
              <a:t>atomi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c{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94945" marR="5080" indent="-182880" algn="just">
              <a:lnSpc>
                <a:spcPct val="100000"/>
              </a:lnSpc>
            </a:pPr>
            <a:r>
              <a:rPr lang="en-US" sz="1600" spc="-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R.val</a:t>
            </a:r>
            <a:r>
              <a:rPr sz="160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=0xC0F;</a:t>
            </a:r>
          </a:p>
          <a:p>
            <a:pPr marL="194945" marR="5080" indent="-182880" algn="just">
              <a:lnSpc>
                <a:spcPct val="100000"/>
              </a:lnSpc>
            </a:pPr>
            <a:r>
              <a:rPr lang="en-US" sz="1600" spc="-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R.</a:t>
            </a:r>
            <a:r>
              <a:rPr lang="en-US"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al</a:t>
            </a:r>
            <a:r>
              <a:rPr sz="160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1;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1" name="object 9"/>
          <p:cNvSpPr/>
          <p:nvPr/>
        </p:nvSpPr>
        <p:spPr>
          <a:xfrm>
            <a:off x="2814222" y="1823812"/>
            <a:ext cx="457200" cy="328841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171450"/>
                </a:moveTo>
                <a:lnTo>
                  <a:pt x="228600" y="171450"/>
                </a:lnTo>
                <a:lnTo>
                  <a:pt x="228600" y="0"/>
                </a:lnTo>
                <a:lnTo>
                  <a:pt x="457200" y="342900"/>
                </a:lnTo>
                <a:lnTo>
                  <a:pt x="228600" y="685800"/>
                </a:lnTo>
                <a:lnTo>
                  <a:pt x="228600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矩形 91"/>
          <p:cNvSpPr/>
          <p:nvPr/>
        </p:nvSpPr>
        <p:spPr>
          <a:xfrm>
            <a:off x="24334" y="5072056"/>
            <a:ext cx="69806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+mj-lt"/>
              </a:rPr>
              <a:t>: Youyou Lu,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Jiwu Shu, and Long Sun. "Blurred persistence in transactional persistent memory." </a:t>
            </a:r>
            <a:r>
              <a:rPr lang="en-US" altLang="zh-CN" sz="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MSST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2015.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18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Persistent programming models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4294967295"/>
          </p:nvPr>
        </p:nvSpPr>
        <p:spPr>
          <a:xfrm>
            <a:off x="322352" y="890313"/>
            <a:ext cx="6611938" cy="285750"/>
          </a:xfrm>
        </p:spPr>
        <p:txBody>
          <a:bodyPr/>
          <a:lstStyle/>
          <a:p>
            <a:pPr lvl="0">
              <a:buClr>
                <a:srgbClr val="1CADE4"/>
              </a:buClr>
            </a:pPr>
            <a:r>
              <a:rPr lang="en-US" altLang="zh-CN"/>
              <a:t>Transaction: provide </a:t>
            </a:r>
            <a:r>
              <a:rPr lang="en-US" altLang="zh-CN" dirty="0"/>
              <a:t>a construct that atomically </a:t>
            </a:r>
            <a:r>
              <a:rPr lang="en-US" altLang="zh-CN"/>
              <a:t>updates PM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8194" y="2587500"/>
            <a:ext cx="6091881" cy="1378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5329" y="3239659"/>
            <a:ext cx="518984" cy="433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84218" y="3239659"/>
            <a:ext cx="518984" cy="433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73107" y="3239659"/>
            <a:ext cx="518984" cy="433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33447" y="3239659"/>
            <a:ext cx="1556951" cy="433446"/>
            <a:chOff x="4868563" y="1165653"/>
            <a:chExt cx="2075934" cy="634314"/>
          </a:xfrm>
          <a:solidFill>
            <a:schemeClr val="bg1"/>
          </a:solidFill>
        </p:grpSpPr>
        <p:sp>
          <p:nvSpPr>
            <p:cNvPr id="17" name="矩形 16"/>
            <p:cNvSpPr/>
            <p:nvPr/>
          </p:nvSpPr>
          <p:spPr>
            <a:xfrm>
              <a:off x="4868563" y="1165653"/>
              <a:ext cx="2075934" cy="63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552302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244280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012066" y="3239659"/>
            <a:ext cx="1556951" cy="433446"/>
            <a:chOff x="4868563" y="1165653"/>
            <a:chExt cx="2075934" cy="634314"/>
          </a:xfrm>
          <a:solidFill>
            <a:schemeClr val="bg1"/>
          </a:solidFill>
        </p:grpSpPr>
        <p:sp>
          <p:nvSpPr>
            <p:cNvPr id="21" name="矩形 20"/>
            <p:cNvSpPr/>
            <p:nvPr/>
          </p:nvSpPr>
          <p:spPr>
            <a:xfrm>
              <a:off x="4868563" y="1165653"/>
              <a:ext cx="2075934" cy="63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5552302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244280" y="1165653"/>
              <a:ext cx="8238" cy="634314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1009222" y="3330194"/>
            <a:ext cx="316112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98111" y="3330194"/>
            <a:ext cx="31130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B'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89009" y="3330896"/>
            <a:ext cx="312330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Myriad Pro" panose="020B0503030403020204" pitchFamily="34" charset="0"/>
              </a:rPr>
              <a:t>A'</a:t>
            </a:r>
            <a:endParaRPr lang="zh-CN" altLang="en-US" dirty="0">
              <a:latin typeface="Myriad Pro" panose="020B0503030403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42252" y="3330194"/>
            <a:ext cx="29046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Myriad Pro" panose="020B0503030403020204" pitchFamily="34" charset="0"/>
              </a:rPr>
              <a:t>A</a:t>
            </a:r>
            <a:endParaRPr lang="zh-CN" altLang="en-US" dirty="0">
              <a:latin typeface="Myriad Pro" panose="020B0503030403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4060" y="3330194"/>
            <a:ext cx="27924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B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05401" y="3330194"/>
            <a:ext cx="284052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46557" y="3330194"/>
            <a:ext cx="316112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27574" y="3330194"/>
            <a:ext cx="311304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B'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87751" y="3330194"/>
            <a:ext cx="312330" cy="2734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A'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8195" y="4312015"/>
            <a:ext cx="6091882" cy="6651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91898" y="4455558"/>
            <a:ext cx="2072846" cy="433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Myriad Pro" panose="020B0503030403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121181" y="4455558"/>
            <a:ext cx="8563" cy="433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645639" y="4443356"/>
            <a:ext cx="8563" cy="433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4165815" y="4443356"/>
            <a:ext cx="8563" cy="433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文本框 37"/>
          <p:cNvSpPr txBox="1"/>
          <p:nvPr/>
        </p:nvSpPr>
        <p:spPr>
          <a:xfrm>
            <a:off x="2744090" y="4533891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A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87214" y="453389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4285921" y="4534827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C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4983871" y="4440542"/>
            <a:ext cx="1556951" cy="433446"/>
            <a:chOff x="4868563" y="1165653"/>
            <a:chExt cx="2075934" cy="634314"/>
          </a:xfrm>
        </p:grpSpPr>
        <p:sp>
          <p:nvSpPr>
            <p:cNvPr id="42" name="矩形 41"/>
            <p:cNvSpPr/>
            <p:nvPr/>
          </p:nvSpPr>
          <p:spPr>
            <a:xfrm>
              <a:off x="4868563" y="1165653"/>
              <a:ext cx="2075934" cy="6343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5552302" y="1165653"/>
              <a:ext cx="8238" cy="634314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6244280" y="1165653"/>
              <a:ext cx="8238" cy="634314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5092835" y="4531076"/>
            <a:ext cx="312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A'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626973" y="4531076"/>
            <a:ext cx="311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B'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6139777" y="4531076"/>
            <a:ext cx="317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>
                <a:latin typeface="Myriad Pro" panose="020B0503030403020204" pitchFamily="34" charset="0"/>
              </a:defRPr>
            </a:lvl1pPr>
          </a:lstStyle>
          <a:p>
            <a:r>
              <a:rPr lang="en-US" altLang="zh-CN" dirty="0"/>
              <a:t>C'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3417567" y="4935481"/>
            <a:ext cx="523798" cy="273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Data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725062" y="4934149"/>
            <a:ext cx="454740" cy="273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Log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12731" y="2949758"/>
            <a:ext cx="3171825" cy="305836"/>
            <a:chOff x="1112731" y="2878131"/>
            <a:chExt cx="3171825" cy="305836"/>
          </a:xfrm>
        </p:grpSpPr>
        <p:sp>
          <p:nvSpPr>
            <p:cNvPr id="50" name="任意多边形 49"/>
            <p:cNvSpPr/>
            <p:nvPr/>
          </p:nvSpPr>
          <p:spPr>
            <a:xfrm>
              <a:off x="2553380" y="3115024"/>
              <a:ext cx="800771" cy="56658"/>
            </a:xfrm>
            <a:custGeom>
              <a:avLst/>
              <a:gdLst>
                <a:gd name="connsiteX0" fmla="*/ 1067695 w 1067695"/>
                <a:gd name="connsiteY0" fmla="*/ 173005 h 176971"/>
                <a:gd name="connsiteX1" fmla="*/ 466333 w 1067695"/>
                <a:gd name="connsiteY1" fmla="*/ 10 h 176971"/>
                <a:gd name="connsiteX2" fmla="*/ 29727 w 1067695"/>
                <a:gd name="connsiteY2" fmla="*/ 164767 h 176971"/>
                <a:gd name="connsiteX3" fmla="*/ 37965 w 1067695"/>
                <a:gd name="connsiteY3" fmla="*/ 164767 h 17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695" h="176971">
                  <a:moveTo>
                    <a:pt x="1067695" y="173005"/>
                  </a:moveTo>
                  <a:cubicBezTo>
                    <a:pt x="853511" y="87194"/>
                    <a:pt x="639328" y="1383"/>
                    <a:pt x="466333" y="10"/>
                  </a:cubicBezTo>
                  <a:cubicBezTo>
                    <a:pt x="293338" y="-1363"/>
                    <a:pt x="101122" y="137307"/>
                    <a:pt x="29727" y="164767"/>
                  </a:cubicBezTo>
                  <a:cubicBezTo>
                    <a:pt x="-41668" y="192227"/>
                    <a:pt x="37965" y="164767"/>
                    <a:pt x="37965" y="16476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931880" y="2983199"/>
              <a:ext cx="1824038" cy="174867"/>
            </a:xfrm>
            <a:custGeom>
              <a:avLst/>
              <a:gdLst>
                <a:gd name="connsiteX0" fmla="*/ 2432050 w 2432050"/>
                <a:gd name="connsiteY0" fmla="*/ 412750 h 412750"/>
                <a:gd name="connsiteX1" fmla="*/ 730250 w 2432050"/>
                <a:gd name="connsiteY1" fmla="*/ 0 h 412750"/>
                <a:gd name="connsiteX2" fmla="*/ 0 w 2432050"/>
                <a:gd name="connsiteY2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2050" h="412750">
                  <a:moveTo>
                    <a:pt x="2432050" y="412750"/>
                  </a:moveTo>
                  <a:cubicBezTo>
                    <a:pt x="1783821" y="206375"/>
                    <a:pt x="1135592" y="0"/>
                    <a:pt x="730250" y="0"/>
                  </a:cubicBezTo>
                  <a:cubicBezTo>
                    <a:pt x="324908" y="0"/>
                    <a:pt x="110067" y="353483"/>
                    <a:pt x="0" y="412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112731" y="2878131"/>
              <a:ext cx="3171825" cy="279935"/>
            </a:xfrm>
            <a:custGeom>
              <a:avLst/>
              <a:gdLst>
                <a:gd name="connsiteX0" fmla="*/ 4229100 w 4229100"/>
                <a:gd name="connsiteY0" fmla="*/ 933450 h 933450"/>
                <a:gd name="connsiteX1" fmla="*/ 1498600 w 4229100"/>
                <a:gd name="connsiteY1" fmla="*/ 0 h 933450"/>
                <a:gd name="connsiteX2" fmla="*/ 0 w 4229100"/>
                <a:gd name="connsiteY2" fmla="*/ 9334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9100" h="933450">
                  <a:moveTo>
                    <a:pt x="4229100" y="933450"/>
                  </a:moveTo>
                  <a:cubicBezTo>
                    <a:pt x="3216275" y="466725"/>
                    <a:pt x="2203450" y="0"/>
                    <a:pt x="1498600" y="0"/>
                  </a:cubicBezTo>
                  <a:cubicBezTo>
                    <a:pt x="793750" y="0"/>
                    <a:pt x="226483" y="850900"/>
                    <a:pt x="0" y="9334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3186148" y="2910560"/>
              <a:ext cx="279830" cy="273407"/>
              <a:chOff x="571500" y="1337507"/>
              <a:chExt cx="452693" cy="465529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71500" y="1365250"/>
                <a:ext cx="400050" cy="393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Myriad Pro" panose="020B0503030403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582821" y="1337507"/>
                <a:ext cx="441372" cy="46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1">
                        <a:lumMod val="95000"/>
                      </a:schemeClr>
                    </a:solidFill>
                    <a:latin typeface="Myriad Pro" panose="020B0503030403020204" pitchFamily="34" charset="0"/>
                  </a:rPr>
                  <a:t>2</a:t>
                </a:r>
                <a:endParaRPr lang="zh-CN" altLang="en-US" sz="1350" dirty="0">
                  <a:solidFill>
                    <a:schemeClr val="bg1">
                      <a:lumMod val="9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69856" y="2689918"/>
            <a:ext cx="5238750" cy="553322"/>
            <a:chOff x="969856" y="2618291"/>
            <a:chExt cx="5238750" cy="553322"/>
          </a:xfrm>
        </p:grpSpPr>
        <p:sp>
          <p:nvSpPr>
            <p:cNvPr id="53" name="任意多边形 52"/>
            <p:cNvSpPr/>
            <p:nvPr/>
          </p:nvSpPr>
          <p:spPr>
            <a:xfrm>
              <a:off x="969856" y="2618291"/>
              <a:ext cx="5238750" cy="553322"/>
            </a:xfrm>
            <a:custGeom>
              <a:avLst/>
              <a:gdLst>
                <a:gd name="connsiteX0" fmla="*/ 0 w 6985000"/>
                <a:gd name="connsiteY0" fmla="*/ 958851 h 965201"/>
                <a:gd name="connsiteX1" fmla="*/ 3390900 w 6985000"/>
                <a:gd name="connsiteY1" fmla="*/ 1 h 965201"/>
                <a:gd name="connsiteX2" fmla="*/ 6985000 w 6985000"/>
                <a:gd name="connsiteY2" fmla="*/ 965201 h 9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0" h="965201">
                  <a:moveTo>
                    <a:pt x="0" y="958851"/>
                  </a:moveTo>
                  <a:cubicBezTo>
                    <a:pt x="1113366" y="478897"/>
                    <a:pt x="2226733" y="-1057"/>
                    <a:pt x="3390900" y="1"/>
                  </a:cubicBezTo>
                  <a:cubicBezTo>
                    <a:pt x="4555067" y="1059"/>
                    <a:pt x="6398683" y="806451"/>
                    <a:pt x="6985000" y="96520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2384318" y="2789936"/>
              <a:ext cx="2828925" cy="372468"/>
            </a:xfrm>
            <a:custGeom>
              <a:avLst/>
              <a:gdLst>
                <a:gd name="connsiteX0" fmla="*/ 0 w 3771900"/>
                <a:gd name="connsiteY0" fmla="*/ 514362 h 527062"/>
                <a:gd name="connsiteX1" fmla="*/ 2203450 w 3771900"/>
                <a:gd name="connsiteY1" fmla="*/ 12 h 527062"/>
                <a:gd name="connsiteX2" fmla="*/ 3771900 w 3771900"/>
                <a:gd name="connsiteY2" fmla="*/ 527062 h 52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0" h="527062">
                  <a:moveTo>
                    <a:pt x="0" y="514362"/>
                  </a:moveTo>
                  <a:cubicBezTo>
                    <a:pt x="787400" y="256128"/>
                    <a:pt x="1574800" y="-2105"/>
                    <a:pt x="2203450" y="12"/>
                  </a:cubicBezTo>
                  <a:cubicBezTo>
                    <a:pt x="2832100" y="2129"/>
                    <a:pt x="3507317" y="449804"/>
                    <a:pt x="3771900" y="52706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698518" y="2708430"/>
              <a:ext cx="4005263" cy="458315"/>
            </a:xfrm>
            <a:custGeom>
              <a:avLst/>
              <a:gdLst>
                <a:gd name="connsiteX0" fmla="*/ 0 w 5340350"/>
                <a:gd name="connsiteY0" fmla="*/ 742951 h 742951"/>
                <a:gd name="connsiteX1" fmla="*/ 2647950 w 5340350"/>
                <a:gd name="connsiteY1" fmla="*/ 1 h 742951"/>
                <a:gd name="connsiteX2" fmla="*/ 5340350 w 5340350"/>
                <a:gd name="connsiteY2" fmla="*/ 736601 h 74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0350" h="742951">
                  <a:moveTo>
                    <a:pt x="0" y="742951"/>
                  </a:moveTo>
                  <a:cubicBezTo>
                    <a:pt x="878946" y="372005"/>
                    <a:pt x="1757892" y="1059"/>
                    <a:pt x="2647950" y="1"/>
                  </a:cubicBezTo>
                  <a:cubicBezTo>
                    <a:pt x="3538008" y="-1057"/>
                    <a:pt x="4902200" y="581026"/>
                    <a:pt x="5340350" y="73660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417513" y="2684807"/>
              <a:ext cx="279830" cy="273407"/>
              <a:chOff x="571500" y="1337507"/>
              <a:chExt cx="452693" cy="465529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71500" y="1365250"/>
                <a:ext cx="400050" cy="393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Myriad Pro" panose="020B0503030403020204" pitchFamily="34" charset="0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582821" y="1337507"/>
                <a:ext cx="441372" cy="46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1">
                        <a:lumMod val="95000"/>
                      </a:schemeClr>
                    </a:solidFill>
                    <a:latin typeface="Myriad Pro" panose="020B0503030403020204" pitchFamily="34" charset="0"/>
                  </a:rPr>
                  <a:t>3</a:t>
                </a:r>
                <a:endParaRPr lang="zh-CN" altLang="en-US" sz="1350" dirty="0">
                  <a:solidFill>
                    <a:schemeClr val="bg1">
                      <a:lumMod val="9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839341" y="3665427"/>
            <a:ext cx="1573860" cy="861758"/>
            <a:chOff x="2839341" y="3593800"/>
            <a:chExt cx="1573860" cy="861758"/>
          </a:xfrm>
        </p:grpSpPr>
        <p:cxnSp>
          <p:nvCxnSpPr>
            <p:cNvPr id="62" name="直接箭头连接符 61"/>
            <p:cNvCxnSpPr/>
            <p:nvPr/>
          </p:nvCxnSpPr>
          <p:spPr>
            <a:xfrm flipV="1">
              <a:off x="2839341" y="3610984"/>
              <a:ext cx="555569" cy="76801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endCxn id="17" idx="2"/>
            </p:cNvCxnSpPr>
            <p:nvPr/>
          </p:nvCxnSpPr>
          <p:spPr>
            <a:xfrm flipV="1">
              <a:off x="3320224" y="3673105"/>
              <a:ext cx="591699" cy="782453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H="1" flipV="1">
              <a:off x="4405422" y="3593800"/>
              <a:ext cx="7779" cy="799186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组合 70"/>
            <p:cNvGrpSpPr/>
            <p:nvPr/>
          </p:nvGrpSpPr>
          <p:grpSpPr>
            <a:xfrm>
              <a:off x="3390111" y="3765712"/>
              <a:ext cx="279830" cy="273407"/>
              <a:chOff x="571500" y="1337507"/>
              <a:chExt cx="452693" cy="465529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571500" y="1365250"/>
                <a:ext cx="400050" cy="393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Myriad Pro" panose="020B0503030403020204" pitchFamily="34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582821" y="1337507"/>
                <a:ext cx="441372" cy="46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1">
                        <a:lumMod val="95000"/>
                      </a:schemeClr>
                    </a:solidFill>
                    <a:latin typeface="Myriad Pro" panose="020B0503030403020204" pitchFamily="34" charset="0"/>
                  </a:rPr>
                  <a:t>1</a:t>
                </a:r>
                <a:endParaRPr lang="zh-CN" altLang="en-US" sz="1350" dirty="0">
                  <a:solidFill>
                    <a:schemeClr val="bg1">
                      <a:lumMod val="9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2932006" y="3668168"/>
            <a:ext cx="1574055" cy="790654"/>
            <a:chOff x="2932006" y="3596541"/>
            <a:chExt cx="1574055" cy="790654"/>
          </a:xfrm>
        </p:grpSpPr>
        <p:cxnSp>
          <p:nvCxnSpPr>
            <p:cNvPr id="56" name="直接箭头连接符 55"/>
            <p:cNvCxnSpPr/>
            <p:nvPr/>
          </p:nvCxnSpPr>
          <p:spPr>
            <a:xfrm flipH="1">
              <a:off x="2932006" y="3601478"/>
              <a:ext cx="561358" cy="7824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H="1">
              <a:off x="3445879" y="3596541"/>
              <a:ext cx="561358" cy="7824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4489087" y="3604742"/>
              <a:ext cx="16974" cy="7824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组合 73"/>
            <p:cNvGrpSpPr/>
            <p:nvPr/>
          </p:nvGrpSpPr>
          <p:grpSpPr>
            <a:xfrm>
              <a:off x="3914343" y="3763786"/>
              <a:ext cx="279830" cy="273407"/>
              <a:chOff x="571500" y="1337507"/>
              <a:chExt cx="452693" cy="465529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1500" y="1365250"/>
                <a:ext cx="400050" cy="393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Myriad Pro" panose="020B0503030403020204" pitchFamily="34" charset="0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582821" y="1337507"/>
                <a:ext cx="441372" cy="46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1">
                        <a:lumMod val="95000"/>
                      </a:schemeClr>
                    </a:solidFill>
                    <a:latin typeface="Myriad Pro" panose="020B0503030403020204" pitchFamily="34" charset="0"/>
                  </a:rPr>
                  <a:t>6</a:t>
                </a:r>
                <a:endParaRPr lang="zh-CN" altLang="en-US" sz="1350" dirty="0">
                  <a:solidFill>
                    <a:schemeClr val="bg1">
                      <a:lumMod val="9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280172" y="3652685"/>
            <a:ext cx="1042904" cy="787857"/>
            <a:chOff x="5280172" y="3581058"/>
            <a:chExt cx="1042904" cy="787857"/>
          </a:xfrm>
        </p:grpSpPr>
        <p:cxnSp>
          <p:nvCxnSpPr>
            <p:cNvPr id="59" name="直接箭头连接符 58"/>
            <p:cNvCxnSpPr/>
            <p:nvPr/>
          </p:nvCxnSpPr>
          <p:spPr>
            <a:xfrm>
              <a:off x="5280172" y="3581058"/>
              <a:ext cx="12887" cy="787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>
              <a:off x="5797384" y="3581524"/>
              <a:ext cx="12887" cy="787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6310189" y="3581058"/>
              <a:ext cx="12887" cy="787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>
              <a:off x="5705143" y="3716273"/>
              <a:ext cx="279830" cy="273407"/>
              <a:chOff x="571500" y="1337507"/>
              <a:chExt cx="452693" cy="465529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71500" y="1365250"/>
                <a:ext cx="400050" cy="393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Myriad Pro" panose="020B0503030403020204" pitchFamily="34" charset="0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582821" y="1337507"/>
                <a:ext cx="441372" cy="46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1">
                        <a:lumMod val="95000"/>
                      </a:schemeClr>
                    </a:solidFill>
                    <a:latin typeface="Myriad Pro" panose="020B0503030403020204" pitchFamily="34" charset="0"/>
                  </a:rPr>
                  <a:t>4</a:t>
                </a:r>
                <a:endParaRPr lang="zh-CN" altLang="en-US" sz="1350" dirty="0">
                  <a:solidFill>
                    <a:schemeClr val="bg1">
                      <a:lumMod val="9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146068" y="3670676"/>
            <a:ext cx="3175887" cy="273407"/>
            <a:chOff x="1146068" y="3599049"/>
            <a:chExt cx="3175887" cy="273407"/>
          </a:xfrm>
        </p:grpSpPr>
        <p:sp>
          <p:nvSpPr>
            <p:cNvPr id="80" name="任意多边形 79"/>
            <p:cNvSpPr/>
            <p:nvPr/>
          </p:nvSpPr>
          <p:spPr>
            <a:xfrm>
              <a:off x="2488897" y="3600879"/>
              <a:ext cx="847725" cy="94417"/>
            </a:xfrm>
            <a:custGeom>
              <a:avLst/>
              <a:gdLst>
                <a:gd name="connsiteX0" fmla="*/ 0 w 1130300"/>
                <a:gd name="connsiteY0" fmla="*/ 0 h 184150"/>
                <a:gd name="connsiteX1" fmla="*/ 615950 w 1130300"/>
                <a:gd name="connsiteY1" fmla="*/ 184150 h 184150"/>
                <a:gd name="connsiteX2" fmla="*/ 1130300 w 1130300"/>
                <a:gd name="connsiteY2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184150">
                  <a:moveTo>
                    <a:pt x="0" y="0"/>
                  </a:moveTo>
                  <a:cubicBezTo>
                    <a:pt x="213783" y="92075"/>
                    <a:pt x="427567" y="184150"/>
                    <a:pt x="615950" y="184150"/>
                  </a:cubicBezTo>
                  <a:cubicBezTo>
                    <a:pt x="804333" y="184150"/>
                    <a:pt x="1051983" y="25400"/>
                    <a:pt x="11303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836630" y="3604998"/>
              <a:ext cx="1953701" cy="133450"/>
            </a:xfrm>
            <a:custGeom>
              <a:avLst/>
              <a:gdLst>
                <a:gd name="connsiteX0" fmla="*/ 0 w 2604934"/>
                <a:gd name="connsiteY0" fmla="*/ 0 h 254003"/>
                <a:gd name="connsiteX1" fmla="*/ 1517650 w 2604934"/>
                <a:gd name="connsiteY1" fmla="*/ 254000 h 254003"/>
                <a:gd name="connsiteX2" fmla="*/ 2603500 w 2604934"/>
                <a:gd name="connsiteY2" fmla="*/ 6350 h 2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4934" h="254003">
                  <a:moveTo>
                    <a:pt x="0" y="0"/>
                  </a:moveTo>
                  <a:cubicBezTo>
                    <a:pt x="541866" y="126471"/>
                    <a:pt x="1083733" y="252942"/>
                    <a:pt x="1517650" y="254000"/>
                  </a:cubicBezTo>
                  <a:cubicBezTo>
                    <a:pt x="1951567" y="255058"/>
                    <a:pt x="2640542" y="33867"/>
                    <a:pt x="2603500" y="63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1146068" y="3604998"/>
              <a:ext cx="3175887" cy="195262"/>
            </a:xfrm>
            <a:custGeom>
              <a:avLst/>
              <a:gdLst>
                <a:gd name="connsiteX0" fmla="*/ 0 w 4234516"/>
                <a:gd name="connsiteY0" fmla="*/ 0 h 285750"/>
                <a:gd name="connsiteX1" fmla="*/ 2343150 w 4234516"/>
                <a:gd name="connsiteY1" fmla="*/ 285750 h 285750"/>
                <a:gd name="connsiteX2" fmla="*/ 4222750 w 4234516"/>
                <a:gd name="connsiteY2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4516" h="285750">
                  <a:moveTo>
                    <a:pt x="0" y="0"/>
                  </a:moveTo>
                  <a:cubicBezTo>
                    <a:pt x="819679" y="142875"/>
                    <a:pt x="1639358" y="285750"/>
                    <a:pt x="2343150" y="285750"/>
                  </a:cubicBezTo>
                  <a:cubicBezTo>
                    <a:pt x="3046942" y="285750"/>
                    <a:pt x="4373033" y="83608"/>
                    <a:pt x="422275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Myriad Pro" panose="020B0503030403020204" pitchFamily="34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624025" y="3599049"/>
              <a:ext cx="279830" cy="273407"/>
              <a:chOff x="571500" y="1337507"/>
              <a:chExt cx="452693" cy="465529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571500" y="1365250"/>
                <a:ext cx="400050" cy="393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Myriad Pro" panose="020B0503030403020204" pitchFamily="34" charset="0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582821" y="1337507"/>
                <a:ext cx="441372" cy="46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solidFill>
                      <a:schemeClr val="bg1">
                        <a:lumMod val="95000"/>
                      </a:schemeClr>
                    </a:solidFill>
                    <a:latin typeface="Myriad Pro" panose="020B0503030403020204" pitchFamily="34" charset="0"/>
                  </a:rPr>
                  <a:t>5</a:t>
                </a:r>
                <a:endParaRPr lang="zh-CN" altLang="en-US" sz="1350" dirty="0">
                  <a:solidFill>
                    <a:schemeClr val="bg1">
                      <a:lumMod val="9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86" name="文本框 85"/>
          <p:cNvSpPr txBox="1"/>
          <p:nvPr/>
        </p:nvSpPr>
        <p:spPr>
          <a:xfrm>
            <a:off x="607906" y="2606272"/>
            <a:ext cx="1118286" cy="27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CPU Cache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34849" y="4499187"/>
            <a:ext cx="1576943" cy="27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Myriad Pro" panose="020B0503030403020204" pitchFamily="34" charset="0"/>
              </a:rPr>
              <a:t>Persistent Memory</a:t>
            </a:r>
            <a:endParaRPr lang="zh-CN" altLang="en-US" sz="1350" dirty="0">
              <a:latin typeface="Myriad Pro" panose="020B0503030403020204" pitchFamily="34" charset="0"/>
            </a:endParaRPr>
          </a:p>
        </p:txBody>
      </p:sp>
      <p:sp>
        <p:nvSpPr>
          <p:cNvPr id="88" name="object 10"/>
          <p:cNvSpPr txBox="1">
            <a:spLocks/>
          </p:cNvSpPr>
          <p:nvPr/>
        </p:nvSpPr>
        <p:spPr>
          <a:xfrm>
            <a:off x="3466720" y="1469691"/>
            <a:ext cx="3364230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>
              <a:defRPr sz="2400" b="1" i="0">
                <a:solidFill>
                  <a:srgbClr val="FF0000"/>
                </a:solidFill>
                <a:latin typeface="Courier New"/>
                <a:ea typeface="+mn-ea"/>
                <a:cs typeface="Courier New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begin_</a:t>
            </a:r>
            <a:r>
              <a:rPr lang="en-US" sz="1600" b="0" kern="0" spc="-15">
                <a:latin typeface="Consolas" panose="020B0609020204030204" pitchFamily="49" charset="0"/>
                <a:cs typeface="Consolas" panose="020B0609020204030204" pitchFamily="49" charset="0"/>
              </a:rPr>
              <a:t>tr</a:t>
            </a: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ansact</a:t>
            </a:r>
            <a:r>
              <a:rPr lang="en-US" sz="1600" b="0" kern="0" spc="-15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sz="1600" b="0" ker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(); stm_st</a:t>
            </a:r>
            <a:r>
              <a:rPr lang="en-US" sz="1600" b="0" kern="0" spc="-15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600" b="0" kern="0" spc="-5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600" b="0" kern="0" spc="-5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R.value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0xC0F); 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stm_st</a:t>
            </a:r>
            <a:r>
              <a:rPr lang="en-US" sz="1600" b="0" kern="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sz="1600" b="0" kern="0" spc="-5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R.valid</a:t>
            </a:r>
            <a:r>
              <a:rPr lang="en-US" sz="1600" b="0" kern="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600" b="0" kern="0" spc="-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1); 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commit</a:t>
            </a:r>
            <a:r>
              <a:rPr lang="en-US" sz="1600" b="0" kern="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_t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ransac</a:t>
            </a:r>
            <a:r>
              <a:rPr lang="en-US" sz="1600" b="0" kern="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ti</a:t>
            </a:r>
            <a:r>
              <a:rPr lang="en-US" sz="1600" b="0" kern="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US" sz="1600" b="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b="0" kern="0" spc="-5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600" b="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object 6"/>
          <p:cNvSpPr txBox="1"/>
          <p:nvPr/>
        </p:nvSpPr>
        <p:spPr>
          <a:xfrm>
            <a:off x="519730" y="1462500"/>
            <a:ext cx="2112035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94945" marR="5080" indent="-182880" algn="just">
              <a:lnSpc>
                <a:spcPct val="100000"/>
              </a:lnSpc>
            </a:pPr>
            <a:r>
              <a:rPr sz="1600" spc="-5" dirty="0">
                <a:latin typeface="Consolas" panose="020B0609020204030204" pitchFamily="49" charset="0"/>
                <a:cs typeface="Consolas" panose="020B0609020204030204" pitchFamily="49" charset="0"/>
              </a:rPr>
              <a:t>atomi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c{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94945" marR="5080" indent="-182880" algn="just">
              <a:lnSpc>
                <a:spcPct val="100000"/>
              </a:lnSpc>
            </a:pPr>
            <a:r>
              <a:rPr lang="en-US" sz="1600" spc="-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R.val</a:t>
            </a:r>
            <a:r>
              <a:rPr sz="160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=0xC0F;</a:t>
            </a:r>
          </a:p>
          <a:p>
            <a:pPr marL="194945" marR="5080" indent="-182880" algn="just">
              <a:lnSpc>
                <a:spcPct val="100000"/>
              </a:lnSpc>
            </a:pPr>
            <a:r>
              <a:rPr lang="en-US" sz="1600" spc="-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R.</a:t>
            </a:r>
            <a:r>
              <a:rPr lang="en-US"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sz="1600" spc="-5" dirty="0" err="1">
                <a:latin typeface="Consolas" panose="020B0609020204030204" pitchFamily="49" charset="0"/>
                <a:cs typeface="Consolas" panose="020B0609020204030204" pitchFamily="49" charset="0"/>
              </a:rPr>
              <a:t>al</a:t>
            </a:r>
            <a:r>
              <a:rPr sz="1600" spc="-15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1;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1" name="object 9"/>
          <p:cNvSpPr/>
          <p:nvPr/>
        </p:nvSpPr>
        <p:spPr>
          <a:xfrm>
            <a:off x="2814222" y="1823812"/>
            <a:ext cx="457200" cy="328841"/>
          </a:xfrm>
          <a:custGeom>
            <a:avLst/>
            <a:gdLst/>
            <a:ahLst/>
            <a:cxnLst/>
            <a:rect l="l" t="t" r="r" b="b"/>
            <a:pathLst>
              <a:path w="457200" h="685800">
                <a:moveTo>
                  <a:pt x="0" y="171450"/>
                </a:moveTo>
                <a:lnTo>
                  <a:pt x="228600" y="171450"/>
                </a:lnTo>
                <a:lnTo>
                  <a:pt x="228600" y="0"/>
                </a:lnTo>
                <a:lnTo>
                  <a:pt x="457200" y="342900"/>
                </a:lnTo>
                <a:lnTo>
                  <a:pt x="228600" y="685800"/>
                </a:lnTo>
                <a:lnTo>
                  <a:pt x="228600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矩形 91"/>
          <p:cNvSpPr/>
          <p:nvPr/>
        </p:nvSpPr>
        <p:spPr>
          <a:xfrm>
            <a:off x="24334" y="5072056"/>
            <a:ext cx="69806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+mj-lt"/>
              </a:rPr>
              <a:t>: Youyou Lu,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Jiwu Shu, and Long Sun. "Blurred persistence in transactional persistent memory." </a:t>
            </a:r>
            <a:r>
              <a:rPr lang="en-US" altLang="zh-CN" sz="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MSST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2015.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4961254" y="3412706"/>
            <a:ext cx="1702338" cy="1446504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rgbClr val="FF9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42973" y="157500"/>
            <a:ext cx="4077027" cy="609680"/>
            <a:chOff x="3107973" y="187985"/>
            <a:chExt cx="4077027" cy="609680"/>
          </a:xfrm>
        </p:grpSpPr>
        <p:sp>
          <p:nvSpPr>
            <p:cNvPr id="8" name="圆角矩形 7"/>
            <p:cNvSpPr/>
            <p:nvPr/>
          </p:nvSpPr>
          <p:spPr>
            <a:xfrm>
              <a:off x="3107973" y="187985"/>
              <a:ext cx="4046565" cy="6096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ounded Rectangle 114"/>
            <p:cNvSpPr>
              <a:spLocks noChangeAspect="1"/>
            </p:cNvSpPr>
            <p:nvPr/>
          </p:nvSpPr>
          <p:spPr>
            <a:xfrm>
              <a:off x="4665000" y="279201"/>
              <a:ext cx="288000" cy="28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Rounded Rectangle 115"/>
            <p:cNvSpPr>
              <a:spLocks noChangeAspect="1"/>
            </p:cNvSpPr>
            <p:nvPr/>
          </p:nvSpPr>
          <p:spPr>
            <a:xfrm>
              <a:off x="5030678" y="279201"/>
              <a:ext cx="288000" cy="288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Rounded Rectangle 117"/>
            <p:cNvSpPr>
              <a:spLocks noChangeAspect="1"/>
            </p:cNvSpPr>
            <p:nvPr/>
          </p:nvSpPr>
          <p:spPr>
            <a:xfrm>
              <a:off x="5399098" y="287632"/>
              <a:ext cx="288000" cy="288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Rounded Rectangle 113"/>
            <p:cNvSpPr>
              <a:spLocks noChangeAspect="1"/>
            </p:cNvSpPr>
            <p:nvPr/>
          </p:nvSpPr>
          <p:spPr>
            <a:xfrm>
              <a:off x="5880000" y="279201"/>
              <a:ext cx="288000" cy="288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Rounded Rectangle 118"/>
            <p:cNvSpPr>
              <a:spLocks noChangeAspect="1"/>
            </p:cNvSpPr>
            <p:nvPr/>
          </p:nvSpPr>
          <p:spPr>
            <a:xfrm>
              <a:off x="6600000" y="287801"/>
              <a:ext cx="288000" cy="28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下箭头 60"/>
            <p:cNvSpPr/>
            <p:nvPr/>
          </p:nvSpPr>
          <p:spPr>
            <a:xfrm>
              <a:off x="3273579" y="264159"/>
              <a:ext cx="190500" cy="26900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下箭头 61"/>
            <p:cNvSpPr/>
            <p:nvPr/>
          </p:nvSpPr>
          <p:spPr>
            <a:xfrm>
              <a:off x="4080000" y="276994"/>
              <a:ext cx="190500" cy="269002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159366" y="520666"/>
              <a:ext cx="4025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200">
                  <a:latin typeface="+mj-lt"/>
                </a:rPr>
                <a:t>store    </a:t>
              </a:r>
              <a:r>
                <a:rPr lang="en-US" sz="1200">
                  <a:solidFill>
                    <a:prstClr val="black"/>
                  </a:solidFill>
                  <a:latin typeface="Arial"/>
                </a:rPr>
                <a:t>flush &amp; fence     persistent      pending    released</a:t>
              </a:r>
              <a:r>
                <a:rPr lang="en-US" sz="1200">
                  <a:latin typeface="+mj-lt"/>
                </a:rPr>
                <a:t>   </a:t>
              </a:r>
            </a:p>
          </p:txBody>
        </p:sp>
      </p:grpSp>
      <p:sp>
        <p:nvSpPr>
          <p:cNvPr id="266" name="矩形 265"/>
          <p:cNvSpPr/>
          <p:nvPr/>
        </p:nvSpPr>
        <p:spPr>
          <a:xfrm>
            <a:off x="301758" y="3933072"/>
            <a:ext cx="7083138" cy="691171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矩形 266"/>
          <p:cNvSpPr/>
          <p:nvPr/>
        </p:nvSpPr>
        <p:spPr>
          <a:xfrm>
            <a:off x="300000" y="4578093"/>
            <a:ext cx="7083138" cy="613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矩形 267"/>
          <p:cNvSpPr/>
          <p:nvPr/>
        </p:nvSpPr>
        <p:spPr>
          <a:xfrm>
            <a:off x="300000" y="3293741"/>
            <a:ext cx="7083138" cy="637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矩形 263"/>
          <p:cNvSpPr/>
          <p:nvPr/>
        </p:nvSpPr>
        <p:spPr>
          <a:xfrm>
            <a:off x="301758" y="2015679"/>
            <a:ext cx="7083138" cy="691171"/>
          </a:xfrm>
          <a:prstGeom prst="rect">
            <a:avLst/>
          </a:prstGeom>
          <a:solidFill>
            <a:srgbClr val="F3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矩形 264"/>
          <p:cNvSpPr/>
          <p:nvPr/>
        </p:nvSpPr>
        <p:spPr>
          <a:xfrm>
            <a:off x="300000" y="2660700"/>
            <a:ext cx="7083138" cy="613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矩形 261"/>
          <p:cNvSpPr/>
          <p:nvPr/>
        </p:nvSpPr>
        <p:spPr>
          <a:xfrm>
            <a:off x="300000" y="1376348"/>
            <a:ext cx="7083138" cy="637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ounded Rectangle 118"/>
          <p:cNvSpPr/>
          <p:nvPr/>
        </p:nvSpPr>
        <p:spPr>
          <a:xfrm>
            <a:off x="6925938" y="4674160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schemeClr val="tx1"/>
                </a:solidFill>
              </a:rPr>
              <a:t>C</a:t>
            </a:r>
            <a:r>
              <a:rPr lang="en-US" sz="1200" b="1" i="1" baseline="-25000">
                <a:solidFill>
                  <a:schemeClr val="tx1"/>
                </a:solidFill>
              </a:rPr>
              <a:t>0</a:t>
            </a:r>
            <a:endParaRPr lang="en-US" sz="1200" b="1" baseline="-25000" dirty="0"/>
          </a:p>
        </p:txBody>
      </p:sp>
      <p:sp>
        <p:nvSpPr>
          <p:cNvPr id="260" name="Rounded Rectangle 118"/>
          <p:cNvSpPr/>
          <p:nvPr/>
        </p:nvSpPr>
        <p:spPr>
          <a:xfrm>
            <a:off x="6930176" y="4088645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schemeClr val="tx1"/>
                </a:solidFill>
              </a:rPr>
              <a:t>B</a:t>
            </a:r>
            <a:r>
              <a:rPr lang="en-US" sz="1200" b="1" i="1" baseline="-25000">
                <a:solidFill>
                  <a:schemeClr val="tx1"/>
                </a:solidFill>
              </a:rPr>
              <a:t>0</a:t>
            </a:r>
            <a:endParaRPr lang="en-US" sz="1200" b="1" baseline="-25000" dirty="0"/>
          </a:p>
        </p:txBody>
      </p:sp>
      <p:sp>
        <p:nvSpPr>
          <p:cNvPr id="259" name="Rounded Rectangle 118"/>
          <p:cNvSpPr/>
          <p:nvPr/>
        </p:nvSpPr>
        <p:spPr>
          <a:xfrm>
            <a:off x="6925938" y="3409969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schemeClr val="tx1"/>
                </a:solidFill>
              </a:rPr>
              <a:t>A</a:t>
            </a:r>
            <a:r>
              <a:rPr lang="en-US" sz="1200" b="1" i="1" baseline="-25000">
                <a:solidFill>
                  <a:schemeClr val="tx1"/>
                </a:solidFill>
              </a:rPr>
              <a:t>0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87" name="Rounded Rectangle 115"/>
          <p:cNvSpPr/>
          <p:nvPr/>
        </p:nvSpPr>
        <p:spPr>
          <a:xfrm>
            <a:off x="5946269" y="2103963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Rounded Rectangle 114"/>
          <p:cNvSpPr/>
          <p:nvPr/>
        </p:nvSpPr>
        <p:spPr>
          <a:xfrm>
            <a:off x="5925000" y="1423533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Rounded Rectangle 115"/>
          <p:cNvSpPr/>
          <p:nvPr/>
        </p:nvSpPr>
        <p:spPr>
          <a:xfrm>
            <a:off x="1881277" y="1428963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Rounded Rectangle 114"/>
          <p:cNvSpPr/>
          <p:nvPr/>
        </p:nvSpPr>
        <p:spPr>
          <a:xfrm>
            <a:off x="1396489" y="3409969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Rounded Rectangle 113"/>
          <p:cNvSpPr/>
          <p:nvPr/>
        </p:nvSpPr>
        <p:spPr>
          <a:xfrm>
            <a:off x="899301" y="3413144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NVMSA 2016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C918-8DC8-43E4-8944-9CBC5530BD3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Undo Logging</a:t>
            </a:r>
          </a:p>
        </p:txBody>
      </p:sp>
      <p:sp>
        <p:nvSpPr>
          <p:cNvPr id="177" name="Rounded Rectangle 113"/>
          <p:cNvSpPr/>
          <p:nvPr/>
        </p:nvSpPr>
        <p:spPr>
          <a:xfrm>
            <a:off x="891277" y="1444034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Rounded Rectangle 117"/>
          <p:cNvSpPr/>
          <p:nvPr/>
        </p:nvSpPr>
        <p:spPr>
          <a:xfrm>
            <a:off x="5970000" y="2698208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8" name="直接箭头连接符 217"/>
          <p:cNvCxnSpPr/>
          <p:nvPr/>
        </p:nvCxnSpPr>
        <p:spPr>
          <a:xfrm>
            <a:off x="300000" y="1296972"/>
            <a:ext cx="7087376" cy="3866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 flipV="1">
            <a:off x="298242" y="3273963"/>
            <a:ext cx="7089134" cy="2777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文本框 221"/>
          <p:cNvSpPr txBox="1"/>
          <p:nvPr/>
        </p:nvSpPr>
        <p:spPr>
          <a:xfrm>
            <a:off x="-69233" y="1654810"/>
            <a:ext cx="400110" cy="61715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+mj-lt"/>
              </a:rPr>
              <a:t>DATA</a:t>
            </a:r>
          </a:p>
        </p:txBody>
      </p:sp>
      <p:sp>
        <p:nvSpPr>
          <p:cNvPr id="223" name="文本框 222"/>
          <p:cNvSpPr txBox="1"/>
          <p:nvPr/>
        </p:nvSpPr>
        <p:spPr>
          <a:xfrm>
            <a:off x="-69233" y="3495532"/>
            <a:ext cx="400110" cy="61715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+mj-lt"/>
              </a:rPr>
              <a:t>LOG</a:t>
            </a:r>
          </a:p>
        </p:txBody>
      </p:sp>
      <p:sp>
        <p:nvSpPr>
          <p:cNvPr id="224" name="文本框 223"/>
          <p:cNvSpPr txBox="1"/>
          <p:nvPr/>
        </p:nvSpPr>
        <p:spPr>
          <a:xfrm>
            <a:off x="6240157" y="877500"/>
            <a:ext cx="11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</a:t>
            </a:r>
          </a:p>
        </p:txBody>
      </p:sp>
      <p:sp>
        <p:nvSpPr>
          <p:cNvPr id="225" name="下箭头 224"/>
          <p:cNvSpPr/>
          <p:nvPr/>
        </p:nvSpPr>
        <p:spPr>
          <a:xfrm>
            <a:off x="960769" y="999330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下箭头 225"/>
          <p:cNvSpPr/>
          <p:nvPr/>
        </p:nvSpPr>
        <p:spPr>
          <a:xfrm>
            <a:off x="1464307" y="999330"/>
            <a:ext cx="190500" cy="2690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下箭头 226"/>
          <p:cNvSpPr/>
          <p:nvPr/>
        </p:nvSpPr>
        <p:spPr>
          <a:xfrm>
            <a:off x="1957035" y="999330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115"/>
          <p:cNvSpPr/>
          <p:nvPr/>
        </p:nvSpPr>
        <p:spPr>
          <a:xfrm>
            <a:off x="3312181" y="2103963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Rounded Rectangle 114"/>
          <p:cNvSpPr/>
          <p:nvPr/>
        </p:nvSpPr>
        <p:spPr>
          <a:xfrm>
            <a:off x="2879373" y="4088646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Rounded Rectangle 113"/>
          <p:cNvSpPr/>
          <p:nvPr/>
        </p:nvSpPr>
        <p:spPr>
          <a:xfrm>
            <a:off x="2375835" y="4088646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B’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Rounded Rectangle 113"/>
          <p:cNvSpPr/>
          <p:nvPr/>
        </p:nvSpPr>
        <p:spPr>
          <a:xfrm>
            <a:off x="2374161" y="2103963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下箭头 244"/>
          <p:cNvSpPr/>
          <p:nvPr/>
        </p:nvSpPr>
        <p:spPr>
          <a:xfrm>
            <a:off x="2476413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下箭头 245"/>
          <p:cNvSpPr/>
          <p:nvPr/>
        </p:nvSpPr>
        <p:spPr>
          <a:xfrm>
            <a:off x="2979951" y="1003007"/>
            <a:ext cx="190500" cy="2690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下箭头 246"/>
          <p:cNvSpPr/>
          <p:nvPr/>
        </p:nvSpPr>
        <p:spPr>
          <a:xfrm>
            <a:off x="3472679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115"/>
          <p:cNvSpPr/>
          <p:nvPr/>
        </p:nvSpPr>
        <p:spPr>
          <a:xfrm>
            <a:off x="4767591" y="2688963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Rounded Rectangle 114"/>
          <p:cNvSpPr/>
          <p:nvPr/>
        </p:nvSpPr>
        <p:spPr>
          <a:xfrm>
            <a:off x="4334783" y="4673646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</a:t>
            </a:r>
            <a:r>
              <a:rPr lang="en-US" sz="1200" b="1" i="1" baseline="-25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Rounded Rectangle 113"/>
          <p:cNvSpPr/>
          <p:nvPr/>
        </p:nvSpPr>
        <p:spPr>
          <a:xfrm>
            <a:off x="3831245" y="4673646"/>
            <a:ext cx="457200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" name="Rounded Rectangle 113"/>
          <p:cNvSpPr/>
          <p:nvPr/>
        </p:nvSpPr>
        <p:spPr>
          <a:xfrm>
            <a:off x="3829571" y="2688963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" name="下箭头 251"/>
          <p:cNvSpPr/>
          <p:nvPr/>
        </p:nvSpPr>
        <p:spPr>
          <a:xfrm>
            <a:off x="3931823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下箭头 252"/>
          <p:cNvSpPr/>
          <p:nvPr/>
        </p:nvSpPr>
        <p:spPr>
          <a:xfrm>
            <a:off x="4435361" y="1003007"/>
            <a:ext cx="190500" cy="2690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下箭头 253"/>
          <p:cNvSpPr/>
          <p:nvPr/>
        </p:nvSpPr>
        <p:spPr>
          <a:xfrm>
            <a:off x="4928089" y="1003007"/>
            <a:ext cx="190500" cy="269002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114"/>
          <p:cNvSpPr/>
          <p:nvPr/>
        </p:nvSpPr>
        <p:spPr>
          <a:xfrm>
            <a:off x="326637" y="1460947"/>
            <a:ext cx="457200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" name="Rounded Rectangle 115"/>
          <p:cNvSpPr/>
          <p:nvPr/>
        </p:nvSpPr>
        <p:spPr>
          <a:xfrm>
            <a:off x="328379" y="2103963"/>
            <a:ext cx="457200" cy="457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Rounded Rectangle 117"/>
          <p:cNvSpPr/>
          <p:nvPr/>
        </p:nvSpPr>
        <p:spPr>
          <a:xfrm>
            <a:off x="327536" y="2693954"/>
            <a:ext cx="45720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i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下箭头 257"/>
          <p:cNvSpPr/>
          <p:nvPr/>
        </p:nvSpPr>
        <p:spPr>
          <a:xfrm>
            <a:off x="6015000" y="996532"/>
            <a:ext cx="190500" cy="26900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45 L -0.00084 -0.000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4 3.33333E-6 L -3.33333E-6 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34667 L 5E-6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4 4.44444E-6 L 3.33333E-6 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 -0.34778 L 1.66667E-6 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7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4 2.22222E-6 L 1.66667E-6 2.22222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84 0.00139 L -1.11022E-16 3.33333E-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3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4 0.00055 L 3.33333E-6 4.44444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3 -0.00111 L -1.66667E-6 -2.22222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5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63 3.33333E-6 L 1.66667E-6 3.33333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1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46 4.44444E-6 L 5E-6 4.44444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 2.22222E-6 L 1.66667E-6 2.22222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1" grpId="1" animBg="1"/>
      <p:bldP spid="261" grpId="2" animBg="1"/>
      <p:bldP spid="260" grpId="0" animBg="1"/>
      <p:bldP spid="260" grpId="1" animBg="1"/>
      <p:bldP spid="260" grpId="2" animBg="1"/>
      <p:bldP spid="259" grpId="0" animBg="1"/>
      <p:bldP spid="259" grpId="1" animBg="1"/>
      <p:bldP spid="259" grpId="2" animBg="1"/>
      <p:bldP spid="187" grpId="0" animBg="1"/>
      <p:bldP spid="187" grpId="1" animBg="1"/>
      <p:bldP spid="186" grpId="0" animBg="1"/>
      <p:bldP spid="186" grpId="1" animBg="1"/>
      <p:bldP spid="179" grpId="0" animBg="1"/>
      <p:bldP spid="205" grpId="0" animBg="1"/>
      <p:bldP spid="205" grpId="1" animBg="1"/>
      <p:bldP spid="204" grpId="0" animBg="1"/>
      <p:bldP spid="204" grpId="1" animBg="1"/>
      <p:bldP spid="177" grpId="0" animBg="1"/>
      <p:bldP spid="188" grpId="0" animBg="1"/>
      <p:bldP spid="188" grpId="1" animBg="1"/>
      <p:bldP spid="225" grpId="0" animBg="1"/>
      <p:bldP spid="226" grpId="0" animBg="1"/>
      <p:bldP spid="227" grpId="0" animBg="1"/>
      <p:bldP spid="241" grpId="0" animBg="1"/>
      <p:bldP spid="242" grpId="0" animBg="1"/>
      <p:bldP spid="242" grpId="1" animBg="1"/>
      <p:bldP spid="243" grpId="0" animBg="1"/>
      <p:bldP spid="243" grpId="1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49" grpId="1" animBg="1"/>
      <p:bldP spid="250" grpId="0" animBg="1"/>
      <p:bldP spid="250" grpId="1" animBg="1"/>
      <p:bldP spid="251" grpId="0" animBg="1"/>
      <p:bldP spid="252" grpId="0" animBg="1"/>
      <p:bldP spid="253" grpId="0" animBg="1"/>
      <p:bldP spid="254" grpId="0" animBg="1"/>
      <p:bldP spid="258" grpId="0" animBg="1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研究生国家奖学金申请答辩.ppt [兼容模式]" id="{677F3524-AE2B-4210-8B8F-398CA3E56EB4}" vid="{657DD4D5-54E6-409B-B9AA-FBEBCF8D855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系统软件实验室PPT模板</Template>
  <TotalTime>4840</TotalTime>
  <Words>2149</Words>
  <Application>Microsoft Macintosh PowerPoint</Application>
  <PresentationFormat>Custom</PresentationFormat>
  <Paragraphs>446</Paragraphs>
  <Slides>34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 Unicode MS</vt:lpstr>
      <vt:lpstr>Myriad Hebrew</vt:lpstr>
      <vt:lpstr>Myriad Pro</vt:lpstr>
      <vt:lpstr>黑体</vt:lpstr>
      <vt:lpstr>宋体</vt:lpstr>
      <vt:lpstr>Arial</vt:lpstr>
      <vt:lpstr>Calibri</vt:lpstr>
      <vt:lpstr>Consolas</vt:lpstr>
      <vt:lpstr>Courier New</vt:lpstr>
      <vt:lpstr>Gill Sans Light</vt:lpstr>
      <vt:lpstr>Times New Roman</vt:lpstr>
      <vt:lpstr>Trebuchet MS</vt:lpstr>
      <vt:lpstr>Wingdings</vt:lpstr>
      <vt:lpstr>回顾</vt:lpstr>
      <vt:lpstr>Visio</vt:lpstr>
      <vt:lpstr>Empirical Study of Redo and Undo Logging in Persistent Memory</vt:lpstr>
      <vt:lpstr>Outline</vt:lpstr>
      <vt:lpstr>Persistent memory</vt:lpstr>
      <vt:lpstr>Power failure</vt:lpstr>
      <vt:lpstr>System crash</vt:lpstr>
      <vt:lpstr>Challenges</vt:lpstr>
      <vt:lpstr>Persistent programming models</vt:lpstr>
      <vt:lpstr>Persistent programming models</vt:lpstr>
      <vt:lpstr>Undo Logging</vt:lpstr>
      <vt:lpstr>Redo Logging</vt:lpstr>
      <vt:lpstr>Related Works</vt:lpstr>
      <vt:lpstr>Motivation</vt:lpstr>
      <vt:lpstr>Outline</vt:lpstr>
      <vt:lpstr>Experimental setup</vt:lpstr>
      <vt:lpstr>Redo &amp; Undo Logging Implementation</vt:lpstr>
      <vt:lpstr>Workloads</vt:lpstr>
      <vt:lpstr>Outline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Findings</vt:lpstr>
      <vt:lpstr>Outline</vt:lpstr>
      <vt:lpstr>Conclusion</vt:lpstr>
      <vt:lpstr>Empirical Study of Redo and Undo Logging in Persistent Memory</vt:lpstr>
    </vt:vector>
  </TitlesOfParts>
  <Company>CNU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Study of Redo and Undo Logging in Persistent Memory</dc:title>
  <dc:creator>万虎</dc:creator>
  <cp:lastModifiedBy>WAN Hu</cp:lastModifiedBy>
  <cp:revision>1673</cp:revision>
  <dcterms:created xsi:type="dcterms:W3CDTF">2015-10-18T05:21:11Z</dcterms:created>
  <dcterms:modified xsi:type="dcterms:W3CDTF">2018-08-29T06:02:47Z</dcterms:modified>
</cp:coreProperties>
</file>